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5"/>
  </p:notesMasterIdLst>
  <p:sldIdLst>
    <p:sldId id="266" r:id="rId2"/>
    <p:sldId id="892" r:id="rId3"/>
    <p:sldId id="903" r:id="rId4"/>
    <p:sldId id="911" r:id="rId5"/>
    <p:sldId id="915" r:id="rId6"/>
    <p:sldId id="916" r:id="rId7"/>
    <p:sldId id="917" r:id="rId8"/>
    <p:sldId id="918" r:id="rId9"/>
    <p:sldId id="919" r:id="rId10"/>
    <p:sldId id="920" r:id="rId11"/>
    <p:sldId id="925" r:id="rId12"/>
    <p:sldId id="930" r:id="rId13"/>
    <p:sldId id="938" r:id="rId14"/>
    <p:sldId id="944" r:id="rId15"/>
    <p:sldId id="953" r:id="rId16"/>
    <p:sldId id="959" r:id="rId17"/>
    <p:sldId id="964" r:id="rId18"/>
    <p:sldId id="1018" r:id="rId19"/>
    <p:sldId id="1062" r:id="rId20"/>
    <p:sldId id="1063" r:id="rId21"/>
    <p:sldId id="1064" r:id="rId22"/>
    <p:sldId id="965" r:id="rId23"/>
    <p:sldId id="966" r:id="rId24"/>
    <p:sldId id="967" r:id="rId25"/>
    <p:sldId id="707" r:id="rId26"/>
    <p:sldId id="808" r:id="rId27"/>
    <p:sldId id="861" r:id="rId28"/>
    <p:sldId id="1159" r:id="rId29"/>
    <p:sldId id="811" r:id="rId30"/>
    <p:sldId id="832" r:id="rId31"/>
    <p:sldId id="1160" r:id="rId32"/>
    <p:sldId id="833" r:id="rId33"/>
    <p:sldId id="1161" r:id="rId34"/>
    <p:sldId id="834" r:id="rId35"/>
    <p:sldId id="1162" r:id="rId36"/>
    <p:sldId id="1163" r:id="rId37"/>
    <p:sldId id="835" r:id="rId38"/>
    <p:sldId id="1167" r:id="rId39"/>
    <p:sldId id="1164" r:id="rId40"/>
    <p:sldId id="1165" r:id="rId41"/>
    <p:sldId id="836" r:id="rId42"/>
    <p:sldId id="1166" r:id="rId43"/>
    <p:sldId id="837" r:id="rId44"/>
    <p:sldId id="1168" r:id="rId45"/>
    <p:sldId id="1169" r:id="rId46"/>
    <p:sldId id="838" r:id="rId47"/>
    <p:sldId id="1170" r:id="rId48"/>
    <p:sldId id="1171" r:id="rId49"/>
    <p:sldId id="1172" r:id="rId50"/>
    <p:sldId id="1173" r:id="rId51"/>
    <p:sldId id="1174" r:id="rId52"/>
    <p:sldId id="1175" r:id="rId53"/>
    <p:sldId id="1177" r:id="rId54"/>
    <p:sldId id="1178" r:id="rId55"/>
    <p:sldId id="1176" r:id="rId56"/>
    <p:sldId id="1179" r:id="rId57"/>
    <p:sldId id="1180" r:id="rId58"/>
    <p:sldId id="1181" r:id="rId59"/>
    <p:sldId id="842" r:id="rId60"/>
    <p:sldId id="1183" r:id="rId61"/>
    <p:sldId id="1184" r:id="rId62"/>
    <p:sldId id="1185" r:id="rId63"/>
    <p:sldId id="843" r:id="rId64"/>
    <p:sldId id="864" r:id="rId65"/>
    <p:sldId id="862" r:id="rId66"/>
    <p:sldId id="1187" r:id="rId67"/>
    <p:sldId id="1188" r:id="rId68"/>
    <p:sldId id="1186" r:id="rId69"/>
    <p:sldId id="863" r:id="rId70"/>
    <p:sldId id="1189" r:id="rId71"/>
    <p:sldId id="1190" r:id="rId72"/>
    <p:sldId id="1192" r:id="rId73"/>
    <p:sldId id="1193" r:id="rId74"/>
    <p:sldId id="1232" r:id="rId75"/>
    <p:sldId id="1194" r:id="rId76"/>
    <p:sldId id="1195" r:id="rId77"/>
    <p:sldId id="1196" r:id="rId78"/>
    <p:sldId id="845" r:id="rId79"/>
    <p:sldId id="1197" r:id="rId80"/>
    <p:sldId id="846" r:id="rId81"/>
    <p:sldId id="1198" r:id="rId82"/>
    <p:sldId id="848" r:id="rId83"/>
    <p:sldId id="1201" r:id="rId84"/>
    <p:sldId id="1202" r:id="rId85"/>
    <p:sldId id="1200" r:id="rId86"/>
    <p:sldId id="1199" r:id="rId87"/>
    <p:sldId id="849" r:id="rId88"/>
    <p:sldId id="850" r:id="rId89"/>
    <p:sldId id="851" r:id="rId90"/>
    <p:sldId id="852" r:id="rId91"/>
    <p:sldId id="1204" r:id="rId92"/>
    <p:sldId id="1203" r:id="rId93"/>
    <p:sldId id="1205" r:id="rId94"/>
    <p:sldId id="1206" r:id="rId95"/>
    <p:sldId id="853" r:id="rId96"/>
    <p:sldId id="1207" r:id="rId97"/>
    <p:sldId id="854" r:id="rId98"/>
    <p:sldId id="1208" r:id="rId99"/>
    <p:sldId id="856" r:id="rId100"/>
    <p:sldId id="1209" r:id="rId101"/>
    <p:sldId id="1211" r:id="rId102"/>
    <p:sldId id="1210" r:id="rId103"/>
    <p:sldId id="1212" r:id="rId104"/>
    <p:sldId id="1213" r:id="rId105"/>
    <p:sldId id="859" r:id="rId106"/>
    <p:sldId id="1214" r:id="rId107"/>
    <p:sldId id="1215" r:id="rId108"/>
    <p:sldId id="860" r:id="rId109"/>
    <p:sldId id="1216" r:id="rId110"/>
    <p:sldId id="1217" r:id="rId111"/>
    <p:sldId id="1224" r:id="rId112"/>
    <p:sldId id="1218" r:id="rId113"/>
    <p:sldId id="1219" r:id="rId114"/>
    <p:sldId id="1220" r:id="rId115"/>
    <p:sldId id="1226" r:id="rId116"/>
    <p:sldId id="1225" r:id="rId117"/>
    <p:sldId id="1227" r:id="rId118"/>
    <p:sldId id="1223" r:id="rId119"/>
    <p:sldId id="1228" r:id="rId120"/>
    <p:sldId id="1229" r:id="rId121"/>
    <p:sldId id="866" r:id="rId122"/>
    <p:sldId id="1230" r:id="rId123"/>
    <p:sldId id="1231" r:id="rId12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 Fu" initials="XF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CC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>
      <p:cViewPr varScale="1">
        <p:scale>
          <a:sx n="86" d="100"/>
          <a:sy n="86" d="100"/>
        </p:scale>
        <p:origin x="1310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6883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viewProps" Target="view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theme" Target="theme/theme1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tableStyles" Target="tableStyle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5B55F373-7BCF-4994-8E90-F22E1D3DB1DB}" type="datetimeFigureOut">
              <a:rPr lang="en-US"/>
              <a:pPr>
                <a:defRPr/>
              </a:pPr>
              <a:t>9/11/2017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4108B2DD-3C97-43C7-A40D-4F648D603A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9769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9A26DA1-F7E7-4EAD-A7C7-680743A4A3C5}" type="slidenum">
              <a:rPr 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smtClean="0">
              <a:latin typeface="Arial" panose="020B0604020202020204" pitchFamily="34" charset="0"/>
            </a:endParaRPr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60401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E9D255C-2157-423B-8F98-8655D1D949DA}" type="slidenum">
              <a:rPr 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</a:t>
            </a:fld>
            <a:endParaRPr 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63867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64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1065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7C55E57-05A9-4199-8A66-E7308D3A1F7F}" type="slidenum">
              <a:rPr lang="en-US" sz="1200" smtClean="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rPr>
              <a:pPr/>
              <a:t>4</a:t>
            </a:fld>
            <a:endParaRPr lang="en-US" sz="1200" smtClean="0">
              <a:solidFill>
                <a:srgbClr val="000000"/>
              </a:solidFill>
              <a:latin typeface="Verdana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928019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64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1065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7C55E57-05A9-4199-8A66-E7308D3A1F7F}" type="slidenum">
              <a:rPr lang="en-US" sz="1200" smtClean="0">
                <a:solidFill>
                  <a:srgbClr val="000000"/>
                </a:solidFill>
                <a:latin typeface="Verdana" pitchFamily="34" charset="0"/>
                <a:ea typeface="ＭＳ Ｐゴシック" pitchFamily="34" charset="-128"/>
              </a:rPr>
              <a:pPr/>
              <a:t>11</a:t>
            </a:fld>
            <a:endParaRPr lang="en-US" sz="1200" smtClean="0">
              <a:solidFill>
                <a:srgbClr val="000000"/>
              </a:solidFill>
              <a:latin typeface="Verdana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879400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CF9BD7-9F88-4DFB-9D3A-96EDE7176EF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717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E92FA0-2F44-4092-A01A-2B6418E3BA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260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B37EC7-5807-440E-A5B2-E1CEEB8AEE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08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5F2564-F238-4C4E-92AB-3C60302F2A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521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13FDDC-4AE0-48FE-A9DE-9DB1C7B3F1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685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60A61-93C8-4496-96E2-DF306E17D2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205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5B9C89-B45A-4220-B3DB-03E13E733E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1847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B4BF51-B50C-454E-BB14-109CEA97A6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536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FD6412-D282-4AFE-BB7D-A79A895120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4728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9E420C-DBCB-4DD4-BBE2-A311D551C0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3448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BB3BD2-46F6-4D42-8A97-FE2C800C1B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4241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B1762B-3C88-4511-B923-9FB8ABB71F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5470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E6B63DE1-6DF1-49E9-A645-190D7EA177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3.jpeg"/><Relationship Id="rId4" Type="http://schemas.openxmlformats.org/officeDocument/2006/relationships/image" Target="../media/image81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3.jpeg"/><Relationship Id="rId4" Type="http://schemas.openxmlformats.org/officeDocument/2006/relationships/image" Target="../media/image81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83.png"/><Relationship Id="rId4" Type="http://schemas.openxmlformats.org/officeDocument/2006/relationships/image" Target="../media/image81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44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44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7.png"/><Relationship Id="rId4" Type="http://schemas.openxmlformats.org/officeDocument/2006/relationships/image" Target="../media/image2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5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14.png"/><Relationship Id="rId4" Type="http://schemas.openxmlformats.org/officeDocument/2006/relationships/image" Target="../media/image3.jpe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png"/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112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png"/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png"/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6.png"/><Relationship Id="rId4" Type="http://schemas.openxmlformats.org/officeDocument/2006/relationships/image" Target="../media/image3.jpe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8.png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image" Target="../media/image125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3.png"/><Relationship Id="rId5" Type="http://schemas.openxmlformats.org/officeDocument/2006/relationships/image" Target="../media/image170.png"/><Relationship Id="rId4" Type="http://schemas.openxmlformats.org/officeDocument/2006/relationships/image" Target="../media/image3.jpe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7.png"/><Relationship Id="rId5" Type="http://schemas.openxmlformats.org/officeDocument/2006/relationships/image" Target="../media/image174.png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0.png"/><Relationship Id="rId5" Type="http://schemas.openxmlformats.org/officeDocument/2006/relationships/image" Target="../media/image23.png"/><Relationship Id="rId4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2.png"/><Relationship Id="rId7" Type="http://schemas.openxmlformats.org/officeDocument/2006/relationships/image" Target="../media/image71.png"/><Relationship Id="rId2" Type="http://schemas.openxmlformats.org/officeDocument/2006/relationships/image" Target="../media/image6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660.png"/><Relationship Id="rId4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0.png"/><Relationship Id="rId5" Type="http://schemas.openxmlformats.org/officeDocument/2006/relationships/image" Target="../media/image28.png"/><Relationship Id="rId4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0.png"/><Relationship Id="rId3" Type="http://schemas.openxmlformats.org/officeDocument/2006/relationships/image" Target="../media/image31.png"/><Relationship Id="rId7" Type="http://schemas.openxmlformats.org/officeDocument/2006/relationships/image" Target="../media/image910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0.png"/><Relationship Id="rId5" Type="http://schemas.openxmlformats.org/officeDocument/2006/relationships/image" Target="../media/image32.png"/><Relationship Id="rId10" Type="http://schemas.openxmlformats.org/officeDocument/2006/relationships/image" Target="../media/image3.jpeg"/><Relationship Id="rId4" Type="http://schemas.openxmlformats.org/officeDocument/2006/relationships/image" Target="../media/image28.png"/><Relationship Id="rId9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3.jpeg"/><Relationship Id="rId4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3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47.png"/><Relationship Id="rId4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38.png"/><Relationship Id="rId7" Type="http://schemas.openxmlformats.org/officeDocument/2006/relationships/image" Target="../media/image2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3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50.png"/><Relationship Id="rId4" Type="http://schemas.openxmlformats.org/officeDocument/2006/relationships/image" Target="../media/image4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3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50.png"/><Relationship Id="rId4" Type="http://schemas.openxmlformats.org/officeDocument/2006/relationships/image" Target="../media/image4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3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47.png"/><Relationship Id="rId4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2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47.png"/><Relationship Id="rId4" Type="http://schemas.openxmlformats.org/officeDocument/2006/relationships/image" Target="../media/image3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3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54.png"/><Relationship Id="rId4" Type="http://schemas.openxmlformats.org/officeDocument/2006/relationships/image" Target="../media/image4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2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40.png"/><Relationship Id="rId4" Type="http://schemas.openxmlformats.org/officeDocument/2006/relationships/image" Target="../media/image3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3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58.png"/><Relationship Id="rId4" Type="http://schemas.openxmlformats.org/officeDocument/2006/relationships/image" Target="../media/image54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50.png"/><Relationship Id="rId7" Type="http://schemas.openxmlformats.org/officeDocument/2006/relationships/image" Target="../media/image2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png"/><Relationship Id="rId5" Type="http://schemas.openxmlformats.org/officeDocument/2006/relationships/image" Target="../media/image58.png"/><Relationship Id="rId4" Type="http://schemas.openxmlformats.org/officeDocument/2006/relationships/image" Target="../media/image54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50.png"/><Relationship Id="rId7" Type="http://schemas.openxmlformats.org/officeDocument/2006/relationships/image" Target="../media/image2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png"/><Relationship Id="rId5" Type="http://schemas.openxmlformats.org/officeDocument/2006/relationships/image" Target="../media/image58.png"/><Relationship Id="rId4" Type="http://schemas.openxmlformats.org/officeDocument/2006/relationships/image" Target="../media/image5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3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3.jpeg"/><Relationship Id="rId4" Type="http://schemas.openxmlformats.org/officeDocument/2006/relationships/image" Target="../media/image8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83.png"/><Relationship Id="rId4" Type="http://schemas.openxmlformats.org/officeDocument/2006/relationships/image" Target="../media/image8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83.png"/><Relationship Id="rId4" Type="http://schemas.openxmlformats.org/officeDocument/2006/relationships/image" Target="../media/image8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83.png"/><Relationship Id="rId4" Type="http://schemas.openxmlformats.org/officeDocument/2006/relationships/image" Target="../media/image81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9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97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97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100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0.png"/><Relationship Id="rId3" Type="http://schemas.openxmlformats.org/officeDocument/2006/relationships/image" Target="../media/image3.jpeg"/><Relationship Id="rId7" Type="http://schemas.openxmlformats.org/officeDocument/2006/relationships/image" Target="../media/image60.png"/><Relationship Id="rId12" Type="http://schemas.openxmlformats.org/officeDocument/2006/relationships/image" Target="../media/image29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8.png"/><Relationship Id="rId11" Type="http://schemas.openxmlformats.org/officeDocument/2006/relationships/image" Target="../media/image62.png"/><Relationship Id="rId5" Type="http://schemas.openxmlformats.org/officeDocument/2006/relationships/image" Target="../media/image59.png"/><Relationship Id="rId10" Type="http://schemas.openxmlformats.org/officeDocument/2006/relationships/image" Target="../media/image292.png"/><Relationship Id="rId4" Type="http://schemas.openxmlformats.org/officeDocument/2006/relationships/image" Target="../media/image13.png"/><Relationship Id="rId9" Type="http://schemas.openxmlformats.org/officeDocument/2006/relationships/image" Target="../media/image61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01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01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01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3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3.jpeg"/><Relationship Id="rId4" Type="http://schemas.openxmlformats.org/officeDocument/2006/relationships/image" Target="../media/image10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8.png"/><Relationship Id="rId13" Type="http://schemas.openxmlformats.org/officeDocument/2006/relationships/image" Target="../media/image70.png"/><Relationship Id="rId3" Type="http://schemas.openxmlformats.org/officeDocument/2006/relationships/image" Target="../media/image63.png"/><Relationship Id="rId7" Type="http://schemas.openxmlformats.org/officeDocument/2006/relationships/image" Target="../media/image65.png"/><Relationship Id="rId12" Type="http://schemas.openxmlformats.org/officeDocument/2006/relationships/image" Target="../media/image69.png"/><Relationship Id="rId2" Type="http://schemas.openxmlformats.org/officeDocument/2006/relationships/image" Target="../media/image13.png"/><Relationship Id="rId16" Type="http://schemas.openxmlformats.org/officeDocument/2006/relationships/image" Target="../media/image7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png"/><Relationship Id="rId11" Type="http://schemas.openxmlformats.org/officeDocument/2006/relationships/image" Target="../media/image68.png"/><Relationship Id="rId5" Type="http://schemas.openxmlformats.org/officeDocument/2006/relationships/image" Target="../media/image3.jpeg"/><Relationship Id="rId15" Type="http://schemas.openxmlformats.org/officeDocument/2006/relationships/image" Target="../media/image72.png"/><Relationship Id="rId10" Type="http://schemas.openxmlformats.org/officeDocument/2006/relationships/image" Target="../media/image67.png"/><Relationship Id="rId4" Type="http://schemas.openxmlformats.org/officeDocument/2006/relationships/image" Target="../media/image2.png"/><Relationship Id="rId9" Type="http://schemas.openxmlformats.org/officeDocument/2006/relationships/image" Target="../media/image66.png"/><Relationship Id="rId14" Type="http://schemas.openxmlformats.org/officeDocument/2006/relationships/image" Target="../media/image71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3.jpeg"/><Relationship Id="rId4" Type="http://schemas.openxmlformats.org/officeDocument/2006/relationships/image" Target="../media/image108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0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3.jpeg"/><Relationship Id="rId4" Type="http://schemas.openxmlformats.org/officeDocument/2006/relationships/image" Target="../media/image108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112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3.jpeg"/><Relationship Id="rId4" Type="http://schemas.openxmlformats.org/officeDocument/2006/relationships/image" Target="../media/image117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3.jpeg"/><Relationship Id="rId4" Type="http://schemas.openxmlformats.org/officeDocument/2006/relationships/image" Target="../media/image119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121.png"/><Relationship Id="rId4" Type="http://schemas.openxmlformats.org/officeDocument/2006/relationships/image" Target="../media/image114.png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png"/><Relationship Id="rId3" Type="http://schemas.openxmlformats.org/officeDocument/2006/relationships/image" Target="../media/image2.png"/><Relationship Id="rId7" Type="http://schemas.openxmlformats.org/officeDocument/2006/relationships/image" Target="../media/image124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3.png"/><Relationship Id="rId5" Type="http://schemas.openxmlformats.org/officeDocument/2006/relationships/image" Target="../media/image121.png"/><Relationship Id="rId10" Type="http://schemas.openxmlformats.org/officeDocument/2006/relationships/image" Target="../media/image127.png"/><Relationship Id="rId4" Type="http://schemas.openxmlformats.org/officeDocument/2006/relationships/image" Target="../media/image3.jpeg"/><Relationship Id="rId9" Type="http://schemas.openxmlformats.org/officeDocument/2006/relationships/image" Target="../media/image126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8.png"/><Relationship Id="rId5" Type="http://schemas.openxmlformats.org/officeDocument/2006/relationships/image" Target="../media/image75.png"/><Relationship Id="rId4" Type="http://schemas.openxmlformats.org/officeDocument/2006/relationships/image" Target="../media/image13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2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129.png"/><Relationship Id="rId4" Type="http://schemas.openxmlformats.org/officeDocument/2006/relationships/image" Target="../media/image47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2.pn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129.png"/><Relationship Id="rId4" Type="http://schemas.openxmlformats.org/officeDocument/2006/relationships/image" Target="../media/image47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7" Type="http://schemas.openxmlformats.org/officeDocument/2006/relationships/image" Target="../media/image2.pn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47.png"/><Relationship Id="rId4" Type="http://schemas.openxmlformats.org/officeDocument/2006/relationships/image" Target="../media/image38.png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29.png"/><Relationship Id="rId7" Type="http://schemas.openxmlformats.org/officeDocument/2006/relationships/image" Target="../media/image3.jpeg"/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7.png"/><Relationship Id="rId4" Type="http://schemas.openxmlformats.org/officeDocument/2006/relationships/image" Target="../media/image38.png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129.png"/><Relationship Id="rId7" Type="http://schemas.openxmlformats.org/officeDocument/2006/relationships/image" Target="../media/image134.png"/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7.png"/><Relationship Id="rId4" Type="http://schemas.openxmlformats.org/officeDocument/2006/relationships/image" Target="../media/image38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2.png"/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134.png"/><Relationship Id="rId4" Type="http://schemas.openxmlformats.org/officeDocument/2006/relationships/image" Target="../media/image40.png"/></Relationships>
</file>

<file path=ppt/slides/_rels/slide9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36.png"/><Relationship Id="rId7" Type="http://schemas.openxmlformats.org/officeDocument/2006/relationships/image" Target="../media/image3.jpeg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9.png"/><Relationship Id="rId5" Type="http://schemas.openxmlformats.org/officeDocument/2006/relationships/image" Target="../media/image40.png"/><Relationship Id="rId4" Type="http://schemas.openxmlformats.org/officeDocument/2006/relationships/image" Target="../media/image38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13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37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37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3.jpeg"/><Relationship Id="rId4" Type="http://schemas.openxmlformats.org/officeDocument/2006/relationships/image" Target="../media/image8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" y="759041"/>
            <a:ext cx="8839200" cy="1752600"/>
          </a:xfrm>
        </p:spPr>
        <p:txBody>
          <a:bodyPr/>
          <a:lstStyle/>
          <a:p>
            <a:pPr eaLnBrk="1" hangingPunct="1"/>
            <a:r>
              <a:rPr lang="en-US" sz="2800" b="1" dirty="0" smtClean="0">
                <a:solidFill>
                  <a:srgbClr val="0000CC"/>
                </a:solidFill>
              </a:rPr>
              <a:t>E399/E599: Introduction </a:t>
            </a:r>
            <a:r>
              <a:rPr lang="en-US" sz="2800" b="1" dirty="0">
                <a:solidFill>
                  <a:srgbClr val="0000CC"/>
                </a:solidFill>
              </a:rPr>
              <a:t>to Computational </a:t>
            </a:r>
            <a:r>
              <a:rPr lang="en-US" sz="2800" b="1" dirty="0" smtClean="0">
                <a:solidFill>
                  <a:srgbClr val="0000CC"/>
                </a:solidFill>
              </a:rPr>
              <a:t>Bioengineering—Dynamics </a:t>
            </a:r>
            <a:r>
              <a:rPr lang="en-US" sz="2800" b="1" dirty="0">
                <a:solidFill>
                  <a:srgbClr val="0000CC"/>
                </a:solidFill>
              </a:rPr>
              <a:t>on Networks</a:t>
            </a:r>
            <a:r>
              <a:rPr lang="en-US" sz="2800" b="1" dirty="0" smtClean="0">
                <a:solidFill>
                  <a:srgbClr val="0000CC"/>
                </a:solidFill>
              </a:rPr>
              <a:t/>
            </a:r>
            <a:br>
              <a:rPr lang="en-US" sz="2800" b="1" dirty="0" smtClean="0">
                <a:solidFill>
                  <a:srgbClr val="0000CC"/>
                </a:solidFill>
              </a:rPr>
            </a:br>
            <a:r>
              <a:rPr lang="en-US" sz="2800" b="1" dirty="0" smtClean="0">
                <a:solidFill>
                  <a:srgbClr val="0000CC"/>
                </a:solidFill>
              </a:rPr>
              <a:t>Lecture 3</a:t>
            </a:r>
            <a:br>
              <a:rPr lang="en-US" sz="2800" b="1" dirty="0" smtClean="0">
                <a:solidFill>
                  <a:srgbClr val="0000CC"/>
                </a:solidFill>
              </a:rPr>
            </a:br>
            <a:r>
              <a:rPr lang="en-US" sz="2800" b="1" dirty="0" smtClean="0">
                <a:solidFill>
                  <a:srgbClr val="0000CC"/>
                </a:solidFill>
              </a:rPr>
              <a:t>Using Pathway </a:t>
            </a:r>
            <a:r>
              <a:rPr lang="en-US" sz="2800" b="1" dirty="0" smtClean="0">
                <a:solidFill>
                  <a:srgbClr val="0000CC"/>
                </a:solidFill>
              </a:rPr>
              <a:t>Designer</a:t>
            </a:r>
            <a:r>
              <a:rPr lang="en-US" sz="2800" b="1" smtClean="0">
                <a:solidFill>
                  <a:srgbClr val="0000CC"/>
                </a:solidFill>
              </a:rPr>
              <a:t>, Introduction to Fixed Points</a:t>
            </a:r>
            <a:endParaRPr lang="en-US" sz="2800" b="1" dirty="0" smtClean="0">
              <a:solidFill>
                <a:srgbClr val="000099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00400"/>
            <a:ext cx="6400800" cy="1981200"/>
          </a:xfrm>
        </p:spPr>
        <p:txBody>
          <a:bodyPr/>
          <a:lstStyle/>
          <a:p>
            <a:pPr eaLnBrk="1" hangingPunct="1"/>
            <a:r>
              <a:rPr lang="en-US" sz="2000" dirty="0" smtClean="0">
                <a:solidFill>
                  <a:srgbClr val="000099"/>
                </a:solidFill>
              </a:rPr>
              <a:t>James  A. Glazier</a:t>
            </a:r>
          </a:p>
          <a:p>
            <a:pPr eaLnBrk="1" hangingPunct="1"/>
            <a:r>
              <a:rPr lang="en-US" sz="2000" dirty="0" err="1" smtClean="0">
                <a:solidFill>
                  <a:srgbClr val="000099"/>
                </a:solidFill>
              </a:rPr>
              <a:t>Biocomplexity</a:t>
            </a:r>
            <a:r>
              <a:rPr lang="en-US" sz="2000" dirty="0" smtClean="0">
                <a:solidFill>
                  <a:srgbClr val="000099"/>
                </a:solidFill>
              </a:rPr>
              <a:t> Institute</a:t>
            </a:r>
          </a:p>
          <a:p>
            <a:pPr eaLnBrk="1" hangingPunct="1"/>
            <a:r>
              <a:rPr lang="en-US" sz="2000" dirty="0" smtClean="0">
                <a:solidFill>
                  <a:srgbClr val="000099"/>
                </a:solidFill>
              </a:rPr>
              <a:t>Indiana University </a:t>
            </a:r>
          </a:p>
          <a:p>
            <a:pPr eaLnBrk="1" hangingPunct="1"/>
            <a:r>
              <a:rPr lang="en-US" sz="2000" dirty="0" smtClean="0">
                <a:solidFill>
                  <a:srgbClr val="000099"/>
                </a:solidFill>
              </a:rPr>
              <a:t>Bloomington, IN 47405</a:t>
            </a:r>
          </a:p>
          <a:p>
            <a:pPr eaLnBrk="1" hangingPunct="1"/>
            <a:r>
              <a:rPr lang="en-US" sz="2000" b="1" dirty="0" smtClean="0">
                <a:solidFill>
                  <a:srgbClr val="000099"/>
                </a:solidFill>
              </a:rPr>
              <a:t>USA</a:t>
            </a:r>
          </a:p>
        </p:txBody>
      </p:sp>
      <p:pic>
        <p:nvPicPr>
          <p:cNvPr id="3076" name="Picture 5" descr="IU seal, red on white, lar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3276600"/>
            <a:ext cx="1944688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6" descr="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3657600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28600" y="5562600"/>
            <a:ext cx="861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Main Reference: </a:t>
            </a:r>
            <a:r>
              <a:rPr lang="en-US" b="1" dirty="0"/>
              <a:t>Herbert </a:t>
            </a:r>
            <a:r>
              <a:rPr lang="en-US" b="1" dirty="0" err="1"/>
              <a:t>Sauro</a:t>
            </a:r>
            <a:r>
              <a:rPr lang="en-US" b="1" dirty="0"/>
              <a:t>, </a:t>
            </a:r>
            <a:r>
              <a:rPr lang="en-US" b="1" i="1" dirty="0"/>
              <a:t>Systems Biology: Introduction to Pathway </a:t>
            </a:r>
            <a:r>
              <a:rPr lang="en-US" b="1" i="1" dirty="0" smtClean="0"/>
              <a:t>Modeling, </a:t>
            </a:r>
            <a:r>
              <a:rPr lang="en-US" b="1" dirty="0" smtClean="0"/>
              <a:t>Chapters 2, 3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3214" cy="76200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0000CC"/>
                </a:solidFill>
              </a:rPr>
              <a:t>Network Motifs</a:t>
            </a:r>
            <a:endParaRPr lang="en-US" sz="3600" b="1" dirty="0">
              <a:solidFill>
                <a:srgbClr val="0000CC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4995" y="1443841"/>
            <a:ext cx="891738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dirty="0" smtClean="0"/>
              <a:t>Look at the left-hand interaction: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/>
              <a:t>Look at the </a:t>
            </a:r>
            <a:r>
              <a:rPr lang="en-US" dirty="0" smtClean="0"/>
              <a:t>right-hand </a:t>
            </a:r>
            <a:r>
              <a:rPr lang="en-US" dirty="0"/>
              <a:t>interaction:</a:t>
            </a:r>
          </a:p>
          <a:p>
            <a:endParaRPr lang="en-US" dirty="0" smtClean="0"/>
          </a:p>
          <a:p>
            <a:endParaRPr lang="en-US" i="1" dirty="0"/>
          </a:p>
          <a:p>
            <a:endParaRPr lang="en-US" i="1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3" descr="Biocomplexity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redblackblocki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Group 19"/>
          <p:cNvGrpSpPr/>
          <p:nvPr/>
        </p:nvGrpSpPr>
        <p:grpSpPr>
          <a:xfrm>
            <a:off x="3833567" y="1647747"/>
            <a:ext cx="685800" cy="1524001"/>
            <a:chOff x="381000" y="2229297"/>
            <a:chExt cx="685800" cy="1524001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4"/>
            <a:srcRect l="7847" t="9604" r="77489" b="51980"/>
            <a:stretch/>
          </p:blipFill>
          <p:spPr>
            <a:xfrm>
              <a:off x="381000" y="2229297"/>
              <a:ext cx="685800" cy="1524001"/>
            </a:xfrm>
            <a:prstGeom prst="rect">
              <a:avLst/>
            </a:prstGeom>
          </p:spPr>
        </p:pic>
        <p:sp>
          <p:nvSpPr>
            <p:cNvPr id="19" name="Rectangle 18"/>
            <p:cNvSpPr/>
            <p:nvPr/>
          </p:nvSpPr>
          <p:spPr>
            <a:xfrm>
              <a:off x="651164" y="2514600"/>
              <a:ext cx="415636" cy="914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7321343" y="1618681"/>
            <a:ext cx="872121" cy="2305497"/>
            <a:chOff x="6307246" y="1600200"/>
            <a:chExt cx="872121" cy="2305497"/>
          </a:xfrm>
        </p:grpSpPr>
        <p:grpSp>
          <p:nvGrpSpPr>
            <p:cNvPr id="22" name="Group 21"/>
            <p:cNvGrpSpPr/>
            <p:nvPr/>
          </p:nvGrpSpPr>
          <p:grpSpPr>
            <a:xfrm>
              <a:off x="6362306" y="1600200"/>
              <a:ext cx="817061" cy="1524000"/>
              <a:chOff x="6362306" y="1600200"/>
              <a:chExt cx="817061" cy="1524000"/>
            </a:xfrm>
          </p:grpSpPr>
          <p:pic>
            <p:nvPicPr>
              <p:cNvPr id="18" name="Picture 17"/>
              <p:cNvPicPr>
                <a:picLocks noChangeAspect="1"/>
              </p:cNvPicPr>
              <p:nvPr/>
            </p:nvPicPr>
            <p:blipFill rotWithShape="1">
              <a:blip r:embed="rId4"/>
              <a:srcRect l="28750" t="9603" r="54956" b="51980"/>
              <a:stretch/>
            </p:blipFill>
            <p:spPr>
              <a:xfrm>
                <a:off x="6362306" y="1600200"/>
                <a:ext cx="762001" cy="1524000"/>
              </a:xfrm>
              <a:prstGeom prst="rect">
                <a:avLst/>
              </a:prstGeom>
            </p:spPr>
          </p:pic>
          <p:sp>
            <p:nvSpPr>
              <p:cNvPr id="21" name="Rectangle 20"/>
              <p:cNvSpPr/>
              <p:nvPr/>
            </p:nvSpPr>
            <p:spPr>
              <a:xfrm>
                <a:off x="6763731" y="1876719"/>
                <a:ext cx="415636" cy="9144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3" name="Rectangle 22"/>
            <p:cNvSpPr/>
            <p:nvPr/>
          </p:nvSpPr>
          <p:spPr>
            <a:xfrm>
              <a:off x="6307246" y="2991297"/>
              <a:ext cx="415636" cy="914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Rectangle 24"/>
          <p:cNvSpPr/>
          <p:nvPr/>
        </p:nvSpPr>
        <p:spPr>
          <a:xfrm>
            <a:off x="3075436" y="3244334"/>
            <a:ext cx="29931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Increasing P1 increases P3</a:t>
            </a:r>
          </a:p>
        </p:txBody>
      </p:sp>
      <p:sp>
        <p:nvSpPr>
          <p:cNvPr id="26" name="Rectangle 25"/>
          <p:cNvSpPr/>
          <p:nvPr/>
        </p:nvSpPr>
        <p:spPr>
          <a:xfrm>
            <a:off x="6150087" y="3244334"/>
            <a:ext cx="30700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Increasing P1 </a:t>
            </a:r>
            <a:r>
              <a:rPr lang="en-US" dirty="0" smtClean="0"/>
              <a:t>decreases P3</a:t>
            </a:r>
            <a:endParaRPr lang="en-US" dirty="0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/>
          <a:srcRect l="15528" t="10278" r="78464" b="52371"/>
          <a:stretch/>
        </p:blipFill>
        <p:spPr>
          <a:xfrm>
            <a:off x="127254" y="4146712"/>
            <a:ext cx="321732" cy="1696767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448986" y="4167789"/>
            <a:ext cx="209814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Increasing </a:t>
            </a:r>
            <a:r>
              <a:rPr lang="en-US" sz="1600" dirty="0" smtClean="0"/>
              <a:t>P2 </a:t>
            </a:r>
            <a:r>
              <a:rPr lang="en-US" sz="1600" b="1" dirty="0" smtClean="0">
                <a:solidFill>
                  <a:srgbClr val="00CC00"/>
                </a:solidFill>
              </a:rPr>
              <a:t>increases</a:t>
            </a:r>
            <a:r>
              <a:rPr lang="en-US" sz="1600" dirty="0" smtClean="0">
                <a:solidFill>
                  <a:srgbClr val="00CC00"/>
                </a:solidFill>
              </a:rPr>
              <a:t> </a:t>
            </a:r>
            <a:r>
              <a:rPr lang="en-US" sz="1600" dirty="0" smtClean="0"/>
              <a:t>P3 </a:t>
            </a:r>
          </a:p>
          <a:p>
            <a:r>
              <a:rPr lang="en-US" sz="1600" b="1" dirty="0" smtClean="0"/>
              <a:t>and</a:t>
            </a:r>
            <a:r>
              <a:rPr lang="en-US" sz="1600" dirty="0" smtClean="0"/>
              <a:t> increasing P1 </a:t>
            </a:r>
            <a:r>
              <a:rPr lang="en-US" sz="1600" b="1" dirty="0" smtClean="0">
                <a:solidFill>
                  <a:srgbClr val="00CC00"/>
                </a:solidFill>
              </a:rPr>
              <a:t>increases</a:t>
            </a:r>
            <a:r>
              <a:rPr lang="en-US" sz="1600" dirty="0" smtClean="0">
                <a:solidFill>
                  <a:srgbClr val="00CC00"/>
                </a:solidFill>
              </a:rPr>
              <a:t> </a:t>
            </a:r>
            <a:r>
              <a:rPr lang="en-US" sz="1600" dirty="0" smtClean="0"/>
              <a:t>P2 </a:t>
            </a:r>
          </a:p>
          <a:p>
            <a:r>
              <a:rPr lang="en-US" sz="1600" dirty="0" smtClean="0"/>
              <a:t>so </a:t>
            </a:r>
            <a:r>
              <a:rPr lang="en-US" sz="1600" b="1" dirty="0" smtClean="0">
                <a:solidFill>
                  <a:srgbClr val="00CC00"/>
                </a:solidFill>
              </a:rPr>
              <a:t>increasing P1 increases P3</a:t>
            </a:r>
          </a:p>
          <a:p>
            <a:r>
              <a:rPr lang="en-US" sz="1600" b="1" dirty="0" smtClean="0">
                <a:solidFill>
                  <a:srgbClr val="00CC00"/>
                </a:solidFill>
              </a:rPr>
              <a:t>NET POSITIVE</a:t>
            </a:r>
            <a:endParaRPr lang="en-US" sz="1600" b="1" dirty="0">
              <a:solidFill>
                <a:srgbClr val="00CC00"/>
              </a:solidFill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/>
          <a:srcRect l="38394" t="10053" r="55515" b="52607"/>
          <a:stretch/>
        </p:blipFill>
        <p:spPr>
          <a:xfrm>
            <a:off x="2209800" y="4113912"/>
            <a:ext cx="354347" cy="1842601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2576291" y="4161477"/>
            <a:ext cx="209814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Increasing </a:t>
            </a:r>
            <a:r>
              <a:rPr lang="en-US" sz="1600" dirty="0" smtClean="0"/>
              <a:t>P2 </a:t>
            </a:r>
            <a:r>
              <a:rPr lang="en-US" sz="1600" dirty="0" smtClean="0">
                <a:solidFill>
                  <a:srgbClr val="00CC00"/>
                </a:solidFill>
              </a:rPr>
              <a:t>increases</a:t>
            </a:r>
            <a:r>
              <a:rPr lang="en-US" sz="1600" dirty="0" smtClean="0"/>
              <a:t> P3 </a:t>
            </a:r>
          </a:p>
          <a:p>
            <a:r>
              <a:rPr lang="en-US" sz="1600" dirty="0" smtClean="0"/>
              <a:t>But increasing P1 </a:t>
            </a:r>
            <a:r>
              <a:rPr lang="en-US" sz="1600" b="1" dirty="0" smtClean="0">
                <a:solidFill>
                  <a:srgbClr val="FF0000"/>
                </a:solidFill>
              </a:rPr>
              <a:t>decreases</a:t>
            </a:r>
            <a:r>
              <a:rPr lang="en-US" sz="1600" dirty="0" smtClean="0"/>
              <a:t> P2 </a:t>
            </a:r>
          </a:p>
          <a:p>
            <a:r>
              <a:rPr lang="en-US" sz="1600" dirty="0" smtClean="0"/>
              <a:t>so </a:t>
            </a:r>
            <a:r>
              <a:rPr lang="en-US" sz="1600" b="1" dirty="0" smtClean="0">
                <a:solidFill>
                  <a:srgbClr val="00CC00"/>
                </a:solidFill>
              </a:rPr>
              <a:t>increasing</a:t>
            </a:r>
            <a:r>
              <a:rPr lang="en-US" sz="1600" b="1" dirty="0" smtClean="0">
                <a:solidFill>
                  <a:srgbClr val="FF0000"/>
                </a:solidFill>
              </a:rPr>
              <a:t> P1 decreases P3</a:t>
            </a:r>
          </a:p>
          <a:p>
            <a:r>
              <a:rPr lang="en-US" sz="1600" b="1" dirty="0" smtClean="0">
                <a:solidFill>
                  <a:srgbClr val="FF0000"/>
                </a:solidFill>
              </a:rPr>
              <a:t>NET NEGATIVE</a:t>
            </a:r>
            <a:endParaRPr lang="en-US" sz="1600" b="1" dirty="0">
              <a:solidFill>
                <a:srgbClr val="FF0000"/>
              </a:solidFill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4"/>
          <a:srcRect l="61030" t="11302" r="32977" b="51966"/>
          <a:stretch/>
        </p:blipFill>
        <p:spPr>
          <a:xfrm>
            <a:off x="4458962" y="4162264"/>
            <a:ext cx="349057" cy="1815096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4847053" y="4148225"/>
            <a:ext cx="209814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Increasing P2 </a:t>
            </a:r>
            <a:r>
              <a:rPr lang="en-US" sz="1600" b="1" dirty="0">
                <a:solidFill>
                  <a:srgbClr val="FF0000"/>
                </a:solidFill>
              </a:rPr>
              <a:t>decreases</a:t>
            </a:r>
            <a:r>
              <a:rPr lang="en-US" sz="1600" dirty="0"/>
              <a:t> </a:t>
            </a:r>
            <a:r>
              <a:rPr lang="en-US" sz="1600" dirty="0" smtClean="0"/>
              <a:t>P3</a:t>
            </a:r>
          </a:p>
          <a:p>
            <a:r>
              <a:rPr lang="en-US" sz="1600" dirty="0" smtClean="0"/>
              <a:t>But increasing P1 </a:t>
            </a:r>
            <a:r>
              <a:rPr lang="en-US" sz="1600" b="1" dirty="0" smtClean="0">
                <a:solidFill>
                  <a:srgbClr val="00CC00"/>
                </a:solidFill>
              </a:rPr>
              <a:t>increases</a:t>
            </a:r>
            <a:r>
              <a:rPr lang="en-US" sz="1600" dirty="0" smtClean="0"/>
              <a:t> P2 </a:t>
            </a:r>
          </a:p>
          <a:p>
            <a:r>
              <a:rPr lang="en-US" sz="1600" dirty="0" smtClean="0"/>
              <a:t>so </a:t>
            </a:r>
            <a:r>
              <a:rPr lang="en-US" sz="1600" b="1" dirty="0" smtClean="0">
                <a:solidFill>
                  <a:srgbClr val="00CC00"/>
                </a:solidFill>
              </a:rPr>
              <a:t>increasing</a:t>
            </a:r>
            <a:r>
              <a:rPr lang="en-US" sz="1600" b="1" dirty="0" smtClean="0">
                <a:solidFill>
                  <a:srgbClr val="FF0000"/>
                </a:solidFill>
              </a:rPr>
              <a:t> P1 decreases P3</a:t>
            </a:r>
          </a:p>
          <a:p>
            <a:r>
              <a:rPr lang="en-US" sz="1600" b="1" dirty="0" smtClean="0">
                <a:solidFill>
                  <a:srgbClr val="FF0000"/>
                </a:solidFill>
              </a:rPr>
              <a:t>NET NEGATIVE</a:t>
            </a:r>
            <a:endParaRPr lang="en-US" sz="1600" b="1" dirty="0">
              <a:solidFill>
                <a:srgbClr val="FF0000"/>
              </a:solidFill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/>
          <a:srcRect l="84704" t="11303" r="8904" b="52279"/>
          <a:stretch/>
        </p:blipFill>
        <p:spPr>
          <a:xfrm>
            <a:off x="6672649" y="4162366"/>
            <a:ext cx="375517" cy="1814994"/>
          </a:xfrm>
          <a:prstGeom prst="rect">
            <a:avLst/>
          </a:prstGeom>
        </p:spPr>
      </p:pic>
      <p:sp>
        <p:nvSpPr>
          <p:cNvPr id="34" name="Rectangle 33"/>
          <p:cNvSpPr/>
          <p:nvPr/>
        </p:nvSpPr>
        <p:spPr>
          <a:xfrm>
            <a:off x="6984233" y="4133672"/>
            <a:ext cx="209814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Increasing P2 </a:t>
            </a:r>
            <a:r>
              <a:rPr lang="en-US" sz="1600" b="1" dirty="0">
                <a:solidFill>
                  <a:srgbClr val="FF0000"/>
                </a:solidFill>
              </a:rPr>
              <a:t>decreases</a:t>
            </a:r>
            <a:r>
              <a:rPr lang="en-US" sz="1600" dirty="0"/>
              <a:t> </a:t>
            </a:r>
            <a:r>
              <a:rPr lang="en-US" sz="1600" dirty="0" smtClean="0"/>
              <a:t>P3</a:t>
            </a:r>
          </a:p>
          <a:p>
            <a:r>
              <a:rPr lang="en-US" sz="1600" dirty="0" smtClean="0"/>
              <a:t>But increasing P1 also </a:t>
            </a:r>
            <a:r>
              <a:rPr lang="en-US" sz="1600" b="1" dirty="0" smtClean="0">
                <a:solidFill>
                  <a:srgbClr val="FF0000"/>
                </a:solidFill>
              </a:rPr>
              <a:t>decreases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en-US" sz="1600" dirty="0" smtClean="0"/>
              <a:t>P2 </a:t>
            </a:r>
          </a:p>
          <a:p>
            <a:r>
              <a:rPr lang="en-US" sz="1600" dirty="0" smtClean="0"/>
              <a:t>so </a:t>
            </a:r>
            <a:r>
              <a:rPr lang="en-US" sz="1600" b="1" dirty="0" smtClean="0">
                <a:solidFill>
                  <a:srgbClr val="00CC00"/>
                </a:solidFill>
              </a:rPr>
              <a:t>increasing P1 increases P3</a:t>
            </a:r>
          </a:p>
          <a:p>
            <a:r>
              <a:rPr lang="en-US" sz="1600" b="1" dirty="0" smtClean="0">
                <a:solidFill>
                  <a:srgbClr val="00CC00"/>
                </a:solidFill>
              </a:rPr>
              <a:t>NET POSITIVE</a:t>
            </a:r>
            <a:endParaRPr lang="en-US" sz="1600" b="1" dirty="0">
              <a:solidFill>
                <a:srgbClr val="00CC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76685" y="685422"/>
            <a:ext cx="89056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If we ask the question: Does increasing the amount of </a:t>
            </a:r>
            <a:r>
              <a:rPr lang="en-US" dirty="0" smtClean="0"/>
              <a:t>substrate increase </a:t>
            </a:r>
            <a:r>
              <a:rPr lang="en-US" dirty="0"/>
              <a:t>or decrease the amount of </a:t>
            </a:r>
            <a:r>
              <a:rPr lang="en-US" dirty="0" smtClean="0"/>
              <a:t>product? Label the former with a    and the latter with a </a:t>
            </a:r>
            <a:endParaRPr lang="en-US" dirty="0"/>
          </a:p>
        </p:txBody>
      </p:sp>
      <p:sp>
        <p:nvSpPr>
          <p:cNvPr id="35" name="Plus 34"/>
          <p:cNvSpPr/>
          <p:nvPr/>
        </p:nvSpPr>
        <p:spPr>
          <a:xfrm>
            <a:off x="4412500" y="2879045"/>
            <a:ext cx="261937" cy="228600"/>
          </a:xfrm>
          <a:prstGeom prst="mathPlus">
            <a:avLst/>
          </a:prstGeom>
          <a:solidFill>
            <a:srgbClr val="00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Plus 35"/>
          <p:cNvSpPr/>
          <p:nvPr/>
        </p:nvSpPr>
        <p:spPr>
          <a:xfrm>
            <a:off x="276370" y="4602165"/>
            <a:ext cx="261937" cy="228600"/>
          </a:xfrm>
          <a:prstGeom prst="mathPlus">
            <a:avLst/>
          </a:prstGeom>
          <a:solidFill>
            <a:srgbClr val="00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Plus 36"/>
          <p:cNvSpPr/>
          <p:nvPr/>
        </p:nvSpPr>
        <p:spPr>
          <a:xfrm>
            <a:off x="276370" y="5338956"/>
            <a:ext cx="261937" cy="228600"/>
          </a:xfrm>
          <a:prstGeom prst="mathPlus">
            <a:avLst/>
          </a:prstGeom>
          <a:solidFill>
            <a:srgbClr val="00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Plus 38"/>
          <p:cNvSpPr/>
          <p:nvPr/>
        </p:nvSpPr>
        <p:spPr>
          <a:xfrm>
            <a:off x="5029200" y="1055252"/>
            <a:ext cx="261937" cy="228600"/>
          </a:xfrm>
          <a:prstGeom prst="mathPlus">
            <a:avLst/>
          </a:prstGeom>
          <a:solidFill>
            <a:srgbClr val="00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Plus 39"/>
          <p:cNvSpPr/>
          <p:nvPr/>
        </p:nvSpPr>
        <p:spPr>
          <a:xfrm>
            <a:off x="4674437" y="4679538"/>
            <a:ext cx="261937" cy="228600"/>
          </a:xfrm>
          <a:prstGeom prst="mathPlus">
            <a:avLst/>
          </a:prstGeom>
          <a:solidFill>
            <a:srgbClr val="00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Plus 40"/>
          <p:cNvSpPr/>
          <p:nvPr/>
        </p:nvSpPr>
        <p:spPr>
          <a:xfrm>
            <a:off x="6857430" y="5467159"/>
            <a:ext cx="261937" cy="228600"/>
          </a:xfrm>
          <a:prstGeom prst="mathPlus">
            <a:avLst/>
          </a:prstGeom>
          <a:solidFill>
            <a:srgbClr val="00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Minus 41"/>
          <p:cNvSpPr/>
          <p:nvPr/>
        </p:nvSpPr>
        <p:spPr>
          <a:xfrm>
            <a:off x="7321343" y="1050115"/>
            <a:ext cx="328612" cy="228600"/>
          </a:xfrm>
          <a:prstGeom prst="mathMinus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Minus 42"/>
          <p:cNvSpPr/>
          <p:nvPr/>
        </p:nvSpPr>
        <p:spPr>
          <a:xfrm>
            <a:off x="8081067" y="2826281"/>
            <a:ext cx="328612" cy="228600"/>
          </a:xfrm>
          <a:prstGeom prst="mathMinus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Minus 43"/>
          <p:cNvSpPr/>
          <p:nvPr/>
        </p:nvSpPr>
        <p:spPr>
          <a:xfrm>
            <a:off x="4623687" y="5348164"/>
            <a:ext cx="328612" cy="228600"/>
          </a:xfrm>
          <a:prstGeom prst="mathMinus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Minus 44"/>
          <p:cNvSpPr/>
          <p:nvPr/>
        </p:nvSpPr>
        <p:spPr>
          <a:xfrm>
            <a:off x="6800410" y="4596070"/>
            <a:ext cx="328612" cy="228600"/>
          </a:xfrm>
          <a:prstGeom prst="mathMinus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Minus 45"/>
          <p:cNvSpPr/>
          <p:nvPr/>
        </p:nvSpPr>
        <p:spPr>
          <a:xfrm>
            <a:off x="2340784" y="4565238"/>
            <a:ext cx="328612" cy="228600"/>
          </a:xfrm>
          <a:prstGeom prst="mathMinus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Minus 46"/>
          <p:cNvSpPr/>
          <p:nvPr/>
        </p:nvSpPr>
        <p:spPr>
          <a:xfrm>
            <a:off x="2348821" y="5411947"/>
            <a:ext cx="328612" cy="228600"/>
          </a:xfrm>
          <a:prstGeom prst="mathMinus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779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1318" y="586943"/>
            <a:ext cx="2302164" cy="109795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Chemical Reactions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7" y="762000"/>
                <a:ext cx="5009548" cy="35505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𝐵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el-GR" sz="2400" i="1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To set up the reaction, right click on the chemical reaction arrow and select “Properties” from the Pulldown menu to open an editing panel with multiple tabs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We could set the name of the reaction but we will leave it</a:t>
                </a: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7" y="762000"/>
                <a:ext cx="5009548" cy="3550587"/>
              </a:xfrm>
              <a:prstGeom prst="rect">
                <a:avLst/>
              </a:prstGeom>
              <a:blipFill rotWithShape="0">
                <a:blip r:embed="rId3"/>
                <a:stretch>
                  <a:fillRect l="-1825" r="-2676" b="-30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200" y="1600200"/>
            <a:ext cx="3575800" cy="2594067"/>
          </a:xfrm>
          <a:prstGeom prst="rect">
            <a:avLst/>
          </a:prstGeom>
        </p:spPr>
      </p:pic>
      <p:pic>
        <p:nvPicPr>
          <p:cNvPr id="16" name="Picture 15" descr="redblackblocki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" name="Straight Arrow Connector 17"/>
          <p:cNvCxnSpPr>
            <a:stCxn id="20" idx="1"/>
            <a:endCxn id="19" idx="3"/>
          </p:cNvCxnSpPr>
          <p:nvPr/>
        </p:nvCxnSpPr>
        <p:spPr>
          <a:xfrm flipH="1">
            <a:off x="4038600" y="1239271"/>
            <a:ext cx="3159924" cy="688874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769066" y="1725610"/>
            <a:ext cx="3269534" cy="405069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7198524" y="878342"/>
            <a:ext cx="1259676" cy="721858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Arrow Connector 20"/>
          <p:cNvCxnSpPr>
            <a:stCxn id="23" idx="1"/>
            <a:endCxn id="22" idx="3"/>
          </p:cNvCxnSpPr>
          <p:nvPr/>
        </p:nvCxnSpPr>
        <p:spPr>
          <a:xfrm flipH="1">
            <a:off x="3429000" y="2634022"/>
            <a:ext cx="2230462" cy="1050607"/>
          </a:xfrm>
          <a:prstGeom prst="straightConnector1">
            <a:avLst/>
          </a:prstGeom>
          <a:ln w="63500">
            <a:solidFill>
              <a:srgbClr val="FF0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2597866" y="3483057"/>
            <a:ext cx="831134" cy="403143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5659462" y="2455094"/>
            <a:ext cx="1696638" cy="357855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Biocomplexity Logo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1978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1318" y="586943"/>
            <a:ext cx="2302164" cy="109795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Chemical Reactions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7" y="762000"/>
                <a:ext cx="5009548" cy="50279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𝐵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el-GR" sz="2400" i="1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To set up the reaction, right click on the chemical reaction arrow and select “Properties” from the Pulldown menu to open an editing panel with multiple tabs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We could set the name of the reaction but we will leave it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You could also set the stoichiometry, but we have a 1-1 reaction so we don’t need to</a:t>
                </a: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7" y="762000"/>
                <a:ext cx="5009548" cy="5027915"/>
              </a:xfrm>
              <a:prstGeom prst="rect">
                <a:avLst/>
              </a:prstGeom>
              <a:blipFill rotWithShape="0">
                <a:blip r:embed="rId3"/>
                <a:stretch>
                  <a:fillRect l="-1825" r="-2676" b="-18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200" y="1600200"/>
            <a:ext cx="3575800" cy="2594067"/>
          </a:xfrm>
          <a:prstGeom prst="rect">
            <a:avLst/>
          </a:prstGeom>
        </p:spPr>
      </p:pic>
      <p:pic>
        <p:nvPicPr>
          <p:cNvPr id="16" name="Picture 15" descr="redblackblocki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" name="Straight Arrow Connector 17"/>
          <p:cNvCxnSpPr>
            <a:stCxn id="20" idx="1"/>
            <a:endCxn id="19" idx="3"/>
          </p:cNvCxnSpPr>
          <p:nvPr/>
        </p:nvCxnSpPr>
        <p:spPr>
          <a:xfrm flipH="1">
            <a:off x="4038600" y="1239271"/>
            <a:ext cx="3159924" cy="688874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769066" y="1725610"/>
            <a:ext cx="3269534" cy="405069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7198524" y="878342"/>
            <a:ext cx="1259676" cy="721858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Arrow Connector 20"/>
          <p:cNvCxnSpPr>
            <a:stCxn id="23" idx="1"/>
            <a:endCxn id="22" idx="3"/>
          </p:cNvCxnSpPr>
          <p:nvPr/>
        </p:nvCxnSpPr>
        <p:spPr>
          <a:xfrm flipH="1">
            <a:off x="3429000" y="2634022"/>
            <a:ext cx="2230462" cy="1050607"/>
          </a:xfrm>
          <a:prstGeom prst="straightConnector1">
            <a:avLst/>
          </a:prstGeom>
          <a:ln w="63500">
            <a:solidFill>
              <a:srgbClr val="FF0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2597866" y="3483057"/>
            <a:ext cx="831134" cy="403143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5659462" y="2455094"/>
            <a:ext cx="1696638" cy="357855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Arrow Connector 13"/>
          <p:cNvCxnSpPr>
            <a:stCxn id="17" idx="1"/>
            <a:endCxn id="15" idx="3"/>
          </p:cNvCxnSpPr>
          <p:nvPr/>
        </p:nvCxnSpPr>
        <p:spPr>
          <a:xfrm flipH="1">
            <a:off x="2057400" y="3425907"/>
            <a:ext cx="3602061" cy="1724835"/>
          </a:xfrm>
          <a:prstGeom prst="straightConnector1">
            <a:avLst/>
          </a:prstGeom>
          <a:ln w="63500">
            <a:solidFill>
              <a:srgbClr val="00CC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192442" y="4949170"/>
            <a:ext cx="1864958" cy="403143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5659461" y="3246979"/>
            <a:ext cx="1903519" cy="357855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 descr="Biocomplexity Logo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6646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1318" y="586943"/>
            <a:ext cx="2302164" cy="109795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Chemical Reactions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7" y="762000"/>
                <a:ext cx="5009548" cy="35505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𝐵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el-GR" sz="2400" i="1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To set up the reaction, right click on the chemical reaction arrow and select “Properties” from the Pulldown menu to open an editing panel with multiple tabs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Instead click on the “Kinetics” tab to open the reaction rate editor</a:t>
                </a:r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7" y="762000"/>
                <a:ext cx="5009548" cy="3550587"/>
              </a:xfrm>
              <a:prstGeom prst="rect">
                <a:avLst/>
              </a:prstGeom>
              <a:blipFill rotWithShape="0">
                <a:blip r:embed="rId3"/>
                <a:stretch>
                  <a:fillRect l="-1825" r="-3285" b="-30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200" y="1600200"/>
            <a:ext cx="3575800" cy="259406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8400" y="3962400"/>
            <a:ext cx="2528545" cy="3100029"/>
          </a:xfrm>
          <a:prstGeom prst="rect">
            <a:avLst/>
          </a:prstGeom>
        </p:spPr>
      </p:pic>
      <p:pic>
        <p:nvPicPr>
          <p:cNvPr id="16" name="Picture 15" descr="redblackblockiu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" name="Straight Arrow Connector 17"/>
          <p:cNvCxnSpPr>
            <a:stCxn id="20" idx="1"/>
            <a:endCxn id="19" idx="3"/>
          </p:cNvCxnSpPr>
          <p:nvPr/>
        </p:nvCxnSpPr>
        <p:spPr>
          <a:xfrm flipH="1">
            <a:off x="4038600" y="1239271"/>
            <a:ext cx="3159924" cy="688874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769066" y="1725610"/>
            <a:ext cx="3269534" cy="405069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7198524" y="878342"/>
            <a:ext cx="1259676" cy="721858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Arrow Connector 20"/>
          <p:cNvCxnSpPr>
            <a:stCxn id="23" idx="1"/>
            <a:endCxn id="22" idx="3"/>
          </p:cNvCxnSpPr>
          <p:nvPr/>
        </p:nvCxnSpPr>
        <p:spPr>
          <a:xfrm flipH="1">
            <a:off x="4267200" y="2291751"/>
            <a:ext cx="1983449" cy="1430978"/>
          </a:xfrm>
          <a:prstGeom prst="straightConnector1">
            <a:avLst/>
          </a:prstGeom>
          <a:ln w="63500">
            <a:solidFill>
              <a:srgbClr val="FF0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2971800" y="3521157"/>
            <a:ext cx="1295400" cy="403143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6250649" y="2178085"/>
            <a:ext cx="454951" cy="227331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Arrow Connector 23"/>
          <p:cNvCxnSpPr>
            <a:stCxn id="26" idx="1"/>
            <a:endCxn id="25" idx="3"/>
          </p:cNvCxnSpPr>
          <p:nvPr/>
        </p:nvCxnSpPr>
        <p:spPr>
          <a:xfrm flipH="1" flipV="1">
            <a:off x="4114800" y="4064974"/>
            <a:ext cx="2182796" cy="19050"/>
          </a:xfrm>
          <a:prstGeom prst="straightConnector1">
            <a:avLst/>
          </a:prstGeom>
          <a:ln w="63500">
            <a:solidFill>
              <a:srgbClr val="00CC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1468190" y="3924300"/>
            <a:ext cx="2646610" cy="281347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6297596" y="3962400"/>
            <a:ext cx="1779604" cy="243247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585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3482" y="800292"/>
            <a:ext cx="3547112" cy="434880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Chemical Reactions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7" y="762000"/>
                <a:ext cx="5009548" cy="38824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</a:rPr>
                        <m:t>𝐵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el-GR" sz="2400" i="1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We have a number of options here</a:t>
                </a:r>
              </a:p>
              <a:p>
                <a:pPr marL="0" indent="0">
                  <a:buNone/>
                </a:pPr>
                <a:r>
                  <a:rPr lang="en-US" sz="2400" dirty="0" smtClean="0"/>
                  <a:t>The equation we want is: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num>
                        <m:den>
                          <m:r>
                            <a:rPr lang="en-US" sz="240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𝑘𝐵</m:t>
                      </m: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We can get this in several ways, by selecting “Irreversible Mass Action”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7" y="762000"/>
                <a:ext cx="5009548" cy="3882473"/>
              </a:xfrm>
              <a:prstGeom prst="rect">
                <a:avLst/>
              </a:prstGeom>
              <a:blipFill rotWithShape="0">
                <a:blip r:embed="rId3"/>
                <a:stretch>
                  <a:fillRect l="-1825" r="-21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5278" y="4237090"/>
            <a:ext cx="3276600" cy="1668088"/>
          </a:xfrm>
          <a:prstGeom prst="rect">
            <a:avLst/>
          </a:prstGeom>
        </p:spPr>
      </p:pic>
      <p:pic>
        <p:nvPicPr>
          <p:cNvPr id="10" name="Picture 9" descr="Biocomplexity Logo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Straight Arrow Connector 12"/>
          <p:cNvCxnSpPr>
            <a:endCxn id="14" idx="3"/>
          </p:cNvCxnSpPr>
          <p:nvPr/>
        </p:nvCxnSpPr>
        <p:spPr>
          <a:xfrm flipH="1">
            <a:off x="5029200" y="2600656"/>
            <a:ext cx="577712" cy="697739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1534376" y="3096823"/>
            <a:ext cx="3494824" cy="403143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redblackblockiu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5722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3482" y="800292"/>
            <a:ext cx="3547112" cy="434880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Chemical Reactions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7" y="762000"/>
                <a:ext cx="5009548" cy="57291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</a:rPr>
                        <m:t>𝐵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el-GR" sz="2400" i="1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We have a number of options here</a:t>
                </a:r>
              </a:p>
              <a:p>
                <a:pPr marL="0" indent="0">
                  <a:buNone/>
                </a:pPr>
                <a:r>
                  <a:rPr lang="en-US" sz="2400" dirty="0" smtClean="0"/>
                  <a:t>The equation we want is: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num>
                        <m:den>
                          <m:r>
                            <a:rPr lang="en-US" sz="240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𝑘𝐵</m:t>
                      </m: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We can get this in several ways, by selecting “Irreversible Mass Action”</a:t>
                </a: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/>
                  <a:t>S</a:t>
                </a:r>
                <a:r>
                  <a:rPr lang="en-US" sz="2400" dirty="0" smtClean="0"/>
                  <a:t>et the decay constant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(You may have to scroll to see the dialogue box)</a:t>
                </a:r>
              </a:p>
              <a:p>
                <a:pPr marL="0" indent="0">
                  <a:buNone/>
                </a:pPr>
                <a:r>
                  <a:rPr lang="en-US" sz="2400" dirty="0" smtClean="0"/>
                  <a:t>Note the displayed rate law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7" y="762000"/>
                <a:ext cx="5009548" cy="5729132"/>
              </a:xfrm>
              <a:prstGeom prst="rect">
                <a:avLst/>
              </a:prstGeom>
              <a:blipFill rotWithShape="0">
                <a:blip r:embed="rId3"/>
                <a:stretch>
                  <a:fillRect l="-1825" r="-21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5278" y="4237090"/>
            <a:ext cx="3276600" cy="1668088"/>
          </a:xfrm>
          <a:prstGeom prst="rect">
            <a:avLst/>
          </a:prstGeom>
        </p:spPr>
      </p:pic>
      <p:pic>
        <p:nvPicPr>
          <p:cNvPr id="10" name="Picture 9" descr="Biocomplexity Logo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Straight Arrow Connector 12"/>
          <p:cNvCxnSpPr>
            <a:stCxn id="12" idx="1"/>
            <a:endCxn id="14" idx="3"/>
          </p:cNvCxnSpPr>
          <p:nvPr/>
        </p:nvCxnSpPr>
        <p:spPr>
          <a:xfrm flipH="1" flipV="1">
            <a:off x="4267200" y="4035519"/>
            <a:ext cx="1447800" cy="539502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1302846" y="3833947"/>
            <a:ext cx="2964354" cy="403143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5715000" y="4419600"/>
            <a:ext cx="1066800" cy="310841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>
            <a:stCxn id="17" idx="1"/>
            <a:endCxn id="16" idx="3"/>
          </p:cNvCxnSpPr>
          <p:nvPr/>
        </p:nvCxnSpPr>
        <p:spPr>
          <a:xfrm flipH="1" flipV="1">
            <a:off x="4038600" y="5150025"/>
            <a:ext cx="1603003" cy="453174"/>
          </a:xfrm>
          <a:prstGeom prst="straightConnector1">
            <a:avLst/>
          </a:prstGeom>
          <a:ln w="63500">
            <a:solidFill>
              <a:srgbClr val="FFC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1524000" y="4948453"/>
            <a:ext cx="2514600" cy="403143"/>
          </a:xfrm>
          <a:prstGeom prst="rect">
            <a:avLst/>
          </a:prstGeom>
          <a:solidFill>
            <a:srgbClr val="FFC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5641603" y="5447778"/>
            <a:ext cx="767585" cy="310841"/>
          </a:xfrm>
          <a:prstGeom prst="rect">
            <a:avLst/>
          </a:prstGeom>
          <a:solidFill>
            <a:srgbClr val="FFC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descr="redblackblockiu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7045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6645" y="889200"/>
            <a:ext cx="3437355" cy="3238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Chemical Reactions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6" y="762000"/>
                <a:ext cx="5589233" cy="27744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</a:rPr>
                        <m:t>𝐵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el-GR" sz="2400" i="1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The equation we want is: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num>
                        <m:den>
                          <m:r>
                            <a:rPr lang="en-US" sz="240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𝑘𝐵</m:t>
                      </m: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We could also select the “Free Format” tab</a:t>
                </a:r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6" y="762000"/>
                <a:ext cx="5589233" cy="2774477"/>
              </a:xfrm>
              <a:prstGeom prst="rect">
                <a:avLst/>
              </a:prstGeom>
              <a:blipFill rotWithShape="0">
                <a:blip r:embed="rId3"/>
                <a:stretch>
                  <a:fillRect l="-1636" r="-654" b="-4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0" descr="Biocomplexity 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Straight Arrow Connector 13"/>
          <p:cNvCxnSpPr>
            <a:stCxn id="16" idx="1"/>
            <a:endCxn id="15" idx="3"/>
          </p:cNvCxnSpPr>
          <p:nvPr/>
        </p:nvCxnSpPr>
        <p:spPr>
          <a:xfrm flipH="1">
            <a:off x="5630445" y="1868534"/>
            <a:ext cx="969369" cy="1040505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3658611" y="2707467"/>
            <a:ext cx="1971834" cy="403143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6599814" y="1755867"/>
            <a:ext cx="698675" cy="225334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redblackblocki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2783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6645" y="889200"/>
            <a:ext cx="3437355" cy="3238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Chemical Reactions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6" y="762000"/>
                <a:ext cx="5589233" cy="462113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</a:rPr>
                        <m:t>𝐵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el-GR" sz="2400" i="1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The equation we want is: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num>
                        <m:den>
                          <m:r>
                            <a:rPr lang="en-US" sz="240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𝑘𝐵</m:t>
                      </m: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We could also select the “Free Format” tab which displays the current rate law</a:t>
                </a: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We can change the law by clicking and typing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Be sure to hit “Tab” to update the rate law</a:t>
                </a:r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6" y="762000"/>
                <a:ext cx="5589233" cy="4621137"/>
              </a:xfrm>
              <a:prstGeom prst="rect">
                <a:avLst/>
              </a:prstGeom>
              <a:blipFill rotWithShape="0">
                <a:blip r:embed="rId3"/>
                <a:stretch>
                  <a:fillRect l="-1636" r="-654" b="-2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0" descr="Biocomplexity 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" name="Straight Arrow Connector 17"/>
          <p:cNvCxnSpPr>
            <a:stCxn id="20" idx="1"/>
            <a:endCxn id="19" idx="3"/>
          </p:cNvCxnSpPr>
          <p:nvPr/>
        </p:nvCxnSpPr>
        <p:spPr>
          <a:xfrm flipH="1">
            <a:off x="5486400" y="2332453"/>
            <a:ext cx="423253" cy="967502"/>
          </a:xfrm>
          <a:prstGeom prst="straightConnector1">
            <a:avLst/>
          </a:prstGeom>
          <a:ln w="63500">
            <a:solidFill>
              <a:srgbClr val="FF0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3378964" y="3098383"/>
            <a:ext cx="2107436" cy="403143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5909653" y="2219786"/>
            <a:ext cx="698675" cy="225334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redblackblocki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9551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6645" y="889200"/>
            <a:ext cx="3437355" cy="3238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Chemical Reactions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6" y="762000"/>
                <a:ext cx="5589233" cy="60984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</a:rPr>
                        <m:t>𝐵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el-GR" sz="2400" i="1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The equation we want is: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num>
                        <m:den>
                          <m:r>
                            <a:rPr lang="en-US" sz="240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𝑘𝐵</m:t>
                      </m: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We could also select the “Free Format” tab which displays the current rate law and the names and values of all rate constants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We can change any of these values by clicking and typing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Be sure to hit the “Commit Parameter Changes” button to save the new parameters</a:t>
                </a:r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6" y="762000"/>
                <a:ext cx="5589233" cy="6098464"/>
              </a:xfrm>
              <a:prstGeom prst="rect">
                <a:avLst/>
              </a:prstGeom>
              <a:blipFill rotWithShape="0">
                <a:blip r:embed="rId3"/>
                <a:stretch>
                  <a:fillRect l="-1636" r="-654" b="-14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0" descr="Biocomplexity 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2" name="Straight Arrow Connector 21"/>
          <p:cNvCxnSpPr>
            <a:stCxn id="24" idx="1"/>
            <a:endCxn id="23" idx="3"/>
          </p:cNvCxnSpPr>
          <p:nvPr/>
        </p:nvCxnSpPr>
        <p:spPr>
          <a:xfrm flipH="1" flipV="1">
            <a:off x="3886200" y="3703098"/>
            <a:ext cx="2023453" cy="19050"/>
          </a:xfrm>
          <a:prstGeom prst="straightConnector1">
            <a:avLst/>
          </a:prstGeom>
          <a:ln w="63500">
            <a:solidFill>
              <a:srgbClr val="FFC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1339624" y="3501526"/>
            <a:ext cx="2546576" cy="403143"/>
          </a:xfrm>
          <a:prstGeom prst="rect">
            <a:avLst/>
          </a:prstGeom>
          <a:solidFill>
            <a:srgbClr val="FFC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5909653" y="3520576"/>
            <a:ext cx="1618479" cy="403143"/>
          </a:xfrm>
          <a:prstGeom prst="rect">
            <a:avLst/>
          </a:prstGeom>
          <a:solidFill>
            <a:srgbClr val="FFC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5"/>
          <a:srcRect l="5455" t="89186" r="54480" b="5463"/>
          <a:stretch/>
        </p:blipFill>
        <p:spPr>
          <a:xfrm>
            <a:off x="5791199" y="5715000"/>
            <a:ext cx="2438400" cy="457200"/>
          </a:xfrm>
          <a:prstGeom prst="rect">
            <a:avLst/>
          </a:prstGeom>
        </p:spPr>
      </p:pic>
      <p:cxnSp>
        <p:nvCxnSpPr>
          <p:cNvPr id="21" name="Straight Arrow Connector 20"/>
          <p:cNvCxnSpPr>
            <a:stCxn id="26" idx="1"/>
            <a:endCxn id="25" idx="3"/>
          </p:cNvCxnSpPr>
          <p:nvPr/>
        </p:nvCxnSpPr>
        <p:spPr>
          <a:xfrm flipH="1" flipV="1">
            <a:off x="5410200" y="5829567"/>
            <a:ext cx="425218" cy="114033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2635024" y="5627995"/>
            <a:ext cx="2775176" cy="403143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5835418" y="5715000"/>
            <a:ext cx="2470382" cy="457199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221407" y="6031138"/>
            <a:ext cx="1378793" cy="403143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334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3115" y="990600"/>
            <a:ext cx="3419475" cy="44291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solidFill>
                  <a:srgbClr val="0000CC"/>
                </a:solidFill>
              </a:rPr>
              <a:t>Using Pathway Designer: Running a Simulation</a:t>
            </a:r>
            <a:endParaRPr lang="en-US" sz="2800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6" y="762000"/>
                <a:ext cx="5541149" cy="13345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𝐵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el-GR" sz="2400" i="1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To run the simulation select “Time Course Simulation Control” panel  </a:t>
                </a: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6" y="762000"/>
                <a:ext cx="5541149" cy="1334596"/>
              </a:xfrm>
              <a:prstGeom prst="rect">
                <a:avLst/>
              </a:prstGeom>
              <a:blipFill rotWithShape="0">
                <a:blip r:embed="rId3"/>
                <a:stretch>
                  <a:fillRect l="-1650" b="-95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 descr="Biocomplexity 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redblackblocki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Straight Arrow Connector 9"/>
          <p:cNvCxnSpPr>
            <a:stCxn id="12" idx="1"/>
            <a:endCxn id="11" idx="3"/>
          </p:cNvCxnSpPr>
          <p:nvPr/>
        </p:nvCxnSpPr>
        <p:spPr>
          <a:xfrm flipH="1">
            <a:off x="4953000" y="1279982"/>
            <a:ext cx="790114" cy="247717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4065704" y="1326127"/>
            <a:ext cx="887296" cy="403143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5743114" y="1051382"/>
            <a:ext cx="2638885" cy="457199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242094" y="1675819"/>
            <a:ext cx="3720306" cy="403143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015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3115" y="990600"/>
            <a:ext cx="3419475" cy="44291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000CC"/>
                </a:solidFill>
              </a:rPr>
              <a:t>Using Pathway Designer: Running a Simulation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6" y="762000"/>
                <a:ext cx="5541149" cy="42518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𝐵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el-GR" sz="2400" i="1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To run the simulation select “Time Course Simulation Control” panel.  Click the “Run” button to execute the simulation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The time series should be a simple, linearly increasing function, as you expect from the equation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𝑑𝐵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𝑘𝐵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⇒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𝐵</m:t>
                      </m:r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𝐵</m:t>
                      </m:r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=0</m:t>
                          </m:r>
                        </m:e>
                      </m:d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𝑘𝑡</m:t>
                          </m:r>
                        </m:sup>
                      </m:sSup>
                    </m:oMath>
                  </m:oMathPara>
                </a14:m>
                <a:endParaRPr lang="en-US" sz="2400" dirty="0" smtClean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6" y="762000"/>
                <a:ext cx="5541149" cy="4251805"/>
              </a:xfrm>
              <a:prstGeom prst="rect">
                <a:avLst/>
              </a:prstGeom>
              <a:blipFill rotWithShape="0">
                <a:blip r:embed="rId3"/>
                <a:stretch>
                  <a:fillRect l="-16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129" y="5303187"/>
            <a:ext cx="6877050" cy="1438275"/>
          </a:xfrm>
          <a:prstGeom prst="rect">
            <a:avLst/>
          </a:prstGeom>
        </p:spPr>
      </p:pic>
      <p:pic>
        <p:nvPicPr>
          <p:cNvPr id="7" name="Picture 6" descr="Biocomplexity Logo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redblackblockiu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" name="Straight Arrow Connector 17"/>
          <p:cNvCxnSpPr>
            <a:stCxn id="20" idx="1"/>
            <a:endCxn id="19" idx="3"/>
          </p:cNvCxnSpPr>
          <p:nvPr/>
        </p:nvCxnSpPr>
        <p:spPr>
          <a:xfrm flipH="1">
            <a:off x="2323640" y="1773293"/>
            <a:ext cx="3513254" cy="450361"/>
          </a:xfrm>
          <a:prstGeom prst="straightConnector1">
            <a:avLst/>
          </a:prstGeom>
          <a:ln w="63500">
            <a:solidFill>
              <a:srgbClr val="FF0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1512500" y="2078963"/>
            <a:ext cx="811140" cy="289382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5836894" y="1613010"/>
            <a:ext cx="630581" cy="320565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224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76200" y="0"/>
            <a:ext cx="8991600" cy="60960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1421DC"/>
                </a:solidFill>
              </a:rPr>
              <a:t>Last Time: Mathematical Models</a:t>
            </a:r>
          </a:p>
        </p:txBody>
      </p:sp>
      <p:sp>
        <p:nvSpPr>
          <p:cNvPr id="27651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0C87441-6A3E-438F-B1A7-A4D3B4AC6AB3}" type="slidenum">
              <a:rPr lang="en-US" sz="1200">
                <a:solidFill>
                  <a:srgbClr val="898989"/>
                </a:solidFill>
                <a:ea typeface="ＭＳ Ｐゴシック" pitchFamily="34" charset="-128"/>
              </a:rPr>
              <a:pPr eaLnBrk="1" hangingPunct="1"/>
              <a:t>11</a:t>
            </a:fld>
            <a:endParaRPr lang="en-US" sz="1200">
              <a:solidFill>
                <a:srgbClr val="898989"/>
              </a:solidFill>
              <a:ea typeface="ＭＳ Ｐゴシック" pitchFamily="34" charset="-128"/>
            </a:endParaRPr>
          </a:p>
        </p:txBody>
      </p:sp>
      <p:pic>
        <p:nvPicPr>
          <p:cNvPr id="27652" name="Picture 3" descr="Biocomplexity 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4" descr="redblackblocki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242094" y="1139155"/>
                <a:ext cx="5853906" cy="32193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Specific Mathematical form of a Quantitative Model Template:</a:t>
                </a:r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groupChr>
                        <m:groupChrPr>
                          <m:chr m:val="↔"/>
                          <m:vertJc m:val="bot"/>
                          <m:ctrlP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i="1">
                              <a:latin typeface="Cambria Math" panose="02040503050406030204" pitchFamily="18" charset="0"/>
                            </a:rPr>
                            <m:t>𝑣</m:t>
                          </m:r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m:rPr>
                                  <m:sty m:val="p"/>
                                </m:rPr>
                                <a:rPr lang="en-US">
                                  <a:latin typeface="Cambria Math" panose="02040503050406030204" pitchFamily="18" charset="0"/>
                                </a:rPr>
                                <m:t>parameters</m:t>
                              </m:r>
                            </m:e>
                          </m:d>
                        </m:e>
                      </m:groupCh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dirty="0" smtClean="0"/>
              </a:p>
              <a:p>
                <a:endParaRPr lang="en-US" dirty="0"/>
              </a:p>
              <a:p>
                <a:pPr lv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brk m:alnAt="2"/>
                        </m:rPr>
                        <a:rPr lang="en-US" i="1">
                          <a:latin typeface="Cambria Math" panose="02040503050406030204" pitchFamily="18" charset="0"/>
                        </a:rPr>
                        <m:t>𝑣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m:rPr>
                              <m:sty m:val="p"/>
                            </m:rPr>
                            <a:rPr lang="en-US">
                              <a:latin typeface="Cambria Math" panose="02040503050406030204" pitchFamily="18" charset="0"/>
                            </a:rPr>
                            <m:t>parameters</m:t>
                          </m:r>
                        </m:e>
                      </m:d>
                    </m:oMath>
                  </m:oMathPara>
                </a14:m>
                <a:endParaRPr lang="en-US" dirty="0"/>
              </a:p>
              <a:p>
                <a:r>
                  <a:rPr lang="en-US" dirty="0" smtClean="0"/>
                  <a:t>vs</a:t>
                </a:r>
                <a:endParaRPr lang="en-US" dirty="0"/>
              </a:p>
              <a:p>
                <a:pPr lv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→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−1, 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→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+1, </m:t>
                          </m:r>
                          <m:r>
                            <m:rPr>
                              <m:sty m:val="p"/>
                            </m:rPr>
                            <a:rPr lang="en-US"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m:rPr>
                          <m:brk m:alnAt="2"/>
                        </m:rPr>
                        <a:rPr lang="en-US" i="1">
                          <a:latin typeface="Cambria Math" panose="02040503050406030204" pitchFamily="18" charset="0"/>
                        </a:rPr>
                        <m:t>𝑣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m:rPr>
                              <m:sty m:val="p"/>
                            </m:rPr>
                            <a:rPr lang="en-US">
                              <a:latin typeface="Cambria Math" panose="02040503050406030204" pitchFamily="18" charset="0"/>
                            </a:rPr>
                            <m:t>parameters</m:t>
                          </m:r>
                        </m:e>
                      </m:d>
                      <m:r>
                        <a:rPr lang="en-US">
                          <a:latin typeface="Cambria Math" panose="02040503050406030204" pitchFamily="18" charset="0"/>
                        </a:rPr>
                        <m:t>,</m:t>
                      </m:r>
                      <m:r>
                        <m:rPr>
                          <m:sty m:val="p"/>
                        </m:rPr>
                        <a:rPr lang="en-US"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>
                          <a:latin typeface="Cambria Math" panose="02040503050406030204" pitchFamily="18" charset="0"/>
                        </a:rPr>
                        <m:t>Volume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  <a:p>
                <a:endParaRPr lang="en-US" dirty="0" smtClean="0"/>
              </a:p>
              <a:p>
                <a:r>
                  <a:rPr lang="en-US" b="1" dirty="0" smtClean="0"/>
                  <a:t>Simulations</a:t>
                </a:r>
                <a:r>
                  <a:rPr lang="en-US" dirty="0" smtClean="0"/>
                  <a:t>:</a:t>
                </a:r>
                <a:endParaRPr lang="en-US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094" y="1139155"/>
                <a:ext cx="5853906" cy="3219343"/>
              </a:xfrm>
              <a:prstGeom prst="rect">
                <a:avLst/>
              </a:prstGeom>
              <a:blipFill rotWithShape="0">
                <a:blip r:embed="rId5"/>
                <a:stretch>
                  <a:fillRect l="-938" t="-1136" b="-20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1906" y="588885"/>
            <a:ext cx="2865894" cy="280511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7"/>
          <a:srcRect t="10922"/>
          <a:stretch/>
        </p:blipFill>
        <p:spPr>
          <a:xfrm>
            <a:off x="4389052" y="5021899"/>
            <a:ext cx="4133850" cy="192602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8966" y="4996692"/>
            <a:ext cx="3550514" cy="1976438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822976" y="4614043"/>
            <a:ext cx="33865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Ordinary Differential Equations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831447" y="4620106"/>
            <a:ext cx="12490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Stochastic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9021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28597" y="3295486"/>
            <a:ext cx="383380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400" dirty="0"/>
              <a:t>Select “Parameter Scanner” in the Menu to open the Parameter </a:t>
            </a:r>
            <a:r>
              <a:rPr lang="en-US" sz="2400" dirty="0" smtClean="0"/>
              <a:t>Scanner Plugin </a:t>
            </a:r>
            <a:r>
              <a:rPr lang="en-US" sz="2400" dirty="0"/>
              <a:t>window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5769" y="3038074"/>
            <a:ext cx="5038978" cy="37039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solidFill>
                  <a:srgbClr val="0000CC"/>
                </a:solidFill>
              </a:rPr>
              <a:t>Using Pathway Designer: Parameter Scanning</a:t>
            </a:r>
            <a:endParaRPr lang="en-US" sz="2800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6" y="762000"/>
                <a:ext cx="8484834" cy="28119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𝐵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el-GR" sz="2400" i="1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</m:oMath>
                  </m:oMathPara>
                </a14:m>
                <a:endParaRPr lang="en-US" sz="2400" b="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The “Plugins” Pulldown menu has some useful tools to explore the simulation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 smtClean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6" y="762000"/>
                <a:ext cx="8484834" cy="2811924"/>
              </a:xfrm>
              <a:prstGeom prst="rect">
                <a:avLst/>
              </a:prstGeom>
              <a:blipFill rotWithShape="0">
                <a:blip r:embed="rId3"/>
                <a:stretch>
                  <a:fillRect l="-10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0400" y="2035717"/>
            <a:ext cx="5943600" cy="97163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7696200" y="2338047"/>
            <a:ext cx="546767" cy="243390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92070" y="1276565"/>
            <a:ext cx="1241530" cy="381000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/>
          <p:cNvCxnSpPr>
            <a:stCxn id="9" idx="1"/>
            <a:endCxn id="11" idx="3"/>
          </p:cNvCxnSpPr>
          <p:nvPr/>
        </p:nvCxnSpPr>
        <p:spPr>
          <a:xfrm flipH="1" flipV="1">
            <a:off x="2133600" y="1467065"/>
            <a:ext cx="5562600" cy="992677"/>
          </a:xfrm>
          <a:prstGeom prst="straightConnector1">
            <a:avLst/>
          </a:prstGeom>
          <a:ln w="63500">
            <a:solidFill>
              <a:srgbClr val="00CC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4126266" y="3299555"/>
            <a:ext cx="1055334" cy="205645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1447801" y="4068108"/>
            <a:ext cx="1524000" cy="421761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Arrow Connector 18"/>
          <p:cNvCxnSpPr>
            <a:stCxn id="16" idx="1"/>
            <a:endCxn id="18" idx="3"/>
          </p:cNvCxnSpPr>
          <p:nvPr/>
        </p:nvCxnSpPr>
        <p:spPr>
          <a:xfrm flipH="1">
            <a:off x="2971801" y="3402378"/>
            <a:ext cx="1154465" cy="876611"/>
          </a:xfrm>
          <a:prstGeom prst="straightConnector1">
            <a:avLst/>
          </a:prstGeom>
          <a:ln w="63500">
            <a:solidFill>
              <a:srgbClr val="FF0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201966" y="4420143"/>
            <a:ext cx="2084034" cy="421761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redblackblocki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0074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9878" y="1447800"/>
            <a:ext cx="3390900" cy="522922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7" y="762000"/>
                <a:ext cx="4522434" cy="31812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𝐵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el-GR" sz="2400" i="1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endParaRPr lang="en-US" sz="2400" dirty="0" smtClean="0"/>
              </a:p>
              <a:p>
                <a:r>
                  <a:rPr lang="en-US" sz="2400" dirty="0" smtClean="0"/>
                  <a:t>In a more complex model, you may have multiple variables you can plot. Select them using the “Change what to Plot” button</a:t>
                </a: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7" y="762000"/>
                <a:ext cx="4522434" cy="3181255"/>
              </a:xfrm>
              <a:prstGeom prst="rect">
                <a:avLst/>
              </a:prstGeom>
              <a:blipFill rotWithShape="0">
                <a:blip r:embed="rId3"/>
                <a:stretch>
                  <a:fillRect l="-2022" r="-17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000CC"/>
                </a:solidFill>
              </a:rPr>
              <a:t>Using Pathway Designer: Changing Parameters</a:t>
            </a:r>
            <a:endParaRPr lang="en-US" b="1" dirty="0">
              <a:solidFill>
                <a:srgbClr val="0000CC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562600" y="1676400"/>
            <a:ext cx="1676400" cy="381000"/>
          </a:xfrm>
          <a:prstGeom prst="rect">
            <a:avLst/>
          </a:prstGeom>
          <a:solidFill>
            <a:srgbClr val="FF000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762000" y="2743200"/>
            <a:ext cx="3048000" cy="414594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Arrow Connector 25"/>
          <p:cNvCxnSpPr>
            <a:stCxn id="24" idx="1"/>
            <a:endCxn id="25" idx="3"/>
          </p:cNvCxnSpPr>
          <p:nvPr/>
        </p:nvCxnSpPr>
        <p:spPr>
          <a:xfrm flipH="1">
            <a:off x="3810000" y="1866900"/>
            <a:ext cx="1752600" cy="1083597"/>
          </a:xfrm>
          <a:prstGeom prst="straightConnector1">
            <a:avLst/>
          </a:prstGeom>
          <a:ln w="63500">
            <a:solidFill>
              <a:srgbClr val="FF0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redblackblocki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1698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9878" y="1447800"/>
            <a:ext cx="3390900" cy="522922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7" y="762000"/>
                <a:ext cx="4522434" cy="31812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𝐵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el-GR" sz="2400" i="1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The buttons here work just like the previous “Time Course Simulation” window</a:t>
                </a:r>
              </a:p>
              <a:p>
                <a:pPr marL="0" indent="0" algn="ctr">
                  <a:buNone/>
                </a:pPr>
                <a:endParaRPr lang="en-US" sz="2400" dirty="0" smtClean="0"/>
              </a:p>
              <a:p>
                <a:r>
                  <a:rPr lang="en-US" sz="2400" dirty="0" smtClean="0"/>
                  <a:t>Click </a:t>
                </a:r>
                <a:r>
                  <a:rPr lang="en-US" sz="2400" dirty="0"/>
                  <a:t>the “</a:t>
                </a:r>
                <a:r>
                  <a:rPr lang="en-US" sz="2400" dirty="0" smtClean="0"/>
                  <a:t>Run Scan” </a:t>
                </a:r>
                <a:r>
                  <a:rPr lang="en-US" sz="2400" dirty="0"/>
                  <a:t>button to execute the simulation</a:t>
                </a:r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7" y="762000"/>
                <a:ext cx="4522434" cy="3181255"/>
              </a:xfrm>
              <a:prstGeom prst="rect">
                <a:avLst/>
              </a:prstGeom>
              <a:blipFill rotWithShape="0">
                <a:blip r:embed="rId3"/>
                <a:stretch>
                  <a:fillRect l="-20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000CC"/>
                </a:solidFill>
              </a:rPr>
              <a:t>Using Pathway Designer: Changing Parameters</a:t>
            </a:r>
            <a:endParaRPr lang="en-US" b="1" dirty="0">
              <a:solidFill>
                <a:srgbClr val="0000CC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195328" y="3429000"/>
            <a:ext cx="1110472" cy="308992"/>
          </a:xfrm>
          <a:prstGeom prst="rect">
            <a:avLst/>
          </a:prstGeom>
          <a:solidFill>
            <a:srgbClr val="FF000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1551759" y="2736953"/>
            <a:ext cx="1572441" cy="414594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Arrow Connector 25"/>
          <p:cNvCxnSpPr>
            <a:stCxn id="24" idx="1"/>
            <a:endCxn id="25" idx="3"/>
          </p:cNvCxnSpPr>
          <p:nvPr/>
        </p:nvCxnSpPr>
        <p:spPr>
          <a:xfrm flipH="1" flipV="1">
            <a:off x="3124200" y="2944250"/>
            <a:ext cx="4071128" cy="639246"/>
          </a:xfrm>
          <a:prstGeom prst="straightConnector1">
            <a:avLst/>
          </a:prstGeom>
          <a:ln w="63500">
            <a:solidFill>
              <a:srgbClr val="FF0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redblackblocki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5679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9878" y="1447800"/>
            <a:ext cx="3390900" cy="522922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7" y="762000"/>
                <a:ext cx="4522434" cy="44989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𝐵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el-GR" sz="2400" i="1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The buttons here work just like the previous “Time Course Simulation” window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/>
                  <a:t>The “Time Start” and “Time End” dialogue boxes do what you would expect. The “Number of Points” dialogue box sets the time step for the integrator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>
                        <a:latin typeface="Cambria Math" panose="02040503050406030204" pitchFamily="18" charset="0"/>
                      </a:rPr>
                      <m:t>Δ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𝑇𝑖𝑚𝑒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𝐸𝑛𝑑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𝑇𝑖𝑚𝑒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𝑆𝑡𝑎𝑟𝑡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𝑁𝑢𝑚𝑏𝑒𝑟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𝑜𝑓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𝑃𝑜𝑖𝑛𝑡𝑠</m:t>
                        </m:r>
                      </m:den>
                    </m:f>
                  </m:oMath>
                </a14:m>
                <a:endParaRPr lang="en-US" sz="2400" dirty="0" smtClean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7" y="762000"/>
                <a:ext cx="4522434" cy="4498924"/>
              </a:xfrm>
              <a:prstGeom prst="rect">
                <a:avLst/>
              </a:prstGeom>
              <a:blipFill rotWithShape="0">
                <a:blip r:embed="rId3"/>
                <a:stretch>
                  <a:fillRect l="-2022" r="-35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000CC"/>
                </a:solidFill>
              </a:rPr>
              <a:t>Using Pathway Designer: Changing Parameters</a:t>
            </a:r>
            <a:endParaRPr lang="en-US" b="1" dirty="0">
              <a:solidFill>
                <a:srgbClr val="0000CC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478650" y="4345660"/>
            <a:ext cx="2215532" cy="453064"/>
          </a:xfrm>
          <a:prstGeom prst="rect">
            <a:avLst/>
          </a:prstGeom>
          <a:solidFill>
            <a:srgbClr val="FF000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824883" y="2769818"/>
            <a:ext cx="3103209" cy="414594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Arrow Connector 25"/>
          <p:cNvCxnSpPr>
            <a:stCxn id="24" idx="0"/>
            <a:endCxn id="25" idx="3"/>
          </p:cNvCxnSpPr>
          <p:nvPr/>
        </p:nvCxnSpPr>
        <p:spPr>
          <a:xfrm flipH="1" flipV="1">
            <a:off x="3928092" y="2977115"/>
            <a:ext cx="2658324" cy="1368545"/>
          </a:xfrm>
          <a:prstGeom prst="straightConnector1">
            <a:avLst/>
          </a:prstGeom>
          <a:ln w="63500">
            <a:solidFill>
              <a:srgbClr val="FF0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7806542" y="4345660"/>
            <a:ext cx="956458" cy="462203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429000" y="3527361"/>
            <a:ext cx="1295401" cy="356100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Arrow Connector 13"/>
          <p:cNvCxnSpPr>
            <a:endCxn id="13" idx="3"/>
          </p:cNvCxnSpPr>
          <p:nvPr/>
        </p:nvCxnSpPr>
        <p:spPr>
          <a:xfrm flipH="1" flipV="1">
            <a:off x="4724401" y="3705411"/>
            <a:ext cx="3505199" cy="640249"/>
          </a:xfrm>
          <a:prstGeom prst="straightConnector1">
            <a:avLst/>
          </a:prstGeom>
          <a:ln w="63500">
            <a:solidFill>
              <a:srgbClr val="00CC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182917" y="3112767"/>
            <a:ext cx="807683" cy="414594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201967" y="3883461"/>
            <a:ext cx="1398233" cy="356100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 descr="redblackblocki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0081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9878" y="1447800"/>
            <a:ext cx="3390900" cy="52292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000CC"/>
                </a:solidFill>
              </a:rPr>
              <a:t>Using Pathway Designer: Changing Parameters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6" y="762000"/>
                <a:ext cx="5297912" cy="24425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𝐵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el-GR" sz="2400" i="1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To scan a parameter, select the parameter you wish </a:t>
                </a:r>
                <a:r>
                  <a:rPr lang="en-US" sz="2400" dirty="0"/>
                  <a:t>to vary: here, the initial value of </a:t>
                </a:r>
                <a:r>
                  <a:rPr lang="en-US" sz="2400" dirty="0" smtClean="0"/>
                  <a:t>A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6" y="762000"/>
                <a:ext cx="5297912" cy="2442592"/>
              </a:xfrm>
              <a:prstGeom prst="rect">
                <a:avLst/>
              </a:prstGeom>
              <a:blipFill rotWithShape="0">
                <a:blip r:embed="rId3"/>
                <a:stretch>
                  <a:fillRect l="-1726" r="-18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/>
          <p:cNvSpPr/>
          <p:nvPr/>
        </p:nvSpPr>
        <p:spPr>
          <a:xfrm>
            <a:off x="6543675" y="5200650"/>
            <a:ext cx="2133600" cy="304800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30540" y="2069590"/>
            <a:ext cx="2207859" cy="368809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/>
          <p:cNvCxnSpPr>
            <a:stCxn id="9" idx="0"/>
            <a:endCxn id="11" idx="3"/>
          </p:cNvCxnSpPr>
          <p:nvPr/>
        </p:nvCxnSpPr>
        <p:spPr>
          <a:xfrm flipH="1" flipV="1">
            <a:off x="2438399" y="2253995"/>
            <a:ext cx="5172076" cy="2946655"/>
          </a:xfrm>
          <a:prstGeom prst="straightConnector1">
            <a:avLst/>
          </a:prstGeom>
          <a:ln w="63500">
            <a:solidFill>
              <a:srgbClr val="00CC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redblackblocki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5732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9878" y="1447800"/>
            <a:ext cx="3390900" cy="52292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000CC"/>
                </a:solidFill>
              </a:rPr>
              <a:t>Using Pathway Designer: Changing Parameters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6" y="762000"/>
                <a:ext cx="5297912" cy="31812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𝐵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el-GR" sz="2400" i="1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To scan a parameter, select the parameter you wish </a:t>
                </a:r>
                <a:r>
                  <a:rPr lang="en-US" sz="2400" dirty="0"/>
                  <a:t>to vary: here, the initial value of </a:t>
                </a:r>
                <a:r>
                  <a:rPr lang="en-US" sz="2400" dirty="0" smtClean="0"/>
                  <a:t>A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Set the minimum and maximum values of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6" y="762000"/>
                <a:ext cx="5297912" cy="3181255"/>
              </a:xfrm>
              <a:prstGeom prst="rect">
                <a:avLst/>
              </a:prstGeom>
              <a:blipFill rotWithShape="0">
                <a:blip r:embed="rId3"/>
                <a:stretch>
                  <a:fillRect l="-1726" r="-18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/>
          <p:cNvSpPr/>
          <p:nvPr/>
        </p:nvSpPr>
        <p:spPr>
          <a:xfrm>
            <a:off x="5499878" y="5474050"/>
            <a:ext cx="2133600" cy="621950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295400" y="2750796"/>
            <a:ext cx="3276600" cy="368809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/>
          <p:cNvCxnSpPr>
            <a:stCxn id="9" idx="0"/>
            <a:endCxn id="11" idx="3"/>
          </p:cNvCxnSpPr>
          <p:nvPr/>
        </p:nvCxnSpPr>
        <p:spPr>
          <a:xfrm flipH="1" flipV="1">
            <a:off x="4572000" y="2935201"/>
            <a:ext cx="1994678" cy="2538849"/>
          </a:xfrm>
          <a:prstGeom prst="straightConnector1">
            <a:avLst/>
          </a:prstGeom>
          <a:ln w="63500">
            <a:solidFill>
              <a:srgbClr val="00CC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redblackblocki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5976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9878" y="1447800"/>
            <a:ext cx="3390900" cy="52292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000CC"/>
                </a:solidFill>
              </a:rPr>
              <a:t>Using Pathway Designer: Changing Parameters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6" y="762000"/>
                <a:ext cx="5297912" cy="35505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𝐵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el-GR" sz="2400" i="1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To scan a parameter, select the parameter you wish </a:t>
                </a:r>
                <a:r>
                  <a:rPr lang="en-US" sz="2400" dirty="0"/>
                  <a:t>to vary: here, the initial value of </a:t>
                </a:r>
                <a:r>
                  <a:rPr lang="en-US" sz="2400" dirty="0" smtClean="0"/>
                  <a:t>A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Set the minimum and maximum values of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sz="2400" dirty="0" smtClean="0"/>
                  <a:t>, the number of steps, set this number to be 10 for the example</a:t>
                </a: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6" y="762000"/>
                <a:ext cx="5297912" cy="3550587"/>
              </a:xfrm>
              <a:prstGeom prst="rect">
                <a:avLst/>
              </a:prstGeom>
              <a:blipFill rotWithShape="0">
                <a:blip r:embed="rId3"/>
                <a:stretch>
                  <a:fillRect l="-1726" r="-18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/>
          <p:cNvSpPr/>
          <p:nvPr/>
        </p:nvSpPr>
        <p:spPr>
          <a:xfrm>
            <a:off x="7543800" y="5486400"/>
            <a:ext cx="1219200" cy="621950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425244" y="3124200"/>
            <a:ext cx="2299156" cy="368809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/>
          <p:cNvCxnSpPr>
            <a:stCxn id="9" idx="0"/>
            <a:endCxn id="11" idx="3"/>
          </p:cNvCxnSpPr>
          <p:nvPr/>
        </p:nvCxnSpPr>
        <p:spPr>
          <a:xfrm flipH="1" flipV="1">
            <a:off x="4724400" y="3308605"/>
            <a:ext cx="3429000" cy="2177795"/>
          </a:xfrm>
          <a:prstGeom prst="straightConnector1">
            <a:avLst/>
          </a:prstGeom>
          <a:ln w="63500">
            <a:solidFill>
              <a:srgbClr val="00CC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redblackblocki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9509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9878" y="1447800"/>
            <a:ext cx="3390900" cy="52292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000CC"/>
                </a:solidFill>
              </a:rPr>
              <a:t>Using Pathway Designer: Changing Parameters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6" y="762000"/>
                <a:ext cx="5297912" cy="42892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𝐵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el-GR" sz="2400" i="1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To scan a parameter, select the parameter you wish </a:t>
                </a:r>
                <a:r>
                  <a:rPr lang="en-US" sz="2400" dirty="0"/>
                  <a:t>to vary: here, the initial value of </a:t>
                </a:r>
                <a:r>
                  <a:rPr lang="en-US" sz="2400" dirty="0" smtClean="0"/>
                  <a:t>A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Set the minimum and maximum values of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sz="2400" dirty="0" smtClean="0"/>
                  <a:t>, the number of steps, and whether to use a linear or logarithmic spacing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(1, 10, 100, 1000)</m:t>
                    </m:r>
                  </m:oMath>
                </a14:m>
                <a:endParaRPr lang="en-US" sz="2400" dirty="0" smtClean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6" y="762000"/>
                <a:ext cx="5297912" cy="4289251"/>
              </a:xfrm>
              <a:prstGeom prst="rect">
                <a:avLst/>
              </a:prstGeom>
              <a:blipFill rotWithShape="0">
                <a:blip r:embed="rId3"/>
                <a:stretch>
                  <a:fillRect l="-1726" r="-20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/>
          <p:cNvSpPr/>
          <p:nvPr/>
        </p:nvSpPr>
        <p:spPr>
          <a:xfrm>
            <a:off x="5499878" y="6045550"/>
            <a:ext cx="2120122" cy="355250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9999" y="3505200"/>
            <a:ext cx="1524001" cy="368809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/>
          <p:cNvCxnSpPr>
            <a:stCxn id="9" idx="1"/>
          </p:cNvCxnSpPr>
          <p:nvPr/>
        </p:nvCxnSpPr>
        <p:spPr>
          <a:xfrm flipH="1" flipV="1">
            <a:off x="4572000" y="3874009"/>
            <a:ext cx="927878" cy="2349166"/>
          </a:xfrm>
          <a:prstGeom prst="straightConnector1">
            <a:avLst/>
          </a:prstGeom>
          <a:ln w="63500">
            <a:solidFill>
              <a:srgbClr val="00CC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redblackblocki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9850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000CC"/>
                </a:solidFill>
              </a:rPr>
              <a:t>Using Pathway Designer: Changing Parameters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6" y="762000"/>
                <a:ext cx="8713433" cy="17039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𝐵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el-GR" sz="2400" i="1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For this simple model, the results aren’t that interesting, changing B[</a:t>
                </a:r>
                <a:r>
                  <a:rPr lang="en-US" sz="2400" dirty="0" err="1" smtClean="0"/>
                  <a:t>init</a:t>
                </a:r>
                <a:r>
                  <a:rPr lang="en-US" sz="2400" dirty="0"/>
                  <a:t>]</a:t>
                </a:r>
                <a:r>
                  <a:rPr lang="en-US" sz="2400" dirty="0" smtClean="0"/>
                  <a:t> changes the initial value of our exponential decay</a:t>
                </a:r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6" y="762000"/>
                <a:ext cx="8713433" cy="1703928"/>
              </a:xfrm>
              <a:prstGeom prst="rect">
                <a:avLst/>
              </a:prstGeom>
              <a:blipFill rotWithShape="0">
                <a:blip r:embed="rId2"/>
                <a:stretch>
                  <a:fillRect l="-1050" b="-71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 descr="Biocomplexity 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redblackblocki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38400" y="2514600"/>
            <a:ext cx="5719763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796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000CC"/>
                </a:solidFill>
              </a:rPr>
              <a:t>Using Pathway Designer: Changing Parameters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6" y="762000"/>
                <a:ext cx="8713433" cy="17039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𝐵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el-GR" sz="2400" i="1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For this simple model, the results aren’t that interesting, changing J0_k changes the decay rate of our exponential decay</a:t>
                </a:r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6" y="762000"/>
                <a:ext cx="8713433" cy="1703928"/>
              </a:xfrm>
              <a:prstGeom prst="rect">
                <a:avLst/>
              </a:prstGeom>
              <a:blipFill rotWithShape="0">
                <a:blip r:embed="rId2"/>
                <a:stretch>
                  <a:fillRect l="-1050" b="-71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 descr="Biocomplexity 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redblackblocki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24767" y="2324099"/>
            <a:ext cx="5724525" cy="4214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926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1837" y="-152400"/>
            <a:ext cx="9144000" cy="900885"/>
          </a:xfrm>
        </p:spPr>
        <p:txBody>
          <a:bodyPr/>
          <a:lstStyle/>
          <a:p>
            <a:r>
              <a:rPr lang="en-US" sz="3600" b="1" dirty="0" smtClean="0">
                <a:solidFill>
                  <a:srgbClr val="0000CC"/>
                </a:solidFill>
                <a:latin typeface="+mn-lt"/>
              </a:rPr>
              <a:t>Last Time: Chemical Reaction Notation</a:t>
            </a:r>
            <a:endParaRPr lang="en-US" sz="3600" b="1" dirty="0">
              <a:solidFill>
                <a:srgbClr val="0000CC"/>
              </a:solidFill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685800"/>
                <a:ext cx="8915400" cy="3124200"/>
              </a:xfrm>
            </p:spPr>
            <p:txBody>
              <a:bodyPr/>
              <a:lstStyle/>
              <a:p>
                <a:r>
                  <a:rPr lang="en-US" b="1" dirty="0" smtClean="0"/>
                  <a:t>Irreversible chemical reaction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 →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𝐵</m:t>
                      </m:r>
                    </m:oMath>
                  </m:oMathPara>
                </a14:m>
                <a:endParaRPr lang="en-US" dirty="0"/>
              </a:p>
              <a:p>
                <a:r>
                  <a:rPr lang="en-US" b="1" dirty="0" smtClean="0"/>
                  <a:t>Reversible </a:t>
                </a:r>
                <a:r>
                  <a:rPr lang="en-US" b="1" dirty="0"/>
                  <a:t>chemical </a:t>
                </a:r>
                <a:r>
                  <a:rPr lang="en-US" b="1" dirty="0" smtClean="0"/>
                  <a:t>reaction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 ⇌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𝐵</m:t>
                      </m:r>
                    </m:oMath>
                  </m:oMathPara>
                </a14:m>
                <a:endParaRPr lang="en-US" dirty="0"/>
              </a:p>
              <a:p>
                <a:r>
                  <a:rPr lang="en-US" b="1" dirty="0" smtClean="0"/>
                  <a:t>Reactants</a:t>
                </a:r>
                <a:r>
                  <a:rPr lang="en-US" dirty="0" smtClean="0"/>
                  <a:t> (</a:t>
                </a:r>
                <a:r>
                  <a:rPr lang="en-US" b="1" dirty="0" smtClean="0"/>
                  <a:t>substrate</a:t>
                </a:r>
                <a:r>
                  <a:rPr lang="en-US" dirty="0" smtClean="0"/>
                  <a:t>) appear on the left (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dirty="0" smtClean="0"/>
                  <a:t>) of the equation and the </a:t>
                </a:r>
                <a:r>
                  <a:rPr lang="en-US" b="1" dirty="0" smtClean="0"/>
                  <a:t>products</a:t>
                </a:r>
                <a:r>
                  <a:rPr lang="en-US" dirty="0" smtClean="0"/>
                  <a:t> (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US" dirty="0" smtClean="0"/>
                  <a:t>) on the right</a:t>
                </a:r>
              </a:p>
              <a:p>
                <a:r>
                  <a:rPr lang="en-US" b="1" dirty="0" smtClean="0"/>
                  <a:t>Positive</a:t>
                </a:r>
                <a:r>
                  <a:rPr lang="en-US" dirty="0" smtClean="0"/>
                  <a:t> rate means </a:t>
                </a:r>
                <a:r>
                  <a:rPr lang="en-US" b="1" dirty="0" smtClean="0"/>
                  <a:t>left-to-right</a:t>
                </a:r>
                <a:r>
                  <a:rPr lang="en-US" dirty="0" smtClean="0"/>
                  <a:t> movement of mass</a:t>
                </a:r>
              </a:p>
              <a:p>
                <a:r>
                  <a:rPr lang="en-US" dirty="0" smtClean="0"/>
                  <a:t>If mass conserved, reaction is </a:t>
                </a:r>
                <a:r>
                  <a:rPr lang="en-US" b="1" dirty="0" smtClean="0"/>
                  <a:t>stoichiometric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685800"/>
                <a:ext cx="8915400" cy="3124200"/>
              </a:xfrm>
              <a:blipFill rotWithShape="0">
                <a:blip r:embed="rId2"/>
                <a:stretch>
                  <a:fillRect l="-1573" t="-2539" r="-410" b="-779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4572000" y="6369784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Slide Courtesy of Herbert </a:t>
            </a:r>
            <a:r>
              <a:rPr lang="en-US" dirty="0" err="1" smtClean="0"/>
              <a:t>Sauro</a:t>
            </a:r>
            <a:endParaRPr lang="en-US" dirty="0"/>
          </a:p>
        </p:txBody>
      </p:sp>
      <p:pic>
        <p:nvPicPr>
          <p:cNvPr id="6" name="Picture 5" descr="Biocomplexity 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redblackblocki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9932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44361"/>
            <a:ext cx="9144000" cy="1143000"/>
          </a:xfrm>
        </p:spPr>
        <p:txBody>
          <a:bodyPr/>
          <a:lstStyle/>
          <a:p>
            <a:r>
              <a:rPr lang="en-US" sz="3600" b="1" dirty="0" smtClean="0">
                <a:solidFill>
                  <a:srgbClr val="0000CC"/>
                </a:solidFill>
              </a:rPr>
              <a:t>Steady State</a:t>
            </a:r>
            <a:endParaRPr lang="en-US" sz="3600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7916" y="802263"/>
                <a:ext cx="9009884" cy="1652953"/>
              </a:xfrm>
            </p:spPr>
            <p:txBody>
              <a:bodyPr>
                <a:spAutoFit/>
              </a:bodyPr>
              <a:lstStyle/>
              <a:p>
                <a:pPr marL="0" indent="0">
                  <a:buNone/>
                </a:pPr>
                <a:r>
                  <a:rPr lang="en-US" sz="2400" dirty="0" smtClean="0"/>
                  <a:t>If we have a set of interacting species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{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,…}, </m:t>
                    </m:r>
                  </m:oMath>
                </a14:m>
                <a:r>
                  <a:rPr lang="en-US" sz="2400" dirty="0" smtClean="0"/>
                  <a:t>we say a species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sz="2400" dirty="0" smtClean="0"/>
                  <a:t> is at steady state when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 dirty="0" smtClean="0">
                            <a:latin typeface="Cambria Math" panose="02040503050406030204" pitchFamily="18" charset="0"/>
                          </a:rPr>
                          <m:t>𝑑𝐴</m:t>
                        </m:r>
                      </m:num>
                      <m:den>
                        <m:r>
                          <a:rPr lang="en-US" sz="2400" i="1" dirty="0" err="1" smtClean="0">
                            <a:latin typeface="Cambria Math" panose="02040503050406030204" pitchFamily="18" charset="0"/>
                          </a:rPr>
                          <m:t>𝑑𝑡</m:t>
                        </m:r>
                      </m:den>
                    </m:f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The system is at steady state when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400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400" i="1" dirty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i="1" dirty="0">
                                <a:latin typeface="Cambria Math" panose="02040503050406030204" pitchFamily="18" charset="0"/>
                              </a:rPr>
                              <m:t>𝑑𝐴</m:t>
                            </m:r>
                          </m:num>
                          <m:den>
                            <m:r>
                              <a:rPr lang="en-US" sz="2400" i="1" dirty="0" err="1">
                                <a:latin typeface="Cambria Math" panose="02040503050406030204" pitchFamily="18" charset="0"/>
                              </a:rPr>
                              <m:t>𝑑𝑡</m:t>
                            </m:r>
                          </m:den>
                        </m:f>
                        <m:r>
                          <a:rPr lang="en-US" sz="2400" i="1" dirty="0">
                            <a:latin typeface="Cambria Math" panose="02040503050406030204" pitchFamily="18" charset="0"/>
                          </a:rPr>
                          <m:t>=0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lang="en-US" sz="2400" i="1" dirty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i="1" dirty="0">
                                <a:latin typeface="Cambria Math" panose="02040503050406030204" pitchFamily="18" charset="0"/>
                              </a:rPr>
                              <m:t>𝑑</m:t>
                            </m:r>
                            <m:r>
                              <a:rPr lang="en-US" sz="2400" b="0" i="1" dirty="0" smtClean="0">
                                <a:latin typeface="Cambria Math" panose="02040503050406030204" pitchFamily="18" charset="0"/>
                              </a:rPr>
                              <m:t>𝐵</m:t>
                            </m:r>
                          </m:num>
                          <m:den>
                            <m:r>
                              <a:rPr lang="en-US" sz="2400" i="1" dirty="0" err="1">
                                <a:latin typeface="Cambria Math" panose="02040503050406030204" pitchFamily="18" charset="0"/>
                              </a:rPr>
                              <m:t>𝑑𝑡</m:t>
                            </m:r>
                          </m:den>
                        </m:f>
                        <m:r>
                          <a:rPr lang="en-US" sz="2400" i="1" dirty="0">
                            <a:latin typeface="Cambria Math" panose="02040503050406030204" pitchFamily="18" charset="0"/>
                          </a:rPr>
                          <m:t>=0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lang="en-US" sz="2400" i="1" dirty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i="1" dirty="0">
                                <a:latin typeface="Cambria Math" panose="02040503050406030204" pitchFamily="18" charset="0"/>
                              </a:rPr>
                              <m:t>𝑑</m:t>
                            </m:r>
                            <m:r>
                              <a:rPr lang="en-US" sz="2400" b="0" i="1" dirty="0" smtClean="0">
                                <a:latin typeface="Cambria Math" panose="02040503050406030204" pitchFamily="18" charset="0"/>
                              </a:rPr>
                              <m:t>𝐶</m:t>
                            </m:r>
                          </m:num>
                          <m:den>
                            <m:r>
                              <a:rPr lang="en-US" sz="2400" i="1" dirty="0" err="1">
                                <a:latin typeface="Cambria Math" panose="02040503050406030204" pitchFamily="18" charset="0"/>
                              </a:rPr>
                              <m:t>𝑑𝑡</m:t>
                            </m:r>
                          </m:den>
                        </m:f>
                        <m:r>
                          <a:rPr lang="en-US" sz="2400" i="1" dirty="0">
                            <a:latin typeface="Cambria Math" panose="02040503050406030204" pitchFamily="18" charset="0"/>
                          </a:rPr>
                          <m:t>=0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,…</m:t>
                        </m:r>
                      </m:e>
                    </m:d>
                  </m:oMath>
                </a14:m>
                <a:endParaRPr lang="en-US" sz="2400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7916" y="802263"/>
                <a:ext cx="9009884" cy="1652953"/>
              </a:xfrm>
              <a:blipFill rotWithShape="0">
                <a:blip r:embed="rId2"/>
                <a:stretch>
                  <a:fillRect l="-1083" t="-2583" b="-22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4191000"/>
            <a:ext cx="8582025" cy="2571750"/>
          </a:xfrm>
          <a:prstGeom prst="rect">
            <a:avLst/>
          </a:prstGeom>
        </p:spPr>
      </p:pic>
      <p:pic>
        <p:nvPicPr>
          <p:cNvPr id="5" name="Picture 4" descr="Biocomplexity 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redblackblocki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1967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00CC"/>
                </a:solidFill>
              </a:rPr>
              <a:t>In Class Exercises/Homework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6" y="762000"/>
                <a:ext cx="8713434" cy="42892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57200" indent="-457200">
                  <a:buAutoNum type="arabicParenR"/>
                </a:pPr>
                <a:r>
                  <a:rPr lang="en-US" sz="2400" dirty="0" smtClean="0">
                    <a:latin typeface="Cambria Math" panose="02040503050406030204" pitchFamily="18" charset="0"/>
                  </a:rPr>
                  <a:t>Look at the next simplest reaction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 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el-GR" sz="24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brk m:alnAt="2"/>
                                </m:r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m:rPr>
                                  <m:brk m:alnAt="2"/>
                                </m:r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groupCh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el-GR" sz="2400" i="1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brk m:alnAt="2"/>
                                </m:rP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groupChr>
                    </m:oMath>
                  </m:oMathPara>
                </a14:m>
                <a:endParaRPr lang="en-US" sz="2400" dirty="0" smtClean="0"/>
              </a:p>
              <a:p>
                <a:pPr marL="914400" lvl="1" indent="-457200">
                  <a:buAutoNum type="arabicParenR"/>
                </a:pPr>
                <a:r>
                  <a:rPr lang="en-US" sz="2400" dirty="0" smtClean="0"/>
                  <a:t>What is the ODE corresponding to this reaction?</a:t>
                </a:r>
              </a:p>
              <a:p>
                <a:pPr marL="914400" lvl="1" indent="-457200">
                  <a:buFontTx/>
                  <a:buAutoNum type="arabicParenR"/>
                </a:pPr>
                <a:r>
                  <a:rPr lang="en-US" sz="2400" dirty="0"/>
                  <a:t>How many parameters do you need to specify </a:t>
                </a:r>
                <a:r>
                  <a:rPr lang="en-US" sz="2400" dirty="0" smtClean="0"/>
                  <a:t>this reaction?</a:t>
                </a:r>
              </a:p>
              <a:p>
                <a:pPr marL="914400" lvl="1" indent="-457200">
                  <a:buFontTx/>
                  <a:buAutoNum type="arabicParenR"/>
                </a:pPr>
                <a:r>
                  <a:rPr lang="en-US" sz="2400" dirty="0" smtClean="0"/>
                  <a:t>What is the steady state of this reaction?</a:t>
                </a:r>
              </a:p>
              <a:p>
                <a:pPr marL="914400" lvl="1" indent="-457200">
                  <a:buAutoNum type="arabicParenR"/>
                </a:pPr>
                <a:r>
                  <a:rPr lang="en-US" sz="2400" dirty="0" smtClean="0"/>
                  <a:t>What is the shape of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400" dirty="0" smtClean="0"/>
                  <a:t>? How does it change when you change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 dirty="0" smtClean="0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40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400" dirty="0" smtClean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 dirty="0" smtClean="0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40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400" dirty="0" smtClean="0"/>
                  <a:t> and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400" i="1" dirty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i="1" dirty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400" i="1" dirty="0">
                        <a:latin typeface="Cambria Math" panose="02040503050406030204" pitchFamily="18" charset="0"/>
                      </a:rPr>
                      <m:t>=0)</m:t>
                    </m:r>
                  </m:oMath>
                </a14:m>
                <a:r>
                  <a:rPr lang="en-US" sz="2400" dirty="0" smtClean="0"/>
                  <a:t>?</a:t>
                </a:r>
              </a:p>
              <a:p>
                <a:pPr marL="914400" lvl="1" indent="-457200">
                  <a:buAutoNum type="arabicParenR"/>
                </a:pPr>
                <a:r>
                  <a:rPr lang="en-US" sz="2400" dirty="0" smtClean="0"/>
                  <a:t>If you can, solve the equation analytically and compare to your simulation</a:t>
                </a:r>
                <a:endParaRPr lang="en-US" sz="2400" dirty="0"/>
              </a:p>
              <a:p>
                <a:pPr marL="0" indent="0">
                  <a:buNone/>
                </a:pPr>
                <a:endParaRPr lang="en-US" sz="2400" b="0" dirty="0" smtClean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6" y="762000"/>
                <a:ext cx="8713434" cy="4289251"/>
              </a:xfrm>
              <a:prstGeom prst="rect">
                <a:avLst/>
              </a:prstGeom>
              <a:blipFill rotWithShape="0">
                <a:blip r:embed="rId2"/>
                <a:stretch>
                  <a:fillRect l="-1049" t="-11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 descr="Biocomplexity 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redblackblocki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422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00CC"/>
                </a:solidFill>
              </a:rPr>
              <a:t>In Class Exercises/Homework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6" y="762000"/>
                <a:ext cx="6275034" cy="53828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dirty="0" smtClean="0">
                    <a:latin typeface="Cambria Math" panose="02040503050406030204" pitchFamily="18" charset="0"/>
                  </a:rPr>
                  <a:t>Look at the next simplest reaction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 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el-GR" sz="24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brk m:alnAt="2"/>
                                </m:r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m:rPr>
                                  <m:brk m:alnAt="2"/>
                                </m:r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groupCh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el-GR" sz="2400" i="1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brk m:alnAt="2"/>
                                </m:rP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groupChr>
                    </m:oMath>
                  </m:oMathPara>
                </a14:m>
                <a:endParaRPr lang="en-US" sz="2400" dirty="0" smtClean="0"/>
              </a:p>
              <a:p>
                <a:pPr marL="914400" lvl="1" indent="-457200">
                  <a:buAutoNum type="arabicParenR"/>
                </a:pPr>
                <a:r>
                  <a:rPr lang="en-US" sz="2400" dirty="0" smtClean="0"/>
                  <a:t>What is the ODE corresponding to this reaction?</a:t>
                </a:r>
              </a:p>
              <a:p>
                <a:pPr lvl="1"/>
                <a:endParaRPr lang="en-US" sz="2400" dirty="0"/>
              </a:p>
              <a:p>
                <a:pPr lv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𝑑𝐴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400" dirty="0" smtClean="0"/>
              </a:p>
              <a:p>
                <a:pPr lvl="1"/>
                <a:r>
                  <a:rPr lang="en-US" sz="2400" dirty="0" smtClean="0"/>
                  <a:t>2) How </a:t>
                </a:r>
                <a:r>
                  <a:rPr lang="en-US" sz="2400" dirty="0"/>
                  <a:t>many parameters do you need to specify </a:t>
                </a:r>
                <a:r>
                  <a:rPr lang="en-US" sz="2400" dirty="0" smtClean="0"/>
                  <a:t>this reaction?</a:t>
                </a:r>
              </a:p>
              <a:p>
                <a:pPr lvl="1"/>
                <a:r>
                  <a:rPr lang="en-US" sz="2400" dirty="0"/>
                  <a:t>	</a:t>
                </a:r>
                <a:r>
                  <a:rPr lang="en-US" sz="2400" dirty="0" smtClean="0"/>
                  <a:t>Three,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 dirty="0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400" i="1" dirty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 dirty="0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400" i="1" dirty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400" i="1" dirty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i="1" dirty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400" i="1" dirty="0">
                        <a:latin typeface="Cambria Math" panose="02040503050406030204" pitchFamily="18" charset="0"/>
                      </a:rPr>
                      <m:t>=0)</m:t>
                    </m:r>
                  </m:oMath>
                </a14:m>
                <a:endParaRPr lang="en-US" sz="2400" dirty="0" smtClean="0"/>
              </a:p>
              <a:p>
                <a:pPr lvl="1"/>
                <a:r>
                  <a:rPr lang="en-US" sz="2400" dirty="0" smtClean="0"/>
                  <a:t>3) What is the steady state of this reaction?</a:t>
                </a:r>
              </a:p>
              <a:p>
                <a:pPr lv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∗</m:t>
                          </m:r>
                        </m:sup>
                      </m:s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=0⇒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∗</m:t>
                          </m:r>
                        </m:sup>
                      </m:s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6" y="762000"/>
                <a:ext cx="6275034" cy="5382820"/>
              </a:xfrm>
              <a:prstGeom prst="rect">
                <a:avLst/>
              </a:prstGeom>
              <a:blipFill rotWithShape="0">
                <a:blip r:embed="rId2"/>
                <a:stretch>
                  <a:fillRect l="-1456" t="-906" r="-10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 descr="Biocomplexity 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redblackblocki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/>
          <a:srcRect t="4611" r="28976"/>
          <a:stretch/>
        </p:blipFill>
        <p:spPr>
          <a:xfrm>
            <a:off x="6400800" y="2810263"/>
            <a:ext cx="2743200" cy="31527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6781800" y="2133600"/>
                <a:ext cx="19812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Scanning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 smtClean="0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 smtClean="0"/>
                  <a:t> from 0.1 to 10,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 smtClean="0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i="1" dirty="0" smtClean="0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81800" y="2133600"/>
                <a:ext cx="1981200" cy="646331"/>
              </a:xfrm>
              <a:prstGeom prst="rect">
                <a:avLst/>
              </a:prstGeom>
              <a:blipFill rotWithShape="0">
                <a:blip r:embed="rId6"/>
                <a:stretch>
                  <a:fillRect l="-2769" t="-4717" r="-3692" b="-1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0430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00CC"/>
                </a:solidFill>
              </a:rPr>
              <a:t>In Class Exercises/Homework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26558" y="612123"/>
                <a:ext cx="5360634" cy="62458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dirty="0" smtClean="0">
                    <a:latin typeface="Cambria Math" panose="02040503050406030204" pitchFamily="18" charset="0"/>
                  </a:rPr>
                  <a:t>Look at the next simplest reaction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 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el-GR" sz="24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brk m:alnAt="2"/>
                                </m:r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m:rPr>
                                  <m:brk m:alnAt="2"/>
                                </m:r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groupCh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el-GR" sz="2400" i="1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brk m:alnAt="2"/>
                                </m:rP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groupChr>
                    </m:oMath>
                  </m:oMathPara>
                </a14:m>
                <a:endParaRPr lang="en-US" sz="2400" dirty="0" smtClean="0"/>
              </a:p>
              <a:p>
                <a:pPr lvl="1"/>
                <a:r>
                  <a:rPr lang="en-US" sz="2400" dirty="0" smtClean="0"/>
                  <a:t>3) What is the steady state of this reaction?</a:t>
                </a:r>
              </a:p>
              <a:p>
                <a:pPr lv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∗</m:t>
                          </m:r>
                        </m:sup>
                      </m:s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2400" dirty="0"/>
              </a:p>
              <a:p>
                <a:pPr lvl="1"/>
                <a:endParaRPr lang="en-US" sz="2400" dirty="0" smtClean="0"/>
              </a:p>
              <a:p>
                <a:pPr lvl="1"/>
                <a:r>
                  <a:rPr lang="en-US" sz="2400" dirty="0" smtClean="0"/>
                  <a:t>4) What is the shape of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400" dirty="0" smtClean="0"/>
                  <a:t>? How does it change when you change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 dirty="0" smtClean="0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40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400" dirty="0" smtClean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 dirty="0" smtClean="0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40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400" dirty="0" smtClean="0"/>
                  <a:t> and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=0)</m:t>
                    </m:r>
                  </m:oMath>
                </a14:m>
                <a:r>
                  <a:rPr lang="en-US" sz="2400" dirty="0" smtClean="0"/>
                  <a:t>? If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=0)&lt;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sz="2400" dirty="0" smtClean="0"/>
                  <a:t> have an increasing exponential decay, to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sz="2400" dirty="0" smtClean="0"/>
                  <a:t>, if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=0)&gt;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sz="2400" dirty="0" smtClean="0"/>
                  <a:t> have decreasing exponential decay to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endParaRPr lang="en-US" sz="2400" dirty="0" smtClean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558" y="612123"/>
                <a:ext cx="5360634" cy="6245877"/>
              </a:xfrm>
              <a:prstGeom prst="rect">
                <a:avLst/>
              </a:prstGeom>
              <a:blipFill rotWithShape="0">
                <a:blip r:embed="rId2"/>
                <a:stretch>
                  <a:fillRect l="-1705" t="-780" r="-22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 descr="Biocomplexity 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redblackblocki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87192" y="2397677"/>
            <a:ext cx="3466117" cy="381623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5741682" y="1564002"/>
                <a:ext cx="3157135" cy="8084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/>
                  <a:t>Scanning </a:t>
                </a:r>
                <a14:m>
                  <m:oMath xmlns:m="http://schemas.openxmlformats.org/officeDocument/2006/math">
                    <m:r>
                      <a:rPr lang="en-US" b="1" i="1" dirty="0" smtClean="0">
                        <a:latin typeface="Cambria Math" panose="02040503050406030204" pitchFamily="18" charset="0"/>
                      </a:rPr>
                      <m:t>𝑨</m:t>
                    </m:r>
                    <m:d>
                      <m:dPr>
                        <m:ctrlPr>
                          <a:rPr lang="en-US" b="1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1" i="1" dirty="0" smtClean="0">
                            <a:latin typeface="Cambria Math" panose="02040503050406030204" pitchFamily="18" charset="0"/>
                          </a:rPr>
                          <m:t>𝒕</m:t>
                        </m:r>
                        <m:r>
                          <a:rPr lang="en-US" b="1" i="1" dirty="0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b="1" i="1" dirty="0" smtClean="0">
                            <a:latin typeface="Cambria Math" panose="02040503050406030204" pitchFamily="18" charset="0"/>
                          </a:rPr>
                          <m:t>𝟎</m:t>
                        </m:r>
                      </m:e>
                    </m:d>
                  </m:oMath>
                </a14:m>
                <a:r>
                  <a:rPr lang="en-US" b="1" dirty="0" smtClean="0"/>
                  <a:t> from 0 to 3 in steps of 0.3,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1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b="1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1" i="0" dirty="0" smtClean="0">
                                <a:latin typeface="Cambria Math" panose="02040503050406030204" pitchFamily="18" charset="0"/>
                              </a:rPr>
                              <m:t>𝐤</m:t>
                            </m:r>
                          </m:e>
                          <m:sub>
                            <m:r>
                              <a:rPr lang="en-US" b="1" i="0" dirty="0" smtClean="0"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b="1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1" i="0" dirty="0" smtClean="0">
                                <a:latin typeface="Cambria Math" panose="02040503050406030204" pitchFamily="18" charset="0"/>
                              </a:rPr>
                              <m:t>𝐤</m:t>
                            </m:r>
                          </m:e>
                          <m:sub>
                            <m:r>
                              <a:rPr lang="en-US" b="1" i="0" dirty="0" smtClean="0"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</m:den>
                    </m:f>
                    <m:r>
                      <a:rPr lang="en-US" b="1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1" i="1" dirty="0" smtClean="0">
                        <a:latin typeface="Cambria Math" panose="02040503050406030204" pitchFamily="18" charset="0"/>
                      </a:rPr>
                      <m:t>𝟏</m:t>
                    </m:r>
                  </m:oMath>
                </a14:m>
                <a:endParaRPr lang="en-US" b="1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1682" y="1564002"/>
                <a:ext cx="3157135" cy="808491"/>
              </a:xfrm>
              <a:prstGeom prst="rect">
                <a:avLst/>
              </a:prstGeom>
              <a:blipFill rotWithShape="0">
                <a:blip r:embed="rId6"/>
                <a:stretch>
                  <a:fillRect l="-1737" t="-45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45031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74393" y="739607"/>
                <a:ext cx="8686800" cy="4525963"/>
              </a:xfrm>
            </p:spPr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+…⇌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+…</m:t>
                      </m:r>
                    </m:oMath>
                  </m:oMathPara>
                </a14:m>
                <a:endParaRPr lang="en-US" sz="2400" dirty="0" smtClean="0"/>
              </a:p>
              <a:p>
                <a:r>
                  <a:rPr lang="en-US" sz="2400" dirty="0" smtClean="0"/>
                  <a:t>The </a:t>
                </a:r>
                <a:r>
                  <a:rPr lang="en-US" sz="2400" b="1" dirty="0" smtClean="0"/>
                  <a:t>stoichiometric amount </a:t>
                </a:r>
                <a:r>
                  <a:rPr lang="en-US" sz="2400" dirty="0" smtClean="0"/>
                  <a:t>is the positive number of molecules of a particular reactant or product used or produced in a single reaction (separate on left and right). 	For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sz="2400" dirty="0" smtClean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 dirty="0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40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400" dirty="0" smtClean="0"/>
                  <a:t> on left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 dirty="0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40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400" dirty="0" smtClean="0"/>
                  <a:t> on right</a:t>
                </a:r>
              </a:p>
              <a:p>
                <a:r>
                  <a:rPr lang="en-US" sz="2400" dirty="0"/>
                  <a:t>The </a:t>
                </a:r>
                <a:r>
                  <a:rPr lang="en-US" sz="2400" b="1" dirty="0"/>
                  <a:t>stoichiometry coefficient </a:t>
                </a:r>
                <a:r>
                  <a:rPr lang="en-US" sz="2400" dirty="0" smtClean="0"/>
                  <a:t>is </a:t>
                </a:r>
                <a:r>
                  <a:rPr lang="en-US" sz="2400" dirty="0"/>
                  <a:t>the </a:t>
                </a:r>
                <a:r>
                  <a:rPr lang="en-US" sz="2400" dirty="0" smtClean="0"/>
                  <a:t>amount </a:t>
                </a:r>
                <a:r>
                  <a:rPr lang="en-US" sz="2400" dirty="0"/>
                  <a:t>of substance </a:t>
                </a:r>
                <a:r>
                  <a:rPr lang="en-US" sz="2400" dirty="0" smtClean="0"/>
                  <a:t>consumed or </a:t>
                </a:r>
                <a:r>
                  <a:rPr lang="en-US" sz="2400" dirty="0"/>
                  <a:t>produced by </a:t>
                </a:r>
                <a:r>
                  <a:rPr lang="en-US" sz="2400" dirty="0" smtClean="0"/>
                  <a:t>the reaction (minus on left, plus on right).</a:t>
                </a:r>
              </a:p>
              <a:p>
                <a:pPr marL="0" indent="0">
                  <a:buNone/>
                </a:pPr>
                <a:r>
                  <a:rPr lang="en-US" sz="2400" dirty="0" smtClean="0"/>
                  <a:t>    	For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sz="240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i="1" dirty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400" i="1" dirty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400" dirty="0"/>
                  <a:t> on left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 dirty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400" i="1" dirty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400" dirty="0"/>
                  <a:t> on right</a:t>
                </a:r>
              </a:p>
              <a:p>
                <a:r>
                  <a:rPr lang="en-US" sz="2400" dirty="0"/>
                  <a:t>The </a:t>
                </a:r>
                <a:r>
                  <a:rPr lang="en-US" sz="2400" b="1" dirty="0"/>
                  <a:t>species stoichiometric coefficient </a:t>
                </a:r>
                <a:r>
                  <a:rPr lang="en-US" sz="2400" dirty="0"/>
                  <a:t>is the </a:t>
                </a:r>
                <a:r>
                  <a:rPr lang="en-US" sz="2400" b="1" dirty="0"/>
                  <a:t>difference</a:t>
                </a:r>
                <a:r>
                  <a:rPr lang="en-US" sz="2400" dirty="0"/>
                  <a:t> between the stoichiometric amounts </a:t>
                </a:r>
                <a:r>
                  <a:rPr lang="en-US" sz="2400" dirty="0" smtClean="0"/>
                  <a:t>on </a:t>
                </a:r>
                <a:r>
                  <a:rPr lang="en-US" sz="2400" dirty="0"/>
                  <a:t>the product </a:t>
                </a:r>
                <a:r>
                  <a:rPr lang="en-US" sz="2400" dirty="0" smtClean="0"/>
                  <a:t>and reactant sides.</a:t>
                </a:r>
              </a:p>
              <a:p>
                <a:pPr marL="0" indent="0">
                  <a:buNone/>
                </a:pPr>
                <a:r>
                  <a:rPr lang="en-US" sz="2400" dirty="0" smtClean="0"/>
                  <a:t>	For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sz="240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US" sz="2400" b="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dirty="0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sz="2400" b="0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sz="2400" i="1" dirty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i="1" dirty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400" i="1" dirty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4393" y="739607"/>
                <a:ext cx="8686800" cy="4525963"/>
              </a:xfrm>
              <a:blipFill rotWithShape="0">
                <a:blip r:embed="rId3"/>
                <a:stretch>
                  <a:fillRect l="-982" b="-183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 descr="Biocomplexity 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redblackblocki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 bwMode="auto">
          <a:xfrm>
            <a:off x="-11837" y="-152400"/>
            <a:ext cx="9144000" cy="90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sz="3600" b="1" kern="0" smtClean="0">
                <a:solidFill>
                  <a:srgbClr val="0000CC"/>
                </a:solidFill>
                <a:latin typeface="+mn-lt"/>
              </a:rPr>
              <a:t>Last Time: Chemical Reaction Notation</a:t>
            </a:r>
            <a:endParaRPr lang="en-US" sz="3600" b="1" kern="0" dirty="0">
              <a:solidFill>
                <a:srgbClr val="0000CC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03316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94057"/>
            <a:ext cx="8229600" cy="932257"/>
          </a:xfrm>
        </p:spPr>
        <p:txBody>
          <a:bodyPr/>
          <a:lstStyle/>
          <a:p>
            <a:r>
              <a:rPr lang="en-US" b="1" dirty="0" smtClean="0">
                <a:solidFill>
                  <a:srgbClr val="0000CC"/>
                </a:solidFill>
              </a:rPr>
              <a:t>Last Time: Reaction Rates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07588" y="856695"/>
                <a:ext cx="8836412" cy="5334000"/>
              </a:xfrm>
            </p:spPr>
            <p:txBody>
              <a:bodyPr>
                <a:normAutofit fontScale="92500"/>
              </a:bodyPr>
              <a:lstStyle/>
              <a:p>
                <a:r>
                  <a:rPr lang="en-US" dirty="0" smtClean="0"/>
                  <a:t>The </a:t>
                </a:r>
                <a:r>
                  <a:rPr lang="en-US" b="1" dirty="0" smtClean="0"/>
                  <a:t>reaction rate</a:t>
                </a:r>
                <a:r>
                  <a:rPr lang="en-US" dirty="0" smtClean="0"/>
                  <a:t>,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𝑣</m:t>
                    </m:r>
                  </m:oMath>
                </a14:m>
                <a:r>
                  <a:rPr lang="en-US" dirty="0" smtClean="0"/>
                  <a:t>, is the rate of change of the species </a:t>
                </a:r>
                <a:r>
                  <a:rPr lang="en-US" b="1" dirty="0" smtClean="0"/>
                  <a:t>normalized with respect to the species stoichiometric coefficient in general</a:t>
                </a:r>
              </a:p>
              <a:p>
                <a:r>
                  <a:rPr lang="en-US" dirty="0" smtClean="0"/>
                  <a:t>Given an irreversible reaction of form: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a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𝑏𝐵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 …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el-GR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𝑣</m:t>
                          </m:r>
                        </m:e>
                      </m:groupCh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𝑝𝑃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𝑞𝑄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 …</m:t>
                      </m:r>
                    </m:oMath>
                  </m:oMathPara>
                </a14:m>
                <a:endParaRPr lang="en-US" dirty="0" smtClean="0"/>
              </a:p>
              <a:p>
                <a:r>
                  <a:rPr lang="en-US" dirty="0" smtClean="0"/>
                  <a:t>The </a:t>
                </a:r>
                <a:r>
                  <a:rPr lang="en-US" b="1" dirty="0" smtClean="0"/>
                  <a:t>reaction rate </a:t>
                </a:r>
                <a:r>
                  <a:rPr lang="en-US" dirty="0" smtClean="0"/>
                  <a:t>is: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Rate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𝑣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≡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c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a</m:t>
                              </m:r>
                            </m:sub>
                          </m:sSub>
                        </m:den>
                      </m:f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𝑑𝐴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</m:den>
                      </m:f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𝑑𝐵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…=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𝑝</m:t>
                              </m:r>
                            </m:sub>
                          </m:sSub>
                        </m:den>
                      </m:f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𝑑𝑃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𝑞</m:t>
                              </m:r>
                            </m:sub>
                          </m:sSub>
                        </m:den>
                      </m:f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𝑑𝑄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…</m:t>
                      </m:r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dirty="0" smtClean="0"/>
                  <a:t>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dirty="0" smtClean="0"/>
                  <a:t> is the stoichiometric coefficient for species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 smtClean="0"/>
                  <a:t> 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7588" y="856695"/>
                <a:ext cx="8836412" cy="5334000"/>
              </a:xfrm>
              <a:blipFill rotWithShape="0">
                <a:blip r:embed="rId2"/>
                <a:stretch>
                  <a:fillRect l="-1586" t="-1486" r="-15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/>
          <p:cNvSpPr txBox="1"/>
          <p:nvPr/>
        </p:nvSpPr>
        <p:spPr>
          <a:xfrm>
            <a:off x="4572000" y="6369784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Slide Courtesy of Herbert </a:t>
            </a:r>
            <a:r>
              <a:rPr lang="en-US" dirty="0" err="1" smtClean="0"/>
              <a:t>Sauro</a:t>
            </a:r>
            <a:endParaRPr lang="en-US" dirty="0"/>
          </a:p>
        </p:txBody>
      </p:sp>
      <p:pic>
        <p:nvPicPr>
          <p:cNvPr id="5" name="Picture 4" descr="Biocomplexity 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redblackblocki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8272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52400"/>
            <a:ext cx="9144000" cy="891620"/>
          </a:xfrm>
        </p:spPr>
        <p:txBody>
          <a:bodyPr/>
          <a:lstStyle/>
          <a:p>
            <a:r>
              <a:rPr lang="en-US" b="1" dirty="0" smtClean="0">
                <a:solidFill>
                  <a:srgbClr val="0000CC"/>
                </a:solidFill>
              </a:rPr>
              <a:t>Last Time: Mass-Action Kinetics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04364" y="768812"/>
                <a:ext cx="8229600" cy="4623958"/>
              </a:xfrm>
            </p:spPr>
            <p:txBody>
              <a:bodyPr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𝑎𝐴</m:t>
                      </m:r>
                      <m:r>
                        <a:rPr lang="en-US" sz="1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sz="1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𝑏𝐵</m:t>
                      </m:r>
                      <m:r>
                        <a:rPr lang="en-US" sz="1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 …</m:t>
                      </m:r>
                      <m:m>
                        <m:mPr>
                          <m:mcs>
                            <m:mc>
                              <m:mcPr>
                                <m:count m:val="1"/>
                                <m:mcJc m:val="center"/>
                              </m:mcPr>
                            </m:mc>
                          </m:mcs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sSub>
                              <m:sSubPr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</m:sub>
                            </m:sSub>
                          </m:e>
                        </m:mr>
                        <m:m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⇌</m:t>
                            </m:r>
                          </m:e>
                        </m:mr>
                        <m:mr>
                          <m:e>
                            <m:sSub>
                              <m:sSubPr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sub>
                            </m:sSub>
                          </m:e>
                        </m:mr>
                      </m:m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𝑝𝑃</m:t>
                      </m:r>
                      <m:r>
                        <a:rPr lang="en-US" sz="1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sz="1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𝑞𝑄</m:t>
                      </m:r>
                      <m:r>
                        <a:rPr lang="en-US" sz="1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 …</m:t>
                      </m:r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For simple chemical reactions with low concentration of molecular species, the reaction rate often obeys </a:t>
                </a:r>
                <a:r>
                  <a:rPr lang="en-US" sz="2400" b="1" dirty="0" smtClean="0"/>
                  <a:t>the Law of Mass Action</a:t>
                </a:r>
                <a:endParaRPr lang="en-US" sz="2400" b="1" i="0" dirty="0" smtClean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sSup>
                        <m:sSupPr>
                          <m:ctrlP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</m:sup>
                      </m:sSup>
                      <m:sSup>
                        <m:sSupPr>
                          <m:ctrlP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𝐵</m:t>
                          </m:r>
                        </m:e>
                        <m:sup>
                          <m: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</m:sup>
                      </m:sSup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…</m:t>
                      </m: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𝑟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𝑟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sSup>
                        <m:sSupPr>
                          <m:ctrlP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𝑝</m:t>
                          </m:r>
                        </m:sup>
                      </m:sSup>
                      <m:sSup>
                        <m:sSupPr>
                          <m:ctrlP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𝑄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𝑞</m:t>
                          </m:r>
                        </m:sup>
                      </m:sSup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…</m:t>
                      </m: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Remember that the same molecule can occur on both sides of the reaction</a:t>
                </a: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04364" y="768812"/>
                <a:ext cx="8229600" cy="4623958"/>
              </a:xfrm>
              <a:blipFill rotWithShape="0">
                <a:blip r:embed="rId2"/>
                <a:stretch>
                  <a:fillRect l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Content Placeholder 2"/>
          <p:cNvSpPr txBox="1">
            <a:spLocks/>
          </p:cNvSpPr>
          <p:nvPr/>
        </p:nvSpPr>
        <p:spPr>
          <a:xfrm>
            <a:off x="412072" y="2895600"/>
            <a:ext cx="8610600" cy="16001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b="1" dirty="0"/>
          </a:p>
        </p:txBody>
      </p:sp>
      <p:pic>
        <p:nvPicPr>
          <p:cNvPr id="5" name="Picture 4" descr="Biocomplexity 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redblackblocki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5325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8852"/>
            <a:ext cx="9144000" cy="943251"/>
          </a:xfrm>
        </p:spPr>
        <p:txBody>
          <a:bodyPr/>
          <a:lstStyle/>
          <a:p>
            <a:r>
              <a:rPr lang="en-US" sz="3200" b="1" dirty="0" smtClean="0">
                <a:solidFill>
                  <a:srgbClr val="0000CC"/>
                </a:solidFill>
              </a:rPr>
              <a:t>Last Time: Reversible Mass-Action Kinetics</a:t>
            </a:r>
            <a:endParaRPr lang="en-US" sz="3200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850022"/>
                <a:ext cx="7940336" cy="2038919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dirty="0" smtClean="0">
                    <a:ea typeface="Cambria Math" panose="02040503050406030204" pitchFamily="18" charset="0"/>
                  </a:rPr>
                  <a:t>Thus for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𝐵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 …</m:t>
                      </m:r>
                      <m:groupChr>
                        <m:groupChrPr>
                          <m:chr m:val="↔"/>
                          <m:vertJc m:val="bot"/>
                          <m:ctrlP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𝑣</m:t>
                          </m:r>
                        </m:e>
                      </m:groupChr>
                      <m:sSub>
                        <m:sSubPr>
                          <m:ctrlPr>
                            <a:rPr lang="en-US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𝐵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…</m:t>
                      </m:r>
                    </m:oMath>
                  </m:oMathPara>
                </a14:m>
                <a:endParaRPr lang="en-US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𝑣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𝑆</m:t>
                              </m:r>
                            </m:sub>
                          </m:sSub>
                        </m:sup>
                      </m:sSup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𝐵</m:t>
                          </m:r>
                        </m:e>
                        <m:sup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𝑆</m:t>
                              </m:r>
                            </m:sub>
                          </m:sSub>
                        </m:sup>
                      </m:sSup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…−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𝑟</m:t>
                          </m:r>
                        </m:sub>
                      </m:sSub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𝑃</m:t>
                              </m:r>
                            </m:sub>
                          </m:sSub>
                        </m:sup>
                      </m:sSup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𝐵</m:t>
                          </m:r>
                        </m:e>
                        <m:sup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𝑃</m:t>
                              </m:r>
                            </m:sub>
                          </m:sSub>
                        </m:sup>
                      </m:sSup>
                    </m:oMath>
                  </m:oMathPara>
                </a14:m>
                <a:endParaRPr lang="en-US" dirty="0" smtClean="0"/>
              </a:p>
              <a:p>
                <a:pPr marL="0" indent="0">
                  <a:buNone/>
                </a:pPr>
                <a:r>
                  <a:rPr lang="en-US" dirty="0"/>
                  <a:t>a</a:t>
                </a:r>
                <a:r>
                  <a:rPr lang="en-US" dirty="0" smtClean="0"/>
                  <a:t>nd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𝑑𝐴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=(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𝑓</m:t>
                              </m:r>
                            </m:sub>
                          </m:sSub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p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𝑆</m:t>
                                  </m:r>
                                </m:sub>
                              </m:sSub>
                            </m:sup>
                          </m:sSup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𝐵</m:t>
                              </m:r>
                            </m:e>
                            <m:sup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𝑆</m:t>
                                  </m:r>
                                </m:sub>
                              </m:sSub>
                            </m:sup>
                          </m:s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…−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𝑟</m:t>
                              </m:r>
                            </m:sub>
                          </m:sSub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p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𝑃</m:t>
                                  </m:r>
                                </m:sub>
                              </m:sSub>
                            </m:sup>
                          </m:sSup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𝐵</m:t>
                              </m:r>
                            </m:e>
                            <m:sup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𝑃</m:t>
                                  </m:r>
                                </m:sub>
                              </m:sSub>
                            </m:sup>
                          </m:sSup>
                        </m:e>
                      </m:d>
                    </m:oMath>
                  </m:oMathPara>
                </a14:m>
                <a:endParaRPr lang="en-US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𝐵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𝑃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𝑠</m:t>
                              </m:r>
                            </m:sub>
                          </m:sSub>
                        </m:e>
                      </m:d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𝑓</m:t>
                              </m:r>
                            </m:sub>
                          </m:sSub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p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𝑆</m:t>
                                  </m:r>
                                </m:sub>
                              </m:sSub>
                            </m:sup>
                          </m:sSup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𝐵</m:t>
                              </m:r>
                            </m:e>
                            <m:sup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𝑆</m:t>
                                  </m:r>
                                </m:sub>
                              </m:sSub>
                            </m:sup>
                          </m:s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…−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𝑟</m:t>
                              </m:r>
                            </m:sub>
                          </m:sSub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p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𝑃</m:t>
                                  </m:r>
                                </m:sub>
                              </m:sSub>
                            </m:sup>
                          </m:sSup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𝐵</m:t>
                              </m:r>
                            </m:e>
                            <m:sup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𝑃</m:t>
                                  </m:r>
                                </m:sub>
                              </m:sSub>
                            </m:sup>
                          </m:sSup>
                        </m:e>
                      </m:d>
                    </m:oMath>
                  </m:oMathPara>
                </a14:m>
                <a:endParaRPr lang="en-US" dirty="0" smtClean="0"/>
              </a:p>
              <a:p>
                <a:pPr marL="0" indent="0">
                  <a:buNone/>
                </a:pPr>
                <a:endParaRPr lang="en-US" dirty="0" smtClean="0"/>
              </a:p>
              <a:p>
                <a:pPr marL="0" indent="0">
                  <a:buNone/>
                </a:pPr>
                <a:endParaRPr lang="en-US" dirty="0" smtClean="0"/>
              </a:p>
              <a:p>
                <a:pPr marL="0" indent="0">
                  <a:buNone/>
                </a:pPr>
                <a:endParaRPr lang="en-US" dirty="0" smtClean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850022"/>
                <a:ext cx="7940336" cy="2038919"/>
              </a:xfrm>
              <a:blipFill rotWithShape="0">
                <a:blip r:embed="rId2"/>
                <a:stretch>
                  <a:fillRect l="-1919" t="-3881" b="-1026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Content Placeholder 2"/>
          <p:cNvSpPr txBox="1">
            <a:spLocks/>
          </p:cNvSpPr>
          <p:nvPr/>
        </p:nvSpPr>
        <p:spPr>
          <a:xfrm>
            <a:off x="457200" y="4191000"/>
            <a:ext cx="8229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572000" y="6369784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Slide Courtesy of Herbert </a:t>
            </a:r>
            <a:r>
              <a:rPr lang="en-US" dirty="0" err="1" smtClean="0"/>
              <a:t>Sauro</a:t>
            </a:r>
            <a:endParaRPr lang="en-US" dirty="0"/>
          </a:p>
        </p:txBody>
      </p:sp>
      <p:pic>
        <p:nvPicPr>
          <p:cNvPr id="7" name="Picture 6" descr="Biocomplexity 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redblackblocki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573937" y="1593711"/>
            <a:ext cx="381000" cy="457200"/>
          </a:xfrm>
          <a:prstGeom prst="rect">
            <a:avLst/>
          </a:prstGeom>
          <a:solidFill>
            <a:srgbClr val="92D050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884503" y="3469127"/>
            <a:ext cx="381000" cy="457200"/>
          </a:xfrm>
          <a:prstGeom prst="rect">
            <a:avLst/>
          </a:prstGeom>
          <a:solidFill>
            <a:srgbClr val="92D050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865504" y="1585322"/>
            <a:ext cx="381000" cy="457200"/>
          </a:xfrm>
          <a:prstGeom prst="rect">
            <a:avLst/>
          </a:prstGeom>
          <a:solidFill>
            <a:srgbClr val="00B050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989153" y="3485131"/>
            <a:ext cx="381000" cy="457200"/>
          </a:xfrm>
          <a:prstGeom prst="rect">
            <a:avLst/>
          </a:prstGeom>
          <a:solidFill>
            <a:srgbClr val="00B050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2694003" y="1593711"/>
            <a:ext cx="381000" cy="457200"/>
          </a:xfrm>
          <a:prstGeom prst="rect">
            <a:avLst/>
          </a:prstGeom>
          <a:solidFill>
            <a:srgbClr val="FF0000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2884503" y="4369349"/>
            <a:ext cx="381000" cy="457200"/>
          </a:xfrm>
          <a:prstGeom prst="rect">
            <a:avLst/>
          </a:prstGeom>
          <a:solidFill>
            <a:srgbClr val="FF0000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6096000" y="1593711"/>
            <a:ext cx="381000" cy="457200"/>
          </a:xfrm>
          <a:prstGeom prst="rect">
            <a:avLst/>
          </a:prstGeom>
          <a:solidFill>
            <a:srgbClr val="FFC000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4313979" y="3370490"/>
            <a:ext cx="3534621" cy="457200"/>
            <a:chOff x="4313979" y="3370490"/>
            <a:chExt cx="3534621" cy="457200"/>
          </a:xfrm>
        </p:grpSpPr>
        <p:sp>
          <p:nvSpPr>
            <p:cNvPr id="15" name="Rectangle 14"/>
            <p:cNvSpPr/>
            <p:nvPr/>
          </p:nvSpPr>
          <p:spPr>
            <a:xfrm>
              <a:off x="6781800" y="3370490"/>
              <a:ext cx="381000" cy="457200"/>
            </a:xfrm>
            <a:prstGeom prst="rect">
              <a:avLst/>
            </a:prstGeom>
            <a:solidFill>
              <a:srgbClr val="00B050">
                <a:alpha val="4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313979" y="3370490"/>
              <a:ext cx="381000" cy="457200"/>
            </a:xfrm>
            <a:prstGeom prst="rect">
              <a:avLst/>
            </a:prstGeom>
            <a:solidFill>
              <a:srgbClr val="92D050">
                <a:alpha val="4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975023" y="3370490"/>
              <a:ext cx="381000" cy="457200"/>
            </a:xfrm>
            <a:prstGeom prst="rect">
              <a:avLst/>
            </a:prstGeom>
            <a:solidFill>
              <a:srgbClr val="FF0000">
                <a:alpha val="4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467600" y="3370490"/>
              <a:ext cx="381000" cy="457200"/>
            </a:xfrm>
            <a:prstGeom prst="rect">
              <a:avLst/>
            </a:prstGeom>
            <a:solidFill>
              <a:srgbClr val="FFC000">
                <a:alpha val="4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Rectangle 21"/>
          <p:cNvSpPr/>
          <p:nvPr/>
        </p:nvSpPr>
        <p:spPr>
          <a:xfrm>
            <a:off x="1989153" y="4363403"/>
            <a:ext cx="381000" cy="457200"/>
          </a:xfrm>
          <a:prstGeom prst="rect">
            <a:avLst/>
          </a:prstGeom>
          <a:solidFill>
            <a:srgbClr val="FFC000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4313157" y="4252846"/>
            <a:ext cx="3534621" cy="457200"/>
            <a:chOff x="4313979" y="3370490"/>
            <a:chExt cx="3534621" cy="457200"/>
          </a:xfrm>
        </p:grpSpPr>
        <p:sp>
          <p:nvSpPr>
            <p:cNvPr id="24" name="Rectangle 23"/>
            <p:cNvSpPr/>
            <p:nvPr/>
          </p:nvSpPr>
          <p:spPr>
            <a:xfrm>
              <a:off x="6781800" y="3370490"/>
              <a:ext cx="381000" cy="457200"/>
            </a:xfrm>
            <a:prstGeom prst="rect">
              <a:avLst/>
            </a:prstGeom>
            <a:solidFill>
              <a:srgbClr val="00B050">
                <a:alpha val="4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4313979" y="3370490"/>
              <a:ext cx="381000" cy="457200"/>
            </a:xfrm>
            <a:prstGeom prst="rect">
              <a:avLst/>
            </a:prstGeom>
            <a:solidFill>
              <a:srgbClr val="92D050">
                <a:alpha val="4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4975023" y="3370490"/>
              <a:ext cx="381000" cy="457200"/>
            </a:xfrm>
            <a:prstGeom prst="rect">
              <a:avLst/>
            </a:prstGeom>
            <a:solidFill>
              <a:srgbClr val="FF0000">
                <a:alpha val="4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7467600" y="3370490"/>
              <a:ext cx="381000" cy="457200"/>
            </a:xfrm>
            <a:prstGeom prst="rect">
              <a:avLst/>
            </a:prstGeom>
            <a:solidFill>
              <a:srgbClr val="FFC000">
                <a:alpha val="4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3397390" y="1948632"/>
            <a:ext cx="3534621" cy="457200"/>
            <a:chOff x="4313979" y="3370490"/>
            <a:chExt cx="3534621" cy="457200"/>
          </a:xfrm>
        </p:grpSpPr>
        <p:sp>
          <p:nvSpPr>
            <p:cNvPr id="29" name="Rectangle 28"/>
            <p:cNvSpPr/>
            <p:nvPr/>
          </p:nvSpPr>
          <p:spPr>
            <a:xfrm>
              <a:off x="6781800" y="3370490"/>
              <a:ext cx="381000" cy="457200"/>
            </a:xfrm>
            <a:prstGeom prst="rect">
              <a:avLst/>
            </a:prstGeom>
            <a:solidFill>
              <a:srgbClr val="00B050">
                <a:alpha val="4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4313979" y="3370490"/>
              <a:ext cx="381000" cy="457200"/>
            </a:xfrm>
            <a:prstGeom prst="rect">
              <a:avLst/>
            </a:prstGeom>
            <a:solidFill>
              <a:srgbClr val="92D050">
                <a:alpha val="4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4975023" y="3370490"/>
              <a:ext cx="381000" cy="457200"/>
            </a:xfrm>
            <a:prstGeom prst="rect">
              <a:avLst/>
            </a:prstGeom>
            <a:solidFill>
              <a:srgbClr val="FF0000">
                <a:alpha val="4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7467600" y="3370490"/>
              <a:ext cx="381000" cy="457200"/>
            </a:xfrm>
            <a:prstGeom prst="rect">
              <a:avLst/>
            </a:prstGeom>
            <a:solidFill>
              <a:srgbClr val="FFC000">
                <a:alpha val="4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4728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8852"/>
            <a:ext cx="9144000" cy="652353"/>
          </a:xfrm>
        </p:spPr>
        <p:txBody>
          <a:bodyPr/>
          <a:lstStyle/>
          <a:p>
            <a:r>
              <a:rPr lang="en-US" sz="4000" b="1" dirty="0" smtClean="0">
                <a:solidFill>
                  <a:srgbClr val="0000CC"/>
                </a:solidFill>
              </a:rPr>
              <a:t>Last Time: Boundary Species</a:t>
            </a:r>
            <a:endParaRPr lang="en-US" sz="4000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762000"/>
                <a:ext cx="8458200" cy="978778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sz="2200" dirty="0" smtClean="0"/>
                  <a:t>A </a:t>
                </a:r>
                <a:r>
                  <a:rPr lang="en-US" sz="2200" b="1" dirty="0" smtClean="0"/>
                  <a:t>boundary species </a:t>
                </a:r>
                <a:r>
                  <a:rPr lang="en-US" sz="2200" dirty="0" smtClean="0"/>
                  <a:t>is a species whose concentration does not change in time</a:t>
                </a:r>
              </a:p>
              <a:p>
                <a:pPr marL="0" indent="0">
                  <a:buNone/>
                </a:pPr>
                <a:r>
                  <a:rPr lang="en-US" sz="2200" dirty="0" smtClean="0"/>
                  <a:t>Boundary species are written in a number of ways: </a:t>
                </a:r>
                <a14:m>
                  <m:oMath xmlns:m="http://schemas.openxmlformats.org/officeDocument/2006/math">
                    <m:r>
                      <a:rPr lang="en-US" sz="2200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sz="2200" b="0" i="0" dirty="0" smtClean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→</m:t>
                      </m:r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,   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el-GR" sz="2200" b="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,  $</m:t>
                      </m:r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𝐴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el-GR" sz="2200" b="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𝑆</m:t>
                      </m:r>
                    </m:oMath>
                  </m:oMathPara>
                </a14:m>
                <a:endParaRPr lang="en-US" sz="2200" dirty="0" smtClean="0"/>
              </a:p>
              <a:p>
                <a:pPr marL="0" indent="0">
                  <a:buNone/>
                </a:pPr>
                <a:r>
                  <a:rPr lang="en-US" sz="2200" dirty="0" smtClean="0"/>
                  <a:t>All of these represent the same rate relation:</a:t>
                </a:r>
                <a:endParaRPr lang="en-US" sz="2200" i="1" dirty="0" smtClean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num>
                        <m:den>
                          <m:r>
                            <a:rPr lang="en-US" sz="220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⇒</m:t>
                      </m:r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𝑆</m:t>
                      </m:r>
                      <m:d>
                        <m:dPr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𝑘𝑡</m:t>
                      </m:r>
                    </m:oMath>
                  </m:oMathPara>
                </a14:m>
                <a:endParaRPr lang="en-US" sz="2200" dirty="0" smtClean="0"/>
              </a:p>
              <a:p>
                <a:pPr marL="0" indent="0">
                  <a:buNone/>
                </a:pPr>
                <a:r>
                  <a:rPr lang="en-US" sz="2200" dirty="0" smtClean="0"/>
                  <a:t>We </a:t>
                </a:r>
                <a:r>
                  <a:rPr lang="en-US" sz="2200" dirty="0"/>
                  <a:t>call </a:t>
                </a:r>
                <a:r>
                  <a:rPr lang="en-US" sz="2200" dirty="0" smtClean="0"/>
                  <a:t>this rate law </a:t>
                </a:r>
                <a:r>
                  <a:rPr lang="en-US" sz="2200" b="1" dirty="0" smtClean="0"/>
                  <a:t>zeroth-order kinetics </a:t>
                </a:r>
                <a:endParaRPr lang="en-US" sz="2200" b="1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762000"/>
                <a:ext cx="8458200" cy="978778"/>
              </a:xfrm>
              <a:blipFill rotWithShape="0">
                <a:blip r:embed="rId2"/>
                <a:stretch>
                  <a:fillRect l="-937" t="-3727" b="-2248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Content Placeholder 2"/>
          <p:cNvSpPr txBox="1">
            <a:spLocks/>
          </p:cNvSpPr>
          <p:nvPr/>
        </p:nvSpPr>
        <p:spPr>
          <a:xfrm>
            <a:off x="457200" y="4191000"/>
            <a:ext cx="8229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7" name="Picture 6" descr="Biocomplexity 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redblackblocki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6852915" y="1826267"/>
            <a:ext cx="2285167" cy="2117965"/>
            <a:chOff x="6265108" y="4594988"/>
            <a:chExt cx="2285167" cy="2117965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814" b="11062"/>
            <a:stretch/>
          </p:blipFill>
          <p:spPr bwMode="auto">
            <a:xfrm>
              <a:off x="6265108" y="4594988"/>
              <a:ext cx="2285167" cy="1979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TextBox 4"/>
                <p:cNvSpPr txBox="1"/>
                <p:nvPr/>
              </p:nvSpPr>
              <p:spPr>
                <a:xfrm>
                  <a:off x="7467600" y="6435954"/>
                  <a:ext cx="372538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[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]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5" name="TextBox 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467600" y="6435954"/>
                  <a:ext cx="372538" cy="276999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 l="-21311" t="-2222" r="-21311" b="-40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98135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8852"/>
            <a:ext cx="9144000" cy="943251"/>
          </a:xfrm>
        </p:spPr>
        <p:txBody>
          <a:bodyPr/>
          <a:lstStyle/>
          <a:p>
            <a:r>
              <a:rPr lang="en-US" b="1" dirty="0">
                <a:solidFill>
                  <a:srgbClr val="0000CC"/>
                </a:solidFill>
              </a:rPr>
              <a:t>Notes on Arrows: </a:t>
            </a:r>
            <a:r>
              <a:rPr lang="en-US" b="1" dirty="0" smtClean="0">
                <a:solidFill>
                  <a:srgbClr val="0000CC"/>
                </a:solidFill>
              </a:rPr>
              <a:t>Decay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762000"/>
                <a:ext cx="8686800" cy="978778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sz="2000" dirty="0" smtClean="0"/>
                  <a:t>All biological molecules have an intrinsic probability of spontaneous decay</a:t>
                </a:r>
              </a:p>
              <a:p>
                <a:pPr marL="0" indent="0">
                  <a:buNone/>
                </a:pPr>
                <a:r>
                  <a:rPr lang="en-US" sz="2000" dirty="0" smtClean="0"/>
                  <a:t>We will also see the breakdown of a species written with an arrow pointing at nothing: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𝑆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el-GR" sz="2000" i="1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0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</m:oMath>
                  </m:oMathPara>
                </a14:m>
                <a:endParaRPr lang="en-US" sz="2000" dirty="0" smtClean="0"/>
              </a:p>
              <a:p>
                <a:pPr marL="0" indent="0">
                  <a:buNone/>
                </a:pPr>
                <a:r>
                  <a:rPr lang="en-US" sz="2000" dirty="0" smtClean="0"/>
                  <a:t>The lack of anything on the right hand side of the arrow indicates that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en-US" sz="2000" dirty="0" smtClean="0"/>
                  <a:t> </a:t>
                </a:r>
                <a:r>
                  <a:rPr lang="en-US" sz="2000" b="1" dirty="0" smtClean="0"/>
                  <a:t>decays</a:t>
                </a:r>
                <a:r>
                  <a:rPr lang="en-US" sz="2000" dirty="0" smtClean="0"/>
                  <a:t> </a:t>
                </a:r>
                <a:r>
                  <a:rPr lang="en-US" sz="2000" b="1" dirty="0" smtClean="0"/>
                  <a:t>irreversibly</a:t>
                </a:r>
                <a:r>
                  <a:rPr lang="en-US" sz="2000" dirty="0" smtClean="0"/>
                  <a:t> into </a:t>
                </a:r>
                <a:r>
                  <a:rPr lang="en-US" sz="2000" dirty="0"/>
                  <a:t>components we don’t care </a:t>
                </a:r>
                <a:r>
                  <a:rPr lang="en-US" sz="2000" dirty="0" smtClean="0"/>
                  <a:t>about and that have </a:t>
                </a:r>
                <a:r>
                  <a:rPr lang="en-US" sz="2000" b="1" dirty="0" smtClean="0"/>
                  <a:t>no effect on the other reactions </a:t>
                </a:r>
                <a:r>
                  <a:rPr lang="en-US" sz="2000" dirty="0" smtClean="0"/>
                  <a:t>in our problem</a:t>
                </a:r>
              </a:p>
              <a:p>
                <a:pPr marL="0" indent="0">
                  <a:buNone/>
                </a:pPr>
                <a:r>
                  <a:rPr lang="en-US" sz="2000" dirty="0" smtClean="0"/>
                  <a:t>If we assume that each molecule has a fixed probability of decaying per unit time, and the decays are independent of each other, then the decay law obeys the law of mass action and the rate equation is: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𝑑𝑆</m:t>
                          </m:r>
                        </m:num>
                        <m:den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20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𝑘𝑆</m:t>
                      </m:r>
                    </m:oMath>
                  </m:oMathPara>
                </a14:m>
                <a:endParaRPr lang="en-US" sz="2000" dirty="0" smtClean="0"/>
              </a:p>
              <a:p>
                <a:pPr marL="0" indent="0">
                  <a:buNone/>
                </a:pPr>
                <a:r>
                  <a:rPr lang="en-US" sz="2000" dirty="0" smtClean="0"/>
                  <a:t>Which is called </a:t>
                </a:r>
                <a:r>
                  <a:rPr lang="en-US" sz="2000" b="1" dirty="0" smtClean="0"/>
                  <a:t>first order decay kinetics</a:t>
                </a:r>
              </a:p>
              <a:p>
                <a:pPr marL="0" indent="0">
                  <a:buNone/>
                </a:pPr>
                <a:endParaRPr lang="en-US" sz="2000" dirty="0" smtClean="0"/>
              </a:p>
              <a:p>
                <a:pPr marL="0" indent="0">
                  <a:buNone/>
                </a:pPr>
                <a:endParaRPr lang="en-US" sz="2000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762000"/>
                <a:ext cx="8686800" cy="978778"/>
              </a:xfrm>
              <a:blipFill rotWithShape="0">
                <a:blip r:embed="rId2"/>
                <a:stretch>
                  <a:fillRect l="-702" t="-2484" r="-1404" b="-3577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 descr="Biocomplexity 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redblackblocki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507862" y="5473832"/>
                <a:ext cx="7788275" cy="13234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:r>
                  <a:rPr lang="en-US" sz="2000" b="1" dirty="0" smtClean="0">
                    <a:solidFill>
                      <a:srgbClr val="00CC00"/>
                    </a:solidFill>
                  </a:rPr>
                  <a:t>Even in problems where we use very elaborate rate laws, the spontaneous decay of chemical species is usually assumed to follow this simple form, though </a:t>
                </a:r>
                <a14:m>
                  <m:oMath xmlns:m="http://schemas.openxmlformats.org/officeDocument/2006/math">
                    <m:r>
                      <a:rPr lang="en-US" sz="2000" b="1" i="1" dirty="0">
                        <a:solidFill>
                          <a:srgbClr val="00CC00"/>
                        </a:solidFill>
                        <a:latin typeface="Cambria Math" panose="02040503050406030204" pitchFamily="18" charset="0"/>
                      </a:rPr>
                      <m:t>𝒌</m:t>
                    </m:r>
                  </m:oMath>
                </a14:m>
                <a:r>
                  <a:rPr lang="en-US" sz="2000" b="1" dirty="0">
                    <a:solidFill>
                      <a:srgbClr val="00CC00"/>
                    </a:solidFill>
                  </a:rPr>
                  <a:t> may depend on temperature, pH, light level,…</a:t>
                </a: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862" y="5473832"/>
                <a:ext cx="7788275" cy="1323439"/>
              </a:xfrm>
              <a:prstGeom prst="rect">
                <a:avLst/>
              </a:prstGeom>
              <a:blipFill rotWithShape="0">
                <a:blip r:embed="rId5"/>
                <a:stretch>
                  <a:fillRect l="-782" t="-2304" r="-939" b="-78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" name="Group 13"/>
          <p:cNvGrpSpPr/>
          <p:nvPr/>
        </p:nvGrpSpPr>
        <p:grpSpPr>
          <a:xfrm>
            <a:off x="7293456" y="3962400"/>
            <a:ext cx="1850544" cy="1814493"/>
            <a:chOff x="7293456" y="3962400"/>
            <a:chExt cx="1850544" cy="1814493"/>
          </a:xfrm>
        </p:grpSpPr>
        <p:grpSp>
          <p:nvGrpSpPr>
            <p:cNvPr id="12" name="Group 11"/>
            <p:cNvGrpSpPr/>
            <p:nvPr/>
          </p:nvGrpSpPr>
          <p:grpSpPr>
            <a:xfrm>
              <a:off x="7293456" y="3962400"/>
              <a:ext cx="1850544" cy="1547648"/>
              <a:chOff x="7293456" y="3962400"/>
              <a:chExt cx="1850544" cy="1547648"/>
            </a:xfrm>
          </p:grpSpPr>
          <p:pic>
            <p:nvPicPr>
              <p:cNvPr id="8" name="Picture 2"/>
              <p:cNvPicPr>
                <a:picLocks noChangeAspect="1" noChangeArrowheads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5986" r="32518" b="16468"/>
              <a:stretch/>
            </p:blipFill>
            <p:spPr bwMode="auto">
              <a:xfrm>
                <a:off x="7391400" y="3962400"/>
                <a:ext cx="1752600" cy="15476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" name="TextBox 5"/>
                  <p:cNvSpPr txBox="1"/>
                  <p:nvPr/>
                </p:nvSpPr>
                <p:spPr>
                  <a:xfrm>
                    <a:off x="7293456" y="4540696"/>
                    <a:ext cx="195887" cy="276999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oMath>
                      </m:oMathPara>
                    </a14:m>
                    <a:endParaRPr lang="en-US" dirty="0"/>
                  </a:p>
                </p:txBody>
              </p:sp>
            </mc:Choice>
            <mc:Fallback xmlns="">
              <p:sp>
                <p:nvSpPr>
                  <p:cNvPr id="6" name="TextBox 5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293456" y="4540696"/>
                    <a:ext cx="195887" cy="276999"/>
                  </a:xfrm>
                  <a:prstGeom prst="rect">
                    <a:avLst/>
                  </a:prstGeom>
                  <a:blipFill rotWithShape="0">
                    <a:blip r:embed="rId7"/>
                    <a:stretch>
                      <a:fillRect l="-15152" r="-9091" b="-2222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Rectangle 12"/>
                <p:cNvSpPr/>
                <p:nvPr/>
              </p:nvSpPr>
              <p:spPr>
                <a:xfrm>
                  <a:off x="8080148" y="5407561"/>
                  <a:ext cx="375103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i="1">
                            <a:latin typeface="Cambria Math" panose="02040503050406030204" pitchFamily="18" charset="0"/>
                          </a:rPr>
                          <m:t>𝑆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3" name="Rectangle 1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080148" y="5407561"/>
                  <a:ext cx="375103" cy="369332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092005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00CC"/>
                </a:solidFill>
              </a:rPr>
              <a:t>Order of Reactions</a:t>
            </a:r>
            <a:endParaRPr lang="en-US" b="1" dirty="0">
              <a:solidFill>
                <a:srgbClr val="0000C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981" y="990600"/>
            <a:ext cx="8229600" cy="205740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 smtClean="0"/>
              <a:t>The </a:t>
            </a:r>
            <a:r>
              <a:rPr lang="en-US" b="1" dirty="0" smtClean="0"/>
              <a:t>order of the reaction </a:t>
            </a:r>
            <a:r>
              <a:rPr lang="en-US" dirty="0" smtClean="0"/>
              <a:t>for a given species is the power to which that species is raised in the rate law. For a mass-action reaction the order is just the stoichiometric amount 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33" y="2902684"/>
            <a:ext cx="8467725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572000" y="6369784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Slide Courtesy of Herbert </a:t>
            </a:r>
            <a:r>
              <a:rPr lang="en-US" dirty="0" err="1" smtClean="0"/>
              <a:t>Sauro</a:t>
            </a:r>
            <a:endParaRPr lang="en-US" dirty="0"/>
          </a:p>
        </p:txBody>
      </p:sp>
      <p:pic>
        <p:nvPicPr>
          <p:cNvPr id="6" name="Picture 5" descr="Biocomplexity 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redblackblocki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2727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3214" cy="76200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0000CC"/>
                </a:solidFill>
              </a:rPr>
              <a:t>Last Time: Network Approximations</a:t>
            </a:r>
            <a:endParaRPr lang="en-US" sz="3600" b="1" dirty="0">
              <a:solidFill>
                <a:srgbClr val="0000CC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2401" y="762000"/>
            <a:ext cx="43926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endParaRPr lang="en-US" sz="2400" dirty="0"/>
          </a:p>
          <a:p>
            <a:endParaRPr lang="en-US" sz="2400" dirty="0"/>
          </a:p>
          <a:p>
            <a:r>
              <a:rPr lang="en-US" sz="2400" dirty="0" smtClean="0"/>
              <a:t>  </a:t>
            </a:r>
          </a:p>
          <a:p>
            <a:endParaRPr lang="en-US" sz="2400" b="1" dirty="0" smtClean="0">
              <a:solidFill>
                <a:srgbClr val="FF0000"/>
              </a:solidFill>
            </a:endParaRPr>
          </a:p>
        </p:txBody>
      </p:sp>
      <p:pic>
        <p:nvPicPr>
          <p:cNvPr id="5" name="Picture 3" descr="Biocomplexity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redblackblocki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52401" y="2988933"/>
            <a:ext cx="530463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range of timescales can make simulation computationally costly unless timescales separate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 smtClean="0">
                <a:solidFill>
                  <a:srgbClr val="FF0000"/>
                </a:solidFill>
              </a:rPr>
              <a:t>Our stirred reactor approximation is often not very realistic because of slow diffusion by larger molecules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 smtClean="0">
                <a:solidFill>
                  <a:srgbClr val="FF0000"/>
                </a:solidFill>
              </a:rPr>
              <a:t>Our continuum approximation is not always realistic for molecular species with 100 or fewer copies per cell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175335" y="920435"/>
                <a:ext cx="5355278" cy="20325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 smtClean="0">
                    <a:latin typeface="NimbusRomNo9L-Regu"/>
                  </a:rPr>
                  <a:t>Time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𝜏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latin typeface="NimbusRomNo9L-Regu"/>
                  </a:rPr>
                  <a:t>to diffuse a distance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𝑅</m:t>
                    </m:r>
                  </m:oMath>
                </a14:m>
                <a:r>
                  <a:rPr lang="en-US" dirty="0">
                    <a:latin typeface="NimbusRomNo9L-Regu"/>
                  </a:rPr>
                  <a:t> </a:t>
                </a:r>
                <a:r>
                  <a:rPr lang="en-US" dirty="0" smtClean="0">
                    <a:latin typeface="NimbusRomNo9L-Regu"/>
                  </a:rPr>
                  <a:t>for </a:t>
                </a:r>
                <a:r>
                  <a:rPr lang="en-US" b="1" dirty="0" smtClean="0">
                    <a:latin typeface="NimbusRomNo9L-Regu"/>
                  </a:rPr>
                  <a:t>diffusion </a:t>
                </a:r>
                <a:r>
                  <a:rPr lang="en-US" b="1" dirty="0">
                    <a:latin typeface="NimbusRomNo9L-Regu"/>
                  </a:rPr>
                  <a:t>constant </a:t>
                </a:r>
                <a:r>
                  <a:rPr lang="en-US" dirty="0">
                    <a:latin typeface="NimbusRomNo9L-Regu"/>
                  </a:rPr>
                  <a:t>(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𝐷</m:t>
                    </m:r>
                  </m:oMath>
                </a14:m>
                <a:r>
                  <a:rPr lang="en-US" dirty="0">
                    <a:latin typeface="NimbusRomNo9L-Regu"/>
                  </a:rPr>
                  <a:t> is in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i="1" dirty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𝜇</m:t>
                            </m:r>
                          </m:e>
                          <m:sup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𝑠</m:t>
                        </m:r>
                      </m:den>
                    </m:f>
                    <m:r>
                      <a:rPr lang="en-US" i="1" dirty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b="1" dirty="0" smtClean="0">
                    <a:latin typeface="NimbusRomNo9L-Regu"/>
                  </a:rPr>
                  <a:t>:</a:t>
                </a:r>
                <a14:m>
                  <m:oMath xmlns:m="http://schemas.openxmlformats.org/officeDocument/2006/math">
                    <m:r>
                      <a:rPr lang="en-US" b="1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𝜏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𝐷</m:t>
                        </m:r>
                      </m:den>
                    </m:f>
                  </m:oMath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:r>
                  <a:rPr lang="en-US" b="1" dirty="0" smtClean="0">
                    <a:latin typeface="NimbusRomNo9L-Regu"/>
                  </a:rPr>
                  <a:t>Time </a:t>
                </a:r>
                <a:r>
                  <a:rPr lang="en-US" b="1" dirty="0">
                    <a:latin typeface="NimbusRomNo9L-Regu"/>
                  </a:rPr>
                  <a:t>scale of reaction ~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1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1" i="1" dirty="0"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b="1" dirty="0">
                            <a:latin typeface="Cambria Math" panose="02040503050406030204" pitchFamily="18" charset="0"/>
                          </a:rPr>
                          <m:t>𝐫𝐞𝐚𝐜𝐭𝐢𝐨𝐧</m:t>
                        </m:r>
                        <m:r>
                          <a:rPr lang="en-US" b="1" i="1" dirty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1" dirty="0">
                            <a:latin typeface="Cambria Math" panose="02040503050406030204" pitchFamily="18" charset="0"/>
                          </a:rPr>
                          <m:t>𝐫𝐚𝐭𝐞</m:t>
                        </m:r>
                      </m:den>
                    </m:f>
                  </m:oMath>
                </a14:m>
                <a:endParaRPr lang="en-US" dirty="0" smtClean="0"/>
              </a:p>
              <a:p>
                <a:endParaRPr lang="en-US" dirty="0"/>
              </a:p>
              <a:p>
                <a:r>
                  <a:rPr lang="en-US" dirty="0" smtClean="0"/>
                  <a:t>Diffusion times vary greatly depending on molecular size, type and environment</a:t>
                </a:r>
                <a:endParaRPr lang="en-US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335" y="920435"/>
                <a:ext cx="5355278" cy="2032544"/>
              </a:xfrm>
              <a:prstGeom prst="rect">
                <a:avLst/>
              </a:prstGeom>
              <a:blipFill rotWithShape="0">
                <a:blip r:embed="rId4"/>
                <a:stretch>
                  <a:fillRect l="-1025" t="-1802" b="-42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57039" y="728470"/>
            <a:ext cx="3686175" cy="23241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27943" y="3581400"/>
            <a:ext cx="3816057" cy="2490325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5867399" y="3194550"/>
            <a:ext cx="32332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http://book.bionumbers.org/what-are-the-time-scales-for-diffusion-in-cells/</a:t>
            </a:r>
          </a:p>
        </p:txBody>
      </p:sp>
    </p:spTree>
    <p:extLst>
      <p:ext uri="{BB962C8B-B14F-4D97-AF65-F5344CB8AC3E}">
        <p14:creationId xmlns:p14="http://schemas.microsoft.com/office/powerpoint/2010/main" val="307241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2057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The order of reaction has an important interpretation, it is the scaled slope of the reaction rate with respect to the reactant concentration.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828800" y="3124200"/>
                <a:ext cx="4800600" cy="9391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800">
                          <a:latin typeface="Cambria Math" panose="02040503050406030204" pitchFamily="18" charset="0"/>
                        </a:rPr>
                        <m:t>R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Cambria Math"/>
                        </a:rPr>
                        <m:t>eaction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Cambria Math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Cambria Math"/>
                        </a:rPr>
                        <m:t>Order</m:t>
                      </m:r>
                      <m:r>
                        <a:rPr lang="en-US" sz="2800" b="0" i="1" smtClean="0"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/>
                            </a:rPr>
                            <m:t>𝜕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𝑣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/>
                            </a:rPr>
                            <m:t>𝜕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den>
                      </m:f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/>
                            </a:rPr>
                            <m:t>𝑣</m:t>
                          </m:r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8800" y="3124200"/>
                <a:ext cx="4800600" cy="939168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381000" y="4498502"/>
            <a:ext cx="8610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For regulated or catalyzed reactions, the order need not be an integer</a:t>
            </a:r>
            <a:endParaRPr 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4572000" y="6369784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Slide Courtesy of Herbert </a:t>
            </a:r>
            <a:r>
              <a:rPr lang="en-US" dirty="0" err="1" smtClean="0"/>
              <a:t>Sauro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00CC"/>
                </a:solidFill>
              </a:rPr>
              <a:t>Order of Reactions</a:t>
            </a:r>
            <a:endParaRPr lang="en-US" b="1" dirty="0">
              <a:solidFill>
                <a:srgbClr val="0000CC"/>
              </a:solidFill>
            </a:endParaRPr>
          </a:p>
        </p:txBody>
      </p:sp>
      <p:pic>
        <p:nvPicPr>
          <p:cNvPr id="9" name="Picture 8" descr="Biocomplexity 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redblackblocki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1970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81000" y="974739"/>
                <a:ext cx="8229600" cy="12954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 smtClean="0"/>
                  <a:t>Example: Find the order with respect to species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b="0" i="0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b="0" i="0" dirty="0" smtClean="0">
                        <a:latin typeface="Cambria Math" panose="02040503050406030204" pitchFamily="18" charset="0"/>
                      </a:rPr>
                      <m:t>of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 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→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endParaRPr lang="en-US" dirty="0" smtClean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81000" y="974739"/>
                <a:ext cx="8229600" cy="1295400"/>
              </a:xfrm>
              <a:blipFill rotWithShape="0">
                <a:blip r:embed="rId2"/>
                <a:stretch>
                  <a:fillRect l="-1926" t="-61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828800" y="3681895"/>
                <a:ext cx="4800600" cy="9571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 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/>
                            </a:rPr>
                            <m:t>𝜕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𝑣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/>
                            </a:rPr>
                            <m:t>𝜕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𝑠</m:t>
                          </m:r>
                        </m:den>
                      </m:f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/>
                            </a:rPr>
                            <m:t>𝑠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/>
                            </a:rPr>
                            <m:t>𝑣</m:t>
                          </m:r>
                        </m:den>
                      </m:f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/>
                            </a:rPr>
                            <m:t>𝜕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 (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𝑘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 </m:t>
                          </m:r>
                          <m:sSup>
                            <m:sSup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/>
                                </a:rPr>
                                <m:t>𝐴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800" b="0" i="1" smtClean="0">
                              <a:latin typeface="Cambria Math"/>
                            </a:rPr>
                            <m:t>)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/>
                            </a:rPr>
                            <m:t>𝜕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𝐴</m:t>
                          </m:r>
                        </m:den>
                      </m:f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/>
                            </a:rPr>
                            <m:t>𝐴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/>
                            </a:rPr>
                            <m:t>𝑘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 </m:t>
                          </m:r>
                          <m:sSup>
                            <m:sSup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/>
                                </a:rPr>
                                <m:t>𝐴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sz="2800" b="0" i="1" smtClean="0">
                          <a:latin typeface="Cambria Math"/>
                        </a:rPr>
                        <m:t>=2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8800" y="3681895"/>
                <a:ext cx="4800600" cy="957121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251391" y="2232392"/>
                <a:ext cx="8359209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dirty="0" smtClean="0"/>
                  <a:t>To determine the kinetic order we differentiate the rate law with respect to </a:t>
                </a:r>
                <a14:m>
                  <m:oMath xmlns:m="http://schemas.openxmlformats.org/officeDocument/2006/math">
                    <m:r>
                      <a:rPr lang="en-US" sz="3200" i="1" dirty="0" smtClean="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sz="3200" dirty="0" smtClean="0"/>
                  <a:t> and scale:</a:t>
                </a:r>
                <a:endParaRPr lang="en-US" sz="32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391" y="2232392"/>
                <a:ext cx="8359209" cy="1569660"/>
              </a:xfrm>
              <a:prstGeom prst="rect">
                <a:avLst/>
              </a:prstGeom>
              <a:blipFill rotWithShape="0">
                <a:blip r:embed="rId4"/>
                <a:stretch>
                  <a:fillRect l="-1822" t="-5039" b="-116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4572000" y="6369784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Slide Courtesy of Herbert </a:t>
            </a:r>
            <a:r>
              <a:rPr lang="en-US" dirty="0" err="1" smtClean="0"/>
              <a:t>Sauro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00CC"/>
                </a:solidFill>
              </a:rPr>
              <a:t>Order of Reactions</a:t>
            </a:r>
            <a:endParaRPr lang="en-US" b="1" dirty="0">
              <a:solidFill>
                <a:srgbClr val="0000CC"/>
              </a:solidFill>
            </a:endParaRPr>
          </a:p>
        </p:txBody>
      </p:sp>
      <p:pic>
        <p:nvPicPr>
          <p:cNvPr id="11" name="Picture 10" descr="Biocomplexity Logo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redblackblockiu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6284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8852"/>
            <a:ext cx="9144000" cy="943251"/>
          </a:xfrm>
        </p:spPr>
        <p:txBody>
          <a:bodyPr/>
          <a:lstStyle/>
          <a:p>
            <a:r>
              <a:rPr lang="en-US" sz="4000" b="1" dirty="0">
                <a:solidFill>
                  <a:srgbClr val="0000CC"/>
                </a:solidFill>
              </a:rPr>
              <a:t>Notes on Arrows: Boundary Species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5389520" cy="97877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 smtClean="0"/>
              <a:t>We will sometimes see a shorthand for boundary species, </a:t>
            </a:r>
            <a:r>
              <a:rPr lang="en-US" sz="2400" i="1" dirty="0" smtClean="0"/>
              <a:t>e.g</a:t>
            </a:r>
            <a:r>
              <a:rPr lang="en-US" sz="2400" dirty="0" smtClean="0"/>
              <a:t>. in this diagram for competitive inhibition</a:t>
            </a:r>
          </a:p>
        </p:txBody>
      </p:sp>
      <p:pic>
        <p:nvPicPr>
          <p:cNvPr id="7" name="Picture 6" descr="Biocomplexity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redblackblocki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46720" y="814205"/>
            <a:ext cx="3024091" cy="145402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457586" y="2306283"/>
                <a:ext cx="8534013" cy="42229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:r>
                  <a:rPr lang="en-US" sz="2400" dirty="0" smtClean="0"/>
                  <a:t>The lack of an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en-US" sz="2400" dirty="0"/>
                  <a:t> or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</a:rPr>
                      <m:t>𝐼</m:t>
                    </m:r>
                  </m:oMath>
                </a14:m>
                <a:r>
                  <a:rPr lang="en-US" sz="2400" dirty="0"/>
                  <a:t> in the diagram implies that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</a:rPr>
                      <m:t>𝐼</m:t>
                    </m:r>
                  </m:oMath>
                </a14:m>
                <a:r>
                  <a:rPr lang="en-US" sz="2400" dirty="0"/>
                  <a:t> are taken to be boundary species with </a:t>
                </a:r>
                <a:r>
                  <a:rPr lang="en-US" sz="2400" b="1" dirty="0"/>
                  <a:t>constant </a:t>
                </a:r>
                <a:r>
                  <a:rPr lang="en-US" sz="2400" b="1" dirty="0" smtClean="0"/>
                  <a:t>concentrations</a:t>
                </a:r>
              </a:p>
              <a:p>
                <a:pPr marL="0" indent="0">
                  <a:buNone/>
                </a:pPr>
                <a:r>
                  <a:rPr lang="en-US" sz="2400" dirty="0"/>
                  <a:t>So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0000CC"/>
                        </a:solidFill>
                        <a:latin typeface="Cambria Math" panose="02040503050406030204" pitchFamily="18" charset="0"/>
                      </a:rPr>
                      <m:t>𝑬</m:t>
                    </m:r>
                    <m:r>
                      <a:rPr lang="en-US" sz="2400" b="1" i="1" smtClean="0">
                        <a:solidFill>
                          <a:srgbClr val="0000CC"/>
                        </a:solidFill>
                        <a:latin typeface="Cambria Math" panose="02040503050406030204" pitchFamily="18" charset="0"/>
                      </a:rPr>
                      <m:t>→</m:t>
                    </m:r>
                    <m:r>
                      <a:rPr lang="en-US" sz="2400" b="1" i="1" smtClean="0">
                        <a:solidFill>
                          <a:srgbClr val="0000CC"/>
                        </a:solidFill>
                        <a:latin typeface="Cambria Math" panose="02040503050406030204" pitchFamily="18" charset="0"/>
                      </a:rPr>
                      <m:t>𝑬𝑺</m:t>
                    </m:r>
                  </m:oMath>
                </a14:m>
                <a:r>
                  <a:rPr lang="en-US" sz="2400" b="1" dirty="0">
                    <a:solidFill>
                      <a:srgbClr val="0000CC"/>
                    </a:solidFill>
                  </a:rPr>
                  <a:t> means</a:t>
                </a:r>
                <a:endParaRPr lang="en-US" sz="2400" b="1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[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𝐸𝑆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]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</m:d>
                    </m:oMath>
                  </m:oMathPara>
                </a14:m>
                <a:endParaRPr lang="en-US" sz="2400" b="0" i="1" dirty="0" smtClean="0">
                  <a:latin typeface="Cambria Math" panose="02040503050406030204" pitchFamily="18" charset="0"/>
                </a:endParaRPr>
              </a:p>
              <a:p>
                <a:r>
                  <a:rPr lang="en-US" sz="2400" dirty="0" smtClean="0">
                    <a:latin typeface="Cambria Math" panose="02040503050406030204" pitchFamily="18" charset="0"/>
                  </a:rPr>
                  <a:t>Since [S] is constant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[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𝑆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]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𝑑𝑡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</a:rPr>
                      <m:t>=0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sz="2400" b="0" dirty="0" smtClean="0">
                    <a:latin typeface="Cambria Math" panose="02040503050406030204" pitchFamily="18" charset="0"/>
                  </a:rPr>
                  <a:t> define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≡</m:t>
                    </m:r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[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endParaRPr lang="en-US" sz="2400" b="0" dirty="0" smtClean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[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𝐸𝑆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]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  <m:sup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bSup>
                      <m:d>
                        <m:dPr>
                          <m:begChr m:val="["/>
                          <m:endChr m:val="]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,  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[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𝐸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]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sSubSup>
                        <m:sSub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  <m:sup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bSup>
                      <m:d>
                        <m:dPr>
                          <m:begChr m:val="["/>
                          <m:endChr m:val="]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</m:d>
                    </m:oMath>
                  </m:oMathPara>
                </a14:m>
                <a:endParaRPr lang="en-US" sz="2400" b="0" dirty="0" smtClean="0"/>
              </a:p>
              <a:p>
                <a:r>
                  <a:rPr lang="en-US" sz="2400" dirty="0" smtClean="0"/>
                  <a:t>The reverse reaction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𝐸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US" sz="2400" i="1" smtClean="0">
                        <a:latin typeface="Cambria Math" panose="02040503050406030204" pitchFamily="18" charset="0"/>
                      </a:rPr>
                      <m:t>→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𝐸</m:t>
                    </m:r>
                  </m:oMath>
                </a14:m>
                <a:r>
                  <a:rPr lang="en-US" sz="2400" dirty="0"/>
                  <a:t> </a:t>
                </a:r>
                <a:r>
                  <a:rPr lang="en-US" sz="2400" dirty="0" smtClean="0"/>
                  <a:t>means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[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𝐸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]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𝐸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</m:d>
                    </m:oMath>
                  </m:oMathPara>
                </a14:m>
                <a:endParaRPr lang="en-US" sz="2400" dirty="0" smtClean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586" y="2306283"/>
                <a:ext cx="8534013" cy="4222951"/>
              </a:xfrm>
              <a:prstGeom prst="rect">
                <a:avLst/>
              </a:prstGeom>
              <a:blipFill rotWithShape="0">
                <a:blip r:embed="rId5"/>
                <a:stretch>
                  <a:fillRect l="-1071" t="-10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60902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8852"/>
            <a:ext cx="9144000" cy="943251"/>
          </a:xfrm>
        </p:spPr>
        <p:txBody>
          <a:bodyPr/>
          <a:lstStyle/>
          <a:p>
            <a:r>
              <a:rPr lang="en-US" sz="4000" b="1" dirty="0">
                <a:solidFill>
                  <a:srgbClr val="0000CC"/>
                </a:solidFill>
              </a:rPr>
              <a:t>Notes on Arrows: Boundary Species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5389520" cy="97877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 smtClean="0"/>
              <a:t>We will sometimes see a shorthand for boundary species, </a:t>
            </a:r>
            <a:r>
              <a:rPr lang="en-US" sz="2400" i="1" dirty="0" smtClean="0"/>
              <a:t>e.g</a:t>
            </a:r>
            <a:r>
              <a:rPr lang="en-US" sz="2400" dirty="0" smtClean="0"/>
              <a:t>. in this diagram for competitive inhibition</a:t>
            </a:r>
          </a:p>
        </p:txBody>
      </p:sp>
      <p:pic>
        <p:nvPicPr>
          <p:cNvPr id="7" name="Picture 6" descr="Biocomplexity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redblackblocki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46720" y="814205"/>
            <a:ext cx="3024091" cy="145402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457586" y="2306283"/>
                <a:ext cx="8534013" cy="43858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:r>
                  <a:rPr lang="en-US" sz="2400" dirty="0" smtClean="0"/>
                  <a:t>The lack of an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en-US" sz="2400" dirty="0"/>
                  <a:t> or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</a:rPr>
                      <m:t>𝐼</m:t>
                    </m:r>
                  </m:oMath>
                </a14:m>
                <a:r>
                  <a:rPr lang="en-US" sz="2400" dirty="0"/>
                  <a:t> in the diagram implies that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</a:rPr>
                      <m:t>𝐼</m:t>
                    </m:r>
                  </m:oMath>
                </a14:m>
                <a:r>
                  <a:rPr lang="en-US" sz="2400" dirty="0"/>
                  <a:t> are taken to be boundary species with </a:t>
                </a:r>
                <a:r>
                  <a:rPr lang="en-US" sz="2400" b="1" dirty="0"/>
                  <a:t>constant </a:t>
                </a:r>
                <a:r>
                  <a:rPr lang="en-US" sz="2400" b="1" dirty="0" smtClean="0"/>
                  <a:t>concentrations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0000CC"/>
                        </a:solidFill>
                        <a:latin typeface="Cambria Math" panose="02040503050406030204" pitchFamily="18" charset="0"/>
                      </a:rPr>
                      <m:t>𝑬</m:t>
                    </m:r>
                    <m:r>
                      <a:rPr lang="en-US" sz="2400" b="1" i="1" smtClean="0">
                        <a:solidFill>
                          <a:srgbClr val="0000C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←</m:t>
                    </m:r>
                    <m:r>
                      <a:rPr lang="en-US" sz="2400" b="1" i="1">
                        <a:solidFill>
                          <a:srgbClr val="0000CC"/>
                        </a:solidFill>
                        <a:latin typeface="Cambria Math" panose="02040503050406030204" pitchFamily="18" charset="0"/>
                      </a:rPr>
                      <m:t>𝑬</m:t>
                    </m:r>
                    <m:r>
                      <a:rPr lang="en-US" sz="2400" b="1" i="1" smtClean="0">
                        <a:solidFill>
                          <a:srgbClr val="0000CC"/>
                        </a:solidFill>
                        <a:latin typeface="Cambria Math" panose="02040503050406030204" pitchFamily="18" charset="0"/>
                      </a:rPr>
                      <m:t>𝑰</m:t>
                    </m:r>
                  </m:oMath>
                </a14:m>
                <a:r>
                  <a:rPr lang="en-US" sz="2400" b="1" dirty="0">
                    <a:solidFill>
                      <a:srgbClr val="0000CC"/>
                    </a:solidFill>
                  </a:rPr>
                  <a:t> means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[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𝐸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]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</m:d>
                    </m:oMath>
                  </m:oMathPara>
                </a14:m>
                <a:endParaRPr lang="en-US" sz="2400" b="0" i="1" dirty="0" smtClean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400" dirty="0">
                          <a:latin typeface="Cambria Math" panose="02040503050406030204" pitchFamily="18" charset="0"/>
                        </a:rPr>
                        <m:t>Since</m:t>
                      </m:r>
                      <m:r>
                        <m:rPr>
                          <m:nor/>
                        </m:rPr>
                        <a:rPr lang="en-US" sz="2400" dirty="0">
                          <a:latin typeface="Cambria Math" panose="02040503050406030204" pitchFamily="18" charset="0"/>
                        </a:rPr>
                        <m:t> [</m:t>
                      </m:r>
                      <m:r>
                        <m:rPr>
                          <m:nor/>
                        </m:rPr>
                        <a:rPr lang="en-US" sz="2400" b="0" i="0" dirty="0" smtClean="0">
                          <a:latin typeface="Cambria Math" panose="02040503050406030204" pitchFamily="18" charset="0"/>
                        </a:rPr>
                        <m:t>I</m:t>
                      </m:r>
                      <m:r>
                        <m:rPr>
                          <m:nor/>
                        </m:rPr>
                        <a:rPr lang="en-US" sz="2400" dirty="0">
                          <a:latin typeface="Cambria Math" panose="02040503050406030204" pitchFamily="18" charset="0"/>
                        </a:rPr>
                        <m:t>] </m:t>
                      </m:r>
                      <m:r>
                        <m:rPr>
                          <m:nor/>
                        </m:rPr>
                        <a:rPr lang="en-US" sz="2400" dirty="0">
                          <a:latin typeface="Cambria Math" panose="02040503050406030204" pitchFamily="18" charset="0"/>
                        </a:rPr>
                        <m:t>is</m:t>
                      </m:r>
                      <m:r>
                        <m:rPr>
                          <m:nor/>
                        </m:rPr>
                        <a:rPr lang="en-US" sz="2400" dirty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400" dirty="0">
                          <a:latin typeface="Cambria Math" panose="02040503050406030204" pitchFamily="18" charset="0"/>
                        </a:rPr>
                        <m:t>constant</m:t>
                      </m:r>
                      <m:r>
                        <m:rPr>
                          <m:nor/>
                        </m:rPr>
                        <a:rPr lang="en-US" sz="2400" dirty="0"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[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]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2400" i="1">
                          <a:latin typeface="Cambria Math" panose="02040503050406030204" pitchFamily="18" charset="0"/>
                        </a:rPr>
                        <m:t>=0⇒</m:t>
                      </m:r>
                      <m:r>
                        <m:rPr>
                          <m:nor/>
                        </m:rPr>
                        <a:rPr lang="en-US" sz="2400" dirty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400" dirty="0">
                          <a:latin typeface="Cambria Math" panose="02040503050406030204" pitchFamily="18" charset="0"/>
                        </a:rPr>
                        <m:t>define</m:t>
                      </m:r>
                      <m:r>
                        <m:rPr>
                          <m:nor/>
                        </m:rPr>
                        <a:rPr lang="en-US" sz="2400" dirty="0">
                          <a:latin typeface="Cambria Math" panose="02040503050406030204" pitchFamily="18" charset="0"/>
                        </a:rPr>
                        <m:t> </m:t>
                      </m:r>
                      <m:sSubSup>
                        <m:sSubSup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</m:sub>
                        <m:sup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bSup>
                      <m:r>
                        <a:rPr lang="en-US" sz="2400" i="1">
                          <a:latin typeface="Cambria Math" panose="02040503050406030204" pitchFamily="18" charset="0"/>
                        </a:rPr>
                        <m:t>≡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[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𝐼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lang="en-US" sz="2400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[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𝐸𝐼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]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</m:sub>
                        <m:sup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bSup>
                      <m:d>
                        <m:dPr>
                          <m:begChr m:val="["/>
                          <m:endChr m:val="]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,  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[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𝐸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]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2400" i="1">
                          <a:latin typeface="Cambria Math" panose="02040503050406030204" pitchFamily="18" charset="0"/>
                        </a:rPr>
                        <m:t>=−</m:t>
                      </m:r>
                      <m:sSubSup>
                        <m:sSubSup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</m:sub>
                        <m:sup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bSup>
                      <m:d>
                        <m:dPr>
                          <m:begChr m:val="["/>
                          <m:endChr m:val="]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</m:d>
                    </m:oMath>
                  </m:oMathPara>
                </a14:m>
                <a:endParaRPr lang="en-US" sz="2400" dirty="0" smtClean="0"/>
              </a:p>
              <a:p>
                <a:r>
                  <a:rPr lang="en-US" sz="2400" dirty="0"/>
                  <a:t>The reverse reaction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𝐸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𝐼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→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𝐸</m:t>
                    </m:r>
                  </m:oMath>
                </a14:m>
                <a:r>
                  <a:rPr lang="en-US" sz="2400" dirty="0"/>
                  <a:t> means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[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𝐸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]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𝐸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𝐸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586" y="2306283"/>
                <a:ext cx="8534013" cy="4385816"/>
              </a:xfrm>
              <a:prstGeom prst="rect">
                <a:avLst/>
              </a:prstGeom>
              <a:blipFill rotWithShape="0">
                <a:blip r:embed="rId5"/>
                <a:stretch>
                  <a:fillRect l="-1071" t="-9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9682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8852"/>
            <a:ext cx="9144000" cy="943251"/>
          </a:xfrm>
        </p:spPr>
        <p:txBody>
          <a:bodyPr/>
          <a:lstStyle/>
          <a:p>
            <a:r>
              <a:rPr lang="en-US" sz="4000" b="1" dirty="0">
                <a:solidFill>
                  <a:srgbClr val="0000CC"/>
                </a:solidFill>
              </a:rPr>
              <a:t>Notes on Arrows: Boundary Species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762000"/>
                <a:ext cx="5389520" cy="978778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sz="2400" dirty="0" smtClean="0"/>
                  <a:t>Summing our four terms regarding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240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 dirty="0" smtClean="0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</m:d>
                  </m:oMath>
                </a14:m>
                <a:endParaRPr lang="en-US" sz="2400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𝐸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→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𝐸𝑆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𝐸𝑆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→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𝐸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𝐸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→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𝐸𝐼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𝐸𝐼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→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𝐸</m:t>
                      </m:r>
                    </m:oMath>
                  </m:oMathPara>
                </a14:m>
                <a:endParaRPr lang="en-US" sz="2400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762000"/>
                <a:ext cx="5389520" cy="978778"/>
              </a:xfrm>
              <a:blipFill rotWithShape="0">
                <a:blip r:embed="rId2"/>
                <a:stretch>
                  <a:fillRect l="-1697" t="-43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 descr="Biocomplexity 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redblackblocki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6720" y="814205"/>
            <a:ext cx="3024091" cy="145402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457586" y="2306283"/>
                <a:ext cx="8534013" cy="7963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[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𝐸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]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2400" i="1">
                          <a:latin typeface="Cambria Math" panose="02040503050406030204" pitchFamily="18" charset="0"/>
                        </a:rPr>
                        <m:t>=−</m:t>
                      </m:r>
                      <m:sSubSup>
                        <m:sSubSup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  <m:sup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bSup>
                      <m:d>
                        <m:dPr>
                          <m:begChr m:val="["/>
                          <m:endChr m:val="]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</m:d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𝐸𝑆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𝐸𝑆</m:t>
                          </m:r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−</m:t>
                      </m:r>
                      <m:sSubSup>
                        <m:sSubSup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</m:sub>
                        <m:sup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bSup>
                      <m:d>
                        <m:dPr>
                          <m:begChr m:val="["/>
                          <m:endChr m:val="]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</m:d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𝐸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𝐸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586" y="2306283"/>
                <a:ext cx="8534013" cy="796372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56889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577"/>
            <a:ext cx="91440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0000CC"/>
                </a:solidFill>
              </a:rPr>
              <a:t>In Class Exercise</a:t>
            </a:r>
            <a:br>
              <a:rPr lang="en-US" b="1" dirty="0" smtClean="0">
                <a:solidFill>
                  <a:srgbClr val="0000CC"/>
                </a:solidFill>
              </a:rPr>
            </a:br>
            <a:r>
              <a:rPr lang="en-US" b="1" dirty="0" smtClean="0">
                <a:solidFill>
                  <a:srgbClr val="0000CC"/>
                </a:solidFill>
              </a:rPr>
              <a:t>Mass-Action Kinetics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1384012"/>
                <a:ext cx="8839200" cy="5755422"/>
              </a:xfrm>
            </p:spPr>
            <p:txBody>
              <a:bodyPr>
                <a:spAutoFit/>
              </a:bodyPr>
              <a:lstStyle/>
              <a:p>
                <a:pPr marL="0" indent="0">
                  <a:buNone/>
                </a:pPr>
                <a:r>
                  <a:rPr lang="en-US" sz="2000" dirty="0" smtClean="0"/>
                  <a:t>Write the irreversible and reversible mass action kinetics for the following</a:t>
                </a:r>
              </a:p>
              <a:p>
                <a:pPr marL="0" indent="0">
                  <a:buNone/>
                </a:pPr>
                <a:r>
                  <a:rPr lang="en-US" sz="2000" dirty="0" smtClean="0"/>
                  <a:t>1) [Example]</a:t>
                </a:r>
                <a:endParaRPr lang="en-US" sz="20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2 </m:t>
                      </m:r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𝐴𝐷𝑃</m:t>
                      </m:r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→</m:t>
                      </m:r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𝐴𝑇𝑃</m:t>
                      </m:r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𝐴𝑀𝑃</m:t>
                      </m:r>
                    </m:oMath>
                  </m:oMathPara>
                </a14:m>
                <a:endParaRPr lang="en-US" sz="2000" dirty="0" smtClean="0"/>
              </a:p>
              <a:p>
                <a:pPr marL="0" indent="0">
                  <a:buNone/>
                </a:pPr>
                <a:r>
                  <a:rPr lang="en-US" sz="2000" dirty="0" smtClean="0"/>
                  <a:t>irreversible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𝑣</m:t>
                      </m:r>
                      <m:r>
                        <a:rPr lang="en-US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𝐴𝐷</m:t>
                      </m:r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  <m:sup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000" dirty="0" smtClean="0">
                  <a:ea typeface="Cambria Math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en-US" sz="2000" dirty="0" smtClean="0"/>
                  <a:t>reversible</a:t>
                </a:r>
                <a:endParaRPr lang="en-US" sz="20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𝑣</m:t>
                      </m:r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𝐴𝐷</m:t>
                      </m:r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  <m:sup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𝐴𝑇𝑃</m:t>
                      </m:r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𝐴𝑀𝑃</m:t>
                      </m:r>
                    </m:oMath>
                  </m:oMathPara>
                </a14:m>
                <a:endParaRPr lang="en-US" sz="2000" dirty="0" smtClean="0"/>
              </a:p>
              <a:p>
                <a:pPr marL="0" indent="0">
                  <a:buNone/>
                </a:pPr>
                <a:r>
                  <a:rPr lang="en-US" sz="2000" dirty="0" smtClean="0"/>
                  <a:t>2)</a:t>
                </a:r>
              </a:p>
              <a:p>
                <a:pPr marL="0" indent="0">
                  <a:buNone/>
                </a:pPr>
                <a:endParaRPr lang="en-US" sz="2000" dirty="0" smtClean="0"/>
              </a:p>
              <a:p>
                <a:pPr marL="0" indent="0">
                  <a:buNone/>
                </a:pPr>
                <a:r>
                  <a:rPr lang="en-US" sz="2000" dirty="0" smtClean="0"/>
                  <a:t>3) Competitive Inhibition                             4) Uncompetitive Inhibition</a:t>
                </a:r>
                <a:endParaRPr lang="en-US" sz="2000" dirty="0"/>
              </a:p>
              <a:p>
                <a:pPr marL="0" indent="0">
                  <a:buNone/>
                </a:pPr>
                <a:endParaRPr lang="en-US" sz="2000" dirty="0" smtClean="0"/>
              </a:p>
              <a:p>
                <a:pPr marL="0" indent="0">
                  <a:buNone/>
                </a:pPr>
                <a:endParaRPr lang="en-US" sz="2000" dirty="0"/>
              </a:p>
              <a:p>
                <a:pPr marL="0" indent="0">
                  <a:buNone/>
                </a:pPr>
                <a:endParaRPr lang="en-US" sz="2000" dirty="0" smtClean="0"/>
              </a:p>
              <a:p>
                <a:pPr marL="0" indent="0">
                  <a:buNone/>
                </a:pPr>
                <a:endParaRPr lang="en-US" sz="2000" dirty="0"/>
              </a:p>
              <a:p>
                <a:pPr marL="0" indent="0">
                  <a:buNone/>
                </a:pPr>
                <a:endParaRPr lang="en-US" sz="2000" dirty="0"/>
              </a:p>
              <a:p>
                <a:pPr marL="0" indent="0">
                  <a:buNone/>
                </a:pPr>
                <a:endParaRPr lang="en-US" sz="2000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1384012"/>
                <a:ext cx="8839200" cy="5755422"/>
              </a:xfrm>
              <a:blipFill rotWithShape="0">
                <a:blip r:embed="rId2"/>
                <a:stretch>
                  <a:fillRect l="-690" t="-4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4200" y="3810000"/>
            <a:ext cx="3072340" cy="7915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5400" y="5402151"/>
            <a:ext cx="3024091" cy="145402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7532" y="5496881"/>
            <a:ext cx="2876550" cy="129574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1918516" y="5798113"/>
                <a:ext cx="2338291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Note the somewhat confusing shorthand for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𝐸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𝐼</m:t>
                    </m:r>
                    <m:r>
                      <a:rPr lang="en-US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⇌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𝐸𝐼</m:t>
                    </m:r>
                  </m:oMath>
                </a14:m>
                <a:endParaRPr lang="en-US" i="1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8516" y="5798113"/>
                <a:ext cx="2338291" cy="923330"/>
              </a:xfrm>
              <a:prstGeom prst="rect">
                <a:avLst/>
              </a:prstGeom>
              <a:blipFill rotWithShape="0">
                <a:blip r:embed="rId6"/>
                <a:stretch>
                  <a:fillRect l="-2350" t="-3289" r="-783" b="-92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6233537" y="5797373"/>
                <a:ext cx="2338291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Note the somewhat confusing shorthand for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𝐸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𝐼</m:t>
                    </m:r>
                    <m:r>
                      <a:rPr lang="en-US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⇌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𝐸𝑆𝐼</m:t>
                    </m:r>
                  </m:oMath>
                </a14:m>
                <a:endParaRPr lang="en-US" i="1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537" y="5797373"/>
                <a:ext cx="2338291" cy="923330"/>
              </a:xfrm>
              <a:prstGeom prst="rect">
                <a:avLst/>
              </a:prstGeom>
              <a:blipFill rotWithShape="0">
                <a:blip r:embed="rId7"/>
                <a:stretch>
                  <a:fillRect l="-2350" t="-3311" r="-783" b="-99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1918516" y="4850550"/>
                <a:ext cx="378296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Note the somewhat confusing shorthand for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𝐸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US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⇌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𝐸𝑆</m:t>
                    </m:r>
                  </m:oMath>
                </a14:m>
                <a:endParaRPr lang="en-US" i="1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8516" y="4850550"/>
                <a:ext cx="3782967" cy="646331"/>
              </a:xfrm>
              <a:prstGeom prst="rect">
                <a:avLst/>
              </a:prstGeom>
              <a:blipFill rotWithShape="0">
                <a:blip r:embed="rId8"/>
                <a:stretch>
                  <a:fillRect l="-1452" t="-5660" b="-1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Picture 14" descr="Biocomplexity Logo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 descr="redblackblockiu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9456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577"/>
            <a:ext cx="91440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0000CC"/>
                </a:solidFill>
              </a:rPr>
              <a:t>In Class Exercise</a:t>
            </a:r>
            <a:br>
              <a:rPr lang="en-US" b="1" dirty="0" smtClean="0">
                <a:solidFill>
                  <a:srgbClr val="0000CC"/>
                </a:solidFill>
              </a:rPr>
            </a:br>
            <a:r>
              <a:rPr lang="en-US" b="1" dirty="0" smtClean="0">
                <a:solidFill>
                  <a:srgbClr val="0000CC"/>
                </a:solidFill>
              </a:rPr>
              <a:t>Mass-Action Kinetics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1384012"/>
                <a:ext cx="8839200" cy="4832092"/>
              </a:xfrm>
            </p:spPr>
            <p:txBody>
              <a:bodyPr>
                <a:spAutoFit/>
              </a:bodyPr>
              <a:lstStyle/>
              <a:p>
                <a:pPr marL="0" indent="0">
                  <a:buNone/>
                </a:pPr>
                <a:r>
                  <a:rPr lang="en-US" sz="2000" dirty="0" smtClean="0"/>
                  <a:t>Write the irreversible and reversible mass action kinetics for the following</a:t>
                </a:r>
              </a:p>
              <a:p>
                <a:pPr marL="0" indent="0">
                  <a:buNone/>
                </a:pPr>
                <a:r>
                  <a:rPr lang="en-US" sz="2000" dirty="0" smtClean="0"/>
                  <a:t>4)</a:t>
                </a:r>
              </a:p>
              <a:p>
                <a:pPr marL="0" indent="0">
                  <a:buNone/>
                </a:pPr>
                <a:endParaRPr lang="en-US" sz="2000" dirty="0"/>
              </a:p>
              <a:p>
                <a:pPr marL="0" indent="0">
                  <a:buNone/>
                </a:pPr>
                <a:endParaRPr lang="en-US" sz="2000" dirty="0" smtClean="0"/>
              </a:p>
              <a:p>
                <a:pPr marL="0" indent="0">
                  <a:buNone/>
                </a:pPr>
                <a:endParaRPr lang="en-US" sz="2000" dirty="0"/>
              </a:p>
              <a:p>
                <a:pPr marL="0" indent="0">
                  <a:buNone/>
                </a:pPr>
                <a:endParaRPr lang="en-US" sz="2000" dirty="0" smtClean="0"/>
              </a:p>
              <a:p>
                <a:pPr marL="0" indent="0">
                  <a:buNone/>
                </a:pPr>
                <a:endParaRPr lang="en-US" sz="2000" dirty="0"/>
              </a:p>
              <a:p>
                <a:pPr marL="0" indent="0">
                  <a:buNone/>
                </a:pPr>
                <a:endParaRPr lang="en-US" sz="2000" dirty="0" smtClean="0"/>
              </a:p>
              <a:p>
                <a:pPr marL="0" indent="0">
                  <a:buNone/>
                </a:pPr>
                <a:r>
                  <a:rPr lang="en-US" sz="2000" dirty="0" smtClean="0"/>
                  <a:t>Note that we need to assume that the reaction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 dirty="0" smtClean="0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n-US" sz="200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+ </m:t>
                    </m:r>
                    <m:sSub>
                      <m:sSubPr>
                        <m:ctrlPr>
                          <a:rPr lang="en-US" sz="20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 dirty="0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sz="2000" i="1" dirty="0" smtClean="0"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</m:sSub>
                    <m:r>
                      <a:rPr lang="en-US" sz="20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⇌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𝐸</m:t>
                    </m:r>
                    <m:sSub>
                      <m:sSubPr>
                        <m:ctrlPr>
                          <a:rPr lang="en-US" sz="20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 dirty="0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sz="2000" i="1" dirty="0" smtClean="0"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sz="2000" dirty="0" smtClean="0"/>
                  <a:t> is reversible</a:t>
                </a:r>
                <a:endParaRPr lang="en-US" sz="2000" dirty="0"/>
              </a:p>
              <a:p>
                <a:pPr marL="0" indent="0">
                  <a:buNone/>
                </a:pPr>
                <a:endParaRPr lang="en-US" sz="2000" dirty="0" smtClean="0"/>
              </a:p>
              <a:p>
                <a:pPr marL="0" indent="0">
                  <a:buNone/>
                </a:pPr>
                <a:endParaRPr lang="en-US" sz="2000" dirty="0"/>
              </a:p>
              <a:p>
                <a:pPr marL="0" indent="0">
                  <a:buNone/>
                </a:pPr>
                <a:endParaRPr lang="en-US" sz="2000" dirty="0"/>
              </a:p>
              <a:p>
                <a:pPr marL="0" indent="0">
                  <a:buNone/>
                </a:pPr>
                <a:endParaRPr lang="en-US" sz="2000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1384012"/>
                <a:ext cx="8839200" cy="4832092"/>
              </a:xfrm>
              <a:blipFill rotWithShape="0">
                <a:blip r:embed="rId2"/>
                <a:stretch>
                  <a:fillRect l="-690" t="-5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1981200"/>
            <a:ext cx="6457950" cy="2104276"/>
          </a:xfrm>
          <a:prstGeom prst="rect">
            <a:avLst/>
          </a:prstGeom>
        </p:spPr>
      </p:pic>
      <p:pic>
        <p:nvPicPr>
          <p:cNvPr id="10" name="Picture 9" descr="Biocomplexity 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redblackblocki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0318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00CC"/>
                </a:solidFill>
              </a:rPr>
              <a:t>Using Pathway Designer to Study Chemical Reaction 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1165194"/>
                <a:ext cx="8675991" cy="3167790"/>
              </a:xfr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:r>
                  <a:rPr lang="en-US" sz="2400" dirty="0" smtClean="0"/>
                  <a:t>Now that we have a rate law, let’s simulate a chemical reaction! (We will discuss the </a:t>
                </a:r>
                <a:r>
                  <a:rPr lang="en-US" sz="2400" dirty="0" err="1" smtClean="0"/>
                  <a:t>numerics</a:t>
                </a:r>
                <a:r>
                  <a:rPr lang="en-US" sz="2400" dirty="0" smtClean="0"/>
                  <a:t> of the simulation later)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/>
                  <a:t>Let’s simulate the simplest possible reactions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vertJc m:val="bot"/>
                          <m:ctrlPr>
                            <a:rPr lang="el-GR" sz="2400" i="1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40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,  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𝐵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el-GR" sz="2400" i="1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Start with: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vertJc m:val="bot"/>
                          <m:ctrlPr>
                            <a:rPr lang="el-GR" sz="2400" i="1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400" i="1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400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1165194"/>
                <a:ext cx="8675991" cy="3167790"/>
              </a:xfrm>
              <a:blipFill rotWithShape="0">
                <a:blip r:embed="rId2"/>
                <a:stretch>
                  <a:fillRect l="-1054" t="-13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 descr="Biocomplexity 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redblackblocki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6897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00CC"/>
                </a:solidFill>
              </a:rPr>
              <a:t>Using Pathway Designer to Study Chemical Reaction 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1165194"/>
                <a:ext cx="8675991" cy="5255028"/>
              </a:xfr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:r>
                  <a:rPr lang="en-US" sz="2400" dirty="0" smtClean="0"/>
                  <a:t>Now that we have a rate law, let’s simulate a chemical reaction! (We will discuss the </a:t>
                </a:r>
                <a:r>
                  <a:rPr lang="en-US" sz="2400" dirty="0" err="1" smtClean="0"/>
                  <a:t>numerics</a:t>
                </a:r>
                <a:r>
                  <a:rPr lang="en-US" sz="2400" dirty="0" smtClean="0"/>
                  <a:t> of the simulation later)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/>
                  <a:t>Let’s simulate the simplest possible </a:t>
                </a:r>
                <a:r>
                  <a:rPr lang="en-US" sz="2400" dirty="0" smtClean="0"/>
                  <a:t>reaction </a:t>
                </a:r>
                <a:endParaRPr lang="en-US" sz="24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vertJc m:val="bot"/>
                          <m:ctrlPr>
                            <a:rPr lang="el-GR" sz="2400" i="1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400" i="1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From before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vertJc m:val="bot"/>
                          <m:ctrlPr>
                            <a:rPr lang="el-GR" sz="2400" i="1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40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⇒</m:t>
                      </m:r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𝑑𝐴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𝑘</m:t>
                      </m:r>
                    </m:oMath>
                  </m:oMathPara>
                </a14:m>
                <a:endParaRPr lang="en-US" sz="2400" b="0" i="1" dirty="0" smtClean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⇒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=0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𝑘𝑡</m:t>
                      </m:r>
                    </m:oMath>
                  </m:oMathPara>
                </a14:m>
                <a:endParaRPr lang="en-US" sz="2400" b="0" dirty="0" smtClean="0"/>
              </a:p>
              <a:p>
                <a:pPr marL="0" indent="0">
                  <a:buNone/>
                </a:pPr>
                <a:endParaRPr lang="en-US" sz="2400" b="0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𝐵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el-GR" sz="2400" i="1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⇒</m:t>
                      </m:r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𝑑𝐵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𝑘𝐵</m:t>
                      </m:r>
                    </m:oMath>
                  </m:oMathPara>
                </a14:m>
                <a:endParaRPr lang="en-US" sz="2400" b="0" i="1" dirty="0" smtClean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⇒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𝐵</m:t>
                      </m:r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𝐵</m:t>
                      </m:r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=0</m:t>
                          </m:r>
                        </m:e>
                      </m:d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𝑘𝑡</m:t>
                          </m:r>
                        </m:sup>
                      </m:sSup>
                    </m:oMath>
                  </m:oMathPara>
                </a14:m>
                <a:endParaRPr lang="en-US" sz="2400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1165194"/>
                <a:ext cx="8675991" cy="5255028"/>
              </a:xfrm>
              <a:blipFill rotWithShape="0">
                <a:blip r:embed="rId2"/>
                <a:stretch>
                  <a:fillRect l="-1054" t="-8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 descr="Biocomplexity 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redblackblocki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1114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00CC"/>
                </a:solidFill>
              </a:rPr>
              <a:t>Using Pathway Designer to Study Chemical Reaction 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1165194"/>
                <a:ext cx="8675991" cy="1777794"/>
              </a:xfr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:r>
                  <a:rPr lang="en-US" sz="2400" dirty="0" smtClean="0"/>
                  <a:t>Now that we have a rate law, let’s simulate a chemical reaction! (We will discuss the </a:t>
                </a:r>
                <a:r>
                  <a:rPr lang="en-US" sz="2400" dirty="0" err="1" smtClean="0"/>
                  <a:t>numerics</a:t>
                </a:r>
                <a:r>
                  <a:rPr lang="en-US" sz="2400" dirty="0" smtClean="0"/>
                  <a:t> of the simulation later)</a:t>
                </a:r>
              </a:p>
              <a:p>
                <a:pPr marL="0" indent="0">
                  <a:buNone/>
                </a:pPr>
                <a:r>
                  <a:rPr lang="en-US" sz="2400" dirty="0"/>
                  <a:t>Let’s simulate the simplest possible reactions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vertJc m:val="bot"/>
                          <m:ctrlPr>
                            <a:rPr lang="el-GR" sz="2400" i="1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400" i="1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400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1165194"/>
                <a:ext cx="8675991" cy="1777794"/>
              </a:xfrm>
              <a:blipFill rotWithShape="0">
                <a:blip r:embed="rId2"/>
                <a:stretch>
                  <a:fillRect l="-1054" t="-23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600" y="2895600"/>
            <a:ext cx="2960991" cy="293735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35384" y="2950213"/>
            <a:ext cx="57320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400" dirty="0" smtClean="0"/>
              <a:t>Launch </a:t>
            </a:r>
            <a:r>
              <a:rPr lang="en-US" sz="2400" dirty="0" err="1"/>
              <a:t>PathwayDesigner</a:t>
            </a:r>
            <a:r>
              <a:rPr lang="en-US" sz="2400" dirty="0"/>
              <a:t> on your </a:t>
            </a:r>
            <a:r>
              <a:rPr lang="en-US" sz="2400" dirty="0" smtClean="0"/>
              <a:t>computer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You should see a blank drawing canvas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7" name="Picture 6" descr="Biocomplexity 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redblackblocki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3387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63240"/>
            <a:ext cx="9144000" cy="838200"/>
          </a:xfrm>
        </p:spPr>
        <p:txBody>
          <a:bodyPr/>
          <a:lstStyle/>
          <a:p>
            <a:pPr eaLnBrk="1" hangingPunct="1"/>
            <a:r>
              <a:rPr lang="en-US" sz="3600" b="1" dirty="0" smtClean="0">
                <a:solidFill>
                  <a:srgbClr val="0000CC"/>
                </a:solidFill>
              </a:rPr>
              <a:t>Last Time: Categories of Questions to Compare Experiment and Models</a:t>
            </a:r>
          </a:p>
        </p:txBody>
      </p:sp>
      <p:pic>
        <p:nvPicPr>
          <p:cNvPr id="13316" name="Picture 4" descr="Biocomplexity 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15852" y="1214058"/>
            <a:ext cx="7008690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Qualitative: </a:t>
            </a:r>
            <a:r>
              <a:rPr lang="en-US" sz="2000" dirty="0" smtClean="0"/>
              <a:t>Steady-state, oscillating, chaotic, divergent: number and relationship of regions </a:t>
            </a:r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 smtClean="0"/>
          </a:p>
          <a:p>
            <a:r>
              <a:rPr lang="en-US" sz="2000" b="1" dirty="0" smtClean="0"/>
              <a:t>Semi-quantitative:</a:t>
            </a:r>
            <a:r>
              <a:rPr lang="en-US" sz="2000" dirty="0" smtClean="0"/>
              <a:t> Increasing or decreasing in time? Increasing or decreasing as a function of a parameter? Before or after? Faster or slower?</a:t>
            </a:r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/>
          </a:p>
          <a:p>
            <a:r>
              <a:rPr lang="en-US" sz="2000" b="1" dirty="0" smtClean="0"/>
              <a:t>Quantitative: </a:t>
            </a:r>
            <a:r>
              <a:rPr lang="en-US" sz="2000" dirty="0" smtClean="0"/>
              <a:t>How much? When? </a:t>
            </a:r>
          </a:p>
          <a:p>
            <a:r>
              <a:rPr lang="en-US" sz="2000" dirty="0" smtClean="0"/>
              <a:t>How fast? </a:t>
            </a:r>
          </a:p>
          <a:p>
            <a:r>
              <a:rPr lang="en-US" sz="2000" dirty="0" smtClean="0"/>
              <a:t>Comparisons between species?</a:t>
            </a:r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  <p:grpSp>
        <p:nvGrpSpPr>
          <p:cNvPr id="14" name="Group 13"/>
          <p:cNvGrpSpPr/>
          <p:nvPr/>
        </p:nvGrpSpPr>
        <p:grpSpPr>
          <a:xfrm>
            <a:off x="3728840" y="4379608"/>
            <a:ext cx="1656397" cy="1245282"/>
            <a:chOff x="5867400" y="2057400"/>
            <a:chExt cx="1656397" cy="1245282"/>
          </a:xfrm>
        </p:grpSpPr>
        <p:grpSp>
          <p:nvGrpSpPr>
            <p:cNvPr id="15" name="Group 14"/>
            <p:cNvGrpSpPr/>
            <p:nvPr/>
          </p:nvGrpSpPr>
          <p:grpSpPr>
            <a:xfrm>
              <a:off x="5867400" y="2057400"/>
              <a:ext cx="1656397" cy="1245282"/>
              <a:chOff x="2221414" y="2672593"/>
              <a:chExt cx="1656397" cy="1245282"/>
            </a:xfrm>
          </p:grpSpPr>
          <p:grpSp>
            <p:nvGrpSpPr>
              <p:cNvPr id="18" name="Group 17"/>
              <p:cNvGrpSpPr/>
              <p:nvPr/>
            </p:nvGrpSpPr>
            <p:grpSpPr>
              <a:xfrm>
                <a:off x="2221414" y="2672593"/>
                <a:ext cx="1656397" cy="914400"/>
                <a:chOff x="2221414" y="2672593"/>
                <a:chExt cx="1656397" cy="914400"/>
              </a:xfrm>
            </p:grpSpPr>
            <p:grpSp>
              <p:nvGrpSpPr>
                <p:cNvPr id="20" name="Group 19"/>
                <p:cNvGrpSpPr/>
                <p:nvPr/>
              </p:nvGrpSpPr>
              <p:grpSpPr>
                <a:xfrm>
                  <a:off x="2658611" y="2672593"/>
                  <a:ext cx="1219200" cy="914400"/>
                  <a:chOff x="2658611" y="2672593"/>
                  <a:chExt cx="1219200" cy="914400"/>
                </a:xfrm>
              </p:grpSpPr>
              <p:cxnSp>
                <p:nvCxnSpPr>
                  <p:cNvPr id="22" name="Straight Arrow Connector 21"/>
                  <p:cNvCxnSpPr/>
                  <p:nvPr/>
                </p:nvCxnSpPr>
                <p:spPr>
                  <a:xfrm flipV="1">
                    <a:off x="2667000" y="2672593"/>
                    <a:ext cx="0" cy="914400"/>
                  </a:xfrm>
                  <a:prstGeom prst="straightConnector1">
                    <a:avLst/>
                  </a:prstGeom>
                  <a:ln w="38100"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" name="Straight Arrow Connector 22"/>
                  <p:cNvCxnSpPr/>
                  <p:nvPr/>
                </p:nvCxnSpPr>
                <p:spPr>
                  <a:xfrm rot="5400000" flipV="1">
                    <a:off x="3268211" y="2963411"/>
                    <a:ext cx="0" cy="1219200"/>
                  </a:xfrm>
                  <a:prstGeom prst="straightConnector1">
                    <a:avLst/>
                  </a:prstGeom>
                  <a:ln w="38100"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1" name="TextBox 20"/>
                <p:cNvSpPr txBox="1"/>
                <p:nvPr/>
              </p:nvSpPr>
              <p:spPr>
                <a:xfrm>
                  <a:off x="2221414" y="2828300"/>
                  <a:ext cx="461665" cy="665118"/>
                </a:xfrm>
                <a:prstGeom prst="rect">
                  <a:avLst/>
                </a:prstGeom>
                <a:noFill/>
              </p:spPr>
              <p:txBody>
                <a:bodyPr vert="vert270" wrap="none" rtlCol="0">
                  <a:spAutoFit/>
                </a:bodyPr>
                <a:lstStyle/>
                <a:p>
                  <a:r>
                    <a:rPr lang="en-US" dirty="0" smtClean="0">
                      <a:solidFill>
                        <a:srgbClr val="0000CC"/>
                      </a:solidFill>
                    </a:rPr>
                    <a:t>Value</a:t>
                  </a:r>
                  <a:endParaRPr lang="en-US" dirty="0">
                    <a:solidFill>
                      <a:srgbClr val="0000CC"/>
                    </a:solidFill>
                  </a:endParaRPr>
                </a:p>
              </p:txBody>
            </p:sp>
          </p:grpSp>
          <p:sp>
            <p:nvSpPr>
              <p:cNvPr id="19" name="TextBox 18"/>
              <p:cNvSpPr txBox="1"/>
              <p:nvPr/>
            </p:nvSpPr>
            <p:spPr>
              <a:xfrm>
                <a:off x="2895600" y="3548543"/>
                <a:ext cx="914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solidFill>
                      <a:srgbClr val="0000CC"/>
                    </a:solidFill>
                  </a:rPr>
                  <a:t>Time</a:t>
                </a:r>
                <a:endParaRPr lang="en-US" dirty="0">
                  <a:solidFill>
                    <a:srgbClr val="0000CC"/>
                  </a:solidFill>
                </a:endParaRPr>
              </a:p>
            </p:txBody>
          </p:sp>
        </p:grpSp>
        <p:sp>
          <p:nvSpPr>
            <p:cNvPr id="16" name="Freeform 15"/>
            <p:cNvSpPr/>
            <p:nvPr/>
          </p:nvSpPr>
          <p:spPr>
            <a:xfrm>
              <a:off x="6325386" y="2177592"/>
              <a:ext cx="952107" cy="377072"/>
            </a:xfrm>
            <a:custGeom>
              <a:avLst/>
              <a:gdLst>
                <a:gd name="connsiteX0" fmla="*/ 0 w 952107"/>
                <a:gd name="connsiteY0" fmla="*/ 377072 h 377072"/>
                <a:gd name="connsiteX1" fmla="*/ 339365 w 952107"/>
                <a:gd name="connsiteY1" fmla="*/ 301657 h 377072"/>
                <a:gd name="connsiteX2" fmla="*/ 669303 w 952107"/>
                <a:gd name="connsiteY2" fmla="*/ 94268 h 377072"/>
                <a:gd name="connsiteX3" fmla="*/ 952107 w 952107"/>
                <a:gd name="connsiteY3" fmla="*/ 0 h 377072"/>
                <a:gd name="connsiteX4" fmla="*/ 952107 w 952107"/>
                <a:gd name="connsiteY4" fmla="*/ 0 h 377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107" h="377072">
                  <a:moveTo>
                    <a:pt x="0" y="377072"/>
                  </a:moveTo>
                  <a:cubicBezTo>
                    <a:pt x="113907" y="362931"/>
                    <a:pt x="227815" y="348791"/>
                    <a:pt x="339365" y="301657"/>
                  </a:cubicBezTo>
                  <a:cubicBezTo>
                    <a:pt x="450915" y="254523"/>
                    <a:pt x="567179" y="144544"/>
                    <a:pt x="669303" y="94268"/>
                  </a:cubicBezTo>
                  <a:cubicBezTo>
                    <a:pt x="771427" y="43992"/>
                    <a:pt x="952107" y="0"/>
                    <a:pt x="952107" y="0"/>
                  </a:cubicBezTo>
                  <a:lnTo>
                    <a:pt x="952107" y="0"/>
                  </a:lnTo>
                </a:path>
              </a:pathLst>
            </a:custGeom>
            <a:noFill/>
            <a:ln w="38100">
              <a:solidFill>
                <a:srgbClr val="00C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306532" y="2545237"/>
              <a:ext cx="989814" cy="245097"/>
            </a:xfrm>
            <a:custGeom>
              <a:avLst/>
              <a:gdLst>
                <a:gd name="connsiteX0" fmla="*/ 0 w 989814"/>
                <a:gd name="connsiteY0" fmla="*/ 0 h 245097"/>
                <a:gd name="connsiteX1" fmla="*/ 311084 w 989814"/>
                <a:gd name="connsiteY1" fmla="*/ 37707 h 245097"/>
                <a:gd name="connsiteX2" fmla="*/ 678730 w 989814"/>
                <a:gd name="connsiteY2" fmla="*/ 188536 h 245097"/>
                <a:gd name="connsiteX3" fmla="*/ 989814 w 989814"/>
                <a:gd name="connsiteY3" fmla="*/ 245097 h 24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9814" h="245097">
                  <a:moveTo>
                    <a:pt x="0" y="0"/>
                  </a:moveTo>
                  <a:cubicBezTo>
                    <a:pt x="98981" y="3142"/>
                    <a:pt x="197962" y="6284"/>
                    <a:pt x="311084" y="37707"/>
                  </a:cubicBezTo>
                  <a:cubicBezTo>
                    <a:pt x="424206" y="69130"/>
                    <a:pt x="565608" y="153971"/>
                    <a:pt x="678730" y="188536"/>
                  </a:cubicBezTo>
                  <a:cubicBezTo>
                    <a:pt x="791852" y="223101"/>
                    <a:pt x="890833" y="234099"/>
                    <a:pt x="989814" y="245097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390862" y="4149901"/>
            <a:ext cx="1687820" cy="1511107"/>
            <a:chOff x="4232213" y="2552790"/>
            <a:chExt cx="1687820" cy="1511107"/>
          </a:xfrm>
        </p:grpSpPr>
        <p:sp>
          <p:nvSpPr>
            <p:cNvPr id="25" name="Freeform 24"/>
            <p:cNvSpPr/>
            <p:nvPr/>
          </p:nvSpPr>
          <p:spPr>
            <a:xfrm>
              <a:off x="4685122" y="2931316"/>
              <a:ext cx="1159497" cy="629676"/>
            </a:xfrm>
            <a:custGeom>
              <a:avLst/>
              <a:gdLst>
                <a:gd name="connsiteX0" fmla="*/ 0 w 1159497"/>
                <a:gd name="connsiteY0" fmla="*/ 584882 h 629676"/>
                <a:gd name="connsiteX1" fmla="*/ 179109 w 1159497"/>
                <a:gd name="connsiteY1" fmla="*/ 584882 h 629676"/>
                <a:gd name="connsiteX2" fmla="*/ 311084 w 1159497"/>
                <a:gd name="connsiteY2" fmla="*/ 556602 h 629676"/>
                <a:gd name="connsiteX3" fmla="*/ 395925 w 1159497"/>
                <a:gd name="connsiteY3" fmla="*/ 122969 h 629676"/>
                <a:gd name="connsiteX4" fmla="*/ 424206 w 1159497"/>
                <a:gd name="connsiteY4" fmla="*/ 420 h 629676"/>
                <a:gd name="connsiteX5" fmla="*/ 480767 w 1159497"/>
                <a:gd name="connsiteY5" fmla="*/ 151249 h 629676"/>
                <a:gd name="connsiteX6" fmla="*/ 537327 w 1159497"/>
                <a:gd name="connsiteY6" fmla="*/ 594309 h 629676"/>
                <a:gd name="connsiteX7" fmla="*/ 1008668 w 1159497"/>
                <a:gd name="connsiteY7" fmla="*/ 603736 h 629676"/>
                <a:gd name="connsiteX8" fmla="*/ 1159497 w 1159497"/>
                <a:gd name="connsiteY8" fmla="*/ 613162 h 629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9497" h="629676">
                  <a:moveTo>
                    <a:pt x="0" y="584882"/>
                  </a:moveTo>
                  <a:cubicBezTo>
                    <a:pt x="63631" y="587238"/>
                    <a:pt x="127262" y="589595"/>
                    <a:pt x="179109" y="584882"/>
                  </a:cubicBezTo>
                  <a:cubicBezTo>
                    <a:pt x="230956" y="580169"/>
                    <a:pt x="274948" y="633587"/>
                    <a:pt x="311084" y="556602"/>
                  </a:cubicBezTo>
                  <a:cubicBezTo>
                    <a:pt x="347220" y="479617"/>
                    <a:pt x="377071" y="215666"/>
                    <a:pt x="395925" y="122969"/>
                  </a:cubicBezTo>
                  <a:cubicBezTo>
                    <a:pt x="414779" y="30272"/>
                    <a:pt x="410066" y="-4293"/>
                    <a:pt x="424206" y="420"/>
                  </a:cubicBezTo>
                  <a:cubicBezTo>
                    <a:pt x="438346" y="5133"/>
                    <a:pt x="461914" y="52268"/>
                    <a:pt x="480767" y="151249"/>
                  </a:cubicBezTo>
                  <a:cubicBezTo>
                    <a:pt x="499620" y="250230"/>
                    <a:pt x="449344" y="518895"/>
                    <a:pt x="537327" y="594309"/>
                  </a:cubicBezTo>
                  <a:cubicBezTo>
                    <a:pt x="625310" y="669723"/>
                    <a:pt x="904973" y="600594"/>
                    <a:pt x="1008668" y="603736"/>
                  </a:cubicBezTo>
                  <a:cubicBezTo>
                    <a:pt x="1112363" y="606878"/>
                    <a:pt x="1135930" y="610020"/>
                    <a:pt x="1159497" y="613162"/>
                  </a:cubicBezTo>
                </a:path>
              </a:pathLst>
            </a:cu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" name="Group 25"/>
            <p:cNvGrpSpPr/>
            <p:nvPr/>
          </p:nvGrpSpPr>
          <p:grpSpPr>
            <a:xfrm>
              <a:off x="4232213" y="2552790"/>
              <a:ext cx="1687820" cy="1511107"/>
              <a:chOff x="4232213" y="2552790"/>
              <a:chExt cx="1687820" cy="1511107"/>
            </a:xfrm>
          </p:grpSpPr>
          <p:sp>
            <p:nvSpPr>
              <p:cNvPr id="27" name="Freeform 26"/>
              <p:cNvSpPr/>
              <p:nvPr/>
            </p:nvSpPr>
            <p:spPr>
              <a:xfrm>
                <a:off x="4675695" y="3113810"/>
                <a:ext cx="1244338" cy="547859"/>
              </a:xfrm>
              <a:custGeom>
                <a:avLst/>
                <a:gdLst>
                  <a:gd name="connsiteX0" fmla="*/ 0 w 1244338"/>
                  <a:gd name="connsiteY0" fmla="*/ 6462 h 547859"/>
                  <a:gd name="connsiteX1" fmla="*/ 292231 w 1244338"/>
                  <a:gd name="connsiteY1" fmla="*/ 6462 h 547859"/>
                  <a:gd name="connsiteX2" fmla="*/ 622169 w 1244338"/>
                  <a:gd name="connsiteY2" fmla="*/ 44169 h 547859"/>
                  <a:gd name="connsiteX3" fmla="*/ 791851 w 1244338"/>
                  <a:gd name="connsiteY3" fmla="*/ 326974 h 547859"/>
                  <a:gd name="connsiteX4" fmla="*/ 810705 w 1244338"/>
                  <a:gd name="connsiteY4" fmla="*/ 543790 h 547859"/>
                  <a:gd name="connsiteX5" fmla="*/ 904973 w 1244338"/>
                  <a:gd name="connsiteY5" fmla="*/ 440095 h 547859"/>
                  <a:gd name="connsiteX6" fmla="*/ 904973 w 1244338"/>
                  <a:gd name="connsiteY6" fmla="*/ 100730 h 547859"/>
                  <a:gd name="connsiteX7" fmla="*/ 1036948 w 1244338"/>
                  <a:gd name="connsiteY7" fmla="*/ 6462 h 547859"/>
                  <a:gd name="connsiteX8" fmla="*/ 1244338 w 1244338"/>
                  <a:gd name="connsiteY8" fmla="*/ 15889 h 547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44338" h="547859">
                    <a:moveTo>
                      <a:pt x="0" y="6462"/>
                    </a:moveTo>
                    <a:cubicBezTo>
                      <a:pt x="94268" y="3319"/>
                      <a:pt x="188536" y="177"/>
                      <a:pt x="292231" y="6462"/>
                    </a:cubicBezTo>
                    <a:cubicBezTo>
                      <a:pt x="395926" y="12747"/>
                      <a:pt x="538899" y="-9250"/>
                      <a:pt x="622169" y="44169"/>
                    </a:cubicBezTo>
                    <a:cubicBezTo>
                      <a:pt x="705439" y="97588"/>
                      <a:pt x="760428" y="243704"/>
                      <a:pt x="791851" y="326974"/>
                    </a:cubicBezTo>
                    <a:cubicBezTo>
                      <a:pt x="823274" y="410244"/>
                      <a:pt x="791851" y="524937"/>
                      <a:pt x="810705" y="543790"/>
                    </a:cubicBezTo>
                    <a:cubicBezTo>
                      <a:pt x="829559" y="562643"/>
                      <a:pt x="889262" y="513938"/>
                      <a:pt x="904973" y="440095"/>
                    </a:cubicBezTo>
                    <a:cubicBezTo>
                      <a:pt x="920684" y="366252"/>
                      <a:pt x="882977" y="173002"/>
                      <a:pt x="904973" y="100730"/>
                    </a:cubicBezTo>
                    <a:cubicBezTo>
                      <a:pt x="926969" y="28458"/>
                      <a:pt x="980387" y="20602"/>
                      <a:pt x="1036948" y="6462"/>
                    </a:cubicBezTo>
                    <a:cubicBezTo>
                      <a:pt x="1093509" y="-7678"/>
                      <a:pt x="1168923" y="4105"/>
                      <a:pt x="1244338" y="15889"/>
                    </a:cubicBezTo>
                  </a:path>
                </a:pathLst>
              </a:cu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8" name="Group 27"/>
              <p:cNvGrpSpPr/>
              <p:nvPr/>
            </p:nvGrpSpPr>
            <p:grpSpPr>
              <a:xfrm>
                <a:off x="4232213" y="2552790"/>
                <a:ext cx="1656397" cy="1511107"/>
                <a:chOff x="4232213" y="2552790"/>
                <a:chExt cx="1656397" cy="1511107"/>
              </a:xfrm>
            </p:grpSpPr>
            <p:grpSp>
              <p:nvGrpSpPr>
                <p:cNvPr id="29" name="Group 28"/>
                <p:cNvGrpSpPr/>
                <p:nvPr/>
              </p:nvGrpSpPr>
              <p:grpSpPr>
                <a:xfrm>
                  <a:off x="4232213" y="2552790"/>
                  <a:ext cx="1656397" cy="1511107"/>
                  <a:chOff x="4232213" y="2552790"/>
                  <a:chExt cx="1656397" cy="1511107"/>
                </a:xfrm>
              </p:grpSpPr>
              <p:grpSp>
                <p:nvGrpSpPr>
                  <p:cNvPr id="31" name="Group 30"/>
                  <p:cNvGrpSpPr/>
                  <p:nvPr/>
                </p:nvGrpSpPr>
                <p:grpSpPr>
                  <a:xfrm>
                    <a:off x="4232213" y="2552790"/>
                    <a:ext cx="1656397" cy="1511107"/>
                    <a:chOff x="4232213" y="2552790"/>
                    <a:chExt cx="1656397" cy="1511107"/>
                  </a:xfrm>
                </p:grpSpPr>
                <p:grpSp>
                  <p:nvGrpSpPr>
                    <p:cNvPr id="33" name="Group 32"/>
                    <p:cNvGrpSpPr/>
                    <p:nvPr/>
                  </p:nvGrpSpPr>
                  <p:grpSpPr>
                    <a:xfrm>
                      <a:off x="4232213" y="2818615"/>
                      <a:ext cx="1656397" cy="1245282"/>
                      <a:chOff x="2221414" y="2672593"/>
                      <a:chExt cx="1656397" cy="1245282"/>
                    </a:xfrm>
                  </p:grpSpPr>
                  <p:grpSp>
                    <p:nvGrpSpPr>
                      <p:cNvPr id="36" name="Group 35"/>
                      <p:cNvGrpSpPr/>
                      <p:nvPr/>
                    </p:nvGrpSpPr>
                    <p:grpSpPr>
                      <a:xfrm>
                        <a:off x="2221414" y="2672593"/>
                        <a:ext cx="1656397" cy="914400"/>
                        <a:chOff x="2221414" y="2672593"/>
                        <a:chExt cx="1656397" cy="914400"/>
                      </a:xfrm>
                    </p:grpSpPr>
                    <p:grpSp>
                      <p:nvGrpSpPr>
                        <p:cNvPr id="38" name="Group 37"/>
                        <p:cNvGrpSpPr/>
                        <p:nvPr/>
                      </p:nvGrpSpPr>
                      <p:grpSpPr>
                        <a:xfrm>
                          <a:off x="2658611" y="2672593"/>
                          <a:ext cx="1219200" cy="914400"/>
                          <a:chOff x="2658611" y="2672593"/>
                          <a:chExt cx="1219200" cy="914400"/>
                        </a:xfrm>
                      </p:grpSpPr>
                      <p:cxnSp>
                        <p:nvCxnSpPr>
                          <p:cNvPr id="40" name="Straight Arrow Connector 39"/>
                          <p:cNvCxnSpPr/>
                          <p:nvPr/>
                        </p:nvCxnSpPr>
                        <p:spPr>
                          <a:xfrm flipV="1">
                            <a:off x="2667000" y="2672593"/>
                            <a:ext cx="0" cy="914400"/>
                          </a:xfrm>
                          <a:prstGeom prst="straightConnector1">
                            <a:avLst/>
                          </a:prstGeom>
                          <a:ln w="38100">
                            <a:solidFill>
                              <a:schemeClr val="tx1"/>
                            </a:solidFill>
                            <a:tailEnd type="triangle"/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41" name="Straight Arrow Connector 40"/>
                          <p:cNvCxnSpPr/>
                          <p:nvPr/>
                        </p:nvCxnSpPr>
                        <p:spPr>
                          <a:xfrm rot="5400000" flipV="1">
                            <a:off x="3268211" y="2963411"/>
                            <a:ext cx="0" cy="1219200"/>
                          </a:xfrm>
                          <a:prstGeom prst="straightConnector1">
                            <a:avLst/>
                          </a:prstGeom>
                          <a:ln w="38100">
                            <a:solidFill>
                              <a:schemeClr val="tx1"/>
                            </a:solidFill>
                            <a:tailEnd type="triangle"/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</p:grpSp>
                    <p:sp>
                      <p:nvSpPr>
                        <p:cNvPr id="39" name="TextBox 38"/>
                        <p:cNvSpPr txBox="1"/>
                        <p:nvPr/>
                      </p:nvSpPr>
                      <p:spPr>
                        <a:xfrm>
                          <a:off x="2221414" y="2828300"/>
                          <a:ext cx="461665" cy="665118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vert="vert270" wrap="none" rtlCol="0">
                          <a:spAutoFit/>
                        </a:bodyPr>
                        <a:lstStyle/>
                        <a:p>
                          <a:r>
                            <a:rPr lang="en-US" dirty="0" smtClean="0">
                              <a:solidFill>
                                <a:srgbClr val="0000CC"/>
                              </a:solidFill>
                            </a:rPr>
                            <a:t>Value</a:t>
                          </a:r>
                          <a:endParaRPr lang="en-US" dirty="0">
                            <a:solidFill>
                              <a:srgbClr val="0000CC"/>
                            </a:solidFill>
                          </a:endParaRPr>
                        </a:p>
                      </p:txBody>
                    </p:sp>
                  </p:grpSp>
                  <p:sp>
                    <p:nvSpPr>
                      <p:cNvPr id="37" name="TextBox 36"/>
                      <p:cNvSpPr txBox="1"/>
                      <p:nvPr/>
                    </p:nvSpPr>
                    <p:spPr>
                      <a:xfrm>
                        <a:off x="2895600" y="3548543"/>
                        <a:ext cx="914400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n-US" dirty="0" smtClean="0">
                            <a:solidFill>
                              <a:srgbClr val="0000CC"/>
                            </a:solidFill>
                          </a:rPr>
                          <a:t>Time</a:t>
                        </a:r>
                        <a:endParaRPr lang="en-US" dirty="0">
                          <a:solidFill>
                            <a:srgbClr val="0000CC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34" name="TextBox 33"/>
                    <p:cNvSpPr txBox="1"/>
                    <p:nvPr/>
                  </p:nvSpPr>
                  <p:spPr>
                    <a:xfrm>
                      <a:off x="4944746" y="2554664"/>
                      <a:ext cx="351378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b="1" dirty="0" smtClean="0">
                          <a:solidFill>
                            <a:srgbClr val="00CC00"/>
                          </a:solidFill>
                        </a:rPr>
                        <a:t>A</a:t>
                      </a:r>
                      <a:endParaRPr lang="en-US" b="1" dirty="0">
                        <a:solidFill>
                          <a:srgbClr val="00CC00"/>
                        </a:solidFill>
                      </a:endParaRPr>
                    </a:p>
                  </p:txBody>
                </p:sp>
                <p:sp>
                  <p:nvSpPr>
                    <p:cNvPr id="35" name="TextBox 34"/>
                    <p:cNvSpPr txBox="1"/>
                    <p:nvPr/>
                  </p:nvSpPr>
                  <p:spPr>
                    <a:xfrm>
                      <a:off x="5343228" y="2552790"/>
                      <a:ext cx="351378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B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p:txBody>
                </p:sp>
              </p:grpSp>
              <p:cxnSp>
                <p:nvCxnSpPr>
                  <p:cNvPr id="32" name="Straight Arrow Connector 31"/>
                  <p:cNvCxnSpPr>
                    <a:stCxn id="34" idx="2"/>
                  </p:cNvCxnSpPr>
                  <p:nvPr/>
                </p:nvCxnSpPr>
                <p:spPr>
                  <a:xfrm>
                    <a:off x="5120435" y="2923996"/>
                    <a:ext cx="5305" cy="792429"/>
                  </a:xfrm>
                  <a:prstGeom prst="straightConnector1">
                    <a:avLst/>
                  </a:prstGeom>
                  <a:ln w="25400">
                    <a:solidFill>
                      <a:schemeClr val="tx1"/>
                    </a:solidFill>
                    <a:prstDash val="sysDot"/>
                    <a:tail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0" name="Straight Arrow Connector 29"/>
                <p:cNvCxnSpPr>
                  <a:stCxn id="35" idx="2"/>
                </p:cNvCxnSpPr>
                <p:nvPr/>
              </p:nvCxnSpPr>
              <p:spPr>
                <a:xfrm flipH="1">
                  <a:off x="5514680" y="2922122"/>
                  <a:ext cx="4237" cy="846237"/>
                </a:xfrm>
                <a:prstGeom prst="straightConnector1">
                  <a:avLst/>
                </a:prstGeom>
                <a:ln w="25400">
                  <a:solidFill>
                    <a:schemeClr val="tx1"/>
                  </a:solidFill>
                  <a:prstDash val="sysDot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42" name="Group 41"/>
          <p:cNvGrpSpPr/>
          <p:nvPr/>
        </p:nvGrpSpPr>
        <p:grpSpPr>
          <a:xfrm>
            <a:off x="7240827" y="4393871"/>
            <a:ext cx="1656397" cy="1245282"/>
            <a:chOff x="6541728" y="4562794"/>
            <a:chExt cx="1656397" cy="1245282"/>
          </a:xfrm>
        </p:grpSpPr>
        <p:sp>
          <p:nvSpPr>
            <p:cNvPr id="43" name="TextBox 42"/>
            <p:cNvSpPr txBox="1"/>
            <p:nvPr/>
          </p:nvSpPr>
          <p:spPr>
            <a:xfrm>
              <a:off x="7078465" y="4616412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B</a:t>
              </a:r>
              <a:endParaRPr lang="en-US" b="1" dirty="0"/>
            </a:p>
          </p:txBody>
        </p:sp>
        <p:grpSp>
          <p:nvGrpSpPr>
            <p:cNvPr id="44" name="Group 43"/>
            <p:cNvGrpSpPr/>
            <p:nvPr/>
          </p:nvGrpSpPr>
          <p:grpSpPr>
            <a:xfrm>
              <a:off x="6541728" y="4562794"/>
              <a:ext cx="1656397" cy="1245282"/>
              <a:chOff x="6541728" y="4562794"/>
              <a:chExt cx="1656397" cy="1245282"/>
            </a:xfrm>
          </p:grpSpPr>
          <p:grpSp>
            <p:nvGrpSpPr>
              <p:cNvPr id="45" name="Group 44"/>
              <p:cNvGrpSpPr/>
              <p:nvPr/>
            </p:nvGrpSpPr>
            <p:grpSpPr>
              <a:xfrm>
                <a:off x="6541728" y="4562794"/>
                <a:ext cx="1656397" cy="1245282"/>
                <a:chOff x="5867400" y="2057400"/>
                <a:chExt cx="1656397" cy="1245282"/>
              </a:xfrm>
            </p:grpSpPr>
            <p:grpSp>
              <p:nvGrpSpPr>
                <p:cNvPr id="48" name="Group 47"/>
                <p:cNvGrpSpPr/>
                <p:nvPr/>
              </p:nvGrpSpPr>
              <p:grpSpPr>
                <a:xfrm>
                  <a:off x="5867400" y="2057400"/>
                  <a:ext cx="1656397" cy="1245282"/>
                  <a:chOff x="2221414" y="2672593"/>
                  <a:chExt cx="1656397" cy="1245282"/>
                </a:xfrm>
              </p:grpSpPr>
              <p:grpSp>
                <p:nvGrpSpPr>
                  <p:cNvPr id="51" name="Group 50"/>
                  <p:cNvGrpSpPr/>
                  <p:nvPr/>
                </p:nvGrpSpPr>
                <p:grpSpPr>
                  <a:xfrm>
                    <a:off x="2221414" y="2672593"/>
                    <a:ext cx="1656397" cy="914400"/>
                    <a:chOff x="2221414" y="2672593"/>
                    <a:chExt cx="1656397" cy="914400"/>
                  </a:xfrm>
                </p:grpSpPr>
                <p:grpSp>
                  <p:nvGrpSpPr>
                    <p:cNvPr id="53" name="Group 52"/>
                    <p:cNvGrpSpPr/>
                    <p:nvPr/>
                  </p:nvGrpSpPr>
                  <p:grpSpPr>
                    <a:xfrm>
                      <a:off x="2658611" y="2672593"/>
                      <a:ext cx="1219200" cy="914400"/>
                      <a:chOff x="2658611" y="2672593"/>
                      <a:chExt cx="1219200" cy="914400"/>
                    </a:xfrm>
                  </p:grpSpPr>
                  <p:cxnSp>
                    <p:nvCxnSpPr>
                      <p:cNvPr id="55" name="Straight Arrow Connector 54"/>
                      <p:cNvCxnSpPr/>
                      <p:nvPr/>
                    </p:nvCxnSpPr>
                    <p:spPr>
                      <a:xfrm flipV="1">
                        <a:off x="2667000" y="2672593"/>
                        <a:ext cx="0" cy="914400"/>
                      </a:xfrm>
                      <a:prstGeom prst="straightConnector1">
                        <a:avLst/>
                      </a:prstGeom>
                      <a:ln w="38100">
                        <a:solidFill>
                          <a:schemeClr val="tx1"/>
                        </a:solidFill>
                        <a:tailEnd type="triangle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6" name="Straight Arrow Connector 55"/>
                      <p:cNvCxnSpPr/>
                      <p:nvPr/>
                    </p:nvCxnSpPr>
                    <p:spPr>
                      <a:xfrm rot="5400000" flipV="1">
                        <a:off x="3268211" y="2963411"/>
                        <a:ext cx="0" cy="1219200"/>
                      </a:xfrm>
                      <a:prstGeom prst="straightConnector1">
                        <a:avLst/>
                      </a:prstGeom>
                      <a:ln w="38100">
                        <a:solidFill>
                          <a:schemeClr val="tx1"/>
                        </a:solidFill>
                        <a:tailEnd type="triangle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sp>
                  <p:nvSpPr>
                    <p:cNvPr id="54" name="TextBox 53"/>
                    <p:cNvSpPr txBox="1"/>
                    <p:nvPr/>
                  </p:nvSpPr>
                  <p:spPr>
                    <a:xfrm>
                      <a:off x="2221414" y="2828300"/>
                      <a:ext cx="461665" cy="665118"/>
                    </a:xfrm>
                    <a:prstGeom prst="rect">
                      <a:avLst/>
                    </a:prstGeom>
                    <a:noFill/>
                  </p:spPr>
                  <p:txBody>
                    <a:bodyPr vert="vert270" wrap="none" rtlCol="0">
                      <a:spAutoFit/>
                    </a:bodyPr>
                    <a:lstStyle/>
                    <a:p>
                      <a:r>
                        <a:rPr lang="en-US" dirty="0" smtClean="0">
                          <a:solidFill>
                            <a:srgbClr val="0000CC"/>
                          </a:solidFill>
                        </a:rPr>
                        <a:t>Value</a:t>
                      </a:r>
                      <a:endParaRPr lang="en-US" dirty="0">
                        <a:solidFill>
                          <a:srgbClr val="0000CC"/>
                        </a:solidFill>
                      </a:endParaRPr>
                    </a:p>
                  </p:txBody>
                </p:sp>
              </p:grpSp>
              <p:sp>
                <p:nvSpPr>
                  <p:cNvPr id="52" name="TextBox 51"/>
                  <p:cNvSpPr txBox="1"/>
                  <p:nvPr/>
                </p:nvSpPr>
                <p:spPr>
                  <a:xfrm>
                    <a:off x="2895600" y="3548543"/>
                    <a:ext cx="914400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dirty="0" smtClean="0">
                        <a:solidFill>
                          <a:srgbClr val="0000CC"/>
                        </a:solidFill>
                      </a:rPr>
                      <a:t>Time</a:t>
                    </a:r>
                    <a:endParaRPr lang="en-US" dirty="0">
                      <a:solidFill>
                        <a:srgbClr val="0000CC"/>
                      </a:solidFill>
                    </a:endParaRPr>
                  </a:p>
                </p:txBody>
              </p:sp>
            </p:grpSp>
            <p:sp>
              <p:nvSpPr>
                <p:cNvPr id="49" name="Freeform 48"/>
                <p:cNvSpPr/>
                <p:nvPr/>
              </p:nvSpPr>
              <p:spPr>
                <a:xfrm>
                  <a:off x="6325386" y="2176246"/>
                  <a:ext cx="952107" cy="386657"/>
                </a:xfrm>
                <a:custGeom>
                  <a:avLst/>
                  <a:gdLst>
                    <a:gd name="connsiteX0" fmla="*/ 0 w 952107"/>
                    <a:gd name="connsiteY0" fmla="*/ 377072 h 377072"/>
                    <a:gd name="connsiteX1" fmla="*/ 339365 w 952107"/>
                    <a:gd name="connsiteY1" fmla="*/ 301657 h 377072"/>
                    <a:gd name="connsiteX2" fmla="*/ 669303 w 952107"/>
                    <a:gd name="connsiteY2" fmla="*/ 94268 h 377072"/>
                    <a:gd name="connsiteX3" fmla="*/ 952107 w 952107"/>
                    <a:gd name="connsiteY3" fmla="*/ 0 h 377072"/>
                    <a:gd name="connsiteX4" fmla="*/ 952107 w 952107"/>
                    <a:gd name="connsiteY4" fmla="*/ 0 h 377072"/>
                    <a:gd name="connsiteX0" fmla="*/ 0 w 952107"/>
                    <a:gd name="connsiteY0" fmla="*/ 377072 h 381173"/>
                    <a:gd name="connsiteX1" fmla="*/ 405353 w 952107"/>
                    <a:gd name="connsiteY1" fmla="*/ 358217 h 381173"/>
                    <a:gd name="connsiteX2" fmla="*/ 669303 w 952107"/>
                    <a:gd name="connsiteY2" fmla="*/ 94268 h 381173"/>
                    <a:gd name="connsiteX3" fmla="*/ 952107 w 952107"/>
                    <a:gd name="connsiteY3" fmla="*/ 0 h 381173"/>
                    <a:gd name="connsiteX4" fmla="*/ 952107 w 952107"/>
                    <a:gd name="connsiteY4" fmla="*/ 0 h 381173"/>
                    <a:gd name="connsiteX0" fmla="*/ 0 w 952107"/>
                    <a:gd name="connsiteY0" fmla="*/ 378418 h 386657"/>
                    <a:gd name="connsiteX1" fmla="*/ 405353 w 952107"/>
                    <a:gd name="connsiteY1" fmla="*/ 359563 h 386657"/>
                    <a:gd name="connsiteX2" fmla="*/ 659876 w 952107"/>
                    <a:gd name="connsiteY2" fmla="*/ 39053 h 386657"/>
                    <a:gd name="connsiteX3" fmla="*/ 952107 w 952107"/>
                    <a:gd name="connsiteY3" fmla="*/ 1346 h 386657"/>
                    <a:gd name="connsiteX4" fmla="*/ 952107 w 952107"/>
                    <a:gd name="connsiteY4" fmla="*/ 1346 h 3866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107" h="386657">
                      <a:moveTo>
                        <a:pt x="0" y="378418"/>
                      </a:moveTo>
                      <a:cubicBezTo>
                        <a:pt x="113907" y="364277"/>
                        <a:pt x="295374" y="416124"/>
                        <a:pt x="405353" y="359563"/>
                      </a:cubicBezTo>
                      <a:cubicBezTo>
                        <a:pt x="515332" y="303002"/>
                        <a:pt x="568750" y="98756"/>
                        <a:pt x="659876" y="39053"/>
                      </a:cubicBezTo>
                      <a:cubicBezTo>
                        <a:pt x="751002" y="-20650"/>
                        <a:pt x="903402" y="7631"/>
                        <a:pt x="952107" y="1346"/>
                      </a:cubicBezTo>
                      <a:lnTo>
                        <a:pt x="952107" y="1346"/>
                      </a:lnTo>
                    </a:path>
                  </a:pathLst>
                </a:custGeom>
                <a:noFill/>
                <a:ln w="38100">
                  <a:solidFill>
                    <a:srgbClr val="00CC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0" name="Freeform 49"/>
                <p:cNvSpPr/>
                <p:nvPr/>
              </p:nvSpPr>
              <p:spPr>
                <a:xfrm>
                  <a:off x="6306532" y="2545238"/>
                  <a:ext cx="952107" cy="282804"/>
                </a:xfrm>
                <a:custGeom>
                  <a:avLst/>
                  <a:gdLst>
                    <a:gd name="connsiteX0" fmla="*/ 0 w 989814"/>
                    <a:gd name="connsiteY0" fmla="*/ 0 h 245097"/>
                    <a:gd name="connsiteX1" fmla="*/ 311084 w 989814"/>
                    <a:gd name="connsiteY1" fmla="*/ 37707 h 245097"/>
                    <a:gd name="connsiteX2" fmla="*/ 678730 w 989814"/>
                    <a:gd name="connsiteY2" fmla="*/ 188536 h 245097"/>
                    <a:gd name="connsiteX3" fmla="*/ 989814 w 989814"/>
                    <a:gd name="connsiteY3" fmla="*/ 245097 h 245097"/>
                    <a:gd name="connsiteX0" fmla="*/ 0 w 989814"/>
                    <a:gd name="connsiteY0" fmla="*/ 1213 h 246310"/>
                    <a:gd name="connsiteX1" fmla="*/ 320511 w 989814"/>
                    <a:gd name="connsiteY1" fmla="*/ 20066 h 246310"/>
                    <a:gd name="connsiteX2" fmla="*/ 678730 w 989814"/>
                    <a:gd name="connsiteY2" fmla="*/ 189749 h 246310"/>
                    <a:gd name="connsiteX3" fmla="*/ 989814 w 989814"/>
                    <a:gd name="connsiteY3" fmla="*/ 246310 h 246310"/>
                    <a:gd name="connsiteX0" fmla="*/ 0 w 989814"/>
                    <a:gd name="connsiteY0" fmla="*/ 5439 h 272851"/>
                    <a:gd name="connsiteX1" fmla="*/ 320511 w 989814"/>
                    <a:gd name="connsiteY1" fmla="*/ 24292 h 272851"/>
                    <a:gd name="connsiteX2" fmla="*/ 735290 w 989814"/>
                    <a:gd name="connsiteY2" fmla="*/ 259963 h 272851"/>
                    <a:gd name="connsiteX3" fmla="*/ 989814 w 989814"/>
                    <a:gd name="connsiteY3" fmla="*/ 250536 h 272851"/>
                    <a:gd name="connsiteX0" fmla="*/ 0 w 989814"/>
                    <a:gd name="connsiteY0" fmla="*/ 5439 h 272851"/>
                    <a:gd name="connsiteX1" fmla="*/ 405352 w 989814"/>
                    <a:gd name="connsiteY1" fmla="*/ 24292 h 272851"/>
                    <a:gd name="connsiteX2" fmla="*/ 735290 w 989814"/>
                    <a:gd name="connsiteY2" fmla="*/ 259963 h 272851"/>
                    <a:gd name="connsiteX3" fmla="*/ 989814 w 989814"/>
                    <a:gd name="connsiteY3" fmla="*/ 250536 h 272851"/>
                    <a:gd name="connsiteX0" fmla="*/ 0 w 989814"/>
                    <a:gd name="connsiteY0" fmla="*/ 0 h 267412"/>
                    <a:gd name="connsiteX1" fmla="*/ 405352 w 989814"/>
                    <a:gd name="connsiteY1" fmla="*/ 18853 h 267412"/>
                    <a:gd name="connsiteX2" fmla="*/ 735290 w 989814"/>
                    <a:gd name="connsiteY2" fmla="*/ 254524 h 267412"/>
                    <a:gd name="connsiteX3" fmla="*/ 989814 w 989814"/>
                    <a:gd name="connsiteY3" fmla="*/ 245097 h 267412"/>
                    <a:gd name="connsiteX0" fmla="*/ 0 w 999241"/>
                    <a:gd name="connsiteY0" fmla="*/ 0 h 282804"/>
                    <a:gd name="connsiteX1" fmla="*/ 405352 w 999241"/>
                    <a:gd name="connsiteY1" fmla="*/ 18853 h 282804"/>
                    <a:gd name="connsiteX2" fmla="*/ 735290 w 999241"/>
                    <a:gd name="connsiteY2" fmla="*/ 254524 h 282804"/>
                    <a:gd name="connsiteX3" fmla="*/ 999241 w 999241"/>
                    <a:gd name="connsiteY3" fmla="*/ 282804 h 282804"/>
                    <a:gd name="connsiteX0" fmla="*/ 0 w 952107"/>
                    <a:gd name="connsiteY0" fmla="*/ 0 h 282804"/>
                    <a:gd name="connsiteX1" fmla="*/ 405352 w 952107"/>
                    <a:gd name="connsiteY1" fmla="*/ 18853 h 282804"/>
                    <a:gd name="connsiteX2" fmla="*/ 735290 w 952107"/>
                    <a:gd name="connsiteY2" fmla="*/ 254524 h 282804"/>
                    <a:gd name="connsiteX3" fmla="*/ 952107 w 952107"/>
                    <a:gd name="connsiteY3" fmla="*/ 282804 h 282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107" h="282804">
                      <a:moveTo>
                        <a:pt x="0" y="0"/>
                      </a:moveTo>
                      <a:cubicBezTo>
                        <a:pt x="98981" y="3142"/>
                        <a:pt x="282804" y="4712"/>
                        <a:pt x="405352" y="18853"/>
                      </a:cubicBezTo>
                      <a:cubicBezTo>
                        <a:pt x="527900" y="32994"/>
                        <a:pt x="644164" y="210532"/>
                        <a:pt x="735290" y="254524"/>
                      </a:cubicBezTo>
                      <a:cubicBezTo>
                        <a:pt x="826416" y="298516"/>
                        <a:pt x="853126" y="271806"/>
                        <a:pt x="952107" y="282804"/>
                      </a:cubicBezTo>
                    </a:path>
                  </a:pathLst>
                </a:custGeom>
                <a:noFill/>
                <a:ln w="381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46" name="Freeform 45"/>
              <p:cNvSpPr/>
              <p:nvPr/>
            </p:nvSpPr>
            <p:spPr>
              <a:xfrm>
                <a:off x="6985262" y="4968446"/>
                <a:ext cx="1018095" cy="469396"/>
              </a:xfrm>
              <a:custGeom>
                <a:avLst/>
                <a:gdLst>
                  <a:gd name="connsiteX0" fmla="*/ 0 w 1018095"/>
                  <a:gd name="connsiteY0" fmla="*/ 433113 h 469396"/>
                  <a:gd name="connsiteX1" fmla="*/ 377072 w 1018095"/>
                  <a:gd name="connsiteY1" fmla="*/ 433113 h 469396"/>
                  <a:gd name="connsiteX2" fmla="*/ 622169 w 1018095"/>
                  <a:gd name="connsiteY2" fmla="*/ 56041 h 469396"/>
                  <a:gd name="connsiteX3" fmla="*/ 1018095 w 1018095"/>
                  <a:gd name="connsiteY3" fmla="*/ 8907 h 469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8095" h="469396">
                    <a:moveTo>
                      <a:pt x="0" y="433113"/>
                    </a:moveTo>
                    <a:cubicBezTo>
                      <a:pt x="136688" y="464535"/>
                      <a:pt x="273377" y="495958"/>
                      <a:pt x="377072" y="433113"/>
                    </a:cubicBezTo>
                    <a:cubicBezTo>
                      <a:pt x="480767" y="370268"/>
                      <a:pt x="515332" y="126742"/>
                      <a:pt x="622169" y="56041"/>
                    </a:cubicBezTo>
                    <a:cubicBezTo>
                      <a:pt x="729006" y="-14660"/>
                      <a:pt x="873550" y="-2877"/>
                      <a:pt x="1018095" y="8907"/>
                    </a:cubicBezTo>
                  </a:path>
                </a:pathLst>
              </a:custGeom>
              <a:noFill/>
              <a:ln>
                <a:solidFill>
                  <a:srgbClr val="0070C0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7757278" y="4904364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/>
                  <a:t>A</a:t>
                </a:r>
                <a:endParaRPr lang="en-US" b="1" dirty="0"/>
              </a:p>
            </p:txBody>
          </p:sp>
        </p:grpSp>
      </p:grpSp>
      <p:grpSp>
        <p:nvGrpSpPr>
          <p:cNvPr id="57" name="Group 56"/>
          <p:cNvGrpSpPr/>
          <p:nvPr/>
        </p:nvGrpSpPr>
        <p:grpSpPr>
          <a:xfrm>
            <a:off x="6623704" y="5621947"/>
            <a:ext cx="1904636" cy="1301308"/>
            <a:chOff x="7218433" y="2764934"/>
            <a:chExt cx="1904636" cy="1301308"/>
          </a:xfrm>
        </p:grpSpPr>
        <p:grpSp>
          <p:nvGrpSpPr>
            <p:cNvPr id="58" name="Group 57"/>
            <p:cNvGrpSpPr/>
            <p:nvPr/>
          </p:nvGrpSpPr>
          <p:grpSpPr>
            <a:xfrm>
              <a:off x="7218433" y="2820960"/>
              <a:ext cx="1656397" cy="1245282"/>
              <a:chOff x="5715000" y="1547967"/>
              <a:chExt cx="1656397" cy="1245282"/>
            </a:xfrm>
          </p:grpSpPr>
          <p:grpSp>
            <p:nvGrpSpPr>
              <p:cNvPr id="60" name="Group 59"/>
              <p:cNvGrpSpPr/>
              <p:nvPr/>
            </p:nvGrpSpPr>
            <p:grpSpPr>
              <a:xfrm>
                <a:off x="5715000" y="1547967"/>
                <a:ext cx="1656397" cy="1245282"/>
                <a:chOff x="5867400" y="2057400"/>
                <a:chExt cx="1656397" cy="1245282"/>
              </a:xfrm>
            </p:grpSpPr>
            <p:grpSp>
              <p:nvGrpSpPr>
                <p:cNvPr id="62" name="Group 61"/>
                <p:cNvGrpSpPr/>
                <p:nvPr/>
              </p:nvGrpSpPr>
              <p:grpSpPr>
                <a:xfrm>
                  <a:off x="5867400" y="2057400"/>
                  <a:ext cx="1656397" cy="1245282"/>
                  <a:chOff x="2221414" y="2672593"/>
                  <a:chExt cx="1656397" cy="1245282"/>
                </a:xfrm>
              </p:grpSpPr>
              <p:grpSp>
                <p:nvGrpSpPr>
                  <p:cNvPr id="64" name="Group 63"/>
                  <p:cNvGrpSpPr/>
                  <p:nvPr/>
                </p:nvGrpSpPr>
                <p:grpSpPr>
                  <a:xfrm>
                    <a:off x="2221414" y="2672593"/>
                    <a:ext cx="1656397" cy="914400"/>
                    <a:chOff x="2221414" y="2672593"/>
                    <a:chExt cx="1656397" cy="914400"/>
                  </a:xfrm>
                </p:grpSpPr>
                <p:grpSp>
                  <p:nvGrpSpPr>
                    <p:cNvPr id="66" name="Group 65"/>
                    <p:cNvGrpSpPr/>
                    <p:nvPr/>
                  </p:nvGrpSpPr>
                  <p:grpSpPr>
                    <a:xfrm>
                      <a:off x="2658611" y="2672593"/>
                      <a:ext cx="1219200" cy="914400"/>
                      <a:chOff x="2658611" y="2672593"/>
                      <a:chExt cx="1219200" cy="914400"/>
                    </a:xfrm>
                  </p:grpSpPr>
                  <p:cxnSp>
                    <p:nvCxnSpPr>
                      <p:cNvPr id="68" name="Straight Arrow Connector 67"/>
                      <p:cNvCxnSpPr/>
                      <p:nvPr/>
                    </p:nvCxnSpPr>
                    <p:spPr>
                      <a:xfrm flipV="1">
                        <a:off x="2667000" y="2672593"/>
                        <a:ext cx="0" cy="914400"/>
                      </a:xfrm>
                      <a:prstGeom prst="straightConnector1">
                        <a:avLst/>
                      </a:prstGeom>
                      <a:ln w="38100">
                        <a:solidFill>
                          <a:schemeClr val="tx1"/>
                        </a:solidFill>
                        <a:tailEnd type="triangle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9" name="Straight Arrow Connector 68"/>
                      <p:cNvCxnSpPr/>
                      <p:nvPr/>
                    </p:nvCxnSpPr>
                    <p:spPr>
                      <a:xfrm rot="5400000" flipV="1">
                        <a:off x="3268211" y="2963411"/>
                        <a:ext cx="0" cy="1219200"/>
                      </a:xfrm>
                      <a:prstGeom prst="straightConnector1">
                        <a:avLst/>
                      </a:prstGeom>
                      <a:ln w="38100">
                        <a:solidFill>
                          <a:schemeClr val="tx1"/>
                        </a:solidFill>
                        <a:tailEnd type="triangle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sp>
                  <p:nvSpPr>
                    <p:cNvPr id="67" name="TextBox 66"/>
                    <p:cNvSpPr txBox="1"/>
                    <p:nvPr/>
                  </p:nvSpPr>
                  <p:spPr>
                    <a:xfrm>
                      <a:off x="2221414" y="2828300"/>
                      <a:ext cx="461665" cy="665118"/>
                    </a:xfrm>
                    <a:prstGeom prst="rect">
                      <a:avLst/>
                    </a:prstGeom>
                    <a:noFill/>
                  </p:spPr>
                  <p:txBody>
                    <a:bodyPr vert="vert270" wrap="none" rtlCol="0">
                      <a:spAutoFit/>
                    </a:bodyPr>
                    <a:lstStyle/>
                    <a:p>
                      <a:r>
                        <a:rPr lang="en-US" dirty="0" smtClean="0">
                          <a:solidFill>
                            <a:srgbClr val="0000CC"/>
                          </a:solidFill>
                        </a:rPr>
                        <a:t>Value</a:t>
                      </a:r>
                      <a:endParaRPr lang="en-US" dirty="0">
                        <a:solidFill>
                          <a:srgbClr val="0000CC"/>
                        </a:solidFill>
                      </a:endParaRPr>
                    </a:p>
                  </p:txBody>
                </p:sp>
              </p:grpSp>
              <p:sp>
                <p:nvSpPr>
                  <p:cNvPr id="65" name="TextBox 64"/>
                  <p:cNvSpPr txBox="1"/>
                  <p:nvPr/>
                </p:nvSpPr>
                <p:spPr>
                  <a:xfrm>
                    <a:off x="2895600" y="3548543"/>
                    <a:ext cx="914400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dirty="0" smtClean="0">
                        <a:solidFill>
                          <a:srgbClr val="0000CC"/>
                        </a:solidFill>
                      </a:rPr>
                      <a:t>Time</a:t>
                    </a:r>
                    <a:endParaRPr lang="en-US" dirty="0">
                      <a:solidFill>
                        <a:srgbClr val="0000CC"/>
                      </a:solidFill>
                    </a:endParaRPr>
                  </a:p>
                </p:txBody>
              </p:sp>
            </p:grpSp>
            <p:sp>
              <p:nvSpPr>
                <p:cNvPr id="63" name="Freeform 62"/>
                <p:cNvSpPr/>
                <p:nvPr/>
              </p:nvSpPr>
              <p:spPr>
                <a:xfrm>
                  <a:off x="6325386" y="2177592"/>
                  <a:ext cx="952107" cy="377072"/>
                </a:xfrm>
                <a:custGeom>
                  <a:avLst/>
                  <a:gdLst>
                    <a:gd name="connsiteX0" fmla="*/ 0 w 952107"/>
                    <a:gd name="connsiteY0" fmla="*/ 377072 h 377072"/>
                    <a:gd name="connsiteX1" fmla="*/ 339365 w 952107"/>
                    <a:gd name="connsiteY1" fmla="*/ 301657 h 377072"/>
                    <a:gd name="connsiteX2" fmla="*/ 669303 w 952107"/>
                    <a:gd name="connsiteY2" fmla="*/ 94268 h 377072"/>
                    <a:gd name="connsiteX3" fmla="*/ 952107 w 952107"/>
                    <a:gd name="connsiteY3" fmla="*/ 0 h 377072"/>
                    <a:gd name="connsiteX4" fmla="*/ 952107 w 952107"/>
                    <a:gd name="connsiteY4" fmla="*/ 0 h 3770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107" h="377072">
                      <a:moveTo>
                        <a:pt x="0" y="377072"/>
                      </a:moveTo>
                      <a:cubicBezTo>
                        <a:pt x="113907" y="362931"/>
                        <a:pt x="227815" y="348791"/>
                        <a:pt x="339365" y="301657"/>
                      </a:cubicBezTo>
                      <a:cubicBezTo>
                        <a:pt x="450915" y="254523"/>
                        <a:pt x="567179" y="144544"/>
                        <a:pt x="669303" y="94268"/>
                      </a:cubicBezTo>
                      <a:cubicBezTo>
                        <a:pt x="771427" y="43992"/>
                        <a:pt x="952107" y="0"/>
                        <a:pt x="952107" y="0"/>
                      </a:cubicBezTo>
                      <a:lnTo>
                        <a:pt x="952107" y="0"/>
                      </a:lnTo>
                    </a:path>
                  </a:pathLst>
                </a:custGeom>
                <a:noFill/>
                <a:ln w="38100">
                  <a:solidFill>
                    <a:srgbClr val="00CC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cxnSp>
            <p:nvCxnSpPr>
              <p:cNvPr id="61" name="Straight Arrow Connector 60"/>
              <p:cNvCxnSpPr/>
              <p:nvPr/>
            </p:nvCxnSpPr>
            <p:spPr>
              <a:xfrm flipV="1">
                <a:off x="6223460" y="1635748"/>
                <a:ext cx="874642" cy="485869"/>
              </a:xfrm>
              <a:prstGeom prst="straightConnector1">
                <a:avLst/>
              </a:prstGeom>
              <a:ln w="25400">
                <a:solidFill>
                  <a:srgbClr val="0000CC"/>
                </a:solidFill>
                <a:prstDash val="sysDot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9" name="TextBox 58"/>
            <p:cNvSpPr txBox="1"/>
            <p:nvPr/>
          </p:nvSpPr>
          <p:spPr>
            <a:xfrm>
              <a:off x="7675269" y="2764934"/>
              <a:ext cx="1447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solidFill>
                    <a:srgbClr val="0000CC"/>
                  </a:solidFill>
                </a:rPr>
                <a:t>Slope</a:t>
              </a:r>
              <a:endParaRPr lang="en-US" sz="1600" b="1" dirty="0">
                <a:solidFill>
                  <a:srgbClr val="0000CC"/>
                </a:solidFill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4277648" y="5470927"/>
            <a:ext cx="2762768" cy="1446214"/>
            <a:chOff x="6093010" y="942068"/>
            <a:chExt cx="2762768" cy="1446214"/>
          </a:xfrm>
        </p:grpSpPr>
        <p:sp>
          <p:nvSpPr>
            <p:cNvPr id="71" name="TextBox 70"/>
            <p:cNvSpPr txBox="1"/>
            <p:nvPr/>
          </p:nvSpPr>
          <p:spPr>
            <a:xfrm>
              <a:off x="6867427" y="942068"/>
              <a:ext cx="66024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rgbClr val="0000CC"/>
                  </a:solidFill>
                </a:rPr>
                <a:t>Time</a:t>
              </a:r>
              <a:endParaRPr lang="en-US" sz="1600" b="1" dirty="0">
                <a:solidFill>
                  <a:srgbClr val="0000CC"/>
                </a:solidFill>
              </a:endParaRPr>
            </a:p>
          </p:txBody>
        </p:sp>
        <p:grpSp>
          <p:nvGrpSpPr>
            <p:cNvPr id="72" name="Group 71"/>
            <p:cNvGrpSpPr/>
            <p:nvPr/>
          </p:nvGrpSpPr>
          <p:grpSpPr>
            <a:xfrm>
              <a:off x="6093010" y="1143000"/>
              <a:ext cx="2762768" cy="1245282"/>
              <a:chOff x="6093010" y="1143000"/>
              <a:chExt cx="2762768" cy="1245282"/>
            </a:xfrm>
          </p:grpSpPr>
          <p:grpSp>
            <p:nvGrpSpPr>
              <p:cNvPr id="73" name="Group 72"/>
              <p:cNvGrpSpPr/>
              <p:nvPr/>
            </p:nvGrpSpPr>
            <p:grpSpPr>
              <a:xfrm>
                <a:off x="6093010" y="1143000"/>
                <a:ext cx="2762768" cy="1245282"/>
                <a:chOff x="6695710" y="1233608"/>
                <a:chExt cx="2762768" cy="1245282"/>
              </a:xfrm>
            </p:grpSpPr>
            <p:grpSp>
              <p:nvGrpSpPr>
                <p:cNvPr id="75" name="Group 74"/>
                <p:cNvGrpSpPr/>
                <p:nvPr/>
              </p:nvGrpSpPr>
              <p:grpSpPr>
                <a:xfrm>
                  <a:off x="6695710" y="1233608"/>
                  <a:ext cx="1656397" cy="1245282"/>
                  <a:chOff x="5715000" y="1547967"/>
                  <a:chExt cx="1656397" cy="1245282"/>
                </a:xfrm>
              </p:grpSpPr>
              <p:grpSp>
                <p:nvGrpSpPr>
                  <p:cNvPr id="77" name="Group 76"/>
                  <p:cNvGrpSpPr/>
                  <p:nvPr/>
                </p:nvGrpSpPr>
                <p:grpSpPr>
                  <a:xfrm>
                    <a:off x="5715000" y="1547967"/>
                    <a:ext cx="1656397" cy="1245282"/>
                    <a:chOff x="5867400" y="2057400"/>
                    <a:chExt cx="1656397" cy="1245282"/>
                  </a:xfrm>
                </p:grpSpPr>
                <p:grpSp>
                  <p:nvGrpSpPr>
                    <p:cNvPr id="79" name="Group 78"/>
                    <p:cNvGrpSpPr/>
                    <p:nvPr/>
                  </p:nvGrpSpPr>
                  <p:grpSpPr>
                    <a:xfrm>
                      <a:off x="5867400" y="2057400"/>
                      <a:ext cx="1656397" cy="1245282"/>
                      <a:chOff x="2221414" y="2672593"/>
                      <a:chExt cx="1656397" cy="1245282"/>
                    </a:xfrm>
                  </p:grpSpPr>
                  <p:grpSp>
                    <p:nvGrpSpPr>
                      <p:cNvPr id="82" name="Group 81"/>
                      <p:cNvGrpSpPr/>
                      <p:nvPr/>
                    </p:nvGrpSpPr>
                    <p:grpSpPr>
                      <a:xfrm>
                        <a:off x="2221414" y="2672593"/>
                        <a:ext cx="1656397" cy="914400"/>
                        <a:chOff x="2221414" y="2672593"/>
                        <a:chExt cx="1656397" cy="914400"/>
                      </a:xfrm>
                    </p:grpSpPr>
                    <p:grpSp>
                      <p:nvGrpSpPr>
                        <p:cNvPr id="84" name="Group 83"/>
                        <p:cNvGrpSpPr/>
                        <p:nvPr/>
                      </p:nvGrpSpPr>
                      <p:grpSpPr>
                        <a:xfrm>
                          <a:off x="2658611" y="2672593"/>
                          <a:ext cx="1219200" cy="914400"/>
                          <a:chOff x="2658611" y="2672593"/>
                          <a:chExt cx="1219200" cy="914400"/>
                        </a:xfrm>
                      </p:grpSpPr>
                      <p:cxnSp>
                        <p:nvCxnSpPr>
                          <p:cNvPr id="86" name="Straight Arrow Connector 85"/>
                          <p:cNvCxnSpPr/>
                          <p:nvPr/>
                        </p:nvCxnSpPr>
                        <p:spPr>
                          <a:xfrm flipV="1">
                            <a:off x="2667000" y="2672593"/>
                            <a:ext cx="0" cy="914400"/>
                          </a:xfrm>
                          <a:prstGeom prst="straightConnector1">
                            <a:avLst/>
                          </a:prstGeom>
                          <a:ln w="38100">
                            <a:solidFill>
                              <a:schemeClr val="tx1"/>
                            </a:solidFill>
                            <a:tailEnd type="triangle"/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87" name="Straight Arrow Connector 86"/>
                          <p:cNvCxnSpPr/>
                          <p:nvPr/>
                        </p:nvCxnSpPr>
                        <p:spPr>
                          <a:xfrm rot="5400000" flipV="1">
                            <a:off x="3268211" y="2963411"/>
                            <a:ext cx="0" cy="1219200"/>
                          </a:xfrm>
                          <a:prstGeom prst="straightConnector1">
                            <a:avLst/>
                          </a:prstGeom>
                          <a:ln w="38100">
                            <a:solidFill>
                              <a:schemeClr val="tx1"/>
                            </a:solidFill>
                            <a:tailEnd type="triangle"/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</p:grpSp>
                    <p:sp>
                      <p:nvSpPr>
                        <p:cNvPr id="85" name="TextBox 84"/>
                        <p:cNvSpPr txBox="1"/>
                        <p:nvPr/>
                      </p:nvSpPr>
                      <p:spPr>
                        <a:xfrm>
                          <a:off x="2221414" y="2828300"/>
                          <a:ext cx="461665" cy="665118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vert="vert270" wrap="none" rtlCol="0">
                          <a:spAutoFit/>
                        </a:bodyPr>
                        <a:lstStyle/>
                        <a:p>
                          <a:r>
                            <a:rPr lang="en-US" dirty="0" smtClean="0">
                              <a:solidFill>
                                <a:srgbClr val="0000CC"/>
                              </a:solidFill>
                            </a:rPr>
                            <a:t>Value</a:t>
                          </a:r>
                          <a:endParaRPr lang="en-US" dirty="0">
                            <a:solidFill>
                              <a:srgbClr val="0000CC"/>
                            </a:solidFill>
                          </a:endParaRPr>
                        </a:p>
                      </p:txBody>
                    </p:sp>
                  </p:grpSp>
                  <p:sp>
                    <p:nvSpPr>
                      <p:cNvPr id="83" name="TextBox 82"/>
                      <p:cNvSpPr txBox="1"/>
                      <p:nvPr/>
                    </p:nvSpPr>
                    <p:spPr>
                      <a:xfrm>
                        <a:off x="2895600" y="3548543"/>
                        <a:ext cx="914400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n-US" dirty="0" smtClean="0">
                            <a:solidFill>
                              <a:srgbClr val="0000CC"/>
                            </a:solidFill>
                          </a:rPr>
                          <a:t>Time</a:t>
                        </a:r>
                        <a:endParaRPr lang="en-US" dirty="0">
                          <a:solidFill>
                            <a:srgbClr val="0000CC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80" name="Freeform 79"/>
                    <p:cNvSpPr/>
                    <p:nvPr/>
                  </p:nvSpPr>
                  <p:spPr>
                    <a:xfrm>
                      <a:off x="6325386" y="2177592"/>
                      <a:ext cx="952107" cy="377072"/>
                    </a:xfrm>
                    <a:custGeom>
                      <a:avLst/>
                      <a:gdLst>
                        <a:gd name="connsiteX0" fmla="*/ 0 w 952107"/>
                        <a:gd name="connsiteY0" fmla="*/ 377072 h 377072"/>
                        <a:gd name="connsiteX1" fmla="*/ 339365 w 952107"/>
                        <a:gd name="connsiteY1" fmla="*/ 301657 h 377072"/>
                        <a:gd name="connsiteX2" fmla="*/ 669303 w 952107"/>
                        <a:gd name="connsiteY2" fmla="*/ 94268 h 377072"/>
                        <a:gd name="connsiteX3" fmla="*/ 952107 w 952107"/>
                        <a:gd name="connsiteY3" fmla="*/ 0 h 377072"/>
                        <a:gd name="connsiteX4" fmla="*/ 952107 w 952107"/>
                        <a:gd name="connsiteY4" fmla="*/ 0 h 3770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52107" h="377072">
                          <a:moveTo>
                            <a:pt x="0" y="377072"/>
                          </a:moveTo>
                          <a:cubicBezTo>
                            <a:pt x="113907" y="362931"/>
                            <a:pt x="227815" y="348791"/>
                            <a:pt x="339365" y="301657"/>
                          </a:cubicBezTo>
                          <a:cubicBezTo>
                            <a:pt x="450915" y="254523"/>
                            <a:pt x="567179" y="144544"/>
                            <a:pt x="669303" y="94268"/>
                          </a:cubicBezTo>
                          <a:cubicBezTo>
                            <a:pt x="771427" y="43992"/>
                            <a:pt x="952107" y="0"/>
                            <a:pt x="952107" y="0"/>
                          </a:cubicBezTo>
                          <a:lnTo>
                            <a:pt x="952107" y="0"/>
                          </a:lnTo>
                        </a:path>
                      </a:pathLst>
                    </a:custGeom>
                    <a:noFill/>
                    <a:ln w="38100">
                      <a:solidFill>
                        <a:srgbClr val="00CC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81" name="Freeform 80"/>
                    <p:cNvSpPr/>
                    <p:nvPr/>
                  </p:nvSpPr>
                  <p:spPr>
                    <a:xfrm>
                      <a:off x="6306532" y="2545237"/>
                      <a:ext cx="989814" cy="245097"/>
                    </a:xfrm>
                    <a:custGeom>
                      <a:avLst/>
                      <a:gdLst>
                        <a:gd name="connsiteX0" fmla="*/ 0 w 989814"/>
                        <a:gd name="connsiteY0" fmla="*/ 0 h 245097"/>
                        <a:gd name="connsiteX1" fmla="*/ 311084 w 989814"/>
                        <a:gd name="connsiteY1" fmla="*/ 37707 h 245097"/>
                        <a:gd name="connsiteX2" fmla="*/ 678730 w 989814"/>
                        <a:gd name="connsiteY2" fmla="*/ 188536 h 245097"/>
                        <a:gd name="connsiteX3" fmla="*/ 989814 w 989814"/>
                        <a:gd name="connsiteY3" fmla="*/ 245097 h 2450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989814" h="245097">
                          <a:moveTo>
                            <a:pt x="0" y="0"/>
                          </a:moveTo>
                          <a:cubicBezTo>
                            <a:pt x="98981" y="3142"/>
                            <a:pt x="197962" y="6284"/>
                            <a:pt x="311084" y="37707"/>
                          </a:cubicBezTo>
                          <a:cubicBezTo>
                            <a:pt x="424206" y="69130"/>
                            <a:pt x="565608" y="153971"/>
                            <a:pt x="678730" y="188536"/>
                          </a:cubicBezTo>
                          <a:cubicBezTo>
                            <a:pt x="791852" y="223101"/>
                            <a:pt x="890833" y="234099"/>
                            <a:pt x="989814" y="245097"/>
                          </a:cubicBezTo>
                        </a:path>
                      </a:pathLst>
                    </a:custGeom>
                    <a:noFill/>
                    <a:ln w="38100">
                      <a:solidFill>
                        <a:srgbClr val="FF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cxnSp>
                <p:nvCxnSpPr>
                  <p:cNvPr id="78" name="Straight Arrow Connector 77"/>
                  <p:cNvCxnSpPr/>
                  <p:nvPr/>
                </p:nvCxnSpPr>
                <p:spPr>
                  <a:xfrm rot="5400000" flipV="1">
                    <a:off x="6720840" y="1316469"/>
                    <a:ext cx="0" cy="1097280"/>
                  </a:xfrm>
                  <a:prstGeom prst="straightConnector1">
                    <a:avLst/>
                  </a:prstGeom>
                  <a:ln w="25400">
                    <a:solidFill>
                      <a:srgbClr val="0000CC"/>
                    </a:solidFill>
                    <a:prstDash val="sysDot"/>
                    <a:tail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76" name="TextBox 75"/>
                <p:cNvSpPr txBox="1"/>
                <p:nvPr/>
              </p:nvSpPr>
              <p:spPr>
                <a:xfrm>
                  <a:off x="8010678" y="1259218"/>
                  <a:ext cx="1447800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 smtClean="0">
                      <a:solidFill>
                        <a:srgbClr val="0000CC"/>
                      </a:solidFill>
                    </a:rPr>
                    <a:t>Reference Level</a:t>
                  </a:r>
                  <a:endParaRPr lang="en-US" sz="1600" b="1" dirty="0">
                    <a:solidFill>
                      <a:srgbClr val="0000CC"/>
                    </a:solidFill>
                  </a:endParaRPr>
                </a:p>
              </p:txBody>
            </p:sp>
          </p:grpSp>
          <p:cxnSp>
            <p:nvCxnSpPr>
              <p:cNvPr id="74" name="Straight Arrow Connector 73"/>
              <p:cNvCxnSpPr/>
              <p:nvPr/>
            </p:nvCxnSpPr>
            <p:spPr>
              <a:xfrm>
                <a:off x="7197550" y="1250989"/>
                <a:ext cx="5305" cy="792429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prstDash val="sysDot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1" name="Group 130"/>
          <p:cNvGrpSpPr/>
          <p:nvPr/>
        </p:nvGrpSpPr>
        <p:grpSpPr>
          <a:xfrm>
            <a:off x="467184" y="1869774"/>
            <a:ext cx="7767964" cy="1557848"/>
            <a:chOff x="609600" y="2923493"/>
            <a:chExt cx="7767964" cy="1557848"/>
          </a:xfrm>
        </p:grpSpPr>
        <p:grpSp>
          <p:nvGrpSpPr>
            <p:cNvPr id="132" name="Group 131"/>
            <p:cNvGrpSpPr/>
            <p:nvPr/>
          </p:nvGrpSpPr>
          <p:grpSpPr>
            <a:xfrm>
              <a:off x="609600" y="2923493"/>
              <a:ext cx="7767964" cy="1331548"/>
              <a:chOff x="609600" y="2923493"/>
              <a:chExt cx="7767964" cy="1331548"/>
            </a:xfrm>
          </p:grpSpPr>
          <p:grpSp>
            <p:nvGrpSpPr>
              <p:cNvPr id="137" name="Group 136"/>
              <p:cNvGrpSpPr/>
              <p:nvPr/>
            </p:nvGrpSpPr>
            <p:grpSpPr>
              <a:xfrm>
                <a:off x="2634586" y="2966626"/>
                <a:ext cx="1656397" cy="1245282"/>
                <a:chOff x="2711583" y="3011577"/>
                <a:chExt cx="1656397" cy="1245282"/>
              </a:xfrm>
            </p:grpSpPr>
            <p:grpSp>
              <p:nvGrpSpPr>
                <p:cNvPr id="165" name="Group 164"/>
                <p:cNvGrpSpPr/>
                <p:nvPr/>
              </p:nvGrpSpPr>
              <p:grpSpPr>
                <a:xfrm>
                  <a:off x="2711583" y="3011577"/>
                  <a:ext cx="1656397" cy="1245282"/>
                  <a:chOff x="2221414" y="2672593"/>
                  <a:chExt cx="1656397" cy="1245282"/>
                </a:xfrm>
              </p:grpSpPr>
              <p:grpSp>
                <p:nvGrpSpPr>
                  <p:cNvPr id="167" name="Group 166"/>
                  <p:cNvGrpSpPr/>
                  <p:nvPr/>
                </p:nvGrpSpPr>
                <p:grpSpPr>
                  <a:xfrm>
                    <a:off x="2221414" y="2672593"/>
                    <a:ext cx="1656397" cy="914400"/>
                    <a:chOff x="2221414" y="2672593"/>
                    <a:chExt cx="1656397" cy="914400"/>
                  </a:xfrm>
                </p:grpSpPr>
                <p:grpSp>
                  <p:nvGrpSpPr>
                    <p:cNvPr id="169" name="Group 168"/>
                    <p:cNvGrpSpPr/>
                    <p:nvPr/>
                  </p:nvGrpSpPr>
                  <p:grpSpPr>
                    <a:xfrm>
                      <a:off x="2658611" y="2672593"/>
                      <a:ext cx="1219200" cy="914400"/>
                      <a:chOff x="2658611" y="2672593"/>
                      <a:chExt cx="1219200" cy="914400"/>
                    </a:xfrm>
                  </p:grpSpPr>
                  <p:cxnSp>
                    <p:nvCxnSpPr>
                      <p:cNvPr id="171" name="Straight Arrow Connector 170"/>
                      <p:cNvCxnSpPr/>
                      <p:nvPr/>
                    </p:nvCxnSpPr>
                    <p:spPr>
                      <a:xfrm flipV="1">
                        <a:off x="2667000" y="2672593"/>
                        <a:ext cx="0" cy="914400"/>
                      </a:xfrm>
                      <a:prstGeom prst="straightConnector1">
                        <a:avLst/>
                      </a:prstGeom>
                      <a:ln w="38100">
                        <a:solidFill>
                          <a:schemeClr val="tx1"/>
                        </a:solidFill>
                        <a:tailEnd type="triangle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72" name="Straight Arrow Connector 171"/>
                      <p:cNvCxnSpPr/>
                      <p:nvPr/>
                    </p:nvCxnSpPr>
                    <p:spPr>
                      <a:xfrm rot="5400000" flipV="1">
                        <a:off x="3268211" y="2963411"/>
                        <a:ext cx="0" cy="1219200"/>
                      </a:xfrm>
                      <a:prstGeom prst="straightConnector1">
                        <a:avLst/>
                      </a:prstGeom>
                      <a:ln w="38100">
                        <a:solidFill>
                          <a:schemeClr val="tx1"/>
                        </a:solidFill>
                        <a:tailEnd type="triangle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sp>
                  <p:nvSpPr>
                    <p:cNvPr id="170" name="TextBox 169"/>
                    <p:cNvSpPr txBox="1"/>
                    <p:nvPr/>
                  </p:nvSpPr>
                  <p:spPr>
                    <a:xfrm>
                      <a:off x="2221414" y="2828300"/>
                      <a:ext cx="461665" cy="665118"/>
                    </a:xfrm>
                    <a:prstGeom prst="rect">
                      <a:avLst/>
                    </a:prstGeom>
                    <a:noFill/>
                  </p:spPr>
                  <p:txBody>
                    <a:bodyPr vert="vert270" wrap="none" rtlCol="0">
                      <a:spAutoFit/>
                    </a:bodyPr>
                    <a:lstStyle/>
                    <a:p>
                      <a:r>
                        <a:rPr lang="en-US" dirty="0" smtClean="0">
                          <a:solidFill>
                            <a:srgbClr val="0000CC"/>
                          </a:solidFill>
                        </a:rPr>
                        <a:t>Value</a:t>
                      </a:r>
                      <a:endParaRPr lang="en-US" dirty="0">
                        <a:solidFill>
                          <a:srgbClr val="0000CC"/>
                        </a:solidFill>
                      </a:endParaRPr>
                    </a:p>
                  </p:txBody>
                </p:sp>
              </p:grpSp>
              <p:sp>
                <p:nvSpPr>
                  <p:cNvPr id="168" name="TextBox 167"/>
                  <p:cNvSpPr txBox="1"/>
                  <p:nvPr/>
                </p:nvSpPr>
                <p:spPr>
                  <a:xfrm>
                    <a:off x="2895600" y="3548543"/>
                    <a:ext cx="914400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dirty="0" smtClean="0">
                        <a:solidFill>
                          <a:srgbClr val="0000CC"/>
                        </a:solidFill>
                      </a:rPr>
                      <a:t>Time</a:t>
                    </a:r>
                    <a:endParaRPr lang="en-US" dirty="0">
                      <a:solidFill>
                        <a:srgbClr val="0000CC"/>
                      </a:solidFill>
                    </a:endParaRPr>
                  </a:p>
                </p:txBody>
              </p:sp>
            </p:grpSp>
            <p:sp>
              <p:nvSpPr>
                <p:cNvPr id="166" name="Freeform 165"/>
                <p:cNvSpPr/>
                <p:nvPr/>
              </p:nvSpPr>
              <p:spPr>
                <a:xfrm>
                  <a:off x="3179428" y="3405923"/>
                  <a:ext cx="981511" cy="486597"/>
                </a:xfrm>
                <a:custGeom>
                  <a:avLst/>
                  <a:gdLst>
                    <a:gd name="connsiteX0" fmla="*/ 0 w 981511"/>
                    <a:gd name="connsiteY0" fmla="*/ 478201 h 495007"/>
                    <a:gd name="connsiteX1" fmla="*/ 117445 w 981511"/>
                    <a:gd name="connsiteY1" fmla="*/ 28 h 495007"/>
                    <a:gd name="connsiteX2" fmla="*/ 251669 w 981511"/>
                    <a:gd name="connsiteY2" fmla="*/ 494979 h 495007"/>
                    <a:gd name="connsiteX3" fmla="*/ 377504 w 981511"/>
                    <a:gd name="connsiteY3" fmla="*/ 25195 h 495007"/>
                    <a:gd name="connsiteX4" fmla="*/ 503339 w 981511"/>
                    <a:gd name="connsiteY4" fmla="*/ 461423 h 495007"/>
                    <a:gd name="connsiteX5" fmla="*/ 612396 w 981511"/>
                    <a:gd name="connsiteY5" fmla="*/ 28 h 495007"/>
                    <a:gd name="connsiteX6" fmla="*/ 729842 w 981511"/>
                    <a:gd name="connsiteY6" fmla="*/ 486590 h 495007"/>
                    <a:gd name="connsiteX7" fmla="*/ 855677 w 981511"/>
                    <a:gd name="connsiteY7" fmla="*/ 28 h 495007"/>
                    <a:gd name="connsiteX8" fmla="*/ 981511 w 981511"/>
                    <a:gd name="connsiteY8" fmla="*/ 478201 h 495007"/>
                    <a:gd name="connsiteX9" fmla="*/ 981511 w 981511"/>
                    <a:gd name="connsiteY9" fmla="*/ 478201 h 495007"/>
                    <a:gd name="connsiteX10" fmla="*/ 973122 w 981511"/>
                    <a:gd name="connsiteY10" fmla="*/ 478201 h 495007"/>
                    <a:gd name="connsiteX0" fmla="*/ 0 w 981511"/>
                    <a:gd name="connsiteY0" fmla="*/ 478201 h 494982"/>
                    <a:gd name="connsiteX1" fmla="*/ 117445 w 981511"/>
                    <a:gd name="connsiteY1" fmla="*/ 28 h 494982"/>
                    <a:gd name="connsiteX2" fmla="*/ 251669 w 981511"/>
                    <a:gd name="connsiteY2" fmla="*/ 494979 h 494982"/>
                    <a:gd name="connsiteX3" fmla="*/ 377504 w 981511"/>
                    <a:gd name="connsiteY3" fmla="*/ 8417 h 494982"/>
                    <a:gd name="connsiteX4" fmla="*/ 503339 w 981511"/>
                    <a:gd name="connsiteY4" fmla="*/ 461423 h 494982"/>
                    <a:gd name="connsiteX5" fmla="*/ 612396 w 981511"/>
                    <a:gd name="connsiteY5" fmla="*/ 28 h 494982"/>
                    <a:gd name="connsiteX6" fmla="*/ 729842 w 981511"/>
                    <a:gd name="connsiteY6" fmla="*/ 486590 h 494982"/>
                    <a:gd name="connsiteX7" fmla="*/ 855677 w 981511"/>
                    <a:gd name="connsiteY7" fmla="*/ 28 h 494982"/>
                    <a:gd name="connsiteX8" fmla="*/ 981511 w 981511"/>
                    <a:gd name="connsiteY8" fmla="*/ 478201 h 494982"/>
                    <a:gd name="connsiteX9" fmla="*/ 981511 w 981511"/>
                    <a:gd name="connsiteY9" fmla="*/ 478201 h 494982"/>
                    <a:gd name="connsiteX10" fmla="*/ 973122 w 981511"/>
                    <a:gd name="connsiteY10" fmla="*/ 478201 h 494982"/>
                    <a:gd name="connsiteX0" fmla="*/ 0 w 981511"/>
                    <a:gd name="connsiteY0" fmla="*/ 478201 h 494982"/>
                    <a:gd name="connsiteX1" fmla="*/ 117445 w 981511"/>
                    <a:gd name="connsiteY1" fmla="*/ 28 h 494982"/>
                    <a:gd name="connsiteX2" fmla="*/ 251669 w 981511"/>
                    <a:gd name="connsiteY2" fmla="*/ 494979 h 494982"/>
                    <a:gd name="connsiteX3" fmla="*/ 377504 w 981511"/>
                    <a:gd name="connsiteY3" fmla="*/ 8417 h 494982"/>
                    <a:gd name="connsiteX4" fmla="*/ 503339 w 981511"/>
                    <a:gd name="connsiteY4" fmla="*/ 461423 h 494982"/>
                    <a:gd name="connsiteX5" fmla="*/ 612396 w 981511"/>
                    <a:gd name="connsiteY5" fmla="*/ 28 h 494982"/>
                    <a:gd name="connsiteX6" fmla="*/ 729842 w 981511"/>
                    <a:gd name="connsiteY6" fmla="*/ 486590 h 494982"/>
                    <a:gd name="connsiteX7" fmla="*/ 880844 w 981511"/>
                    <a:gd name="connsiteY7" fmla="*/ 25195 h 494982"/>
                    <a:gd name="connsiteX8" fmla="*/ 981511 w 981511"/>
                    <a:gd name="connsiteY8" fmla="*/ 478201 h 494982"/>
                    <a:gd name="connsiteX9" fmla="*/ 981511 w 981511"/>
                    <a:gd name="connsiteY9" fmla="*/ 478201 h 494982"/>
                    <a:gd name="connsiteX10" fmla="*/ 973122 w 981511"/>
                    <a:gd name="connsiteY10" fmla="*/ 478201 h 494982"/>
                    <a:gd name="connsiteX0" fmla="*/ 0 w 981511"/>
                    <a:gd name="connsiteY0" fmla="*/ 478201 h 494982"/>
                    <a:gd name="connsiteX1" fmla="*/ 117445 w 981511"/>
                    <a:gd name="connsiteY1" fmla="*/ 28 h 494982"/>
                    <a:gd name="connsiteX2" fmla="*/ 251669 w 981511"/>
                    <a:gd name="connsiteY2" fmla="*/ 494979 h 494982"/>
                    <a:gd name="connsiteX3" fmla="*/ 377504 w 981511"/>
                    <a:gd name="connsiteY3" fmla="*/ 8417 h 494982"/>
                    <a:gd name="connsiteX4" fmla="*/ 503339 w 981511"/>
                    <a:gd name="connsiteY4" fmla="*/ 461423 h 494982"/>
                    <a:gd name="connsiteX5" fmla="*/ 645952 w 981511"/>
                    <a:gd name="connsiteY5" fmla="*/ 28 h 494982"/>
                    <a:gd name="connsiteX6" fmla="*/ 729842 w 981511"/>
                    <a:gd name="connsiteY6" fmla="*/ 486590 h 494982"/>
                    <a:gd name="connsiteX7" fmla="*/ 880844 w 981511"/>
                    <a:gd name="connsiteY7" fmla="*/ 25195 h 494982"/>
                    <a:gd name="connsiteX8" fmla="*/ 981511 w 981511"/>
                    <a:gd name="connsiteY8" fmla="*/ 478201 h 494982"/>
                    <a:gd name="connsiteX9" fmla="*/ 981511 w 981511"/>
                    <a:gd name="connsiteY9" fmla="*/ 478201 h 494982"/>
                    <a:gd name="connsiteX10" fmla="*/ 973122 w 981511"/>
                    <a:gd name="connsiteY10" fmla="*/ 478201 h 494982"/>
                    <a:gd name="connsiteX0" fmla="*/ 0 w 981511"/>
                    <a:gd name="connsiteY0" fmla="*/ 478198 h 494979"/>
                    <a:gd name="connsiteX1" fmla="*/ 117445 w 981511"/>
                    <a:gd name="connsiteY1" fmla="*/ 25 h 494979"/>
                    <a:gd name="connsiteX2" fmla="*/ 251669 w 981511"/>
                    <a:gd name="connsiteY2" fmla="*/ 494976 h 494979"/>
                    <a:gd name="connsiteX3" fmla="*/ 377504 w 981511"/>
                    <a:gd name="connsiteY3" fmla="*/ 8414 h 494979"/>
                    <a:gd name="connsiteX4" fmla="*/ 503339 w 981511"/>
                    <a:gd name="connsiteY4" fmla="*/ 478198 h 494979"/>
                    <a:gd name="connsiteX5" fmla="*/ 645952 w 981511"/>
                    <a:gd name="connsiteY5" fmla="*/ 25 h 494979"/>
                    <a:gd name="connsiteX6" fmla="*/ 729842 w 981511"/>
                    <a:gd name="connsiteY6" fmla="*/ 486587 h 494979"/>
                    <a:gd name="connsiteX7" fmla="*/ 880844 w 981511"/>
                    <a:gd name="connsiteY7" fmla="*/ 25192 h 494979"/>
                    <a:gd name="connsiteX8" fmla="*/ 981511 w 981511"/>
                    <a:gd name="connsiteY8" fmla="*/ 478198 h 494979"/>
                    <a:gd name="connsiteX9" fmla="*/ 981511 w 981511"/>
                    <a:gd name="connsiteY9" fmla="*/ 478198 h 494979"/>
                    <a:gd name="connsiteX10" fmla="*/ 973122 w 981511"/>
                    <a:gd name="connsiteY10" fmla="*/ 478198 h 494979"/>
                    <a:gd name="connsiteX0" fmla="*/ 0 w 981511"/>
                    <a:gd name="connsiteY0" fmla="*/ 478180 h 486597"/>
                    <a:gd name="connsiteX1" fmla="*/ 117445 w 981511"/>
                    <a:gd name="connsiteY1" fmla="*/ 7 h 486597"/>
                    <a:gd name="connsiteX2" fmla="*/ 251669 w 981511"/>
                    <a:gd name="connsiteY2" fmla="*/ 486569 h 486597"/>
                    <a:gd name="connsiteX3" fmla="*/ 377504 w 981511"/>
                    <a:gd name="connsiteY3" fmla="*/ 8396 h 486597"/>
                    <a:gd name="connsiteX4" fmla="*/ 503339 w 981511"/>
                    <a:gd name="connsiteY4" fmla="*/ 478180 h 486597"/>
                    <a:gd name="connsiteX5" fmla="*/ 645952 w 981511"/>
                    <a:gd name="connsiteY5" fmla="*/ 7 h 486597"/>
                    <a:gd name="connsiteX6" fmla="*/ 729842 w 981511"/>
                    <a:gd name="connsiteY6" fmla="*/ 486569 h 486597"/>
                    <a:gd name="connsiteX7" fmla="*/ 880844 w 981511"/>
                    <a:gd name="connsiteY7" fmla="*/ 25174 h 486597"/>
                    <a:gd name="connsiteX8" fmla="*/ 981511 w 981511"/>
                    <a:gd name="connsiteY8" fmla="*/ 478180 h 486597"/>
                    <a:gd name="connsiteX9" fmla="*/ 981511 w 981511"/>
                    <a:gd name="connsiteY9" fmla="*/ 478180 h 486597"/>
                    <a:gd name="connsiteX10" fmla="*/ 973122 w 981511"/>
                    <a:gd name="connsiteY10" fmla="*/ 478180 h 486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81511" h="486597">
                      <a:moveTo>
                        <a:pt x="0" y="478180"/>
                      </a:moveTo>
                      <a:cubicBezTo>
                        <a:pt x="37750" y="237695"/>
                        <a:pt x="75500" y="-1391"/>
                        <a:pt x="117445" y="7"/>
                      </a:cubicBezTo>
                      <a:cubicBezTo>
                        <a:pt x="159390" y="1405"/>
                        <a:pt x="208326" y="485171"/>
                        <a:pt x="251669" y="486569"/>
                      </a:cubicBezTo>
                      <a:cubicBezTo>
                        <a:pt x="295012" y="487967"/>
                        <a:pt x="335559" y="9794"/>
                        <a:pt x="377504" y="8396"/>
                      </a:cubicBezTo>
                      <a:cubicBezTo>
                        <a:pt x="419449" y="6998"/>
                        <a:pt x="458598" y="479578"/>
                        <a:pt x="503339" y="478180"/>
                      </a:cubicBezTo>
                      <a:cubicBezTo>
                        <a:pt x="548080" y="476782"/>
                        <a:pt x="608202" y="-1391"/>
                        <a:pt x="645952" y="7"/>
                      </a:cubicBezTo>
                      <a:cubicBezTo>
                        <a:pt x="683702" y="1405"/>
                        <a:pt x="690693" y="482375"/>
                        <a:pt x="729842" y="486569"/>
                      </a:cubicBezTo>
                      <a:cubicBezTo>
                        <a:pt x="768991" y="490764"/>
                        <a:pt x="838899" y="26572"/>
                        <a:pt x="880844" y="25174"/>
                      </a:cubicBezTo>
                      <a:cubicBezTo>
                        <a:pt x="922789" y="23776"/>
                        <a:pt x="964733" y="402679"/>
                        <a:pt x="981511" y="478180"/>
                      </a:cubicBezTo>
                      <a:lnTo>
                        <a:pt x="981511" y="478180"/>
                      </a:lnTo>
                      <a:lnTo>
                        <a:pt x="973122" y="478180"/>
                      </a:lnTo>
                    </a:path>
                  </a:pathLst>
                </a:custGeom>
                <a:noFill/>
                <a:ln w="381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38" name="Group 137"/>
              <p:cNvGrpSpPr/>
              <p:nvPr/>
            </p:nvGrpSpPr>
            <p:grpSpPr>
              <a:xfrm>
                <a:off x="609600" y="2966626"/>
                <a:ext cx="1656397" cy="1245282"/>
                <a:chOff x="609600" y="2971800"/>
                <a:chExt cx="1656397" cy="1245282"/>
              </a:xfrm>
            </p:grpSpPr>
            <p:grpSp>
              <p:nvGrpSpPr>
                <p:cNvPr id="157" name="Group 156"/>
                <p:cNvGrpSpPr/>
                <p:nvPr/>
              </p:nvGrpSpPr>
              <p:grpSpPr>
                <a:xfrm>
                  <a:off x="609600" y="2971800"/>
                  <a:ext cx="1656397" cy="1245282"/>
                  <a:chOff x="2221414" y="2672593"/>
                  <a:chExt cx="1656397" cy="1245282"/>
                </a:xfrm>
              </p:grpSpPr>
              <p:grpSp>
                <p:nvGrpSpPr>
                  <p:cNvPr id="159" name="Group 158"/>
                  <p:cNvGrpSpPr/>
                  <p:nvPr/>
                </p:nvGrpSpPr>
                <p:grpSpPr>
                  <a:xfrm>
                    <a:off x="2221414" y="2672593"/>
                    <a:ext cx="1656397" cy="914400"/>
                    <a:chOff x="2221414" y="2672593"/>
                    <a:chExt cx="1656397" cy="914400"/>
                  </a:xfrm>
                </p:grpSpPr>
                <p:grpSp>
                  <p:nvGrpSpPr>
                    <p:cNvPr id="161" name="Group 160"/>
                    <p:cNvGrpSpPr/>
                    <p:nvPr/>
                  </p:nvGrpSpPr>
                  <p:grpSpPr>
                    <a:xfrm>
                      <a:off x="2658611" y="2672593"/>
                      <a:ext cx="1219200" cy="914400"/>
                      <a:chOff x="2658611" y="2672593"/>
                      <a:chExt cx="1219200" cy="914400"/>
                    </a:xfrm>
                  </p:grpSpPr>
                  <p:cxnSp>
                    <p:nvCxnSpPr>
                      <p:cNvPr id="163" name="Straight Arrow Connector 162"/>
                      <p:cNvCxnSpPr/>
                      <p:nvPr/>
                    </p:nvCxnSpPr>
                    <p:spPr>
                      <a:xfrm flipV="1">
                        <a:off x="2667000" y="2672593"/>
                        <a:ext cx="0" cy="914400"/>
                      </a:xfrm>
                      <a:prstGeom prst="straightConnector1">
                        <a:avLst/>
                      </a:prstGeom>
                      <a:ln w="38100">
                        <a:solidFill>
                          <a:schemeClr val="tx1"/>
                        </a:solidFill>
                        <a:tailEnd type="triangle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64" name="Straight Arrow Connector 163"/>
                      <p:cNvCxnSpPr/>
                      <p:nvPr/>
                    </p:nvCxnSpPr>
                    <p:spPr>
                      <a:xfrm rot="5400000" flipV="1">
                        <a:off x="3268211" y="2963411"/>
                        <a:ext cx="0" cy="1219200"/>
                      </a:xfrm>
                      <a:prstGeom prst="straightConnector1">
                        <a:avLst/>
                      </a:prstGeom>
                      <a:ln w="38100">
                        <a:solidFill>
                          <a:schemeClr val="tx1"/>
                        </a:solidFill>
                        <a:tailEnd type="triangle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sp>
                  <p:nvSpPr>
                    <p:cNvPr id="162" name="TextBox 161"/>
                    <p:cNvSpPr txBox="1"/>
                    <p:nvPr/>
                  </p:nvSpPr>
                  <p:spPr>
                    <a:xfrm>
                      <a:off x="2221414" y="2828300"/>
                      <a:ext cx="461665" cy="665118"/>
                    </a:xfrm>
                    <a:prstGeom prst="rect">
                      <a:avLst/>
                    </a:prstGeom>
                    <a:noFill/>
                  </p:spPr>
                  <p:txBody>
                    <a:bodyPr vert="vert270" wrap="none" rtlCol="0">
                      <a:spAutoFit/>
                    </a:bodyPr>
                    <a:lstStyle/>
                    <a:p>
                      <a:r>
                        <a:rPr lang="en-US" dirty="0" smtClean="0">
                          <a:solidFill>
                            <a:srgbClr val="0000CC"/>
                          </a:solidFill>
                        </a:rPr>
                        <a:t>Value</a:t>
                      </a:r>
                      <a:endParaRPr lang="en-US" dirty="0">
                        <a:solidFill>
                          <a:srgbClr val="0000CC"/>
                        </a:solidFill>
                      </a:endParaRPr>
                    </a:p>
                  </p:txBody>
                </p:sp>
              </p:grpSp>
              <p:sp>
                <p:nvSpPr>
                  <p:cNvPr id="160" name="TextBox 159"/>
                  <p:cNvSpPr txBox="1"/>
                  <p:nvPr/>
                </p:nvSpPr>
                <p:spPr>
                  <a:xfrm>
                    <a:off x="2895600" y="3548543"/>
                    <a:ext cx="914400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dirty="0" smtClean="0">
                        <a:solidFill>
                          <a:srgbClr val="0000CC"/>
                        </a:solidFill>
                      </a:rPr>
                      <a:t>Time</a:t>
                    </a:r>
                    <a:endParaRPr lang="en-US" dirty="0">
                      <a:solidFill>
                        <a:srgbClr val="0000CC"/>
                      </a:solidFill>
                    </a:endParaRPr>
                  </a:p>
                </p:txBody>
              </p:sp>
            </p:grpSp>
            <p:sp>
              <p:nvSpPr>
                <p:cNvPr id="158" name="Freeform 157"/>
                <p:cNvSpPr/>
                <p:nvPr/>
              </p:nvSpPr>
              <p:spPr>
                <a:xfrm>
                  <a:off x="1065402" y="3262833"/>
                  <a:ext cx="1192597" cy="604492"/>
                </a:xfrm>
                <a:custGeom>
                  <a:avLst/>
                  <a:gdLst>
                    <a:gd name="connsiteX0" fmla="*/ 0 w 1192597"/>
                    <a:gd name="connsiteY0" fmla="*/ 604492 h 604492"/>
                    <a:gd name="connsiteX1" fmla="*/ 151002 w 1192597"/>
                    <a:gd name="connsiteY1" fmla="*/ 243765 h 604492"/>
                    <a:gd name="connsiteX2" fmla="*/ 562062 w 1192597"/>
                    <a:gd name="connsiteY2" fmla="*/ 34040 h 604492"/>
                    <a:gd name="connsiteX3" fmla="*/ 1115736 w 1192597"/>
                    <a:gd name="connsiteY3" fmla="*/ 484 h 604492"/>
                    <a:gd name="connsiteX4" fmla="*/ 1174459 w 1192597"/>
                    <a:gd name="connsiteY4" fmla="*/ 17262 h 6044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92597" h="604492">
                      <a:moveTo>
                        <a:pt x="0" y="604492"/>
                      </a:moveTo>
                      <a:cubicBezTo>
                        <a:pt x="28662" y="471666"/>
                        <a:pt x="57325" y="338840"/>
                        <a:pt x="151002" y="243765"/>
                      </a:cubicBezTo>
                      <a:cubicBezTo>
                        <a:pt x="244679" y="148690"/>
                        <a:pt x="401273" y="74587"/>
                        <a:pt x="562062" y="34040"/>
                      </a:cubicBezTo>
                      <a:cubicBezTo>
                        <a:pt x="722851" y="-6507"/>
                        <a:pt x="1013670" y="3280"/>
                        <a:pt x="1115736" y="484"/>
                      </a:cubicBezTo>
                      <a:cubicBezTo>
                        <a:pt x="1217802" y="-2312"/>
                        <a:pt x="1196130" y="7475"/>
                        <a:pt x="1174459" y="17262"/>
                      </a:cubicBezTo>
                    </a:path>
                  </a:pathLst>
                </a:custGeom>
                <a:noFill/>
                <a:ln w="381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39" name="Group 138"/>
              <p:cNvGrpSpPr/>
              <p:nvPr/>
            </p:nvGrpSpPr>
            <p:grpSpPr>
              <a:xfrm>
                <a:off x="4659572" y="2966626"/>
                <a:ext cx="1693006" cy="1245282"/>
                <a:chOff x="4623904" y="2988288"/>
                <a:chExt cx="1693006" cy="1245282"/>
              </a:xfrm>
            </p:grpSpPr>
            <p:grpSp>
              <p:nvGrpSpPr>
                <p:cNvPr id="149" name="Group 148"/>
                <p:cNvGrpSpPr/>
                <p:nvPr/>
              </p:nvGrpSpPr>
              <p:grpSpPr>
                <a:xfrm>
                  <a:off x="4623904" y="2988288"/>
                  <a:ext cx="1656397" cy="1245282"/>
                  <a:chOff x="2221414" y="2672593"/>
                  <a:chExt cx="1656397" cy="1245282"/>
                </a:xfrm>
              </p:grpSpPr>
              <p:grpSp>
                <p:nvGrpSpPr>
                  <p:cNvPr id="151" name="Group 150"/>
                  <p:cNvGrpSpPr/>
                  <p:nvPr/>
                </p:nvGrpSpPr>
                <p:grpSpPr>
                  <a:xfrm>
                    <a:off x="2221414" y="2672593"/>
                    <a:ext cx="1656397" cy="914400"/>
                    <a:chOff x="2221414" y="2672593"/>
                    <a:chExt cx="1656397" cy="914400"/>
                  </a:xfrm>
                </p:grpSpPr>
                <p:grpSp>
                  <p:nvGrpSpPr>
                    <p:cNvPr id="153" name="Group 152"/>
                    <p:cNvGrpSpPr/>
                    <p:nvPr/>
                  </p:nvGrpSpPr>
                  <p:grpSpPr>
                    <a:xfrm>
                      <a:off x="2658611" y="2672593"/>
                      <a:ext cx="1219200" cy="914400"/>
                      <a:chOff x="2658611" y="2672593"/>
                      <a:chExt cx="1219200" cy="914400"/>
                    </a:xfrm>
                  </p:grpSpPr>
                  <p:cxnSp>
                    <p:nvCxnSpPr>
                      <p:cNvPr id="155" name="Straight Arrow Connector 154"/>
                      <p:cNvCxnSpPr/>
                      <p:nvPr/>
                    </p:nvCxnSpPr>
                    <p:spPr>
                      <a:xfrm flipV="1">
                        <a:off x="2667000" y="2672593"/>
                        <a:ext cx="0" cy="914400"/>
                      </a:xfrm>
                      <a:prstGeom prst="straightConnector1">
                        <a:avLst/>
                      </a:prstGeom>
                      <a:ln w="38100">
                        <a:solidFill>
                          <a:schemeClr val="tx1"/>
                        </a:solidFill>
                        <a:tailEnd type="triangle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56" name="Straight Arrow Connector 155"/>
                      <p:cNvCxnSpPr/>
                      <p:nvPr/>
                    </p:nvCxnSpPr>
                    <p:spPr>
                      <a:xfrm rot="5400000" flipV="1">
                        <a:off x="3268211" y="2963411"/>
                        <a:ext cx="0" cy="1219200"/>
                      </a:xfrm>
                      <a:prstGeom prst="straightConnector1">
                        <a:avLst/>
                      </a:prstGeom>
                      <a:ln w="38100">
                        <a:solidFill>
                          <a:schemeClr val="tx1"/>
                        </a:solidFill>
                        <a:tailEnd type="triangle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sp>
                  <p:nvSpPr>
                    <p:cNvPr id="154" name="TextBox 153"/>
                    <p:cNvSpPr txBox="1"/>
                    <p:nvPr/>
                  </p:nvSpPr>
                  <p:spPr>
                    <a:xfrm>
                      <a:off x="2221414" y="2828300"/>
                      <a:ext cx="461665" cy="665118"/>
                    </a:xfrm>
                    <a:prstGeom prst="rect">
                      <a:avLst/>
                    </a:prstGeom>
                    <a:noFill/>
                  </p:spPr>
                  <p:txBody>
                    <a:bodyPr vert="vert270" wrap="none" rtlCol="0">
                      <a:spAutoFit/>
                    </a:bodyPr>
                    <a:lstStyle/>
                    <a:p>
                      <a:r>
                        <a:rPr lang="en-US" dirty="0" smtClean="0">
                          <a:solidFill>
                            <a:srgbClr val="0000CC"/>
                          </a:solidFill>
                        </a:rPr>
                        <a:t>Value</a:t>
                      </a:r>
                      <a:endParaRPr lang="en-US" dirty="0">
                        <a:solidFill>
                          <a:srgbClr val="0000CC"/>
                        </a:solidFill>
                      </a:endParaRPr>
                    </a:p>
                  </p:txBody>
                </p:sp>
              </p:grpSp>
              <p:sp>
                <p:nvSpPr>
                  <p:cNvPr id="152" name="TextBox 151"/>
                  <p:cNvSpPr txBox="1"/>
                  <p:nvPr/>
                </p:nvSpPr>
                <p:spPr>
                  <a:xfrm>
                    <a:off x="2895600" y="3548543"/>
                    <a:ext cx="914400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dirty="0" smtClean="0">
                        <a:solidFill>
                          <a:srgbClr val="0000CC"/>
                        </a:solidFill>
                      </a:rPr>
                      <a:t>Time</a:t>
                    </a:r>
                    <a:endParaRPr lang="en-US" dirty="0">
                      <a:solidFill>
                        <a:srgbClr val="0000CC"/>
                      </a:solidFill>
                    </a:endParaRPr>
                  </a:p>
                </p:txBody>
              </p:sp>
            </p:grpSp>
            <p:sp>
              <p:nvSpPr>
                <p:cNvPr id="150" name="Freeform 149"/>
                <p:cNvSpPr/>
                <p:nvPr/>
              </p:nvSpPr>
              <p:spPr>
                <a:xfrm>
                  <a:off x="5058561" y="3089906"/>
                  <a:ext cx="1258349" cy="696037"/>
                </a:xfrm>
                <a:custGeom>
                  <a:avLst/>
                  <a:gdLst>
                    <a:gd name="connsiteX0" fmla="*/ 0 w 1258349"/>
                    <a:gd name="connsiteY0" fmla="*/ 567694 h 696037"/>
                    <a:gd name="connsiteX1" fmla="*/ 167780 w 1258349"/>
                    <a:gd name="connsiteY1" fmla="*/ 248912 h 696037"/>
                    <a:gd name="connsiteX2" fmla="*/ 243281 w 1258349"/>
                    <a:gd name="connsiteY2" fmla="*/ 693529 h 696037"/>
                    <a:gd name="connsiteX3" fmla="*/ 310393 w 1258349"/>
                    <a:gd name="connsiteY3" fmla="*/ 5632 h 696037"/>
                    <a:gd name="connsiteX4" fmla="*/ 503340 w 1258349"/>
                    <a:gd name="connsiteY4" fmla="*/ 366358 h 696037"/>
                    <a:gd name="connsiteX5" fmla="*/ 654342 w 1258349"/>
                    <a:gd name="connsiteY5" fmla="*/ 349580 h 696037"/>
                    <a:gd name="connsiteX6" fmla="*/ 729843 w 1258349"/>
                    <a:gd name="connsiteY6" fmla="*/ 601250 h 696037"/>
                    <a:gd name="connsiteX7" fmla="*/ 796955 w 1258349"/>
                    <a:gd name="connsiteY7" fmla="*/ 106300 h 696037"/>
                    <a:gd name="connsiteX8" fmla="*/ 1015068 w 1258349"/>
                    <a:gd name="connsiteY8" fmla="*/ 374747 h 696037"/>
                    <a:gd name="connsiteX9" fmla="*/ 1115736 w 1258349"/>
                    <a:gd name="connsiteY9" fmla="*/ 559305 h 696037"/>
                    <a:gd name="connsiteX10" fmla="*/ 1115736 w 1258349"/>
                    <a:gd name="connsiteY10" fmla="*/ 240523 h 696037"/>
                    <a:gd name="connsiteX11" fmla="*/ 1258349 w 1258349"/>
                    <a:gd name="connsiteY11" fmla="*/ 383136 h 696037"/>
                    <a:gd name="connsiteX12" fmla="*/ 1258349 w 1258349"/>
                    <a:gd name="connsiteY12" fmla="*/ 383136 h 6960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58349" h="696037">
                      <a:moveTo>
                        <a:pt x="0" y="567694"/>
                      </a:moveTo>
                      <a:cubicBezTo>
                        <a:pt x="63616" y="397816"/>
                        <a:pt x="127233" y="227939"/>
                        <a:pt x="167780" y="248912"/>
                      </a:cubicBezTo>
                      <a:cubicBezTo>
                        <a:pt x="208327" y="269884"/>
                        <a:pt x="219512" y="734076"/>
                        <a:pt x="243281" y="693529"/>
                      </a:cubicBezTo>
                      <a:cubicBezTo>
                        <a:pt x="267050" y="652982"/>
                        <a:pt x="267050" y="60160"/>
                        <a:pt x="310393" y="5632"/>
                      </a:cubicBezTo>
                      <a:cubicBezTo>
                        <a:pt x="353736" y="-48897"/>
                        <a:pt x="446015" y="309033"/>
                        <a:pt x="503340" y="366358"/>
                      </a:cubicBezTo>
                      <a:cubicBezTo>
                        <a:pt x="560665" y="423683"/>
                        <a:pt x="616592" y="310431"/>
                        <a:pt x="654342" y="349580"/>
                      </a:cubicBezTo>
                      <a:cubicBezTo>
                        <a:pt x="692092" y="388729"/>
                        <a:pt x="706074" y="641797"/>
                        <a:pt x="729843" y="601250"/>
                      </a:cubicBezTo>
                      <a:cubicBezTo>
                        <a:pt x="753612" y="560703"/>
                        <a:pt x="749418" y="144050"/>
                        <a:pt x="796955" y="106300"/>
                      </a:cubicBezTo>
                      <a:cubicBezTo>
                        <a:pt x="844493" y="68549"/>
                        <a:pt x="961938" y="299246"/>
                        <a:pt x="1015068" y="374747"/>
                      </a:cubicBezTo>
                      <a:cubicBezTo>
                        <a:pt x="1068198" y="450248"/>
                        <a:pt x="1098958" y="581676"/>
                        <a:pt x="1115736" y="559305"/>
                      </a:cubicBezTo>
                      <a:cubicBezTo>
                        <a:pt x="1132514" y="536934"/>
                        <a:pt x="1091967" y="269884"/>
                        <a:pt x="1115736" y="240523"/>
                      </a:cubicBezTo>
                      <a:cubicBezTo>
                        <a:pt x="1139505" y="211161"/>
                        <a:pt x="1258349" y="383136"/>
                        <a:pt x="1258349" y="383136"/>
                      </a:cubicBezTo>
                      <a:lnTo>
                        <a:pt x="1258349" y="383136"/>
                      </a:lnTo>
                    </a:path>
                  </a:pathLst>
                </a:custGeom>
                <a:noFill/>
                <a:ln w="381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0" name="Group 139"/>
              <p:cNvGrpSpPr/>
              <p:nvPr/>
            </p:nvGrpSpPr>
            <p:grpSpPr>
              <a:xfrm>
                <a:off x="6721167" y="2923493"/>
                <a:ext cx="1656397" cy="1331548"/>
                <a:chOff x="6721167" y="2921676"/>
                <a:chExt cx="1656397" cy="1331548"/>
              </a:xfrm>
            </p:grpSpPr>
            <p:grpSp>
              <p:nvGrpSpPr>
                <p:cNvPr id="141" name="Group 140"/>
                <p:cNvGrpSpPr/>
                <p:nvPr/>
              </p:nvGrpSpPr>
              <p:grpSpPr>
                <a:xfrm>
                  <a:off x="6721167" y="3007942"/>
                  <a:ext cx="1656397" cy="1245282"/>
                  <a:chOff x="2221414" y="2672593"/>
                  <a:chExt cx="1656397" cy="1245282"/>
                </a:xfrm>
              </p:grpSpPr>
              <p:grpSp>
                <p:nvGrpSpPr>
                  <p:cNvPr id="143" name="Group 142"/>
                  <p:cNvGrpSpPr/>
                  <p:nvPr/>
                </p:nvGrpSpPr>
                <p:grpSpPr>
                  <a:xfrm>
                    <a:off x="2221414" y="2672593"/>
                    <a:ext cx="1656397" cy="914400"/>
                    <a:chOff x="2221414" y="2672593"/>
                    <a:chExt cx="1656397" cy="914400"/>
                  </a:xfrm>
                </p:grpSpPr>
                <p:grpSp>
                  <p:nvGrpSpPr>
                    <p:cNvPr id="145" name="Group 144"/>
                    <p:cNvGrpSpPr/>
                    <p:nvPr/>
                  </p:nvGrpSpPr>
                  <p:grpSpPr>
                    <a:xfrm>
                      <a:off x="2658611" y="2672593"/>
                      <a:ext cx="1219200" cy="914400"/>
                      <a:chOff x="2658611" y="2672593"/>
                      <a:chExt cx="1219200" cy="914400"/>
                    </a:xfrm>
                  </p:grpSpPr>
                  <p:cxnSp>
                    <p:nvCxnSpPr>
                      <p:cNvPr id="147" name="Straight Arrow Connector 146"/>
                      <p:cNvCxnSpPr/>
                      <p:nvPr/>
                    </p:nvCxnSpPr>
                    <p:spPr>
                      <a:xfrm flipV="1">
                        <a:off x="2667000" y="2672593"/>
                        <a:ext cx="0" cy="914400"/>
                      </a:xfrm>
                      <a:prstGeom prst="straightConnector1">
                        <a:avLst/>
                      </a:prstGeom>
                      <a:ln w="38100">
                        <a:solidFill>
                          <a:schemeClr val="tx1"/>
                        </a:solidFill>
                        <a:tailEnd type="triangle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48" name="Straight Arrow Connector 147"/>
                      <p:cNvCxnSpPr/>
                      <p:nvPr/>
                    </p:nvCxnSpPr>
                    <p:spPr>
                      <a:xfrm rot="5400000" flipV="1">
                        <a:off x="3268211" y="2963411"/>
                        <a:ext cx="0" cy="1219200"/>
                      </a:xfrm>
                      <a:prstGeom prst="straightConnector1">
                        <a:avLst/>
                      </a:prstGeom>
                      <a:ln w="38100">
                        <a:solidFill>
                          <a:schemeClr val="tx1"/>
                        </a:solidFill>
                        <a:tailEnd type="triangle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sp>
                  <p:nvSpPr>
                    <p:cNvPr id="146" name="TextBox 145"/>
                    <p:cNvSpPr txBox="1"/>
                    <p:nvPr/>
                  </p:nvSpPr>
                  <p:spPr>
                    <a:xfrm>
                      <a:off x="2221414" y="2828300"/>
                      <a:ext cx="461665" cy="665118"/>
                    </a:xfrm>
                    <a:prstGeom prst="rect">
                      <a:avLst/>
                    </a:prstGeom>
                    <a:noFill/>
                  </p:spPr>
                  <p:txBody>
                    <a:bodyPr vert="vert270" wrap="none" rtlCol="0">
                      <a:spAutoFit/>
                    </a:bodyPr>
                    <a:lstStyle/>
                    <a:p>
                      <a:r>
                        <a:rPr lang="en-US" dirty="0" smtClean="0">
                          <a:solidFill>
                            <a:srgbClr val="0000CC"/>
                          </a:solidFill>
                        </a:rPr>
                        <a:t>Value</a:t>
                      </a:r>
                      <a:endParaRPr lang="en-US" dirty="0">
                        <a:solidFill>
                          <a:srgbClr val="0000CC"/>
                        </a:solidFill>
                      </a:endParaRPr>
                    </a:p>
                  </p:txBody>
                </p:sp>
              </p:grpSp>
              <p:sp>
                <p:nvSpPr>
                  <p:cNvPr id="144" name="TextBox 143"/>
                  <p:cNvSpPr txBox="1"/>
                  <p:nvPr/>
                </p:nvSpPr>
                <p:spPr>
                  <a:xfrm>
                    <a:off x="2895600" y="3548543"/>
                    <a:ext cx="914400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dirty="0" smtClean="0">
                        <a:solidFill>
                          <a:srgbClr val="0000CC"/>
                        </a:solidFill>
                      </a:rPr>
                      <a:t>Time</a:t>
                    </a:r>
                    <a:endParaRPr lang="en-US" dirty="0">
                      <a:solidFill>
                        <a:srgbClr val="0000CC"/>
                      </a:solidFill>
                    </a:endParaRPr>
                  </a:p>
                </p:txBody>
              </p:sp>
            </p:grpSp>
            <p:sp>
              <p:nvSpPr>
                <p:cNvPr id="142" name="Freeform 141"/>
                <p:cNvSpPr/>
                <p:nvPr/>
              </p:nvSpPr>
              <p:spPr>
                <a:xfrm>
                  <a:off x="7155809" y="2921676"/>
                  <a:ext cx="1002816" cy="831246"/>
                </a:xfrm>
                <a:custGeom>
                  <a:avLst/>
                  <a:gdLst>
                    <a:gd name="connsiteX0" fmla="*/ 0 w 1002816"/>
                    <a:gd name="connsiteY0" fmla="*/ 828203 h 831246"/>
                    <a:gd name="connsiteX1" fmla="*/ 612397 w 1002816"/>
                    <a:gd name="connsiteY1" fmla="*/ 769480 h 831246"/>
                    <a:gd name="connsiteX2" fmla="*/ 855677 w 1002816"/>
                    <a:gd name="connsiteY2" fmla="*/ 408753 h 831246"/>
                    <a:gd name="connsiteX3" fmla="*/ 989901 w 1002816"/>
                    <a:gd name="connsiteY3" fmla="*/ 31249 h 831246"/>
                    <a:gd name="connsiteX4" fmla="*/ 989901 w 1002816"/>
                    <a:gd name="connsiteY4" fmla="*/ 48027 h 8312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02816" h="831246">
                      <a:moveTo>
                        <a:pt x="0" y="828203"/>
                      </a:moveTo>
                      <a:cubicBezTo>
                        <a:pt x="234892" y="833795"/>
                        <a:pt x="469784" y="839388"/>
                        <a:pt x="612397" y="769480"/>
                      </a:cubicBezTo>
                      <a:cubicBezTo>
                        <a:pt x="755010" y="699572"/>
                        <a:pt x="792760" y="531791"/>
                        <a:pt x="855677" y="408753"/>
                      </a:cubicBezTo>
                      <a:cubicBezTo>
                        <a:pt x="918594" y="285715"/>
                        <a:pt x="967530" y="91370"/>
                        <a:pt x="989901" y="31249"/>
                      </a:cubicBezTo>
                      <a:cubicBezTo>
                        <a:pt x="1012272" y="-28872"/>
                        <a:pt x="1001086" y="9577"/>
                        <a:pt x="989901" y="48027"/>
                      </a:cubicBezTo>
                    </a:path>
                  </a:pathLst>
                </a:custGeom>
                <a:noFill/>
                <a:ln w="381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133" name="Rectangle 132"/>
            <p:cNvSpPr/>
            <p:nvPr/>
          </p:nvSpPr>
          <p:spPr>
            <a:xfrm>
              <a:off x="882084" y="4112009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dirty="0" smtClean="0">
                  <a:solidFill>
                    <a:srgbClr val="0000CC"/>
                  </a:solidFill>
                </a:rPr>
                <a:t>Steady State</a:t>
              </a:r>
              <a:endParaRPr lang="en-US" b="1" dirty="0">
                <a:solidFill>
                  <a:srgbClr val="0000CC"/>
                </a:solidFill>
              </a:endParaRPr>
            </a:p>
          </p:txBody>
        </p:sp>
        <p:sp>
          <p:nvSpPr>
            <p:cNvPr id="134" name="Rectangle 133"/>
            <p:cNvSpPr/>
            <p:nvPr/>
          </p:nvSpPr>
          <p:spPr>
            <a:xfrm>
              <a:off x="2979379" y="4112009"/>
              <a:ext cx="136447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dirty="0" smtClean="0">
                  <a:solidFill>
                    <a:srgbClr val="0000CC"/>
                  </a:solidFill>
                </a:rPr>
                <a:t>Oscillating</a:t>
              </a:r>
              <a:endParaRPr lang="en-US" b="1" dirty="0">
                <a:solidFill>
                  <a:srgbClr val="0000CC"/>
                </a:solidFill>
              </a:endParaRPr>
            </a:p>
          </p:txBody>
        </p:sp>
        <p:sp>
          <p:nvSpPr>
            <p:cNvPr id="135" name="Rectangle 134"/>
            <p:cNvSpPr/>
            <p:nvPr/>
          </p:nvSpPr>
          <p:spPr>
            <a:xfrm>
              <a:off x="5178102" y="4112009"/>
              <a:ext cx="103105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dirty="0" smtClean="0">
                  <a:solidFill>
                    <a:srgbClr val="0000CC"/>
                  </a:solidFill>
                </a:rPr>
                <a:t>Chaotic</a:t>
              </a:r>
              <a:endParaRPr lang="en-US" b="1" dirty="0">
                <a:solidFill>
                  <a:srgbClr val="0000CC"/>
                </a:solidFill>
              </a:endParaRPr>
            </a:p>
          </p:txBody>
        </p:sp>
        <p:sp>
          <p:nvSpPr>
            <p:cNvPr id="136" name="Rectangle 135"/>
            <p:cNvSpPr/>
            <p:nvPr/>
          </p:nvSpPr>
          <p:spPr>
            <a:xfrm>
              <a:off x="7116657" y="4112009"/>
              <a:ext cx="12490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dirty="0" smtClean="0">
                  <a:solidFill>
                    <a:srgbClr val="0000CC"/>
                  </a:solidFill>
                </a:rPr>
                <a:t>Diverging</a:t>
              </a:r>
              <a:endParaRPr lang="en-US" b="1" dirty="0">
                <a:solidFill>
                  <a:srgbClr val="0000CC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410176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0000CC"/>
                </a:solidFill>
              </a:rPr>
              <a:t>Using Pathway Designer: Chemical Species</a:t>
            </a:r>
            <a:endParaRPr lang="en-US" sz="3200" b="1" dirty="0">
              <a:solidFill>
                <a:srgbClr val="0000CC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1200" y="838200"/>
            <a:ext cx="3228287" cy="320251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7" y="762000"/>
                <a:ext cx="5732016" cy="42892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:r>
                  <a:rPr lang="en-US" sz="2400" dirty="0" smtClean="0"/>
                  <a:t>Let’s </a:t>
                </a:r>
                <a:r>
                  <a:rPr lang="en-US" sz="2400" dirty="0"/>
                  <a:t>simulate the simplest possible reactions </a:t>
                </a:r>
                <a:endParaRPr lang="en-US" sz="2400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vertJc m:val="bot"/>
                          <m:ctrlPr>
                            <a:rPr lang="el-GR" sz="24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Select the </a:t>
                </a:r>
                <a:r>
                  <a:rPr lang="en-US" sz="2400" b="1" dirty="0" smtClean="0"/>
                  <a:t>create chemical species mode </a:t>
                </a:r>
                <a:r>
                  <a:rPr lang="en-US" sz="2400" dirty="0" smtClean="0"/>
                  <a:t>by clicking on the first oval in the left-hand tool bar (if you hover over it you see “Add a Floating Species Node”)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Now each time you click in the drawing frame you will lay down a new chemical species</a:t>
                </a: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7" y="762000"/>
                <a:ext cx="5732016" cy="4289251"/>
              </a:xfrm>
              <a:prstGeom prst="rect">
                <a:avLst/>
              </a:prstGeom>
              <a:blipFill rotWithShape="0">
                <a:blip r:embed="rId3"/>
                <a:stretch>
                  <a:fillRect l="-1596" t="-994" r="-3085" b="-22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6538" y="1431220"/>
            <a:ext cx="934877" cy="1522944"/>
          </a:xfrm>
          <a:prstGeom prst="rect">
            <a:avLst/>
          </a:prstGeom>
        </p:spPr>
      </p:pic>
      <p:sp>
        <p:nvSpPr>
          <p:cNvPr id="12" name="Right Arrow Callout 11"/>
          <p:cNvSpPr/>
          <p:nvPr/>
        </p:nvSpPr>
        <p:spPr>
          <a:xfrm>
            <a:off x="5867400" y="1371600"/>
            <a:ext cx="381000" cy="457200"/>
          </a:xfrm>
          <a:prstGeom prst="rightArrowCallout">
            <a:avLst/>
          </a:prstGeom>
          <a:solidFill>
            <a:srgbClr val="00B050">
              <a:alpha val="1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>
            <a:stCxn id="13" idx="1"/>
            <a:endCxn id="3" idx="3"/>
          </p:cNvCxnSpPr>
          <p:nvPr/>
        </p:nvCxnSpPr>
        <p:spPr>
          <a:xfrm flipH="1">
            <a:off x="4800600" y="2192692"/>
            <a:ext cx="1672703" cy="398108"/>
          </a:xfrm>
          <a:prstGeom prst="straightConnector1">
            <a:avLst/>
          </a:prstGeom>
          <a:ln w="63500">
            <a:solidFill>
              <a:srgbClr val="00B050">
                <a:alpha val="6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3581400" y="2438400"/>
            <a:ext cx="1219200" cy="304800"/>
          </a:xfrm>
          <a:prstGeom prst="rect">
            <a:avLst/>
          </a:prstGeom>
          <a:solidFill>
            <a:srgbClr val="00B05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6473303" y="2040292"/>
            <a:ext cx="523042" cy="304800"/>
          </a:xfrm>
          <a:prstGeom prst="rect">
            <a:avLst/>
          </a:prstGeom>
          <a:solidFill>
            <a:srgbClr val="00B05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Biocomplexity Logo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 descr="redblackblockiu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0464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Chemical Species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1200" y="838200"/>
            <a:ext cx="3228287" cy="320251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7" y="762000"/>
                <a:ext cx="5732016" cy="61359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:r>
                  <a:rPr lang="en-US" sz="2400" dirty="0" smtClean="0"/>
                  <a:t>Let’s </a:t>
                </a:r>
                <a:r>
                  <a:rPr lang="en-US" sz="2400" dirty="0"/>
                  <a:t>simulate the simplest possible reactions </a:t>
                </a:r>
                <a:endParaRPr lang="en-US" sz="2400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vertJc m:val="bot"/>
                          <m:ctrlPr>
                            <a:rPr lang="el-GR" sz="24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Select the </a:t>
                </a:r>
                <a:r>
                  <a:rPr lang="en-US" sz="2400" b="1" dirty="0" smtClean="0"/>
                  <a:t>create chemical species mode </a:t>
                </a:r>
                <a:r>
                  <a:rPr lang="en-US" sz="2400" dirty="0" smtClean="0"/>
                  <a:t>by clicking on the first oval in the left-hand tool bar (if you hover over it you see “Add a Floating Species Node”)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Now each time you click in the drawing frame you will lay down a new chemical species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To </a:t>
                </a:r>
                <a:r>
                  <a:rPr lang="en-US" sz="2400" b="1" dirty="0" smtClean="0"/>
                  <a:t>go back to pointing and selecting </a:t>
                </a:r>
                <a:r>
                  <a:rPr lang="en-US" sz="2400" dirty="0" smtClean="0"/>
                  <a:t>select the </a:t>
                </a:r>
                <a:r>
                  <a:rPr lang="en-US" sz="2400" b="1" dirty="0" smtClean="0"/>
                  <a:t>selection mode </a:t>
                </a:r>
                <a:r>
                  <a:rPr lang="en-US" sz="2400" dirty="0" smtClean="0"/>
                  <a:t>by clicking on the arrow at the top of the left-hand tool bar</a:t>
                </a:r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7" y="762000"/>
                <a:ext cx="5732016" cy="6135910"/>
              </a:xfrm>
              <a:prstGeom prst="rect">
                <a:avLst/>
              </a:prstGeom>
              <a:blipFill rotWithShape="0">
                <a:blip r:embed="rId3"/>
                <a:stretch>
                  <a:fillRect l="-1596" t="-695" r="-3085" b="-12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6538" y="1431220"/>
            <a:ext cx="934877" cy="1522944"/>
          </a:xfrm>
          <a:prstGeom prst="rect">
            <a:avLst/>
          </a:prstGeom>
        </p:spPr>
      </p:pic>
      <p:sp>
        <p:nvSpPr>
          <p:cNvPr id="12" name="Right Arrow Callout 11"/>
          <p:cNvSpPr/>
          <p:nvPr/>
        </p:nvSpPr>
        <p:spPr>
          <a:xfrm>
            <a:off x="5867400" y="1371600"/>
            <a:ext cx="381000" cy="457200"/>
          </a:xfrm>
          <a:prstGeom prst="rightArrowCallout">
            <a:avLst/>
          </a:prstGeom>
          <a:solidFill>
            <a:srgbClr val="00B050">
              <a:alpha val="1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1200" y="4116912"/>
            <a:ext cx="3228287" cy="320251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6538" y="4709932"/>
            <a:ext cx="934877" cy="1522944"/>
          </a:xfrm>
          <a:prstGeom prst="rect">
            <a:avLst/>
          </a:prstGeom>
        </p:spPr>
      </p:pic>
      <p:sp>
        <p:nvSpPr>
          <p:cNvPr id="17" name="Right Arrow Callout 16"/>
          <p:cNvSpPr/>
          <p:nvPr/>
        </p:nvSpPr>
        <p:spPr>
          <a:xfrm>
            <a:off x="5867400" y="4650312"/>
            <a:ext cx="381000" cy="457200"/>
          </a:xfrm>
          <a:prstGeom prst="rightArrowCallout">
            <a:avLst/>
          </a:prstGeom>
          <a:solidFill>
            <a:srgbClr val="00B050">
              <a:alpha val="1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Arrow Connector 17"/>
          <p:cNvCxnSpPr>
            <a:stCxn id="21" idx="1"/>
            <a:endCxn id="20" idx="3"/>
          </p:cNvCxnSpPr>
          <p:nvPr/>
        </p:nvCxnSpPr>
        <p:spPr>
          <a:xfrm flipH="1">
            <a:off x="1600200" y="5006858"/>
            <a:ext cx="4738331" cy="1264795"/>
          </a:xfrm>
          <a:prstGeom prst="straightConnector1">
            <a:avLst/>
          </a:prstGeom>
          <a:ln w="63500">
            <a:solidFill>
              <a:srgbClr val="FF0000">
                <a:alpha val="30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19" idx="1"/>
            <a:endCxn id="14" idx="3"/>
          </p:cNvCxnSpPr>
          <p:nvPr/>
        </p:nvCxnSpPr>
        <p:spPr>
          <a:xfrm flipH="1">
            <a:off x="4800600" y="2192692"/>
            <a:ext cx="1672703" cy="398108"/>
          </a:xfrm>
          <a:prstGeom prst="straightConnector1">
            <a:avLst/>
          </a:prstGeom>
          <a:ln w="63500">
            <a:solidFill>
              <a:srgbClr val="00B050">
                <a:alpha val="6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3581400" y="2438400"/>
            <a:ext cx="1219200" cy="304800"/>
          </a:xfrm>
          <a:prstGeom prst="rect">
            <a:avLst/>
          </a:prstGeom>
          <a:solidFill>
            <a:srgbClr val="00B05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6473303" y="2040292"/>
            <a:ext cx="523042" cy="304800"/>
          </a:xfrm>
          <a:prstGeom prst="rect">
            <a:avLst/>
          </a:prstGeom>
          <a:solidFill>
            <a:srgbClr val="00B05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769026" y="6119253"/>
            <a:ext cx="831174" cy="304800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6338531" y="4724106"/>
            <a:ext cx="790738" cy="565504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901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Chemical Species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1022" y="838200"/>
            <a:ext cx="2688465" cy="2667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7" y="762000"/>
                <a:ext cx="5732016" cy="46585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:r>
                  <a:rPr lang="en-US" sz="2400" dirty="0" smtClean="0"/>
                  <a:t>Let’s </a:t>
                </a:r>
                <a:r>
                  <a:rPr lang="en-US" sz="2400" dirty="0"/>
                  <a:t>simulate the simplest possible reactions </a:t>
                </a:r>
                <a:endParaRPr lang="en-US" sz="2400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vertJc m:val="bot"/>
                          <m:ctrlPr>
                            <a:rPr lang="el-GR" sz="24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Select the </a:t>
                </a:r>
                <a:r>
                  <a:rPr lang="en-US" sz="2400" b="1" dirty="0" smtClean="0"/>
                  <a:t>create chemical species mode </a:t>
                </a:r>
                <a:r>
                  <a:rPr lang="en-US" sz="2400" dirty="0" smtClean="0"/>
                  <a:t>by clicking on the first oval in the left-hand tool bar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Now each time you click in the drawing frame you will lay down a new chemical species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7" y="762000"/>
                <a:ext cx="5732016" cy="4658583"/>
              </a:xfrm>
              <a:prstGeom prst="rect">
                <a:avLst/>
              </a:prstGeom>
              <a:blipFill rotWithShape="0">
                <a:blip r:embed="rId3"/>
                <a:stretch>
                  <a:fillRect l="-1596" t="-9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2022" y="1371600"/>
            <a:ext cx="665045" cy="1083380"/>
          </a:xfrm>
          <a:prstGeom prst="rect">
            <a:avLst/>
          </a:prstGeom>
        </p:spPr>
      </p:pic>
      <p:sp>
        <p:nvSpPr>
          <p:cNvPr id="12" name="Right Arrow Callout 11"/>
          <p:cNvSpPr/>
          <p:nvPr/>
        </p:nvSpPr>
        <p:spPr>
          <a:xfrm>
            <a:off x="6331022" y="1286846"/>
            <a:ext cx="381000" cy="457200"/>
          </a:xfrm>
          <a:prstGeom prst="rightArrowCallout">
            <a:avLst/>
          </a:prstGeom>
          <a:solidFill>
            <a:srgbClr val="00B050">
              <a:alpha val="1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redblackblocki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" name="Straight Arrow Connector 18"/>
          <p:cNvCxnSpPr>
            <a:stCxn id="21" idx="1"/>
            <a:endCxn id="20" idx="3"/>
          </p:cNvCxnSpPr>
          <p:nvPr/>
        </p:nvCxnSpPr>
        <p:spPr>
          <a:xfrm flipH="1">
            <a:off x="4800600" y="1913290"/>
            <a:ext cx="1982423" cy="677510"/>
          </a:xfrm>
          <a:prstGeom prst="straightConnector1">
            <a:avLst/>
          </a:prstGeom>
          <a:ln w="63500">
            <a:solidFill>
              <a:srgbClr val="00B050">
                <a:alpha val="6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3581400" y="2438400"/>
            <a:ext cx="1219200" cy="304800"/>
          </a:xfrm>
          <a:prstGeom prst="rect">
            <a:avLst/>
          </a:prstGeom>
          <a:solidFill>
            <a:srgbClr val="00B05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6783023" y="1760890"/>
            <a:ext cx="523042" cy="304800"/>
          </a:xfrm>
          <a:prstGeom prst="rect">
            <a:avLst/>
          </a:prstGeom>
          <a:solidFill>
            <a:srgbClr val="00B05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descr="Biocomplexity Logo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813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Chemical Species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1022" y="838200"/>
            <a:ext cx="2688465" cy="2667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7" y="762000"/>
                <a:ext cx="5732016" cy="53972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:r>
                  <a:rPr lang="en-US" sz="2400" dirty="0" smtClean="0"/>
                  <a:t>Let’s </a:t>
                </a:r>
                <a:r>
                  <a:rPr lang="en-US" sz="2400" dirty="0"/>
                  <a:t>simulate the simplest possible reactions </a:t>
                </a:r>
                <a:endParaRPr lang="en-US" sz="2400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vertJc m:val="bot"/>
                          <m:ctrlPr>
                            <a:rPr lang="el-GR" sz="24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Select the </a:t>
                </a:r>
                <a:r>
                  <a:rPr lang="en-US" sz="2400" b="1" dirty="0" smtClean="0"/>
                  <a:t>create chemical species mode </a:t>
                </a:r>
                <a:r>
                  <a:rPr lang="en-US" sz="2400" dirty="0" smtClean="0"/>
                  <a:t>by clicking on the first oval in the left-hand tool bar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Now each time you click in the drawing frame you will lay down a new chemical species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Click once in the frame to create a species (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sz="2400" dirty="0" smtClean="0"/>
                  <a:t>)</a:t>
                </a:r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7" y="762000"/>
                <a:ext cx="5732016" cy="5397247"/>
              </a:xfrm>
              <a:prstGeom prst="rect">
                <a:avLst/>
              </a:prstGeom>
              <a:blipFill rotWithShape="0">
                <a:blip r:embed="rId3"/>
                <a:stretch>
                  <a:fillRect l="-1596" t="-7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2022" y="1371600"/>
            <a:ext cx="665045" cy="1083380"/>
          </a:xfrm>
          <a:prstGeom prst="rect">
            <a:avLst/>
          </a:prstGeom>
        </p:spPr>
      </p:pic>
      <p:sp>
        <p:nvSpPr>
          <p:cNvPr id="12" name="Right Arrow Callout 11"/>
          <p:cNvSpPr/>
          <p:nvPr/>
        </p:nvSpPr>
        <p:spPr>
          <a:xfrm>
            <a:off x="6331022" y="1286846"/>
            <a:ext cx="381000" cy="457200"/>
          </a:xfrm>
          <a:prstGeom prst="rightArrowCallout">
            <a:avLst/>
          </a:prstGeom>
          <a:solidFill>
            <a:srgbClr val="00B050">
              <a:alpha val="1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0" y="4116912"/>
            <a:ext cx="2542487" cy="2522188"/>
          </a:xfrm>
          <a:prstGeom prst="rect">
            <a:avLst/>
          </a:prstGeom>
        </p:spPr>
      </p:pic>
      <p:cxnSp>
        <p:nvCxnSpPr>
          <p:cNvPr id="13" name="Straight Arrow Connector 12"/>
          <p:cNvCxnSpPr/>
          <p:nvPr/>
        </p:nvCxnSpPr>
        <p:spPr>
          <a:xfrm flipH="1" flipV="1">
            <a:off x="3429000" y="5181600"/>
            <a:ext cx="4246256" cy="196406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 descr="redblackblocki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" name="Straight Arrow Connector 18"/>
          <p:cNvCxnSpPr>
            <a:stCxn id="21" idx="1"/>
            <a:endCxn id="20" idx="3"/>
          </p:cNvCxnSpPr>
          <p:nvPr/>
        </p:nvCxnSpPr>
        <p:spPr>
          <a:xfrm flipH="1">
            <a:off x="4800600" y="1913290"/>
            <a:ext cx="1982423" cy="677510"/>
          </a:xfrm>
          <a:prstGeom prst="straightConnector1">
            <a:avLst/>
          </a:prstGeom>
          <a:ln w="63500">
            <a:solidFill>
              <a:srgbClr val="00B050">
                <a:alpha val="6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3581400" y="2438400"/>
            <a:ext cx="1219200" cy="304800"/>
          </a:xfrm>
          <a:prstGeom prst="rect">
            <a:avLst/>
          </a:prstGeom>
          <a:solidFill>
            <a:srgbClr val="00B05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6783023" y="1760890"/>
            <a:ext cx="523042" cy="304800"/>
          </a:xfrm>
          <a:prstGeom prst="rect">
            <a:avLst/>
          </a:prstGeom>
          <a:solidFill>
            <a:srgbClr val="00B05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2057400" y="5031376"/>
            <a:ext cx="1371600" cy="304800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913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Chemical Species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7" y="762000"/>
                <a:ext cx="5732016" cy="35505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vertJc m:val="bot"/>
                          <m:ctrlPr>
                            <a:rPr lang="el-GR" sz="24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Click once in the frame to create a species (I’ve zoomed the size of the node for clarity)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b="1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 smtClean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7" y="762000"/>
                <a:ext cx="5732016" cy="3550587"/>
              </a:xfrm>
              <a:prstGeom prst="rect">
                <a:avLst/>
              </a:prstGeom>
              <a:blipFill rotWithShape="0">
                <a:blip r:embed="rId2"/>
                <a:stretch>
                  <a:fillRect l="-15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4011" y="767404"/>
            <a:ext cx="2542487" cy="252218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0441" y="1714173"/>
            <a:ext cx="809625" cy="628650"/>
          </a:xfrm>
          <a:prstGeom prst="rect">
            <a:avLst/>
          </a:prstGeom>
        </p:spPr>
      </p:pic>
      <p:pic>
        <p:nvPicPr>
          <p:cNvPr id="16" name="Picture 15" descr="Biocomplexity Logo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 descr="redblackblockiu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1" name="Straight Arrow Connector 20"/>
          <p:cNvCxnSpPr>
            <a:stCxn id="24" idx="1"/>
          </p:cNvCxnSpPr>
          <p:nvPr/>
        </p:nvCxnSpPr>
        <p:spPr>
          <a:xfrm flipH="1" flipV="1">
            <a:off x="3428997" y="1486345"/>
            <a:ext cx="3797054" cy="540173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2057397" y="1336121"/>
            <a:ext cx="1371600" cy="304800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7226051" y="1703676"/>
            <a:ext cx="913623" cy="645683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5577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Chemical Species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7" y="762000"/>
                <a:ext cx="5732016" cy="57665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vertJc m:val="bot"/>
                          <m:ctrlPr>
                            <a:rPr lang="el-GR" sz="24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Click once in the frame to create a species (I’ve zoomed the size of the node for clarity)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Now create a placeholder for the missing species in the chemical reaction by clicking on the </a:t>
                </a:r>
                <a14:m>
                  <m:oMath xmlns:m="http://schemas.openxmlformats.org/officeDocument/2006/math"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∅ </m:t>
                    </m:r>
                  </m:oMath>
                </a14:m>
                <a:r>
                  <a:rPr lang="en-US" sz="2400" dirty="0" smtClean="0"/>
                  <a:t>in the left hand tool bar to enable the “</a:t>
                </a:r>
                <a:r>
                  <a:rPr lang="en-US" sz="2400" b="1" dirty="0" smtClean="0"/>
                  <a:t>Add an empty node” mode </a:t>
                </a:r>
              </a:p>
              <a:p>
                <a:pPr marL="0" indent="0">
                  <a:buNone/>
                </a:pPr>
                <a:endParaRPr lang="en-US" sz="2400" b="1" dirty="0"/>
              </a:p>
              <a:p>
                <a:pPr marL="0" indent="0">
                  <a:buNone/>
                </a:pPr>
                <a:r>
                  <a:rPr lang="en-US" sz="2400" dirty="0" smtClean="0"/>
                  <a:t>Click in the frame to add the empty node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 smtClean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7" y="762000"/>
                <a:ext cx="5732016" cy="5766579"/>
              </a:xfrm>
              <a:prstGeom prst="rect">
                <a:avLst/>
              </a:prstGeom>
              <a:blipFill rotWithShape="0">
                <a:blip r:embed="rId2"/>
                <a:stretch>
                  <a:fillRect l="-1596" r="-28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4011" y="767404"/>
            <a:ext cx="2542487" cy="252218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0441" y="1714173"/>
            <a:ext cx="809625" cy="62865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4011" y="3384130"/>
            <a:ext cx="2688465" cy="2667000"/>
          </a:xfrm>
          <a:prstGeom prst="rect">
            <a:avLst/>
          </a:prstGeom>
        </p:spPr>
      </p:pic>
      <p:sp>
        <p:nvSpPr>
          <p:cNvPr id="17" name="Right Arrow Callout 16"/>
          <p:cNvSpPr/>
          <p:nvPr/>
        </p:nvSpPr>
        <p:spPr>
          <a:xfrm>
            <a:off x="6404011" y="3832776"/>
            <a:ext cx="381000" cy="457200"/>
          </a:xfrm>
          <a:prstGeom prst="rightArrowCallout">
            <a:avLst/>
          </a:prstGeom>
          <a:solidFill>
            <a:srgbClr val="00B050">
              <a:alpha val="1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03753" y="3923967"/>
            <a:ext cx="571500" cy="1600200"/>
          </a:xfrm>
          <a:prstGeom prst="rect">
            <a:avLst/>
          </a:prstGeom>
        </p:spPr>
      </p:pic>
      <p:cxnSp>
        <p:nvCxnSpPr>
          <p:cNvPr id="18" name="Straight Arrow Connector 17"/>
          <p:cNvCxnSpPr>
            <a:stCxn id="27" idx="1"/>
            <a:endCxn id="26" idx="3"/>
          </p:cNvCxnSpPr>
          <p:nvPr/>
        </p:nvCxnSpPr>
        <p:spPr>
          <a:xfrm flipH="1" flipV="1">
            <a:off x="2514600" y="3708812"/>
            <a:ext cx="4632802" cy="689928"/>
          </a:xfrm>
          <a:prstGeom prst="straightConnector1">
            <a:avLst/>
          </a:prstGeom>
          <a:ln w="63500">
            <a:solidFill>
              <a:srgbClr val="00B050">
                <a:alpha val="6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 descr="Biocomplexity Logo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 descr="redblackblockiu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1" name="Straight Arrow Connector 20"/>
          <p:cNvCxnSpPr>
            <a:stCxn id="24" idx="1"/>
          </p:cNvCxnSpPr>
          <p:nvPr/>
        </p:nvCxnSpPr>
        <p:spPr>
          <a:xfrm flipH="1" flipV="1">
            <a:off x="3428997" y="1486345"/>
            <a:ext cx="3797054" cy="540173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2057397" y="1336121"/>
            <a:ext cx="1371600" cy="304800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7226051" y="1703676"/>
            <a:ext cx="913623" cy="645683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2286000" y="3556412"/>
            <a:ext cx="228600" cy="304800"/>
          </a:xfrm>
          <a:prstGeom prst="rect">
            <a:avLst/>
          </a:prstGeom>
          <a:solidFill>
            <a:srgbClr val="00B05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>
            <a:off x="7147402" y="4254464"/>
            <a:ext cx="439270" cy="288552"/>
          </a:xfrm>
          <a:prstGeom prst="rect">
            <a:avLst/>
          </a:prstGeom>
          <a:solidFill>
            <a:srgbClr val="00B05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816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Chemical Species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7" y="762000"/>
                <a:ext cx="5732016" cy="57665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vertJc m:val="bot"/>
                          <m:ctrlPr>
                            <a:rPr lang="el-GR" sz="24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Click once in the frame to create a species (I’ve zoomed the size of the node for clarity)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Now create a placeholder for the missing species in the chemical reaction by clicking on the </a:t>
                </a:r>
                <a14:m>
                  <m:oMath xmlns:m="http://schemas.openxmlformats.org/officeDocument/2006/math"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∅ </m:t>
                    </m:r>
                  </m:oMath>
                </a14:m>
                <a:r>
                  <a:rPr lang="en-US" sz="2400" dirty="0" smtClean="0"/>
                  <a:t>in the left hand tool bar to enable the “</a:t>
                </a:r>
                <a:r>
                  <a:rPr lang="en-US" sz="2400" b="1" dirty="0" smtClean="0"/>
                  <a:t>Add an empty node” mode </a:t>
                </a:r>
              </a:p>
              <a:p>
                <a:pPr marL="0" indent="0">
                  <a:buNone/>
                </a:pPr>
                <a:endParaRPr lang="en-US" sz="2400" b="1" dirty="0"/>
              </a:p>
              <a:p>
                <a:pPr marL="0" indent="0">
                  <a:buNone/>
                </a:pPr>
                <a:r>
                  <a:rPr lang="en-US" sz="2400" dirty="0" smtClean="0"/>
                  <a:t>Click in the frame to add the empty node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 smtClean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7" y="762000"/>
                <a:ext cx="5732016" cy="5766579"/>
              </a:xfrm>
              <a:prstGeom prst="rect">
                <a:avLst/>
              </a:prstGeom>
              <a:blipFill rotWithShape="0">
                <a:blip r:embed="rId2"/>
                <a:stretch>
                  <a:fillRect l="-1596" r="-28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4011" y="767404"/>
            <a:ext cx="2542487" cy="252218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0441" y="1714173"/>
            <a:ext cx="809625" cy="62865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4011" y="3384130"/>
            <a:ext cx="2688465" cy="2667000"/>
          </a:xfrm>
          <a:prstGeom prst="rect">
            <a:avLst/>
          </a:prstGeom>
        </p:spPr>
      </p:pic>
      <p:sp>
        <p:nvSpPr>
          <p:cNvPr id="17" name="Right Arrow Callout 16"/>
          <p:cNvSpPr/>
          <p:nvPr/>
        </p:nvSpPr>
        <p:spPr>
          <a:xfrm>
            <a:off x="6404011" y="3832776"/>
            <a:ext cx="381000" cy="457200"/>
          </a:xfrm>
          <a:prstGeom prst="rightArrowCallout">
            <a:avLst/>
          </a:prstGeom>
          <a:solidFill>
            <a:srgbClr val="00B050">
              <a:alpha val="1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03753" y="3923967"/>
            <a:ext cx="571500" cy="160020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80066" y="4397344"/>
            <a:ext cx="552450" cy="571500"/>
          </a:xfrm>
          <a:prstGeom prst="rect">
            <a:avLst/>
          </a:prstGeom>
        </p:spPr>
      </p:pic>
      <p:pic>
        <p:nvPicPr>
          <p:cNvPr id="16" name="Picture 15" descr="Biocomplexity Logo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 descr="redblackblockiu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1" name="Straight Arrow Connector 20"/>
          <p:cNvCxnSpPr>
            <a:stCxn id="24" idx="1"/>
          </p:cNvCxnSpPr>
          <p:nvPr/>
        </p:nvCxnSpPr>
        <p:spPr>
          <a:xfrm flipH="1" flipV="1">
            <a:off x="3428997" y="1486345"/>
            <a:ext cx="3797054" cy="540173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2057397" y="1336121"/>
            <a:ext cx="1371600" cy="304800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7226051" y="1703676"/>
            <a:ext cx="913623" cy="645683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6" name="Straight Arrow Connector 25"/>
          <p:cNvCxnSpPr>
            <a:stCxn id="28" idx="1"/>
            <a:endCxn id="27" idx="3"/>
          </p:cNvCxnSpPr>
          <p:nvPr/>
        </p:nvCxnSpPr>
        <p:spPr>
          <a:xfrm flipH="1" flipV="1">
            <a:off x="2514600" y="3708812"/>
            <a:ext cx="4632802" cy="689928"/>
          </a:xfrm>
          <a:prstGeom prst="straightConnector1">
            <a:avLst/>
          </a:prstGeom>
          <a:ln w="63500">
            <a:solidFill>
              <a:srgbClr val="00B050">
                <a:alpha val="6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2286000" y="3556412"/>
            <a:ext cx="228600" cy="304800"/>
          </a:xfrm>
          <a:prstGeom prst="rect">
            <a:avLst/>
          </a:prstGeom>
          <a:solidFill>
            <a:srgbClr val="00B05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>
            <a:off x="7147402" y="4254464"/>
            <a:ext cx="439270" cy="288552"/>
          </a:xfrm>
          <a:prstGeom prst="rect">
            <a:avLst/>
          </a:prstGeom>
          <a:solidFill>
            <a:srgbClr val="00B05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9" name="Straight Arrow Connector 28"/>
          <p:cNvCxnSpPr>
            <a:stCxn id="31" idx="1"/>
            <a:endCxn id="30" idx="3"/>
          </p:cNvCxnSpPr>
          <p:nvPr/>
        </p:nvCxnSpPr>
        <p:spPr>
          <a:xfrm flipH="1">
            <a:off x="2642068" y="4686300"/>
            <a:ext cx="5497606" cy="489927"/>
          </a:xfrm>
          <a:prstGeom prst="straightConnector1">
            <a:avLst/>
          </a:prstGeom>
          <a:ln w="63500">
            <a:solidFill>
              <a:srgbClr val="FF0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1295399" y="5023827"/>
            <a:ext cx="1346669" cy="304800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>
            <a:off x="8139674" y="4495800"/>
            <a:ext cx="410601" cy="381000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1050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0000CC"/>
                </a:solidFill>
              </a:rPr>
              <a:t>Using Pathway Designer: Chemical Reactions</a:t>
            </a:r>
            <a:endParaRPr lang="en-US" sz="3200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6" y="762000"/>
                <a:ext cx="5851937" cy="42892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vertJc m:val="bot"/>
                          <m:ctrlPr>
                            <a:rPr lang="el-GR" sz="24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Now create a unimolecular chemical reaction by clicking on the single arrow in the left hand tool bar to enable the “</a:t>
                </a:r>
                <a:r>
                  <a:rPr lang="en-US" sz="2400" b="1" dirty="0" smtClean="0"/>
                  <a:t>Connect </a:t>
                </a:r>
                <a:r>
                  <a:rPr lang="en-US" sz="2400" b="1" dirty="0" err="1" smtClean="0"/>
                  <a:t>Uni</a:t>
                </a:r>
                <a:r>
                  <a:rPr lang="en-US" sz="2400" b="1" dirty="0" smtClean="0"/>
                  <a:t> </a:t>
                </a:r>
                <a:r>
                  <a:rPr lang="en-US" sz="2400" b="1" dirty="0" err="1" smtClean="0"/>
                  <a:t>Uni</a:t>
                </a:r>
                <a:r>
                  <a:rPr lang="en-US" sz="2400" b="1" dirty="0" smtClean="0"/>
                  <a:t>” mode </a:t>
                </a:r>
              </a:p>
              <a:p>
                <a:pPr marL="0" indent="0">
                  <a:buNone/>
                </a:pPr>
                <a:endParaRPr lang="en-US" sz="2400" b="1" dirty="0"/>
              </a:p>
              <a:p>
                <a:pPr marL="0" indent="0">
                  <a:buNone/>
                </a:pPr>
                <a:r>
                  <a:rPr lang="en-US" sz="2400" dirty="0" smtClean="0"/>
                  <a:t>Now if you click on a node you will create a link </a:t>
                </a:r>
                <a:r>
                  <a:rPr lang="en-US" sz="2400" b="1" dirty="0" smtClean="0"/>
                  <a:t>from that node </a:t>
                </a:r>
                <a:r>
                  <a:rPr lang="en-US" sz="2400" dirty="0" smtClean="0"/>
                  <a:t>and if you then click on a second node it will create a chemical reaction </a:t>
                </a:r>
                <a:r>
                  <a:rPr lang="en-US" sz="2400" b="1" dirty="0" smtClean="0"/>
                  <a:t>to that second node</a:t>
                </a:r>
              </a:p>
              <a:p>
                <a:pPr marL="0" indent="0">
                  <a:buNone/>
                </a:pPr>
                <a:endParaRPr lang="en-US" sz="2400" b="1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6" y="762000"/>
                <a:ext cx="5851937" cy="4289251"/>
              </a:xfrm>
              <a:prstGeom prst="rect">
                <a:avLst/>
              </a:prstGeom>
              <a:blipFill rotWithShape="0">
                <a:blip r:embed="rId2"/>
                <a:stretch>
                  <a:fillRect l="-1563" r="-12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6304" y="890584"/>
            <a:ext cx="2688465" cy="2667000"/>
          </a:xfrm>
          <a:prstGeom prst="rect">
            <a:avLst/>
          </a:prstGeom>
        </p:spPr>
      </p:pic>
      <p:sp>
        <p:nvSpPr>
          <p:cNvPr id="17" name="Right Arrow Callout 16"/>
          <p:cNvSpPr/>
          <p:nvPr/>
        </p:nvSpPr>
        <p:spPr>
          <a:xfrm>
            <a:off x="6206304" y="1447800"/>
            <a:ext cx="381000" cy="457200"/>
          </a:xfrm>
          <a:prstGeom prst="rightArrowCallout">
            <a:avLst/>
          </a:prstGeom>
          <a:solidFill>
            <a:srgbClr val="00B050">
              <a:alpha val="1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5020" y="1447800"/>
            <a:ext cx="571500" cy="1600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/>
          <a:srcRect l="9645" t="2055" r="8366" b="-2055"/>
          <a:stretch/>
        </p:blipFill>
        <p:spPr>
          <a:xfrm>
            <a:off x="7335984" y="1918116"/>
            <a:ext cx="1295400" cy="638156"/>
          </a:xfrm>
          <a:prstGeom prst="rect">
            <a:avLst/>
          </a:prstGeom>
        </p:spPr>
      </p:pic>
      <p:cxnSp>
        <p:nvCxnSpPr>
          <p:cNvPr id="26" name="Straight Arrow Connector 25"/>
          <p:cNvCxnSpPr>
            <a:stCxn id="28" idx="1"/>
          </p:cNvCxnSpPr>
          <p:nvPr/>
        </p:nvCxnSpPr>
        <p:spPr>
          <a:xfrm flipH="1" flipV="1">
            <a:off x="5566299" y="1828800"/>
            <a:ext cx="1243111" cy="679907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3835170" y="1716114"/>
            <a:ext cx="1731129" cy="304800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6809410" y="2310641"/>
            <a:ext cx="428328" cy="396131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28" descr="Biocomplexity Logo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 descr="redblackblockiu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7437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Chemical Reactions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6" y="762000"/>
                <a:ext cx="5851937" cy="24425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vertJc m:val="bot"/>
                          <m:ctrlPr>
                            <a:rPr lang="el-GR" sz="24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Now create a unimolecular chemical reaction by clicking on the single arrow in the left hand tool bar to enable the “</a:t>
                </a:r>
                <a:r>
                  <a:rPr lang="en-US" sz="2400" b="1" dirty="0" smtClean="0"/>
                  <a:t>Connect </a:t>
                </a:r>
                <a:r>
                  <a:rPr lang="en-US" sz="2400" b="1" dirty="0" err="1" smtClean="0"/>
                  <a:t>Uni</a:t>
                </a:r>
                <a:r>
                  <a:rPr lang="en-US" sz="2400" b="1" dirty="0" smtClean="0"/>
                  <a:t> </a:t>
                </a:r>
                <a:r>
                  <a:rPr lang="en-US" sz="2400" b="1" dirty="0" err="1" smtClean="0"/>
                  <a:t>Uni</a:t>
                </a:r>
                <a:r>
                  <a:rPr lang="en-US" sz="2400" b="1" dirty="0" smtClean="0"/>
                  <a:t>” mode </a:t>
                </a:r>
              </a:p>
              <a:p>
                <a:pPr marL="0" indent="0">
                  <a:buNone/>
                </a:pPr>
                <a:endParaRPr lang="en-US" sz="2400" b="1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6" y="762000"/>
                <a:ext cx="5851937" cy="2442592"/>
              </a:xfrm>
              <a:prstGeom prst="rect">
                <a:avLst/>
              </a:prstGeom>
              <a:blipFill rotWithShape="0">
                <a:blip r:embed="rId2"/>
                <a:stretch>
                  <a:fillRect l="-1563" r="-12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6304" y="890584"/>
            <a:ext cx="2688465" cy="2667000"/>
          </a:xfrm>
          <a:prstGeom prst="rect">
            <a:avLst/>
          </a:prstGeom>
        </p:spPr>
      </p:pic>
      <p:sp>
        <p:nvSpPr>
          <p:cNvPr id="17" name="Right Arrow Callout 16"/>
          <p:cNvSpPr/>
          <p:nvPr/>
        </p:nvSpPr>
        <p:spPr>
          <a:xfrm>
            <a:off x="6206304" y="1447800"/>
            <a:ext cx="381000" cy="457200"/>
          </a:xfrm>
          <a:prstGeom prst="rightArrowCallout">
            <a:avLst/>
          </a:prstGeom>
          <a:solidFill>
            <a:srgbClr val="00B050">
              <a:alpha val="1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5020" y="1447800"/>
            <a:ext cx="571500" cy="1600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/>
          <a:srcRect l="9645" t="2055" r="8366" b="-2055"/>
          <a:stretch/>
        </p:blipFill>
        <p:spPr>
          <a:xfrm>
            <a:off x="7335984" y="1918116"/>
            <a:ext cx="1295400" cy="638156"/>
          </a:xfrm>
          <a:prstGeom prst="rect">
            <a:avLst/>
          </a:prstGeom>
        </p:spPr>
      </p:pic>
      <p:cxnSp>
        <p:nvCxnSpPr>
          <p:cNvPr id="26" name="Straight Arrow Connector 25"/>
          <p:cNvCxnSpPr>
            <a:stCxn id="28" idx="1"/>
          </p:cNvCxnSpPr>
          <p:nvPr/>
        </p:nvCxnSpPr>
        <p:spPr>
          <a:xfrm flipH="1" flipV="1">
            <a:off x="5566299" y="1828800"/>
            <a:ext cx="1243111" cy="679907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3835170" y="1716114"/>
            <a:ext cx="1731129" cy="304800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6809410" y="2310641"/>
            <a:ext cx="428328" cy="396131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28" descr="Biocomplexity Logo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 descr="redblackblockiu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5977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2"/>
          <a:srcRect l="70694" t="31884" r="10978" b="29221"/>
          <a:stretch/>
        </p:blipFill>
        <p:spPr>
          <a:xfrm>
            <a:off x="4584863" y="5044465"/>
            <a:ext cx="533400" cy="457200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4717010" y="5098912"/>
            <a:ext cx="315731" cy="356173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Chemical Reactions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6" y="762000"/>
                <a:ext cx="5851937" cy="47928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vertJc m:val="bot"/>
                          <m:ctrlPr>
                            <a:rPr lang="el-GR" sz="24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Now create a unimolecular chemical reaction by clicking on the single arrow in the left hand tool bar to enable the “</a:t>
                </a:r>
                <a:r>
                  <a:rPr lang="en-US" sz="2400" b="1" dirty="0" smtClean="0"/>
                  <a:t>Connect </a:t>
                </a:r>
                <a:r>
                  <a:rPr lang="en-US" sz="2400" b="1" dirty="0" err="1" smtClean="0"/>
                  <a:t>Uni</a:t>
                </a:r>
                <a:r>
                  <a:rPr lang="en-US" sz="2400" b="1" dirty="0" smtClean="0"/>
                  <a:t> </a:t>
                </a:r>
                <a:r>
                  <a:rPr lang="en-US" sz="2400" b="1" dirty="0" err="1" smtClean="0"/>
                  <a:t>Uni</a:t>
                </a:r>
                <a:r>
                  <a:rPr lang="en-US" sz="2400" b="1" dirty="0" smtClean="0"/>
                  <a:t>” mode </a:t>
                </a:r>
              </a:p>
              <a:p>
                <a:pPr marL="0" indent="0">
                  <a:buNone/>
                </a:pPr>
                <a:endParaRPr lang="en-US" sz="2400" b="1" dirty="0"/>
              </a:p>
              <a:p>
                <a:pPr marL="0" indent="0">
                  <a:buNone/>
                </a:pPr>
                <a:r>
                  <a:rPr lang="en-US" sz="2400" dirty="0" smtClean="0"/>
                  <a:t>Now if you click on a node you will create a link </a:t>
                </a:r>
                <a:r>
                  <a:rPr lang="en-US" sz="2400" b="1" dirty="0" smtClean="0"/>
                  <a:t>from that node </a:t>
                </a:r>
                <a:r>
                  <a:rPr lang="en-US" sz="2400" dirty="0" smtClean="0"/>
                  <a:t>and if you then click on a second node it will create a chemical reaction </a:t>
                </a:r>
                <a:r>
                  <a:rPr lang="en-US" sz="2400" b="1" dirty="0" smtClean="0"/>
                  <a:t>to that second node</a:t>
                </a:r>
              </a:p>
              <a:p>
                <a:pPr marL="0" indent="0">
                  <a:buNone/>
                </a:pPr>
                <a:endParaRPr lang="en-US" sz="2400" b="1" dirty="0"/>
              </a:p>
              <a:p>
                <a:pPr marL="0" indent="0">
                  <a:buNone/>
                </a:pPr>
                <a:r>
                  <a:rPr lang="en-US" sz="2400" b="1" dirty="0" smtClean="0"/>
                  <a:t>Lets do </a:t>
                </a:r>
                <a14:m>
                  <m:oMath xmlns:m="http://schemas.openxmlformats.org/officeDocument/2006/math">
                    <m:groupChr>
                      <m:groupChrPr>
                        <m:chr m:val="→"/>
                        <m:vertJc m:val="bot"/>
                        <m:ctrlPr>
                          <a:rPr lang="el-GR" sz="2400" i="1">
                            <a:latin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m:rPr>
                            <m:brk m:alnAt="2"/>
                          </m:rPr>
                          <a:rPr lang="en-US" sz="24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</m:groupChr>
                    <m:r>
                      <a:rPr lang="en-US" sz="2400" i="1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sz="2400" b="1" dirty="0" smtClean="0"/>
                  <a:t> first, First click on </a:t>
                </a: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6" y="762000"/>
                <a:ext cx="5851937" cy="4792851"/>
              </a:xfrm>
              <a:prstGeom prst="rect">
                <a:avLst/>
              </a:prstGeom>
              <a:blipFill rotWithShape="0">
                <a:blip r:embed="rId3"/>
                <a:stretch>
                  <a:fillRect l="-1563" r="-1250" b="-20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6304" y="890584"/>
            <a:ext cx="2688465" cy="2667000"/>
          </a:xfrm>
          <a:prstGeom prst="rect">
            <a:avLst/>
          </a:prstGeom>
        </p:spPr>
      </p:pic>
      <p:sp>
        <p:nvSpPr>
          <p:cNvPr id="17" name="Right Arrow Callout 16"/>
          <p:cNvSpPr/>
          <p:nvPr/>
        </p:nvSpPr>
        <p:spPr>
          <a:xfrm>
            <a:off x="6206304" y="1447800"/>
            <a:ext cx="381000" cy="457200"/>
          </a:xfrm>
          <a:prstGeom prst="rightArrowCallout">
            <a:avLst/>
          </a:prstGeom>
          <a:solidFill>
            <a:srgbClr val="00B050">
              <a:alpha val="1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65020" y="1447800"/>
            <a:ext cx="571500" cy="1600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9645" t="2055" r="8366" b="-2055"/>
          <a:stretch/>
        </p:blipFill>
        <p:spPr>
          <a:xfrm>
            <a:off x="7335984" y="1918116"/>
            <a:ext cx="1295400" cy="63815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3903" y="4700584"/>
            <a:ext cx="2910307" cy="1175472"/>
          </a:xfrm>
          <a:prstGeom prst="rect">
            <a:avLst/>
          </a:prstGeom>
        </p:spPr>
      </p:pic>
      <p:cxnSp>
        <p:nvCxnSpPr>
          <p:cNvPr id="22" name="Straight Arrow Connector 21"/>
          <p:cNvCxnSpPr>
            <a:endCxn id="24" idx="3"/>
          </p:cNvCxnSpPr>
          <p:nvPr/>
        </p:nvCxnSpPr>
        <p:spPr>
          <a:xfrm flipH="1" flipV="1">
            <a:off x="5032741" y="5276999"/>
            <a:ext cx="3273060" cy="43586"/>
          </a:xfrm>
          <a:prstGeom prst="straightConnector1">
            <a:avLst/>
          </a:prstGeom>
          <a:ln w="63500">
            <a:solidFill>
              <a:srgbClr val="00B05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28" idx="1"/>
          </p:cNvCxnSpPr>
          <p:nvPr/>
        </p:nvCxnSpPr>
        <p:spPr>
          <a:xfrm flipH="1" flipV="1">
            <a:off x="5566299" y="1828800"/>
            <a:ext cx="1243111" cy="679907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3835170" y="1716114"/>
            <a:ext cx="1731129" cy="304800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6809410" y="2310641"/>
            <a:ext cx="428328" cy="396131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8243822" y="5163325"/>
            <a:ext cx="297856" cy="374150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28" descr="Biocomplexity Logo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 descr="redblackblockiu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6591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0960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1421DC"/>
                </a:solidFill>
              </a:rPr>
              <a:t>Last Time: Quantitative Model Templates</a:t>
            </a:r>
          </a:p>
        </p:txBody>
      </p:sp>
      <p:sp>
        <p:nvSpPr>
          <p:cNvPr id="27651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0C87441-6A3E-438F-B1A7-A4D3B4AC6AB3}" type="slidenum">
              <a:rPr lang="en-US" sz="1200">
                <a:solidFill>
                  <a:srgbClr val="898989"/>
                </a:solidFill>
                <a:ea typeface="ＭＳ Ｐゴシック" pitchFamily="34" charset="-128"/>
              </a:rPr>
              <a:pPr eaLnBrk="1" hangingPunct="1"/>
              <a:t>4</a:t>
            </a:fld>
            <a:endParaRPr lang="en-US" sz="1200">
              <a:solidFill>
                <a:srgbClr val="898989"/>
              </a:solidFill>
              <a:ea typeface="ＭＳ Ｐゴシック" pitchFamily="34" charset="-128"/>
            </a:endParaRPr>
          </a:p>
        </p:txBody>
      </p:sp>
      <p:pic>
        <p:nvPicPr>
          <p:cNvPr id="27652" name="Picture 3" descr="Biocomplexity 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4" descr="redblackblocki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0" y="1139155"/>
                <a:ext cx="5916612" cy="9406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Aft>
                    <a:spcPts val="3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+6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+4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𝐶</m:t>
                      </m:r>
                      <m:m>
                        <m:mPr>
                          <m:mcs>
                            <m:mc>
                              <m:mcPr>
                                <m:count m:val="1"/>
                                <m:mcJc m:val="center"/>
                              </m:mcPr>
                            </m:mc>
                          </m:mcs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brk m:alnAt="7"/>
                                  </m:rPr>
                                  <a:rPr lang="en-US" i="1">
                                    <a:latin typeface="Cambria Math" panose="02040503050406030204" pitchFamily="18" charset="0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m:rPr>
                                    <m:brk m:alnAt="7"/>
                                  </m:rPr>
                                  <a:rPr lang="en-US" i="1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</m:sub>
                            </m:sSub>
                            <m:r>
                              <m:rPr>
                                <m:brk m:alnAt="7"/>
                              </m:rPr>
                              <a:rPr lang="en-US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𝐵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, 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𝐶</m:t>
                            </m:r>
                            <m:r>
                              <a:rPr lang="en-US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m:rPr>
                                <m:brk m:alnAt="7"/>
                              </m:rPr>
                              <a:rPr lang="en-US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𝐸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, 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𝐾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, </m:t>
                            </m:r>
                            <m:r>
                              <m:rPr>
                                <m:sty m:val="p"/>
                                <m:brk m:alnAt="7"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p</m:t>
                            </m:r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arameters</m:t>
                            </m:r>
                            <m:r>
                              <m:rPr>
                                <m:brk m:alnAt="7"/>
                              </m:rPr>
                              <a:rPr lang="en-US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mr>
                        <m:m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⇌</m:t>
                            </m:r>
                          </m:e>
                        </m:mr>
                        <m:m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brk m:alnAt="7"/>
                                  </m:rPr>
                                  <a:rPr lang="en-US" i="1">
                                    <a:latin typeface="Cambria Math" panose="02040503050406030204" pitchFamily="18" charset="0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sub>
                            </m:sSub>
                            <m:r>
                              <m:rPr>
                                <m:brk m:alnAt="7"/>
                              </m:rPr>
                              <a:rPr lang="en-US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, 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𝐵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, 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𝐶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, 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𝐸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𝐾</m:t>
                            </m:r>
                            <m:r>
                              <a:rPr lang="en-US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m:rPr>
                                <m:sty m:val="p"/>
                                <m:brk m:alnAt="7"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p</m:t>
                            </m:r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arameters</m:t>
                            </m:r>
                            <m:r>
                              <m:rPr>
                                <m:brk m:alnAt="7"/>
                              </m:rPr>
                              <a:rPr lang="en-US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mr>
                      </m:m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𝐵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+3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𝐸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+9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𝐾</m:t>
                      </m:r>
                    </m:oMath>
                  </m:oMathPara>
                </a14:m>
                <a:endParaRPr lang="en-US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139155"/>
                <a:ext cx="5916612" cy="940642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89163" y="634091"/>
            <a:ext cx="2865894" cy="280511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152400" y="2461143"/>
                <a:ext cx="5535612" cy="33773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Aft>
                    <a:spcPts val="300"/>
                  </a:spcAft>
                </a:pPr>
                <a:r>
                  <a:rPr lang="en-US" sz="2000" dirty="0" smtClean="0"/>
                  <a:t>For an interaction with regulation:</a:t>
                </a:r>
              </a:p>
              <a:p>
                <a:pPr>
                  <a:spcAft>
                    <a:spcPts val="300"/>
                  </a:spcAft>
                </a:pPr>
                <a:endParaRPr lang="en-US" sz="2000" b="0" i="1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spcAft>
                    <a:spcPts val="300"/>
                  </a:spcAft>
                </a:pPr>
                <a:r>
                  <a:rPr lang="en-US" sz="2000" dirty="0" smtClean="0"/>
                  <a:t>The quantitative model template is:</a:t>
                </a:r>
              </a:p>
              <a:p>
                <a:pPr>
                  <a:spcAft>
                    <a:spcPts val="300"/>
                  </a:spcAft>
                </a:pPr>
                <a:endParaRPr lang="en-US" sz="2000" i="1" dirty="0" smtClean="0"/>
              </a:p>
              <a:p>
                <a:pPr>
                  <a:spcAft>
                    <a:spcPts val="3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m>
                        <m:mPr>
                          <m:mcs>
                            <m:mc>
                              <m:mcPr>
                                <m:count m:val="1"/>
                                <m:mcJc m:val="center"/>
                              </m:mcPr>
                            </m:mc>
                          </m:mcs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sSub>
                              <m:sSub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brk m:alnAt="7"/>
                                  </m:r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m:rPr>
                                    <m:brk m:alnAt="7"/>
                                  </m:r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</m:sub>
                            </m:sSub>
                            <m:r>
                              <m:rPr>
                                <m:brk m:alnAt="7"/>
                              </m:r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brk m:alnAt="7"/>
                                  </m:r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m:rPr>
                                    <m:brk m:alnAt="7"/>
                                  </m:r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m:rPr>
                                <m:brk m:alnAt="7"/>
                              </m:r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𝐴</m:t>
                            </m:r>
                            <m:r>
                              <m:rPr>
                                <m:brk m:alnAt="7"/>
                              </m:rPr>
                              <a:rPr lang="en-US" sz="2000" b="0" i="0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2000" b="0" i="0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2000" b="0" i="0" smtClean="0">
                                <a:latin typeface="Cambria Math" panose="02040503050406030204" pitchFamily="18" charset="0"/>
                              </a:rPr>
                              <m:t>parameters</m:t>
                            </m:r>
                            <m:r>
                              <m:rPr>
                                <m:brk m:alnAt="7"/>
                              </m:r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mr>
                        <m:m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⇌</m:t>
                            </m:r>
                          </m:e>
                        </m:mr>
                        <m:mr>
                          <m:e>
                            <m:sSub>
                              <m:sSub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brk m:alnAt="7"/>
                                  </m:r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sub>
                            </m:sSub>
                            <m:r>
                              <m:rPr>
                                <m:brk m:alnAt="7"/>
                              </m:rPr>
                              <a:rPr lang="en-US" sz="2000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, </m:t>
                            </m:r>
                            <m:sSub>
                              <m:sSub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𝐴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, </m:t>
                            </m:r>
                            <m:r>
                              <m:rPr>
                                <m:sty m:val="p"/>
                                <m:brk m:alnAt="7"/>
                              </m:rPr>
                              <a:rPr lang="en-US" sz="2000">
                                <a:latin typeface="Cambria Math" panose="02040503050406030204" pitchFamily="18" charset="0"/>
                              </a:rPr>
                              <m:t>p</m:t>
                            </m:r>
                            <m:r>
                              <m:rPr>
                                <m:sty m:val="p"/>
                              </m:rPr>
                              <a:rPr lang="en-US" sz="2000">
                                <a:latin typeface="Cambria Math" panose="02040503050406030204" pitchFamily="18" charset="0"/>
                              </a:rPr>
                              <m:t>arameters</m:t>
                            </m:r>
                            <m:r>
                              <m:rPr>
                                <m:brk m:alnAt="7"/>
                              </m:rPr>
                              <a:rPr lang="en-US" sz="2000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mr>
                      </m:m>
                      <m:sSub>
                        <m:sSub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000" i="1" dirty="0" smtClean="0"/>
              </a:p>
              <a:p>
                <a:pPr>
                  <a:spcAft>
                    <a:spcPts val="300"/>
                  </a:spcAft>
                </a:pPr>
                <a:endParaRPr lang="en-US" sz="2000" dirty="0" smtClean="0"/>
              </a:p>
              <a:p>
                <a:pPr>
                  <a:spcAft>
                    <a:spcPts val="300"/>
                  </a:spcAft>
                </a:pPr>
                <a:r>
                  <a:rPr lang="en-US" sz="2000" dirty="0" smtClean="0"/>
                  <a:t>The only difference is that our forward and revers rates now depend on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endParaRPr lang="en-US" sz="2000" i="1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2461143"/>
                <a:ext cx="5535612" cy="3377335"/>
              </a:xfrm>
              <a:prstGeom prst="rect">
                <a:avLst/>
              </a:prstGeom>
              <a:blipFill rotWithShape="0">
                <a:blip r:embed="rId7"/>
                <a:stretch>
                  <a:fillRect l="-1101" t="-903" b="-23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Group 11"/>
          <p:cNvGrpSpPr/>
          <p:nvPr/>
        </p:nvGrpSpPr>
        <p:grpSpPr>
          <a:xfrm>
            <a:off x="4370033" y="2483337"/>
            <a:ext cx="1300356" cy="1134317"/>
            <a:chOff x="7311202" y="3279276"/>
            <a:chExt cx="1300356" cy="1134317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8"/>
            <a:srcRect l="52168" r="10974"/>
            <a:stretch/>
          </p:blipFill>
          <p:spPr>
            <a:xfrm>
              <a:off x="7311202" y="3279276"/>
              <a:ext cx="1295400" cy="990600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7311202" y="4044261"/>
              <a:ext cx="13003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CC"/>
                  </a:solidFill>
                </a:rPr>
                <a:t>Activation</a:t>
              </a:r>
              <a:endParaRPr lang="en-US" b="1" dirty="0">
                <a:solidFill>
                  <a:srgbClr val="0000CC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953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2"/>
          <a:srcRect l="8185" t="16821" r="63014" b="31319"/>
          <a:stretch/>
        </p:blipFill>
        <p:spPr>
          <a:xfrm>
            <a:off x="2232604" y="5357168"/>
            <a:ext cx="838200" cy="60960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2"/>
          <a:srcRect l="70694" t="31884" r="10978" b="29221"/>
          <a:stretch/>
        </p:blipFill>
        <p:spPr>
          <a:xfrm>
            <a:off x="4584863" y="5044465"/>
            <a:ext cx="533400" cy="457200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4717010" y="5098912"/>
            <a:ext cx="315731" cy="356173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Chemical Reactions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6" y="762000"/>
                <a:ext cx="5851937" cy="51621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vertJc m:val="bot"/>
                          <m:ctrlPr>
                            <a:rPr lang="el-GR" sz="24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Now create a unimolecular chemical reaction by clicking on the single arrow in the left hand tool bar to enable the “</a:t>
                </a:r>
                <a:r>
                  <a:rPr lang="en-US" sz="2400" b="1" dirty="0" smtClean="0"/>
                  <a:t>Connect </a:t>
                </a:r>
                <a:r>
                  <a:rPr lang="en-US" sz="2400" b="1" dirty="0" err="1" smtClean="0"/>
                  <a:t>Uni</a:t>
                </a:r>
                <a:r>
                  <a:rPr lang="en-US" sz="2400" b="1" dirty="0" smtClean="0"/>
                  <a:t> </a:t>
                </a:r>
                <a:r>
                  <a:rPr lang="en-US" sz="2400" b="1" dirty="0" err="1" smtClean="0"/>
                  <a:t>Uni</a:t>
                </a:r>
                <a:r>
                  <a:rPr lang="en-US" sz="2400" b="1" dirty="0" smtClean="0"/>
                  <a:t>” mode </a:t>
                </a:r>
              </a:p>
              <a:p>
                <a:pPr marL="0" indent="0">
                  <a:buNone/>
                </a:pPr>
                <a:endParaRPr lang="en-US" sz="2400" b="1" dirty="0"/>
              </a:p>
              <a:p>
                <a:pPr marL="0" indent="0">
                  <a:buNone/>
                </a:pPr>
                <a:r>
                  <a:rPr lang="en-US" sz="2400" dirty="0" smtClean="0"/>
                  <a:t>Now if you click on a node you will create a link </a:t>
                </a:r>
                <a:r>
                  <a:rPr lang="en-US" sz="2400" b="1" dirty="0" smtClean="0"/>
                  <a:t>from that node </a:t>
                </a:r>
                <a:r>
                  <a:rPr lang="en-US" sz="2400" dirty="0" smtClean="0"/>
                  <a:t>and if you then click on a second node it will create a chemical reaction </a:t>
                </a:r>
                <a:r>
                  <a:rPr lang="en-US" sz="2400" b="1" dirty="0" smtClean="0"/>
                  <a:t>to that second node</a:t>
                </a:r>
              </a:p>
              <a:p>
                <a:pPr marL="0" indent="0">
                  <a:buNone/>
                </a:pPr>
                <a:endParaRPr lang="en-US" sz="2400" b="1" dirty="0"/>
              </a:p>
              <a:p>
                <a:pPr marL="0" indent="0">
                  <a:buNone/>
                </a:pPr>
                <a:r>
                  <a:rPr lang="en-US" sz="2400" b="1" dirty="0" smtClean="0"/>
                  <a:t>Lets do </a:t>
                </a:r>
                <a14:m>
                  <m:oMath xmlns:m="http://schemas.openxmlformats.org/officeDocument/2006/math">
                    <m:groupChr>
                      <m:groupChrPr>
                        <m:chr m:val="→"/>
                        <m:vertJc m:val="bot"/>
                        <m:ctrlPr>
                          <a:rPr lang="el-GR" sz="2400" i="1">
                            <a:latin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m:rPr>
                            <m:brk m:alnAt="2"/>
                          </m:rPr>
                          <a:rPr lang="en-US" sz="24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</m:groupChr>
                    <m:r>
                      <a:rPr lang="en-US" sz="2400" i="1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sz="2400" b="1" dirty="0" smtClean="0"/>
                  <a:t> first, First click on </a:t>
                </a:r>
              </a:p>
              <a:p>
                <a:pPr marL="0" indent="0">
                  <a:buNone/>
                </a:pPr>
                <a:r>
                  <a:rPr lang="en-US" sz="2400" b="1" dirty="0" smtClean="0"/>
                  <a:t>Then click on</a:t>
                </a:r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6" y="762000"/>
                <a:ext cx="5851937" cy="5162182"/>
              </a:xfrm>
              <a:prstGeom prst="rect">
                <a:avLst/>
              </a:prstGeom>
              <a:blipFill rotWithShape="0">
                <a:blip r:embed="rId3"/>
                <a:stretch>
                  <a:fillRect l="-1563" r="-1250" b="-17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6304" y="890584"/>
            <a:ext cx="2688465" cy="2667000"/>
          </a:xfrm>
          <a:prstGeom prst="rect">
            <a:avLst/>
          </a:prstGeom>
        </p:spPr>
      </p:pic>
      <p:sp>
        <p:nvSpPr>
          <p:cNvPr id="17" name="Right Arrow Callout 16"/>
          <p:cNvSpPr/>
          <p:nvPr/>
        </p:nvSpPr>
        <p:spPr>
          <a:xfrm>
            <a:off x="6206304" y="1447800"/>
            <a:ext cx="381000" cy="457200"/>
          </a:xfrm>
          <a:prstGeom prst="rightArrowCallout">
            <a:avLst/>
          </a:prstGeom>
          <a:solidFill>
            <a:srgbClr val="00B050">
              <a:alpha val="1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65020" y="1447800"/>
            <a:ext cx="571500" cy="1600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9645" t="2055" r="8366" b="-2055"/>
          <a:stretch/>
        </p:blipFill>
        <p:spPr>
          <a:xfrm>
            <a:off x="7335984" y="1918116"/>
            <a:ext cx="1295400" cy="63815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3903" y="4700584"/>
            <a:ext cx="2910307" cy="117547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01966" y="6092388"/>
            <a:ext cx="585193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000" b="1" dirty="0" err="1"/>
              <a:t>PathwayDesigner</a:t>
            </a:r>
            <a:r>
              <a:rPr lang="en-US" sz="2000" b="1" dirty="0"/>
              <a:t> will create a chemical reaction arrow between the two</a:t>
            </a:r>
          </a:p>
        </p:txBody>
      </p:sp>
      <p:cxnSp>
        <p:nvCxnSpPr>
          <p:cNvPr id="22" name="Straight Arrow Connector 21"/>
          <p:cNvCxnSpPr>
            <a:endCxn id="24" idx="3"/>
          </p:cNvCxnSpPr>
          <p:nvPr/>
        </p:nvCxnSpPr>
        <p:spPr>
          <a:xfrm flipH="1" flipV="1">
            <a:off x="5032741" y="5276999"/>
            <a:ext cx="3273060" cy="43586"/>
          </a:xfrm>
          <a:prstGeom prst="straightConnector1">
            <a:avLst/>
          </a:prstGeom>
          <a:ln w="63500">
            <a:solidFill>
              <a:srgbClr val="00B05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49839" y="5670805"/>
            <a:ext cx="2975797" cy="1062785"/>
          </a:xfrm>
          <a:prstGeom prst="rect">
            <a:avLst/>
          </a:prstGeom>
        </p:spPr>
      </p:pic>
      <p:cxnSp>
        <p:nvCxnSpPr>
          <p:cNvPr id="26" name="Straight Arrow Connector 25"/>
          <p:cNvCxnSpPr>
            <a:stCxn id="28" idx="1"/>
          </p:cNvCxnSpPr>
          <p:nvPr/>
        </p:nvCxnSpPr>
        <p:spPr>
          <a:xfrm flipH="1" flipV="1">
            <a:off x="5566299" y="1828800"/>
            <a:ext cx="1243111" cy="679907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3835170" y="1716114"/>
            <a:ext cx="1731129" cy="304800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6809410" y="2310641"/>
            <a:ext cx="428328" cy="396131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8243822" y="5163325"/>
            <a:ext cx="297856" cy="374150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Arrow Connector 28"/>
          <p:cNvCxnSpPr>
            <a:stCxn id="31" idx="1"/>
            <a:endCxn id="30" idx="3"/>
          </p:cNvCxnSpPr>
          <p:nvPr/>
        </p:nvCxnSpPr>
        <p:spPr>
          <a:xfrm flipH="1">
            <a:off x="2995626" y="5243118"/>
            <a:ext cx="3367700" cy="442166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2307782" y="5403798"/>
            <a:ext cx="687844" cy="562971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6363326" y="4984570"/>
            <a:ext cx="705518" cy="517096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 descr="Biocomplexity Logo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0226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Chemical </a:t>
            </a:r>
            <a:r>
              <a:rPr lang="en-US" sz="3200" b="1" dirty="0" smtClean="0">
                <a:solidFill>
                  <a:srgbClr val="0000CC"/>
                </a:solidFill>
              </a:rPr>
              <a:t>Species</a:t>
            </a:r>
            <a:endParaRPr lang="en-US" sz="3200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6" y="762000"/>
                <a:ext cx="5851937" cy="31812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vertJc m:val="bot"/>
                          <m:ctrlPr>
                            <a:rPr lang="el-GR" sz="24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:r>
                  <a:rPr lang="en-US" sz="2400" b="1" dirty="0" smtClean="0"/>
                  <a:t>To set up our reaction we now go back to the select mode</a:t>
                </a:r>
              </a:p>
              <a:p>
                <a:pPr marL="0" indent="0">
                  <a:buNone/>
                </a:pPr>
                <a:endParaRPr lang="en-US" sz="2400" b="1" dirty="0"/>
              </a:p>
              <a:p>
                <a:r>
                  <a:rPr lang="en-US" sz="2400" dirty="0"/>
                  <a:t>To </a:t>
                </a:r>
                <a:r>
                  <a:rPr lang="en-US" sz="2400" b="1" dirty="0"/>
                  <a:t>go back to pointing and selecting </a:t>
                </a:r>
                <a:r>
                  <a:rPr lang="en-US" sz="2400" dirty="0"/>
                  <a:t>select the </a:t>
                </a:r>
                <a:r>
                  <a:rPr lang="en-US" sz="2400" b="1" dirty="0"/>
                  <a:t>selection mode </a:t>
                </a:r>
                <a:r>
                  <a:rPr lang="en-US" sz="2400" dirty="0"/>
                  <a:t>by clicking on the arrow at the top of the left-hand tool </a:t>
                </a:r>
                <a:r>
                  <a:rPr lang="en-US" sz="2400" dirty="0" smtClean="0"/>
                  <a:t>bar</a:t>
                </a:r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6" y="762000"/>
                <a:ext cx="5851937" cy="3181255"/>
              </a:xfrm>
              <a:prstGeom prst="rect">
                <a:avLst/>
              </a:prstGeom>
              <a:blipFill rotWithShape="0">
                <a:blip r:embed="rId2"/>
                <a:stretch>
                  <a:fillRect l="-1563" r="-1771" b="-34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5" name="Picture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0743" y="738539"/>
            <a:ext cx="3228287" cy="3202512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6081" y="1331559"/>
            <a:ext cx="934877" cy="1522944"/>
          </a:xfrm>
          <a:prstGeom prst="rect">
            <a:avLst/>
          </a:prstGeom>
        </p:spPr>
      </p:pic>
      <p:sp>
        <p:nvSpPr>
          <p:cNvPr id="27" name="Right Arrow Callout 26"/>
          <p:cNvSpPr/>
          <p:nvPr/>
        </p:nvSpPr>
        <p:spPr>
          <a:xfrm>
            <a:off x="5996943" y="1271939"/>
            <a:ext cx="381000" cy="457200"/>
          </a:xfrm>
          <a:prstGeom prst="rightArrowCallout">
            <a:avLst/>
          </a:prstGeom>
          <a:solidFill>
            <a:srgbClr val="00B050">
              <a:alpha val="1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29096" y="1948349"/>
            <a:ext cx="1311074" cy="468241"/>
          </a:xfrm>
          <a:prstGeom prst="rect">
            <a:avLst/>
          </a:prstGeom>
        </p:spPr>
      </p:pic>
      <p:pic>
        <p:nvPicPr>
          <p:cNvPr id="12" name="Picture 11" descr="Biocomplexity Logo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Straight Arrow Connector 13"/>
          <p:cNvCxnSpPr>
            <a:stCxn id="17" idx="1"/>
            <a:endCxn id="15" idx="3"/>
          </p:cNvCxnSpPr>
          <p:nvPr/>
        </p:nvCxnSpPr>
        <p:spPr>
          <a:xfrm flipH="1">
            <a:off x="1600201" y="1649942"/>
            <a:ext cx="4925303" cy="1690547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762001" y="3188089"/>
            <a:ext cx="838200" cy="304800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6525504" y="1331559"/>
            <a:ext cx="713496" cy="636765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redblackblockiu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6388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Chemical </a:t>
            </a:r>
            <a:r>
              <a:rPr lang="en-US" sz="3200" b="1" dirty="0" smtClean="0">
                <a:solidFill>
                  <a:srgbClr val="0000CC"/>
                </a:solidFill>
              </a:rPr>
              <a:t>Species</a:t>
            </a:r>
            <a:endParaRPr lang="en-US" sz="3200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6" y="762000"/>
                <a:ext cx="5851937" cy="57665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vertJc m:val="bot"/>
                          <m:ctrlPr>
                            <a:rPr lang="el-GR" sz="24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:r>
                  <a:rPr lang="en-US" sz="2400" b="1" dirty="0" smtClean="0"/>
                  <a:t>To set up our reaction we now go back to the select mode</a:t>
                </a:r>
              </a:p>
              <a:p>
                <a:pPr marL="0" indent="0">
                  <a:buNone/>
                </a:pPr>
                <a:endParaRPr lang="en-US" sz="2400" b="1" dirty="0"/>
              </a:p>
              <a:p>
                <a:r>
                  <a:rPr lang="en-US" sz="2400" dirty="0"/>
                  <a:t>To </a:t>
                </a:r>
                <a:r>
                  <a:rPr lang="en-US" sz="2400" b="1" dirty="0"/>
                  <a:t>go back to pointing and selecting </a:t>
                </a:r>
                <a:r>
                  <a:rPr lang="en-US" sz="2400" dirty="0"/>
                  <a:t>select the </a:t>
                </a:r>
                <a:r>
                  <a:rPr lang="en-US" sz="2400" b="1" dirty="0"/>
                  <a:t>selection mode </a:t>
                </a:r>
                <a:r>
                  <a:rPr lang="en-US" sz="2400" dirty="0"/>
                  <a:t>by clicking on the arrow at the top of the left-hand tool bar</a:t>
                </a:r>
              </a:p>
              <a:p>
                <a:pPr marL="0" indent="0">
                  <a:buNone/>
                </a:pPr>
                <a:endParaRPr lang="en-US" sz="2400" b="1" dirty="0" smtClean="0"/>
              </a:p>
              <a:p>
                <a:pPr marL="0" indent="0">
                  <a:buNone/>
                </a:pPr>
                <a:r>
                  <a:rPr lang="en-US" sz="2400" b="1" dirty="0" smtClean="0"/>
                  <a:t>Now hovering over a node or arrow will display its properties and clicking on it will display a panel for editing</a:t>
                </a:r>
              </a:p>
              <a:p>
                <a:pPr marL="0" indent="0">
                  <a:buNone/>
                </a:pPr>
                <a:endParaRPr lang="en-US" sz="2400" b="1" dirty="0"/>
              </a:p>
              <a:p>
                <a:pPr marL="0" indent="0">
                  <a:buNone/>
                </a:pPr>
                <a:r>
                  <a:rPr lang="en-US" sz="2400" dirty="0" smtClean="0"/>
                  <a:t>Click on</a:t>
                </a:r>
              </a:p>
              <a:p>
                <a:pPr marL="0" indent="0">
                  <a:buNone/>
                </a:pPr>
                <a:r>
                  <a:rPr lang="en-US" sz="2400" dirty="0" smtClean="0"/>
                  <a:t>To open an editing panel</a:t>
                </a:r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6" y="762000"/>
                <a:ext cx="5851937" cy="5766579"/>
              </a:xfrm>
              <a:prstGeom prst="rect">
                <a:avLst/>
              </a:prstGeom>
              <a:blipFill rotWithShape="0">
                <a:blip r:embed="rId2"/>
                <a:stretch>
                  <a:fillRect l="-1563" r="-1771" b="-14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3"/>
          <a:srcRect l="8185" t="16821" r="63014" b="31319"/>
          <a:stretch/>
        </p:blipFill>
        <p:spPr>
          <a:xfrm>
            <a:off x="1418510" y="5538101"/>
            <a:ext cx="838200" cy="609601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0743" y="738539"/>
            <a:ext cx="3228287" cy="3202512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86081" y="1331559"/>
            <a:ext cx="934877" cy="1522944"/>
          </a:xfrm>
          <a:prstGeom prst="rect">
            <a:avLst/>
          </a:prstGeom>
        </p:spPr>
      </p:pic>
      <p:sp>
        <p:nvSpPr>
          <p:cNvPr id="27" name="Right Arrow Callout 26"/>
          <p:cNvSpPr/>
          <p:nvPr/>
        </p:nvSpPr>
        <p:spPr>
          <a:xfrm>
            <a:off x="5996943" y="1271939"/>
            <a:ext cx="381000" cy="457200"/>
          </a:xfrm>
          <a:prstGeom prst="rightArrowCallout">
            <a:avLst/>
          </a:prstGeom>
          <a:solidFill>
            <a:srgbClr val="00B050">
              <a:alpha val="1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29096" y="1948349"/>
            <a:ext cx="1311074" cy="468241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70918" y="4820335"/>
            <a:ext cx="2620714" cy="935970"/>
          </a:xfrm>
          <a:prstGeom prst="rect">
            <a:avLst/>
          </a:prstGeom>
        </p:spPr>
      </p:pic>
      <p:pic>
        <p:nvPicPr>
          <p:cNvPr id="12" name="Picture 11" descr="Biocomplexity Logo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Straight Arrow Connector 13"/>
          <p:cNvCxnSpPr>
            <a:stCxn id="17" idx="1"/>
            <a:endCxn id="15" idx="3"/>
          </p:cNvCxnSpPr>
          <p:nvPr/>
        </p:nvCxnSpPr>
        <p:spPr>
          <a:xfrm flipH="1">
            <a:off x="1600201" y="1649942"/>
            <a:ext cx="4925303" cy="1690547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762001" y="3188089"/>
            <a:ext cx="838200" cy="304800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6525504" y="1331559"/>
            <a:ext cx="713496" cy="636765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Arrow Connector 17"/>
          <p:cNvCxnSpPr>
            <a:stCxn id="20" idx="1"/>
            <a:endCxn id="19" idx="3"/>
          </p:cNvCxnSpPr>
          <p:nvPr/>
        </p:nvCxnSpPr>
        <p:spPr>
          <a:xfrm flipH="1">
            <a:off x="2282675" y="5219719"/>
            <a:ext cx="4276948" cy="641768"/>
          </a:xfrm>
          <a:prstGeom prst="straightConnector1">
            <a:avLst/>
          </a:prstGeom>
          <a:ln w="63500">
            <a:solidFill>
              <a:srgbClr val="00B05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1444475" y="5591369"/>
            <a:ext cx="838200" cy="540236"/>
          </a:xfrm>
          <a:prstGeom prst="rect">
            <a:avLst/>
          </a:prstGeom>
          <a:solidFill>
            <a:srgbClr val="00B05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6559623" y="4953037"/>
            <a:ext cx="713496" cy="533363"/>
          </a:xfrm>
          <a:prstGeom prst="rect">
            <a:avLst/>
          </a:prstGeom>
          <a:solidFill>
            <a:srgbClr val="00B05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563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Chemical </a:t>
            </a:r>
            <a:r>
              <a:rPr lang="en-US" sz="3200" b="1" dirty="0" smtClean="0">
                <a:solidFill>
                  <a:srgbClr val="0000CC"/>
                </a:solidFill>
              </a:rPr>
              <a:t>Species</a:t>
            </a:r>
            <a:endParaRPr lang="en-US" sz="3200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7" y="762000"/>
                <a:ext cx="5009548" cy="13345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vertJc m:val="bot"/>
                          <m:ctrlPr>
                            <a:rPr lang="el-GR" sz="24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400" b="1" dirty="0"/>
              </a:p>
              <a:p>
                <a:pPr marL="0" indent="0">
                  <a:buNone/>
                </a:pPr>
                <a:r>
                  <a:rPr lang="en-US" sz="2400" dirty="0" smtClean="0"/>
                  <a:t>Click on</a:t>
                </a:r>
              </a:p>
              <a:p>
                <a:pPr marL="0" indent="0">
                  <a:buNone/>
                </a:pPr>
                <a:r>
                  <a:rPr lang="en-US" sz="2400" dirty="0" smtClean="0"/>
                  <a:t>To open an editing panel</a:t>
                </a: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7" y="762000"/>
                <a:ext cx="5009548" cy="1334596"/>
              </a:xfrm>
              <a:prstGeom prst="rect">
                <a:avLst/>
              </a:prstGeom>
              <a:blipFill rotWithShape="0">
                <a:blip r:embed="rId2"/>
                <a:stretch>
                  <a:fillRect l="-1825" b="-95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3"/>
          <a:srcRect l="8185" t="16821" r="63014" b="31319"/>
          <a:stretch/>
        </p:blipFill>
        <p:spPr>
          <a:xfrm>
            <a:off x="1422599" y="1124497"/>
            <a:ext cx="838200" cy="609601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0800" y="739806"/>
            <a:ext cx="2620714" cy="93597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4000" y="1528439"/>
            <a:ext cx="3551819" cy="3700463"/>
          </a:xfrm>
          <a:prstGeom prst="rect">
            <a:avLst/>
          </a:prstGeom>
        </p:spPr>
      </p:pic>
      <p:pic>
        <p:nvPicPr>
          <p:cNvPr id="11" name="Picture 10" descr="Biocomplexity Logo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Straight Arrow Connector 12"/>
          <p:cNvCxnSpPr>
            <a:stCxn id="18" idx="1"/>
            <a:endCxn id="15" idx="3"/>
          </p:cNvCxnSpPr>
          <p:nvPr/>
        </p:nvCxnSpPr>
        <p:spPr>
          <a:xfrm flipH="1">
            <a:off x="2260799" y="1145220"/>
            <a:ext cx="4368601" cy="328866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1422599" y="1236728"/>
            <a:ext cx="838200" cy="474715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6629400" y="861141"/>
            <a:ext cx="637296" cy="568157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redblackblockiu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2065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Chemical </a:t>
            </a:r>
            <a:r>
              <a:rPr lang="en-US" sz="3200" b="1" dirty="0" smtClean="0">
                <a:solidFill>
                  <a:srgbClr val="0000CC"/>
                </a:solidFill>
              </a:rPr>
              <a:t>Species</a:t>
            </a:r>
            <a:endParaRPr lang="en-US" sz="3200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7" y="762000"/>
                <a:ext cx="5009548" cy="46585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vertJc m:val="bot"/>
                          <m:ctrlPr>
                            <a:rPr lang="el-GR" sz="24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400" b="1" dirty="0"/>
              </a:p>
              <a:p>
                <a:pPr marL="0" indent="0">
                  <a:buNone/>
                </a:pPr>
                <a:r>
                  <a:rPr lang="en-US" sz="2400" dirty="0" smtClean="0"/>
                  <a:t>Click on</a:t>
                </a:r>
              </a:p>
              <a:p>
                <a:pPr marL="0" indent="0">
                  <a:buNone/>
                </a:pPr>
                <a:r>
                  <a:rPr lang="en-US" sz="2400" dirty="0" smtClean="0"/>
                  <a:t>To open an editing panel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We set the name of the species to be “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sz="2400" dirty="0" smtClean="0"/>
                  <a:t>” by clicking on the “Unique Species Name” dialogue box and entering the desired name and hitting “Enter”</a:t>
                </a:r>
              </a:p>
              <a:p>
                <a:pPr marL="0" indent="0">
                  <a:buNone/>
                </a:pPr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You will now see the new species name </a:t>
                </a:r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7" y="762000"/>
                <a:ext cx="5009548" cy="4658583"/>
              </a:xfrm>
              <a:prstGeom prst="rect">
                <a:avLst/>
              </a:prstGeom>
              <a:blipFill rotWithShape="0">
                <a:blip r:embed="rId2"/>
                <a:stretch>
                  <a:fillRect l="-1825" b="-20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3"/>
          <a:srcRect l="8185" t="16821" r="63014" b="31319"/>
          <a:stretch/>
        </p:blipFill>
        <p:spPr>
          <a:xfrm>
            <a:off x="1422599" y="1124497"/>
            <a:ext cx="838200" cy="609601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0800" y="739806"/>
            <a:ext cx="2620714" cy="93597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4000" y="1528439"/>
            <a:ext cx="3551819" cy="3700463"/>
          </a:xfrm>
          <a:prstGeom prst="rect">
            <a:avLst/>
          </a:prstGeom>
        </p:spPr>
      </p:pic>
      <p:cxnSp>
        <p:nvCxnSpPr>
          <p:cNvPr id="14" name="Straight Arrow Connector 13"/>
          <p:cNvCxnSpPr>
            <a:stCxn id="21" idx="1"/>
            <a:endCxn id="19" idx="3"/>
          </p:cNvCxnSpPr>
          <p:nvPr/>
        </p:nvCxnSpPr>
        <p:spPr>
          <a:xfrm flipH="1">
            <a:off x="4800599" y="2522525"/>
            <a:ext cx="738124" cy="458033"/>
          </a:xfrm>
          <a:prstGeom prst="straightConnector1">
            <a:avLst/>
          </a:prstGeom>
          <a:ln w="63500">
            <a:solidFill>
              <a:srgbClr val="FF0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24769" y="5328043"/>
            <a:ext cx="3171825" cy="1219200"/>
          </a:xfrm>
          <a:prstGeom prst="rect">
            <a:avLst/>
          </a:prstGeom>
        </p:spPr>
      </p:pic>
      <p:pic>
        <p:nvPicPr>
          <p:cNvPr id="11" name="Picture 10" descr="Biocomplexity Logo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Straight Arrow Connector 12"/>
          <p:cNvCxnSpPr>
            <a:stCxn id="18" idx="1"/>
            <a:endCxn id="15" idx="3"/>
          </p:cNvCxnSpPr>
          <p:nvPr/>
        </p:nvCxnSpPr>
        <p:spPr>
          <a:xfrm flipH="1">
            <a:off x="2260799" y="1145220"/>
            <a:ext cx="4368601" cy="328866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1422599" y="1236728"/>
            <a:ext cx="838200" cy="474715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6629400" y="861141"/>
            <a:ext cx="637296" cy="568157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3638718" y="2743200"/>
            <a:ext cx="1161881" cy="474715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201967" y="3118856"/>
            <a:ext cx="2247466" cy="474715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5538723" y="2434467"/>
            <a:ext cx="1161881" cy="176115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Arrow Connector 21"/>
          <p:cNvCxnSpPr>
            <a:stCxn id="24" idx="1"/>
            <a:endCxn id="23" idx="3"/>
          </p:cNvCxnSpPr>
          <p:nvPr/>
        </p:nvCxnSpPr>
        <p:spPr>
          <a:xfrm flipH="1">
            <a:off x="3810000" y="2733290"/>
            <a:ext cx="1777853" cy="970626"/>
          </a:xfrm>
          <a:prstGeom prst="straightConnector1">
            <a:avLst/>
          </a:prstGeom>
          <a:ln w="63500">
            <a:solidFill>
              <a:srgbClr val="00B05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1982484" y="3576889"/>
            <a:ext cx="1827516" cy="254054"/>
          </a:xfrm>
          <a:prstGeom prst="rect">
            <a:avLst/>
          </a:prstGeom>
          <a:solidFill>
            <a:srgbClr val="00B05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5587853" y="2647180"/>
            <a:ext cx="402031" cy="172220"/>
          </a:xfrm>
          <a:prstGeom prst="rect">
            <a:avLst/>
          </a:prstGeom>
          <a:solidFill>
            <a:srgbClr val="00B05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4" descr="redblackblockiu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2007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Chemical Species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7" y="762000"/>
                <a:ext cx="5009548" cy="61359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vertJc m:val="bot"/>
                          <m:ctrlPr>
                            <a:rPr lang="el-GR" sz="24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400" b="1" dirty="0"/>
              </a:p>
              <a:p>
                <a:pPr marL="0" indent="0">
                  <a:buNone/>
                </a:pPr>
                <a:r>
                  <a:rPr lang="en-US" sz="2400" dirty="0" smtClean="0"/>
                  <a:t>Click on</a:t>
                </a:r>
              </a:p>
              <a:p>
                <a:pPr marL="0" indent="0">
                  <a:buNone/>
                </a:pPr>
                <a:r>
                  <a:rPr lang="en-US" sz="2400" dirty="0" smtClean="0"/>
                  <a:t>To open an editing panel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We set the name of the species to be “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sz="2400" dirty="0" smtClean="0"/>
                  <a:t>” by clicking on the “Unique Species Name” dialogue box and entering the desired name and hitting “Enter”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r>
                  <a:rPr lang="en-US" sz="2400" dirty="0"/>
                  <a:t>You will now see the new species name 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You could also set the initial concentration, but we will leave it 0  </a:t>
                </a:r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7" y="762000"/>
                <a:ext cx="5009548" cy="6135910"/>
              </a:xfrm>
              <a:prstGeom prst="rect">
                <a:avLst/>
              </a:prstGeom>
              <a:blipFill rotWithShape="0">
                <a:blip r:embed="rId2"/>
                <a:stretch>
                  <a:fillRect l="-1825" r="-30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3"/>
          <a:srcRect l="8185" t="16821" r="63014" b="31319"/>
          <a:stretch/>
        </p:blipFill>
        <p:spPr>
          <a:xfrm>
            <a:off x="1422599" y="1124497"/>
            <a:ext cx="838200" cy="609601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0800" y="739806"/>
            <a:ext cx="2620714" cy="93597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4000" y="1528439"/>
            <a:ext cx="3551819" cy="3700463"/>
          </a:xfrm>
          <a:prstGeom prst="rect">
            <a:avLst/>
          </a:prstGeom>
        </p:spPr>
      </p:pic>
      <p:cxnSp>
        <p:nvCxnSpPr>
          <p:cNvPr id="14" name="Straight Arrow Connector 13"/>
          <p:cNvCxnSpPr>
            <a:stCxn id="21" idx="1"/>
            <a:endCxn id="19" idx="3"/>
          </p:cNvCxnSpPr>
          <p:nvPr/>
        </p:nvCxnSpPr>
        <p:spPr>
          <a:xfrm flipH="1">
            <a:off x="4800599" y="2522525"/>
            <a:ext cx="738124" cy="458033"/>
          </a:xfrm>
          <a:prstGeom prst="straightConnector1">
            <a:avLst/>
          </a:prstGeom>
          <a:ln w="63500">
            <a:solidFill>
              <a:srgbClr val="FF0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24769" y="5328043"/>
            <a:ext cx="3171825" cy="1219200"/>
          </a:xfrm>
          <a:prstGeom prst="rect">
            <a:avLst/>
          </a:prstGeom>
        </p:spPr>
      </p:pic>
      <p:pic>
        <p:nvPicPr>
          <p:cNvPr id="11" name="Picture 10" descr="Biocomplexity Logo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Straight Arrow Connector 12"/>
          <p:cNvCxnSpPr>
            <a:stCxn id="18" idx="1"/>
            <a:endCxn id="15" idx="3"/>
          </p:cNvCxnSpPr>
          <p:nvPr/>
        </p:nvCxnSpPr>
        <p:spPr>
          <a:xfrm flipH="1">
            <a:off x="2260799" y="1145220"/>
            <a:ext cx="4368601" cy="328866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1422599" y="1236728"/>
            <a:ext cx="838200" cy="474715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6629400" y="861141"/>
            <a:ext cx="637296" cy="568157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3638718" y="2743200"/>
            <a:ext cx="1161881" cy="474715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201967" y="3118856"/>
            <a:ext cx="2247466" cy="474715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5538723" y="2434467"/>
            <a:ext cx="1161881" cy="176115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Arrow Connector 21"/>
          <p:cNvCxnSpPr>
            <a:stCxn id="24" idx="1"/>
            <a:endCxn id="23" idx="3"/>
          </p:cNvCxnSpPr>
          <p:nvPr/>
        </p:nvCxnSpPr>
        <p:spPr>
          <a:xfrm flipH="1">
            <a:off x="3810000" y="2733290"/>
            <a:ext cx="1777853" cy="970626"/>
          </a:xfrm>
          <a:prstGeom prst="straightConnector1">
            <a:avLst/>
          </a:prstGeom>
          <a:ln w="63500">
            <a:solidFill>
              <a:srgbClr val="00B05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1982484" y="3576889"/>
            <a:ext cx="1827516" cy="254054"/>
          </a:xfrm>
          <a:prstGeom prst="rect">
            <a:avLst/>
          </a:prstGeom>
          <a:solidFill>
            <a:srgbClr val="00B05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5587853" y="2647180"/>
            <a:ext cx="402031" cy="172220"/>
          </a:xfrm>
          <a:prstGeom prst="rect">
            <a:avLst/>
          </a:prstGeom>
          <a:solidFill>
            <a:srgbClr val="00B05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Arrow Connector 24"/>
          <p:cNvCxnSpPr>
            <a:stCxn id="27" idx="1"/>
            <a:endCxn id="26" idx="3"/>
          </p:cNvCxnSpPr>
          <p:nvPr/>
        </p:nvCxnSpPr>
        <p:spPr>
          <a:xfrm flipH="1">
            <a:off x="4141434" y="3703916"/>
            <a:ext cx="1446419" cy="2199024"/>
          </a:xfrm>
          <a:prstGeom prst="straightConnector1">
            <a:avLst/>
          </a:prstGeom>
          <a:ln w="63500">
            <a:solidFill>
              <a:srgbClr val="FFC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3300075" y="5750512"/>
            <a:ext cx="841359" cy="304856"/>
          </a:xfrm>
          <a:prstGeom prst="rect">
            <a:avLst/>
          </a:prstGeom>
          <a:solidFill>
            <a:srgbClr val="FFC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5587853" y="3617806"/>
            <a:ext cx="402031" cy="172220"/>
          </a:xfrm>
          <a:prstGeom prst="rect">
            <a:avLst/>
          </a:prstGeom>
          <a:solidFill>
            <a:srgbClr val="FFC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Picture 27" descr="redblackblockiu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8125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Chemical </a:t>
            </a:r>
            <a:r>
              <a:rPr lang="en-US" sz="3200" b="1" dirty="0" smtClean="0">
                <a:solidFill>
                  <a:srgbClr val="0000CC"/>
                </a:solidFill>
              </a:rPr>
              <a:t>Reactions</a:t>
            </a:r>
            <a:endParaRPr lang="en-US" sz="3200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7" y="762000"/>
                <a:ext cx="5009548" cy="24425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vertJc m:val="bot"/>
                          <m:ctrlPr>
                            <a:rPr lang="el-GR" sz="24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400" b="1" dirty="0"/>
              </a:p>
              <a:p>
                <a:pPr marL="0" indent="0">
                  <a:buNone/>
                </a:pPr>
                <a:r>
                  <a:rPr lang="en-US" sz="2400" dirty="0" smtClean="0"/>
                  <a:t>Now we will define the kinetics of our chemical reaction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Right click on the chemical reaction arrow</a:t>
                </a:r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7" y="762000"/>
                <a:ext cx="5009548" cy="2442592"/>
              </a:xfrm>
              <a:prstGeom prst="rect">
                <a:avLst/>
              </a:prstGeom>
              <a:blipFill rotWithShape="0">
                <a:blip r:embed="rId2"/>
                <a:stretch>
                  <a:fillRect l="-1825" r="-2676" b="-47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9" name="Picture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739806"/>
            <a:ext cx="2620714" cy="935970"/>
          </a:xfrm>
          <a:prstGeom prst="rect">
            <a:avLst/>
          </a:prstGeom>
        </p:spPr>
      </p:pic>
      <p:pic>
        <p:nvPicPr>
          <p:cNvPr id="13" name="Picture 12" descr="redblackblocki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" name="Straight Arrow Connector 15"/>
          <p:cNvCxnSpPr>
            <a:endCxn id="18" idx="3"/>
          </p:cNvCxnSpPr>
          <p:nvPr/>
        </p:nvCxnSpPr>
        <p:spPr>
          <a:xfrm flipH="1">
            <a:off x="5105399" y="1478559"/>
            <a:ext cx="2743201" cy="1102688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2706740" y="2343889"/>
            <a:ext cx="2398659" cy="474715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7270348" y="910402"/>
            <a:ext cx="1187852" cy="568157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255025" y="2771513"/>
            <a:ext cx="827022" cy="428887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Biocomplexity Logo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8852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Chemical </a:t>
            </a:r>
            <a:r>
              <a:rPr lang="en-US" sz="3200" b="1" dirty="0" smtClean="0">
                <a:solidFill>
                  <a:srgbClr val="0000CC"/>
                </a:solidFill>
              </a:rPr>
              <a:t>Reactions</a:t>
            </a:r>
            <a:endParaRPr lang="en-US" sz="3200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7" y="762000"/>
                <a:ext cx="5009548" cy="31812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vertJc m:val="bot"/>
                          <m:ctrlPr>
                            <a:rPr lang="el-GR" sz="24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400" b="1" dirty="0"/>
              </a:p>
              <a:p>
                <a:pPr marL="0" indent="0">
                  <a:buNone/>
                </a:pPr>
                <a:r>
                  <a:rPr lang="en-US" sz="2400" dirty="0" smtClean="0"/>
                  <a:t>Now we will define the kinetics of our chemical reaction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Right click on the chemical reaction arrow and then select “Properties” in the pulldown menu to open an editing panel with multiple tabs</a:t>
                </a: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7" y="762000"/>
                <a:ext cx="5009548" cy="3181255"/>
              </a:xfrm>
              <a:prstGeom prst="rect">
                <a:avLst/>
              </a:prstGeom>
              <a:blipFill rotWithShape="0">
                <a:blip r:embed="rId2"/>
                <a:stretch>
                  <a:fillRect l="-1825" r="-2676" b="-34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9" name="Picture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739806"/>
            <a:ext cx="2620714" cy="93597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200" y="1600200"/>
            <a:ext cx="3575800" cy="2594067"/>
          </a:xfrm>
          <a:prstGeom prst="rect">
            <a:avLst/>
          </a:prstGeom>
        </p:spPr>
      </p:pic>
      <p:pic>
        <p:nvPicPr>
          <p:cNvPr id="13" name="Picture 12" descr="redblackblocki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" name="Straight Arrow Connector 15"/>
          <p:cNvCxnSpPr>
            <a:endCxn id="18" idx="3"/>
          </p:cNvCxnSpPr>
          <p:nvPr/>
        </p:nvCxnSpPr>
        <p:spPr>
          <a:xfrm flipH="1">
            <a:off x="5105399" y="1478559"/>
            <a:ext cx="2743201" cy="1102688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2706740" y="2343889"/>
            <a:ext cx="2398659" cy="474715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7270348" y="910402"/>
            <a:ext cx="1187852" cy="568157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255025" y="2771513"/>
            <a:ext cx="827022" cy="428887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Biocomplexity Logo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6813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Chemical </a:t>
            </a:r>
            <a:r>
              <a:rPr lang="en-US" sz="3200" b="1" dirty="0" smtClean="0">
                <a:solidFill>
                  <a:srgbClr val="0000CC"/>
                </a:solidFill>
              </a:rPr>
              <a:t>Reactions</a:t>
            </a:r>
            <a:endParaRPr lang="en-US" sz="3200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7" y="762000"/>
                <a:ext cx="5009548" cy="42892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vertJc m:val="bot"/>
                          <m:ctrlPr>
                            <a:rPr lang="el-GR" sz="24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400" b="1" dirty="0"/>
              </a:p>
              <a:p>
                <a:pPr marL="0" indent="0">
                  <a:buNone/>
                </a:pPr>
                <a:r>
                  <a:rPr lang="en-US" sz="2400" dirty="0" smtClean="0"/>
                  <a:t>Now we will define the kinetics of our chemical reaction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Right click on the chemical reaction arrow and then select “Properties” in the pulldown menu to open an editing panel with multiple tabs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We could set the name of the reaction but we will leave it</a:t>
                </a: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7" y="762000"/>
                <a:ext cx="5009548" cy="4289251"/>
              </a:xfrm>
              <a:prstGeom prst="rect">
                <a:avLst/>
              </a:prstGeom>
              <a:blipFill rotWithShape="0">
                <a:blip r:embed="rId2"/>
                <a:stretch>
                  <a:fillRect l="-1825" r="-2676" b="-22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9" name="Picture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739806"/>
            <a:ext cx="2620714" cy="93597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200" y="1600200"/>
            <a:ext cx="3575800" cy="2594067"/>
          </a:xfrm>
          <a:prstGeom prst="rect">
            <a:avLst/>
          </a:prstGeom>
        </p:spPr>
      </p:pic>
      <p:cxnSp>
        <p:nvCxnSpPr>
          <p:cNvPr id="15" name="Straight Arrow Connector 14"/>
          <p:cNvCxnSpPr>
            <a:stCxn id="23" idx="1"/>
            <a:endCxn id="22" idx="3"/>
          </p:cNvCxnSpPr>
          <p:nvPr/>
        </p:nvCxnSpPr>
        <p:spPr>
          <a:xfrm flipH="1">
            <a:off x="3429001" y="2732842"/>
            <a:ext cx="2249353" cy="1709067"/>
          </a:xfrm>
          <a:prstGeom prst="straightConnector1">
            <a:avLst/>
          </a:prstGeom>
          <a:ln w="63500">
            <a:solidFill>
              <a:srgbClr val="00B05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8400" y="3962400"/>
            <a:ext cx="2528545" cy="3100029"/>
          </a:xfrm>
          <a:prstGeom prst="rect">
            <a:avLst/>
          </a:prstGeom>
        </p:spPr>
      </p:pic>
      <p:pic>
        <p:nvPicPr>
          <p:cNvPr id="13" name="Picture 12" descr="redblackblockiu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" name="Straight Arrow Connector 15"/>
          <p:cNvCxnSpPr>
            <a:endCxn id="18" idx="3"/>
          </p:cNvCxnSpPr>
          <p:nvPr/>
        </p:nvCxnSpPr>
        <p:spPr>
          <a:xfrm flipH="1">
            <a:off x="5105399" y="1478559"/>
            <a:ext cx="2743201" cy="1102688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2706740" y="2343889"/>
            <a:ext cx="2398659" cy="474715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7270348" y="910402"/>
            <a:ext cx="1187852" cy="568157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255025" y="2771513"/>
            <a:ext cx="827022" cy="428887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2630541" y="4263214"/>
            <a:ext cx="798460" cy="357390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5678354" y="2647080"/>
            <a:ext cx="163846" cy="171524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548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Chemical </a:t>
            </a:r>
            <a:r>
              <a:rPr lang="en-US" sz="3200" b="1" dirty="0" smtClean="0">
                <a:solidFill>
                  <a:srgbClr val="0000CC"/>
                </a:solidFill>
              </a:rPr>
              <a:t>Reactions</a:t>
            </a:r>
            <a:endParaRPr lang="en-US" sz="3200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7" y="762000"/>
                <a:ext cx="5009548" cy="46585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vertJc m:val="bot"/>
                          <m:ctrlPr>
                            <a:rPr lang="el-GR" sz="24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400" b="1" dirty="0"/>
              </a:p>
              <a:p>
                <a:pPr marL="0" indent="0">
                  <a:buNone/>
                </a:pPr>
                <a:r>
                  <a:rPr lang="en-US" sz="2400" dirty="0" smtClean="0"/>
                  <a:t>Now we will define the kinetics of our chemical reaction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Right click on the chemical reaction arrow and then select “Properties” in the pulldown menu to open an editing panel with multiple tabs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We could also set the stoichiometry, but we have a 1-1 reaction so we don’t need to</a:t>
                </a: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7" y="762000"/>
                <a:ext cx="5009548" cy="4658583"/>
              </a:xfrm>
              <a:prstGeom prst="rect">
                <a:avLst/>
              </a:prstGeom>
              <a:blipFill rotWithShape="0">
                <a:blip r:embed="rId2"/>
                <a:stretch>
                  <a:fillRect l="-1825" r="-2676" b="-20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9" name="Picture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739806"/>
            <a:ext cx="2620714" cy="93597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200" y="1600200"/>
            <a:ext cx="3575800" cy="2594067"/>
          </a:xfrm>
          <a:prstGeom prst="rect">
            <a:avLst/>
          </a:prstGeom>
        </p:spPr>
      </p:pic>
      <p:cxnSp>
        <p:nvCxnSpPr>
          <p:cNvPr id="15" name="Straight Arrow Connector 14"/>
          <p:cNvCxnSpPr>
            <a:stCxn id="23" idx="1"/>
            <a:endCxn id="22" idx="3"/>
          </p:cNvCxnSpPr>
          <p:nvPr/>
        </p:nvCxnSpPr>
        <p:spPr>
          <a:xfrm flipH="1">
            <a:off x="2133599" y="3486814"/>
            <a:ext cx="3523960" cy="1349100"/>
          </a:xfrm>
          <a:prstGeom prst="straightConnector1">
            <a:avLst/>
          </a:prstGeom>
          <a:ln w="63500">
            <a:solidFill>
              <a:srgbClr val="00B05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8400" y="3962400"/>
            <a:ext cx="2528545" cy="3100029"/>
          </a:xfrm>
          <a:prstGeom prst="rect">
            <a:avLst/>
          </a:prstGeom>
        </p:spPr>
      </p:pic>
      <p:pic>
        <p:nvPicPr>
          <p:cNvPr id="13" name="Picture 12" descr="redblackblockiu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" name="Straight Arrow Connector 15"/>
          <p:cNvCxnSpPr>
            <a:endCxn id="18" idx="3"/>
          </p:cNvCxnSpPr>
          <p:nvPr/>
        </p:nvCxnSpPr>
        <p:spPr>
          <a:xfrm flipH="1">
            <a:off x="5105399" y="1478559"/>
            <a:ext cx="2743201" cy="1102688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2706740" y="2343889"/>
            <a:ext cx="2398659" cy="474715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7270348" y="910402"/>
            <a:ext cx="1187852" cy="568157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255025" y="2771513"/>
            <a:ext cx="827022" cy="428887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283586" y="4657219"/>
            <a:ext cx="1850013" cy="357390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5657559" y="3387429"/>
            <a:ext cx="514641" cy="198769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Arrow Connector 19"/>
          <p:cNvCxnSpPr>
            <a:stCxn id="24" idx="1"/>
            <a:endCxn id="22" idx="3"/>
          </p:cNvCxnSpPr>
          <p:nvPr/>
        </p:nvCxnSpPr>
        <p:spPr>
          <a:xfrm flipH="1">
            <a:off x="2133599" y="3463001"/>
            <a:ext cx="4690315" cy="1372913"/>
          </a:xfrm>
          <a:prstGeom prst="straightConnector1">
            <a:avLst/>
          </a:prstGeom>
          <a:ln w="63500">
            <a:solidFill>
              <a:srgbClr val="00B05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6823914" y="3349329"/>
            <a:ext cx="389284" cy="227344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600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3214" cy="762000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0000CC"/>
                </a:solidFill>
              </a:rPr>
              <a:t>Last Time: Network Motifs</a:t>
            </a:r>
            <a:endParaRPr lang="en-US" sz="3200" b="1" dirty="0">
              <a:solidFill>
                <a:srgbClr val="0000CC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3907" y="609600"/>
            <a:ext cx="8915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Motifs</a:t>
            </a:r>
            <a:r>
              <a:rPr lang="en-US" dirty="0" smtClean="0"/>
              <a:t> are small-scale networks which have a recognizable network architecture and often preform recognizable functions</a:t>
            </a:r>
            <a:endParaRPr lang="en-US" b="1" dirty="0" smtClean="0"/>
          </a:p>
          <a:p>
            <a:endParaRPr lang="en-US" b="1" dirty="0"/>
          </a:p>
          <a:p>
            <a:endParaRPr lang="en-US" i="1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3" descr="Biocomplexity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redblackblocki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8020" y="1264767"/>
            <a:ext cx="2894814" cy="2894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420" y="1371600"/>
            <a:ext cx="2893572" cy="3272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07479" y="1371600"/>
            <a:ext cx="2954797" cy="2506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60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Chemical </a:t>
            </a:r>
            <a:r>
              <a:rPr lang="en-US" sz="3200" b="1" dirty="0" smtClean="0">
                <a:solidFill>
                  <a:srgbClr val="0000CC"/>
                </a:solidFill>
              </a:rPr>
              <a:t>Reactions</a:t>
            </a:r>
            <a:endParaRPr lang="en-US" sz="3200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7" y="762000"/>
                <a:ext cx="5009548" cy="42892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vertJc m:val="bot"/>
                          <m:ctrlPr>
                            <a:rPr lang="el-GR" sz="24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400" b="1" dirty="0"/>
              </a:p>
              <a:p>
                <a:pPr marL="0" indent="0">
                  <a:buNone/>
                </a:pPr>
                <a:r>
                  <a:rPr lang="en-US" sz="2400" dirty="0" smtClean="0"/>
                  <a:t>Now we will define the kinetics of our chemical reaction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Right click on the chemical reaction arrow and then select “Properties” in the pulldown menu to open an editing panel with multiple tabs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Instead click on the “Kinetics” tab to open the reaction rate editor</a:t>
                </a:r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7" y="762000"/>
                <a:ext cx="5009548" cy="4289251"/>
              </a:xfrm>
              <a:prstGeom prst="rect">
                <a:avLst/>
              </a:prstGeom>
              <a:blipFill rotWithShape="0">
                <a:blip r:embed="rId2"/>
                <a:stretch>
                  <a:fillRect l="-1825" r="-3285" b="-22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9" name="Picture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739806"/>
            <a:ext cx="2620714" cy="93597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200" y="1600200"/>
            <a:ext cx="3575800" cy="2594067"/>
          </a:xfrm>
          <a:prstGeom prst="rect">
            <a:avLst/>
          </a:prstGeom>
        </p:spPr>
      </p:pic>
      <p:cxnSp>
        <p:nvCxnSpPr>
          <p:cNvPr id="15" name="Straight Arrow Connector 14"/>
          <p:cNvCxnSpPr>
            <a:stCxn id="23" idx="1"/>
            <a:endCxn id="22" idx="3"/>
          </p:cNvCxnSpPr>
          <p:nvPr/>
        </p:nvCxnSpPr>
        <p:spPr>
          <a:xfrm flipH="1">
            <a:off x="4267201" y="2297169"/>
            <a:ext cx="2003972" cy="2099730"/>
          </a:xfrm>
          <a:prstGeom prst="straightConnector1">
            <a:avLst/>
          </a:prstGeom>
          <a:ln w="63500">
            <a:solidFill>
              <a:srgbClr val="00B05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8400" y="3962400"/>
            <a:ext cx="2528545" cy="3100029"/>
          </a:xfrm>
          <a:prstGeom prst="rect">
            <a:avLst/>
          </a:prstGeom>
        </p:spPr>
      </p:pic>
      <p:pic>
        <p:nvPicPr>
          <p:cNvPr id="13" name="Picture 12" descr="redblackblockiu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" name="Straight Arrow Connector 15"/>
          <p:cNvCxnSpPr>
            <a:endCxn id="18" idx="3"/>
          </p:cNvCxnSpPr>
          <p:nvPr/>
        </p:nvCxnSpPr>
        <p:spPr>
          <a:xfrm flipH="1">
            <a:off x="5105399" y="1478559"/>
            <a:ext cx="2743201" cy="1102688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2706740" y="2343889"/>
            <a:ext cx="2398659" cy="474715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7270348" y="910402"/>
            <a:ext cx="1187852" cy="568157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255025" y="2771513"/>
            <a:ext cx="827022" cy="428887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2981063" y="4221798"/>
            <a:ext cx="1286138" cy="350202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6271173" y="2197784"/>
            <a:ext cx="514641" cy="198769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Arrow Connector 19"/>
          <p:cNvCxnSpPr>
            <a:stCxn id="24" idx="1"/>
            <a:endCxn id="22" idx="3"/>
          </p:cNvCxnSpPr>
          <p:nvPr/>
        </p:nvCxnSpPr>
        <p:spPr>
          <a:xfrm flipH="1" flipV="1">
            <a:off x="4267201" y="4396899"/>
            <a:ext cx="2066649" cy="94193"/>
          </a:xfrm>
          <a:prstGeom prst="straightConnector1">
            <a:avLst/>
          </a:prstGeom>
          <a:ln w="63500">
            <a:solidFill>
              <a:srgbClr val="00B05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6333850" y="4410183"/>
            <a:ext cx="1438549" cy="161817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78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Chemical Reactions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7" y="762000"/>
                <a:ext cx="5009548" cy="49904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vertJc m:val="bot"/>
                          <m:ctrlPr>
                            <a:rPr lang="el-GR" sz="24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400" b="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The equation we want is: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num>
                        <m:den>
                          <m:r>
                            <a:rPr lang="en-US" sz="240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𝑘</m:t>
                      </m: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We can get this in several ways, by selecting the </a:t>
                </a:r>
                <a:r>
                  <a:rPr lang="en-US" sz="2400" dirty="0" err="1" smtClean="0"/>
                  <a:t>Builtin</a:t>
                </a:r>
                <a:r>
                  <a:rPr lang="en-US" sz="2400" dirty="0" smtClean="0"/>
                  <a:t> Rate Laws tab and then selecting “Constant Rate,”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Select “Constant Rate” (default is “Irreversible Mass Action”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7" y="762000"/>
                <a:ext cx="5009548" cy="4990469"/>
              </a:xfrm>
              <a:prstGeom prst="rect">
                <a:avLst/>
              </a:prstGeom>
              <a:blipFill rotWithShape="0">
                <a:blip r:embed="rId2"/>
                <a:stretch>
                  <a:fillRect l="-1825" r="-21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3482" y="762000"/>
            <a:ext cx="3547112" cy="4348805"/>
          </a:xfrm>
          <a:prstGeom prst="rect">
            <a:avLst/>
          </a:prstGeom>
        </p:spPr>
      </p:pic>
      <p:pic>
        <p:nvPicPr>
          <p:cNvPr id="7" name="Picture 6" descr="Biocomplexity 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redblackblocki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Arrow Connector 8"/>
          <p:cNvCxnSpPr>
            <a:stCxn id="12" idx="1"/>
            <a:endCxn id="10" idx="3"/>
          </p:cNvCxnSpPr>
          <p:nvPr/>
        </p:nvCxnSpPr>
        <p:spPr>
          <a:xfrm flipH="1">
            <a:off x="4495800" y="1742205"/>
            <a:ext cx="1066800" cy="1194197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2057400" y="2745902"/>
            <a:ext cx="2438400" cy="381000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5562600" y="1617510"/>
            <a:ext cx="893708" cy="249390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885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Chemical Reactions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6" y="762000"/>
                <a:ext cx="5116265" cy="462113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vertJc m:val="bot"/>
                          <m:ctrlPr>
                            <a:rPr lang="el-GR" sz="24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400" b="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The equation we want is: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num>
                        <m:den>
                          <m:r>
                            <a:rPr lang="en-US" sz="240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𝑘</m:t>
                      </m: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We can get this in several ways, by selecting the </a:t>
                </a:r>
                <a:r>
                  <a:rPr lang="en-US" sz="2400" dirty="0" err="1" smtClean="0"/>
                  <a:t>Builtin</a:t>
                </a:r>
                <a:r>
                  <a:rPr lang="en-US" sz="2400" dirty="0" smtClean="0"/>
                  <a:t> Rate Laws tab and then selecting “Constant Rate,” (default is “Irreversible Mass Action”)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6" y="762000"/>
                <a:ext cx="5116265" cy="4621137"/>
              </a:xfrm>
              <a:prstGeom prst="rect">
                <a:avLst/>
              </a:prstGeom>
              <a:blipFill rotWithShape="0">
                <a:blip r:embed="rId2"/>
                <a:stretch>
                  <a:fillRect l="-1788" r="-9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3482" y="762000"/>
            <a:ext cx="3547112" cy="4348805"/>
          </a:xfrm>
          <a:prstGeom prst="rect">
            <a:avLst/>
          </a:prstGeom>
        </p:spPr>
      </p:pic>
      <p:pic>
        <p:nvPicPr>
          <p:cNvPr id="7" name="Picture 6" descr="Biocomplexity 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redblackblocki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Arrow Connector 8"/>
          <p:cNvCxnSpPr>
            <a:stCxn id="12" idx="1"/>
            <a:endCxn id="10" idx="3"/>
          </p:cNvCxnSpPr>
          <p:nvPr/>
        </p:nvCxnSpPr>
        <p:spPr>
          <a:xfrm flipH="1">
            <a:off x="4495800" y="1742205"/>
            <a:ext cx="1066800" cy="1194197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2057400" y="2745902"/>
            <a:ext cx="2438400" cy="381000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5562600" y="1617510"/>
            <a:ext cx="893708" cy="249390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/>
          <p:cNvCxnSpPr>
            <a:stCxn id="15" idx="1"/>
            <a:endCxn id="14" idx="3"/>
          </p:cNvCxnSpPr>
          <p:nvPr/>
        </p:nvCxnSpPr>
        <p:spPr>
          <a:xfrm flipH="1">
            <a:off x="5105400" y="2267145"/>
            <a:ext cx="552450" cy="1026994"/>
          </a:xfrm>
          <a:prstGeom prst="straightConnector1">
            <a:avLst/>
          </a:prstGeom>
          <a:ln w="63500">
            <a:solidFill>
              <a:srgbClr val="FF0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2791676" y="3103639"/>
            <a:ext cx="2313724" cy="381000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5657850" y="2162175"/>
            <a:ext cx="817508" cy="209939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774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Chemical Reactions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6" y="762000"/>
                <a:ext cx="5116265" cy="53598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vertJc m:val="bot"/>
                          <m:ctrlPr>
                            <a:rPr lang="el-GR" sz="24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400" b="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The equation we want is: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num>
                        <m:den>
                          <m:r>
                            <a:rPr lang="en-US" sz="240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𝑘</m:t>
                      </m: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We can get this in several ways, by selecting the </a:t>
                </a:r>
                <a:r>
                  <a:rPr lang="en-US" sz="2400" dirty="0" err="1" smtClean="0"/>
                  <a:t>Builtin</a:t>
                </a:r>
                <a:r>
                  <a:rPr lang="en-US" sz="2400" dirty="0" smtClean="0"/>
                  <a:t> Rate Laws tab and then selecting “Constant Rate,” (default is “Irreversible Mass Action”)</a:t>
                </a:r>
              </a:p>
              <a:p>
                <a:pPr marL="0" indent="0">
                  <a:buNone/>
                </a:pPr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Enter </a:t>
                </a:r>
                <a:r>
                  <a:rPr lang="en-US" sz="2400" dirty="0"/>
                  <a:t>the rate constant. Let’s set </a:t>
                </a:r>
                <a14:m>
                  <m:oMath xmlns:m="http://schemas.openxmlformats.org/officeDocument/2006/math"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sz="2400" i="1" dirty="0">
                        <a:latin typeface="Cambria Math" panose="02040503050406030204" pitchFamily="18" charset="0"/>
                      </a:rPr>
                      <m:t>=0.2</m:t>
                    </m:r>
                  </m:oMath>
                </a14:m>
                <a:r>
                  <a:rPr lang="en-US" sz="2400" dirty="0"/>
                  <a:t> and hit </a:t>
                </a:r>
                <a:r>
                  <a:rPr lang="en-US" sz="2400" dirty="0" smtClean="0"/>
                  <a:t>“Enter”</a:t>
                </a: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6" y="762000"/>
                <a:ext cx="5116265" cy="5359801"/>
              </a:xfrm>
              <a:prstGeom prst="rect">
                <a:avLst/>
              </a:prstGeom>
              <a:blipFill rotWithShape="0">
                <a:blip r:embed="rId2"/>
                <a:stretch>
                  <a:fillRect l="-1788" r="-9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3482" y="762000"/>
            <a:ext cx="3547112" cy="4348805"/>
          </a:xfrm>
          <a:prstGeom prst="rect">
            <a:avLst/>
          </a:prstGeom>
        </p:spPr>
      </p:pic>
      <p:pic>
        <p:nvPicPr>
          <p:cNvPr id="7" name="Picture 6" descr="Biocomplexity 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redblackblocki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Arrow Connector 8"/>
          <p:cNvCxnSpPr>
            <a:stCxn id="12" idx="1"/>
            <a:endCxn id="10" idx="3"/>
          </p:cNvCxnSpPr>
          <p:nvPr/>
        </p:nvCxnSpPr>
        <p:spPr>
          <a:xfrm flipH="1">
            <a:off x="4495800" y="1742205"/>
            <a:ext cx="1066800" cy="1194197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2057400" y="2745902"/>
            <a:ext cx="2438400" cy="381000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5562600" y="1617510"/>
            <a:ext cx="893708" cy="249390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/>
          <p:cNvCxnSpPr>
            <a:stCxn id="15" idx="1"/>
            <a:endCxn id="14" idx="3"/>
          </p:cNvCxnSpPr>
          <p:nvPr/>
        </p:nvCxnSpPr>
        <p:spPr>
          <a:xfrm flipH="1">
            <a:off x="5105400" y="2267145"/>
            <a:ext cx="552450" cy="1026994"/>
          </a:xfrm>
          <a:prstGeom prst="straightConnector1">
            <a:avLst/>
          </a:prstGeom>
          <a:ln w="63500">
            <a:solidFill>
              <a:srgbClr val="FF0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2791676" y="3103639"/>
            <a:ext cx="2313724" cy="381000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5657850" y="2162175"/>
            <a:ext cx="817508" cy="209939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/>
          <p:cNvCxnSpPr>
            <a:stCxn id="18" idx="1"/>
            <a:endCxn id="17" idx="3"/>
          </p:cNvCxnSpPr>
          <p:nvPr/>
        </p:nvCxnSpPr>
        <p:spPr>
          <a:xfrm flipH="1">
            <a:off x="1295400" y="4533900"/>
            <a:ext cx="4821345" cy="576904"/>
          </a:xfrm>
          <a:prstGeom prst="straightConnector1">
            <a:avLst/>
          </a:prstGeom>
          <a:ln w="63500">
            <a:solidFill>
              <a:srgbClr val="00CC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201727" y="4920304"/>
            <a:ext cx="1093673" cy="381000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6116745" y="4419600"/>
            <a:ext cx="665055" cy="228600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990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0" y="762000"/>
            <a:ext cx="3320644" cy="49470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Chemical Reactions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6" y="762000"/>
                <a:ext cx="5116265" cy="57291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vertJc m:val="bot"/>
                          <m:ctrlPr>
                            <a:rPr lang="el-GR" sz="24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400" b="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The equation we want is: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num>
                        <m:den>
                          <m:r>
                            <a:rPr lang="en-US" sz="240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𝑘</m:t>
                      </m: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We can get this in several ways, by selecting the </a:t>
                </a:r>
                <a:r>
                  <a:rPr lang="en-US" sz="2400" dirty="0" err="1" smtClean="0"/>
                  <a:t>Builtin</a:t>
                </a:r>
                <a:r>
                  <a:rPr lang="en-US" sz="2400" dirty="0" smtClean="0"/>
                  <a:t> Rate Laws tab and then selecting “Constant Rate,” (default is “Irreversible Mass Action”)</a:t>
                </a:r>
              </a:p>
              <a:p>
                <a:pPr marL="0" indent="0">
                  <a:buNone/>
                </a:pPr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Note </a:t>
                </a:r>
                <a:r>
                  <a:rPr lang="en-US" sz="2400" dirty="0"/>
                  <a:t>the rate law displayed at the bottom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6" y="762000"/>
                <a:ext cx="5116265" cy="5729132"/>
              </a:xfrm>
              <a:prstGeom prst="rect">
                <a:avLst/>
              </a:prstGeom>
              <a:blipFill rotWithShape="0">
                <a:blip r:embed="rId3"/>
                <a:stretch>
                  <a:fillRect l="-1788" r="-9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 descr="Biocomplexity 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redblackblocki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" name="Straight Arrow Connector 15"/>
          <p:cNvCxnSpPr>
            <a:stCxn id="18" idx="1"/>
            <a:endCxn id="17" idx="3"/>
          </p:cNvCxnSpPr>
          <p:nvPr/>
        </p:nvCxnSpPr>
        <p:spPr>
          <a:xfrm flipH="1" flipV="1">
            <a:off x="2617673" y="4762500"/>
            <a:ext cx="3249727" cy="723900"/>
          </a:xfrm>
          <a:prstGeom prst="straightConnector1">
            <a:avLst/>
          </a:prstGeom>
          <a:ln w="63500">
            <a:solidFill>
              <a:srgbClr val="00CC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1524000" y="4572000"/>
            <a:ext cx="1093673" cy="381000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5867400" y="5372100"/>
            <a:ext cx="665055" cy="228600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23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0793" y="609600"/>
            <a:ext cx="3510807" cy="58441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Chemical Reactions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6" y="762000"/>
                <a:ext cx="5116265" cy="38824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vertJc m:val="bot"/>
                          <m:ctrlPr>
                            <a:rPr lang="el-GR" sz="24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400" b="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The equation we want is: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num>
                        <m:den>
                          <m:r>
                            <a:rPr lang="en-US" sz="240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𝑘</m:t>
                      </m: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We could also select the Free Format tab and then type the rate equation (just the constant value J0_k</a:t>
                </a: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Hit “Tab” to register the equation</a:t>
                </a:r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6" y="762000"/>
                <a:ext cx="5116265" cy="3882473"/>
              </a:xfrm>
              <a:prstGeom prst="rect">
                <a:avLst/>
              </a:prstGeom>
              <a:blipFill rotWithShape="0">
                <a:blip r:embed="rId3"/>
                <a:stretch>
                  <a:fillRect l="-1788" b="-26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 descr="Biocomplexity 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redblackblocki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Arrow Connector 8"/>
          <p:cNvCxnSpPr>
            <a:stCxn id="12" idx="1"/>
            <a:endCxn id="10" idx="3"/>
          </p:cNvCxnSpPr>
          <p:nvPr/>
        </p:nvCxnSpPr>
        <p:spPr>
          <a:xfrm flipH="1">
            <a:off x="4419600" y="1779815"/>
            <a:ext cx="2055758" cy="791277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3618679" y="2380592"/>
            <a:ext cx="800921" cy="381000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475358" y="1654630"/>
            <a:ext cx="687442" cy="250369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/>
          <p:cNvCxnSpPr>
            <a:stCxn id="15" idx="1"/>
            <a:endCxn id="14" idx="3"/>
          </p:cNvCxnSpPr>
          <p:nvPr/>
        </p:nvCxnSpPr>
        <p:spPr>
          <a:xfrm flipH="1">
            <a:off x="4876800" y="2271384"/>
            <a:ext cx="953321" cy="651430"/>
          </a:xfrm>
          <a:prstGeom prst="straightConnector1">
            <a:avLst/>
          </a:prstGeom>
          <a:ln w="63500">
            <a:solidFill>
              <a:srgbClr val="FF0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4237569" y="2732314"/>
            <a:ext cx="639231" cy="381000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5830121" y="2162175"/>
            <a:ext cx="289031" cy="218417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242094" y="2745902"/>
            <a:ext cx="1053306" cy="381000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242094" y="3113314"/>
            <a:ext cx="1205706" cy="381000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242094" y="3481665"/>
            <a:ext cx="748506" cy="381000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208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0793" y="609600"/>
            <a:ext cx="3510807" cy="58441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Chemical Reactions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6" y="762000"/>
                <a:ext cx="5116265" cy="42518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vertJc m:val="bot"/>
                          <m:ctrlPr>
                            <a:rPr lang="el-GR" sz="24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400" b="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The equation we want is: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num>
                        <m:den>
                          <m:r>
                            <a:rPr lang="en-US" sz="240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𝑘</m:t>
                      </m: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We could also select the Free Format tab and then type the rate equation (just the constant value J0_k</a:t>
                </a: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Set the parameter names and values</a:t>
                </a:r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6" y="762000"/>
                <a:ext cx="5116265" cy="4251805"/>
              </a:xfrm>
              <a:prstGeom prst="rect">
                <a:avLst/>
              </a:prstGeom>
              <a:blipFill rotWithShape="0">
                <a:blip r:embed="rId3"/>
                <a:stretch>
                  <a:fillRect l="-1788" b="-24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 descr="Biocomplexity 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redblackblocki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Arrow Connector 8"/>
          <p:cNvCxnSpPr>
            <a:stCxn id="12" idx="1"/>
            <a:endCxn id="10" idx="3"/>
          </p:cNvCxnSpPr>
          <p:nvPr/>
        </p:nvCxnSpPr>
        <p:spPr>
          <a:xfrm flipH="1">
            <a:off x="4419600" y="1779815"/>
            <a:ext cx="2055758" cy="791277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3618679" y="2380592"/>
            <a:ext cx="800921" cy="381000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475358" y="1654630"/>
            <a:ext cx="687442" cy="250369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/>
          <p:cNvCxnSpPr>
            <a:stCxn id="15" idx="1"/>
            <a:endCxn id="14" idx="3"/>
          </p:cNvCxnSpPr>
          <p:nvPr/>
        </p:nvCxnSpPr>
        <p:spPr>
          <a:xfrm flipH="1">
            <a:off x="4876800" y="2271384"/>
            <a:ext cx="953321" cy="651430"/>
          </a:xfrm>
          <a:prstGeom prst="straightConnector1">
            <a:avLst/>
          </a:prstGeom>
          <a:ln w="63500">
            <a:solidFill>
              <a:srgbClr val="FF0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4237569" y="2732314"/>
            <a:ext cx="639231" cy="381000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5830121" y="2162175"/>
            <a:ext cx="289031" cy="218417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242094" y="2745902"/>
            <a:ext cx="1053306" cy="381000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242094" y="3113314"/>
            <a:ext cx="1205706" cy="381000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242094" y="3481665"/>
            <a:ext cx="748506" cy="381000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/>
          <p:cNvCxnSpPr>
            <a:stCxn id="20" idx="1"/>
            <a:endCxn id="17" idx="3"/>
          </p:cNvCxnSpPr>
          <p:nvPr/>
        </p:nvCxnSpPr>
        <p:spPr>
          <a:xfrm flipH="1">
            <a:off x="3733800" y="3749893"/>
            <a:ext cx="2002474" cy="630291"/>
          </a:xfrm>
          <a:prstGeom prst="straightConnector1">
            <a:avLst/>
          </a:prstGeom>
          <a:ln w="63500">
            <a:solidFill>
              <a:srgbClr val="00CC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2827048" y="4189684"/>
            <a:ext cx="906752" cy="381000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5736274" y="3640684"/>
            <a:ext cx="289031" cy="218417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597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0793" y="609600"/>
            <a:ext cx="3510807" cy="58441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Chemical Reactions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6" y="762000"/>
                <a:ext cx="5116265" cy="42518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vertJc m:val="bot"/>
                          <m:ctrlPr>
                            <a:rPr lang="el-GR" sz="24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400" b="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The equation we want is: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num>
                        <m:den>
                          <m:r>
                            <a:rPr lang="en-US" sz="240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𝑘</m:t>
                      </m: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We could also select the Free Format tab and then type the rate equation (just the constant value J0_k</a:t>
                </a: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Set the parameter names and values</a:t>
                </a:r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6" y="762000"/>
                <a:ext cx="5116265" cy="4251805"/>
              </a:xfrm>
              <a:prstGeom prst="rect">
                <a:avLst/>
              </a:prstGeom>
              <a:blipFill rotWithShape="0">
                <a:blip r:embed="rId3"/>
                <a:stretch>
                  <a:fillRect l="-1788" b="-24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 descr="Biocomplexity 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redblackblocki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Arrow Connector 8"/>
          <p:cNvCxnSpPr>
            <a:stCxn id="12" idx="1"/>
            <a:endCxn id="10" idx="3"/>
          </p:cNvCxnSpPr>
          <p:nvPr/>
        </p:nvCxnSpPr>
        <p:spPr>
          <a:xfrm flipH="1">
            <a:off x="4419600" y="1779815"/>
            <a:ext cx="2055758" cy="791277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3618679" y="2380592"/>
            <a:ext cx="800921" cy="381000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475358" y="1654630"/>
            <a:ext cx="687442" cy="250369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/>
          <p:cNvCxnSpPr>
            <a:stCxn id="15" idx="1"/>
            <a:endCxn id="14" idx="3"/>
          </p:cNvCxnSpPr>
          <p:nvPr/>
        </p:nvCxnSpPr>
        <p:spPr>
          <a:xfrm flipH="1">
            <a:off x="4876800" y="2271384"/>
            <a:ext cx="953321" cy="651430"/>
          </a:xfrm>
          <a:prstGeom prst="straightConnector1">
            <a:avLst/>
          </a:prstGeom>
          <a:ln w="63500">
            <a:solidFill>
              <a:srgbClr val="FF0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4237569" y="2732314"/>
            <a:ext cx="639231" cy="381000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5830121" y="2162175"/>
            <a:ext cx="289031" cy="218417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242094" y="2745902"/>
            <a:ext cx="1053306" cy="381000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242094" y="3113314"/>
            <a:ext cx="1205706" cy="381000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242094" y="3481665"/>
            <a:ext cx="748506" cy="381000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/>
          <p:cNvCxnSpPr>
            <a:stCxn id="20" idx="1"/>
            <a:endCxn id="17" idx="3"/>
          </p:cNvCxnSpPr>
          <p:nvPr/>
        </p:nvCxnSpPr>
        <p:spPr>
          <a:xfrm flipH="1">
            <a:off x="3733800" y="3749893"/>
            <a:ext cx="2002474" cy="630291"/>
          </a:xfrm>
          <a:prstGeom prst="straightConnector1">
            <a:avLst/>
          </a:prstGeom>
          <a:ln w="63500">
            <a:solidFill>
              <a:srgbClr val="00CC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2827048" y="4189684"/>
            <a:ext cx="906752" cy="381000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5736274" y="3640684"/>
            <a:ext cx="289031" cy="218417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Arrow Connector 20"/>
          <p:cNvCxnSpPr/>
          <p:nvPr/>
        </p:nvCxnSpPr>
        <p:spPr>
          <a:xfrm flipH="1">
            <a:off x="1238505" y="3749893"/>
            <a:ext cx="5834006" cy="999807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241379" y="4559200"/>
            <a:ext cx="1001237" cy="381000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7076622" y="3640684"/>
            <a:ext cx="162378" cy="218417"/>
          </a:xfrm>
          <a:prstGeom prst="rect">
            <a:avLst/>
          </a:prstGeom>
          <a:solidFill>
            <a:srgbClr val="00206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416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0793" y="609600"/>
            <a:ext cx="3510807" cy="58441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Chemical Reactions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6" y="762000"/>
                <a:ext cx="5116265" cy="53598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vertJc m:val="bot"/>
                          <m:ctrlPr>
                            <a:rPr lang="el-GR" sz="24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400" b="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The equation we want is: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num>
                        <m:den>
                          <m:r>
                            <a:rPr lang="en-US" sz="240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𝑘</m:t>
                      </m: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We could also select the Free Format tab and then type the rate equation (just the constant value J0_k</a:t>
                </a: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Set the parameter names and values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Hit “Commit Parameter Changes” to save</a:t>
                </a:r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6" y="762000"/>
                <a:ext cx="5116265" cy="5359801"/>
              </a:xfrm>
              <a:prstGeom prst="rect">
                <a:avLst/>
              </a:prstGeom>
              <a:blipFill rotWithShape="0">
                <a:blip r:embed="rId3"/>
                <a:stretch>
                  <a:fillRect l="-1788" r="-2265" b="-17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 descr="Biocomplexity 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redblackblocki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Arrow Connector 8"/>
          <p:cNvCxnSpPr>
            <a:stCxn id="12" idx="1"/>
            <a:endCxn id="10" idx="3"/>
          </p:cNvCxnSpPr>
          <p:nvPr/>
        </p:nvCxnSpPr>
        <p:spPr>
          <a:xfrm flipH="1">
            <a:off x="4419600" y="1779815"/>
            <a:ext cx="2055758" cy="791277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3618679" y="2380592"/>
            <a:ext cx="800921" cy="381000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475358" y="1654630"/>
            <a:ext cx="687442" cy="250369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/>
          <p:cNvCxnSpPr>
            <a:stCxn id="15" idx="1"/>
            <a:endCxn id="14" idx="3"/>
          </p:cNvCxnSpPr>
          <p:nvPr/>
        </p:nvCxnSpPr>
        <p:spPr>
          <a:xfrm flipH="1">
            <a:off x="4876800" y="2271384"/>
            <a:ext cx="953321" cy="651430"/>
          </a:xfrm>
          <a:prstGeom prst="straightConnector1">
            <a:avLst/>
          </a:prstGeom>
          <a:ln w="63500">
            <a:solidFill>
              <a:srgbClr val="FF0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4237569" y="2732314"/>
            <a:ext cx="639231" cy="381000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5830121" y="2162175"/>
            <a:ext cx="289031" cy="218417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242094" y="2745902"/>
            <a:ext cx="1053306" cy="381000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242094" y="3113314"/>
            <a:ext cx="1205706" cy="381000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242094" y="3481665"/>
            <a:ext cx="748506" cy="381000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/>
          <p:cNvCxnSpPr>
            <a:stCxn id="20" idx="1"/>
            <a:endCxn id="17" idx="3"/>
          </p:cNvCxnSpPr>
          <p:nvPr/>
        </p:nvCxnSpPr>
        <p:spPr>
          <a:xfrm flipH="1">
            <a:off x="3733800" y="3749893"/>
            <a:ext cx="2002474" cy="630291"/>
          </a:xfrm>
          <a:prstGeom prst="straightConnector1">
            <a:avLst/>
          </a:prstGeom>
          <a:ln w="63500">
            <a:solidFill>
              <a:srgbClr val="00CC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2827048" y="4189684"/>
            <a:ext cx="906752" cy="381000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5736274" y="3640684"/>
            <a:ext cx="289031" cy="218417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Arrow Connector 20"/>
          <p:cNvCxnSpPr/>
          <p:nvPr/>
        </p:nvCxnSpPr>
        <p:spPr>
          <a:xfrm flipH="1">
            <a:off x="1238505" y="3749893"/>
            <a:ext cx="5834006" cy="999807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241379" y="4559200"/>
            <a:ext cx="1001237" cy="381000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7076622" y="3640684"/>
            <a:ext cx="162378" cy="218417"/>
          </a:xfrm>
          <a:prstGeom prst="rect">
            <a:avLst/>
          </a:prstGeom>
          <a:solidFill>
            <a:srgbClr val="00206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Arrow Connector 23"/>
          <p:cNvCxnSpPr>
            <a:stCxn id="28" idx="1"/>
          </p:cNvCxnSpPr>
          <p:nvPr/>
        </p:nvCxnSpPr>
        <p:spPr>
          <a:xfrm flipH="1" flipV="1">
            <a:off x="4876800" y="5486400"/>
            <a:ext cx="878523" cy="1301"/>
          </a:xfrm>
          <a:prstGeom prst="straightConnector1">
            <a:avLst/>
          </a:prstGeom>
          <a:ln w="63500">
            <a:solidFill>
              <a:srgbClr val="FFC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755474" y="5302629"/>
            <a:ext cx="4121326" cy="381000"/>
          </a:xfrm>
          <a:prstGeom prst="rect">
            <a:avLst/>
          </a:prstGeom>
          <a:solidFill>
            <a:srgbClr val="FFC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5755323" y="5363000"/>
            <a:ext cx="1317187" cy="249402"/>
          </a:xfrm>
          <a:prstGeom prst="rect">
            <a:avLst/>
          </a:prstGeom>
          <a:solidFill>
            <a:srgbClr val="FFC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170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b="61493"/>
          <a:stretch/>
        </p:blipFill>
        <p:spPr>
          <a:xfrm>
            <a:off x="5715000" y="762000"/>
            <a:ext cx="3320644" cy="1905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Chemical Reactions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6" y="762000"/>
                <a:ext cx="5589233" cy="42518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vertJc m:val="bot"/>
                          <m:ctrlPr>
                            <a:rPr lang="el-GR" sz="24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400" b="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The equation we want is: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num>
                        <m:den>
                          <m:r>
                            <a:rPr lang="en-US" sz="240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𝑘</m:t>
                      </m: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If we have entered the rate law using the </a:t>
                </a:r>
                <a:r>
                  <a:rPr lang="en-US" sz="2400" dirty="0" err="1" smtClean="0"/>
                  <a:t>Builtin</a:t>
                </a:r>
                <a:r>
                  <a:rPr lang="en-US" sz="2400" dirty="0" smtClean="0"/>
                  <a:t> Rate Laws tab, we can also see and modify it by selecting the “Free Format Tab” which displays the current rate law (just a constant here) and the names and values of all rate constants</a:t>
                </a: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6" y="762000"/>
                <a:ext cx="5589233" cy="4251805"/>
              </a:xfrm>
              <a:prstGeom prst="rect">
                <a:avLst/>
              </a:prstGeom>
              <a:blipFill rotWithShape="0">
                <a:blip r:embed="rId3"/>
                <a:stretch>
                  <a:fillRect l="-1636" r="-1745" b="-24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3801" y="2743200"/>
            <a:ext cx="3043042" cy="4271963"/>
          </a:xfrm>
          <a:prstGeom prst="rect">
            <a:avLst/>
          </a:prstGeom>
        </p:spPr>
      </p:pic>
      <p:cxnSp>
        <p:nvCxnSpPr>
          <p:cNvPr id="14" name="Straight Arrow Connector 13"/>
          <p:cNvCxnSpPr>
            <a:stCxn id="16" idx="1"/>
            <a:endCxn id="15" idx="3"/>
          </p:cNvCxnSpPr>
          <p:nvPr/>
        </p:nvCxnSpPr>
        <p:spPr>
          <a:xfrm flipH="1">
            <a:off x="5726842" y="1763841"/>
            <a:ext cx="999137" cy="1890658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4925921" y="3463999"/>
            <a:ext cx="800921" cy="381000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6725979" y="1638656"/>
            <a:ext cx="687442" cy="250369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239575" y="3844999"/>
            <a:ext cx="1760183" cy="318949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 descr="redblackblocki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6926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3214" cy="762000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0000CC"/>
                </a:solidFill>
              </a:rPr>
              <a:t>Network Motifs—</a:t>
            </a:r>
            <a:r>
              <a:rPr lang="en-US" sz="3200" b="1" dirty="0" err="1" smtClean="0">
                <a:solidFill>
                  <a:srgbClr val="0000CC"/>
                </a:solidFill>
              </a:rPr>
              <a:t>Semiquantiative</a:t>
            </a:r>
            <a:r>
              <a:rPr lang="en-US" sz="3200" b="1" dirty="0" smtClean="0">
                <a:solidFill>
                  <a:srgbClr val="0000CC"/>
                </a:solidFill>
              </a:rPr>
              <a:t> Analysis</a:t>
            </a:r>
            <a:endParaRPr lang="en-US" sz="3200" b="1" dirty="0">
              <a:solidFill>
                <a:srgbClr val="0000CC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2400" y="762000"/>
            <a:ext cx="89154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While the potential structure of biochemical networks is almost limitless, we will find that certain few-component modules reoccur frequently and that these modules are associated with specific biological functions</a:t>
            </a:r>
          </a:p>
          <a:p>
            <a:endParaRPr lang="en-US" dirty="0"/>
          </a:p>
          <a:p>
            <a:r>
              <a:rPr lang="en-US" dirty="0" smtClean="0"/>
              <a:t>We call these modules, </a:t>
            </a:r>
            <a:r>
              <a:rPr lang="en-US" b="1" dirty="0" smtClean="0"/>
              <a:t>motifs</a:t>
            </a:r>
          </a:p>
          <a:p>
            <a:endParaRPr lang="en-US" b="1" dirty="0"/>
          </a:p>
          <a:p>
            <a:r>
              <a:rPr lang="en-US" dirty="0" smtClean="0"/>
              <a:t>If we look at feedforward biochemical networks with 3 species (in each case, P1 acts on P3 directly and also indirectly through P2), each arrow can be with activating or inhibiting (2 possibilities each)</a:t>
            </a:r>
          </a:p>
          <a:p>
            <a:endParaRPr lang="en-US" dirty="0"/>
          </a:p>
          <a:p>
            <a:r>
              <a:rPr lang="en-US" dirty="0" smtClean="0"/>
              <a:t>So we have 8 possible networks</a:t>
            </a:r>
          </a:p>
          <a:p>
            <a:endParaRPr lang="en-US" i="1" dirty="0"/>
          </a:p>
          <a:p>
            <a:endParaRPr lang="en-US" i="1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3" descr="Biocomplexity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redblackblocki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Group 15"/>
          <p:cNvGrpSpPr/>
          <p:nvPr/>
        </p:nvGrpSpPr>
        <p:grpSpPr>
          <a:xfrm>
            <a:off x="6758981" y="3200409"/>
            <a:ext cx="1691363" cy="2217662"/>
            <a:chOff x="6758981" y="3200409"/>
            <a:chExt cx="1691363" cy="2217662"/>
          </a:xfrm>
        </p:grpSpPr>
        <p:grpSp>
          <p:nvGrpSpPr>
            <p:cNvPr id="14" name="Group 13"/>
            <p:cNvGrpSpPr/>
            <p:nvPr/>
          </p:nvGrpSpPr>
          <p:grpSpPr>
            <a:xfrm>
              <a:off x="6758981" y="3200409"/>
              <a:ext cx="1691363" cy="2217662"/>
              <a:chOff x="6758981" y="3200409"/>
              <a:chExt cx="1691363" cy="2217662"/>
            </a:xfrm>
          </p:grpSpPr>
          <p:grpSp>
            <p:nvGrpSpPr>
              <p:cNvPr id="12" name="Group 11"/>
              <p:cNvGrpSpPr/>
              <p:nvPr/>
            </p:nvGrpSpPr>
            <p:grpSpPr>
              <a:xfrm>
                <a:off x="6767266" y="3200409"/>
                <a:ext cx="1683078" cy="2133601"/>
                <a:chOff x="6767266" y="3200409"/>
                <a:chExt cx="1683078" cy="2133601"/>
              </a:xfrm>
            </p:grpSpPr>
            <p:grpSp>
              <p:nvGrpSpPr>
                <p:cNvPr id="11" name="Group 10"/>
                <p:cNvGrpSpPr/>
                <p:nvPr/>
              </p:nvGrpSpPr>
              <p:grpSpPr>
                <a:xfrm>
                  <a:off x="7078743" y="3200409"/>
                  <a:ext cx="1371601" cy="2133601"/>
                  <a:chOff x="7078743" y="3200409"/>
                  <a:chExt cx="1371601" cy="2133601"/>
                </a:xfrm>
              </p:grpSpPr>
              <p:pic>
                <p:nvPicPr>
                  <p:cNvPr id="3" name="Picture 2"/>
                  <p:cNvPicPr>
                    <a:picLocks noChangeAspect="1"/>
                  </p:cNvPicPr>
                  <p:nvPr/>
                </p:nvPicPr>
                <p:blipFill rotWithShape="1">
                  <a:blip r:embed="rId4"/>
                  <a:srcRect l="5476" t="8350" r="72673" b="51579"/>
                  <a:stretch/>
                </p:blipFill>
                <p:spPr>
                  <a:xfrm>
                    <a:off x="7078743" y="3200409"/>
                    <a:ext cx="1371601" cy="2133601"/>
                  </a:xfrm>
                  <a:prstGeom prst="rect">
                    <a:avLst/>
                  </a:prstGeom>
                </p:spPr>
              </p:pic>
              <p:pic>
                <p:nvPicPr>
                  <p:cNvPr id="7" name="Picture 6"/>
                  <p:cNvPicPr>
                    <a:picLocks noChangeAspect="1"/>
                  </p:cNvPicPr>
                  <p:nvPr/>
                </p:nvPicPr>
                <p:blipFill rotWithShape="1">
                  <a:blip r:embed="rId4"/>
                  <a:srcRect l="82814" t="31395" r="9903" b="58587"/>
                  <a:stretch/>
                </p:blipFill>
                <p:spPr>
                  <a:xfrm>
                    <a:off x="7895735" y="4440667"/>
                    <a:ext cx="457200" cy="533400"/>
                  </a:xfrm>
                  <a:prstGeom prst="rect">
                    <a:avLst/>
                  </a:prstGeom>
                </p:spPr>
              </p:pic>
              <p:pic>
                <p:nvPicPr>
                  <p:cNvPr id="10" name="Picture 9"/>
                  <p:cNvPicPr>
                    <a:picLocks noChangeAspect="1"/>
                  </p:cNvPicPr>
                  <p:nvPr/>
                </p:nvPicPr>
                <p:blipFill rotWithShape="1">
                  <a:blip r:embed="rId4"/>
                  <a:srcRect l="82814" t="31395" r="9903" b="58587"/>
                  <a:stretch/>
                </p:blipFill>
                <p:spPr>
                  <a:xfrm>
                    <a:off x="7895735" y="3610465"/>
                    <a:ext cx="457200" cy="53340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8" name="Picture 7"/>
                <p:cNvPicPr>
                  <a:picLocks noChangeAspect="1"/>
                </p:cNvPicPr>
                <p:nvPr/>
              </p:nvPicPr>
              <p:blipFill rotWithShape="1">
                <a:blip r:embed="rId4"/>
                <a:srcRect l="30604" t="11448" r="61256" b="54205"/>
                <a:stretch/>
              </p:blipFill>
              <p:spPr>
                <a:xfrm>
                  <a:off x="6767266" y="3388518"/>
                  <a:ext cx="511013" cy="1828801"/>
                </a:xfrm>
                <a:prstGeom prst="rect">
                  <a:avLst/>
                </a:prstGeom>
              </p:spPr>
            </p:pic>
          </p:grpSp>
          <p:sp>
            <p:nvSpPr>
              <p:cNvPr id="13" name="Rectangle 12"/>
              <p:cNvSpPr/>
              <p:nvPr/>
            </p:nvSpPr>
            <p:spPr>
              <a:xfrm>
                <a:off x="6758981" y="5148990"/>
                <a:ext cx="415636" cy="26908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5" name="Rectangle 14"/>
            <p:cNvSpPr/>
            <p:nvPr/>
          </p:nvSpPr>
          <p:spPr>
            <a:xfrm>
              <a:off x="7078743" y="3986360"/>
              <a:ext cx="208640" cy="1575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1464" y="3973648"/>
            <a:ext cx="3367087" cy="285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548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b="61493"/>
          <a:stretch/>
        </p:blipFill>
        <p:spPr>
          <a:xfrm>
            <a:off x="5715000" y="762000"/>
            <a:ext cx="3320644" cy="1905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Chemical Reactions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6" y="762000"/>
                <a:ext cx="5589233" cy="42518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vertJc m:val="bot"/>
                          <m:ctrlPr>
                            <a:rPr lang="el-GR" sz="24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400" b="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The equation we want is: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num>
                        <m:den>
                          <m:r>
                            <a:rPr lang="en-US" sz="240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𝑘</m:t>
                      </m: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If we have entered the rate law using the </a:t>
                </a:r>
                <a:r>
                  <a:rPr lang="en-US" sz="2400" dirty="0" err="1" smtClean="0"/>
                  <a:t>Builtin</a:t>
                </a:r>
                <a:r>
                  <a:rPr lang="en-US" sz="2400" dirty="0" smtClean="0"/>
                  <a:t> Rate Laws tab, we can also see and modify it by selecting the “Free Format Tab” which displays the current rate law (just a constant here) and the names and values of all rate constants</a:t>
                </a: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6" y="762000"/>
                <a:ext cx="5589233" cy="4251805"/>
              </a:xfrm>
              <a:prstGeom prst="rect">
                <a:avLst/>
              </a:prstGeom>
              <a:blipFill rotWithShape="0">
                <a:blip r:embed="rId3"/>
                <a:stretch>
                  <a:fillRect l="-1636" r="-1745" b="-24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3801" y="2743200"/>
            <a:ext cx="3043042" cy="4271963"/>
          </a:xfrm>
          <a:prstGeom prst="rect">
            <a:avLst/>
          </a:prstGeom>
        </p:spPr>
      </p:pic>
      <p:cxnSp>
        <p:nvCxnSpPr>
          <p:cNvPr id="14" name="Straight Arrow Connector 13"/>
          <p:cNvCxnSpPr>
            <a:stCxn id="16" idx="1"/>
            <a:endCxn id="15" idx="3"/>
          </p:cNvCxnSpPr>
          <p:nvPr/>
        </p:nvCxnSpPr>
        <p:spPr>
          <a:xfrm flipH="1">
            <a:off x="5726842" y="1763841"/>
            <a:ext cx="999137" cy="1890658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4925921" y="3463999"/>
            <a:ext cx="800921" cy="381000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6725979" y="1638656"/>
            <a:ext cx="687442" cy="250369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239575" y="3844999"/>
            <a:ext cx="1760183" cy="318949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>
            <a:stCxn id="12" idx="1"/>
            <a:endCxn id="11" idx="3"/>
          </p:cNvCxnSpPr>
          <p:nvPr/>
        </p:nvCxnSpPr>
        <p:spPr>
          <a:xfrm flipH="1">
            <a:off x="5562600" y="3777521"/>
            <a:ext cx="582225" cy="252532"/>
          </a:xfrm>
          <a:prstGeom prst="straightConnector1">
            <a:avLst/>
          </a:prstGeom>
          <a:ln w="63500">
            <a:solidFill>
              <a:srgbClr val="FF0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4528318" y="3839553"/>
            <a:ext cx="1034282" cy="381000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144825" y="3668841"/>
            <a:ext cx="332176" cy="217359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239574" y="4212006"/>
            <a:ext cx="1208225" cy="381000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 descr="redblackblocki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4315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b="61493"/>
          <a:stretch/>
        </p:blipFill>
        <p:spPr>
          <a:xfrm>
            <a:off x="5715000" y="762000"/>
            <a:ext cx="3320644" cy="1905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Chemical Reactions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6" y="762000"/>
                <a:ext cx="5589233" cy="42518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vertJc m:val="bot"/>
                          <m:ctrlPr>
                            <a:rPr lang="el-GR" sz="24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400" b="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The equation we want is: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num>
                        <m:den>
                          <m:r>
                            <a:rPr lang="en-US" sz="240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𝑘</m:t>
                      </m: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If we have entered the rate law using the </a:t>
                </a:r>
                <a:r>
                  <a:rPr lang="en-US" sz="2400" dirty="0" err="1" smtClean="0"/>
                  <a:t>Builtin</a:t>
                </a:r>
                <a:r>
                  <a:rPr lang="en-US" sz="2400" dirty="0" smtClean="0"/>
                  <a:t> Rate Laws tab, we can also see and modify it by selecting the “Free Format Tab” which displays the current rate law (just a constant here) and the names and values of all rate constants</a:t>
                </a: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6" y="762000"/>
                <a:ext cx="5589233" cy="4251805"/>
              </a:xfrm>
              <a:prstGeom prst="rect">
                <a:avLst/>
              </a:prstGeom>
              <a:blipFill rotWithShape="0">
                <a:blip r:embed="rId3"/>
                <a:stretch>
                  <a:fillRect l="-1636" r="-1745" b="-24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3801" y="2743200"/>
            <a:ext cx="3043042" cy="4271963"/>
          </a:xfrm>
          <a:prstGeom prst="rect">
            <a:avLst/>
          </a:prstGeom>
        </p:spPr>
      </p:pic>
      <p:cxnSp>
        <p:nvCxnSpPr>
          <p:cNvPr id="14" name="Straight Arrow Connector 13"/>
          <p:cNvCxnSpPr>
            <a:stCxn id="16" idx="1"/>
            <a:endCxn id="15" idx="3"/>
          </p:cNvCxnSpPr>
          <p:nvPr/>
        </p:nvCxnSpPr>
        <p:spPr>
          <a:xfrm flipH="1">
            <a:off x="5726842" y="1763841"/>
            <a:ext cx="999137" cy="1890658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4925921" y="3463999"/>
            <a:ext cx="800921" cy="381000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6725979" y="1638656"/>
            <a:ext cx="687442" cy="250369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239575" y="3844999"/>
            <a:ext cx="1760183" cy="318949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>
            <a:stCxn id="12" idx="1"/>
            <a:endCxn id="11" idx="3"/>
          </p:cNvCxnSpPr>
          <p:nvPr/>
        </p:nvCxnSpPr>
        <p:spPr>
          <a:xfrm flipH="1">
            <a:off x="5562600" y="3777521"/>
            <a:ext cx="582225" cy="252532"/>
          </a:xfrm>
          <a:prstGeom prst="straightConnector1">
            <a:avLst/>
          </a:prstGeom>
          <a:ln w="63500">
            <a:solidFill>
              <a:srgbClr val="FF0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4528318" y="3839553"/>
            <a:ext cx="1034282" cy="381000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144825" y="3668841"/>
            <a:ext cx="332176" cy="217359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239574" y="4212006"/>
            <a:ext cx="1208225" cy="381000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Arrow Connector 18"/>
          <p:cNvCxnSpPr>
            <a:stCxn id="21" idx="1"/>
            <a:endCxn id="20" idx="3"/>
          </p:cNvCxnSpPr>
          <p:nvPr/>
        </p:nvCxnSpPr>
        <p:spPr>
          <a:xfrm flipH="1" flipV="1">
            <a:off x="2819400" y="4783506"/>
            <a:ext cx="3286833" cy="360293"/>
          </a:xfrm>
          <a:prstGeom prst="straightConnector1">
            <a:avLst/>
          </a:prstGeom>
          <a:ln w="63500">
            <a:solidFill>
              <a:srgbClr val="00CC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239574" y="4593006"/>
            <a:ext cx="2579826" cy="381000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6106233" y="5029798"/>
            <a:ext cx="1307188" cy="228002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 descr="redblackblocki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5249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b="61493"/>
          <a:stretch/>
        </p:blipFill>
        <p:spPr>
          <a:xfrm>
            <a:off x="5715000" y="762000"/>
            <a:ext cx="3320644" cy="1905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Chemical Reactions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6" y="762000"/>
                <a:ext cx="5589233" cy="60984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vertJc m:val="bot"/>
                          <m:ctrlPr>
                            <a:rPr lang="el-GR" sz="24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400" b="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The equation we want is: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num>
                        <m:den>
                          <m:r>
                            <a:rPr lang="en-US" sz="240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𝑘</m:t>
                      </m: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The “Free Format Tab” displays the current rate law (just a constant here) and the names and values of all rate constants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r>
                  <a:rPr lang="en-US" sz="2400" dirty="0"/>
                  <a:t>We can change any of these by clicking and </a:t>
                </a:r>
                <a:r>
                  <a:rPr lang="en-US" sz="2400" dirty="0" smtClean="0"/>
                  <a:t>typing</a:t>
                </a:r>
              </a:p>
              <a:p>
                <a:endParaRPr lang="en-US" sz="2400" dirty="0"/>
              </a:p>
              <a:p>
                <a:r>
                  <a:rPr lang="en-US" sz="2400" dirty="0" smtClean="0"/>
                  <a:t>Hit </a:t>
                </a:r>
                <a:r>
                  <a:rPr lang="en-US" sz="2400" dirty="0"/>
                  <a:t>“Tab” to update the rate law and “Commit </a:t>
                </a:r>
                <a:r>
                  <a:rPr lang="en-US" sz="2400" dirty="0" smtClean="0"/>
                  <a:t>Parameter Changes” </a:t>
                </a:r>
                <a:r>
                  <a:rPr lang="en-US" sz="2400" dirty="0"/>
                  <a:t>to commit the new </a:t>
                </a:r>
                <a:r>
                  <a:rPr lang="en-US" sz="2400" dirty="0" smtClean="0"/>
                  <a:t>parameters</a:t>
                </a: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6" y="762000"/>
                <a:ext cx="5589233" cy="6098464"/>
              </a:xfrm>
              <a:prstGeom prst="rect">
                <a:avLst/>
              </a:prstGeom>
              <a:blipFill rotWithShape="0">
                <a:blip r:embed="rId3"/>
                <a:stretch>
                  <a:fillRect l="-1636" r="-2290" b="-14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3801" y="2743200"/>
            <a:ext cx="3043042" cy="4271963"/>
          </a:xfrm>
          <a:prstGeom prst="rect">
            <a:avLst/>
          </a:prstGeom>
        </p:spPr>
      </p:pic>
      <p:cxnSp>
        <p:nvCxnSpPr>
          <p:cNvPr id="14" name="Straight Arrow Connector 13"/>
          <p:cNvCxnSpPr>
            <a:stCxn id="16" idx="1"/>
            <a:endCxn id="15" idx="3"/>
          </p:cNvCxnSpPr>
          <p:nvPr/>
        </p:nvCxnSpPr>
        <p:spPr>
          <a:xfrm flipH="1">
            <a:off x="3345590" y="1763841"/>
            <a:ext cx="3380389" cy="1126586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887730" y="2699927"/>
            <a:ext cx="2457860" cy="381000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6725979" y="1638656"/>
            <a:ext cx="687442" cy="250369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>
            <a:stCxn id="12" idx="1"/>
            <a:endCxn id="11" idx="3"/>
          </p:cNvCxnSpPr>
          <p:nvPr/>
        </p:nvCxnSpPr>
        <p:spPr>
          <a:xfrm flipH="1" flipV="1">
            <a:off x="2438400" y="3290477"/>
            <a:ext cx="3706425" cy="487044"/>
          </a:xfrm>
          <a:prstGeom prst="straightConnector1">
            <a:avLst/>
          </a:prstGeom>
          <a:ln w="63500">
            <a:solidFill>
              <a:srgbClr val="FF0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239574" y="3099977"/>
            <a:ext cx="2198826" cy="381000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144825" y="3668841"/>
            <a:ext cx="332176" cy="217359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Arrow Connector 18"/>
          <p:cNvCxnSpPr>
            <a:stCxn id="21" idx="1"/>
            <a:endCxn id="20" idx="3"/>
          </p:cNvCxnSpPr>
          <p:nvPr/>
        </p:nvCxnSpPr>
        <p:spPr>
          <a:xfrm flipH="1" flipV="1">
            <a:off x="3930279" y="3675176"/>
            <a:ext cx="2175954" cy="1468623"/>
          </a:xfrm>
          <a:prstGeom prst="straightConnector1">
            <a:avLst/>
          </a:prstGeom>
          <a:ln w="63500">
            <a:solidFill>
              <a:srgbClr val="00CC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1350453" y="3484676"/>
            <a:ext cx="2579826" cy="381000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6106233" y="5029798"/>
            <a:ext cx="1307188" cy="228002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Arrow Connector 23"/>
          <p:cNvCxnSpPr>
            <a:stCxn id="26" idx="1"/>
            <a:endCxn id="25" idx="3"/>
          </p:cNvCxnSpPr>
          <p:nvPr/>
        </p:nvCxnSpPr>
        <p:spPr>
          <a:xfrm flipH="1" flipV="1">
            <a:off x="4343399" y="6210300"/>
            <a:ext cx="1649766" cy="453800"/>
          </a:xfrm>
          <a:prstGeom prst="straightConnector1">
            <a:avLst/>
          </a:prstGeom>
          <a:ln w="63500">
            <a:solidFill>
              <a:srgbClr val="FFC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223330" y="6019800"/>
            <a:ext cx="4120069" cy="381000"/>
          </a:xfrm>
          <a:prstGeom prst="rect">
            <a:avLst/>
          </a:prstGeom>
          <a:solidFill>
            <a:srgbClr val="FFC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5993165" y="6550099"/>
            <a:ext cx="1307188" cy="228002"/>
          </a:xfrm>
          <a:prstGeom prst="rect">
            <a:avLst/>
          </a:prstGeom>
          <a:solidFill>
            <a:srgbClr val="FFC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620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750933"/>
            <a:ext cx="8610600" cy="20091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solidFill>
                  <a:srgbClr val="0000CC"/>
                </a:solidFill>
              </a:rPr>
              <a:t>Using Pathway Designer: Running Simulations</a:t>
            </a:r>
            <a:endParaRPr lang="en-US" sz="2800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6" y="762000"/>
                <a:ext cx="5665434" cy="53972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vertJc m:val="bot"/>
                          <m:ctrlPr>
                            <a:rPr lang="el-GR" sz="24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400" b="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Our reaction is now defined. To simulate it first select “View Graphical Output” from the “Viewers” Pulldown menu in the top menu bar or in the top toolbar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 smtClean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 smtClean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You may want to resize the graphical window by grabbing and dragging its margins</a:t>
                </a:r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6" y="762000"/>
                <a:ext cx="5665434" cy="5397247"/>
              </a:xfrm>
              <a:prstGeom prst="rect">
                <a:avLst/>
              </a:prstGeom>
              <a:blipFill rotWithShape="0">
                <a:blip r:embed="rId3"/>
                <a:stretch>
                  <a:fillRect l="-1613" r="-2043" b="-16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9366" y="4724400"/>
            <a:ext cx="2868930" cy="1893570"/>
          </a:xfrm>
          <a:prstGeom prst="rect">
            <a:avLst/>
          </a:prstGeom>
        </p:spPr>
      </p:pic>
      <p:pic>
        <p:nvPicPr>
          <p:cNvPr id="9" name="Picture 8" descr="redblackblocki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Straight Arrow Connector 9"/>
          <p:cNvCxnSpPr>
            <a:stCxn id="12" idx="1"/>
            <a:endCxn id="11" idx="3"/>
          </p:cNvCxnSpPr>
          <p:nvPr/>
        </p:nvCxnSpPr>
        <p:spPr>
          <a:xfrm flipH="1" flipV="1">
            <a:off x="2819400" y="2231537"/>
            <a:ext cx="1232836" cy="978566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1476608" y="2041037"/>
            <a:ext cx="1342792" cy="381000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052236" y="3067405"/>
            <a:ext cx="519764" cy="285395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>
            <a:stCxn id="16" idx="1"/>
          </p:cNvCxnSpPr>
          <p:nvPr/>
        </p:nvCxnSpPr>
        <p:spPr>
          <a:xfrm flipH="1" flipV="1">
            <a:off x="2819400" y="2217533"/>
            <a:ext cx="5423836" cy="1774472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8243236" y="3793010"/>
            <a:ext cx="519764" cy="397990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89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00CC"/>
                </a:solidFill>
              </a:rPr>
              <a:t>Using Pathway Designer: Bugs</a:t>
            </a:r>
            <a:endParaRPr lang="en-US" b="1" dirty="0">
              <a:solidFill>
                <a:srgbClr val="0000CC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01966" y="762000"/>
            <a:ext cx="894203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800" dirty="0" err="1" smtClean="0"/>
              <a:t>PathwayDesigner</a:t>
            </a:r>
            <a:r>
              <a:rPr lang="en-US" sz="2800" dirty="0" smtClean="0"/>
              <a:t> is a convenient open source package, but not a commercial product</a:t>
            </a:r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r>
              <a:rPr lang="en-US" sz="2800" dirty="0" smtClean="0"/>
              <a:t>One bug you may encounter is an error when you rename chemical species nodes or reactions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r>
              <a:rPr lang="en-US" sz="2800" dirty="0" smtClean="0"/>
              <a:t>Whenever you find a bug, your best bet is to save the model, close and reopen </a:t>
            </a:r>
            <a:r>
              <a:rPr lang="en-US" sz="2800" dirty="0" err="1" smtClean="0"/>
              <a:t>PathwayDesigner</a:t>
            </a:r>
            <a:r>
              <a:rPr lang="en-US" sz="2800" dirty="0" smtClean="0"/>
              <a:t> and reopen the model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r>
              <a:rPr lang="en-US" sz="2800" dirty="0" smtClean="0"/>
              <a:t>(also, e-mail Herbert with bug info)</a:t>
            </a:r>
          </a:p>
        </p:txBody>
      </p:sp>
      <p:pic>
        <p:nvPicPr>
          <p:cNvPr id="4" name="Picture 3" descr="Biocomplexity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redblackblocki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1149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2222" y="3514792"/>
            <a:ext cx="3981778" cy="250500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8400" y="772357"/>
            <a:ext cx="2733675" cy="1676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00CC"/>
                </a:solidFill>
              </a:rPr>
              <a:t>Using Pathway Designer: Saving Models</a:t>
            </a:r>
            <a:endParaRPr lang="en-US" sz="3600" b="1" dirty="0">
              <a:solidFill>
                <a:srgbClr val="0000CC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01967" y="762000"/>
            <a:ext cx="513203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400" dirty="0" smtClean="0"/>
              <a:t>One bug you may encounter is an error when you rename chemical species nodes or reactions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In this case, save the file using the “Save Model As (Level 2)” function in the “File” Pulldown menu in the top menu bar</a:t>
            </a:r>
          </a:p>
        </p:txBody>
      </p:sp>
      <p:pic>
        <p:nvPicPr>
          <p:cNvPr id="13" name="Picture 12" descr="Biocomplexity 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" name="Straight Arrow Connector 17"/>
          <p:cNvCxnSpPr>
            <a:stCxn id="20" idx="1"/>
            <a:endCxn id="19" idx="3"/>
          </p:cNvCxnSpPr>
          <p:nvPr/>
        </p:nvCxnSpPr>
        <p:spPr>
          <a:xfrm flipH="1">
            <a:off x="1828801" y="1264917"/>
            <a:ext cx="4415339" cy="1976095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1095608" y="3050512"/>
            <a:ext cx="733193" cy="381000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6244140" y="1134390"/>
            <a:ext cx="347160" cy="261053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8175558" y="1772575"/>
            <a:ext cx="749434" cy="543965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6506512" y="1406226"/>
            <a:ext cx="454323" cy="242971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redblackblocki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2883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2222" y="3514792"/>
            <a:ext cx="3981778" cy="250500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8400" y="772357"/>
            <a:ext cx="2733675" cy="1676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0000CC"/>
                </a:solidFill>
              </a:rPr>
              <a:t>Using Pathway Designer: Saving Models</a:t>
            </a:r>
          </a:p>
        </p:txBody>
      </p:sp>
      <p:sp>
        <p:nvSpPr>
          <p:cNvPr id="6" name="Rectangle 5"/>
          <p:cNvSpPr/>
          <p:nvPr/>
        </p:nvSpPr>
        <p:spPr>
          <a:xfrm>
            <a:off x="201967" y="762000"/>
            <a:ext cx="513203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400" dirty="0" smtClean="0"/>
              <a:t>One bug you may encounter is an error when you rename chemical species nodes or reactions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In this case, save the file using the “Save Model As (Level 2)” function in the “File” Pulldown menu in the top menu bar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This selection opens a standard file dialogue box. Type the filename</a:t>
            </a:r>
          </a:p>
        </p:txBody>
      </p:sp>
      <p:pic>
        <p:nvPicPr>
          <p:cNvPr id="13" name="Picture 12" descr="Biocomplexity 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" name="Straight Arrow Connector 17"/>
          <p:cNvCxnSpPr>
            <a:stCxn id="20" idx="1"/>
            <a:endCxn id="19" idx="3"/>
          </p:cNvCxnSpPr>
          <p:nvPr/>
        </p:nvCxnSpPr>
        <p:spPr>
          <a:xfrm flipH="1">
            <a:off x="1828801" y="1264917"/>
            <a:ext cx="4415339" cy="1976095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1095608" y="3050512"/>
            <a:ext cx="733193" cy="381000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6244140" y="1134390"/>
            <a:ext cx="347160" cy="261053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8175558" y="1772575"/>
            <a:ext cx="749434" cy="543965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6506512" y="1406226"/>
            <a:ext cx="454323" cy="242971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" name="Straight Arrow Connector 32"/>
          <p:cNvCxnSpPr>
            <a:stCxn id="35" idx="1"/>
            <a:endCxn id="34" idx="3"/>
          </p:cNvCxnSpPr>
          <p:nvPr/>
        </p:nvCxnSpPr>
        <p:spPr>
          <a:xfrm flipH="1" flipV="1">
            <a:off x="4572000" y="4664411"/>
            <a:ext cx="1219200" cy="816120"/>
          </a:xfrm>
          <a:prstGeom prst="straightConnector1">
            <a:avLst/>
          </a:prstGeom>
          <a:ln w="63500">
            <a:solidFill>
              <a:srgbClr val="FF0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3429300" y="4473911"/>
            <a:ext cx="1142700" cy="381000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5791200" y="5398461"/>
            <a:ext cx="304800" cy="164139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 descr="redblackblocki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9384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2222" y="3514792"/>
            <a:ext cx="3981778" cy="250500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8400" y="772357"/>
            <a:ext cx="2733675" cy="1676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0000CC"/>
                </a:solidFill>
              </a:rPr>
              <a:t>Using Pathway Designer: Saving Models</a:t>
            </a:r>
          </a:p>
        </p:txBody>
      </p:sp>
      <p:sp>
        <p:nvSpPr>
          <p:cNvPr id="6" name="Rectangle 5"/>
          <p:cNvSpPr/>
          <p:nvPr/>
        </p:nvSpPr>
        <p:spPr>
          <a:xfrm>
            <a:off x="201967" y="762000"/>
            <a:ext cx="513203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400" dirty="0" smtClean="0"/>
              <a:t>One bug you may encounter is an error when you rename chemical species nodes or reactions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In this case, save the file using the “Save Model As (Level 2)” function in the “File” Pulldown menu in the top menu bar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This selection opens a standard file dialogue box. Type the filename and hit “Save” to save the model</a:t>
            </a:r>
          </a:p>
        </p:txBody>
      </p:sp>
      <p:pic>
        <p:nvPicPr>
          <p:cNvPr id="13" name="Picture 12" descr="Biocomplexity 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" name="Straight Arrow Connector 17"/>
          <p:cNvCxnSpPr>
            <a:stCxn id="20" idx="1"/>
            <a:endCxn id="19" idx="3"/>
          </p:cNvCxnSpPr>
          <p:nvPr/>
        </p:nvCxnSpPr>
        <p:spPr>
          <a:xfrm flipH="1">
            <a:off x="1828801" y="1264917"/>
            <a:ext cx="4415339" cy="1976095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1095608" y="3050512"/>
            <a:ext cx="733193" cy="381000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6244140" y="1134390"/>
            <a:ext cx="347160" cy="261053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8175558" y="1772575"/>
            <a:ext cx="749434" cy="543965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6506512" y="1406226"/>
            <a:ext cx="454323" cy="242971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" name="Straight Arrow Connector 32"/>
          <p:cNvCxnSpPr>
            <a:stCxn id="35" idx="1"/>
            <a:endCxn id="34" idx="3"/>
          </p:cNvCxnSpPr>
          <p:nvPr/>
        </p:nvCxnSpPr>
        <p:spPr>
          <a:xfrm flipH="1" flipV="1">
            <a:off x="4572000" y="4664411"/>
            <a:ext cx="1219200" cy="816120"/>
          </a:xfrm>
          <a:prstGeom prst="straightConnector1">
            <a:avLst/>
          </a:prstGeom>
          <a:ln w="63500">
            <a:solidFill>
              <a:srgbClr val="FF0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3429300" y="4473911"/>
            <a:ext cx="1142700" cy="381000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5791200" y="5398461"/>
            <a:ext cx="304800" cy="164139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9" name="Straight Arrow Connector 38"/>
          <p:cNvCxnSpPr>
            <a:stCxn id="41" idx="1"/>
            <a:endCxn id="40" idx="3"/>
          </p:cNvCxnSpPr>
          <p:nvPr/>
        </p:nvCxnSpPr>
        <p:spPr>
          <a:xfrm flipH="1" flipV="1">
            <a:off x="1600200" y="5007311"/>
            <a:ext cx="6422958" cy="869614"/>
          </a:xfrm>
          <a:prstGeom prst="straightConnector1">
            <a:avLst/>
          </a:prstGeom>
          <a:ln w="63500">
            <a:solidFill>
              <a:srgbClr val="00B05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/>
          <p:cNvSpPr/>
          <p:nvPr/>
        </p:nvSpPr>
        <p:spPr>
          <a:xfrm>
            <a:off x="647850" y="4816811"/>
            <a:ext cx="952350" cy="381000"/>
          </a:xfrm>
          <a:prstGeom prst="rect">
            <a:avLst/>
          </a:prstGeom>
          <a:solidFill>
            <a:srgbClr val="00B05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8023158" y="5762625"/>
            <a:ext cx="527117" cy="228600"/>
          </a:xfrm>
          <a:prstGeom prst="rect">
            <a:avLst/>
          </a:prstGeom>
          <a:solidFill>
            <a:srgbClr val="00B05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 descr="redblackblocki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2790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8400" y="772357"/>
            <a:ext cx="2733675" cy="1676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 fontScale="90000"/>
          </a:bodyPr>
          <a:lstStyle/>
          <a:p>
            <a:r>
              <a:rPr lang="en-US" sz="4000" b="1" dirty="0">
                <a:solidFill>
                  <a:srgbClr val="0000CC"/>
                </a:solidFill>
              </a:rPr>
              <a:t>Using Pathway Designer: Saving Models</a:t>
            </a:r>
          </a:p>
        </p:txBody>
      </p:sp>
      <p:sp>
        <p:nvSpPr>
          <p:cNvPr id="6" name="Rectangle 5"/>
          <p:cNvSpPr/>
          <p:nvPr/>
        </p:nvSpPr>
        <p:spPr>
          <a:xfrm>
            <a:off x="201967" y="762000"/>
            <a:ext cx="513203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400" dirty="0" smtClean="0"/>
              <a:t>One bug you may encounter is an error when you rename chemical species nodes or reactions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You can also save the file using the </a:t>
            </a:r>
            <a:r>
              <a:rPr lang="en-US" sz="2400" dirty="0" err="1" smtClean="0"/>
              <a:t>the</a:t>
            </a:r>
            <a:r>
              <a:rPr lang="en-US" sz="2400" dirty="0" smtClean="0"/>
              <a:t> “Save As” button in the “File” tab</a:t>
            </a:r>
          </a:p>
        </p:txBody>
      </p:sp>
      <p:pic>
        <p:nvPicPr>
          <p:cNvPr id="13" name="Picture 12" descr="Biocomplexity 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ectangle 20"/>
          <p:cNvSpPr/>
          <p:nvPr/>
        </p:nvSpPr>
        <p:spPr>
          <a:xfrm>
            <a:off x="8175558" y="1772575"/>
            <a:ext cx="749434" cy="543965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Arrow Connector 21"/>
          <p:cNvCxnSpPr>
            <a:endCxn id="24" idx="3"/>
          </p:cNvCxnSpPr>
          <p:nvPr/>
        </p:nvCxnSpPr>
        <p:spPr>
          <a:xfrm flipH="1">
            <a:off x="4702349" y="1649197"/>
            <a:ext cx="2072812" cy="1157073"/>
          </a:xfrm>
          <a:prstGeom prst="straightConnector1">
            <a:avLst/>
          </a:prstGeom>
          <a:ln w="63500">
            <a:solidFill>
              <a:srgbClr val="FF0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3932473" y="2615770"/>
            <a:ext cx="769876" cy="381000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778165" y="2615770"/>
            <a:ext cx="1355435" cy="381000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6506512" y="1406226"/>
            <a:ext cx="454323" cy="242971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0" name="Straight Arrow Connector 29"/>
          <p:cNvCxnSpPr>
            <a:stCxn id="21" idx="1"/>
            <a:endCxn id="25" idx="3"/>
          </p:cNvCxnSpPr>
          <p:nvPr/>
        </p:nvCxnSpPr>
        <p:spPr>
          <a:xfrm flipH="1">
            <a:off x="2133600" y="2044558"/>
            <a:ext cx="6041958" cy="761712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 descr="redblackblocki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9392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884" y="2590800"/>
            <a:ext cx="3747320" cy="331860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8400" y="772357"/>
            <a:ext cx="2733675" cy="1676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0000CC"/>
                </a:solidFill>
              </a:rPr>
              <a:t>Using Pathway Designer: Saving Models</a:t>
            </a:r>
          </a:p>
        </p:txBody>
      </p:sp>
      <p:sp>
        <p:nvSpPr>
          <p:cNvPr id="6" name="Rectangle 5"/>
          <p:cNvSpPr/>
          <p:nvPr/>
        </p:nvSpPr>
        <p:spPr>
          <a:xfrm>
            <a:off x="201967" y="762000"/>
            <a:ext cx="513203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400" dirty="0" smtClean="0"/>
              <a:t>When you use the “Save As” button in the “File” tab, Pathway Designer asks for some extra information about the model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It opens a “Model Details” dialogue box. </a:t>
            </a:r>
          </a:p>
        </p:txBody>
      </p:sp>
      <p:pic>
        <p:nvPicPr>
          <p:cNvPr id="13" name="Picture 12" descr="Biocomplexity 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redblackblocki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8175558" y="1772575"/>
            <a:ext cx="749434" cy="543965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Arrow Connector 20"/>
          <p:cNvCxnSpPr>
            <a:stCxn id="24" idx="1"/>
            <a:endCxn id="22" idx="3"/>
          </p:cNvCxnSpPr>
          <p:nvPr/>
        </p:nvCxnSpPr>
        <p:spPr>
          <a:xfrm flipH="1" flipV="1">
            <a:off x="1854073" y="1361835"/>
            <a:ext cx="4652439" cy="165877"/>
          </a:xfrm>
          <a:prstGeom prst="straightConnector1">
            <a:avLst/>
          </a:prstGeom>
          <a:ln w="63500">
            <a:solidFill>
              <a:srgbClr val="FF0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1084197" y="1171335"/>
            <a:ext cx="769876" cy="381000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2842610" y="812274"/>
            <a:ext cx="1355435" cy="381000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6506512" y="1406226"/>
            <a:ext cx="454323" cy="242971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Arrow Connector 24"/>
          <p:cNvCxnSpPr>
            <a:stCxn id="17" idx="1"/>
            <a:endCxn id="23" idx="3"/>
          </p:cNvCxnSpPr>
          <p:nvPr/>
        </p:nvCxnSpPr>
        <p:spPr>
          <a:xfrm flipH="1" flipV="1">
            <a:off x="4198045" y="1002774"/>
            <a:ext cx="3977513" cy="1041784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28" idx="1"/>
            <a:endCxn id="27" idx="3"/>
          </p:cNvCxnSpPr>
          <p:nvPr/>
        </p:nvCxnSpPr>
        <p:spPr>
          <a:xfrm flipH="1">
            <a:off x="3839831" y="2840140"/>
            <a:ext cx="1552186" cy="8227"/>
          </a:xfrm>
          <a:prstGeom prst="straightConnector1">
            <a:avLst/>
          </a:prstGeom>
          <a:ln w="63500">
            <a:solidFill>
              <a:srgbClr val="00CC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1773203" y="2657867"/>
            <a:ext cx="2066628" cy="381000"/>
          </a:xfrm>
          <a:prstGeom prst="rect">
            <a:avLst/>
          </a:prstGeom>
          <a:solidFill>
            <a:srgbClr val="92D05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5392017" y="2734334"/>
            <a:ext cx="703983" cy="211612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875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3214" cy="76200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0000CC"/>
                </a:solidFill>
              </a:rPr>
              <a:t>Network Motifs</a:t>
            </a:r>
            <a:endParaRPr lang="en-US" sz="3600" b="1" dirty="0">
              <a:solidFill>
                <a:srgbClr val="0000CC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0951" y="1429583"/>
            <a:ext cx="891738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i="1" dirty="0"/>
          </a:p>
          <a:p>
            <a:endParaRPr lang="en-US" i="1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3" descr="Biocomplexity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redblackblocki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Rectangle 24"/>
          <p:cNvSpPr/>
          <p:nvPr/>
        </p:nvSpPr>
        <p:spPr>
          <a:xfrm>
            <a:off x="203496" y="3522534"/>
            <a:ext cx="29931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Increasing P1 increases P3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/>
          <a:srcRect l="15528" t="10278" r="78464" b="52371"/>
          <a:stretch/>
        </p:blipFill>
        <p:spPr>
          <a:xfrm>
            <a:off x="440268" y="4047422"/>
            <a:ext cx="321732" cy="169676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76685" y="685422"/>
            <a:ext cx="890569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Does </a:t>
            </a:r>
            <a:r>
              <a:rPr lang="en-US" dirty="0"/>
              <a:t>increasing the amount of </a:t>
            </a:r>
            <a:r>
              <a:rPr lang="en-US" dirty="0" smtClean="0"/>
              <a:t>substrate increase </a:t>
            </a:r>
            <a:r>
              <a:rPr lang="en-US" dirty="0"/>
              <a:t>or decrease the amount of </a:t>
            </a:r>
            <a:r>
              <a:rPr lang="en-US" dirty="0" smtClean="0"/>
              <a:t>product? Label the former with a    and the latter with a </a:t>
            </a:r>
          </a:p>
          <a:p>
            <a:endParaRPr lang="en-US" dirty="0"/>
          </a:p>
          <a:p>
            <a:r>
              <a:rPr lang="en-US" dirty="0" smtClean="0"/>
              <a:t>Drawing a simple sketch of input concentration vs output production may help</a:t>
            </a:r>
          </a:p>
          <a:p>
            <a:r>
              <a:rPr lang="en-US" dirty="0" smtClean="0"/>
              <a:t>Example</a:t>
            </a:r>
          </a:p>
          <a:p>
            <a:endParaRPr lang="en-US" dirty="0"/>
          </a:p>
        </p:txBody>
      </p:sp>
      <p:sp>
        <p:nvSpPr>
          <p:cNvPr id="39" name="Plus 38"/>
          <p:cNvSpPr/>
          <p:nvPr/>
        </p:nvSpPr>
        <p:spPr>
          <a:xfrm>
            <a:off x="2585816" y="1053471"/>
            <a:ext cx="261937" cy="228600"/>
          </a:xfrm>
          <a:prstGeom prst="mathPlus">
            <a:avLst/>
          </a:prstGeom>
          <a:solidFill>
            <a:srgbClr val="00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Minus 41"/>
          <p:cNvSpPr/>
          <p:nvPr/>
        </p:nvSpPr>
        <p:spPr>
          <a:xfrm>
            <a:off x="4912210" y="1061844"/>
            <a:ext cx="328612" cy="228600"/>
          </a:xfrm>
          <a:prstGeom prst="mathMinus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" name="Group 37"/>
          <p:cNvGrpSpPr/>
          <p:nvPr/>
        </p:nvGrpSpPr>
        <p:grpSpPr>
          <a:xfrm>
            <a:off x="1790715" y="1952534"/>
            <a:ext cx="685800" cy="1524001"/>
            <a:chOff x="381000" y="2229297"/>
            <a:chExt cx="685800" cy="1524001"/>
          </a:xfrm>
        </p:grpSpPr>
        <p:pic>
          <p:nvPicPr>
            <p:cNvPr id="48" name="Picture 47"/>
            <p:cNvPicPr>
              <a:picLocks noChangeAspect="1"/>
            </p:cNvPicPr>
            <p:nvPr/>
          </p:nvPicPr>
          <p:blipFill rotWithShape="1">
            <a:blip r:embed="rId4"/>
            <a:srcRect l="7847" t="9604" r="77489" b="51980"/>
            <a:stretch/>
          </p:blipFill>
          <p:spPr>
            <a:xfrm>
              <a:off x="381000" y="2229297"/>
              <a:ext cx="685800" cy="1524001"/>
            </a:xfrm>
            <a:prstGeom prst="rect">
              <a:avLst/>
            </a:prstGeom>
          </p:spPr>
        </p:pic>
        <p:sp>
          <p:nvSpPr>
            <p:cNvPr id="49" name="Rectangle 48"/>
            <p:cNvSpPr/>
            <p:nvPr/>
          </p:nvSpPr>
          <p:spPr>
            <a:xfrm>
              <a:off x="651164" y="2514600"/>
              <a:ext cx="415636" cy="914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2470638" y="2112205"/>
            <a:ext cx="2098478" cy="1254773"/>
            <a:chOff x="5557734" y="973058"/>
            <a:chExt cx="2098478" cy="1254773"/>
          </a:xfrm>
        </p:grpSpPr>
        <p:sp>
          <p:nvSpPr>
            <p:cNvPr id="51" name="Freeform 50"/>
            <p:cNvSpPr/>
            <p:nvPr/>
          </p:nvSpPr>
          <p:spPr>
            <a:xfrm>
              <a:off x="6308178" y="1231714"/>
              <a:ext cx="1348034" cy="604865"/>
            </a:xfrm>
            <a:custGeom>
              <a:avLst/>
              <a:gdLst>
                <a:gd name="connsiteX0" fmla="*/ 0 w 1263192"/>
                <a:gd name="connsiteY0" fmla="*/ 472175 h 509202"/>
                <a:gd name="connsiteX1" fmla="*/ 226244 w 1263192"/>
                <a:gd name="connsiteY1" fmla="*/ 491029 h 509202"/>
                <a:gd name="connsiteX2" fmla="*/ 499621 w 1263192"/>
                <a:gd name="connsiteY2" fmla="*/ 245932 h 509202"/>
                <a:gd name="connsiteX3" fmla="*/ 650450 w 1263192"/>
                <a:gd name="connsiteY3" fmla="*/ 29116 h 509202"/>
                <a:gd name="connsiteX4" fmla="*/ 1084083 w 1263192"/>
                <a:gd name="connsiteY4" fmla="*/ 835 h 509202"/>
                <a:gd name="connsiteX5" fmla="*/ 1263192 w 1263192"/>
                <a:gd name="connsiteY5" fmla="*/ 10262 h 509202"/>
                <a:gd name="connsiteX0" fmla="*/ 0 w 1263192"/>
                <a:gd name="connsiteY0" fmla="*/ 474333 h 507873"/>
                <a:gd name="connsiteX1" fmla="*/ 226244 w 1263192"/>
                <a:gd name="connsiteY1" fmla="*/ 493187 h 507873"/>
                <a:gd name="connsiteX2" fmla="*/ 499621 w 1263192"/>
                <a:gd name="connsiteY2" fmla="*/ 295224 h 507873"/>
                <a:gd name="connsiteX3" fmla="*/ 650450 w 1263192"/>
                <a:gd name="connsiteY3" fmla="*/ 31274 h 507873"/>
                <a:gd name="connsiteX4" fmla="*/ 1084083 w 1263192"/>
                <a:gd name="connsiteY4" fmla="*/ 2993 h 507873"/>
                <a:gd name="connsiteX5" fmla="*/ 1263192 w 1263192"/>
                <a:gd name="connsiteY5" fmla="*/ 12420 h 507873"/>
                <a:gd name="connsiteX0" fmla="*/ 0 w 1263192"/>
                <a:gd name="connsiteY0" fmla="*/ 474333 h 507873"/>
                <a:gd name="connsiteX1" fmla="*/ 226244 w 1263192"/>
                <a:gd name="connsiteY1" fmla="*/ 493187 h 507873"/>
                <a:gd name="connsiteX2" fmla="*/ 499621 w 1263192"/>
                <a:gd name="connsiteY2" fmla="*/ 295224 h 507873"/>
                <a:gd name="connsiteX3" fmla="*/ 716438 w 1263192"/>
                <a:gd name="connsiteY3" fmla="*/ 31274 h 507873"/>
                <a:gd name="connsiteX4" fmla="*/ 1084083 w 1263192"/>
                <a:gd name="connsiteY4" fmla="*/ 2993 h 507873"/>
                <a:gd name="connsiteX5" fmla="*/ 1263192 w 1263192"/>
                <a:gd name="connsiteY5" fmla="*/ 12420 h 507873"/>
                <a:gd name="connsiteX0" fmla="*/ 0 w 1263192"/>
                <a:gd name="connsiteY0" fmla="*/ 473255 h 508190"/>
                <a:gd name="connsiteX1" fmla="*/ 226244 w 1263192"/>
                <a:gd name="connsiteY1" fmla="*/ 492109 h 508190"/>
                <a:gd name="connsiteX2" fmla="*/ 556182 w 1263192"/>
                <a:gd name="connsiteY2" fmla="*/ 275293 h 508190"/>
                <a:gd name="connsiteX3" fmla="*/ 716438 w 1263192"/>
                <a:gd name="connsiteY3" fmla="*/ 30196 h 508190"/>
                <a:gd name="connsiteX4" fmla="*/ 1084083 w 1263192"/>
                <a:gd name="connsiteY4" fmla="*/ 1915 h 508190"/>
                <a:gd name="connsiteX5" fmla="*/ 1263192 w 1263192"/>
                <a:gd name="connsiteY5" fmla="*/ 11342 h 508190"/>
                <a:gd name="connsiteX0" fmla="*/ 0 w 1263192"/>
                <a:gd name="connsiteY0" fmla="*/ 463856 h 498791"/>
                <a:gd name="connsiteX1" fmla="*/ 226244 w 1263192"/>
                <a:gd name="connsiteY1" fmla="*/ 482710 h 498791"/>
                <a:gd name="connsiteX2" fmla="*/ 556182 w 1263192"/>
                <a:gd name="connsiteY2" fmla="*/ 265894 h 498791"/>
                <a:gd name="connsiteX3" fmla="*/ 716438 w 1263192"/>
                <a:gd name="connsiteY3" fmla="*/ 20797 h 498791"/>
                <a:gd name="connsiteX4" fmla="*/ 1084083 w 1263192"/>
                <a:gd name="connsiteY4" fmla="*/ 11370 h 498791"/>
                <a:gd name="connsiteX5" fmla="*/ 1263192 w 1263192"/>
                <a:gd name="connsiteY5" fmla="*/ 1943 h 498791"/>
                <a:gd name="connsiteX0" fmla="*/ 0 w 1263192"/>
                <a:gd name="connsiteY0" fmla="*/ 463805 h 498740"/>
                <a:gd name="connsiteX1" fmla="*/ 226244 w 1263192"/>
                <a:gd name="connsiteY1" fmla="*/ 482659 h 498740"/>
                <a:gd name="connsiteX2" fmla="*/ 556182 w 1263192"/>
                <a:gd name="connsiteY2" fmla="*/ 265843 h 498740"/>
                <a:gd name="connsiteX3" fmla="*/ 772999 w 1263192"/>
                <a:gd name="connsiteY3" fmla="*/ 30173 h 498740"/>
                <a:gd name="connsiteX4" fmla="*/ 1084083 w 1263192"/>
                <a:gd name="connsiteY4" fmla="*/ 11319 h 498740"/>
                <a:gd name="connsiteX5" fmla="*/ 1263192 w 1263192"/>
                <a:gd name="connsiteY5" fmla="*/ 1892 h 498740"/>
                <a:gd name="connsiteX0" fmla="*/ 0 w 1263192"/>
                <a:gd name="connsiteY0" fmla="*/ 463805 h 486816"/>
                <a:gd name="connsiteX1" fmla="*/ 367646 w 1263192"/>
                <a:gd name="connsiteY1" fmla="*/ 463805 h 486816"/>
                <a:gd name="connsiteX2" fmla="*/ 556182 w 1263192"/>
                <a:gd name="connsiteY2" fmla="*/ 265843 h 486816"/>
                <a:gd name="connsiteX3" fmla="*/ 772999 w 1263192"/>
                <a:gd name="connsiteY3" fmla="*/ 30173 h 486816"/>
                <a:gd name="connsiteX4" fmla="*/ 1084083 w 1263192"/>
                <a:gd name="connsiteY4" fmla="*/ 11319 h 486816"/>
                <a:gd name="connsiteX5" fmla="*/ 1263192 w 1263192"/>
                <a:gd name="connsiteY5" fmla="*/ 1892 h 486816"/>
                <a:gd name="connsiteX0" fmla="*/ 0 w 1263192"/>
                <a:gd name="connsiteY0" fmla="*/ 463805 h 486816"/>
                <a:gd name="connsiteX1" fmla="*/ 414780 w 1263192"/>
                <a:gd name="connsiteY1" fmla="*/ 463805 h 486816"/>
                <a:gd name="connsiteX2" fmla="*/ 556182 w 1263192"/>
                <a:gd name="connsiteY2" fmla="*/ 265843 h 486816"/>
                <a:gd name="connsiteX3" fmla="*/ 772999 w 1263192"/>
                <a:gd name="connsiteY3" fmla="*/ 30173 h 486816"/>
                <a:gd name="connsiteX4" fmla="*/ 1084083 w 1263192"/>
                <a:gd name="connsiteY4" fmla="*/ 11319 h 486816"/>
                <a:gd name="connsiteX5" fmla="*/ 1263192 w 1263192"/>
                <a:gd name="connsiteY5" fmla="*/ 1892 h 486816"/>
                <a:gd name="connsiteX0" fmla="*/ 0 w 1263192"/>
                <a:gd name="connsiteY0" fmla="*/ 478598 h 501609"/>
                <a:gd name="connsiteX1" fmla="*/ 414780 w 1263192"/>
                <a:gd name="connsiteY1" fmla="*/ 478598 h 501609"/>
                <a:gd name="connsiteX2" fmla="*/ 556182 w 1263192"/>
                <a:gd name="connsiteY2" fmla="*/ 280636 h 501609"/>
                <a:gd name="connsiteX3" fmla="*/ 772999 w 1263192"/>
                <a:gd name="connsiteY3" fmla="*/ 16686 h 501609"/>
                <a:gd name="connsiteX4" fmla="*/ 1084083 w 1263192"/>
                <a:gd name="connsiteY4" fmla="*/ 26112 h 501609"/>
                <a:gd name="connsiteX5" fmla="*/ 1263192 w 1263192"/>
                <a:gd name="connsiteY5" fmla="*/ 16685 h 501609"/>
                <a:gd name="connsiteX0" fmla="*/ 0 w 1263192"/>
                <a:gd name="connsiteY0" fmla="*/ 494442 h 517453"/>
                <a:gd name="connsiteX1" fmla="*/ 414780 w 1263192"/>
                <a:gd name="connsiteY1" fmla="*/ 494442 h 517453"/>
                <a:gd name="connsiteX2" fmla="*/ 556182 w 1263192"/>
                <a:gd name="connsiteY2" fmla="*/ 296480 h 517453"/>
                <a:gd name="connsiteX3" fmla="*/ 772999 w 1263192"/>
                <a:gd name="connsiteY3" fmla="*/ 32530 h 517453"/>
                <a:gd name="connsiteX4" fmla="*/ 1084083 w 1263192"/>
                <a:gd name="connsiteY4" fmla="*/ 4248 h 517453"/>
                <a:gd name="connsiteX5" fmla="*/ 1263192 w 1263192"/>
                <a:gd name="connsiteY5" fmla="*/ 32529 h 517453"/>
                <a:gd name="connsiteX0" fmla="*/ 0 w 1282046"/>
                <a:gd name="connsiteY0" fmla="*/ 493187 h 516198"/>
                <a:gd name="connsiteX1" fmla="*/ 414780 w 1282046"/>
                <a:gd name="connsiteY1" fmla="*/ 493187 h 516198"/>
                <a:gd name="connsiteX2" fmla="*/ 556182 w 1282046"/>
                <a:gd name="connsiteY2" fmla="*/ 295225 h 516198"/>
                <a:gd name="connsiteX3" fmla="*/ 772999 w 1282046"/>
                <a:gd name="connsiteY3" fmla="*/ 31275 h 516198"/>
                <a:gd name="connsiteX4" fmla="*/ 1084083 w 1282046"/>
                <a:gd name="connsiteY4" fmla="*/ 2993 h 516198"/>
                <a:gd name="connsiteX5" fmla="*/ 1282046 w 1282046"/>
                <a:gd name="connsiteY5" fmla="*/ 12421 h 516198"/>
                <a:gd name="connsiteX0" fmla="*/ 0 w 1282046"/>
                <a:gd name="connsiteY0" fmla="*/ 493187 h 495494"/>
                <a:gd name="connsiteX1" fmla="*/ 216817 w 1282046"/>
                <a:gd name="connsiteY1" fmla="*/ 248090 h 495494"/>
                <a:gd name="connsiteX2" fmla="*/ 556182 w 1282046"/>
                <a:gd name="connsiteY2" fmla="*/ 295225 h 495494"/>
                <a:gd name="connsiteX3" fmla="*/ 772999 w 1282046"/>
                <a:gd name="connsiteY3" fmla="*/ 31275 h 495494"/>
                <a:gd name="connsiteX4" fmla="*/ 1084083 w 1282046"/>
                <a:gd name="connsiteY4" fmla="*/ 2993 h 495494"/>
                <a:gd name="connsiteX5" fmla="*/ 1282046 w 1282046"/>
                <a:gd name="connsiteY5" fmla="*/ 12421 h 495494"/>
                <a:gd name="connsiteX0" fmla="*/ 0 w 1282046"/>
                <a:gd name="connsiteY0" fmla="*/ 491030 h 493754"/>
                <a:gd name="connsiteX1" fmla="*/ 216817 w 1282046"/>
                <a:gd name="connsiteY1" fmla="*/ 245933 h 493754"/>
                <a:gd name="connsiteX2" fmla="*/ 490194 w 1282046"/>
                <a:gd name="connsiteY2" fmla="*/ 47971 h 493754"/>
                <a:gd name="connsiteX3" fmla="*/ 772999 w 1282046"/>
                <a:gd name="connsiteY3" fmla="*/ 29118 h 493754"/>
                <a:gd name="connsiteX4" fmla="*/ 1084083 w 1282046"/>
                <a:gd name="connsiteY4" fmla="*/ 836 h 493754"/>
                <a:gd name="connsiteX5" fmla="*/ 1282046 w 1282046"/>
                <a:gd name="connsiteY5" fmla="*/ 10264 h 493754"/>
                <a:gd name="connsiteX0" fmla="*/ 0 w 1282046"/>
                <a:gd name="connsiteY0" fmla="*/ 519779 h 522503"/>
                <a:gd name="connsiteX1" fmla="*/ 216817 w 1282046"/>
                <a:gd name="connsiteY1" fmla="*/ 274682 h 522503"/>
                <a:gd name="connsiteX2" fmla="*/ 490194 w 1282046"/>
                <a:gd name="connsiteY2" fmla="*/ 76720 h 522503"/>
                <a:gd name="connsiteX3" fmla="*/ 782426 w 1282046"/>
                <a:gd name="connsiteY3" fmla="*/ 1307 h 522503"/>
                <a:gd name="connsiteX4" fmla="*/ 1084083 w 1282046"/>
                <a:gd name="connsiteY4" fmla="*/ 29585 h 522503"/>
                <a:gd name="connsiteX5" fmla="*/ 1282046 w 1282046"/>
                <a:gd name="connsiteY5" fmla="*/ 39013 h 522503"/>
                <a:gd name="connsiteX0" fmla="*/ 0 w 1282046"/>
                <a:gd name="connsiteY0" fmla="*/ 519779 h 522392"/>
                <a:gd name="connsiteX1" fmla="*/ 235671 w 1282046"/>
                <a:gd name="connsiteY1" fmla="*/ 265255 h 522392"/>
                <a:gd name="connsiteX2" fmla="*/ 490194 w 1282046"/>
                <a:gd name="connsiteY2" fmla="*/ 76720 h 522392"/>
                <a:gd name="connsiteX3" fmla="*/ 782426 w 1282046"/>
                <a:gd name="connsiteY3" fmla="*/ 1307 h 522392"/>
                <a:gd name="connsiteX4" fmla="*/ 1084083 w 1282046"/>
                <a:gd name="connsiteY4" fmla="*/ 29585 h 522392"/>
                <a:gd name="connsiteX5" fmla="*/ 1282046 w 1282046"/>
                <a:gd name="connsiteY5" fmla="*/ 39013 h 522392"/>
                <a:gd name="connsiteX0" fmla="*/ 0 w 1282046"/>
                <a:gd name="connsiteY0" fmla="*/ 519779 h 522025"/>
                <a:gd name="connsiteX1" fmla="*/ 235671 w 1282046"/>
                <a:gd name="connsiteY1" fmla="*/ 227548 h 522025"/>
                <a:gd name="connsiteX2" fmla="*/ 490194 w 1282046"/>
                <a:gd name="connsiteY2" fmla="*/ 76720 h 522025"/>
                <a:gd name="connsiteX3" fmla="*/ 782426 w 1282046"/>
                <a:gd name="connsiteY3" fmla="*/ 1307 h 522025"/>
                <a:gd name="connsiteX4" fmla="*/ 1084083 w 1282046"/>
                <a:gd name="connsiteY4" fmla="*/ 29585 h 522025"/>
                <a:gd name="connsiteX5" fmla="*/ 1282046 w 1282046"/>
                <a:gd name="connsiteY5" fmla="*/ 39013 h 522025"/>
                <a:gd name="connsiteX0" fmla="*/ 0 w 1282046"/>
                <a:gd name="connsiteY0" fmla="*/ 519779 h 522191"/>
                <a:gd name="connsiteX1" fmla="*/ 235671 w 1282046"/>
                <a:gd name="connsiteY1" fmla="*/ 227548 h 522191"/>
                <a:gd name="connsiteX2" fmla="*/ 490194 w 1282046"/>
                <a:gd name="connsiteY2" fmla="*/ 76720 h 522191"/>
                <a:gd name="connsiteX3" fmla="*/ 782426 w 1282046"/>
                <a:gd name="connsiteY3" fmla="*/ 1307 h 522191"/>
                <a:gd name="connsiteX4" fmla="*/ 1084083 w 1282046"/>
                <a:gd name="connsiteY4" fmla="*/ 29585 h 522191"/>
                <a:gd name="connsiteX5" fmla="*/ 1282046 w 1282046"/>
                <a:gd name="connsiteY5" fmla="*/ 39013 h 522191"/>
                <a:gd name="connsiteX0" fmla="*/ 0 w 1282046"/>
                <a:gd name="connsiteY0" fmla="*/ 519779 h 519779"/>
                <a:gd name="connsiteX1" fmla="*/ 235671 w 1282046"/>
                <a:gd name="connsiteY1" fmla="*/ 227548 h 519779"/>
                <a:gd name="connsiteX2" fmla="*/ 490194 w 1282046"/>
                <a:gd name="connsiteY2" fmla="*/ 76720 h 519779"/>
                <a:gd name="connsiteX3" fmla="*/ 782426 w 1282046"/>
                <a:gd name="connsiteY3" fmla="*/ 1307 h 519779"/>
                <a:gd name="connsiteX4" fmla="*/ 1084083 w 1282046"/>
                <a:gd name="connsiteY4" fmla="*/ 29585 h 519779"/>
                <a:gd name="connsiteX5" fmla="*/ 1282046 w 1282046"/>
                <a:gd name="connsiteY5" fmla="*/ 39013 h 519779"/>
                <a:gd name="connsiteX0" fmla="*/ 0 w 1282046"/>
                <a:gd name="connsiteY0" fmla="*/ 519779 h 519779"/>
                <a:gd name="connsiteX1" fmla="*/ 235671 w 1282046"/>
                <a:gd name="connsiteY1" fmla="*/ 227548 h 519779"/>
                <a:gd name="connsiteX2" fmla="*/ 490194 w 1282046"/>
                <a:gd name="connsiteY2" fmla="*/ 76720 h 519779"/>
                <a:gd name="connsiteX3" fmla="*/ 782426 w 1282046"/>
                <a:gd name="connsiteY3" fmla="*/ 1307 h 519779"/>
                <a:gd name="connsiteX4" fmla="*/ 1084083 w 1282046"/>
                <a:gd name="connsiteY4" fmla="*/ 29585 h 519779"/>
                <a:gd name="connsiteX5" fmla="*/ 1282046 w 1282046"/>
                <a:gd name="connsiteY5" fmla="*/ 39013 h 519779"/>
                <a:gd name="connsiteX0" fmla="*/ 0 w 1282046"/>
                <a:gd name="connsiteY0" fmla="*/ 519779 h 519779"/>
                <a:gd name="connsiteX1" fmla="*/ 235671 w 1282046"/>
                <a:gd name="connsiteY1" fmla="*/ 227548 h 519779"/>
                <a:gd name="connsiteX2" fmla="*/ 490194 w 1282046"/>
                <a:gd name="connsiteY2" fmla="*/ 76720 h 519779"/>
                <a:gd name="connsiteX3" fmla="*/ 782426 w 1282046"/>
                <a:gd name="connsiteY3" fmla="*/ 1307 h 519779"/>
                <a:gd name="connsiteX4" fmla="*/ 1084083 w 1282046"/>
                <a:gd name="connsiteY4" fmla="*/ 29585 h 519779"/>
                <a:gd name="connsiteX5" fmla="*/ 1282046 w 1282046"/>
                <a:gd name="connsiteY5" fmla="*/ 39013 h 519779"/>
                <a:gd name="connsiteX0" fmla="*/ 0 w 1282046"/>
                <a:gd name="connsiteY0" fmla="*/ 539296 h 539296"/>
                <a:gd name="connsiteX1" fmla="*/ 235671 w 1282046"/>
                <a:gd name="connsiteY1" fmla="*/ 247065 h 539296"/>
                <a:gd name="connsiteX2" fmla="*/ 490194 w 1282046"/>
                <a:gd name="connsiteY2" fmla="*/ 96237 h 539296"/>
                <a:gd name="connsiteX3" fmla="*/ 782426 w 1282046"/>
                <a:gd name="connsiteY3" fmla="*/ 20824 h 539296"/>
                <a:gd name="connsiteX4" fmla="*/ 1093509 w 1282046"/>
                <a:gd name="connsiteY4" fmla="*/ 1968 h 539296"/>
                <a:gd name="connsiteX5" fmla="*/ 1282046 w 1282046"/>
                <a:gd name="connsiteY5" fmla="*/ 58530 h 539296"/>
                <a:gd name="connsiteX0" fmla="*/ 0 w 1282046"/>
                <a:gd name="connsiteY0" fmla="*/ 540955 h 540955"/>
                <a:gd name="connsiteX1" fmla="*/ 235671 w 1282046"/>
                <a:gd name="connsiteY1" fmla="*/ 248724 h 540955"/>
                <a:gd name="connsiteX2" fmla="*/ 490194 w 1282046"/>
                <a:gd name="connsiteY2" fmla="*/ 97896 h 540955"/>
                <a:gd name="connsiteX3" fmla="*/ 782426 w 1282046"/>
                <a:gd name="connsiteY3" fmla="*/ 22483 h 540955"/>
                <a:gd name="connsiteX4" fmla="*/ 1093509 w 1282046"/>
                <a:gd name="connsiteY4" fmla="*/ 3627 h 540955"/>
                <a:gd name="connsiteX5" fmla="*/ 1282046 w 1282046"/>
                <a:gd name="connsiteY5" fmla="*/ 3628 h 540955"/>
                <a:gd name="connsiteX0" fmla="*/ 0 w 1282046"/>
                <a:gd name="connsiteY0" fmla="*/ 584622 h 584622"/>
                <a:gd name="connsiteX1" fmla="*/ 235671 w 1282046"/>
                <a:gd name="connsiteY1" fmla="*/ 292391 h 584622"/>
                <a:gd name="connsiteX2" fmla="*/ 490194 w 1282046"/>
                <a:gd name="connsiteY2" fmla="*/ 141563 h 584622"/>
                <a:gd name="connsiteX3" fmla="*/ 782426 w 1282046"/>
                <a:gd name="connsiteY3" fmla="*/ 66150 h 584622"/>
                <a:gd name="connsiteX4" fmla="*/ 1093509 w 1282046"/>
                <a:gd name="connsiteY4" fmla="*/ 160 h 584622"/>
                <a:gd name="connsiteX5" fmla="*/ 1282046 w 1282046"/>
                <a:gd name="connsiteY5" fmla="*/ 47295 h 584622"/>
                <a:gd name="connsiteX0" fmla="*/ 0 w 1329180"/>
                <a:gd name="connsiteY0" fmla="*/ 632348 h 632348"/>
                <a:gd name="connsiteX1" fmla="*/ 235671 w 1329180"/>
                <a:gd name="connsiteY1" fmla="*/ 340117 h 632348"/>
                <a:gd name="connsiteX2" fmla="*/ 490194 w 1329180"/>
                <a:gd name="connsiteY2" fmla="*/ 189289 h 632348"/>
                <a:gd name="connsiteX3" fmla="*/ 782426 w 1329180"/>
                <a:gd name="connsiteY3" fmla="*/ 113876 h 632348"/>
                <a:gd name="connsiteX4" fmla="*/ 1093509 w 1329180"/>
                <a:gd name="connsiteY4" fmla="*/ 47886 h 632348"/>
                <a:gd name="connsiteX5" fmla="*/ 1329180 w 1329180"/>
                <a:gd name="connsiteY5" fmla="*/ 753 h 632348"/>
                <a:gd name="connsiteX0" fmla="*/ 0 w 1329180"/>
                <a:gd name="connsiteY0" fmla="*/ 632295 h 632295"/>
                <a:gd name="connsiteX1" fmla="*/ 235671 w 1329180"/>
                <a:gd name="connsiteY1" fmla="*/ 340064 h 632295"/>
                <a:gd name="connsiteX2" fmla="*/ 490194 w 1329180"/>
                <a:gd name="connsiteY2" fmla="*/ 189236 h 632295"/>
                <a:gd name="connsiteX3" fmla="*/ 791853 w 1329180"/>
                <a:gd name="connsiteY3" fmla="*/ 94969 h 632295"/>
                <a:gd name="connsiteX4" fmla="*/ 1093509 w 1329180"/>
                <a:gd name="connsiteY4" fmla="*/ 47833 h 632295"/>
                <a:gd name="connsiteX5" fmla="*/ 1329180 w 1329180"/>
                <a:gd name="connsiteY5" fmla="*/ 700 h 632295"/>
                <a:gd name="connsiteX0" fmla="*/ 0 w 1329180"/>
                <a:gd name="connsiteY0" fmla="*/ 632295 h 632295"/>
                <a:gd name="connsiteX1" fmla="*/ 235671 w 1329180"/>
                <a:gd name="connsiteY1" fmla="*/ 340064 h 632295"/>
                <a:gd name="connsiteX2" fmla="*/ 490194 w 1329180"/>
                <a:gd name="connsiteY2" fmla="*/ 189236 h 632295"/>
                <a:gd name="connsiteX3" fmla="*/ 791853 w 1329180"/>
                <a:gd name="connsiteY3" fmla="*/ 94969 h 632295"/>
                <a:gd name="connsiteX4" fmla="*/ 1093509 w 1329180"/>
                <a:gd name="connsiteY4" fmla="*/ 47833 h 632295"/>
                <a:gd name="connsiteX5" fmla="*/ 1329180 w 1329180"/>
                <a:gd name="connsiteY5" fmla="*/ 700 h 632295"/>
                <a:gd name="connsiteX0" fmla="*/ 0 w 1348034"/>
                <a:gd name="connsiteY0" fmla="*/ 604865 h 604865"/>
                <a:gd name="connsiteX1" fmla="*/ 235671 w 1348034"/>
                <a:gd name="connsiteY1" fmla="*/ 312634 h 604865"/>
                <a:gd name="connsiteX2" fmla="*/ 490194 w 1348034"/>
                <a:gd name="connsiteY2" fmla="*/ 161806 h 604865"/>
                <a:gd name="connsiteX3" fmla="*/ 791853 w 1348034"/>
                <a:gd name="connsiteY3" fmla="*/ 67539 h 604865"/>
                <a:gd name="connsiteX4" fmla="*/ 1093509 w 1348034"/>
                <a:gd name="connsiteY4" fmla="*/ 20403 h 604865"/>
                <a:gd name="connsiteX5" fmla="*/ 1348034 w 1348034"/>
                <a:gd name="connsiteY5" fmla="*/ 1551 h 604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8034" h="604865">
                  <a:moveTo>
                    <a:pt x="0" y="604865"/>
                  </a:moveTo>
                  <a:cubicBezTo>
                    <a:pt x="52633" y="520023"/>
                    <a:pt x="144546" y="395903"/>
                    <a:pt x="235671" y="312634"/>
                  </a:cubicBezTo>
                  <a:cubicBezTo>
                    <a:pt x="326796" y="229365"/>
                    <a:pt x="397497" y="202655"/>
                    <a:pt x="490194" y="161806"/>
                  </a:cubicBezTo>
                  <a:cubicBezTo>
                    <a:pt x="582891" y="120957"/>
                    <a:pt x="691300" y="91106"/>
                    <a:pt x="791853" y="67539"/>
                  </a:cubicBezTo>
                  <a:cubicBezTo>
                    <a:pt x="892406" y="43972"/>
                    <a:pt x="1000812" y="31401"/>
                    <a:pt x="1093509" y="20403"/>
                  </a:cubicBezTo>
                  <a:cubicBezTo>
                    <a:pt x="1186206" y="9405"/>
                    <a:pt x="1309541" y="-4734"/>
                    <a:pt x="1348034" y="1551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0" name="Group 59"/>
            <p:cNvGrpSpPr/>
            <p:nvPr/>
          </p:nvGrpSpPr>
          <p:grpSpPr>
            <a:xfrm>
              <a:off x="5557734" y="973058"/>
              <a:ext cx="2006192" cy="1254773"/>
              <a:chOff x="1932626" y="2672593"/>
              <a:chExt cx="2006192" cy="1254773"/>
            </a:xfrm>
          </p:grpSpPr>
          <p:grpSp>
            <p:nvGrpSpPr>
              <p:cNvPr id="62" name="Group 61"/>
              <p:cNvGrpSpPr/>
              <p:nvPr/>
            </p:nvGrpSpPr>
            <p:grpSpPr>
              <a:xfrm>
                <a:off x="1932626" y="2672593"/>
                <a:ext cx="1945185" cy="914400"/>
                <a:chOff x="1932626" y="2672593"/>
                <a:chExt cx="1945185" cy="914400"/>
              </a:xfrm>
            </p:grpSpPr>
            <p:grpSp>
              <p:nvGrpSpPr>
                <p:cNvPr id="64" name="Group 63"/>
                <p:cNvGrpSpPr/>
                <p:nvPr/>
              </p:nvGrpSpPr>
              <p:grpSpPr>
                <a:xfrm>
                  <a:off x="2658611" y="2672593"/>
                  <a:ext cx="1219200" cy="914400"/>
                  <a:chOff x="2658611" y="2672593"/>
                  <a:chExt cx="1219200" cy="914400"/>
                </a:xfrm>
              </p:grpSpPr>
              <p:cxnSp>
                <p:nvCxnSpPr>
                  <p:cNvPr id="66" name="Straight Arrow Connector 65"/>
                  <p:cNvCxnSpPr/>
                  <p:nvPr/>
                </p:nvCxnSpPr>
                <p:spPr>
                  <a:xfrm flipV="1">
                    <a:off x="2667000" y="2672593"/>
                    <a:ext cx="0" cy="914400"/>
                  </a:xfrm>
                  <a:prstGeom prst="straightConnector1">
                    <a:avLst/>
                  </a:prstGeom>
                  <a:ln w="38100"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" name="Straight Arrow Connector 66"/>
                  <p:cNvCxnSpPr/>
                  <p:nvPr/>
                </p:nvCxnSpPr>
                <p:spPr>
                  <a:xfrm rot="5400000" flipV="1">
                    <a:off x="3268211" y="2953984"/>
                    <a:ext cx="0" cy="1219200"/>
                  </a:xfrm>
                  <a:prstGeom prst="straightConnector1">
                    <a:avLst/>
                  </a:prstGeom>
                  <a:ln w="38100"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65" name="TextBox 64"/>
                    <p:cNvSpPr txBox="1"/>
                    <p:nvPr/>
                  </p:nvSpPr>
                  <p:spPr>
                    <a:xfrm>
                      <a:off x="1932626" y="2822895"/>
                      <a:ext cx="710579" cy="497187"/>
                    </a:xfrm>
                    <a:prstGeom prst="rect">
                      <a:avLst/>
                    </a:prstGeom>
                    <a:noFill/>
                  </p:spPr>
                  <p:txBody>
                    <a:bodyPr vert="vert270" wrap="non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f>
                              <m:fPr>
                                <m:ctrlPr>
                                  <a:rPr lang="en-US" b="0" i="1" smtClean="0">
                                    <a:solidFill>
                                      <a:srgbClr val="0000CC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b="0" i="1" smtClean="0">
                                        <a:solidFill>
                                          <a:srgbClr val="0000CC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solidFill>
                                          <a:srgbClr val="0000CC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b="0" i="0" smtClean="0">
                                        <a:solidFill>
                                          <a:srgbClr val="0000CC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P</m:t>
                                    </m:r>
                                  </m:e>
                                  <m:sub>
                                    <m:r>
                                      <a:rPr lang="en-US" b="0" i="0" smtClean="0">
                                        <a:solidFill>
                                          <a:srgbClr val="0000CC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US" b="0" i="1" smtClean="0">
                                    <a:solidFill>
                                      <a:srgbClr val="0000CC"/>
                                    </a:solidFill>
                                    <a:latin typeface="Cambria Math" panose="02040503050406030204" pitchFamily="18" charset="0"/>
                                  </a:rPr>
                                  <m:t>𝑑𝑡</m:t>
                                </m:r>
                              </m:den>
                            </m:f>
                          </m:oMath>
                        </m:oMathPara>
                      </a14:m>
                      <a:endParaRPr lang="en-US" dirty="0">
                        <a:solidFill>
                          <a:srgbClr val="0000CC"/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65" name="TextBox 64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932626" y="2822895"/>
                      <a:ext cx="710579" cy="497187"/>
                    </a:xfrm>
                    <a:prstGeom prst="rect">
                      <a:avLst/>
                    </a:prstGeom>
                    <a:blipFill rotWithShape="0">
                      <a:blip r:embed="rId5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3" name="TextBox 62"/>
                  <p:cNvSpPr txBox="1"/>
                  <p:nvPr/>
                </p:nvSpPr>
                <p:spPr>
                  <a:xfrm>
                    <a:off x="2597603" y="3558034"/>
                    <a:ext cx="1341215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b="0" i="1" dirty="0" smtClean="0">
                                  <a:solidFill>
                                    <a:srgbClr val="0000CC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b="0" i="0" dirty="0" smtClean="0">
                                  <a:solidFill>
                                    <a:srgbClr val="0000CC"/>
                                  </a:solidFill>
                                  <a:latin typeface="Cambria Math" panose="02040503050406030204" pitchFamily="18" charset="0"/>
                                </a:rPr>
                                <m:t>P</m:t>
                              </m:r>
                            </m:e>
                            <m:sub>
                              <m:r>
                                <a:rPr lang="en-US" b="0" i="0" dirty="0" smtClean="0">
                                  <a:solidFill>
                                    <a:srgbClr val="0000CC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oMath>
                      </m:oMathPara>
                    </a14:m>
                    <a:endParaRPr lang="en-US" dirty="0">
                      <a:solidFill>
                        <a:srgbClr val="0000CC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63" name="TextBox 62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597603" y="3558034"/>
                    <a:ext cx="1341215" cy="369332"/>
                  </a:xfrm>
                  <a:prstGeom prst="rect">
                    <a:avLst/>
                  </a:prstGeom>
                  <a:blipFill rotWithShape="0">
                    <a:blip r:embed="rId6"/>
                    <a:stretch>
                      <a:fillRect b="-166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grpSp>
        <p:nvGrpSpPr>
          <p:cNvPr id="68" name="Group 67"/>
          <p:cNvGrpSpPr/>
          <p:nvPr/>
        </p:nvGrpSpPr>
        <p:grpSpPr>
          <a:xfrm>
            <a:off x="4912210" y="1911292"/>
            <a:ext cx="685800" cy="1524001"/>
            <a:chOff x="381000" y="2229297"/>
            <a:chExt cx="685800" cy="1524001"/>
          </a:xfrm>
        </p:grpSpPr>
        <p:pic>
          <p:nvPicPr>
            <p:cNvPr id="69" name="Picture 68"/>
            <p:cNvPicPr>
              <a:picLocks noChangeAspect="1"/>
            </p:cNvPicPr>
            <p:nvPr/>
          </p:nvPicPr>
          <p:blipFill rotWithShape="1">
            <a:blip r:embed="rId4"/>
            <a:srcRect l="7847" t="9604" r="77489" b="51980"/>
            <a:stretch/>
          </p:blipFill>
          <p:spPr>
            <a:xfrm>
              <a:off x="381000" y="2229297"/>
              <a:ext cx="685800" cy="1524001"/>
            </a:xfrm>
            <a:prstGeom prst="rect">
              <a:avLst/>
            </a:prstGeom>
          </p:spPr>
        </p:pic>
        <p:sp>
          <p:nvSpPr>
            <p:cNvPr id="70" name="Rectangle 69"/>
            <p:cNvSpPr/>
            <p:nvPr/>
          </p:nvSpPr>
          <p:spPr>
            <a:xfrm>
              <a:off x="651164" y="2514600"/>
              <a:ext cx="415636" cy="914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Plus 70"/>
          <p:cNvSpPr/>
          <p:nvPr/>
        </p:nvSpPr>
        <p:spPr>
          <a:xfrm>
            <a:off x="5467041" y="3137743"/>
            <a:ext cx="261937" cy="228600"/>
          </a:xfrm>
          <a:prstGeom prst="mathPlus">
            <a:avLst/>
          </a:prstGeom>
          <a:solidFill>
            <a:srgbClr val="00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/>
          <p:cNvGrpSpPr/>
          <p:nvPr/>
        </p:nvGrpSpPr>
        <p:grpSpPr>
          <a:xfrm>
            <a:off x="984794" y="4218516"/>
            <a:ext cx="2065900" cy="1254773"/>
            <a:chOff x="5590312" y="973058"/>
            <a:chExt cx="2065900" cy="1254773"/>
          </a:xfrm>
        </p:grpSpPr>
        <p:sp>
          <p:nvSpPr>
            <p:cNvPr id="35" name="Freeform 34"/>
            <p:cNvSpPr/>
            <p:nvPr/>
          </p:nvSpPr>
          <p:spPr>
            <a:xfrm>
              <a:off x="6308178" y="1231714"/>
              <a:ext cx="1348034" cy="604865"/>
            </a:xfrm>
            <a:custGeom>
              <a:avLst/>
              <a:gdLst>
                <a:gd name="connsiteX0" fmla="*/ 0 w 1263192"/>
                <a:gd name="connsiteY0" fmla="*/ 472175 h 509202"/>
                <a:gd name="connsiteX1" fmla="*/ 226244 w 1263192"/>
                <a:gd name="connsiteY1" fmla="*/ 491029 h 509202"/>
                <a:gd name="connsiteX2" fmla="*/ 499621 w 1263192"/>
                <a:gd name="connsiteY2" fmla="*/ 245932 h 509202"/>
                <a:gd name="connsiteX3" fmla="*/ 650450 w 1263192"/>
                <a:gd name="connsiteY3" fmla="*/ 29116 h 509202"/>
                <a:gd name="connsiteX4" fmla="*/ 1084083 w 1263192"/>
                <a:gd name="connsiteY4" fmla="*/ 835 h 509202"/>
                <a:gd name="connsiteX5" fmla="*/ 1263192 w 1263192"/>
                <a:gd name="connsiteY5" fmla="*/ 10262 h 509202"/>
                <a:gd name="connsiteX0" fmla="*/ 0 w 1263192"/>
                <a:gd name="connsiteY0" fmla="*/ 474333 h 507873"/>
                <a:gd name="connsiteX1" fmla="*/ 226244 w 1263192"/>
                <a:gd name="connsiteY1" fmla="*/ 493187 h 507873"/>
                <a:gd name="connsiteX2" fmla="*/ 499621 w 1263192"/>
                <a:gd name="connsiteY2" fmla="*/ 295224 h 507873"/>
                <a:gd name="connsiteX3" fmla="*/ 650450 w 1263192"/>
                <a:gd name="connsiteY3" fmla="*/ 31274 h 507873"/>
                <a:gd name="connsiteX4" fmla="*/ 1084083 w 1263192"/>
                <a:gd name="connsiteY4" fmla="*/ 2993 h 507873"/>
                <a:gd name="connsiteX5" fmla="*/ 1263192 w 1263192"/>
                <a:gd name="connsiteY5" fmla="*/ 12420 h 507873"/>
                <a:gd name="connsiteX0" fmla="*/ 0 w 1263192"/>
                <a:gd name="connsiteY0" fmla="*/ 474333 h 507873"/>
                <a:gd name="connsiteX1" fmla="*/ 226244 w 1263192"/>
                <a:gd name="connsiteY1" fmla="*/ 493187 h 507873"/>
                <a:gd name="connsiteX2" fmla="*/ 499621 w 1263192"/>
                <a:gd name="connsiteY2" fmla="*/ 295224 h 507873"/>
                <a:gd name="connsiteX3" fmla="*/ 716438 w 1263192"/>
                <a:gd name="connsiteY3" fmla="*/ 31274 h 507873"/>
                <a:gd name="connsiteX4" fmla="*/ 1084083 w 1263192"/>
                <a:gd name="connsiteY4" fmla="*/ 2993 h 507873"/>
                <a:gd name="connsiteX5" fmla="*/ 1263192 w 1263192"/>
                <a:gd name="connsiteY5" fmla="*/ 12420 h 507873"/>
                <a:gd name="connsiteX0" fmla="*/ 0 w 1263192"/>
                <a:gd name="connsiteY0" fmla="*/ 473255 h 508190"/>
                <a:gd name="connsiteX1" fmla="*/ 226244 w 1263192"/>
                <a:gd name="connsiteY1" fmla="*/ 492109 h 508190"/>
                <a:gd name="connsiteX2" fmla="*/ 556182 w 1263192"/>
                <a:gd name="connsiteY2" fmla="*/ 275293 h 508190"/>
                <a:gd name="connsiteX3" fmla="*/ 716438 w 1263192"/>
                <a:gd name="connsiteY3" fmla="*/ 30196 h 508190"/>
                <a:gd name="connsiteX4" fmla="*/ 1084083 w 1263192"/>
                <a:gd name="connsiteY4" fmla="*/ 1915 h 508190"/>
                <a:gd name="connsiteX5" fmla="*/ 1263192 w 1263192"/>
                <a:gd name="connsiteY5" fmla="*/ 11342 h 508190"/>
                <a:gd name="connsiteX0" fmla="*/ 0 w 1263192"/>
                <a:gd name="connsiteY0" fmla="*/ 463856 h 498791"/>
                <a:gd name="connsiteX1" fmla="*/ 226244 w 1263192"/>
                <a:gd name="connsiteY1" fmla="*/ 482710 h 498791"/>
                <a:gd name="connsiteX2" fmla="*/ 556182 w 1263192"/>
                <a:gd name="connsiteY2" fmla="*/ 265894 h 498791"/>
                <a:gd name="connsiteX3" fmla="*/ 716438 w 1263192"/>
                <a:gd name="connsiteY3" fmla="*/ 20797 h 498791"/>
                <a:gd name="connsiteX4" fmla="*/ 1084083 w 1263192"/>
                <a:gd name="connsiteY4" fmla="*/ 11370 h 498791"/>
                <a:gd name="connsiteX5" fmla="*/ 1263192 w 1263192"/>
                <a:gd name="connsiteY5" fmla="*/ 1943 h 498791"/>
                <a:gd name="connsiteX0" fmla="*/ 0 w 1263192"/>
                <a:gd name="connsiteY0" fmla="*/ 463805 h 498740"/>
                <a:gd name="connsiteX1" fmla="*/ 226244 w 1263192"/>
                <a:gd name="connsiteY1" fmla="*/ 482659 h 498740"/>
                <a:gd name="connsiteX2" fmla="*/ 556182 w 1263192"/>
                <a:gd name="connsiteY2" fmla="*/ 265843 h 498740"/>
                <a:gd name="connsiteX3" fmla="*/ 772999 w 1263192"/>
                <a:gd name="connsiteY3" fmla="*/ 30173 h 498740"/>
                <a:gd name="connsiteX4" fmla="*/ 1084083 w 1263192"/>
                <a:gd name="connsiteY4" fmla="*/ 11319 h 498740"/>
                <a:gd name="connsiteX5" fmla="*/ 1263192 w 1263192"/>
                <a:gd name="connsiteY5" fmla="*/ 1892 h 498740"/>
                <a:gd name="connsiteX0" fmla="*/ 0 w 1263192"/>
                <a:gd name="connsiteY0" fmla="*/ 463805 h 486816"/>
                <a:gd name="connsiteX1" fmla="*/ 367646 w 1263192"/>
                <a:gd name="connsiteY1" fmla="*/ 463805 h 486816"/>
                <a:gd name="connsiteX2" fmla="*/ 556182 w 1263192"/>
                <a:gd name="connsiteY2" fmla="*/ 265843 h 486816"/>
                <a:gd name="connsiteX3" fmla="*/ 772999 w 1263192"/>
                <a:gd name="connsiteY3" fmla="*/ 30173 h 486816"/>
                <a:gd name="connsiteX4" fmla="*/ 1084083 w 1263192"/>
                <a:gd name="connsiteY4" fmla="*/ 11319 h 486816"/>
                <a:gd name="connsiteX5" fmla="*/ 1263192 w 1263192"/>
                <a:gd name="connsiteY5" fmla="*/ 1892 h 486816"/>
                <a:gd name="connsiteX0" fmla="*/ 0 w 1263192"/>
                <a:gd name="connsiteY0" fmla="*/ 463805 h 486816"/>
                <a:gd name="connsiteX1" fmla="*/ 414780 w 1263192"/>
                <a:gd name="connsiteY1" fmla="*/ 463805 h 486816"/>
                <a:gd name="connsiteX2" fmla="*/ 556182 w 1263192"/>
                <a:gd name="connsiteY2" fmla="*/ 265843 h 486816"/>
                <a:gd name="connsiteX3" fmla="*/ 772999 w 1263192"/>
                <a:gd name="connsiteY3" fmla="*/ 30173 h 486816"/>
                <a:gd name="connsiteX4" fmla="*/ 1084083 w 1263192"/>
                <a:gd name="connsiteY4" fmla="*/ 11319 h 486816"/>
                <a:gd name="connsiteX5" fmla="*/ 1263192 w 1263192"/>
                <a:gd name="connsiteY5" fmla="*/ 1892 h 486816"/>
                <a:gd name="connsiteX0" fmla="*/ 0 w 1263192"/>
                <a:gd name="connsiteY0" fmla="*/ 478598 h 501609"/>
                <a:gd name="connsiteX1" fmla="*/ 414780 w 1263192"/>
                <a:gd name="connsiteY1" fmla="*/ 478598 h 501609"/>
                <a:gd name="connsiteX2" fmla="*/ 556182 w 1263192"/>
                <a:gd name="connsiteY2" fmla="*/ 280636 h 501609"/>
                <a:gd name="connsiteX3" fmla="*/ 772999 w 1263192"/>
                <a:gd name="connsiteY3" fmla="*/ 16686 h 501609"/>
                <a:gd name="connsiteX4" fmla="*/ 1084083 w 1263192"/>
                <a:gd name="connsiteY4" fmla="*/ 26112 h 501609"/>
                <a:gd name="connsiteX5" fmla="*/ 1263192 w 1263192"/>
                <a:gd name="connsiteY5" fmla="*/ 16685 h 501609"/>
                <a:gd name="connsiteX0" fmla="*/ 0 w 1263192"/>
                <a:gd name="connsiteY0" fmla="*/ 494442 h 517453"/>
                <a:gd name="connsiteX1" fmla="*/ 414780 w 1263192"/>
                <a:gd name="connsiteY1" fmla="*/ 494442 h 517453"/>
                <a:gd name="connsiteX2" fmla="*/ 556182 w 1263192"/>
                <a:gd name="connsiteY2" fmla="*/ 296480 h 517453"/>
                <a:gd name="connsiteX3" fmla="*/ 772999 w 1263192"/>
                <a:gd name="connsiteY3" fmla="*/ 32530 h 517453"/>
                <a:gd name="connsiteX4" fmla="*/ 1084083 w 1263192"/>
                <a:gd name="connsiteY4" fmla="*/ 4248 h 517453"/>
                <a:gd name="connsiteX5" fmla="*/ 1263192 w 1263192"/>
                <a:gd name="connsiteY5" fmla="*/ 32529 h 517453"/>
                <a:gd name="connsiteX0" fmla="*/ 0 w 1282046"/>
                <a:gd name="connsiteY0" fmla="*/ 493187 h 516198"/>
                <a:gd name="connsiteX1" fmla="*/ 414780 w 1282046"/>
                <a:gd name="connsiteY1" fmla="*/ 493187 h 516198"/>
                <a:gd name="connsiteX2" fmla="*/ 556182 w 1282046"/>
                <a:gd name="connsiteY2" fmla="*/ 295225 h 516198"/>
                <a:gd name="connsiteX3" fmla="*/ 772999 w 1282046"/>
                <a:gd name="connsiteY3" fmla="*/ 31275 h 516198"/>
                <a:gd name="connsiteX4" fmla="*/ 1084083 w 1282046"/>
                <a:gd name="connsiteY4" fmla="*/ 2993 h 516198"/>
                <a:gd name="connsiteX5" fmla="*/ 1282046 w 1282046"/>
                <a:gd name="connsiteY5" fmla="*/ 12421 h 516198"/>
                <a:gd name="connsiteX0" fmla="*/ 0 w 1282046"/>
                <a:gd name="connsiteY0" fmla="*/ 493187 h 495494"/>
                <a:gd name="connsiteX1" fmla="*/ 216817 w 1282046"/>
                <a:gd name="connsiteY1" fmla="*/ 248090 h 495494"/>
                <a:gd name="connsiteX2" fmla="*/ 556182 w 1282046"/>
                <a:gd name="connsiteY2" fmla="*/ 295225 h 495494"/>
                <a:gd name="connsiteX3" fmla="*/ 772999 w 1282046"/>
                <a:gd name="connsiteY3" fmla="*/ 31275 h 495494"/>
                <a:gd name="connsiteX4" fmla="*/ 1084083 w 1282046"/>
                <a:gd name="connsiteY4" fmla="*/ 2993 h 495494"/>
                <a:gd name="connsiteX5" fmla="*/ 1282046 w 1282046"/>
                <a:gd name="connsiteY5" fmla="*/ 12421 h 495494"/>
                <a:gd name="connsiteX0" fmla="*/ 0 w 1282046"/>
                <a:gd name="connsiteY0" fmla="*/ 491030 h 493754"/>
                <a:gd name="connsiteX1" fmla="*/ 216817 w 1282046"/>
                <a:gd name="connsiteY1" fmla="*/ 245933 h 493754"/>
                <a:gd name="connsiteX2" fmla="*/ 490194 w 1282046"/>
                <a:gd name="connsiteY2" fmla="*/ 47971 h 493754"/>
                <a:gd name="connsiteX3" fmla="*/ 772999 w 1282046"/>
                <a:gd name="connsiteY3" fmla="*/ 29118 h 493754"/>
                <a:gd name="connsiteX4" fmla="*/ 1084083 w 1282046"/>
                <a:gd name="connsiteY4" fmla="*/ 836 h 493754"/>
                <a:gd name="connsiteX5" fmla="*/ 1282046 w 1282046"/>
                <a:gd name="connsiteY5" fmla="*/ 10264 h 493754"/>
                <a:gd name="connsiteX0" fmla="*/ 0 w 1282046"/>
                <a:gd name="connsiteY0" fmla="*/ 519779 h 522503"/>
                <a:gd name="connsiteX1" fmla="*/ 216817 w 1282046"/>
                <a:gd name="connsiteY1" fmla="*/ 274682 h 522503"/>
                <a:gd name="connsiteX2" fmla="*/ 490194 w 1282046"/>
                <a:gd name="connsiteY2" fmla="*/ 76720 h 522503"/>
                <a:gd name="connsiteX3" fmla="*/ 782426 w 1282046"/>
                <a:gd name="connsiteY3" fmla="*/ 1307 h 522503"/>
                <a:gd name="connsiteX4" fmla="*/ 1084083 w 1282046"/>
                <a:gd name="connsiteY4" fmla="*/ 29585 h 522503"/>
                <a:gd name="connsiteX5" fmla="*/ 1282046 w 1282046"/>
                <a:gd name="connsiteY5" fmla="*/ 39013 h 522503"/>
                <a:gd name="connsiteX0" fmla="*/ 0 w 1282046"/>
                <a:gd name="connsiteY0" fmla="*/ 519779 h 522392"/>
                <a:gd name="connsiteX1" fmla="*/ 235671 w 1282046"/>
                <a:gd name="connsiteY1" fmla="*/ 265255 h 522392"/>
                <a:gd name="connsiteX2" fmla="*/ 490194 w 1282046"/>
                <a:gd name="connsiteY2" fmla="*/ 76720 h 522392"/>
                <a:gd name="connsiteX3" fmla="*/ 782426 w 1282046"/>
                <a:gd name="connsiteY3" fmla="*/ 1307 h 522392"/>
                <a:gd name="connsiteX4" fmla="*/ 1084083 w 1282046"/>
                <a:gd name="connsiteY4" fmla="*/ 29585 h 522392"/>
                <a:gd name="connsiteX5" fmla="*/ 1282046 w 1282046"/>
                <a:gd name="connsiteY5" fmla="*/ 39013 h 522392"/>
                <a:gd name="connsiteX0" fmla="*/ 0 w 1282046"/>
                <a:gd name="connsiteY0" fmla="*/ 519779 h 522025"/>
                <a:gd name="connsiteX1" fmla="*/ 235671 w 1282046"/>
                <a:gd name="connsiteY1" fmla="*/ 227548 h 522025"/>
                <a:gd name="connsiteX2" fmla="*/ 490194 w 1282046"/>
                <a:gd name="connsiteY2" fmla="*/ 76720 h 522025"/>
                <a:gd name="connsiteX3" fmla="*/ 782426 w 1282046"/>
                <a:gd name="connsiteY3" fmla="*/ 1307 h 522025"/>
                <a:gd name="connsiteX4" fmla="*/ 1084083 w 1282046"/>
                <a:gd name="connsiteY4" fmla="*/ 29585 h 522025"/>
                <a:gd name="connsiteX5" fmla="*/ 1282046 w 1282046"/>
                <a:gd name="connsiteY5" fmla="*/ 39013 h 522025"/>
                <a:gd name="connsiteX0" fmla="*/ 0 w 1282046"/>
                <a:gd name="connsiteY0" fmla="*/ 519779 h 522191"/>
                <a:gd name="connsiteX1" fmla="*/ 235671 w 1282046"/>
                <a:gd name="connsiteY1" fmla="*/ 227548 h 522191"/>
                <a:gd name="connsiteX2" fmla="*/ 490194 w 1282046"/>
                <a:gd name="connsiteY2" fmla="*/ 76720 h 522191"/>
                <a:gd name="connsiteX3" fmla="*/ 782426 w 1282046"/>
                <a:gd name="connsiteY3" fmla="*/ 1307 h 522191"/>
                <a:gd name="connsiteX4" fmla="*/ 1084083 w 1282046"/>
                <a:gd name="connsiteY4" fmla="*/ 29585 h 522191"/>
                <a:gd name="connsiteX5" fmla="*/ 1282046 w 1282046"/>
                <a:gd name="connsiteY5" fmla="*/ 39013 h 522191"/>
                <a:gd name="connsiteX0" fmla="*/ 0 w 1282046"/>
                <a:gd name="connsiteY0" fmla="*/ 519779 h 519779"/>
                <a:gd name="connsiteX1" fmla="*/ 235671 w 1282046"/>
                <a:gd name="connsiteY1" fmla="*/ 227548 h 519779"/>
                <a:gd name="connsiteX2" fmla="*/ 490194 w 1282046"/>
                <a:gd name="connsiteY2" fmla="*/ 76720 h 519779"/>
                <a:gd name="connsiteX3" fmla="*/ 782426 w 1282046"/>
                <a:gd name="connsiteY3" fmla="*/ 1307 h 519779"/>
                <a:gd name="connsiteX4" fmla="*/ 1084083 w 1282046"/>
                <a:gd name="connsiteY4" fmla="*/ 29585 h 519779"/>
                <a:gd name="connsiteX5" fmla="*/ 1282046 w 1282046"/>
                <a:gd name="connsiteY5" fmla="*/ 39013 h 519779"/>
                <a:gd name="connsiteX0" fmla="*/ 0 w 1282046"/>
                <a:gd name="connsiteY0" fmla="*/ 519779 h 519779"/>
                <a:gd name="connsiteX1" fmla="*/ 235671 w 1282046"/>
                <a:gd name="connsiteY1" fmla="*/ 227548 h 519779"/>
                <a:gd name="connsiteX2" fmla="*/ 490194 w 1282046"/>
                <a:gd name="connsiteY2" fmla="*/ 76720 h 519779"/>
                <a:gd name="connsiteX3" fmla="*/ 782426 w 1282046"/>
                <a:gd name="connsiteY3" fmla="*/ 1307 h 519779"/>
                <a:gd name="connsiteX4" fmla="*/ 1084083 w 1282046"/>
                <a:gd name="connsiteY4" fmla="*/ 29585 h 519779"/>
                <a:gd name="connsiteX5" fmla="*/ 1282046 w 1282046"/>
                <a:gd name="connsiteY5" fmla="*/ 39013 h 519779"/>
                <a:gd name="connsiteX0" fmla="*/ 0 w 1282046"/>
                <a:gd name="connsiteY0" fmla="*/ 519779 h 519779"/>
                <a:gd name="connsiteX1" fmla="*/ 235671 w 1282046"/>
                <a:gd name="connsiteY1" fmla="*/ 227548 h 519779"/>
                <a:gd name="connsiteX2" fmla="*/ 490194 w 1282046"/>
                <a:gd name="connsiteY2" fmla="*/ 76720 h 519779"/>
                <a:gd name="connsiteX3" fmla="*/ 782426 w 1282046"/>
                <a:gd name="connsiteY3" fmla="*/ 1307 h 519779"/>
                <a:gd name="connsiteX4" fmla="*/ 1084083 w 1282046"/>
                <a:gd name="connsiteY4" fmla="*/ 29585 h 519779"/>
                <a:gd name="connsiteX5" fmla="*/ 1282046 w 1282046"/>
                <a:gd name="connsiteY5" fmla="*/ 39013 h 519779"/>
                <a:gd name="connsiteX0" fmla="*/ 0 w 1282046"/>
                <a:gd name="connsiteY0" fmla="*/ 539296 h 539296"/>
                <a:gd name="connsiteX1" fmla="*/ 235671 w 1282046"/>
                <a:gd name="connsiteY1" fmla="*/ 247065 h 539296"/>
                <a:gd name="connsiteX2" fmla="*/ 490194 w 1282046"/>
                <a:gd name="connsiteY2" fmla="*/ 96237 h 539296"/>
                <a:gd name="connsiteX3" fmla="*/ 782426 w 1282046"/>
                <a:gd name="connsiteY3" fmla="*/ 20824 h 539296"/>
                <a:gd name="connsiteX4" fmla="*/ 1093509 w 1282046"/>
                <a:gd name="connsiteY4" fmla="*/ 1968 h 539296"/>
                <a:gd name="connsiteX5" fmla="*/ 1282046 w 1282046"/>
                <a:gd name="connsiteY5" fmla="*/ 58530 h 539296"/>
                <a:gd name="connsiteX0" fmla="*/ 0 w 1282046"/>
                <a:gd name="connsiteY0" fmla="*/ 540955 h 540955"/>
                <a:gd name="connsiteX1" fmla="*/ 235671 w 1282046"/>
                <a:gd name="connsiteY1" fmla="*/ 248724 h 540955"/>
                <a:gd name="connsiteX2" fmla="*/ 490194 w 1282046"/>
                <a:gd name="connsiteY2" fmla="*/ 97896 h 540955"/>
                <a:gd name="connsiteX3" fmla="*/ 782426 w 1282046"/>
                <a:gd name="connsiteY3" fmla="*/ 22483 h 540955"/>
                <a:gd name="connsiteX4" fmla="*/ 1093509 w 1282046"/>
                <a:gd name="connsiteY4" fmla="*/ 3627 h 540955"/>
                <a:gd name="connsiteX5" fmla="*/ 1282046 w 1282046"/>
                <a:gd name="connsiteY5" fmla="*/ 3628 h 540955"/>
                <a:gd name="connsiteX0" fmla="*/ 0 w 1282046"/>
                <a:gd name="connsiteY0" fmla="*/ 584622 h 584622"/>
                <a:gd name="connsiteX1" fmla="*/ 235671 w 1282046"/>
                <a:gd name="connsiteY1" fmla="*/ 292391 h 584622"/>
                <a:gd name="connsiteX2" fmla="*/ 490194 w 1282046"/>
                <a:gd name="connsiteY2" fmla="*/ 141563 h 584622"/>
                <a:gd name="connsiteX3" fmla="*/ 782426 w 1282046"/>
                <a:gd name="connsiteY3" fmla="*/ 66150 h 584622"/>
                <a:gd name="connsiteX4" fmla="*/ 1093509 w 1282046"/>
                <a:gd name="connsiteY4" fmla="*/ 160 h 584622"/>
                <a:gd name="connsiteX5" fmla="*/ 1282046 w 1282046"/>
                <a:gd name="connsiteY5" fmla="*/ 47295 h 584622"/>
                <a:gd name="connsiteX0" fmla="*/ 0 w 1329180"/>
                <a:gd name="connsiteY0" fmla="*/ 632348 h 632348"/>
                <a:gd name="connsiteX1" fmla="*/ 235671 w 1329180"/>
                <a:gd name="connsiteY1" fmla="*/ 340117 h 632348"/>
                <a:gd name="connsiteX2" fmla="*/ 490194 w 1329180"/>
                <a:gd name="connsiteY2" fmla="*/ 189289 h 632348"/>
                <a:gd name="connsiteX3" fmla="*/ 782426 w 1329180"/>
                <a:gd name="connsiteY3" fmla="*/ 113876 h 632348"/>
                <a:gd name="connsiteX4" fmla="*/ 1093509 w 1329180"/>
                <a:gd name="connsiteY4" fmla="*/ 47886 h 632348"/>
                <a:gd name="connsiteX5" fmla="*/ 1329180 w 1329180"/>
                <a:gd name="connsiteY5" fmla="*/ 753 h 632348"/>
                <a:gd name="connsiteX0" fmla="*/ 0 w 1329180"/>
                <a:gd name="connsiteY0" fmla="*/ 632295 h 632295"/>
                <a:gd name="connsiteX1" fmla="*/ 235671 w 1329180"/>
                <a:gd name="connsiteY1" fmla="*/ 340064 h 632295"/>
                <a:gd name="connsiteX2" fmla="*/ 490194 w 1329180"/>
                <a:gd name="connsiteY2" fmla="*/ 189236 h 632295"/>
                <a:gd name="connsiteX3" fmla="*/ 791853 w 1329180"/>
                <a:gd name="connsiteY3" fmla="*/ 94969 h 632295"/>
                <a:gd name="connsiteX4" fmla="*/ 1093509 w 1329180"/>
                <a:gd name="connsiteY4" fmla="*/ 47833 h 632295"/>
                <a:gd name="connsiteX5" fmla="*/ 1329180 w 1329180"/>
                <a:gd name="connsiteY5" fmla="*/ 700 h 632295"/>
                <a:gd name="connsiteX0" fmla="*/ 0 w 1329180"/>
                <a:gd name="connsiteY0" fmla="*/ 632295 h 632295"/>
                <a:gd name="connsiteX1" fmla="*/ 235671 w 1329180"/>
                <a:gd name="connsiteY1" fmla="*/ 340064 h 632295"/>
                <a:gd name="connsiteX2" fmla="*/ 490194 w 1329180"/>
                <a:gd name="connsiteY2" fmla="*/ 189236 h 632295"/>
                <a:gd name="connsiteX3" fmla="*/ 791853 w 1329180"/>
                <a:gd name="connsiteY3" fmla="*/ 94969 h 632295"/>
                <a:gd name="connsiteX4" fmla="*/ 1093509 w 1329180"/>
                <a:gd name="connsiteY4" fmla="*/ 47833 h 632295"/>
                <a:gd name="connsiteX5" fmla="*/ 1329180 w 1329180"/>
                <a:gd name="connsiteY5" fmla="*/ 700 h 632295"/>
                <a:gd name="connsiteX0" fmla="*/ 0 w 1348034"/>
                <a:gd name="connsiteY0" fmla="*/ 604865 h 604865"/>
                <a:gd name="connsiteX1" fmla="*/ 235671 w 1348034"/>
                <a:gd name="connsiteY1" fmla="*/ 312634 h 604865"/>
                <a:gd name="connsiteX2" fmla="*/ 490194 w 1348034"/>
                <a:gd name="connsiteY2" fmla="*/ 161806 h 604865"/>
                <a:gd name="connsiteX3" fmla="*/ 791853 w 1348034"/>
                <a:gd name="connsiteY3" fmla="*/ 67539 h 604865"/>
                <a:gd name="connsiteX4" fmla="*/ 1093509 w 1348034"/>
                <a:gd name="connsiteY4" fmla="*/ 20403 h 604865"/>
                <a:gd name="connsiteX5" fmla="*/ 1348034 w 1348034"/>
                <a:gd name="connsiteY5" fmla="*/ 1551 h 604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8034" h="604865">
                  <a:moveTo>
                    <a:pt x="0" y="604865"/>
                  </a:moveTo>
                  <a:cubicBezTo>
                    <a:pt x="52633" y="520023"/>
                    <a:pt x="144546" y="395903"/>
                    <a:pt x="235671" y="312634"/>
                  </a:cubicBezTo>
                  <a:cubicBezTo>
                    <a:pt x="326796" y="229365"/>
                    <a:pt x="397497" y="202655"/>
                    <a:pt x="490194" y="161806"/>
                  </a:cubicBezTo>
                  <a:cubicBezTo>
                    <a:pt x="582891" y="120957"/>
                    <a:pt x="691300" y="91106"/>
                    <a:pt x="791853" y="67539"/>
                  </a:cubicBezTo>
                  <a:cubicBezTo>
                    <a:pt x="892406" y="43972"/>
                    <a:pt x="1000812" y="31401"/>
                    <a:pt x="1093509" y="20403"/>
                  </a:cubicBezTo>
                  <a:cubicBezTo>
                    <a:pt x="1186206" y="9405"/>
                    <a:pt x="1309541" y="-4734"/>
                    <a:pt x="1348034" y="1551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5590312" y="973058"/>
              <a:ext cx="1973614" cy="1254773"/>
              <a:chOff x="1965204" y="2672593"/>
              <a:chExt cx="1973614" cy="1254773"/>
            </a:xfrm>
          </p:grpSpPr>
          <p:grpSp>
            <p:nvGrpSpPr>
              <p:cNvPr id="37" name="Group 36"/>
              <p:cNvGrpSpPr/>
              <p:nvPr/>
            </p:nvGrpSpPr>
            <p:grpSpPr>
              <a:xfrm>
                <a:off x="1965204" y="2672593"/>
                <a:ext cx="1912607" cy="914400"/>
                <a:chOff x="1965204" y="2672593"/>
                <a:chExt cx="1912607" cy="914400"/>
              </a:xfrm>
            </p:grpSpPr>
            <p:grpSp>
              <p:nvGrpSpPr>
                <p:cNvPr id="41" name="Group 40"/>
                <p:cNvGrpSpPr/>
                <p:nvPr/>
              </p:nvGrpSpPr>
              <p:grpSpPr>
                <a:xfrm>
                  <a:off x="2658611" y="2672593"/>
                  <a:ext cx="1219200" cy="914400"/>
                  <a:chOff x="2658611" y="2672593"/>
                  <a:chExt cx="1219200" cy="914400"/>
                </a:xfrm>
              </p:grpSpPr>
              <p:cxnSp>
                <p:nvCxnSpPr>
                  <p:cNvPr id="44" name="Straight Arrow Connector 43"/>
                  <p:cNvCxnSpPr/>
                  <p:nvPr/>
                </p:nvCxnSpPr>
                <p:spPr>
                  <a:xfrm flipV="1">
                    <a:off x="2667000" y="2672593"/>
                    <a:ext cx="0" cy="914400"/>
                  </a:xfrm>
                  <a:prstGeom prst="straightConnector1">
                    <a:avLst/>
                  </a:prstGeom>
                  <a:ln w="38100"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" name="Straight Arrow Connector 44"/>
                  <p:cNvCxnSpPr/>
                  <p:nvPr/>
                </p:nvCxnSpPr>
                <p:spPr>
                  <a:xfrm rot="5400000" flipV="1">
                    <a:off x="3268211" y="2953984"/>
                    <a:ext cx="0" cy="1219200"/>
                  </a:xfrm>
                  <a:prstGeom prst="straightConnector1">
                    <a:avLst/>
                  </a:prstGeom>
                  <a:ln w="38100"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43" name="TextBox 42"/>
                    <p:cNvSpPr txBox="1"/>
                    <p:nvPr/>
                  </p:nvSpPr>
                  <p:spPr>
                    <a:xfrm>
                      <a:off x="1965204" y="2823651"/>
                      <a:ext cx="710579" cy="497187"/>
                    </a:xfrm>
                    <a:prstGeom prst="rect">
                      <a:avLst/>
                    </a:prstGeom>
                    <a:noFill/>
                  </p:spPr>
                  <p:txBody>
                    <a:bodyPr vert="vert270" wrap="non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f>
                              <m:fPr>
                                <m:ctrlPr>
                                  <a:rPr lang="en-US" b="0" i="1" smtClean="0">
                                    <a:solidFill>
                                      <a:srgbClr val="0000CC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b="0" i="1" smtClean="0">
                                        <a:solidFill>
                                          <a:srgbClr val="0000CC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solidFill>
                                          <a:srgbClr val="0000CC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b="0" i="0" smtClean="0">
                                        <a:solidFill>
                                          <a:srgbClr val="0000CC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P</m:t>
                                    </m:r>
                                  </m:e>
                                  <m:sub>
                                    <m:r>
                                      <a:rPr lang="en-US" b="0" i="0" smtClean="0">
                                        <a:solidFill>
                                          <a:srgbClr val="0000CC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US" b="0" i="1" smtClean="0">
                                    <a:solidFill>
                                      <a:srgbClr val="0000CC"/>
                                    </a:solidFill>
                                    <a:latin typeface="Cambria Math" panose="02040503050406030204" pitchFamily="18" charset="0"/>
                                  </a:rPr>
                                  <m:t>𝑑𝑡</m:t>
                                </m:r>
                              </m:den>
                            </m:f>
                          </m:oMath>
                        </m:oMathPara>
                      </a14:m>
                      <a:endParaRPr lang="en-US" dirty="0">
                        <a:solidFill>
                          <a:srgbClr val="0000CC"/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43" name="TextBox 42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965204" y="2823651"/>
                      <a:ext cx="710579" cy="497187"/>
                    </a:xfrm>
                    <a:prstGeom prst="rect">
                      <a:avLst/>
                    </a:prstGeom>
                    <a:blipFill rotWithShape="0">
                      <a:blip r:embed="rId7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0" name="TextBox 39"/>
                  <p:cNvSpPr txBox="1"/>
                  <p:nvPr/>
                </p:nvSpPr>
                <p:spPr>
                  <a:xfrm>
                    <a:off x="2597603" y="3558034"/>
                    <a:ext cx="1341215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b="0" i="1" dirty="0" smtClean="0">
                                  <a:solidFill>
                                    <a:srgbClr val="0000CC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b="0" i="0" dirty="0" smtClean="0">
                                  <a:solidFill>
                                    <a:srgbClr val="0000CC"/>
                                  </a:solidFill>
                                  <a:latin typeface="Cambria Math" panose="02040503050406030204" pitchFamily="18" charset="0"/>
                                </a:rPr>
                                <m:t>P</m:t>
                              </m:r>
                            </m:e>
                            <m:sub>
                              <m:r>
                                <a:rPr lang="en-US" b="0" i="0" dirty="0" smtClean="0">
                                  <a:solidFill>
                                    <a:srgbClr val="0000CC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oMath>
                      </m:oMathPara>
                    </a14:m>
                    <a:endParaRPr lang="en-US" dirty="0">
                      <a:solidFill>
                        <a:srgbClr val="0000CC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40" name="TextBox 39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597603" y="3558034"/>
                    <a:ext cx="1341215" cy="369332"/>
                  </a:xfrm>
                  <a:prstGeom prst="rect">
                    <a:avLst/>
                  </a:prstGeom>
                  <a:blipFill rotWithShape="0">
                    <a:blip r:embed="rId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grpSp>
        <p:nvGrpSpPr>
          <p:cNvPr id="46" name="Group 45"/>
          <p:cNvGrpSpPr/>
          <p:nvPr/>
        </p:nvGrpSpPr>
        <p:grpSpPr>
          <a:xfrm>
            <a:off x="3506012" y="4218516"/>
            <a:ext cx="2083072" cy="1254773"/>
            <a:chOff x="5573140" y="973058"/>
            <a:chExt cx="2083072" cy="1254773"/>
          </a:xfrm>
        </p:grpSpPr>
        <p:sp>
          <p:nvSpPr>
            <p:cNvPr id="47" name="Freeform 46"/>
            <p:cNvSpPr/>
            <p:nvPr/>
          </p:nvSpPr>
          <p:spPr>
            <a:xfrm>
              <a:off x="6308178" y="1231714"/>
              <a:ext cx="1348034" cy="604865"/>
            </a:xfrm>
            <a:custGeom>
              <a:avLst/>
              <a:gdLst>
                <a:gd name="connsiteX0" fmla="*/ 0 w 1263192"/>
                <a:gd name="connsiteY0" fmla="*/ 472175 h 509202"/>
                <a:gd name="connsiteX1" fmla="*/ 226244 w 1263192"/>
                <a:gd name="connsiteY1" fmla="*/ 491029 h 509202"/>
                <a:gd name="connsiteX2" fmla="*/ 499621 w 1263192"/>
                <a:gd name="connsiteY2" fmla="*/ 245932 h 509202"/>
                <a:gd name="connsiteX3" fmla="*/ 650450 w 1263192"/>
                <a:gd name="connsiteY3" fmla="*/ 29116 h 509202"/>
                <a:gd name="connsiteX4" fmla="*/ 1084083 w 1263192"/>
                <a:gd name="connsiteY4" fmla="*/ 835 h 509202"/>
                <a:gd name="connsiteX5" fmla="*/ 1263192 w 1263192"/>
                <a:gd name="connsiteY5" fmla="*/ 10262 h 509202"/>
                <a:gd name="connsiteX0" fmla="*/ 0 w 1263192"/>
                <a:gd name="connsiteY0" fmla="*/ 474333 h 507873"/>
                <a:gd name="connsiteX1" fmla="*/ 226244 w 1263192"/>
                <a:gd name="connsiteY1" fmla="*/ 493187 h 507873"/>
                <a:gd name="connsiteX2" fmla="*/ 499621 w 1263192"/>
                <a:gd name="connsiteY2" fmla="*/ 295224 h 507873"/>
                <a:gd name="connsiteX3" fmla="*/ 650450 w 1263192"/>
                <a:gd name="connsiteY3" fmla="*/ 31274 h 507873"/>
                <a:gd name="connsiteX4" fmla="*/ 1084083 w 1263192"/>
                <a:gd name="connsiteY4" fmla="*/ 2993 h 507873"/>
                <a:gd name="connsiteX5" fmla="*/ 1263192 w 1263192"/>
                <a:gd name="connsiteY5" fmla="*/ 12420 h 507873"/>
                <a:gd name="connsiteX0" fmla="*/ 0 w 1263192"/>
                <a:gd name="connsiteY0" fmla="*/ 474333 h 507873"/>
                <a:gd name="connsiteX1" fmla="*/ 226244 w 1263192"/>
                <a:gd name="connsiteY1" fmla="*/ 493187 h 507873"/>
                <a:gd name="connsiteX2" fmla="*/ 499621 w 1263192"/>
                <a:gd name="connsiteY2" fmla="*/ 295224 h 507873"/>
                <a:gd name="connsiteX3" fmla="*/ 716438 w 1263192"/>
                <a:gd name="connsiteY3" fmla="*/ 31274 h 507873"/>
                <a:gd name="connsiteX4" fmla="*/ 1084083 w 1263192"/>
                <a:gd name="connsiteY4" fmla="*/ 2993 h 507873"/>
                <a:gd name="connsiteX5" fmla="*/ 1263192 w 1263192"/>
                <a:gd name="connsiteY5" fmla="*/ 12420 h 507873"/>
                <a:gd name="connsiteX0" fmla="*/ 0 w 1263192"/>
                <a:gd name="connsiteY0" fmla="*/ 473255 h 508190"/>
                <a:gd name="connsiteX1" fmla="*/ 226244 w 1263192"/>
                <a:gd name="connsiteY1" fmla="*/ 492109 h 508190"/>
                <a:gd name="connsiteX2" fmla="*/ 556182 w 1263192"/>
                <a:gd name="connsiteY2" fmla="*/ 275293 h 508190"/>
                <a:gd name="connsiteX3" fmla="*/ 716438 w 1263192"/>
                <a:gd name="connsiteY3" fmla="*/ 30196 h 508190"/>
                <a:gd name="connsiteX4" fmla="*/ 1084083 w 1263192"/>
                <a:gd name="connsiteY4" fmla="*/ 1915 h 508190"/>
                <a:gd name="connsiteX5" fmla="*/ 1263192 w 1263192"/>
                <a:gd name="connsiteY5" fmla="*/ 11342 h 508190"/>
                <a:gd name="connsiteX0" fmla="*/ 0 w 1263192"/>
                <a:gd name="connsiteY0" fmla="*/ 463856 h 498791"/>
                <a:gd name="connsiteX1" fmla="*/ 226244 w 1263192"/>
                <a:gd name="connsiteY1" fmla="*/ 482710 h 498791"/>
                <a:gd name="connsiteX2" fmla="*/ 556182 w 1263192"/>
                <a:gd name="connsiteY2" fmla="*/ 265894 h 498791"/>
                <a:gd name="connsiteX3" fmla="*/ 716438 w 1263192"/>
                <a:gd name="connsiteY3" fmla="*/ 20797 h 498791"/>
                <a:gd name="connsiteX4" fmla="*/ 1084083 w 1263192"/>
                <a:gd name="connsiteY4" fmla="*/ 11370 h 498791"/>
                <a:gd name="connsiteX5" fmla="*/ 1263192 w 1263192"/>
                <a:gd name="connsiteY5" fmla="*/ 1943 h 498791"/>
                <a:gd name="connsiteX0" fmla="*/ 0 w 1263192"/>
                <a:gd name="connsiteY0" fmla="*/ 463805 h 498740"/>
                <a:gd name="connsiteX1" fmla="*/ 226244 w 1263192"/>
                <a:gd name="connsiteY1" fmla="*/ 482659 h 498740"/>
                <a:gd name="connsiteX2" fmla="*/ 556182 w 1263192"/>
                <a:gd name="connsiteY2" fmla="*/ 265843 h 498740"/>
                <a:gd name="connsiteX3" fmla="*/ 772999 w 1263192"/>
                <a:gd name="connsiteY3" fmla="*/ 30173 h 498740"/>
                <a:gd name="connsiteX4" fmla="*/ 1084083 w 1263192"/>
                <a:gd name="connsiteY4" fmla="*/ 11319 h 498740"/>
                <a:gd name="connsiteX5" fmla="*/ 1263192 w 1263192"/>
                <a:gd name="connsiteY5" fmla="*/ 1892 h 498740"/>
                <a:gd name="connsiteX0" fmla="*/ 0 w 1263192"/>
                <a:gd name="connsiteY0" fmla="*/ 463805 h 486816"/>
                <a:gd name="connsiteX1" fmla="*/ 367646 w 1263192"/>
                <a:gd name="connsiteY1" fmla="*/ 463805 h 486816"/>
                <a:gd name="connsiteX2" fmla="*/ 556182 w 1263192"/>
                <a:gd name="connsiteY2" fmla="*/ 265843 h 486816"/>
                <a:gd name="connsiteX3" fmla="*/ 772999 w 1263192"/>
                <a:gd name="connsiteY3" fmla="*/ 30173 h 486816"/>
                <a:gd name="connsiteX4" fmla="*/ 1084083 w 1263192"/>
                <a:gd name="connsiteY4" fmla="*/ 11319 h 486816"/>
                <a:gd name="connsiteX5" fmla="*/ 1263192 w 1263192"/>
                <a:gd name="connsiteY5" fmla="*/ 1892 h 486816"/>
                <a:gd name="connsiteX0" fmla="*/ 0 w 1263192"/>
                <a:gd name="connsiteY0" fmla="*/ 463805 h 486816"/>
                <a:gd name="connsiteX1" fmla="*/ 414780 w 1263192"/>
                <a:gd name="connsiteY1" fmla="*/ 463805 h 486816"/>
                <a:gd name="connsiteX2" fmla="*/ 556182 w 1263192"/>
                <a:gd name="connsiteY2" fmla="*/ 265843 h 486816"/>
                <a:gd name="connsiteX3" fmla="*/ 772999 w 1263192"/>
                <a:gd name="connsiteY3" fmla="*/ 30173 h 486816"/>
                <a:gd name="connsiteX4" fmla="*/ 1084083 w 1263192"/>
                <a:gd name="connsiteY4" fmla="*/ 11319 h 486816"/>
                <a:gd name="connsiteX5" fmla="*/ 1263192 w 1263192"/>
                <a:gd name="connsiteY5" fmla="*/ 1892 h 486816"/>
                <a:gd name="connsiteX0" fmla="*/ 0 w 1263192"/>
                <a:gd name="connsiteY0" fmla="*/ 478598 h 501609"/>
                <a:gd name="connsiteX1" fmla="*/ 414780 w 1263192"/>
                <a:gd name="connsiteY1" fmla="*/ 478598 h 501609"/>
                <a:gd name="connsiteX2" fmla="*/ 556182 w 1263192"/>
                <a:gd name="connsiteY2" fmla="*/ 280636 h 501609"/>
                <a:gd name="connsiteX3" fmla="*/ 772999 w 1263192"/>
                <a:gd name="connsiteY3" fmla="*/ 16686 h 501609"/>
                <a:gd name="connsiteX4" fmla="*/ 1084083 w 1263192"/>
                <a:gd name="connsiteY4" fmla="*/ 26112 h 501609"/>
                <a:gd name="connsiteX5" fmla="*/ 1263192 w 1263192"/>
                <a:gd name="connsiteY5" fmla="*/ 16685 h 501609"/>
                <a:gd name="connsiteX0" fmla="*/ 0 w 1263192"/>
                <a:gd name="connsiteY0" fmla="*/ 494442 h 517453"/>
                <a:gd name="connsiteX1" fmla="*/ 414780 w 1263192"/>
                <a:gd name="connsiteY1" fmla="*/ 494442 h 517453"/>
                <a:gd name="connsiteX2" fmla="*/ 556182 w 1263192"/>
                <a:gd name="connsiteY2" fmla="*/ 296480 h 517453"/>
                <a:gd name="connsiteX3" fmla="*/ 772999 w 1263192"/>
                <a:gd name="connsiteY3" fmla="*/ 32530 h 517453"/>
                <a:gd name="connsiteX4" fmla="*/ 1084083 w 1263192"/>
                <a:gd name="connsiteY4" fmla="*/ 4248 h 517453"/>
                <a:gd name="connsiteX5" fmla="*/ 1263192 w 1263192"/>
                <a:gd name="connsiteY5" fmla="*/ 32529 h 517453"/>
                <a:gd name="connsiteX0" fmla="*/ 0 w 1282046"/>
                <a:gd name="connsiteY0" fmla="*/ 493187 h 516198"/>
                <a:gd name="connsiteX1" fmla="*/ 414780 w 1282046"/>
                <a:gd name="connsiteY1" fmla="*/ 493187 h 516198"/>
                <a:gd name="connsiteX2" fmla="*/ 556182 w 1282046"/>
                <a:gd name="connsiteY2" fmla="*/ 295225 h 516198"/>
                <a:gd name="connsiteX3" fmla="*/ 772999 w 1282046"/>
                <a:gd name="connsiteY3" fmla="*/ 31275 h 516198"/>
                <a:gd name="connsiteX4" fmla="*/ 1084083 w 1282046"/>
                <a:gd name="connsiteY4" fmla="*/ 2993 h 516198"/>
                <a:gd name="connsiteX5" fmla="*/ 1282046 w 1282046"/>
                <a:gd name="connsiteY5" fmla="*/ 12421 h 516198"/>
                <a:gd name="connsiteX0" fmla="*/ 0 w 1282046"/>
                <a:gd name="connsiteY0" fmla="*/ 493187 h 495494"/>
                <a:gd name="connsiteX1" fmla="*/ 216817 w 1282046"/>
                <a:gd name="connsiteY1" fmla="*/ 248090 h 495494"/>
                <a:gd name="connsiteX2" fmla="*/ 556182 w 1282046"/>
                <a:gd name="connsiteY2" fmla="*/ 295225 h 495494"/>
                <a:gd name="connsiteX3" fmla="*/ 772999 w 1282046"/>
                <a:gd name="connsiteY3" fmla="*/ 31275 h 495494"/>
                <a:gd name="connsiteX4" fmla="*/ 1084083 w 1282046"/>
                <a:gd name="connsiteY4" fmla="*/ 2993 h 495494"/>
                <a:gd name="connsiteX5" fmla="*/ 1282046 w 1282046"/>
                <a:gd name="connsiteY5" fmla="*/ 12421 h 495494"/>
                <a:gd name="connsiteX0" fmla="*/ 0 w 1282046"/>
                <a:gd name="connsiteY0" fmla="*/ 491030 h 493754"/>
                <a:gd name="connsiteX1" fmla="*/ 216817 w 1282046"/>
                <a:gd name="connsiteY1" fmla="*/ 245933 h 493754"/>
                <a:gd name="connsiteX2" fmla="*/ 490194 w 1282046"/>
                <a:gd name="connsiteY2" fmla="*/ 47971 h 493754"/>
                <a:gd name="connsiteX3" fmla="*/ 772999 w 1282046"/>
                <a:gd name="connsiteY3" fmla="*/ 29118 h 493754"/>
                <a:gd name="connsiteX4" fmla="*/ 1084083 w 1282046"/>
                <a:gd name="connsiteY4" fmla="*/ 836 h 493754"/>
                <a:gd name="connsiteX5" fmla="*/ 1282046 w 1282046"/>
                <a:gd name="connsiteY5" fmla="*/ 10264 h 493754"/>
                <a:gd name="connsiteX0" fmla="*/ 0 w 1282046"/>
                <a:gd name="connsiteY0" fmla="*/ 519779 h 522503"/>
                <a:gd name="connsiteX1" fmla="*/ 216817 w 1282046"/>
                <a:gd name="connsiteY1" fmla="*/ 274682 h 522503"/>
                <a:gd name="connsiteX2" fmla="*/ 490194 w 1282046"/>
                <a:gd name="connsiteY2" fmla="*/ 76720 h 522503"/>
                <a:gd name="connsiteX3" fmla="*/ 782426 w 1282046"/>
                <a:gd name="connsiteY3" fmla="*/ 1307 h 522503"/>
                <a:gd name="connsiteX4" fmla="*/ 1084083 w 1282046"/>
                <a:gd name="connsiteY4" fmla="*/ 29585 h 522503"/>
                <a:gd name="connsiteX5" fmla="*/ 1282046 w 1282046"/>
                <a:gd name="connsiteY5" fmla="*/ 39013 h 522503"/>
                <a:gd name="connsiteX0" fmla="*/ 0 w 1282046"/>
                <a:gd name="connsiteY0" fmla="*/ 519779 h 522392"/>
                <a:gd name="connsiteX1" fmla="*/ 235671 w 1282046"/>
                <a:gd name="connsiteY1" fmla="*/ 265255 h 522392"/>
                <a:gd name="connsiteX2" fmla="*/ 490194 w 1282046"/>
                <a:gd name="connsiteY2" fmla="*/ 76720 h 522392"/>
                <a:gd name="connsiteX3" fmla="*/ 782426 w 1282046"/>
                <a:gd name="connsiteY3" fmla="*/ 1307 h 522392"/>
                <a:gd name="connsiteX4" fmla="*/ 1084083 w 1282046"/>
                <a:gd name="connsiteY4" fmla="*/ 29585 h 522392"/>
                <a:gd name="connsiteX5" fmla="*/ 1282046 w 1282046"/>
                <a:gd name="connsiteY5" fmla="*/ 39013 h 522392"/>
                <a:gd name="connsiteX0" fmla="*/ 0 w 1282046"/>
                <a:gd name="connsiteY0" fmla="*/ 519779 h 522025"/>
                <a:gd name="connsiteX1" fmla="*/ 235671 w 1282046"/>
                <a:gd name="connsiteY1" fmla="*/ 227548 h 522025"/>
                <a:gd name="connsiteX2" fmla="*/ 490194 w 1282046"/>
                <a:gd name="connsiteY2" fmla="*/ 76720 h 522025"/>
                <a:gd name="connsiteX3" fmla="*/ 782426 w 1282046"/>
                <a:gd name="connsiteY3" fmla="*/ 1307 h 522025"/>
                <a:gd name="connsiteX4" fmla="*/ 1084083 w 1282046"/>
                <a:gd name="connsiteY4" fmla="*/ 29585 h 522025"/>
                <a:gd name="connsiteX5" fmla="*/ 1282046 w 1282046"/>
                <a:gd name="connsiteY5" fmla="*/ 39013 h 522025"/>
                <a:gd name="connsiteX0" fmla="*/ 0 w 1282046"/>
                <a:gd name="connsiteY0" fmla="*/ 519779 h 522191"/>
                <a:gd name="connsiteX1" fmla="*/ 235671 w 1282046"/>
                <a:gd name="connsiteY1" fmla="*/ 227548 h 522191"/>
                <a:gd name="connsiteX2" fmla="*/ 490194 w 1282046"/>
                <a:gd name="connsiteY2" fmla="*/ 76720 h 522191"/>
                <a:gd name="connsiteX3" fmla="*/ 782426 w 1282046"/>
                <a:gd name="connsiteY3" fmla="*/ 1307 h 522191"/>
                <a:gd name="connsiteX4" fmla="*/ 1084083 w 1282046"/>
                <a:gd name="connsiteY4" fmla="*/ 29585 h 522191"/>
                <a:gd name="connsiteX5" fmla="*/ 1282046 w 1282046"/>
                <a:gd name="connsiteY5" fmla="*/ 39013 h 522191"/>
                <a:gd name="connsiteX0" fmla="*/ 0 w 1282046"/>
                <a:gd name="connsiteY0" fmla="*/ 519779 h 519779"/>
                <a:gd name="connsiteX1" fmla="*/ 235671 w 1282046"/>
                <a:gd name="connsiteY1" fmla="*/ 227548 h 519779"/>
                <a:gd name="connsiteX2" fmla="*/ 490194 w 1282046"/>
                <a:gd name="connsiteY2" fmla="*/ 76720 h 519779"/>
                <a:gd name="connsiteX3" fmla="*/ 782426 w 1282046"/>
                <a:gd name="connsiteY3" fmla="*/ 1307 h 519779"/>
                <a:gd name="connsiteX4" fmla="*/ 1084083 w 1282046"/>
                <a:gd name="connsiteY4" fmla="*/ 29585 h 519779"/>
                <a:gd name="connsiteX5" fmla="*/ 1282046 w 1282046"/>
                <a:gd name="connsiteY5" fmla="*/ 39013 h 519779"/>
                <a:gd name="connsiteX0" fmla="*/ 0 w 1282046"/>
                <a:gd name="connsiteY0" fmla="*/ 519779 h 519779"/>
                <a:gd name="connsiteX1" fmla="*/ 235671 w 1282046"/>
                <a:gd name="connsiteY1" fmla="*/ 227548 h 519779"/>
                <a:gd name="connsiteX2" fmla="*/ 490194 w 1282046"/>
                <a:gd name="connsiteY2" fmla="*/ 76720 h 519779"/>
                <a:gd name="connsiteX3" fmla="*/ 782426 w 1282046"/>
                <a:gd name="connsiteY3" fmla="*/ 1307 h 519779"/>
                <a:gd name="connsiteX4" fmla="*/ 1084083 w 1282046"/>
                <a:gd name="connsiteY4" fmla="*/ 29585 h 519779"/>
                <a:gd name="connsiteX5" fmla="*/ 1282046 w 1282046"/>
                <a:gd name="connsiteY5" fmla="*/ 39013 h 519779"/>
                <a:gd name="connsiteX0" fmla="*/ 0 w 1282046"/>
                <a:gd name="connsiteY0" fmla="*/ 519779 h 519779"/>
                <a:gd name="connsiteX1" fmla="*/ 235671 w 1282046"/>
                <a:gd name="connsiteY1" fmla="*/ 227548 h 519779"/>
                <a:gd name="connsiteX2" fmla="*/ 490194 w 1282046"/>
                <a:gd name="connsiteY2" fmla="*/ 76720 h 519779"/>
                <a:gd name="connsiteX3" fmla="*/ 782426 w 1282046"/>
                <a:gd name="connsiteY3" fmla="*/ 1307 h 519779"/>
                <a:gd name="connsiteX4" fmla="*/ 1084083 w 1282046"/>
                <a:gd name="connsiteY4" fmla="*/ 29585 h 519779"/>
                <a:gd name="connsiteX5" fmla="*/ 1282046 w 1282046"/>
                <a:gd name="connsiteY5" fmla="*/ 39013 h 519779"/>
                <a:gd name="connsiteX0" fmla="*/ 0 w 1282046"/>
                <a:gd name="connsiteY0" fmla="*/ 539296 h 539296"/>
                <a:gd name="connsiteX1" fmla="*/ 235671 w 1282046"/>
                <a:gd name="connsiteY1" fmla="*/ 247065 h 539296"/>
                <a:gd name="connsiteX2" fmla="*/ 490194 w 1282046"/>
                <a:gd name="connsiteY2" fmla="*/ 96237 h 539296"/>
                <a:gd name="connsiteX3" fmla="*/ 782426 w 1282046"/>
                <a:gd name="connsiteY3" fmla="*/ 20824 h 539296"/>
                <a:gd name="connsiteX4" fmla="*/ 1093509 w 1282046"/>
                <a:gd name="connsiteY4" fmla="*/ 1968 h 539296"/>
                <a:gd name="connsiteX5" fmla="*/ 1282046 w 1282046"/>
                <a:gd name="connsiteY5" fmla="*/ 58530 h 539296"/>
                <a:gd name="connsiteX0" fmla="*/ 0 w 1282046"/>
                <a:gd name="connsiteY0" fmla="*/ 540955 h 540955"/>
                <a:gd name="connsiteX1" fmla="*/ 235671 w 1282046"/>
                <a:gd name="connsiteY1" fmla="*/ 248724 h 540955"/>
                <a:gd name="connsiteX2" fmla="*/ 490194 w 1282046"/>
                <a:gd name="connsiteY2" fmla="*/ 97896 h 540955"/>
                <a:gd name="connsiteX3" fmla="*/ 782426 w 1282046"/>
                <a:gd name="connsiteY3" fmla="*/ 22483 h 540955"/>
                <a:gd name="connsiteX4" fmla="*/ 1093509 w 1282046"/>
                <a:gd name="connsiteY4" fmla="*/ 3627 h 540955"/>
                <a:gd name="connsiteX5" fmla="*/ 1282046 w 1282046"/>
                <a:gd name="connsiteY5" fmla="*/ 3628 h 540955"/>
                <a:gd name="connsiteX0" fmla="*/ 0 w 1282046"/>
                <a:gd name="connsiteY0" fmla="*/ 584622 h 584622"/>
                <a:gd name="connsiteX1" fmla="*/ 235671 w 1282046"/>
                <a:gd name="connsiteY1" fmla="*/ 292391 h 584622"/>
                <a:gd name="connsiteX2" fmla="*/ 490194 w 1282046"/>
                <a:gd name="connsiteY2" fmla="*/ 141563 h 584622"/>
                <a:gd name="connsiteX3" fmla="*/ 782426 w 1282046"/>
                <a:gd name="connsiteY3" fmla="*/ 66150 h 584622"/>
                <a:gd name="connsiteX4" fmla="*/ 1093509 w 1282046"/>
                <a:gd name="connsiteY4" fmla="*/ 160 h 584622"/>
                <a:gd name="connsiteX5" fmla="*/ 1282046 w 1282046"/>
                <a:gd name="connsiteY5" fmla="*/ 47295 h 584622"/>
                <a:gd name="connsiteX0" fmla="*/ 0 w 1329180"/>
                <a:gd name="connsiteY0" fmla="*/ 632348 h 632348"/>
                <a:gd name="connsiteX1" fmla="*/ 235671 w 1329180"/>
                <a:gd name="connsiteY1" fmla="*/ 340117 h 632348"/>
                <a:gd name="connsiteX2" fmla="*/ 490194 w 1329180"/>
                <a:gd name="connsiteY2" fmla="*/ 189289 h 632348"/>
                <a:gd name="connsiteX3" fmla="*/ 782426 w 1329180"/>
                <a:gd name="connsiteY3" fmla="*/ 113876 h 632348"/>
                <a:gd name="connsiteX4" fmla="*/ 1093509 w 1329180"/>
                <a:gd name="connsiteY4" fmla="*/ 47886 h 632348"/>
                <a:gd name="connsiteX5" fmla="*/ 1329180 w 1329180"/>
                <a:gd name="connsiteY5" fmla="*/ 753 h 632348"/>
                <a:gd name="connsiteX0" fmla="*/ 0 w 1329180"/>
                <a:gd name="connsiteY0" fmla="*/ 632295 h 632295"/>
                <a:gd name="connsiteX1" fmla="*/ 235671 w 1329180"/>
                <a:gd name="connsiteY1" fmla="*/ 340064 h 632295"/>
                <a:gd name="connsiteX2" fmla="*/ 490194 w 1329180"/>
                <a:gd name="connsiteY2" fmla="*/ 189236 h 632295"/>
                <a:gd name="connsiteX3" fmla="*/ 791853 w 1329180"/>
                <a:gd name="connsiteY3" fmla="*/ 94969 h 632295"/>
                <a:gd name="connsiteX4" fmla="*/ 1093509 w 1329180"/>
                <a:gd name="connsiteY4" fmla="*/ 47833 h 632295"/>
                <a:gd name="connsiteX5" fmla="*/ 1329180 w 1329180"/>
                <a:gd name="connsiteY5" fmla="*/ 700 h 632295"/>
                <a:gd name="connsiteX0" fmla="*/ 0 w 1329180"/>
                <a:gd name="connsiteY0" fmla="*/ 632295 h 632295"/>
                <a:gd name="connsiteX1" fmla="*/ 235671 w 1329180"/>
                <a:gd name="connsiteY1" fmla="*/ 340064 h 632295"/>
                <a:gd name="connsiteX2" fmla="*/ 490194 w 1329180"/>
                <a:gd name="connsiteY2" fmla="*/ 189236 h 632295"/>
                <a:gd name="connsiteX3" fmla="*/ 791853 w 1329180"/>
                <a:gd name="connsiteY3" fmla="*/ 94969 h 632295"/>
                <a:gd name="connsiteX4" fmla="*/ 1093509 w 1329180"/>
                <a:gd name="connsiteY4" fmla="*/ 47833 h 632295"/>
                <a:gd name="connsiteX5" fmla="*/ 1329180 w 1329180"/>
                <a:gd name="connsiteY5" fmla="*/ 700 h 632295"/>
                <a:gd name="connsiteX0" fmla="*/ 0 w 1348034"/>
                <a:gd name="connsiteY0" fmla="*/ 604865 h 604865"/>
                <a:gd name="connsiteX1" fmla="*/ 235671 w 1348034"/>
                <a:gd name="connsiteY1" fmla="*/ 312634 h 604865"/>
                <a:gd name="connsiteX2" fmla="*/ 490194 w 1348034"/>
                <a:gd name="connsiteY2" fmla="*/ 161806 h 604865"/>
                <a:gd name="connsiteX3" fmla="*/ 791853 w 1348034"/>
                <a:gd name="connsiteY3" fmla="*/ 67539 h 604865"/>
                <a:gd name="connsiteX4" fmla="*/ 1093509 w 1348034"/>
                <a:gd name="connsiteY4" fmla="*/ 20403 h 604865"/>
                <a:gd name="connsiteX5" fmla="*/ 1348034 w 1348034"/>
                <a:gd name="connsiteY5" fmla="*/ 1551 h 604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8034" h="604865">
                  <a:moveTo>
                    <a:pt x="0" y="604865"/>
                  </a:moveTo>
                  <a:cubicBezTo>
                    <a:pt x="52633" y="520023"/>
                    <a:pt x="144546" y="395903"/>
                    <a:pt x="235671" y="312634"/>
                  </a:cubicBezTo>
                  <a:cubicBezTo>
                    <a:pt x="326796" y="229365"/>
                    <a:pt x="397497" y="202655"/>
                    <a:pt x="490194" y="161806"/>
                  </a:cubicBezTo>
                  <a:cubicBezTo>
                    <a:pt x="582891" y="120957"/>
                    <a:pt x="691300" y="91106"/>
                    <a:pt x="791853" y="67539"/>
                  </a:cubicBezTo>
                  <a:cubicBezTo>
                    <a:pt x="892406" y="43972"/>
                    <a:pt x="1000812" y="31401"/>
                    <a:pt x="1093509" y="20403"/>
                  </a:cubicBezTo>
                  <a:cubicBezTo>
                    <a:pt x="1186206" y="9405"/>
                    <a:pt x="1309541" y="-4734"/>
                    <a:pt x="1348034" y="1551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2" name="Group 51"/>
            <p:cNvGrpSpPr/>
            <p:nvPr/>
          </p:nvGrpSpPr>
          <p:grpSpPr>
            <a:xfrm>
              <a:off x="5573140" y="973058"/>
              <a:ext cx="1990786" cy="1254773"/>
              <a:chOff x="1948032" y="2672593"/>
              <a:chExt cx="1990786" cy="1254773"/>
            </a:xfrm>
          </p:grpSpPr>
          <p:grpSp>
            <p:nvGrpSpPr>
              <p:cNvPr id="53" name="Group 52"/>
              <p:cNvGrpSpPr/>
              <p:nvPr/>
            </p:nvGrpSpPr>
            <p:grpSpPr>
              <a:xfrm>
                <a:off x="1948032" y="2672593"/>
                <a:ext cx="1929779" cy="914400"/>
                <a:chOff x="1948032" y="2672593"/>
                <a:chExt cx="1929779" cy="914400"/>
              </a:xfrm>
            </p:grpSpPr>
            <p:grpSp>
              <p:nvGrpSpPr>
                <p:cNvPr id="55" name="Group 54"/>
                <p:cNvGrpSpPr/>
                <p:nvPr/>
              </p:nvGrpSpPr>
              <p:grpSpPr>
                <a:xfrm>
                  <a:off x="2658611" y="2672593"/>
                  <a:ext cx="1219200" cy="914400"/>
                  <a:chOff x="2658611" y="2672593"/>
                  <a:chExt cx="1219200" cy="914400"/>
                </a:xfrm>
              </p:grpSpPr>
              <p:cxnSp>
                <p:nvCxnSpPr>
                  <p:cNvPr id="57" name="Straight Arrow Connector 56"/>
                  <p:cNvCxnSpPr/>
                  <p:nvPr/>
                </p:nvCxnSpPr>
                <p:spPr>
                  <a:xfrm flipV="1">
                    <a:off x="2667000" y="2672593"/>
                    <a:ext cx="0" cy="914400"/>
                  </a:xfrm>
                  <a:prstGeom prst="straightConnector1">
                    <a:avLst/>
                  </a:prstGeom>
                  <a:ln w="38100"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" name="Straight Arrow Connector 57"/>
                  <p:cNvCxnSpPr/>
                  <p:nvPr/>
                </p:nvCxnSpPr>
                <p:spPr>
                  <a:xfrm rot="5400000" flipV="1">
                    <a:off x="3268211" y="2953984"/>
                    <a:ext cx="0" cy="1219200"/>
                  </a:xfrm>
                  <a:prstGeom prst="straightConnector1">
                    <a:avLst/>
                  </a:prstGeom>
                  <a:ln w="38100"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56" name="TextBox 55"/>
                    <p:cNvSpPr txBox="1"/>
                    <p:nvPr/>
                  </p:nvSpPr>
                  <p:spPr>
                    <a:xfrm>
                      <a:off x="1948032" y="2823650"/>
                      <a:ext cx="710579" cy="497187"/>
                    </a:xfrm>
                    <a:prstGeom prst="rect">
                      <a:avLst/>
                    </a:prstGeom>
                    <a:noFill/>
                  </p:spPr>
                  <p:txBody>
                    <a:bodyPr vert="vert270" wrap="non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f>
                              <m:fPr>
                                <m:ctrlPr>
                                  <a:rPr lang="en-US" b="0" i="1" smtClean="0">
                                    <a:solidFill>
                                      <a:srgbClr val="0000CC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b="0" i="1" smtClean="0">
                                        <a:solidFill>
                                          <a:srgbClr val="0000CC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solidFill>
                                          <a:srgbClr val="0000CC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b="0" i="0" smtClean="0">
                                        <a:solidFill>
                                          <a:srgbClr val="0000CC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P</m:t>
                                    </m:r>
                                  </m:e>
                                  <m:sub>
                                    <m:r>
                                      <a:rPr lang="en-US" b="0" i="0" smtClean="0">
                                        <a:solidFill>
                                          <a:srgbClr val="0000CC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US" b="0" i="1" smtClean="0">
                                    <a:solidFill>
                                      <a:srgbClr val="0000CC"/>
                                    </a:solidFill>
                                    <a:latin typeface="Cambria Math" panose="02040503050406030204" pitchFamily="18" charset="0"/>
                                  </a:rPr>
                                  <m:t>𝑑𝑡</m:t>
                                </m:r>
                              </m:den>
                            </m:f>
                          </m:oMath>
                        </m:oMathPara>
                      </a14:m>
                      <a:endParaRPr lang="en-US" dirty="0">
                        <a:solidFill>
                          <a:srgbClr val="0000CC"/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56" name="TextBox 55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948032" y="2823650"/>
                      <a:ext cx="710579" cy="497187"/>
                    </a:xfrm>
                    <a:prstGeom prst="rect">
                      <a:avLst/>
                    </a:prstGeom>
                    <a:blipFill rotWithShape="0">
                      <a:blip r:embed="rId9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4" name="TextBox 53"/>
                  <p:cNvSpPr txBox="1"/>
                  <p:nvPr/>
                </p:nvSpPr>
                <p:spPr>
                  <a:xfrm>
                    <a:off x="2597603" y="3558034"/>
                    <a:ext cx="1341215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b="0" i="1" dirty="0" smtClean="0">
                                  <a:solidFill>
                                    <a:srgbClr val="0000CC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b="0" i="0" dirty="0" smtClean="0">
                                  <a:solidFill>
                                    <a:srgbClr val="0000CC"/>
                                  </a:solidFill>
                                  <a:latin typeface="Cambria Math" panose="02040503050406030204" pitchFamily="18" charset="0"/>
                                </a:rPr>
                                <m:t>P</m:t>
                              </m:r>
                            </m:e>
                            <m:sub>
                              <m:r>
                                <a:rPr lang="en-US" b="0" i="0" dirty="0" smtClean="0">
                                  <a:solidFill>
                                    <a:srgbClr val="0000CC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oMath>
                      </m:oMathPara>
                    </a14:m>
                    <a:endParaRPr lang="en-US" dirty="0">
                      <a:solidFill>
                        <a:srgbClr val="0000CC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54" name="TextBox 53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597603" y="3558034"/>
                    <a:ext cx="1341215" cy="369332"/>
                  </a:xfrm>
                  <a:prstGeom prst="rect">
                    <a:avLst/>
                  </a:prstGeom>
                  <a:blipFill rotWithShape="0">
                    <a:blip r:embed="rId10"/>
                    <a:stretch>
                      <a:fillRect b="-166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grpSp>
        <p:nvGrpSpPr>
          <p:cNvPr id="73" name="Group 72"/>
          <p:cNvGrpSpPr/>
          <p:nvPr/>
        </p:nvGrpSpPr>
        <p:grpSpPr>
          <a:xfrm>
            <a:off x="6070962" y="4152217"/>
            <a:ext cx="2118767" cy="1254773"/>
            <a:chOff x="5537445" y="973058"/>
            <a:chExt cx="2118767" cy="1254773"/>
          </a:xfrm>
        </p:grpSpPr>
        <p:sp>
          <p:nvSpPr>
            <p:cNvPr id="74" name="Freeform 73"/>
            <p:cNvSpPr/>
            <p:nvPr/>
          </p:nvSpPr>
          <p:spPr>
            <a:xfrm>
              <a:off x="6308178" y="1212813"/>
              <a:ext cx="1348034" cy="623766"/>
            </a:xfrm>
            <a:custGeom>
              <a:avLst/>
              <a:gdLst>
                <a:gd name="connsiteX0" fmla="*/ 0 w 1263192"/>
                <a:gd name="connsiteY0" fmla="*/ 472175 h 509202"/>
                <a:gd name="connsiteX1" fmla="*/ 226244 w 1263192"/>
                <a:gd name="connsiteY1" fmla="*/ 491029 h 509202"/>
                <a:gd name="connsiteX2" fmla="*/ 499621 w 1263192"/>
                <a:gd name="connsiteY2" fmla="*/ 245932 h 509202"/>
                <a:gd name="connsiteX3" fmla="*/ 650450 w 1263192"/>
                <a:gd name="connsiteY3" fmla="*/ 29116 h 509202"/>
                <a:gd name="connsiteX4" fmla="*/ 1084083 w 1263192"/>
                <a:gd name="connsiteY4" fmla="*/ 835 h 509202"/>
                <a:gd name="connsiteX5" fmla="*/ 1263192 w 1263192"/>
                <a:gd name="connsiteY5" fmla="*/ 10262 h 509202"/>
                <a:gd name="connsiteX0" fmla="*/ 0 w 1263192"/>
                <a:gd name="connsiteY0" fmla="*/ 474333 h 507873"/>
                <a:gd name="connsiteX1" fmla="*/ 226244 w 1263192"/>
                <a:gd name="connsiteY1" fmla="*/ 493187 h 507873"/>
                <a:gd name="connsiteX2" fmla="*/ 499621 w 1263192"/>
                <a:gd name="connsiteY2" fmla="*/ 295224 h 507873"/>
                <a:gd name="connsiteX3" fmla="*/ 650450 w 1263192"/>
                <a:gd name="connsiteY3" fmla="*/ 31274 h 507873"/>
                <a:gd name="connsiteX4" fmla="*/ 1084083 w 1263192"/>
                <a:gd name="connsiteY4" fmla="*/ 2993 h 507873"/>
                <a:gd name="connsiteX5" fmla="*/ 1263192 w 1263192"/>
                <a:gd name="connsiteY5" fmla="*/ 12420 h 507873"/>
                <a:gd name="connsiteX0" fmla="*/ 0 w 1263192"/>
                <a:gd name="connsiteY0" fmla="*/ 474333 h 507873"/>
                <a:gd name="connsiteX1" fmla="*/ 226244 w 1263192"/>
                <a:gd name="connsiteY1" fmla="*/ 493187 h 507873"/>
                <a:gd name="connsiteX2" fmla="*/ 499621 w 1263192"/>
                <a:gd name="connsiteY2" fmla="*/ 295224 h 507873"/>
                <a:gd name="connsiteX3" fmla="*/ 716438 w 1263192"/>
                <a:gd name="connsiteY3" fmla="*/ 31274 h 507873"/>
                <a:gd name="connsiteX4" fmla="*/ 1084083 w 1263192"/>
                <a:gd name="connsiteY4" fmla="*/ 2993 h 507873"/>
                <a:gd name="connsiteX5" fmla="*/ 1263192 w 1263192"/>
                <a:gd name="connsiteY5" fmla="*/ 12420 h 507873"/>
                <a:gd name="connsiteX0" fmla="*/ 0 w 1263192"/>
                <a:gd name="connsiteY0" fmla="*/ 473255 h 508190"/>
                <a:gd name="connsiteX1" fmla="*/ 226244 w 1263192"/>
                <a:gd name="connsiteY1" fmla="*/ 492109 h 508190"/>
                <a:gd name="connsiteX2" fmla="*/ 556182 w 1263192"/>
                <a:gd name="connsiteY2" fmla="*/ 275293 h 508190"/>
                <a:gd name="connsiteX3" fmla="*/ 716438 w 1263192"/>
                <a:gd name="connsiteY3" fmla="*/ 30196 h 508190"/>
                <a:gd name="connsiteX4" fmla="*/ 1084083 w 1263192"/>
                <a:gd name="connsiteY4" fmla="*/ 1915 h 508190"/>
                <a:gd name="connsiteX5" fmla="*/ 1263192 w 1263192"/>
                <a:gd name="connsiteY5" fmla="*/ 11342 h 508190"/>
                <a:gd name="connsiteX0" fmla="*/ 0 w 1263192"/>
                <a:gd name="connsiteY0" fmla="*/ 463856 h 498791"/>
                <a:gd name="connsiteX1" fmla="*/ 226244 w 1263192"/>
                <a:gd name="connsiteY1" fmla="*/ 482710 h 498791"/>
                <a:gd name="connsiteX2" fmla="*/ 556182 w 1263192"/>
                <a:gd name="connsiteY2" fmla="*/ 265894 h 498791"/>
                <a:gd name="connsiteX3" fmla="*/ 716438 w 1263192"/>
                <a:gd name="connsiteY3" fmla="*/ 20797 h 498791"/>
                <a:gd name="connsiteX4" fmla="*/ 1084083 w 1263192"/>
                <a:gd name="connsiteY4" fmla="*/ 11370 h 498791"/>
                <a:gd name="connsiteX5" fmla="*/ 1263192 w 1263192"/>
                <a:gd name="connsiteY5" fmla="*/ 1943 h 498791"/>
                <a:gd name="connsiteX0" fmla="*/ 0 w 1263192"/>
                <a:gd name="connsiteY0" fmla="*/ 463805 h 498740"/>
                <a:gd name="connsiteX1" fmla="*/ 226244 w 1263192"/>
                <a:gd name="connsiteY1" fmla="*/ 482659 h 498740"/>
                <a:gd name="connsiteX2" fmla="*/ 556182 w 1263192"/>
                <a:gd name="connsiteY2" fmla="*/ 265843 h 498740"/>
                <a:gd name="connsiteX3" fmla="*/ 772999 w 1263192"/>
                <a:gd name="connsiteY3" fmla="*/ 30173 h 498740"/>
                <a:gd name="connsiteX4" fmla="*/ 1084083 w 1263192"/>
                <a:gd name="connsiteY4" fmla="*/ 11319 h 498740"/>
                <a:gd name="connsiteX5" fmla="*/ 1263192 w 1263192"/>
                <a:gd name="connsiteY5" fmla="*/ 1892 h 498740"/>
                <a:gd name="connsiteX0" fmla="*/ 0 w 1263192"/>
                <a:gd name="connsiteY0" fmla="*/ 463805 h 486816"/>
                <a:gd name="connsiteX1" fmla="*/ 367646 w 1263192"/>
                <a:gd name="connsiteY1" fmla="*/ 463805 h 486816"/>
                <a:gd name="connsiteX2" fmla="*/ 556182 w 1263192"/>
                <a:gd name="connsiteY2" fmla="*/ 265843 h 486816"/>
                <a:gd name="connsiteX3" fmla="*/ 772999 w 1263192"/>
                <a:gd name="connsiteY3" fmla="*/ 30173 h 486816"/>
                <a:gd name="connsiteX4" fmla="*/ 1084083 w 1263192"/>
                <a:gd name="connsiteY4" fmla="*/ 11319 h 486816"/>
                <a:gd name="connsiteX5" fmla="*/ 1263192 w 1263192"/>
                <a:gd name="connsiteY5" fmla="*/ 1892 h 486816"/>
                <a:gd name="connsiteX0" fmla="*/ 0 w 1263192"/>
                <a:gd name="connsiteY0" fmla="*/ 463805 h 486816"/>
                <a:gd name="connsiteX1" fmla="*/ 414780 w 1263192"/>
                <a:gd name="connsiteY1" fmla="*/ 463805 h 486816"/>
                <a:gd name="connsiteX2" fmla="*/ 556182 w 1263192"/>
                <a:gd name="connsiteY2" fmla="*/ 265843 h 486816"/>
                <a:gd name="connsiteX3" fmla="*/ 772999 w 1263192"/>
                <a:gd name="connsiteY3" fmla="*/ 30173 h 486816"/>
                <a:gd name="connsiteX4" fmla="*/ 1084083 w 1263192"/>
                <a:gd name="connsiteY4" fmla="*/ 11319 h 486816"/>
                <a:gd name="connsiteX5" fmla="*/ 1263192 w 1263192"/>
                <a:gd name="connsiteY5" fmla="*/ 1892 h 486816"/>
                <a:gd name="connsiteX0" fmla="*/ 0 w 1263192"/>
                <a:gd name="connsiteY0" fmla="*/ 478598 h 501609"/>
                <a:gd name="connsiteX1" fmla="*/ 414780 w 1263192"/>
                <a:gd name="connsiteY1" fmla="*/ 478598 h 501609"/>
                <a:gd name="connsiteX2" fmla="*/ 556182 w 1263192"/>
                <a:gd name="connsiteY2" fmla="*/ 280636 h 501609"/>
                <a:gd name="connsiteX3" fmla="*/ 772999 w 1263192"/>
                <a:gd name="connsiteY3" fmla="*/ 16686 h 501609"/>
                <a:gd name="connsiteX4" fmla="*/ 1084083 w 1263192"/>
                <a:gd name="connsiteY4" fmla="*/ 26112 h 501609"/>
                <a:gd name="connsiteX5" fmla="*/ 1263192 w 1263192"/>
                <a:gd name="connsiteY5" fmla="*/ 16685 h 501609"/>
                <a:gd name="connsiteX0" fmla="*/ 0 w 1263192"/>
                <a:gd name="connsiteY0" fmla="*/ 494442 h 517453"/>
                <a:gd name="connsiteX1" fmla="*/ 414780 w 1263192"/>
                <a:gd name="connsiteY1" fmla="*/ 494442 h 517453"/>
                <a:gd name="connsiteX2" fmla="*/ 556182 w 1263192"/>
                <a:gd name="connsiteY2" fmla="*/ 296480 h 517453"/>
                <a:gd name="connsiteX3" fmla="*/ 772999 w 1263192"/>
                <a:gd name="connsiteY3" fmla="*/ 32530 h 517453"/>
                <a:gd name="connsiteX4" fmla="*/ 1084083 w 1263192"/>
                <a:gd name="connsiteY4" fmla="*/ 4248 h 517453"/>
                <a:gd name="connsiteX5" fmla="*/ 1263192 w 1263192"/>
                <a:gd name="connsiteY5" fmla="*/ 32529 h 517453"/>
                <a:gd name="connsiteX0" fmla="*/ 0 w 1282046"/>
                <a:gd name="connsiteY0" fmla="*/ 493187 h 516198"/>
                <a:gd name="connsiteX1" fmla="*/ 414780 w 1282046"/>
                <a:gd name="connsiteY1" fmla="*/ 493187 h 516198"/>
                <a:gd name="connsiteX2" fmla="*/ 556182 w 1282046"/>
                <a:gd name="connsiteY2" fmla="*/ 295225 h 516198"/>
                <a:gd name="connsiteX3" fmla="*/ 772999 w 1282046"/>
                <a:gd name="connsiteY3" fmla="*/ 31275 h 516198"/>
                <a:gd name="connsiteX4" fmla="*/ 1084083 w 1282046"/>
                <a:gd name="connsiteY4" fmla="*/ 2993 h 516198"/>
                <a:gd name="connsiteX5" fmla="*/ 1282046 w 1282046"/>
                <a:gd name="connsiteY5" fmla="*/ 12421 h 516198"/>
                <a:gd name="connsiteX0" fmla="*/ 0 w 1282046"/>
                <a:gd name="connsiteY0" fmla="*/ 493187 h 495494"/>
                <a:gd name="connsiteX1" fmla="*/ 216817 w 1282046"/>
                <a:gd name="connsiteY1" fmla="*/ 248090 h 495494"/>
                <a:gd name="connsiteX2" fmla="*/ 556182 w 1282046"/>
                <a:gd name="connsiteY2" fmla="*/ 295225 h 495494"/>
                <a:gd name="connsiteX3" fmla="*/ 772999 w 1282046"/>
                <a:gd name="connsiteY3" fmla="*/ 31275 h 495494"/>
                <a:gd name="connsiteX4" fmla="*/ 1084083 w 1282046"/>
                <a:gd name="connsiteY4" fmla="*/ 2993 h 495494"/>
                <a:gd name="connsiteX5" fmla="*/ 1282046 w 1282046"/>
                <a:gd name="connsiteY5" fmla="*/ 12421 h 495494"/>
                <a:gd name="connsiteX0" fmla="*/ 0 w 1282046"/>
                <a:gd name="connsiteY0" fmla="*/ 491030 h 493754"/>
                <a:gd name="connsiteX1" fmla="*/ 216817 w 1282046"/>
                <a:gd name="connsiteY1" fmla="*/ 245933 h 493754"/>
                <a:gd name="connsiteX2" fmla="*/ 490194 w 1282046"/>
                <a:gd name="connsiteY2" fmla="*/ 47971 h 493754"/>
                <a:gd name="connsiteX3" fmla="*/ 772999 w 1282046"/>
                <a:gd name="connsiteY3" fmla="*/ 29118 h 493754"/>
                <a:gd name="connsiteX4" fmla="*/ 1084083 w 1282046"/>
                <a:gd name="connsiteY4" fmla="*/ 836 h 493754"/>
                <a:gd name="connsiteX5" fmla="*/ 1282046 w 1282046"/>
                <a:gd name="connsiteY5" fmla="*/ 10264 h 493754"/>
                <a:gd name="connsiteX0" fmla="*/ 0 w 1282046"/>
                <a:gd name="connsiteY0" fmla="*/ 519779 h 522503"/>
                <a:gd name="connsiteX1" fmla="*/ 216817 w 1282046"/>
                <a:gd name="connsiteY1" fmla="*/ 274682 h 522503"/>
                <a:gd name="connsiteX2" fmla="*/ 490194 w 1282046"/>
                <a:gd name="connsiteY2" fmla="*/ 76720 h 522503"/>
                <a:gd name="connsiteX3" fmla="*/ 782426 w 1282046"/>
                <a:gd name="connsiteY3" fmla="*/ 1307 h 522503"/>
                <a:gd name="connsiteX4" fmla="*/ 1084083 w 1282046"/>
                <a:gd name="connsiteY4" fmla="*/ 29585 h 522503"/>
                <a:gd name="connsiteX5" fmla="*/ 1282046 w 1282046"/>
                <a:gd name="connsiteY5" fmla="*/ 39013 h 522503"/>
                <a:gd name="connsiteX0" fmla="*/ 0 w 1282046"/>
                <a:gd name="connsiteY0" fmla="*/ 519779 h 522392"/>
                <a:gd name="connsiteX1" fmla="*/ 235671 w 1282046"/>
                <a:gd name="connsiteY1" fmla="*/ 265255 h 522392"/>
                <a:gd name="connsiteX2" fmla="*/ 490194 w 1282046"/>
                <a:gd name="connsiteY2" fmla="*/ 76720 h 522392"/>
                <a:gd name="connsiteX3" fmla="*/ 782426 w 1282046"/>
                <a:gd name="connsiteY3" fmla="*/ 1307 h 522392"/>
                <a:gd name="connsiteX4" fmla="*/ 1084083 w 1282046"/>
                <a:gd name="connsiteY4" fmla="*/ 29585 h 522392"/>
                <a:gd name="connsiteX5" fmla="*/ 1282046 w 1282046"/>
                <a:gd name="connsiteY5" fmla="*/ 39013 h 522392"/>
                <a:gd name="connsiteX0" fmla="*/ 0 w 1282046"/>
                <a:gd name="connsiteY0" fmla="*/ 519779 h 522025"/>
                <a:gd name="connsiteX1" fmla="*/ 235671 w 1282046"/>
                <a:gd name="connsiteY1" fmla="*/ 227548 h 522025"/>
                <a:gd name="connsiteX2" fmla="*/ 490194 w 1282046"/>
                <a:gd name="connsiteY2" fmla="*/ 76720 h 522025"/>
                <a:gd name="connsiteX3" fmla="*/ 782426 w 1282046"/>
                <a:gd name="connsiteY3" fmla="*/ 1307 h 522025"/>
                <a:gd name="connsiteX4" fmla="*/ 1084083 w 1282046"/>
                <a:gd name="connsiteY4" fmla="*/ 29585 h 522025"/>
                <a:gd name="connsiteX5" fmla="*/ 1282046 w 1282046"/>
                <a:gd name="connsiteY5" fmla="*/ 39013 h 522025"/>
                <a:gd name="connsiteX0" fmla="*/ 0 w 1282046"/>
                <a:gd name="connsiteY0" fmla="*/ 519779 h 522191"/>
                <a:gd name="connsiteX1" fmla="*/ 235671 w 1282046"/>
                <a:gd name="connsiteY1" fmla="*/ 227548 h 522191"/>
                <a:gd name="connsiteX2" fmla="*/ 490194 w 1282046"/>
                <a:gd name="connsiteY2" fmla="*/ 76720 h 522191"/>
                <a:gd name="connsiteX3" fmla="*/ 782426 w 1282046"/>
                <a:gd name="connsiteY3" fmla="*/ 1307 h 522191"/>
                <a:gd name="connsiteX4" fmla="*/ 1084083 w 1282046"/>
                <a:gd name="connsiteY4" fmla="*/ 29585 h 522191"/>
                <a:gd name="connsiteX5" fmla="*/ 1282046 w 1282046"/>
                <a:gd name="connsiteY5" fmla="*/ 39013 h 522191"/>
                <a:gd name="connsiteX0" fmla="*/ 0 w 1282046"/>
                <a:gd name="connsiteY0" fmla="*/ 519779 h 519779"/>
                <a:gd name="connsiteX1" fmla="*/ 235671 w 1282046"/>
                <a:gd name="connsiteY1" fmla="*/ 227548 h 519779"/>
                <a:gd name="connsiteX2" fmla="*/ 490194 w 1282046"/>
                <a:gd name="connsiteY2" fmla="*/ 76720 h 519779"/>
                <a:gd name="connsiteX3" fmla="*/ 782426 w 1282046"/>
                <a:gd name="connsiteY3" fmla="*/ 1307 h 519779"/>
                <a:gd name="connsiteX4" fmla="*/ 1084083 w 1282046"/>
                <a:gd name="connsiteY4" fmla="*/ 29585 h 519779"/>
                <a:gd name="connsiteX5" fmla="*/ 1282046 w 1282046"/>
                <a:gd name="connsiteY5" fmla="*/ 39013 h 519779"/>
                <a:gd name="connsiteX0" fmla="*/ 0 w 1282046"/>
                <a:gd name="connsiteY0" fmla="*/ 519779 h 519779"/>
                <a:gd name="connsiteX1" fmla="*/ 235671 w 1282046"/>
                <a:gd name="connsiteY1" fmla="*/ 227548 h 519779"/>
                <a:gd name="connsiteX2" fmla="*/ 490194 w 1282046"/>
                <a:gd name="connsiteY2" fmla="*/ 76720 h 519779"/>
                <a:gd name="connsiteX3" fmla="*/ 782426 w 1282046"/>
                <a:gd name="connsiteY3" fmla="*/ 1307 h 519779"/>
                <a:gd name="connsiteX4" fmla="*/ 1084083 w 1282046"/>
                <a:gd name="connsiteY4" fmla="*/ 29585 h 519779"/>
                <a:gd name="connsiteX5" fmla="*/ 1282046 w 1282046"/>
                <a:gd name="connsiteY5" fmla="*/ 39013 h 519779"/>
                <a:gd name="connsiteX0" fmla="*/ 0 w 1282046"/>
                <a:gd name="connsiteY0" fmla="*/ 519779 h 519779"/>
                <a:gd name="connsiteX1" fmla="*/ 235671 w 1282046"/>
                <a:gd name="connsiteY1" fmla="*/ 227548 h 519779"/>
                <a:gd name="connsiteX2" fmla="*/ 490194 w 1282046"/>
                <a:gd name="connsiteY2" fmla="*/ 76720 h 519779"/>
                <a:gd name="connsiteX3" fmla="*/ 782426 w 1282046"/>
                <a:gd name="connsiteY3" fmla="*/ 1307 h 519779"/>
                <a:gd name="connsiteX4" fmla="*/ 1084083 w 1282046"/>
                <a:gd name="connsiteY4" fmla="*/ 29585 h 519779"/>
                <a:gd name="connsiteX5" fmla="*/ 1282046 w 1282046"/>
                <a:gd name="connsiteY5" fmla="*/ 39013 h 519779"/>
                <a:gd name="connsiteX0" fmla="*/ 0 w 1282046"/>
                <a:gd name="connsiteY0" fmla="*/ 539296 h 539296"/>
                <a:gd name="connsiteX1" fmla="*/ 235671 w 1282046"/>
                <a:gd name="connsiteY1" fmla="*/ 247065 h 539296"/>
                <a:gd name="connsiteX2" fmla="*/ 490194 w 1282046"/>
                <a:gd name="connsiteY2" fmla="*/ 96237 h 539296"/>
                <a:gd name="connsiteX3" fmla="*/ 782426 w 1282046"/>
                <a:gd name="connsiteY3" fmla="*/ 20824 h 539296"/>
                <a:gd name="connsiteX4" fmla="*/ 1093509 w 1282046"/>
                <a:gd name="connsiteY4" fmla="*/ 1968 h 539296"/>
                <a:gd name="connsiteX5" fmla="*/ 1282046 w 1282046"/>
                <a:gd name="connsiteY5" fmla="*/ 58530 h 539296"/>
                <a:gd name="connsiteX0" fmla="*/ 0 w 1282046"/>
                <a:gd name="connsiteY0" fmla="*/ 540955 h 540955"/>
                <a:gd name="connsiteX1" fmla="*/ 235671 w 1282046"/>
                <a:gd name="connsiteY1" fmla="*/ 248724 h 540955"/>
                <a:gd name="connsiteX2" fmla="*/ 490194 w 1282046"/>
                <a:gd name="connsiteY2" fmla="*/ 97896 h 540955"/>
                <a:gd name="connsiteX3" fmla="*/ 782426 w 1282046"/>
                <a:gd name="connsiteY3" fmla="*/ 22483 h 540955"/>
                <a:gd name="connsiteX4" fmla="*/ 1093509 w 1282046"/>
                <a:gd name="connsiteY4" fmla="*/ 3627 h 540955"/>
                <a:gd name="connsiteX5" fmla="*/ 1282046 w 1282046"/>
                <a:gd name="connsiteY5" fmla="*/ 3628 h 540955"/>
                <a:gd name="connsiteX0" fmla="*/ 0 w 1282046"/>
                <a:gd name="connsiteY0" fmla="*/ 584622 h 584622"/>
                <a:gd name="connsiteX1" fmla="*/ 235671 w 1282046"/>
                <a:gd name="connsiteY1" fmla="*/ 292391 h 584622"/>
                <a:gd name="connsiteX2" fmla="*/ 490194 w 1282046"/>
                <a:gd name="connsiteY2" fmla="*/ 141563 h 584622"/>
                <a:gd name="connsiteX3" fmla="*/ 782426 w 1282046"/>
                <a:gd name="connsiteY3" fmla="*/ 66150 h 584622"/>
                <a:gd name="connsiteX4" fmla="*/ 1093509 w 1282046"/>
                <a:gd name="connsiteY4" fmla="*/ 160 h 584622"/>
                <a:gd name="connsiteX5" fmla="*/ 1282046 w 1282046"/>
                <a:gd name="connsiteY5" fmla="*/ 47295 h 584622"/>
                <a:gd name="connsiteX0" fmla="*/ 0 w 1329180"/>
                <a:gd name="connsiteY0" fmla="*/ 632348 h 632348"/>
                <a:gd name="connsiteX1" fmla="*/ 235671 w 1329180"/>
                <a:gd name="connsiteY1" fmla="*/ 340117 h 632348"/>
                <a:gd name="connsiteX2" fmla="*/ 490194 w 1329180"/>
                <a:gd name="connsiteY2" fmla="*/ 189289 h 632348"/>
                <a:gd name="connsiteX3" fmla="*/ 782426 w 1329180"/>
                <a:gd name="connsiteY3" fmla="*/ 113876 h 632348"/>
                <a:gd name="connsiteX4" fmla="*/ 1093509 w 1329180"/>
                <a:gd name="connsiteY4" fmla="*/ 47886 h 632348"/>
                <a:gd name="connsiteX5" fmla="*/ 1329180 w 1329180"/>
                <a:gd name="connsiteY5" fmla="*/ 753 h 632348"/>
                <a:gd name="connsiteX0" fmla="*/ 0 w 1329180"/>
                <a:gd name="connsiteY0" fmla="*/ 632295 h 632295"/>
                <a:gd name="connsiteX1" fmla="*/ 235671 w 1329180"/>
                <a:gd name="connsiteY1" fmla="*/ 340064 h 632295"/>
                <a:gd name="connsiteX2" fmla="*/ 490194 w 1329180"/>
                <a:gd name="connsiteY2" fmla="*/ 189236 h 632295"/>
                <a:gd name="connsiteX3" fmla="*/ 791853 w 1329180"/>
                <a:gd name="connsiteY3" fmla="*/ 94969 h 632295"/>
                <a:gd name="connsiteX4" fmla="*/ 1093509 w 1329180"/>
                <a:gd name="connsiteY4" fmla="*/ 47833 h 632295"/>
                <a:gd name="connsiteX5" fmla="*/ 1329180 w 1329180"/>
                <a:gd name="connsiteY5" fmla="*/ 700 h 632295"/>
                <a:gd name="connsiteX0" fmla="*/ 0 w 1329180"/>
                <a:gd name="connsiteY0" fmla="*/ 632295 h 632295"/>
                <a:gd name="connsiteX1" fmla="*/ 235671 w 1329180"/>
                <a:gd name="connsiteY1" fmla="*/ 340064 h 632295"/>
                <a:gd name="connsiteX2" fmla="*/ 490194 w 1329180"/>
                <a:gd name="connsiteY2" fmla="*/ 189236 h 632295"/>
                <a:gd name="connsiteX3" fmla="*/ 791853 w 1329180"/>
                <a:gd name="connsiteY3" fmla="*/ 94969 h 632295"/>
                <a:gd name="connsiteX4" fmla="*/ 1093509 w 1329180"/>
                <a:gd name="connsiteY4" fmla="*/ 47833 h 632295"/>
                <a:gd name="connsiteX5" fmla="*/ 1329180 w 1329180"/>
                <a:gd name="connsiteY5" fmla="*/ 700 h 632295"/>
                <a:gd name="connsiteX0" fmla="*/ 0 w 1348034"/>
                <a:gd name="connsiteY0" fmla="*/ 604865 h 604865"/>
                <a:gd name="connsiteX1" fmla="*/ 235671 w 1348034"/>
                <a:gd name="connsiteY1" fmla="*/ 312634 h 604865"/>
                <a:gd name="connsiteX2" fmla="*/ 490194 w 1348034"/>
                <a:gd name="connsiteY2" fmla="*/ 161806 h 604865"/>
                <a:gd name="connsiteX3" fmla="*/ 791853 w 1348034"/>
                <a:gd name="connsiteY3" fmla="*/ 67539 h 604865"/>
                <a:gd name="connsiteX4" fmla="*/ 1093509 w 1348034"/>
                <a:gd name="connsiteY4" fmla="*/ 20403 h 604865"/>
                <a:gd name="connsiteX5" fmla="*/ 1348034 w 1348034"/>
                <a:gd name="connsiteY5" fmla="*/ 1551 h 604865"/>
                <a:gd name="connsiteX0" fmla="*/ 0 w 1348034"/>
                <a:gd name="connsiteY0" fmla="*/ 604865 h 604865"/>
                <a:gd name="connsiteX1" fmla="*/ 359958 w 1348034"/>
                <a:gd name="connsiteY1" fmla="*/ 463554 h 604865"/>
                <a:gd name="connsiteX2" fmla="*/ 490194 w 1348034"/>
                <a:gd name="connsiteY2" fmla="*/ 161806 h 604865"/>
                <a:gd name="connsiteX3" fmla="*/ 791853 w 1348034"/>
                <a:gd name="connsiteY3" fmla="*/ 67539 h 604865"/>
                <a:gd name="connsiteX4" fmla="*/ 1093509 w 1348034"/>
                <a:gd name="connsiteY4" fmla="*/ 20403 h 604865"/>
                <a:gd name="connsiteX5" fmla="*/ 1348034 w 1348034"/>
                <a:gd name="connsiteY5" fmla="*/ 1551 h 604865"/>
                <a:gd name="connsiteX0" fmla="*/ 0 w 1348034"/>
                <a:gd name="connsiteY0" fmla="*/ 604865 h 604865"/>
                <a:gd name="connsiteX1" fmla="*/ 359958 w 1348034"/>
                <a:gd name="connsiteY1" fmla="*/ 463554 h 604865"/>
                <a:gd name="connsiteX2" fmla="*/ 587848 w 1348034"/>
                <a:gd name="connsiteY2" fmla="*/ 152929 h 604865"/>
                <a:gd name="connsiteX3" fmla="*/ 791853 w 1348034"/>
                <a:gd name="connsiteY3" fmla="*/ 67539 h 604865"/>
                <a:gd name="connsiteX4" fmla="*/ 1093509 w 1348034"/>
                <a:gd name="connsiteY4" fmla="*/ 20403 h 604865"/>
                <a:gd name="connsiteX5" fmla="*/ 1348034 w 1348034"/>
                <a:gd name="connsiteY5" fmla="*/ 1551 h 604865"/>
                <a:gd name="connsiteX0" fmla="*/ 0 w 1348034"/>
                <a:gd name="connsiteY0" fmla="*/ 604865 h 604865"/>
                <a:gd name="connsiteX1" fmla="*/ 359958 w 1348034"/>
                <a:gd name="connsiteY1" fmla="*/ 463554 h 604865"/>
                <a:gd name="connsiteX2" fmla="*/ 587848 w 1348034"/>
                <a:gd name="connsiteY2" fmla="*/ 152929 h 604865"/>
                <a:gd name="connsiteX3" fmla="*/ 827364 w 1348034"/>
                <a:gd name="connsiteY3" fmla="*/ 32028 h 604865"/>
                <a:gd name="connsiteX4" fmla="*/ 1093509 w 1348034"/>
                <a:gd name="connsiteY4" fmla="*/ 20403 h 604865"/>
                <a:gd name="connsiteX5" fmla="*/ 1348034 w 1348034"/>
                <a:gd name="connsiteY5" fmla="*/ 1551 h 604865"/>
                <a:gd name="connsiteX0" fmla="*/ 0 w 1348034"/>
                <a:gd name="connsiteY0" fmla="*/ 615461 h 615461"/>
                <a:gd name="connsiteX1" fmla="*/ 359958 w 1348034"/>
                <a:gd name="connsiteY1" fmla="*/ 474150 h 615461"/>
                <a:gd name="connsiteX2" fmla="*/ 587848 w 1348034"/>
                <a:gd name="connsiteY2" fmla="*/ 163525 h 615461"/>
                <a:gd name="connsiteX3" fmla="*/ 827364 w 1348034"/>
                <a:gd name="connsiteY3" fmla="*/ 42624 h 615461"/>
                <a:gd name="connsiteX4" fmla="*/ 1093509 w 1348034"/>
                <a:gd name="connsiteY4" fmla="*/ 4366 h 615461"/>
                <a:gd name="connsiteX5" fmla="*/ 1348034 w 1348034"/>
                <a:gd name="connsiteY5" fmla="*/ 12147 h 615461"/>
                <a:gd name="connsiteX0" fmla="*/ 0 w 1348034"/>
                <a:gd name="connsiteY0" fmla="*/ 623766 h 623766"/>
                <a:gd name="connsiteX1" fmla="*/ 359958 w 1348034"/>
                <a:gd name="connsiteY1" fmla="*/ 482455 h 623766"/>
                <a:gd name="connsiteX2" fmla="*/ 587848 w 1348034"/>
                <a:gd name="connsiteY2" fmla="*/ 171830 h 623766"/>
                <a:gd name="connsiteX3" fmla="*/ 827364 w 1348034"/>
                <a:gd name="connsiteY3" fmla="*/ 50929 h 623766"/>
                <a:gd name="connsiteX4" fmla="*/ 1093509 w 1348034"/>
                <a:gd name="connsiteY4" fmla="*/ 12671 h 623766"/>
                <a:gd name="connsiteX5" fmla="*/ 1348034 w 1348034"/>
                <a:gd name="connsiteY5" fmla="*/ 2697 h 623766"/>
                <a:gd name="connsiteX0" fmla="*/ 0 w 1348034"/>
                <a:gd name="connsiteY0" fmla="*/ 623766 h 623766"/>
                <a:gd name="connsiteX1" fmla="*/ 359958 w 1348034"/>
                <a:gd name="connsiteY1" fmla="*/ 482455 h 623766"/>
                <a:gd name="connsiteX2" fmla="*/ 587848 w 1348034"/>
                <a:gd name="connsiteY2" fmla="*/ 171830 h 623766"/>
                <a:gd name="connsiteX3" fmla="*/ 827364 w 1348034"/>
                <a:gd name="connsiteY3" fmla="*/ 50929 h 623766"/>
                <a:gd name="connsiteX4" fmla="*/ 1093509 w 1348034"/>
                <a:gd name="connsiteY4" fmla="*/ 12671 h 623766"/>
                <a:gd name="connsiteX5" fmla="*/ 1348034 w 1348034"/>
                <a:gd name="connsiteY5" fmla="*/ 2697 h 623766"/>
                <a:gd name="connsiteX0" fmla="*/ 0 w 1348034"/>
                <a:gd name="connsiteY0" fmla="*/ 623766 h 623766"/>
                <a:gd name="connsiteX1" fmla="*/ 359958 w 1348034"/>
                <a:gd name="connsiteY1" fmla="*/ 482455 h 623766"/>
                <a:gd name="connsiteX2" fmla="*/ 587848 w 1348034"/>
                <a:gd name="connsiteY2" fmla="*/ 171830 h 623766"/>
                <a:gd name="connsiteX3" fmla="*/ 827364 w 1348034"/>
                <a:gd name="connsiteY3" fmla="*/ 50929 h 623766"/>
                <a:gd name="connsiteX4" fmla="*/ 1093509 w 1348034"/>
                <a:gd name="connsiteY4" fmla="*/ 12671 h 623766"/>
                <a:gd name="connsiteX5" fmla="*/ 1348034 w 1348034"/>
                <a:gd name="connsiteY5" fmla="*/ 2697 h 62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8034" h="623766">
                  <a:moveTo>
                    <a:pt x="0" y="623766"/>
                  </a:moveTo>
                  <a:cubicBezTo>
                    <a:pt x="141410" y="592190"/>
                    <a:pt x="261983" y="557778"/>
                    <a:pt x="359958" y="482455"/>
                  </a:cubicBezTo>
                  <a:cubicBezTo>
                    <a:pt x="457933" y="407132"/>
                    <a:pt x="509947" y="243751"/>
                    <a:pt x="587848" y="171830"/>
                  </a:cubicBezTo>
                  <a:cubicBezTo>
                    <a:pt x="665749" y="99909"/>
                    <a:pt x="743087" y="77456"/>
                    <a:pt x="827364" y="50929"/>
                  </a:cubicBezTo>
                  <a:cubicBezTo>
                    <a:pt x="911641" y="24402"/>
                    <a:pt x="1000812" y="23669"/>
                    <a:pt x="1093509" y="12671"/>
                  </a:cubicBezTo>
                  <a:cubicBezTo>
                    <a:pt x="1186206" y="1673"/>
                    <a:pt x="1309541" y="-3588"/>
                    <a:pt x="1348034" y="2697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5" name="Group 74"/>
            <p:cNvGrpSpPr/>
            <p:nvPr/>
          </p:nvGrpSpPr>
          <p:grpSpPr>
            <a:xfrm>
              <a:off x="5537445" y="973058"/>
              <a:ext cx="2026481" cy="1254773"/>
              <a:chOff x="1912337" y="2672593"/>
              <a:chExt cx="2026481" cy="1254773"/>
            </a:xfrm>
          </p:grpSpPr>
          <p:grpSp>
            <p:nvGrpSpPr>
              <p:cNvPr id="76" name="Group 75"/>
              <p:cNvGrpSpPr/>
              <p:nvPr/>
            </p:nvGrpSpPr>
            <p:grpSpPr>
              <a:xfrm>
                <a:off x="1912337" y="2672593"/>
                <a:ext cx="1965474" cy="914400"/>
                <a:chOff x="1912337" y="2672593"/>
                <a:chExt cx="1965474" cy="914400"/>
              </a:xfrm>
            </p:grpSpPr>
            <p:grpSp>
              <p:nvGrpSpPr>
                <p:cNvPr id="78" name="Group 77"/>
                <p:cNvGrpSpPr/>
                <p:nvPr/>
              </p:nvGrpSpPr>
              <p:grpSpPr>
                <a:xfrm>
                  <a:off x="2658611" y="2672593"/>
                  <a:ext cx="1219200" cy="914400"/>
                  <a:chOff x="2658611" y="2672593"/>
                  <a:chExt cx="1219200" cy="914400"/>
                </a:xfrm>
              </p:grpSpPr>
              <p:cxnSp>
                <p:nvCxnSpPr>
                  <p:cNvPr id="80" name="Straight Arrow Connector 79"/>
                  <p:cNvCxnSpPr/>
                  <p:nvPr/>
                </p:nvCxnSpPr>
                <p:spPr>
                  <a:xfrm flipV="1">
                    <a:off x="2667000" y="2672593"/>
                    <a:ext cx="0" cy="914400"/>
                  </a:xfrm>
                  <a:prstGeom prst="straightConnector1">
                    <a:avLst/>
                  </a:prstGeom>
                  <a:ln w="38100"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" name="Straight Arrow Connector 80"/>
                  <p:cNvCxnSpPr/>
                  <p:nvPr/>
                </p:nvCxnSpPr>
                <p:spPr>
                  <a:xfrm rot="5400000" flipV="1">
                    <a:off x="3268211" y="2953984"/>
                    <a:ext cx="0" cy="1219200"/>
                  </a:xfrm>
                  <a:prstGeom prst="straightConnector1">
                    <a:avLst/>
                  </a:prstGeom>
                  <a:ln w="38100"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79" name="TextBox 78"/>
                    <p:cNvSpPr txBox="1"/>
                    <p:nvPr/>
                  </p:nvSpPr>
                  <p:spPr>
                    <a:xfrm>
                      <a:off x="1912337" y="2698646"/>
                      <a:ext cx="740459" cy="611834"/>
                    </a:xfrm>
                    <a:prstGeom prst="rect">
                      <a:avLst/>
                    </a:prstGeom>
                    <a:noFill/>
                  </p:spPr>
                  <p:txBody>
                    <a:bodyPr vert="vert270" wrap="non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f>
                              <m:fPr>
                                <m:ctrlPr>
                                  <a:rPr lang="en-US" b="0" i="1" smtClean="0">
                                    <a:solidFill>
                                      <a:srgbClr val="0000CC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b="0" i="1" smtClean="0">
                                        <a:solidFill>
                                          <a:srgbClr val="0000CC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sSup>
                                      <m:sSupPr>
                                        <m:ctrlPr>
                                          <a:rPr lang="en-US" b="0" i="1" smtClean="0">
                                            <a:solidFill>
                                              <a:srgbClr val="0000CC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b="0" i="1" smtClean="0">
                                            <a:solidFill>
                                              <a:srgbClr val="0000CC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𝑑</m:t>
                                        </m:r>
                                      </m:e>
                                      <m:sup>
                                        <m:r>
                                          <a:rPr lang="en-US" b="0" i="1" smtClean="0">
                                            <a:solidFill>
                                              <a:srgbClr val="0000CC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m:rPr>
                                        <m:sty m:val="p"/>
                                      </m:rPr>
                                      <a:rPr lang="en-US" b="0" i="0" smtClean="0">
                                        <a:solidFill>
                                          <a:srgbClr val="0000CC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P</m:t>
                                    </m:r>
                                  </m:e>
                                  <m:sub>
                                    <m:r>
                                      <a:rPr lang="en-US" b="0" i="0" smtClean="0">
                                        <a:solidFill>
                                          <a:srgbClr val="0000CC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US" b="0" i="1" smtClean="0">
                                    <a:solidFill>
                                      <a:srgbClr val="0000CC"/>
                                    </a:solidFill>
                                    <a:latin typeface="Cambria Math" panose="02040503050406030204" pitchFamily="18" charset="0"/>
                                  </a:rPr>
                                  <m:t>𝑑𝑡</m:t>
                                </m:r>
                              </m:den>
                            </m:f>
                          </m:oMath>
                        </m:oMathPara>
                      </a14:m>
                      <a:endParaRPr lang="en-US" dirty="0">
                        <a:solidFill>
                          <a:srgbClr val="0000CC"/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79" name="TextBox 78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912337" y="2698646"/>
                      <a:ext cx="740459" cy="611834"/>
                    </a:xfrm>
                    <a:prstGeom prst="rect">
                      <a:avLst/>
                    </a:prstGeom>
                    <a:blipFill rotWithShape="0">
                      <a:blip r:embed="rId11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7" name="TextBox 76"/>
                  <p:cNvSpPr txBox="1"/>
                  <p:nvPr/>
                </p:nvSpPr>
                <p:spPr>
                  <a:xfrm>
                    <a:off x="2597603" y="3558034"/>
                    <a:ext cx="1341215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b="0" i="1" dirty="0" smtClean="0">
                                  <a:solidFill>
                                    <a:srgbClr val="0000CC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b="0" i="0" dirty="0" smtClean="0">
                                  <a:solidFill>
                                    <a:srgbClr val="0000CC"/>
                                  </a:solidFill>
                                  <a:latin typeface="Cambria Math" panose="02040503050406030204" pitchFamily="18" charset="0"/>
                                </a:rPr>
                                <m:t>P</m:t>
                              </m:r>
                            </m:e>
                            <m:sub>
                              <m:r>
                                <a:rPr lang="en-US" b="0" i="0" dirty="0" smtClean="0">
                                  <a:solidFill>
                                    <a:srgbClr val="0000CC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oMath>
                      </m:oMathPara>
                    </a14:m>
                    <a:endParaRPr lang="en-US" dirty="0">
                      <a:solidFill>
                        <a:srgbClr val="0000CC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77" name="TextBox 76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597603" y="3558034"/>
                    <a:ext cx="1341215" cy="369332"/>
                  </a:xfrm>
                  <a:prstGeom prst="rect">
                    <a:avLst/>
                  </a:prstGeom>
                  <a:blipFill rotWithShape="0">
                    <a:blip r:embed="rId12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sp>
        <p:nvSpPr>
          <p:cNvPr id="3" name="Multiply 2"/>
          <p:cNvSpPr/>
          <p:nvPr/>
        </p:nvSpPr>
        <p:spPr>
          <a:xfrm>
            <a:off x="3135615" y="4549101"/>
            <a:ext cx="369585" cy="397570"/>
          </a:xfrm>
          <a:prstGeom prst="mathMultiply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Equal 9"/>
          <p:cNvSpPr/>
          <p:nvPr/>
        </p:nvSpPr>
        <p:spPr>
          <a:xfrm>
            <a:off x="5728978" y="4590680"/>
            <a:ext cx="368247" cy="277637"/>
          </a:xfrm>
          <a:prstGeom prst="mathEqual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82" name="Picture 81"/>
          <p:cNvPicPr>
            <a:picLocks noChangeAspect="1"/>
          </p:cNvPicPr>
          <p:nvPr/>
        </p:nvPicPr>
        <p:blipFill rotWithShape="1">
          <a:blip r:embed="rId4"/>
          <a:srcRect l="15528" t="10278" r="78464" b="52371"/>
          <a:stretch/>
        </p:blipFill>
        <p:spPr>
          <a:xfrm>
            <a:off x="8528166" y="3917153"/>
            <a:ext cx="321732" cy="1696767"/>
          </a:xfrm>
          <a:prstGeom prst="rect">
            <a:avLst/>
          </a:prstGeom>
        </p:spPr>
      </p:pic>
      <p:sp>
        <p:nvSpPr>
          <p:cNvPr id="83" name="Plus 82"/>
          <p:cNvSpPr/>
          <p:nvPr/>
        </p:nvSpPr>
        <p:spPr>
          <a:xfrm>
            <a:off x="8757179" y="5165002"/>
            <a:ext cx="261937" cy="228600"/>
          </a:xfrm>
          <a:prstGeom prst="mathPlus">
            <a:avLst/>
          </a:prstGeom>
          <a:solidFill>
            <a:srgbClr val="00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9" name="Picture 58"/>
          <p:cNvPicPr>
            <a:picLocks noChangeAspect="1"/>
          </p:cNvPicPr>
          <p:nvPr/>
        </p:nvPicPr>
        <p:blipFill rotWithShape="1">
          <a:blip r:embed="rId4"/>
          <a:srcRect l="15627" t="10278" r="78464" b="69470"/>
          <a:stretch/>
        </p:blipFill>
        <p:spPr>
          <a:xfrm>
            <a:off x="1288067" y="4993415"/>
            <a:ext cx="316401" cy="920025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 rotWithShape="1">
          <a:blip r:embed="rId4"/>
          <a:srcRect l="15528" t="25498" r="78680" b="52371"/>
          <a:stretch/>
        </p:blipFill>
        <p:spPr>
          <a:xfrm>
            <a:off x="3744931" y="5008311"/>
            <a:ext cx="310131" cy="1005342"/>
          </a:xfrm>
          <a:prstGeom prst="rect">
            <a:avLst/>
          </a:prstGeom>
        </p:spPr>
      </p:pic>
      <p:sp>
        <p:nvSpPr>
          <p:cNvPr id="72" name="Plus 71"/>
          <p:cNvSpPr/>
          <p:nvPr/>
        </p:nvSpPr>
        <p:spPr>
          <a:xfrm>
            <a:off x="1461612" y="5510982"/>
            <a:ext cx="261937" cy="228600"/>
          </a:xfrm>
          <a:prstGeom prst="mathPlus">
            <a:avLst/>
          </a:prstGeom>
          <a:solidFill>
            <a:srgbClr val="00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Plus 83"/>
          <p:cNvSpPr/>
          <p:nvPr/>
        </p:nvSpPr>
        <p:spPr>
          <a:xfrm>
            <a:off x="3960438" y="5517155"/>
            <a:ext cx="261937" cy="228600"/>
          </a:xfrm>
          <a:prstGeom prst="mathPlus">
            <a:avLst/>
          </a:prstGeom>
          <a:solidFill>
            <a:srgbClr val="00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54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884" y="2590800"/>
            <a:ext cx="3747320" cy="331860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8400" y="772357"/>
            <a:ext cx="2733675" cy="1676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0000CC"/>
                </a:solidFill>
              </a:rPr>
              <a:t>Using Pathway Designer: Saving Models</a:t>
            </a:r>
          </a:p>
        </p:txBody>
      </p:sp>
      <p:sp>
        <p:nvSpPr>
          <p:cNvPr id="6" name="Rectangle 5"/>
          <p:cNvSpPr/>
          <p:nvPr/>
        </p:nvSpPr>
        <p:spPr>
          <a:xfrm>
            <a:off x="201967" y="762000"/>
            <a:ext cx="513203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400" dirty="0" smtClean="0"/>
              <a:t>When you use the “Save As” button in the “File” tab, Pathway Designer asks for some extra information about the model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It opens a “Model Details” dialogue box. Type your name, </a:t>
            </a:r>
          </a:p>
        </p:txBody>
      </p:sp>
      <p:pic>
        <p:nvPicPr>
          <p:cNvPr id="13" name="Picture 12" descr="Biocomplexity 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redblackblocki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8175558" y="1772575"/>
            <a:ext cx="749434" cy="543965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Arrow Connector 20"/>
          <p:cNvCxnSpPr>
            <a:stCxn id="24" idx="1"/>
            <a:endCxn id="22" idx="3"/>
          </p:cNvCxnSpPr>
          <p:nvPr/>
        </p:nvCxnSpPr>
        <p:spPr>
          <a:xfrm flipH="1">
            <a:off x="3152922" y="3091059"/>
            <a:ext cx="2640826" cy="138308"/>
          </a:xfrm>
          <a:prstGeom prst="straightConnector1">
            <a:avLst/>
          </a:prstGeom>
          <a:ln w="63500">
            <a:solidFill>
              <a:srgbClr val="FF0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2383046" y="3038867"/>
            <a:ext cx="769876" cy="381000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2842610" y="812274"/>
            <a:ext cx="1355435" cy="381000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5793748" y="3010292"/>
            <a:ext cx="454652" cy="161534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Arrow Connector 24"/>
          <p:cNvCxnSpPr>
            <a:stCxn id="17" idx="1"/>
            <a:endCxn id="23" idx="3"/>
          </p:cNvCxnSpPr>
          <p:nvPr/>
        </p:nvCxnSpPr>
        <p:spPr>
          <a:xfrm flipH="1" flipV="1">
            <a:off x="4198045" y="1002774"/>
            <a:ext cx="3977513" cy="1041784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28" idx="1"/>
            <a:endCxn id="27" idx="3"/>
          </p:cNvCxnSpPr>
          <p:nvPr/>
        </p:nvCxnSpPr>
        <p:spPr>
          <a:xfrm flipH="1">
            <a:off x="3839831" y="2840140"/>
            <a:ext cx="1552186" cy="8227"/>
          </a:xfrm>
          <a:prstGeom prst="straightConnector1">
            <a:avLst/>
          </a:prstGeom>
          <a:ln w="63500">
            <a:solidFill>
              <a:srgbClr val="00CC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1773203" y="2657867"/>
            <a:ext cx="2066628" cy="381000"/>
          </a:xfrm>
          <a:prstGeom prst="rect">
            <a:avLst/>
          </a:prstGeom>
          <a:solidFill>
            <a:srgbClr val="92D05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5392017" y="2734334"/>
            <a:ext cx="703983" cy="211612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809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884" y="2590800"/>
            <a:ext cx="3747320" cy="331860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8400" y="772357"/>
            <a:ext cx="2733675" cy="1676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0000CC"/>
                </a:solidFill>
              </a:rPr>
              <a:t>Using Pathway Designer: Saving Models</a:t>
            </a:r>
          </a:p>
        </p:txBody>
      </p:sp>
      <p:sp>
        <p:nvSpPr>
          <p:cNvPr id="6" name="Rectangle 5"/>
          <p:cNvSpPr/>
          <p:nvPr/>
        </p:nvSpPr>
        <p:spPr>
          <a:xfrm>
            <a:off x="201967" y="762000"/>
            <a:ext cx="513203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400" dirty="0" smtClean="0"/>
              <a:t>When you use the “Save As” button in the “File” tab, Pathway Designer asks for some extra information about the model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It opens a “Model Details” dialogue box. Type your name, the name of the model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0" y="4552831"/>
            <a:ext cx="3514536" cy="2211058"/>
          </a:xfrm>
          <a:prstGeom prst="rect">
            <a:avLst/>
          </a:prstGeom>
        </p:spPr>
      </p:pic>
      <p:pic>
        <p:nvPicPr>
          <p:cNvPr id="13" name="Picture 12" descr="Biocomplexity Logo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redblackblockiu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8175558" y="1772575"/>
            <a:ext cx="749434" cy="543965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Arrow Connector 20"/>
          <p:cNvCxnSpPr>
            <a:stCxn id="24" idx="1"/>
            <a:endCxn id="22" idx="3"/>
          </p:cNvCxnSpPr>
          <p:nvPr/>
        </p:nvCxnSpPr>
        <p:spPr>
          <a:xfrm flipH="1" flipV="1">
            <a:off x="4953000" y="3200423"/>
            <a:ext cx="810393" cy="67055"/>
          </a:xfrm>
          <a:prstGeom prst="straightConnector1">
            <a:avLst/>
          </a:prstGeom>
          <a:ln w="63500">
            <a:solidFill>
              <a:srgbClr val="FF0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3733800" y="3009923"/>
            <a:ext cx="1219200" cy="381000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2842610" y="812274"/>
            <a:ext cx="1355435" cy="381000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5763393" y="3182156"/>
            <a:ext cx="408808" cy="170644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Arrow Connector 24"/>
          <p:cNvCxnSpPr>
            <a:stCxn id="17" idx="1"/>
            <a:endCxn id="23" idx="3"/>
          </p:cNvCxnSpPr>
          <p:nvPr/>
        </p:nvCxnSpPr>
        <p:spPr>
          <a:xfrm flipH="1" flipV="1">
            <a:off x="4198045" y="1002774"/>
            <a:ext cx="3977513" cy="1041784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28" idx="1"/>
            <a:endCxn id="27" idx="3"/>
          </p:cNvCxnSpPr>
          <p:nvPr/>
        </p:nvCxnSpPr>
        <p:spPr>
          <a:xfrm flipH="1">
            <a:off x="3839831" y="2840140"/>
            <a:ext cx="1552186" cy="8227"/>
          </a:xfrm>
          <a:prstGeom prst="straightConnector1">
            <a:avLst/>
          </a:prstGeom>
          <a:ln w="63500">
            <a:solidFill>
              <a:srgbClr val="00CC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1773203" y="2657867"/>
            <a:ext cx="2066628" cy="381000"/>
          </a:xfrm>
          <a:prstGeom prst="rect">
            <a:avLst/>
          </a:prstGeom>
          <a:solidFill>
            <a:srgbClr val="92D05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5392017" y="2734334"/>
            <a:ext cx="703983" cy="211612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242094" y="3381375"/>
            <a:ext cx="1434306" cy="381000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30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884" y="2590800"/>
            <a:ext cx="3747320" cy="331860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8400" y="772357"/>
            <a:ext cx="2733675" cy="1676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0000CC"/>
                </a:solidFill>
              </a:rPr>
              <a:t>Using Pathway Designer: Saving Models</a:t>
            </a:r>
          </a:p>
        </p:txBody>
      </p:sp>
      <p:sp>
        <p:nvSpPr>
          <p:cNvPr id="6" name="Rectangle 5"/>
          <p:cNvSpPr/>
          <p:nvPr/>
        </p:nvSpPr>
        <p:spPr>
          <a:xfrm>
            <a:off x="201967" y="762000"/>
            <a:ext cx="513203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400" dirty="0" smtClean="0"/>
              <a:t>When you use the “Save As” button in the “File” tab, Pathway Designer asks for some extra information about the model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It opens a “Model Details” dialogue box. Type your name, the name of the model, a second internal reference name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0" y="4552831"/>
            <a:ext cx="3514536" cy="2211058"/>
          </a:xfrm>
          <a:prstGeom prst="rect">
            <a:avLst/>
          </a:prstGeom>
        </p:spPr>
      </p:pic>
      <p:pic>
        <p:nvPicPr>
          <p:cNvPr id="13" name="Picture 12" descr="Biocomplexity Logo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redblackblockiu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8175558" y="1772575"/>
            <a:ext cx="749434" cy="543965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Arrow Connector 20"/>
          <p:cNvCxnSpPr>
            <a:stCxn id="24" idx="1"/>
            <a:endCxn id="22" idx="3"/>
          </p:cNvCxnSpPr>
          <p:nvPr/>
        </p:nvCxnSpPr>
        <p:spPr>
          <a:xfrm flipH="1">
            <a:off x="4114800" y="3563569"/>
            <a:ext cx="1653006" cy="24036"/>
          </a:xfrm>
          <a:prstGeom prst="straightConnector1">
            <a:avLst/>
          </a:prstGeom>
          <a:ln w="63500">
            <a:solidFill>
              <a:srgbClr val="FF0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3076610" y="3397105"/>
            <a:ext cx="1038190" cy="381000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2842610" y="812274"/>
            <a:ext cx="1355435" cy="381000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5767806" y="3469538"/>
            <a:ext cx="632993" cy="188062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Arrow Connector 24"/>
          <p:cNvCxnSpPr>
            <a:stCxn id="17" idx="1"/>
            <a:endCxn id="23" idx="3"/>
          </p:cNvCxnSpPr>
          <p:nvPr/>
        </p:nvCxnSpPr>
        <p:spPr>
          <a:xfrm flipH="1" flipV="1">
            <a:off x="4198045" y="1002774"/>
            <a:ext cx="3977513" cy="1041784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28" idx="1"/>
            <a:endCxn id="27" idx="3"/>
          </p:cNvCxnSpPr>
          <p:nvPr/>
        </p:nvCxnSpPr>
        <p:spPr>
          <a:xfrm flipH="1">
            <a:off x="3839831" y="2840140"/>
            <a:ext cx="1552186" cy="8227"/>
          </a:xfrm>
          <a:prstGeom prst="straightConnector1">
            <a:avLst/>
          </a:prstGeom>
          <a:ln w="63500">
            <a:solidFill>
              <a:srgbClr val="00CC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1773203" y="2657867"/>
            <a:ext cx="2066628" cy="381000"/>
          </a:xfrm>
          <a:prstGeom prst="rect">
            <a:avLst/>
          </a:prstGeom>
          <a:solidFill>
            <a:srgbClr val="92D05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5392017" y="2734334"/>
            <a:ext cx="703983" cy="211612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242094" y="3733800"/>
            <a:ext cx="2196306" cy="381000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192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884" y="2590800"/>
            <a:ext cx="3747320" cy="331860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8400" y="772357"/>
            <a:ext cx="2733675" cy="1676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0000CC"/>
                </a:solidFill>
              </a:rPr>
              <a:t>Using Pathway Designer: Saving Models</a:t>
            </a:r>
          </a:p>
        </p:txBody>
      </p:sp>
      <p:sp>
        <p:nvSpPr>
          <p:cNvPr id="6" name="Rectangle 5"/>
          <p:cNvSpPr/>
          <p:nvPr/>
        </p:nvSpPr>
        <p:spPr>
          <a:xfrm>
            <a:off x="201967" y="762000"/>
            <a:ext cx="513203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400" dirty="0" smtClean="0"/>
              <a:t>When you use the “Save As” button in the “File” tab, Pathway Designer asks for some extra information about the model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It opens a “Model Details” dialogue box. Type your name, the name of the model, a second internal reference name and hit “OK” to go to the “Save As” dialogue box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0" y="4552831"/>
            <a:ext cx="3514536" cy="2211058"/>
          </a:xfrm>
          <a:prstGeom prst="rect">
            <a:avLst/>
          </a:prstGeom>
        </p:spPr>
      </p:pic>
      <p:pic>
        <p:nvPicPr>
          <p:cNvPr id="13" name="Picture 12" descr="Biocomplexity Logo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redblackblockiu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8175558" y="1772575"/>
            <a:ext cx="749434" cy="543965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Arrow Connector 20"/>
          <p:cNvCxnSpPr>
            <a:stCxn id="24" idx="1"/>
            <a:endCxn id="22" idx="3"/>
          </p:cNvCxnSpPr>
          <p:nvPr/>
        </p:nvCxnSpPr>
        <p:spPr>
          <a:xfrm flipH="1" flipV="1">
            <a:off x="4198045" y="3940425"/>
            <a:ext cx="4012505" cy="1860407"/>
          </a:xfrm>
          <a:prstGeom prst="straightConnector1">
            <a:avLst/>
          </a:prstGeom>
          <a:ln w="63500">
            <a:solidFill>
              <a:srgbClr val="FF0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3498797" y="3749925"/>
            <a:ext cx="699248" cy="381000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2842610" y="812274"/>
            <a:ext cx="1355435" cy="381000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8210550" y="5715510"/>
            <a:ext cx="408808" cy="170644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Arrow Connector 24"/>
          <p:cNvCxnSpPr>
            <a:stCxn id="17" idx="1"/>
            <a:endCxn id="23" idx="3"/>
          </p:cNvCxnSpPr>
          <p:nvPr/>
        </p:nvCxnSpPr>
        <p:spPr>
          <a:xfrm flipH="1" flipV="1">
            <a:off x="4198045" y="1002774"/>
            <a:ext cx="3977513" cy="1041784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28" idx="1"/>
            <a:endCxn id="27" idx="3"/>
          </p:cNvCxnSpPr>
          <p:nvPr/>
        </p:nvCxnSpPr>
        <p:spPr>
          <a:xfrm flipH="1">
            <a:off x="3839831" y="2840140"/>
            <a:ext cx="1552186" cy="8227"/>
          </a:xfrm>
          <a:prstGeom prst="straightConnector1">
            <a:avLst/>
          </a:prstGeom>
          <a:ln w="63500">
            <a:solidFill>
              <a:srgbClr val="00CC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1773203" y="2657867"/>
            <a:ext cx="2066628" cy="381000"/>
          </a:xfrm>
          <a:prstGeom prst="rect">
            <a:avLst/>
          </a:prstGeom>
          <a:solidFill>
            <a:srgbClr val="92D05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5392017" y="2734334"/>
            <a:ext cx="703983" cy="211612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Arrow Connector 28"/>
          <p:cNvCxnSpPr>
            <a:stCxn id="32" idx="3"/>
          </p:cNvCxnSpPr>
          <p:nvPr/>
        </p:nvCxnSpPr>
        <p:spPr>
          <a:xfrm flipV="1">
            <a:off x="1323208" y="4474542"/>
            <a:ext cx="449995" cy="157290"/>
          </a:xfrm>
          <a:prstGeom prst="straightConnector1">
            <a:avLst/>
          </a:prstGeom>
          <a:ln w="63500">
            <a:solidFill>
              <a:srgbClr val="FFC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1098232" y="4093542"/>
            <a:ext cx="1416368" cy="381000"/>
          </a:xfrm>
          <a:prstGeom prst="rect">
            <a:avLst/>
          </a:prstGeom>
          <a:solidFill>
            <a:srgbClr val="FFC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4546510"/>
            <a:ext cx="408808" cy="170644"/>
          </a:xfrm>
          <a:prstGeom prst="rect">
            <a:avLst/>
          </a:prstGeom>
          <a:solidFill>
            <a:srgbClr val="FFC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596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8400" y="772357"/>
            <a:ext cx="2733675" cy="1676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</a:t>
            </a:r>
            <a:r>
              <a:rPr lang="en-US" sz="3200" b="1" dirty="0" smtClean="0">
                <a:solidFill>
                  <a:srgbClr val="0000CC"/>
                </a:solidFill>
              </a:rPr>
              <a:t>Opening Models</a:t>
            </a:r>
            <a:endParaRPr lang="en-US" sz="3200" b="1" dirty="0">
              <a:solidFill>
                <a:srgbClr val="0000CC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8600" y="726489"/>
            <a:ext cx="551303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400" dirty="0" smtClean="0"/>
              <a:t>Close and Relaunch </a:t>
            </a:r>
            <a:r>
              <a:rPr lang="en-US" sz="2400" dirty="0" err="1" smtClean="0"/>
              <a:t>PathwayDesigner</a:t>
            </a: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Then select “Reopen” from the “File” pulldown menu and select your model from the list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Your file should now run 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11" name="Picture 10" descr="redblackblocki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6248399" y="1158813"/>
            <a:ext cx="374717" cy="212787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543425" y="1139763"/>
            <a:ext cx="714375" cy="381000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>
            <a:stCxn id="12" idx="1"/>
            <a:endCxn id="13" idx="3"/>
          </p:cNvCxnSpPr>
          <p:nvPr/>
        </p:nvCxnSpPr>
        <p:spPr>
          <a:xfrm flipH="1">
            <a:off x="5257800" y="1265207"/>
            <a:ext cx="990599" cy="65056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Biocomplexity 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6017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2791" y="3619545"/>
            <a:ext cx="4861209" cy="308133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8400" y="772357"/>
            <a:ext cx="2733675" cy="1676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Opening Models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600" y="726489"/>
            <a:ext cx="551303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Alternatively click the “Open” button in the “File” tab toolbar to </a:t>
            </a:r>
            <a:r>
              <a:rPr lang="en-US" sz="2400" dirty="0"/>
              <a:t>open </a:t>
            </a:r>
            <a:r>
              <a:rPr lang="en-US" sz="2400" dirty="0" smtClean="0"/>
              <a:t>the </a:t>
            </a:r>
            <a:r>
              <a:rPr lang="en-US" sz="2400" dirty="0"/>
              <a:t>standard “Open” dialogue </a:t>
            </a:r>
            <a:r>
              <a:rPr lang="en-US" sz="2400" dirty="0" smtClean="0"/>
              <a:t>box</a:t>
            </a:r>
            <a:endParaRPr lang="en-US" sz="2400" dirty="0"/>
          </a:p>
        </p:txBody>
      </p:sp>
      <p:pic>
        <p:nvPicPr>
          <p:cNvPr id="11" name="Picture 10" descr="redblackblocki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7068099" y="1870285"/>
            <a:ext cx="475701" cy="415715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276600" y="786900"/>
            <a:ext cx="1006191" cy="356100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>
            <a:stCxn id="12" idx="1"/>
            <a:endCxn id="13" idx="3"/>
          </p:cNvCxnSpPr>
          <p:nvPr/>
        </p:nvCxnSpPr>
        <p:spPr>
          <a:xfrm flipH="1" flipV="1">
            <a:off x="4282791" y="964950"/>
            <a:ext cx="2785308" cy="1113193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6573810" y="1367271"/>
            <a:ext cx="348027" cy="313457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838201" y="1167900"/>
            <a:ext cx="685800" cy="356100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Arrow Connector 20"/>
          <p:cNvCxnSpPr>
            <a:stCxn id="17" idx="1"/>
            <a:endCxn id="20" idx="3"/>
          </p:cNvCxnSpPr>
          <p:nvPr/>
        </p:nvCxnSpPr>
        <p:spPr>
          <a:xfrm flipH="1" flipV="1">
            <a:off x="1524001" y="1345950"/>
            <a:ext cx="5049809" cy="178050"/>
          </a:xfrm>
          <a:prstGeom prst="straightConnector1">
            <a:avLst/>
          </a:prstGeom>
          <a:ln w="63500">
            <a:solidFill>
              <a:srgbClr val="00CC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4330416" y="3632455"/>
            <a:ext cx="365409" cy="200315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1605699" y="1519541"/>
            <a:ext cx="1006191" cy="356100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Arrow Connector 25"/>
          <p:cNvCxnSpPr>
            <a:stCxn id="24" idx="1"/>
            <a:endCxn id="25" idx="3"/>
          </p:cNvCxnSpPr>
          <p:nvPr/>
        </p:nvCxnSpPr>
        <p:spPr>
          <a:xfrm flipH="1" flipV="1">
            <a:off x="2611890" y="1697591"/>
            <a:ext cx="1718526" cy="2035022"/>
          </a:xfrm>
          <a:prstGeom prst="straightConnector1">
            <a:avLst/>
          </a:prstGeom>
          <a:ln w="63500">
            <a:solidFill>
              <a:srgbClr val="FF0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4896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2791" y="3619545"/>
            <a:ext cx="4861209" cy="308133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8400" y="772357"/>
            <a:ext cx="2733675" cy="1676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Opening Models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600" y="726489"/>
            <a:ext cx="551303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Alternatively click the “Open” button in the “File” tab toolbar to </a:t>
            </a:r>
            <a:r>
              <a:rPr lang="en-US" sz="2400" dirty="0"/>
              <a:t>open </a:t>
            </a:r>
            <a:r>
              <a:rPr lang="en-US" sz="2400" dirty="0" smtClean="0"/>
              <a:t>the </a:t>
            </a:r>
            <a:r>
              <a:rPr lang="en-US" sz="2400" dirty="0"/>
              <a:t>standard “Open” dialogue </a:t>
            </a:r>
            <a:r>
              <a:rPr lang="en-US" sz="2400" dirty="0" smtClean="0"/>
              <a:t>box</a:t>
            </a:r>
          </a:p>
          <a:p>
            <a:endParaRPr lang="en-US" sz="2400" dirty="0"/>
          </a:p>
          <a:p>
            <a:r>
              <a:rPr lang="en-US" sz="2400" dirty="0" smtClean="0"/>
              <a:t>Reopen your model by double clicking on your file </a:t>
            </a:r>
            <a:endParaRPr lang="en-US" sz="2400" dirty="0"/>
          </a:p>
          <a:p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Your file should now run 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11" name="Picture 10" descr="redblackblocki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7068099" y="1870285"/>
            <a:ext cx="475701" cy="415715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276600" y="786900"/>
            <a:ext cx="1006191" cy="356100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>
            <a:stCxn id="12" idx="1"/>
            <a:endCxn id="13" idx="3"/>
          </p:cNvCxnSpPr>
          <p:nvPr/>
        </p:nvCxnSpPr>
        <p:spPr>
          <a:xfrm flipH="1" flipV="1">
            <a:off x="4282791" y="964950"/>
            <a:ext cx="2785308" cy="1113193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6573810" y="1367271"/>
            <a:ext cx="348027" cy="313457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838201" y="1167900"/>
            <a:ext cx="685800" cy="356100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Arrow Connector 20"/>
          <p:cNvCxnSpPr>
            <a:stCxn id="17" idx="1"/>
            <a:endCxn id="20" idx="3"/>
          </p:cNvCxnSpPr>
          <p:nvPr/>
        </p:nvCxnSpPr>
        <p:spPr>
          <a:xfrm flipH="1" flipV="1">
            <a:off x="1524001" y="1345950"/>
            <a:ext cx="5049809" cy="178050"/>
          </a:xfrm>
          <a:prstGeom prst="straightConnector1">
            <a:avLst/>
          </a:prstGeom>
          <a:ln w="63500">
            <a:solidFill>
              <a:srgbClr val="00CC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6747823" y="5410201"/>
            <a:ext cx="795977" cy="152400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1347516" y="2614983"/>
            <a:ext cx="542925" cy="356100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Arrow Connector 25"/>
          <p:cNvCxnSpPr>
            <a:stCxn id="24" idx="1"/>
            <a:endCxn id="25" idx="3"/>
          </p:cNvCxnSpPr>
          <p:nvPr/>
        </p:nvCxnSpPr>
        <p:spPr>
          <a:xfrm flipH="1" flipV="1">
            <a:off x="1890441" y="2793033"/>
            <a:ext cx="4857382" cy="2693368"/>
          </a:xfrm>
          <a:prstGeom prst="straightConnector1">
            <a:avLst/>
          </a:prstGeom>
          <a:ln w="63500">
            <a:solidFill>
              <a:srgbClr val="FF0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9647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2791" y="3619545"/>
            <a:ext cx="4861209" cy="308133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8400" y="772357"/>
            <a:ext cx="2733675" cy="1676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Opening Models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600" y="726489"/>
            <a:ext cx="551303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Alternatively click the “Open” button in the “File” tab toolbar to </a:t>
            </a:r>
            <a:r>
              <a:rPr lang="en-US" sz="2400" dirty="0"/>
              <a:t>open </a:t>
            </a:r>
            <a:r>
              <a:rPr lang="en-US" sz="2400" dirty="0" smtClean="0"/>
              <a:t>the </a:t>
            </a:r>
            <a:r>
              <a:rPr lang="en-US" sz="2400" dirty="0"/>
              <a:t>standard “Open” dialogue </a:t>
            </a:r>
            <a:r>
              <a:rPr lang="en-US" sz="2400" dirty="0" smtClean="0"/>
              <a:t>box</a:t>
            </a:r>
          </a:p>
          <a:p>
            <a:endParaRPr lang="en-US" sz="2400" dirty="0"/>
          </a:p>
          <a:p>
            <a:r>
              <a:rPr lang="en-US" sz="2400" dirty="0" smtClean="0"/>
              <a:t>Alternatively, Reopen your model by typing the file name and hitting “Open”</a:t>
            </a:r>
            <a:endParaRPr lang="en-US" sz="2400" dirty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Your file should now run 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11" name="Picture 10" descr="redblackblocki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7068099" y="1870285"/>
            <a:ext cx="475701" cy="415715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276600" y="786900"/>
            <a:ext cx="1006191" cy="356100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>
            <a:stCxn id="12" idx="1"/>
            <a:endCxn id="13" idx="3"/>
          </p:cNvCxnSpPr>
          <p:nvPr/>
        </p:nvCxnSpPr>
        <p:spPr>
          <a:xfrm flipH="1" flipV="1">
            <a:off x="4282791" y="964950"/>
            <a:ext cx="2785308" cy="1113193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6573810" y="1367271"/>
            <a:ext cx="348027" cy="313457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838201" y="1167900"/>
            <a:ext cx="685800" cy="356100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Arrow Connector 20"/>
          <p:cNvCxnSpPr>
            <a:stCxn id="17" idx="1"/>
            <a:endCxn id="20" idx="3"/>
          </p:cNvCxnSpPr>
          <p:nvPr/>
        </p:nvCxnSpPr>
        <p:spPr>
          <a:xfrm flipH="1" flipV="1">
            <a:off x="1524001" y="1345950"/>
            <a:ext cx="5049809" cy="178050"/>
          </a:xfrm>
          <a:prstGeom prst="straightConnector1">
            <a:avLst/>
          </a:prstGeom>
          <a:ln w="63500">
            <a:solidFill>
              <a:srgbClr val="00CC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5558928" y="6211734"/>
            <a:ext cx="2137272" cy="147888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1720826" y="2622223"/>
            <a:ext cx="1250973" cy="356100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Arrow Connector 22"/>
          <p:cNvCxnSpPr>
            <a:stCxn id="19" idx="1"/>
            <a:endCxn id="22" idx="3"/>
          </p:cNvCxnSpPr>
          <p:nvPr/>
        </p:nvCxnSpPr>
        <p:spPr>
          <a:xfrm flipH="1" flipV="1">
            <a:off x="2971799" y="2800273"/>
            <a:ext cx="2587129" cy="3485405"/>
          </a:xfrm>
          <a:prstGeom prst="straightConnector1">
            <a:avLst/>
          </a:prstGeom>
          <a:ln w="63500">
            <a:solidFill>
              <a:srgbClr val="FF0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7772400" y="6400800"/>
            <a:ext cx="609600" cy="238269"/>
          </a:xfrm>
          <a:prstGeom prst="rect">
            <a:avLst/>
          </a:prstGeom>
          <a:solidFill>
            <a:srgbClr val="FFC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4552950" y="2602050"/>
            <a:ext cx="1006191" cy="356100"/>
          </a:xfrm>
          <a:prstGeom prst="rect">
            <a:avLst/>
          </a:prstGeom>
          <a:solidFill>
            <a:srgbClr val="FFC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Arrow Connector 28"/>
          <p:cNvCxnSpPr>
            <a:stCxn id="27" idx="1"/>
            <a:endCxn id="28" idx="3"/>
          </p:cNvCxnSpPr>
          <p:nvPr/>
        </p:nvCxnSpPr>
        <p:spPr>
          <a:xfrm flipH="1" flipV="1">
            <a:off x="5559141" y="2780100"/>
            <a:ext cx="2213259" cy="3739835"/>
          </a:xfrm>
          <a:prstGeom prst="straightConnector1">
            <a:avLst/>
          </a:prstGeom>
          <a:ln w="63500">
            <a:solidFill>
              <a:srgbClr val="FFC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463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3115" y="990600"/>
            <a:ext cx="3419475" cy="44291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0000CC"/>
                </a:solidFill>
              </a:rPr>
              <a:t>Using Pathway Designer: Running Models</a:t>
            </a:r>
            <a:endParaRPr lang="en-US" sz="3200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6" y="762000"/>
                <a:ext cx="5541149" cy="13345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vertJc m:val="bot"/>
                          <m:ctrlPr>
                            <a:rPr lang="el-GR" sz="24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400" b="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To </a:t>
                </a:r>
                <a:r>
                  <a:rPr lang="en-US" sz="2400" b="1" dirty="0" smtClean="0"/>
                  <a:t>run</a:t>
                </a:r>
                <a:r>
                  <a:rPr lang="en-US" sz="2400" dirty="0" smtClean="0"/>
                  <a:t> the simulation select “Time Course Simulation Control” panel  </a:t>
                </a: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6" y="762000"/>
                <a:ext cx="5541149" cy="1334596"/>
              </a:xfrm>
              <a:prstGeom prst="rect">
                <a:avLst/>
              </a:prstGeom>
              <a:blipFill rotWithShape="0">
                <a:blip r:embed="rId3"/>
                <a:stretch>
                  <a:fillRect l="-1650" b="-95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tangle 9"/>
          <p:cNvSpPr/>
          <p:nvPr/>
        </p:nvSpPr>
        <p:spPr>
          <a:xfrm>
            <a:off x="5762165" y="1068953"/>
            <a:ext cx="2543635" cy="415715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114801" y="1295400"/>
            <a:ext cx="838200" cy="356100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/>
          <p:cNvCxnSpPr>
            <a:stCxn id="10" idx="1"/>
            <a:endCxn id="11" idx="3"/>
          </p:cNvCxnSpPr>
          <p:nvPr/>
        </p:nvCxnSpPr>
        <p:spPr>
          <a:xfrm flipH="1">
            <a:off x="4953001" y="1276811"/>
            <a:ext cx="809164" cy="196639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201966" y="1682250"/>
            <a:ext cx="3760434" cy="356100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redblackblocki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Biocomplexity Logo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2408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3115" y="990600"/>
            <a:ext cx="3419475" cy="44291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Running Models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6" y="762000"/>
                <a:ext cx="5541149" cy="40825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vertJc m:val="bot"/>
                          <m:ctrlPr>
                            <a:rPr lang="el-GR" sz="24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400" b="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To </a:t>
                </a:r>
                <a:r>
                  <a:rPr lang="en-US" sz="2400" b="1" dirty="0" smtClean="0"/>
                  <a:t>run</a:t>
                </a:r>
                <a:r>
                  <a:rPr lang="en-US" sz="2400" dirty="0" smtClean="0"/>
                  <a:t> the simulation select “Time Course Simulation Control” panel.  Click the “Run” button to execute the simulation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The time series should be a simple, linearly increasing function, as you expect from the equation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𝑑𝐴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𝑑𝑡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⇒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𝐴</m:t>
                    </m:r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𝐴</m:t>
                    </m:r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=0</m:t>
                        </m:r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𝑘𝑡</m:t>
                    </m:r>
                  </m:oMath>
                </a14:m>
                <a:endParaRPr lang="en-US" sz="2400" dirty="0" smtClean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6" y="762000"/>
                <a:ext cx="5541149" cy="4082528"/>
              </a:xfrm>
              <a:prstGeom prst="rect">
                <a:avLst/>
              </a:prstGeom>
              <a:blipFill rotWithShape="0">
                <a:blip r:embed="rId3"/>
                <a:stretch>
                  <a:fillRect l="-16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226" y="5005530"/>
            <a:ext cx="8381547" cy="1747838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5762165" y="1068953"/>
            <a:ext cx="2543635" cy="415715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114801" y="1295400"/>
            <a:ext cx="838200" cy="356100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/>
          <p:cNvCxnSpPr>
            <a:stCxn id="10" idx="1"/>
            <a:endCxn id="11" idx="3"/>
          </p:cNvCxnSpPr>
          <p:nvPr/>
        </p:nvCxnSpPr>
        <p:spPr>
          <a:xfrm flipH="1">
            <a:off x="4953001" y="1276811"/>
            <a:ext cx="809164" cy="196639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201966" y="1682250"/>
            <a:ext cx="3760434" cy="356100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829300" y="1602815"/>
            <a:ext cx="609600" cy="321236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504030" y="2058716"/>
            <a:ext cx="838200" cy="356100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/>
          <p:cNvCxnSpPr>
            <a:stCxn id="13" idx="1"/>
            <a:endCxn id="14" idx="3"/>
          </p:cNvCxnSpPr>
          <p:nvPr/>
        </p:nvCxnSpPr>
        <p:spPr>
          <a:xfrm flipH="1">
            <a:off x="2342230" y="1763433"/>
            <a:ext cx="3487070" cy="473333"/>
          </a:xfrm>
          <a:prstGeom prst="straightConnector1">
            <a:avLst/>
          </a:prstGeom>
          <a:ln w="63500">
            <a:solidFill>
              <a:srgbClr val="FF0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 descr="redblackblocki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7" descr="Biocomplexity Logo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4200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6" name="Group 125"/>
          <p:cNvGrpSpPr/>
          <p:nvPr/>
        </p:nvGrpSpPr>
        <p:grpSpPr>
          <a:xfrm>
            <a:off x="4627473" y="2162706"/>
            <a:ext cx="837529" cy="1524001"/>
            <a:chOff x="8123353" y="2172834"/>
            <a:chExt cx="837529" cy="1524001"/>
          </a:xfrm>
        </p:grpSpPr>
        <p:grpSp>
          <p:nvGrpSpPr>
            <p:cNvPr id="127" name="Group 126"/>
            <p:cNvGrpSpPr/>
            <p:nvPr/>
          </p:nvGrpSpPr>
          <p:grpSpPr>
            <a:xfrm>
              <a:off x="8123353" y="2172834"/>
              <a:ext cx="837529" cy="1524001"/>
              <a:chOff x="8123353" y="2172834"/>
              <a:chExt cx="837529" cy="1524001"/>
            </a:xfrm>
          </p:grpSpPr>
          <p:grpSp>
            <p:nvGrpSpPr>
              <p:cNvPr id="129" name="Group 128"/>
              <p:cNvGrpSpPr/>
              <p:nvPr/>
            </p:nvGrpSpPr>
            <p:grpSpPr>
              <a:xfrm>
                <a:off x="8123353" y="2172834"/>
                <a:ext cx="837529" cy="1524001"/>
                <a:chOff x="8123353" y="2172834"/>
                <a:chExt cx="837529" cy="1524001"/>
              </a:xfrm>
            </p:grpSpPr>
            <p:grpSp>
              <p:nvGrpSpPr>
                <p:cNvPr id="131" name="Group 130"/>
                <p:cNvGrpSpPr/>
                <p:nvPr/>
              </p:nvGrpSpPr>
              <p:grpSpPr>
                <a:xfrm>
                  <a:off x="8275082" y="2172834"/>
                  <a:ext cx="685800" cy="1524001"/>
                  <a:chOff x="381000" y="2229297"/>
                  <a:chExt cx="685800" cy="1524001"/>
                </a:xfrm>
              </p:grpSpPr>
              <p:pic>
                <p:nvPicPr>
                  <p:cNvPr id="133" name="Picture 132"/>
                  <p:cNvPicPr>
                    <a:picLocks noChangeAspect="1"/>
                  </p:cNvPicPr>
                  <p:nvPr/>
                </p:nvPicPr>
                <p:blipFill rotWithShape="1">
                  <a:blip r:embed="rId2"/>
                  <a:srcRect l="7847" t="9604" r="77489" b="51980"/>
                  <a:stretch/>
                </p:blipFill>
                <p:spPr>
                  <a:xfrm>
                    <a:off x="381000" y="2229297"/>
                    <a:ext cx="685800" cy="1524001"/>
                  </a:xfrm>
                  <a:prstGeom prst="rect">
                    <a:avLst/>
                  </a:prstGeom>
                </p:spPr>
              </p:pic>
              <p:sp>
                <p:nvSpPr>
                  <p:cNvPr id="134" name="Rectangle 133"/>
                  <p:cNvSpPr/>
                  <p:nvPr/>
                </p:nvSpPr>
                <p:spPr>
                  <a:xfrm>
                    <a:off x="651164" y="2514600"/>
                    <a:ext cx="415636" cy="91440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pic>
              <p:nvPicPr>
                <p:cNvPr id="132" name="Picture 131"/>
                <p:cNvPicPr>
                  <a:picLocks noChangeAspect="1"/>
                </p:cNvPicPr>
                <p:nvPr/>
              </p:nvPicPr>
              <p:blipFill rotWithShape="1">
                <a:blip r:embed="rId2"/>
                <a:srcRect l="30604" t="11448" r="61256" b="54205"/>
                <a:stretch/>
              </p:blipFill>
              <p:spPr>
                <a:xfrm>
                  <a:off x="8123353" y="2251670"/>
                  <a:ext cx="511013" cy="1357742"/>
                </a:xfrm>
                <a:prstGeom prst="rect">
                  <a:avLst/>
                </a:prstGeom>
              </p:spPr>
            </p:pic>
          </p:grpSp>
          <p:sp>
            <p:nvSpPr>
              <p:cNvPr id="130" name="Rectangle 129"/>
              <p:cNvSpPr/>
              <p:nvPr/>
            </p:nvSpPr>
            <p:spPr>
              <a:xfrm>
                <a:off x="8229601" y="3542965"/>
                <a:ext cx="320674" cy="15387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28" name="Rectangle 127"/>
            <p:cNvSpPr/>
            <p:nvPr/>
          </p:nvSpPr>
          <p:spPr>
            <a:xfrm>
              <a:off x="8425450" y="2699982"/>
              <a:ext cx="320674" cy="1538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3214" cy="76200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0000CC"/>
                </a:solidFill>
              </a:rPr>
              <a:t>Network Motifs</a:t>
            </a:r>
            <a:endParaRPr lang="en-US" sz="3600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2293907" y="2745875"/>
                <a:ext cx="44916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⇒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93907" y="2745875"/>
                <a:ext cx="449162" cy="369332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3" descr="Biocomplexity 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redblackblocki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/>
              <p:cNvSpPr/>
              <p:nvPr/>
            </p:nvSpPr>
            <p:spPr>
              <a:xfrm>
                <a:off x="203496" y="3791221"/>
                <a:ext cx="4366963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 smtClean="0"/>
                  <a:t>Low P1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 smtClean="0"/>
                  <a:t>Low P3 High P1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dirty="0" smtClean="0"/>
                  <a:t> High P3</a:t>
                </a:r>
                <a:endParaRPr lang="en-US" dirty="0"/>
              </a:p>
            </p:txBody>
          </p:sp>
        </mc:Choice>
        <mc:Fallback xmlns=""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496" y="3791221"/>
                <a:ext cx="4366963" cy="369332"/>
              </a:xfrm>
              <a:prstGeom prst="rect">
                <a:avLst/>
              </a:prstGeom>
              <a:blipFill rotWithShape="0">
                <a:blip r:embed="rId6"/>
                <a:stretch>
                  <a:fillRect l="-1116" t="-9836" b="-2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2"/>
          <a:srcRect l="15627" t="10278" r="78464" b="69470"/>
          <a:stretch/>
        </p:blipFill>
        <p:spPr>
          <a:xfrm>
            <a:off x="571136" y="4220887"/>
            <a:ext cx="316401" cy="92002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76685" y="685422"/>
            <a:ext cx="890569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Does </a:t>
            </a:r>
            <a:r>
              <a:rPr lang="en-US" dirty="0"/>
              <a:t>increasing the amount of </a:t>
            </a:r>
            <a:r>
              <a:rPr lang="en-US" dirty="0" smtClean="0"/>
              <a:t>substrate increase </a:t>
            </a:r>
            <a:r>
              <a:rPr lang="en-US" dirty="0"/>
              <a:t>or decrease the amount of </a:t>
            </a:r>
            <a:r>
              <a:rPr lang="en-US" dirty="0" smtClean="0"/>
              <a:t>product? Label the former with a    and the latter with a </a:t>
            </a:r>
          </a:p>
          <a:p>
            <a:endParaRPr lang="en-US" dirty="0"/>
          </a:p>
          <a:p>
            <a:r>
              <a:rPr lang="en-US" dirty="0" smtClean="0"/>
              <a:t>An alternative approach is to consider the regulation as a Boolean Network (values are ones or 0s and activation and inhibition are seen as truth tables. Examples:</a:t>
            </a:r>
          </a:p>
          <a:p>
            <a:endParaRPr lang="en-US" dirty="0"/>
          </a:p>
        </p:txBody>
      </p:sp>
      <p:sp>
        <p:nvSpPr>
          <p:cNvPr id="39" name="Plus 38"/>
          <p:cNvSpPr/>
          <p:nvPr/>
        </p:nvSpPr>
        <p:spPr>
          <a:xfrm>
            <a:off x="2585816" y="1053471"/>
            <a:ext cx="261937" cy="228600"/>
          </a:xfrm>
          <a:prstGeom prst="mathPlus">
            <a:avLst/>
          </a:prstGeom>
          <a:solidFill>
            <a:srgbClr val="00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Minus 41"/>
          <p:cNvSpPr/>
          <p:nvPr/>
        </p:nvSpPr>
        <p:spPr>
          <a:xfrm>
            <a:off x="4912210" y="1061844"/>
            <a:ext cx="328612" cy="228600"/>
          </a:xfrm>
          <a:prstGeom prst="mathMinus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" name="Group 37"/>
          <p:cNvGrpSpPr/>
          <p:nvPr/>
        </p:nvGrpSpPr>
        <p:grpSpPr>
          <a:xfrm>
            <a:off x="124365" y="2178668"/>
            <a:ext cx="685800" cy="1524001"/>
            <a:chOff x="381000" y="2229297"/>
            <a:chExt cx="685800" cy="1524001"/>
          </a:xfrm>
        </p:grpSpPr>
        <p:pic>
          <p:nvPicPr>
            <p:cNvPr id="48" name="Picture 47"/>
            <p:cNvPicPr>
              <a:picLocks noChangeAspect="1"/>
            </p:cNvPicPr>
            <p:nvPr/>
          </p:nvPicPr>
          <p:blipFill rotWithShape="1">
            <a:blip r:embed="rId2"/>
            <a:srcRect l="7847" t="9604" r="77489" b="51980"/>
            <a:stretch/>
          </p:blipFill>
          <p:spPr>
            <a:xfrm>
              <a:off x="381000" y="2229297"/>
              <a:ext cx="685800" cy="1524001"/>
            </a:xfrm>
            <a:prstGeom prst="rect">
              <a:avLst/>
            </a:prstGeom>
          </p:spPr>
        </p:pic>
        <p:sp>
          <p:nvSpPr>
            <p:cNvPr id="49" name="Rectangle 48"/>
            <p:cNvSpPr/>
            <p:nvPr/>
          </p:nvSpPr>
          <p:spPr>
            <a:xfrm>
              <a:off x="651164" y="2514600"/>
              <a:ext cx="415636" cy="914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220855" y="2393998"/>
            <a:ext cx="2098478" cy="1254773"/>
            <a:chOff x="5557734" y="973058"/>
            <a:chExt cx="2098478" cy="1254773"/>
          </a:xfrm>
        </p:grpSpPr>
        <p:sp>
          <p:nvSpPr>
            <p:cNvPr id="51" name="Freeform 50"/>
            <p:cNvSpPr/>
            <p:nvPr/>
          </p:nvSpPr>
          <p:spPr>
            <a:xfrm>
              <a:off x="6308178" y="1231714"/>
              <a:ext cx="1348034" cy="604865"/>
            </a:xfrm>
            <a:custGeom>
              <a:avLst/>
              <a:gdLst>
                <a:gd name="connsiteX0" fmla="*/ 0 w 1263192"/>
                <a:gd name="connsiteY0" fmla="*/ 472175 h 509202"/>
                <a:gd name="connsiteX1" fmla="*/ 226244 w 1263192"/>
                <a:gd name="connsiteY1" fmla="*/ 491029 h 509202"/>
                <a:gd name="connsiteX2" fmla="*/ 499621 w 1263192"/>
                <a:gd name="connsiteY2" fmla="*/ 245932 h 509202"/>
                <a:gd name="connsiteX3" fmla="*/ 650450 w 1263192"/>
                <a:gd name="connsiteY3" fmla="*/ 29116 h 509202"/>
                <a:gd name="connsiteX4" fmla="*/ 1084083 w 1263192"/>
                <a:gd name="connsiteY4" fmla="*/ 835 h 509202"/>
                <a:gd name="connsiteX5" fmla="*/ 1263192 w 1263192"/>
                <a:gd name="connsiteY5" fmla="*/ 10262 h 509202"/>
                <a:gd name="connsiteX0" fmla="*/ 0 w 1263192"/>
                <a:gd name="connsiteY0" fmla="*/ 474333 h 507873"/>
                <a:gd name="connsiteX1" fmla="*/ 226244 w 1263192"/>
                <a:gd name="connsiteY1" fmla="*/ 493187 h 507873"/>
                <a:gd name="connsiteX2" fmla="*/ 499621 w 1263192"/>
                <a:gd name="connsiteY2" fmla="*/ 295224 h 507873"/>
                <a:gd name="connsiteX3" fmla="*/ 650450 w 1263192"/>
                <a:gd name="connsiteY3" fmla="*/ 31274 h 507873"/>
                <a:gd name="connsiteX4" fmla="*/ 1084083 w 1263192"/>
                <a:gd name="connsiteY4" fmla="*/ 2993 h 507873"/>
                <a:gd name="connsiteX5" fmla="*/ 1263192 w 1263192"/>
                <a:gd name="connsiteY5" fmla="*/ 12420 h 507873"/>
                <a:gd name="connsiteX0" fmla="*/ 0 w 1263192"/>
                <a:gd name="connsiteY0" fmla="*/ 474333 h 507873"/>
                <a:gd name="connsiteX1" fmla="*/ 226244 w 1263192"/>
                <a:gd name="connsiteY1" fmla="*/ 493187 h 507873"/>
                <a:gd name="connsiteX2" fmla="*/ 499621 w 1263192"/>
                <a:gd name="connsiteY2" fmla="*/ 295224 h 507873"/>
                <a:gd name="connsiteX3" fmla="*/ 716438 w 1263192"/>
                <a:gd name="connsiteY3" fmla="*/ 31274 h 507873"/>
                <a:gd name="connsiteX4" fmla="*/ 1084083 w 1263192"/>
                <a:gd name="connsiteY4" fmla="*/ 2993 h 507873"/>
                <a:gd name="connsiteX5" fmla="*/ 1263192 w 1263192"/>
                <a:gd name="connsiteY5" fmla="*/ 12420 h 507873"/>
                <a:gd name="connsiteX0" fmla="*/ 0 w 1263192"/>
                <a:gd name="connsiteY0" fmla="*/ 473255 h 508190"/>
                <a:gd name="connsiteX1" fmla="*/ 226244 w 1263192"/>
                <a:gd name="connsiteY1" fmla="*/ 492109 h 508190"/>
                <a:gd name="connsiteX2" fmla="*/ 556182 w 1263192"/>
                <a:gd name="connsiteY2" fmla="*/ 275293 h 508190"/>
                <a:gd name="connsiteX3" fmla="*/ 716438 w 1263192"/>
                <a:gd name="connsiteY3" fmla="*/ 30196 h 508190"/>
                <a:gd name="connsiteX4" fmla="*/ 1084083 w 1263192"/>
                <a:gd name="connsiteY4" fmla="*/ 1915 h 508190"/>
                <a:gd name="connsiteX5" fmla="*/ 1263192 w 1263192"/>
                <a:gd name="connsiteY5" fmla="*/ 11342 h 508190"/>
                <a:gd name="connsiteX0" fmla="*/ 0 w 1263192"/>
                <a:gd name="connsiteY0" fmla="*/ 463856 h 498791"/>
                <a:gd name="connsiteX1" fmla="*/ 226244 w 1263192"/>
                <a:gd name="connsiteY1" fmla="*/ 482710 h 498791"/>
                <a:gd name="connsiteX2" fmla="*/ 556182 w 1263192"/>
                <a:gd name="connsiteY2" fmla="*/ 265894 h 498791"/>
                <a:gd name="connsiteX3" fmla="*/ 716438 w 1263192"/>
                <a:gd name="connsiteY3" fmla="*/ 20797 h 498791"/>
                <a:gd name="connsiteX4" fmla="*/ 1084083 w 1263192"/>
                <a:gd name="connsiteY4" fmla="*/ 11370 h 498791"/>
                <a:gd name="connsiteX5" fmla="*/ 1263192 w 1263192"/>
                <a:gd name="connsiteY5" fmla="*/ 1943 h 498791"/>
                <a:gd name="connsiteX0" fmla="*/ 0 w 1263192"/>
                <a:gd name="connsiteY0" fmla="*/ 463805 h 498740"/>
                <a:gd name="connsiteX1" fmla="*/ 226244 w 1263192"/>
                <a:gd name="connsiteY1" fmla="*/ 482659 h 498740"/>
                <a:gd name="connsiteX2" fmla="*/ 556182 w 1263192"/>
                <a:gd name="connsiteY2" fmla="*/ 265843 h 498740"/>
                <a:gd name="connsiteX3" fmla="*/ 772999 w 1263192"/>
                <a:gd name="connsiteY3" fmla="*/ 30173 h 498740"/>
                <a:gd name="connsiteX4" fmla="*/ 1084083 w 1263192"/>
                <a:gd name="connsiteY4" fmla="*/ 11319 h 498740"/>
                <a:gd name="connsiteX5" fmla="*/ 1263192 w 1263192"/>
                <a:gd name="connsiteY5" fmla="*/ 1892 h 498740"/>
                <a:gd name="connsiteX0" fmla="*/ 0 w 1263192"/>
                <a:gd name="connsiteY0" fmla="*/ 463805 h 486816"/>
                <a:gd name="connsiteX1" fmla="*/ 367646 w 1263192"/>
                <a:gd name="connsiteY1" fmla="*/ 463805 h 486816"/>
                <a:gd name="connsiteX2" fmla="*/ 556182 w 1263192"/>
                <a:gd name="connsiteY2" fmla="*/ 265843 h 486816"/>
                <a:gd name="connsiteX3" fmla="*/ 772999 w 1263192"/>
                <a:gd name="connsiteY3" fmla="*/ 30173 h 486816"/>
                <a:gd name="connsiteX4" fmla="*/ 1084083 w 1263192"/>
                <a:gd name="connsiteY4" fmla="*/ 11319 h 486816"/>
                <a:gd name="connsiteX5" fmla="*/ 1263192 w 1263192"/>
                <a:gd name="connsiteY5" fmla="*/ 1892 h 486816"/>
                <a:gd name="connsiteX0" fmla="*/ 0 w 1263192"/>
                <a:gd name="connsiteY0" fmla="*/ 463805 h 486816"/>
                <a:gd name="connsiteX1" fmla="*/ 414780 w 1263192"/>
                <a:gd name="connsiteY1" fmla="*/ 463805 h 486816"/>
                <a:gd name="connsiteX2" fmla="*/ 556182 w 1263192"/>
                <a:gd name="connsiteY2" fmla="*/ 265843 h 486816"/>
                <a:gd name="connsiteX3" fmla="*/ 772999 w 1263192"/>
                <a:gd name="connsiteY3" fmla="*/ 30173 h 486816"/>
                <a:gd name="connsiteX4" fmla="*/ 1084083 w 1263192"/>
                <a:gd name="connsiteY4" fmla="*/ 11319 h 486816"/>
                <a:gd name="connsiteX5" fmla="*/ 1263192 w 1263192"/>
                <a:gd name="connsiteY5" fmla="*/ 1892 h 486816"/>
                <a:gd name="connsiteX0" fmla="*/ 0 w 1263192"/>
                <a:gd name="connsiteY0" fmla="*/ 478598 h 501609"/>
                <a:gd name="connsiteX1" fmla="*/ 414780 w 1263192"/>
                <a:gd name="connsiteY1" fmla="*/ 478598 h 501609"/>
                <a:gd name="connsiteX2" fmla="*/ 556182 w 1263192"/>
                <a:gd name="connsiteY2" fmla="*/ 280636 h 501609"/>
                <a:gd name="connsiteX3" fmla="*/ 772999 w 1263192"/>
                <a:gd name="connsiteY3" fmla="*/ 16686 h 501609"/>
                <a:gd name="connsiteX4" fmla="*/ 1084083 w 1263192"/>
                <a:gd name="connsiteY4" fmla="*/ 26112 h 501609"/>
                <a:gd name="connsiteX5" fmla="*/ 1263192 w 1263192"/>
                <a:gd name="connsiteY5" fmla="*/ 16685 h 501609"/>
                <a:gd name="connsiteX0" fmla="*/ 0 w 1263192"/>
                <a:gd name="connsiteY0" fmla="*/ 494442 h 517453"/>
                <a:gd name="connsiteX1" fmla="*/ 414780 w 1263192"/>
                <a:gd name="connsiteY1" fmla="*/ 494442 h 517453"/>
                <a:gd name="connsiteX2" fmla="*/ 556182 w 1263192"/>
                <a:gd name="connsiteY2" fmla="*/ 296480 h 517453"/>
                <a:gd name="connsiteX3" fmla="*/ 772999 w 1263192"/>
                <a:gd name="connsiteY3" fmla="*/ 32530 h 517453"/>
                <a:gd name="connsiteX4" fmla="*/ 1084083 w 1263192"/>
                <a:gd name="connsiteY4" fmla="*/ 4248 h 517453"/>
                <a:gd name="connsiteX5" fmla="*/ 1263192 w 1263192"/>
                <a:gd name="connsiteY5" fmla="*/ 32529 h 517453"/>
                <a:gd name="connsiteX0" fmla="*/ 0 w 1282046"/>
                <a:gd name="connsiteY0" fmla="*/ 493187 h 516198"/>
                <a:gd name="connsiteX1" fmla="*/ 414780 w 1282046"/>
                <a:gd name="connsiteY1" fmla="*/ 493187 h 516198"/>
                <a:gd name="connsiteX2" fmla="*/ 556182 w 1282046"/>
                <a:gd name="connsiteY2" fmla="*/ 295225 h 516198"/>
                <a:gd name="connsiteX3" fmla="*/ 772999 w 1282046"/>
                <a:gd name="connsiteY3" fmla="*/ 31275 h 516198"/>
                <a:gd name="connsiteX4" fmla="*/ 1084083 w 1282046"/>
                <a:gd name="connsiteY4" fmla="*/ 2993 h 516198"/>
                <a:gd name="connsiteX5" fmla="*/ 1282046 w 1282046"/>
                <a:gd name="connsiteY5" fmla="*/ 12421 h 516198"/>
                <a:gd name="connsiteX0" fmla="*/ 0 w 1282046"/>
                <a:gd name="connsiteY0" fmla="*/ 493187 h 495494"/>
                <a:gd name="connsiteX1" fmla="*/ 216817 w 1282046"/>
                <a:gd name="connsiteY1" fmla="*/ 248090 h 495494"/>
                <a:gd name="connsiteX2" fmla="*/ 556182 w 1282046"/>
                <a:gd name="connsiteY2" fmla="*/ 295225 h 495494"/>
                <a:gd name="connsiteX3" fmla="*/ 772999 w 1282046"/>
                <a:gd name="connsiteY3" fmla="*/ 31275 h 495494"/>
                <a:gd name="connsiteX4" fmla="*/ 1084083 w 1282046"/>
                <a:gd name="connsiteY4" fmla="*/ 2993 h 495494"/>
                <a:gd name="connsiteX5" fmla="*/ 1282046 w 1282046"/>
                <a:gd name="connsiteY5" fmla="*/ 12421 h 495494"/>
                <a:gd name="connsiteX0" fmla="*/ 0 w 1282046"/>
                <a:gd name="connsiteY0" fmla="*/ 491030 h 493754"/>
                <a:gd name="connsiteX1" fmla="*/ 216817 w 1282046"/>
                <a:gd name="connsiteY1" fmla="*/ 245933 h 493754"/>
                <a:gd name="connsiteX2" fmla="*/ 490194 w 1282046"/>
                <a:gd name="connsiteY2" fmla="*/ 47971 h 493754"/>
                <a:gd name="connsiteX3" fmla="*/ 772999 w 1282046"/>
                <a:gd name="connsiteY3" fmla="*/ 29118 h 493754"/>
                <a:gd name="connsiteX4" fmla="*/ 1084083 w 1282046"/>
                <a:gd name="connsiteY4" fmla="*/ 836 h 493754"/>
                <a:gd name="connsiteX5" fmla="*/ 1282046 w 1282046"/>
                <a:gd name="connsiteY5" fmla="*/ 10264 h 493754"/>
                <a:gd name="connsiteX0" fmla="*/ 0 w 1282046"/>
                <a:gd name="connsiteY0" fmla="*/ 519779 h 522503"/>
                <a:gd name="connsiteX1" fmla="*/ 216817 w 1282046"/>
                <a:gd name="connsiteY1" fmla="*/ 274682 h 522503"/>
                <a:gd name="connsiteX2" fmla="*/ 490194 w 1282046"/>
                <a:gd name="connsiteY2" fmla="*/ 76720 h 522503"/>
                <a:gd name="connsiteX3" fmla="*/ 782426 w 1282046"/>
                <a:gd name="connsiteY3" fmla="*/ 1307 h 522503"/>
                <a:gd name="connsiteX4" fmla="*/ 1084083 w 1282046"/>
                <a:gd name="connsiteY4" fmla="*/ 29585 h 522503"/>
                <a:gd name="connsiteX5" fmla="*/ 1282046 w 1282046"/>
                <a:gd name="connsiteY5" fmla="*/ 39013 h 522503"/>
                <a:gd name="connsiteX0" fmla="*/ 0 w 1282046"/>
                <a:gd name="connsiteY0" fmla="*/ 519779 h 522392"/>
                <a:gd name="connsiteX1" fmla="*/ 235671 w 1282046"/>
                <a:gd name="connsiteY1" fmla="*/ 265255 h 522392"/>
                <a:gd name="connsiteX2" fmla="*/ 490194 w 1282046"/>
                <a:gd name="connsiteY2" fmla="*/ 76720 h 522392"/>
                <a:gd name="connsiteX3" fmla="*/ 782426 w 1282046"/>
                <a:gd name="connsiteY3" fmla="*/ 1307 h 522392"/>
                <a:gd name="connsiteX4" fmla="*/ 1084083 w 1282046"/>
                <a:gd name="connsiteY4" fmla="*/ 29585 h 522392"/>
                <a:gd name="connsiteX5" fmla="*/ 1282046 w 1282046"/>
                <a:gd name="connsiteY5" fmla="*/ 39013 h 522392"/>
                <a:gd name="connsiteX0" fmla="*/ 0 w 1282046"/>
                <a:gd name="connsiteY0" fmla="*/ 519779 h 522025"/>
                <a:gd name="connsiteX1" fmla="*/ 235671 w 1282046"/>
                <a:gd name="connsiteY1" fmla="*/ 227548 h 522025"/>
                <a:gd name="connsiteX2" fmla="*/ 490194 w 1282046"/>
                <a:gd name="connsiteY2" fmla="*/ 76720 h 522025"/>
                <a:gd name="connsiteX3" fmla="*/ 782426 w 1282046"/>
                <a:gd name="connsiteY3" fmla="*/ 1307 h 522025"/>
                <a:gd name="connsiteX4" fmla="*/ 1084083 w 1282046"/>
                <a:gd name="connsiteY4" fmla="*/ 29585 h 522025"/>
                <a:gd name="connsiteX5" fmla="*/ 1282046 w 1282046"/>
                <a:gd name="connsiteY5" fmla="*/ 39013 h 522025"/>
                <a:gd name="connsiteX0" fmla="*/ 0 w 1282046"/>
                <a:gd name="connsiteY0" fmla="*/ 519779 h 522191"/>
                <a:gd name="connsiteX1" fmla="*/ 235671 w 1282046"/>
                <a:gd name="connsiteY1" fmla="*/ 227548 h 522191"/>
                <a:gd name="connsiteX2" fmla="*/ 490194 w 1282046"/>
                <a:gd name="connsiteY2" fmla="*/ 76720 h 522191"/>
                <a:gd name="connsiteX3" fmla="*/ 782426 w 1282046"/>
                <a:gd name="connsiteY3" fmla="*/ 1307 h 522191"/>
                <a:gd name="connsiteX4" fmla="*/ 1084083 w 1282046"/>
                <a:gd name="connsiteY4" fmla="*/ 29585 h 522191"/>
                <a:gd name="connsiteX5" fmla="*/ 1282046 w 1282046"/>
                <a:gd name="connsiteY5" fmla="*/ 39013 h 522191"/>
                <a:gd name="connsiteX0" fmla="*/ 0 w 1282046"/>
                <a:gd name="connsiteY0" fmla="*/ 519779 h 519779"/>
                <a:gd name="connsiteX1" fmla="*/ 235671 w 1282046"/>
                <a:gd name="connsiteY1" fmla="*/ 227548 h 519779"/>
                <a:gd name="connsiteX2" fmla="*/ 490194 w 1282046"/>
                <a:gd name="connsiteY2" fmla="*/ 76720 h 519779"/>
                <a:gd name="connsiteX3" fmla="*/ 782426 w 1282046"/>
                <a:gd name="connsiteY3" fmla="*/ 1307 h 519779"/>
                <a:gd name="connsiteX4" fmla="*/ 1084083 w 1282046"/>
                <a:gd name="connsiteY4" fmla="*/ 29585 h 519779"/>
                <a:gd name="connsiteX5" fmla="*/ 1282046 w 1282046"/>
                <a:gd name="connsiteY5" fmla="*/ 39013 h 519779"/>
                <a:gd name="connsiteX0" fmla="*/ 0 w 1282046"/>
                <a:gd name="connsiteY0" fmla="*/ 519779 h 519779"/>
                <a:gd name="connsiteX1" fmla="*/ 235671 w 1282046"/>
                <a:gd name="connsiteY1" fmla="*/ 227548 h 519779"/>
                <a:gd name="connsiteX2" fmla="*/ 490194 w 1282046"/>
                <a:gd name="connsiteY2" fmla="*/ 76720 h 519779"/>
                <a:gd name="connsiteX3" fmla="*/ 782426 w 1282046"/>
                <a:gd name="connsiteY3" fmla="*/ 1307 h 519779"/>
                <a:gd name="connsiteX4" fmla="*/ 1084083 w 1282046"/>
                <a:gd name="connsiteY4" fmla="*/ 29585 h 519779"/>
                <a:gd name="connsiteX5" fmla="*/ 1282046 w 1282046"/>
                <a:gd name="connsiteY5" fmla="*/ 39013 h 519779"/>
                <a:gd name="connsiteX0" fmla="*/ 0 w 1282046"/>
                <a:gd name="connsiteY0" fmla="*/ 519779 h 519779"/>
                <a:gd name="connsiteX1" fmla="*/ 235671 w 1282046"/>
                <a:gd name="connsiteY1" fmla="*/ 227548 h 519779"/>
                <a:gd name="connsiteX2" fmla="*/ 490194 w 1282046"/>
                <a:gd name="connsiteY2" fmla="*/ 76720 h 519779"/>
                <a:gd name="connsiteX3" fmla="*/ 782426 w 1282046"/>
                <a:gd name="connsiteY3" fmla="*/ 1307 h 519779"/>
                <a:gd name="connsiteX4" fmla="*/ 1084083 w 1282046"/>
                <a:gd name="connsiteY4" fmla="*/ 29585 h 519779"/>
                <a:gd name="connsiteX5" fmla="*/ 1282046 w 1282046"/>
                <a:gd name="connsiteY5" fmla="*/ 39013 h 519779"/>
                <a:gd name="connsiteX0" fmla="*/ 0 w 1282046"/>
                <a:gd name="connsiteY0" fmla="*/ 539296 h 539296"/>
                <a:gd name="connsiteX1" fmla="*/ 235671 w 1282046"/>
                <a:gd name="connsiteY1" fmla="*/ 247065 h 539296"/>
                <a:gd name="connsiteX2" fmla="*/ 490194 w 1282046"/>
                <a:gd name="connsiteY2" fmla="*/ 96237 h 539296"/>
                <a:gd name="connsiteX3" fmla="*/ 782426 w 1282046"/>
                <a:gd name="connsiteY3" fmla="*/ 20824 h 539296"/>
                <a:gd name="connsiteX4" fmla="*/ 1093509 w 1282046"/>
                <a:gd name="connsiteY4" fmla="*/ 1968 h 539296"/>
                <a:gd name="connsiteX5" fmla="*/ 1282046 w 1282046"/>
                <a:gd name="connsiteY5" fmla="*/ 58530 h 539296"/>
                <a:gd name="connsiteX0" fmla="*/ 0 w 1282046"/>
                <a:gd name="connsiteY0" fmla="*/ 540955 h 540955"/>
                <a:gd name="connsiteX1" fmla="*/ 235671 w 1282046"/>
                <a:gd name="connsiteY1" fmla="*/ 248724 h 540955"/>
                <a:gd name="connsiteX2" fmla="*/ 490194 w 1282046"/>
                <a:gd name="connsiteY2" fmla="*/ 97896 h 540955"/>
                <a:gd name="connsiteX3" fmla="*/ 782426 w 1282046"/>
                <a:gd name="connsiteY3" fmla="*/ 22483 h 540955"/>
                <a:gd name="connsiteX4" fmla="*/ 1093509 w 1282046"/>
                <a:gd name="connsiteY4" fmla="*/ 3627 h 540955"/>
                <a:gd name="connsiteX5" fmla="*/ 1282046 w 1282046"/>
                <a:gd name="connsiteY5" fmla="*/ 3628 h 540955"/>
                <a:gd name="connsiteX0" fmla="*/ 0 w 1282046"/>
                <a:gd name="connsiteY0" fmla="*/ 584622 h 584622"/>
                <a:gd name="connsiteX1" fmla="*/ 235671 w 1282046"/>
                <a:gd name="connsiteY1" fmla="*/ 292391 h 584622"/>
                <a:gd name="connsiteX2" fmla="*/ 490194 w 1282046"/>
                <a:gd name="connsiteY2" fmla="*/ 141563 h 584622"/>
                <a:gd name="connsiteX3" fmla="*/ 782426 w 1282046"/>
                <a:gd name="connsiteY3" fmla="*/ 66150 h 584622"/>
                <a:gd name="connsiteX4" fmla="*/ 1093509 w 1282046"/>
                <a:gd name="connsiteY4" fmla="*/ 160 h 584622"/>
                <a:gd name="connsiteX5" fmla="*/ 1282046 w 1282046"/>
                <a:gd name="connsiteY5" fmla="*/ 47295 h 584622"/>
                <a:gd name="connsiteX0" fmla="*/ 0 w 1329180"/>
                <a:gd name="connsiteY0" fmla="*/ 632348 h 632348"/>
                <a:gd name="connsiteX1" fmla="*/ 235671 w 1329180"/>
                <a:gd name="connsiteY1" fmla="*/ 340117 h 632348"/>
                <a:gd name="connsiteX2" fmla="*/ 490194 w 1329180"/>
                <a:gd name="connsiteY2" fmla="*/ 189289 h 632348"/>
                <a:gd name="connsiteX3" fmla="*/ 782426 w 1329180"/>
                <a:gd name="connsiteY3" fmla="*/ 113876 h 632348"/>
                <a:gd name="connsiteX4" fmla="*/ 1093509 w 1329180"/>
                <a:gd name="connsiteY4" fmla="*/ 47886 h 632348"/>
                <a:gd name="connsiteX5" fmla="*/ 1329180 w 1329180"/>
                <a:gd name="connsiteY5" fmla="*/ 753 h 632348"/>
                <a:gd name="connsiteX0" fmla="*/ 0 w 1329180"/>
                <a:gd name="connsiteY0" fmla="*/ 632295 h 632295"/>
                <a:gd name="connsiteX1" fmla="*/ 235671 w 1329180"/>
                <a:gd name="connsiteY1" fmla="*/ 340064 h 632295"/>
                <a:gd name="connsiteX2" fmla="*/ 490194 w 1329180"/>
                <a:gd name="connsiteY2" fmla="*/ 189236 h 632295"/>
                <a:gd name="connsiteX3" fmla="*/ 791853 w 1329180"/>
                <a:gd name="connsiteY3" fmla="*/ 94969 h 632295"/>
                <a:gd name="connsiteX4" fmla="*/ 1093509 w 1329180"/>
                <a:gd name="connsiteY4" fmla="*/ 47833 h 632295"/>
                <a:gd name="connsiteX5" fmla="*/ 1329180 w 1329180"/>
                <a:gd name="connsiteY5" fmla="*/ 700 h 632295"/>
                <a:gd name="connsiteX0" fmla="*/ 0 w 1329180"/>
                <a:gd name="connsiteY0" fmla="*/ 632295 h 632295"/>
                <a:gd name="connsiteX1" fmla="*/ 235671 w 1329180"/>
                <a:gd name="connsiteY1" fmla="*/ 340064 h 632295"/>
                <a:gd name="connsiteX2" fmla="*/ 490194 w 1329180"/>
                <a:gd name="connsiteY2" fmla="*/ 189236 h 632295"/>
                <a:gd name="connsiteX3" fmla="*/ 791853 w 1329180"/>
                <a:gd name="connsiteY3" fmla="*/ 94969 h 632295"/>
                <a:gd name="connsiteX4" fmla="*/ 1093509 w 1329180"/>
                <a:gd name="connsiteY4" fmla="*/ 47833 h 632295"/>
                <a:gd name="connsiteX5" fmla="*/ 1329180 w 1329180"/>
                <a:gd name="connsiteY5" fmla="*/ 700 h 632295"/>
                <a:gd name="connsiteX0" fmla="*/ 0 w 1348034"/>
                <a:gd name="connsiteY0" fmla="*/ 604865 h 604865"/>
                <a:gd name="connsiteX1" fmla="*/ 235671 w 1348034"/>
                <a:gd name="connsiteY1" fmla="*/ 312634 h 604865"/>
                <a:gd name="connsiteX2" fmla="*/ 490194 w 1348034"/>
                <a:gd name="connsiteY2" fmla="*/ 161806 h 604865"/>
                <a:gd name="connsiteX3" fmla="*/ 791853 w 1348034"/>
                <a:gd name="connsiteY3" fmla="*/ 67539 h 604865"/>
                <a:gd name="connsiteX4" fmla="*/ 1093509 w 1348034"/>
                <a:gd name="connsiteY4" fmla="*/ 20403 h 604865"/>
                <a:gd name="connsiteX5" fmla="*/ 1348034 w 1348034"/>
                <a:gd name="connsiteY5" fmla="*/ 1551 h 604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8034" h="604865">
                  <a:moveTo>
                    <a:pt x="0" y="604865"/>
                  </a:moveTo>
                  <a:cubicBezTo>
                    <a:pt x="52633" y="520023"/>
                    <a:pt x="144546" y="395903"/>
                    <a:pt x="235671" y="312634"/>
                  </a:cubicBezTo>
                  <a:cubicBezTo>
                    <a:pt x="326796" y="229365"/>
                    <a:pt x="397497" y="202655"/>
                    <a:pt x="490194" y="161806"/>
                  </a:cubicBezTo>
                  <a:cubicBezTo>
                    <a:pt x="582891" y="120957"/>
                    <a:pt x="691300" y="91106"/>
                    <a:pt x="791853" y="67539"/>
                  </a:cubicBezTo>
                  <a:cubicBezTo>
                    <a:pt x="892406" y="43972"/>
                    <a:pt x="1000812" y="31401"/>
                    <a:pt x="1093509" y="20403"/>
                  </a:cubicBezTo>
                  <a:cubicBezTo>
                    <a:pt x="1186206" y="9405"/>
                    <a:pt x="1309541" y="-4734"/>
                    <a:pt x="1348034" y="1551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0" name="Group 59"/>
            <p:cNvGrpSpPr/>
            <p:nvPr/>
          </p:nvGrpSpPr>
          <p:grpSpPr>
            <a:xfrm>
              <a:off x="5557734" y="973058"/>
              <a:ext cx="2006192" cy="1254773"/>
              <a:chOff x="1932626" y="2672593"/>
              <a:chExt cx="2006192" cy="1254773"/>
            </a:xfrm>
          </p:grpSpPr>
          <p:grpSp>
            <p:nvGrpSpPr>
              <p:cNvPr id="62" name="Group 61"/>
              <p:cNvGrpSpPr/>
              <p:nvPr/>
            </p:nvGrpSpPr>
            <p:grpSpPr>
              <a:xfrm>
                <a:off x="1932626" y="2672593"/>
                <a:ext cx="1945185" cy="914400"/>
                <a:chOff x="1932626" y="2672593"/>
                <a:chExt cx="1945185" cy="914400"/>
              </a:xfrm>
            </p:grpSpPr>
            <p:grpSp>
              <p:nvGrpSpPr>
                <p:cNvPr id="64" name="Group 63"/>
                <p:cNvGrpSpPr/>
                <p:nvPr/>
              </p:nvGrpSpPr>
              <p:grpSpPr>
                <a:xfrm>
                  <a:off x="2658611" y="2672593"/>
                  <a:ext cx="1219200" cy="914400"/>
                  <a:chOff x="2658611" y="2672593"/>
                  <a:chExt cx="1219200" cy="914400"/>
                </a:xfrm>
              </p:grpSpPr>
              <p:cxnSp>
                <p:nvCxnSpPr>
                  <p:cNvPr id="66" name="Straight Arrow Connector 65"/>
                  <p:cNvCxnSpPr/>
                  <p:nvPr/>
                </p:nvCxnSpPr>
                <p:spPr>
                  <a:xfrm flipV="1">
                    <a:off x="2667000" y="2672593"/>
                    <a:ext cx="0" cy="914400"/>
                  </a:xfrm>
                  <a:prstGeom prst="straightConnector1">
                    <a:avLst/>
                  </a:prstGeom>
                  <a:ln w="38100"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" name="Straight Arrow Connector 66"/>
                  <p:cNvCxnSpPr/>
                  <p:nvPr/>
                </p:nvCxnSpPr>
                <p:spPr>
                  <a:xfrm rot="5400000" flipV="1">
                    <a:off x="3268211" y="2953984"/>
                    <a:ext cx="0" cy="1219200"/>
                  </a:xfrm>
                  <a:prstGeom prst="straightConnector1">
                    <a:avLst/>
                  </a:prstGeom>
                  <a:ln w="38100"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65" name="TextBox 64"/>
                    <p:cNvSpPr txBox="1"/>
                    <p:nvPr/>
                  </p:nvSpPr>
                  <p:spPr>
                    <a:xfrm>
                      <a:off x="1932626" y="2822895"/>
                      <a:ext cx="710579" cy="497187"/>
                    </a:xfrm>
                    <a:prstGeom prst="rect">
                      <a:avLst/>
                    </a:prstGeom>
                    <a:noFill/>
                  </p:spPr>
                  <p:txBody>
                    <a:bodyPr vert="vert270" wrap="non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f>
                              <m:fPr>
                                <m:ctrlPr>
                                  <a:rPr lang="en-US" b="0" i="1" smtClean="0">
                                    <a:solidFill>
                                      <a:srgbClr val="0000CC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b="0" i="1" smtClean="0">
                                        <a:solidFill>
                                          <a:srgbClr val="0000CC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solidFill>
                                          <a:srgbClr val="0000CC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b="0" i="0" smtClean="0">
                                        <a:solidFill>
                                          <a:srgbClr val="0000CC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P</m:t>
                                    </m:r>
                                  </m:e>
                                  <m:sub>
                                    <m:r>
                                      <a:rPr lang="en-US" b="0" i="0" smtClean="0">
                                        <a:solidFill>
                                          <a:srgbClr val="0000CC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US" b="0" i="1" smtClean="0">
                                    <a:solidFill>
                                      <a:srgbClr val="0000CC"/>
                                    </a:solidFill>
                                    <a:latin typeface="Cambria Math" panose="02040503050406030204" pitchFamily="18" charset="0"/>
                                  </a:rPr>
                                  <m:t>𝑑𝑡</m:t>
                                </m:r>
                              </m:den>
                            </m:f>
                          </m:oMath>
                        </m:oMathPara>
                      </a14:m>
                      <a:endParaRPr lang="en-US" dirty="0">
                        <a:solidFill>
                          <a:srgbClr val="0000CC"/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65" name="TextBox 64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932626" y="2822895"/>
                      <a:ext cx="710579" cy="497187"/>
                    </a:xfrm>
                    <a:prstGeom prst="rect">
                      <a:avLst/>
                    </a:prstGeom>
                    <a:blipFill rotWithShape="0">
                      <a:blip r:embed="rId7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3" name="TextBox 62"/>
                  <p:cNvSpPr txBox="1"/>
                  <p:nvPr/>
                </p:nvSpPr>
                <p:spPr>
                  <a:xfrm>
                    <a:off x="2597603" y="3558034"/>
                    <a:ext cx="1341215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b="0" i="1" dirty="0" smtClean="0">
                                  <a:solidFill>
                                    <a:srgbClr val="0000CC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b="0" i="0" dirty="0" smtClean="0">
                                  <a:solidFill>
                                    <a:srgbClr val="0000CC"/>
                                  </a:solidFill>
                                  <a:latin typeface="Cambria Math" panose="02040503050406030204" pitchFamily="18" charset="0"/>
                                </a:rPr>
                                <m:t>P</m:t>
                              </m:r>
                            </m:e>
                            <m:sub>
                              <m:r>
                                <a:rPr lang="en-US" b="0" i="0" dirty="0" smtClean="0">
                                  <a:solidFill>
                                    <a:srgbClr val="0000CC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oMath>
                      </m:oMathPara>
                    </a14:m>
                    <a:endParaRPr lang="en-US" dirty="0">
                      <a:solidFill>
                        <a:srgbClr val="0000CC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63" name="TextBox 62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597603" y="3558034"/>
                    <a:ext cx="1341215" cy="369332"/>
                  </a:xfrm>
                  <a:prstGeom prst="rect">
                    <a:avLst/>
                  </a:prstGeom>
                  <a:blipFill rotWithShape="0">
                    <a:blip r:embed="rId8"/>
                    <a:stretch>
                      <a:fillRect b="-166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grpSp>
        <p:nvGrpSpPr>
          <p:cNvPr id="68" name="Group 67"/>
          <p:cNvGrpSpPr/>
          <p:nvPr/>
        </p:nvGrpSpPr>
        <p:grpSpPr>
          <a:xfrm>
            <a:off x="3943306" y="2178668"/>
            <a:ext cx="685800" cy="1524001"/>
            <a:chOff x="381000" y="2229297"/>
            <a:chExt cx="685800" cy="1524001"/>
          </a:xfrm>
        </p:grpSpPr>
        <p:pic>
          <p:nvPicPr>
            <p:cNvPr id="69" name="Picture 68"/>
            <p:cNvPicPr>
              <a:picLocks noChangeAspect="1"/>
            </p:cNvPicPr>
            <p:nvPr/>
          </p:nvPicPr>
          <p:blipFill rotWithShape="1">
            <a:blip r:embed="rId2"/>
            <a:srcRect l="7847" t="9604" r="77489" b="51980"/>
            <a:stretch/>
          </p:blipFill>
          <p:spPr>
            <a:xfrm>
              <a:off x="381000" y="2229297"/>
              <a:ext cx="685800" cy="1524001"/>
            </a:xfrm>
            <a:prstGeom prst="rect">
              <a:avLst/>
            </a:prstGeom>
          </p:spPr>
        </p:pic>
        <p:sp>
          <p:nvSpPr>
            <p:cNvPr id="70" name="Rectangle 69"/>
            <p:cNvSpPr/>
            <p:nvPr/>
          </p:nvSpPr>
          <p:spPr>
            <a:xfrm>
              <a:off x="651164" y="2514600"/>
              <a:ext cx="415636" cy="914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Plus 70"/>
          <p:cNvSpPr/>
          <p:nvPr/>
        </p:nvSpPr>
        <p:spPr>
          <a:xfrm>
            <a:off x="4486876" y="3434499"/>
            <a:ext cx="261937" cy="228600"/>
          </a:xfrm>
          <a:prstGeom prst="mathPlus">
            <a:avLst/>
          </a:prstGeom>
          <a:solidFill>
            <a:srgbClr val="00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ultiply 2"/>
          <p:cNvSpPr/>
          <p:nvPr/>
        </p:nvSpPr>
        <p:spPr>
          <a:xfrm>
            <a:off x="3135615" y="4549101"/>
            <a:ext cx="369585" cy="397570"/>
          </a:xfrm>
          <a:prstGeom prst="mathMultiply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Equal 9"/>
          <p:cNvSpPr/>
          <p:nvPr/>
        </p:nvSpPr>
        <p:spPr>
          <a:xfrm>
            <a:off x="5728978" y="4590680"/>
            <a:ext cx="368247" cy="277637"/>
          </a:xfrm>
          <a:prstGeom prst="mathEqual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82" name="Picture 81"/>
          <p:cNvPicPr>
            <a:picLocks noChangeAspect="1"/>
          </p:cNvPicPr>
          <p:nvPr/>
        </p:nvPicPr>
        <p:blipFill rotWithShape="1">
          <a:blip r:embed="rId2"/>
          <a:srcRect l="15528" t="10278" r="78464" b="52371"/>
          <a:stretch/>
        </p:blipFill>
        <p:spPr>
          <a:xfrm>
            <a:off x="8528166" y="3917153"/>
            <a:ext cx="321732" cy="1696767"/>
          </a:xfrm>
          <a:prstGeom prst="rect">
            <a:avLst/>
          </a:prstGeom>
        </p:spPr>
      </p:pic>
      <p:sp>
        <p:nvSpPr>
          <p:cNvPr id="83" name="Plus 82"/>
          <p:cNvSpPr/>
          <p:nvPr/>
        </p:nvSpPr>
        <p:spPr>
          <a:xfrm>
            <a:off x="8757179" y="5165002"/>
            <a:ext cx="261937" cy="228600"/>
          </a:xfrm>
          <a:prstGeom prst="mathPlus">
            <a:avLst/>
          </a:prstGeom>
          <a:solidFill>
            <a:srgbClr val="00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e 7"/>
              <p:cNvGraphicFramePr>
                <a:graphicFrameLocks noGrp="1"/>
              </p:cNvGraphicFramePr>
              <p:nvPr>
                <p:extLst/>
              </p:nvPr>
            </p:nvGraphicFramePr>
            <p:xfrm>
              <a:off x="1079946" y="4181277"/>
              <a:ext cx="1909014" cy="11125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54507"/>
                    <a:gridCol w="954507"/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1" i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𝐏</m:t>
                                    </m:r>
                                  </m:e>
                                  <m:sub>
                                    <m:r>
                                      <a:rPr lang="en-US" b="1" i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i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1" i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𝐏</m:t>
                                    </m:r>
                                  </m:e>
                                  <m:sub>
                                    <m:r>
                                      <a:rPr lang="en-US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0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0</a:t>
                          </a:r>
                          <a:endParaRPr lang="en-US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1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1</a:t>
                          </a:r>
                          <a:endParaRPr lang="en-US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e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46670730"/>
                  </p:ext>
                </p:extLst>
              </p:nvPr>
            </p:nvGraphicFramePr>
            <p:xfrm>
              <a:off x="1079946" y="4181277"/>
              <a:ext cx="1909014" cy="11125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54507"/>
                    <a:gridCol w="954507"/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9"/>
                          <a:stretch>
                            <a:fillRect l="-637" t="-1639" r="-102548" b="-2262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9"/>
                          <a:stretch>
                            <a:fillRect l="-100637" t="-1639" r="-2548" b="-226230"/>
                          </a:stretch>
                        </a:blip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0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0</a:t>
                          </a:r>
                          <a:endParaRPr lang="en-US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1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1</a:t>
                          </a:r>
                          <a:endParaRPr lang="en-US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9" name="Table 58"/>
              <p:cNvGraphicFramePr>
                <a:graphicFrameLocks noGrp="1"/>
              </p:cNvGraphicFramePr>
              <p:nvPr>
                <p:extLst/>
              </p:nvPr>
            </p:nvGraphicFramePr>
            <p:xfrm>
              <a:off x="1079946" y="5312771"/>
              <a:ext cx="1909014" cy="11125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54507"/>
                    <a:gridCol w="954507"/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1" i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𝐏</m:t>
                                    </m:r>
                                  </m:e>
                                  <m:sub>
                                    <m:r>
                                      <a:rPr lang="en-US" b="1" i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i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1" i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𝐏</m:t>
                                    </m:r>
                                  </m:e>
                                  <m:sub>
                                    <m:r>
                                      <a:rPr lang="en-US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𝟑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0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0</a:t>
                          </a:r>
                          <a:endParaRPr lang="en-US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1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1</a:t>
                          </a:r>
                          <a:endParaRPr lang="en-US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9" name="Table 5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19953534"/>
                  </p:ext>
                </p:extLst>
              </p:nvPr>
            </p:nvGraphicFramePr>
            <p:xfrm>
              <a:off x="1079946" y="5312771"/>
              <a:ext cx="1909014" cy="11125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54507"/>
                    <a:gridCol w="954507"/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10"/>
                          <a:stretch>
                            <a:fillRect l="-637" t="-1639" r="-102548" b="-2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10"/>
                          <a:stretch>
                            <a:fillRect l="-100637" t="-1639" r="-2548" b="-224590"/>
                          </a:stretch>
                        </a:blip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0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0</a:t>
                          </a:r>
                          <a:endParaRPr lang="en-US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1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1</a:t>
                          </a:r>
                          <a:endParaRPr lang="en-US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1" name="Table 60"/>
              <p:cNvGraphicFramePr>
                <a:graphicFrameLocks noGrp="1"/>
              </p:cNvGraphicFramePr>
              <p:nvPr>
                <p:extLst/>
              </p:nvPr>
            </p:nvGraphicFramePr>
            <p:xfrm>
              <a:off x="3563661" y="4178270"/>
              <a:ext cx="1909014" cy="11125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636338"/>
                    <a:gridCol w="636338"/>
                    <a:gridCol w="636338"/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1" i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𝐏</m:t>
                                    </m:r>
                                  </m:e>
                                  <m:sub>
                                    <m:r>
                                      <a:rPr lang="en-US" b="1" i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i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1" i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𝐏</m:t>
                                    </m:r>
                                  </m:e>
                                  <m:sub>
                                    <m:r>
                                      <a:rPr lang="en-US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1" i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𝐏</m:t>
                                    </m:r>
                                  </m:e>
                                  <m:sub>
                                    <m:r>
                                      <a:rPr lang="en-US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𝟑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0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0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0</a:t>
                          </a:r>
                          <a:endParaRPr lang="en-US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1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1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1</a:t>
                          </a:r>
                          <a:endParaRPr lang="en-US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1" name="Table 6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15216487"/>
                  </p:ext>
                </p:extLst>
              </p:nvPr>
            </p:nvGraphicFramePr>
            <p:xfrm>
              <a:off x="3563661" y="4178270"/>
              <a:ext cx="1909014" cy="11125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636338"/>
                    <a:gridCol w="636338"/>
                    <a:gridCol w="636338"/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11"/>
                          <a:stretch>
                            <a:fillRect l="-952" t="-1639" r="-202857" b="-2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11"/>
                          <a:stretch>
                            <a:fillRect l="-101923" t="-1639" r="-104808" b="-2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11"/>
                          <a:stretch>
                            <a:fillRect l="-200000" t="-1639" r="-3810" b="-224590"/>
                          </a:stretch>
                        </a:blip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0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0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0</a:t>
                          </a:r>
                          <a:endParaRPr lang="en-US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1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1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1</a:t>
                          </a:r>
                          <a:endParaRPr lang="en-US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2" name="Table 71"/>
              <p:cNvGraphicFramePr>
                <a:graphicFrameLocks noGrp="1"/>
              </p:cNvGraphicFramePr>
              <p:nvPr>
                <p:extLst/>
              </p:nvPr>
            </p:nvGraphicFramePr>
            <p:xfrm>
              <a:off x="6264055" y="4152543"/>
              <a:ext cx="1385878" cy="11125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692939"/>
                    <a:gridCol w="692939"/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1" i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𝐏</m:t>
                                    </m:r>
                                  </m:e>
                                  <m:sub>
                                    <m:r>
                                      <a:rPr lang="en-US" b="1" i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i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1" i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𝐏</m:t>
                                    </m:r>
                                  </m:e>
                                  <m:sub>
                                    <m:r>
                                      <a:rPr lang="en-US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𝟑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0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0</a:t>
                          </a:r>
                          <a:endParaRPr lang="en-US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1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1</a:t>
                          </a:r>
                          <a:endParaRPr lang="en-US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2" name="Table 7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04056101"/>
                  </p:ext>
                </p:extLst>
              </p:nvPr>
            </p:nvGraphicFramePr>
            <p:xfrm>
              <a:off x="6264055" y="4152543"/>
              <a:ext cx="1385878" cy="11125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692939"/>
                    <a:gridCol w="692939"/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12"/>
                          <a:stretch>
                            <a:fillRect l="-877" t="-1639" r="-104386" b="-2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12"/>
                          <a:stretch>
                            <a:fillRect l="-100877" t="-1639" r="-4386" b="-224590"/>
                          </a:stretch>
                        </a:blip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0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0</a:t>
                          </a:r>
                          <a:endParaRPr lang="en-US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1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1</a:t>
                          </a:r>
                          <a:endParaRPr lang="en-US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pic>
        <p:nvPicPr>
          <p:cNvPr id="84" name="Picture 83"/>
          <p:cNvPicPr>
            <a:picLocks noChangeAspect="1"/>
          </p:cNvPicPr>
          <p:nvPr/>
        </p:nvPicPr>
        <p:blipFill rotWithShape="1">
          <a:blip r:embed="rId2"/>
          <a:srcRect l="15528" t="25498" r="78680" b="52371"/>
          <a:stretch/>
        </p:blipFill>
        <p:spPr>
          <a:xfrm>
            <a:off x="558219" y="5355934"/>
            <a:ext cx="310131" cy="1005342"/>
          </a:xfrm>
          <a:prstGeom prst="rect">
            <a:avLst/>
          </a:prstGeom>
        </p:spPr>
      </p:pic>
      <p:sp>
        <p:nvSpPr>
          <p:cNvPr id="85" name="Plus 84"/>
          <p:cNvSpPr/>
          <p:nvPr/>
        </p:nvSpPr>
        <p:spPr>
          <a:xfrm>
            <a:off x="744681" y="4738454"/>
            <a:ext cx="261937" cy="228600"/>
          </a:xfrm>
          <a:prstGeom prst="mathPlus">
            <a:avLst/>
          </a:prstGeom>
          <a:solidFill>
            <a:srgbClr val="00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Plus 85"/>
          <p:cNvSpPr/>
          <p:nvPr/>
        </p:nvSpPr>
        <p:spPr>
          <a:xfrm>
            <a:off x="773726" y="5864778"/>
            <a:ext cx="261937" cy="228600"/>
          </a:xfrm>
          <a:prstGeom prst="mathPlus">
            <a:avLst/>
          </a:prstGeom>
          <a:solidFill>
            <a:srgbClr val="00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7" name="Table 86"/>
              <p:cNvGraphicFramePr>
                <a:graphicFrameLocks noGrp="1"/>
              </p:cNvGraphicFramePr>
              <p:nvPr>
                <p:extLst/>
              </p:nvPr>
            </p:nvGraphicFramePr>
            <p:xfrm>
              <a:off x="2706969" y="2374281"/>
              <a:ext cx="1201686" cy="11125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600843"/>
                    <a:gridCol w="600843"/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1" i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𝐏</m:t>
                                    </m:r>
                                  </m:e>
                                  <m:sub>
                                    <m:r>
                                      <a:rPr lang="en-US" b="1" i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i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1" i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𝐏</m:t>
                                    </m:r>
                                  </m:e>
                                  <m:sub>
                                    <m:r>
                                      <a:rPr lang="en-US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𝟑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0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0</a:t>
                          </a:r>
                          <a:endParaRPr lang="en-US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1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1</a:t>
                          </a:r>
                          <a:endParaRPr lang="en-US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7" name="Table 8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07247060"/>
                  </p:ext>
                </p:extLst>
              </p:nvPr>
            </p:nvGraphicFramePr>
            <p:xfrm>
              <a:off x="2706969" y="2374281"/>
              <a:ext cx="1201686" cy="11125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600843"/>
                    <a:gridCol w="600843"/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13"/>
                          <a:stretch>
                            <a:fillRect l="-1010" t="-1639" r="-104040" b="-2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13"/>
                          <a:stretch>
                            <a:fillRect l="-101010" t="-1639" r="-4040" b="-224590"/>
                          </a:stretch>
                        </a:blip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0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0</a:t>
                          </a:r>
                          <a:endParaRPr lang="en-US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1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1</a:t>
                          </a:r>
                          <a:endParaRPr lang="en-US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" name="TextBox 104"/>
              <p:cNvSpPr txBox="1"/>
              <p:nvPr/>
            </p:nvSpPr>
            <p:spPr>
              <a:xfrm>
                <a:off x="6785487" y="2740041"/>
                <a:ext cx="44916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⇒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5" name="TextBox 1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85487" y="2740041"/>
                <a:ext cx="449162" cy="369332"/>
              </a:xfrm>
              <a:prstGeom prst="rect">
                <a:avLst/>
              </a:prstGeom>
              <a:blipFill rotWithShape="0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9" name="Group 108"/>
          <p:cNvGrpSpPr/>
          <p:nvPr/>
        </p:nvGrpSpPr>
        <p:grpSpPr>
          <a:xfrm>
            <a:off x="4818971" y="2388164"/>
            <a:ext cx="2098478" cy="1254773"/>
            <a:chOff x="5557734" y="973058"/>
            <a:chExt cx="2098478" cy="1254773"/>
          </a:xfrm>
        </p:grpSpPr>
        <p:sp>
          <p:nvSpPr>
            <p:cNvPr id="110" name="Freeform 109"/>
            <p:cNvSpPr/>
            <p:nvPr/>
          </p:nvSpPr>
          <p:spPr>
            <a:xfrm flipV="1">
              <a:off x="6308178" y="1231714"/>
              <a:ext cx="1348034" cy="604865"/>
            </a:xfrm>
            <a:custGeom>
              <a:avLst/>
              <a:gdLst>
                <a:gd name="connsiteX0" fmla="*/ 0 w 1263192"/>
                <a:gd name="connsiteY0" fmla="*/ 472175 h 509202"/>
                <a:gd name="connsiteX1" fmla="*/ 226244 w 1263192"/>
                <a:gd name="connsiteY1" fmla="*/ 491029 h 509202"/>
                <a:gd name="connsiteX2" fmla="*/ 499621 w 1263192"/>
                <a:gd name="connsiteY2" fmla="*/ 245932 h 509202"/>
                <a:gd name="connsiteX3" fmla="*/ 650450 w 1263192"/>
                <a:gd name="connsiteY3" fmla="*/ 29116 h 509202"/>
                <a:gd name="connsiteX4" fmla="*/ 1084083 w 1263192"/>
                <a:gd name="connsiteY4" fmla="*/ 835 h 509202"/>
                <a:gd name="connsiteX5" fmla="*/ 1263192 w 1263192"/>
                <a:gd name="connsiteY5" fmla="*/ 10262 h 509202"/>
                <a:gd name="connsiteX0" fmla="*/ 0 w 1263192"/>
                <a:gd name="connsiteY0" fmla="*/ 474333 h 507873"/>
                <a:gd name="connsiteX1" fmla="*/ 226244 w 1263192"/>
                <a:gd name="connsiteY1" fmla="*/ 493187 h 507873"/>
                <a:gd name="connsiteX2" fmla="*/ 499621 w 1263192"/>
                <a:gd name="connsiteY2" fmla="*/ 295224 h 507873"/>
                <a:gd name="connsiteX3" fmla="*/ 650450 w 1263192"/>
                <a:gd name="connsiteY3" fmla="*/ 31274 h 507873"/>
                <a:gd name="connsiteX4" fmla="*/ 1084083 w 1263192"/>
                <a:gd name="connsiteY4" fmla="*/ 2993 h 507873"/>
                <a:gd name="connsiteX5" fmla="*/ 1263192 w 1263192"/>
                <a:gd name="connsiteY5" fmla="*/ 12420 h 507873"/>
                <a:gd name="connsiteX0" fmla="*/ 0 w 1263192"/>
                <a:gd name="connsiteY0" fmla="*/ 474333 h 507873"/>
                <a:gd name="connsiteX1" fmla="*/ 226244 w 1263192"/>
                <a:gd name="connsiteY1" fmla="*/ 493187 h 507873"/>
                <a:gd name="connsiteX2" fmla="*/ 499621 w 1263192"/>
                <a:gd name="connsiteY2" fmla="*/ 295224 h 507873"/>
                <a:gd name="connsiteX3" fmla="*/ 716438 w 1263192"/>
                <a:gd name="connsiteY3" fmla="*/ 31274 h 507873"/>
                <a:gd name="connsiteX4" fmla="*/ 1084083 w 1263192"/>
                <a:gd name="connsiteY4" fmla="*/ 2993 h 507873"/>
                <a:gd name="connsiteX5" fmla="*/ 1263192 w 1263192"/>
                <a:gd name="connsiteY5" fmla="*/ 12420 h 507873"/>
                <a:gd name="connsiteX0" fmla="*/ 0 w 1263192"/>
                <a:gd name="connsiteY0" fmla="*/ 473255 h 508190"/>
                <a:gd name="connsiteX1" fmla="*/ 226244 w 1263192"/>
                <a:gd name="connsiteY1" fmla="*/ 492109 h 508190"/>
                <a:gd name="connsiteX2" fmla="*/ 556182 w 1263192"/>
                <a:gd name="connsiteY2" fmla="*/ 275293 h 508190"/>
                <a:gd name="connsiteX3" fmla="*/ 716438 w 1263192"/>
                <a:gd name="connsiteY3" fmla="*/ 30196 h 508190"/>
                <a:gd name="connsiteX4" fmla="*/ 1084083 w 1263192"/>
                <a:gd name="connsiteY4" fmla="*/ 1915 h 508190"/>
                <a:gd name="connsiteX5" fmla="*/ 1263192 w 1263192"/>
                <a:gd name="connsiteY5" fmla="*/ 11342 h 508190"/>
                <a:gd name="connsiteX0" fmla="*/ 0 w 1263192"/>
                <a:gd name="connsiteY0" fmla="*/ 463856 h 498791"/>
                <a:gd name="connsiteX1" fmla="*/ 226244 w 1263192"/>
                <a:gd name="connsiteY1" fmla="*/ 482710 h 498791"/>
                <a:gd name="connsiteX2" fmla="*/ 556182 w 1263192"/>
                <a:gd name="connsiteY2" fmla="*/ 265894 h 498791"/>
                <a:gd name="connsiteX3" fmla="*/ 716438 w 1263192"/>
                <a:gd name="connsiteY3" fmla="*/ 20797 h 498791"/>
                <a:gd name="connsiteX4" fmla="*/ 1084083 w 1263192"/>
                <a:gd name="connsiteY4" fmla="*/ 11370 h 498791"/>
                <a:gd name="connsiteX5" fmla="*/ 1263192 w 1263192"/>
                <a:gd name="connsiteY5" fmla="*/ 1943 h 498791"/>
                <a:gd name="connsiteX0" fmla="*/ 0 w 1263192"/>
                <a:gd name="connsiteY0" fmla="*/ 463805 h 498740"/>
                <a:gd name="connsiteX1" fmla="*/ 226244 w 1263192"/>
                <a:gd name="connsiteY1" fmla="*/ 482659 h 498740"/>
                <a:gd name="connsiteX2" fmla="*/ 556182 w 1263192"/>
                <a:gd name="connsiteY2" fmla="*/ 265843 h 498740"/>
                <a:gd name="connsiteX3" fmla="*/ 772999 w 1263192"/>
                <a:gd name="connsiteY3" fmla="*/ 30173 h 498740"/>
                <a:gd name="connsiteX4" fmla="*/ 1084083 w 1263192"/>
                <a:gd name="connsiteY4" fmla="*/ 11319 h 498740"/>
                <a:gd name="connsiteX5" fmla="*/ 1263192 w 1263192"/>
                <a:gd name="connsiteY5" fmla="*/ 1892 h 498740"/>
                <a:gd name="connsiteX0" fmla="*/ 0 w 1263192"/>
                <a:gd name="connsiteY0" fmla="*/ 463805 h 486816"/>
                <a:gd name="connsiteX1" fmla="*/ 367646 w 1263192"/>
                <a:gd name="connsiteY1" fmla="*/ 463805 h 486816"/>
                <a:gd name="connsiteX2" fmla="*/ 556182 w 1263192"/>
                <a:gd name="connsiteY2" fmla="*/ 265843 h 486816"/>
                <a:gd name="connsiteX3" fmla="*/ 772999 w 1263192"/>
                <a:gd name="connsiteY3" fmla="*/ 30173 h 486816"/>
                <a:gd name="connsiteX4" fmla="*/ 1084083 w 1263192"/>
                <a:gd name="connsiteY4" fmla="*/ 11319 h 486816"/>
                <a:gd name="connsiteX5" fmla="*/ 1263192 w 1263192"/>
                <a:gd name="connsiteY5" fmla="*/ 1892 h 486816"/>
                <a:gd name="connsiteX0" fmla="*/ 0 w 1263192"/>
                <a:gd name="connsiteY0" fmla="*/ 463805 h 486816"/>
                <a:gd name="connsiteX1" fmla="*/ 414780 w 1263192"/>
                <a:gd name="connsiteY1" fmla="*/ 463805 h 486816"/>
                <a:gd name="connsiteX2" fmla="*/ 556182 w 1263192"/>
                <a:gd name="connsiteY2" fmla="*/ 265843 h 486816"/>
                <a:gd name="connsiteX3" fmla="*/ 772999 w 1263192"/>
                <a:gd name="connsiteY3" fmla="*/ 30173 h 486816"/>
                <a:gd name="connsiteX4" fmla="*/ 1084083 w 1263192"/>
                <a:gd name="connsiteY4" fmla="*/ 11319 h 486816"/>
                <a:gd name="connsiteX5" fmla="*/ 1263192 w 1263192"/>
                <a:gd name="connsiteY5" fmla="*/ 1892 h 486816"/>
                <a:gd name="connsiteX0" fmla="*/ 0 w 1263192"/>
                <a:gd name="connsiteY0" fmla="*/ 478598 h 501609"/>
                <a:gd name="connsiteX1" fmla="*/ 414780 w 1263192"/>
                <a:gd name="connsiteY1" fmla="*/ 478598 h 501609"/>
                <a:gd name="connsiteX2" fmla="*/ 556182 w 1263192"/>
                <a:gd name="connsiteY2" fmla="*/ 280636 h 501609"/>
                <a:gd name="connsiteX3" fmla="*/ 772999 w 1263192"/>
                <a:gd name="connsiteY3" fmla="*/ 16686 h 501609"/>
                <a:gd name="connsiteX4" fmla="*/ 1084083 w 1263192"/>
                <a:gd name="connsiteY4" fmla="*/ 26112 h 501609"/>
                <a:gd name="connsiteX5" fmla="*/ 1263192 w 1263192"/>
                <a:gd name="connsiteY5" fmla="*/ 16685 h 501609"/>
                <a:gd name="connsiteX0" fmla="*/ 0 w 1263192"/>
                <a:gd name="connsiteY0" fmla="*/ 494442 h 517453"/>
                <a:gd name="connsiteX1" fmla="*/ 414780 w 1263192"/>
                <a:gd name="connsiteY1" fmla="*/ 494442 h 517453"/>
                <a:gd name="connsiteX2" fmla="*/ 556182 w 1263192"/>
                <a:gd name="connsiteY2" fmla="*/ 296480 h 517453"/>
                <a:gd name="connsiteX3" fmla="*/ 772999 w 1263192"/>
                <a:gd name="connsiteY3" fmla="*/ 32530 h 517453"/>
                <a:gd name="connsiteX4" fmla="*/ 1084083 w 1263192"/>
                <a:gd name="connsiteY4" fmla="*/ 4248 h 517453"/>
                <a:gd name="connsiteX5" fmla="*/ 1263192 w 1263192"/>
                <a:gd name="connsiteY5" fmla="*/ 32529 h 517453"/>
                <a:gd name="connsiteX0" fmla="*/ 0 w 1282046"/>
                <a:gd name="connsiteY0" fmla="*/ 493187 h 516198"/>
                <a:gd name="connsiteX1" fmla="*/ 414780 w 1282046"/>
                <a:gd name="connsiteY1" fmla="*/ 493187 h 516198"/>
                <a:gd name="connsiteX2" fmla="*/ 556182 w 1282046"/>
                <a:gd name="connsiteY2" fmla="*/ 295225 h 516198"/>
                <a:gd name="connsiteX3" fmla="*/ 772999 w 1282046"/>
                <a:gd name="connsiteY3" fmla="*/ 31275 h 516198"/>
                <a:gd name="connsiteX4" fmla="*/ 1084083 w 1282046"/>
                <a:gd name="connsiteY4" fmla="*/ 2993 h 516198"/>
                <a:gd name="connsiteX5" fmla="*/ 1282046 w 1282046"/>
                <a:gd name="connsiteY5" fmla="*/ 12421 h 516198"/>
                <a:gd name="connsiteX0" fmla="*/ 0 w 1282046"/>
                <a:gd name="connsiteY0" fmla="*/ 493187 h 495494"/>
                <a:gd name="connsiteX1" fmla="*/ 216817 w 1282046"/>
                <a:gd name="connsiteY1" fmla="*/ 248090 h 495494"/>
                <a:gd name="connsiteX2" fmla="*/ 556182 w 1282046"/>
                <a:gd name="connsiteY2" fmla="*/ 295225 h 495494"/>
                <a:gd name="connsiteX3" fmla="*/ 772999 w 1282046"/>
                <a:gd name="connsiteY3" fmla="*/ 31275 h 495494"/>
                <a:gd name="connsiteX4" fmla="*/ 1084083 w 1282046"/>
                <a:gd name="connsiteY4" fmla="*/ 2993 h 495494"/>
                <a:gd name="connsiteX5" fmla="*/ 1282046 w 1282046"/>
                <a:gd name="connsiteY5" fmla="*/ 12421 h 495494"/>
                <a:gd name="connsiteX0" fmla="*/ 0 w 1282046"/>
                <a:gd name="connsiteY0" fmla="*/ 491030 h 493754"/>
                <a:gd name="connsiteX1" fmla="*/ 216817 w 1282046"/>
                <a:gd name="connsiteY1" fmla="*/ 245933 h 493754"/>
                <a:gd name="connsiteX2" fmla="*/ 490194 w 1282046"/>
                <a:gd name="connsiteY2" fmla="*/ 47971 h 493754"/>
                <a:gd name="connsiteX3" fmla="*/ 772999 w 1282046"/>
                <a:gd name="connsiteY3" fmla="*/ 29118 h 493754"/>
                <a:gd name="connsiteX4" fmla="*/ 1084083 w 1282046"/>
                <a:gd name="connsiteY4" fmla="*/ 836 h 493754"/>
                <a:gd name="connsiteX5" fmla="*/ 1282046 w 1282046"/>
                <a:gd name="connsiteY5" fmla="*/ 10264 h 493754"/>
                <a:gd name="connsiteX0" fmla="*/ 0 w 1282046"/>
                <a:gd name="connsiteY0" fmla="*/ 519779 h 522503"/>
                <a:gd name="connsiteX1" fmla="*/ 216817 w 1282046"/>
                <a:gd name="connsiteY1" fmla="*/ 274682 h 522503"/>
                <a:gd name="connsiteX2" fmla="*/ 490194 w 1282046"/>
                <a:gd name="connsiteY2" fmla="*/ 76720 h 522503"/>
                <a:gd name="connsiteX3" fmla="*/ 782426 w 1282046"/>
                <a:gd name="connsiteY3" fmla="*/ 1307 h 522503"/>
                <a:gd name="connsiteX4" fmla="*/ 1084083 w 1282046"/>
                <a:gd name="connsiteY4" fmla="*/ 29585 h 522503"/>
                <a:gd name="connsiteX5" fmla="*/ 1282046 w 1282046"/>
                <a:gd name="connsiteY5" fmla="*/ 39013 h 522503"/>
                <a:gd name="connsiteX0" fmla="*/ 0 w 1282046"/>
                <a:gd name="connsiteY0" fmla="*/ 519779 h 522392"/>
                <a:gd name="connsiteX1" fmla="*/ 235671 w 1282046"/>
                <a:gd name="connsiteY1" fmla="*/ 265255 h 522392"/>
                <a:gd name="connsiteX2" fmla="*/ 490194 w 1282046"/>
                <a:gd name="connsiteY2" fmla="*/ 76720 h 522392"/>
                <a:gd name="connsiteX3" fmla="*/ 782426 w 1282046"/>
                <a:gd name="connsiteY3" fmla="*/ 1307 h 522392"/>
                <a:gd name="connsiteX4" fmla="*/ 1084083 w 1282046"/>
                <a:gd name="connsiteY4" fmla="*/ 29585 h 522392"/>
                <a:gd name="connsiteX5" fmla="*/ 1282046 w 1282046"/>
                <a:gd name="connsiteY5" fmla="*/ 39013 h 522392"/>
                <a:gd name="connsiteX0" fmla="*/ 0 w 1282046"/>
                <a:gd name="connsiteY0" fmla="*/ 519779 h 522025"/>
                <a:gd name="connsiteX1" fmla="*/ 235671 w 1282046"/>
                <a:gd name="connsiteY1" fmla="*/ 227548 h 522025"/>
                <a:gd name="connsiteX2" fmla="*/ 490194 w 1282046"/>
                <a:gd name="connsiteY2" fmla="*/ 76720 h 522025"/>
                <a:gd name="connsiteX3" fmla="*/ 782426 w 1282046"/>
                <a:gd name="connsiteY3" fmla="*/ 1307 h 522025"/>
                <a:gd name="connsiteX4" fmla="*/ 1084083 w 1282046"/>
                <a:gd name="connsiteY4" fmla="*/ 29585 h 522025"/>
                <a:gd name="connsiteX5" fmla="*/ 1282046 w 1282046"/>
                <a:gd name="connsiteY5" fmla="*/ 39013 h 522025"/>
                <a:gd name="connsiteX0" fmla="*/ 0 w 1282046"/>
                <a:gd name="connsiteY0" fmla="*/ 519779 h 522191"/>
                <a:gd name="connsiteX1" fmla="*/ 235671 w 1282046"/>
                <a:gd name="connsiteY1" fmla="*/ 227548 h 522191"/>
                <a:gd name="connsiteX2" fmla="*/ 490194 w 1282046"/>
                <a:gd name="connsiteY2" fmla="*/ 76720 h 522191"/>
                <a:gd name="connsiteX3" fmla="*/ 782426 w 1282046"/>
                <a:gd name="connsiteY3" fmla="*/ 1307 h 522191"/>
                <a:gd name="connsiteX4" fmla="*/ 1084083 w 1282046"/>
                <a:gd name="connsiteY4" fmla="*/ 29585 h 522191"/>
                <a:gd name="connsiteX5" fmla="*/ 1282046 w 1282046"/>
                <a:gd name="connsiteY5" fmla="*/ 39013 h 522191"/>
                <a:gd name="connsiteX0" fmla="*/ 0 w 1282046"/>
                <a:gd name="connsiteY0" fmla="*/ 519779 h 519779"/>
                <a:gd name="connsiteX1" fmla="*/ 235671 w 1282046"/>
                <a:gd name="connsiteY1" fmla="*/ 227548 h 519779"/>
                <a:gd name="connsiteX2" fmla="*/ 490194 w 1282046"/>
                <a:gd name="connsiteY2" fmla="*/ 76720 h 519779"/>
                <a:gd name="connsiteX3" fmla="*/ 782426 w 1282046"/>
                <a:gd name="connsiteY3" fmla="*/ 1307 h 519779"/>
                <a:gd name="connsiteX4" fmla="*/ 1084083 w 1282046"/>
                <a:gd name="connsiteY4" fmla="*/ 29585 h 519779"/>
                <a:gd name="connsiteX5" fmla="*/ 1282046 w 1282046"/>
                <a:gd name="connsiteY5" fmla="*/ 39013 h 519779"/>
                <a:gd name="connsiteX0" fmla="*/ 0 w 1282046"/>
                <a:gd name="connsiteY0" fmla="*/ 519779 h 519779"/>
                <a:gd name="connsiteX1" fmla="*/ 235671 w 1282046"/>
                <a:gd name="connsiteY1" fmla="*/ 227548 h 519779"/>
                <a:gd name="connsiteX2" fmla="*/ 490194 w 1282046"/>
                <a:gd name="connsiteY2" fmla="*/ 76720 h 519779"/>
                <a:gd name="connsiteX3" fmla="*/ 782426 w 1282046"/>
                <a:gd name="connsiteY3" fmla="*/ 1307 h 519779"/>
                <a:gd name="connsiteX4" fmla="*/ 1084083 w 1282046"/>
                <a:gd name="connsiteY4" fmla="*/ 29585 h 519779"/>
                <a:gd name="connsiteX5" fmla="*/ 1282046 w 1282046"/>
                <a:gd name="connsiteY5" fmla="*/ 39013 h 519779"/>
                <a:gd name="connsiteX0" fmla="*/ 0 w 1282046"/>
                <a:gd name="connsiteY0" fmla="*/ 519779 h 519779"/>
                <a:gd name="connsiteX1" fmla="*/ 235671 w 1282046"/>
                <a:gd name="connsiteY1" fmla="*/ 227548 h 519779"/>
                <a:gd name="connsiteX2" fmla="*/ 490194 w 1282046"/>
                <a:gd name="connsiteY2" fmla="*/ 76720 h 519779"/>
                <a:gd name="connsiteX3" fmla="*/ 782426 w 1282046"/>
                <a:gd name="connsiteY3" fmla="*/ 1307 h 519779"/>
                <a:gd name="connsiteX4" fmla="*/ 1084083 w 1282046"/>
                <a:gd name="connsiteY4" fmla="*/ 29585 h 519779"/>
                <a:gd name="connsiteX5" fmla="*/ 1282046 w 1282046"/>
                <a:gd name="connsiteY5" fmla="*/ 39013 h 519779"/>
                <a:gd name="connsiteX0" fmla="*/ 0 w 1282046"/>
                <a:gd name="connsiteY0" fmla="*/ 539296 h 539296"/>
                <a:gd name="connsiteX1" fmla="*/ 235671 w 1282046"/>
                <a:gd name="connsiteY1" fmla="*/ 247065 h 539296"/>
                <a:gd name="connsiteX2" fmla="*/ 490194 w 1282046"/>
                <a:gd name="connsiteY2" fmla="*/ 96237 h 539296"/>
                <a:gd name="connsiteX3" fmla="*/ 782426 w 1282046"/>
                <a:gd name="connsiteY3" fmla="*/ 20824 h 539296"/>
                <a:gd name="connsiteX4" fmla="*/ 1093509 w 1282046"/>
                <a:gd name="connsiteY4" fmla="*/ 1968 h 539296"/>
                <a:gd name="connsiteX5" fmla="*/ 1282046 w 1282046"/>
                <a:gd name="connsiteY5" fmla="*/ 58530 h 539296"/>
                <a:gd name="connsiteX0" fmla="*/ 0 w 1282046"/>
                <a:gd name="connsiteY0" fmla="*/ 540955 h 540955"/>
                <a:gd name="connsiteX1" fmla="*/ 235671 w 1282046"/>
                <a:gd name="connsiteY1" fmla="*/ 248724 h 540955"/>
                <a:gd name="connsiteX2" fmla="*/ 490194 w 1282046"/>
                <a:gd name="connsiteY2" fmla="*/ 97896 h 540955"/>
                <a:gd name="connsiteX3" fmla="*/ 782426 w 1282046"/>
                <a:gd name="connsiteY3" fmla="*/ 22483 h 540955"/>
                <a:gd name="connsiteX4" fmla="*/ 1093509 w 1282046"/>
                <a:gd name="connsiteY4" fmla="*/ 3627 h 540955"/>
                <a:gd name="connsiteX5" fmla="*/ 1282046 w 1282046"/>
                <a:gd name="connsiteY5" fmla="*/ 3628 h 540955"/>
                <a:gd name="connsiteX0" fmla="*/ 0 w 1282046"/>
                <a:gd name="connsiteY0" fmla="*/ 584622 h 584622"/>
                <a:gd name="connsiteX1" fmla="*/ 235671 w 1282046"/>
                <a:gd name="connsiteY1" fmla="*/ 292391 h 584622"/>
                <a:gd name="connsiteX2" fmla="*/ 490194 w 1282046"/>
                <a:gd name="connsiteY2" fmla="*/ 141563 h 584622"/>
                <a:gd name="connsiteX3" fmla="*/ 782426 w 1282046"/>
                <a:gd name="connsiteY3" fmla="*/ 66150 h 584622"/>
                <a:gd name="connsiteX4" fmla="*/ 1093509 w 1282046"/>
                <a:gd name="connsiteY4" fmla="*/ 160 h 584622"/>
                <a:gd name="connsiteX5" fmla="*/ 1282046 w 1282046"/>
                <a:gd name="connsiteY5" fmla="*/ 47295 h 584622"/>
                <a:gd name="connsiteX0" fmla="*/ 0 w 1329180"/>
                <a:gd name="connsiteY0" fmla="*/ 632348 h 632348"/>
                <a:gd name="connsiteX1" fmla="*/ 235671 w 1329180"/>
                <a:gd name="connsiteY1" fmla="*/ 340117 h 632348"/>
                <a:gd name="connsiteX2" fmla="*/ 490194 w 1329180"/>
                <a:gd name="connsiteY2" fmla="*/ 189289 h 632348"/>
                <a:gd name="connsiteX3" fmla="*/ 782426 w 1329180"/>
                <a:gd name="connsiteY3" fmla="*/ 113876 h 632348"/>
                <a:gd name="connsiteX4" fmla="*/ 1093509 w 1329180"/>
                <a:gd name="connsiteY4" fmla="*/ 47886 h 632348"/>
                <a:gd name="connsiteX5" fmla="*/ 1329180 w 1329180"/>
                <a:gd name="connsiteY5" fmla="*/ 753 h 632348"/>
                <a:gd name="connsiteX0" fmla="*/ 0 w 1329180"/>
                <a:gd name="connsiteY0" fmla="*/ 632295 h 632295"/>
                <a:gd name="connsiteX1" fmla="*/ 235671 w 1329180"/>
                <a:gd name="connsiteY1" fmla="*/ 340064 h 632295"/>
                <a:gd name="connsiteX2" fmla="*/ 490194 w 1329180"/>
                <a:gd name="connsiteY2" fmla="*/ 189236 h 632295"/>
                <a:gd name="connsiteX3" fmla="*/ 791853 w 1329180"/>
                <a:gd name="connsiteY3" fmla="*/ 94969 h 632295"/>
                <a:gd name="connsiteX4" fmla="*/ 1093509 w 1329180"/>
                <a:gd name="connsiteY4" fmla="*/ 47833 h 632295"/>
                <a:gd name="connsiteX5" fmla="*/ 1329180 w 1329180"/>
                <a:gd name="connsiteY5" fmla="*/ 700 h 632295"/>
                <a:gd name="connsiteX0" fmla="*/ 0 w 1329180"/>
                <a:gd name="connsiteY0" fmla="*/ 632295 h 632295"/>
                <a:gd name="connsiteX1" fmla="*/ 235671 w 1329180"/>
                <a:gd name="connsiteY1" fmla="*/ 340064 h 632295"/>
                <a:gd name="connsiteX2" fmla="*/ 490194 w 1329180"/>
                <a:gd name="connsiteY2" fmla="*/ 189236 h 632295"/>
                <a:gd name="connsiteX3" fmla="*/ 791853 w 1329180"/>
                <a:gd name="connsiteY3" fmla="*/ 94969 h 632295"/>
                <a:gd name="connsiteX4" fmla="*/ 1093509 w 1329180"/>
                <a:gd name="connsiteY4" fmla="*/ 47833 h 632295"/>
                <a:gd name="connsiteX5" fmla="*/ 1329180 w 1329180"/>
                <a:gd name="connsiteY5" fmla="*/ 700 h 632295"/>
                <a:gd name="connsiteX0" fmla="*/ 0 w 1348034"/>
                <a:gd name="connsiteY0" fmla="*/ 604865 h 604865"/>
                <a:gd name="connsiteX1" fmla="*/ 235671 w 1348034"/>
                <a:gd name="connsiteY1" fmla="*/ 312634 h 604865"/>
                <a:gd name="connsiteX2" fmla="*/ 490194 w 1348034"/>
                <a:gd name="connsiteY2" fmla="*/ 161806 h 604865"/>
                <a:gd name="connsiteX3" fmla="*/ 791853 w 1348034"/>
                <a:gd name="connsiteY3" fmla="*/ 67539 h 604865"/>
                <a:gd name="connsiteX4" fmla="*/ 1093509 w 1348034"/>
                <a:gd name="connsiteY4" fmla="*/ 20403 h 604865"/>
                <a:gd name="connsiteX5" fmla="*/ 1348034 w 1348034"/>
                <a:gd name="connsiteY5" fmla="*/ 1551 h 604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8034" h="604865">
                  <a:moveTo>
                    <a:pt x="0" y="604865"/>
                  </a:moveTo>
                  <a:cubicBezTo>
                    <a:pt x="52633" y="520023"/>
                    <a:pt x="144546" y="395903"/>
                    <a:pt x="235671" y="312634"/>
                  </a:cubicBezTo>
                  <a:cubicBezTo>
                    <a:pt x="326796" y="229365"/>
                    <a:pt x="397497" y="202655"/>
                    <a:pt x="490194" y="161806"/>
                  </a:cubicBezTo>
                  <a:cubicBezTo>
                    <a:pt x="582891" y="120957"/>
                    <a:pt x="691300" y="91106"/>
                    <a:pt x="791853" y="67539"/>
                  </a:cubicBezTo>
                  <a:cubicBezTo>
                    <a:pt x="892406" y="43972"/>
                    <a:pt x="1000812" y="31401"/>
                    <a:pt x="1093509" y="20403"/>
                  </a:cubicBezTo>
                  <a:cubicBezTo>
                    <a:pt x="1186206" y="9405"/>
                    <a:pt x="1309541" y="-4734"/>
                    <a:pt x="1348034" y="1551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1" name="Group 110"/>
            <p:cNvGrpSpPr/>
            <p:nvPr/>
          </p:nvGrpSpPr>
          <p:grpSpPr>
            <a:xfrm>
              <a:off x="5557734" y="973058"/>
              <a:ext cx="2006192" cy="1254773"/>
              <a:chOff x="1932626" y="2672593"/>
              <a:chExt cx="2006192" cy="1254773"/>
            </a:xfrm>
          </p:grpSpPr>
          <p:grpSp>
            <p:nvGrpSpPr>
              <p:cNvPr id="112" name="Group 111"/>
              <p:cNvGrpSpPr/>
              <p:nvPr/>
            </p:nvGrpSpPr>
            <p:grpSpPr>
              <a:xfrm>
                <a:off x="1932626" y="2672593"/>
                <a:ext cx="1945185" cy="914400"/>
                <a:chOff x="1932626" y="2672593"/>
                <a:chExt cx="1945185" cy="914400"/>
              </a:xfrm>
            </p:grpSpPr>
            <p:grpSp>
              <p:nvGrpSpPr>
                <p:cNvPr id="114" name="Group 113"/>
                <p:cNvGrpSpPr/>
                <p:nvPr/>
              </p:nvGrpSpPr>
              <p:grpSpPr>
                <a:xfrm>
                  <a:off x="2658611" y="2672593"/>
                  <a:ext cx="1219200" cy="914400"/>
                  <a:chOff x="2658611" y="2672593"/>
                  <a:chExt cx="1219200" cy="914400"/>
                </a:xfrm>
              </p:grpSpPr>
              <p:cxnSp>
                <p:nvCxnSpPr>
                  <p:cNvPr id="116" name="Straight Arrow Connector 115"/>
                  <p:cNvCxnSpPr/>
                  <p:nvPr/>
                </p:nvCxnSpPr>
                <p:spPr>
                  <a:xfrm flipV="1">
                    <a:off x="2667000" y="2672593"/>
                    <a:ext cx="0" cy="914400"/>
                  </a:xfrm>
                  <a:prstGeom prst="straightConnector1">
                    <a:avLst/>
                  </a:prstGeom>
                  <a:ln w="38100"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7" name="Straight Arrow Connector 116"/>
                  <p:cNvCxnSpPr/>
                  <p:nvPr/>
                </p:nvCxnSpPr>
                <p:spPr>
                  <a:xfrm rot="5400000" flipV="1">
                    <a:off x="3268211" y="2953984"/>
                    <a:ext cx="0" cy="1219200"/>
                  </a:xfrm>
                  <a:prstGeom prst="straightConnector1">
                    <a:avLst/>
                  </a:prstGeom>
                  <a:ln w="38100"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15" name="TextBox 114"/>
                    <p:cNvSpPr txBox="1"/>
                    <p:nvPr/>
                  </p:nvSpPr>
                  <p:spPr>
                    <a:xfrm>
                      <a:off x="1932626" y="2822895"/>
                      <a:ext cx="710579" cy="497187"/>
                    </a:xfrm>
                    <a:prstGeom prst="rect">
                      <a:avLst/>
                    </a:prstGeom>
                    <a:noFill/>
                  </p:spPr>
                  <p:txBody>
                    <a:bodyPr vert="vert270" wrap="non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f>
                              <m:fPr>
                                <m:ctrlPr>
                                  <a:rPr lang="en-US" b="0" i="1" smtClean="0">
                                    <a:solidFill>
                                      <a:srgbClr val="0000CC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b="0" i="1" smtClean="0">
                                        <a:solidFill>
                                          <a:srgbClr val="0000CC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solidFill>
                                          <a:srgbClr val="0000CC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b="0" i="0" smtClean="0">
                                        <a:solidFill>
                                          <a:srgbClr val="0000CC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P</m:t>
                                    </m:r>
                                  </m:e>
                                  <m:sub>
                                    <m:r>
                                      <a:rPr lang="en-US" b="0" i="0" smtClean="0">
                                        <a:solidFill>
                                          <a:srgbClr val="0000CC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US" b="0" i="1" smtClean="0">
                                    <a:solidFill>
                                      <a:srgbClr val="0000CC"/>
                                    </a:solidFill>
                                    <a:latin typeface="Cambria Math" panose="02040503050406030204" pitchFamily="18" charset="0"/>
                                  </a:rPr>
                                  <m:t>𝑑𝑡</m:t>
                                </m:r>
                              </m:den>
                            </m:f>
                          </m:oMath>
                        </m:oMathPara>
                      </a14:m>
                      <a:endParaRPr lang="en-US" dirty="0">
                        <a:solidFill>
                          <a:srgbClr val="0000CC"/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115" name="TextBox 114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932626" y="2822895"/>
                      <a:ext cx="710579" cy="497187"/>
                    </a:xfrm>
                    <a:prstGeom prst="rect">
                      <a:avLst/>
                    </a:prstGeom>
                    <a:blipFill rotWithShape="0">
                      <a:blip r:embed="rId15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13" name="TextBox 112"/>
                  <p:cNvSpPr txBox="1"/>
                  <p:nvPr/>
                </p:nvSpPr>
                <p:spPr>
                  <a:xfrm>
                    <a:off x="2597603" y="3558034"/>
                    <a:ext cx="1341215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b="0" i="1" dirty="0" smtClean="0">
                                  <a:solidFill>
                                    <a:srgbClr val="0000CC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b="0" i="0" dirty="0" smtClean="0">
                                  <a:solidFill>
                                    <a:srgbClr val="0000CC"/>
                                  </a:solidFill>
                                  <a:latin typeface="Cambria Math" panose="02040503050406030204" pitchFamily="18" charset="0"/>
                                </a:rPr>
                                <m:t>P</m:t>
                              </m:r>
                            </m:e>
                            <m:sub>
                              <m:r>
                                <a:rPr lang="en-US" b="0" i="0" dirty="0" smtClean="0">
                                  <a:solidFill>
                                    <a:srgbClr val="0000CC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oMath>
                      </m:oMathPara>
                    </a14:m>
                    <a:endParaRPr lang="en-US" dirty="0">
                      <a:solidFill>
                        <a:srgbClr val="0000CC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63" name="TextBox 62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597603" y="3558034"/>
                    <a:ext cx="1341215" cy="369332"/>
                  </a:xfrm>
                  <a:prstGeom prst="rect">
                    <a:avLst/>
                  </a:prstGeom>
                  <a:blipFill rotWithShape="0">
                    <a:blip r:embed="rId8"/>
                    <a:stretch>
                      <a:fillRect b="-166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2" name="Table 121"/>
              <p:cNvGraphicFramePr>
                <a:graphicFrameLocks noGrp="1"/>
              </p:cNvGraphicFramePr>
              <p:nvPr>
                <p:extLst/>
              </p:nvPr>
            </p:nvGraphicFramePr>
            <p:xfrm>
              <a:off x="7198549" y="2368447"/>
              <a:ext cx="1031052" cy="11125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15526"/>
                    <a:gridCol w="515526"/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1" i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𝐏</m:t>
                                    </m:r>
                                  </m:e>
                                  <m:sub>
                                    <m:r>
                                      <a:rPr lang="en-US" b="1" i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i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1" i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𝐏</m:t>
                                    </m:r>
                                  </m:e>
                                  <m:sub>
                                    <m:r>
                                      <a:rPr lang="en-US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𝟑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0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1</a:t>
                          </a:r>
                          <a:endParaRPr lang="en-US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1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0</a:t>
                          </a:r>
                          <a:endParaRPr lang="en-US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22" name="Table 12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7162586"/>
                  </p:ext>
                </p:extLst>
              </p:nvPr>
            </p:nvGraphicFramePr>
            <p:xfrm>
              <a:off x="7198549" y="2368447"/>
              <a:ext cx="1031052" cy="11125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15526"/>
                    <a:gridCol w="515526"/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16"/>
                          <a:stretch>
                            <a:fillRect l="-1163" t="-1639" r="-103488" b="-2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16"/>
                          <a:stretch>
                            <a:fillRect l="-102353" t="-1639" r="-4706" b="-224590"/>
                          </a:stretch>
                        </a:blip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0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1</a:t>
                          </a:r>
                          <a:endParaRPr lang="en-US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1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0</a:t>
                          </a:r>
                          <a:endParaRPr lang="en-US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grpSp>
        <p:nvGrpSpPr>
          <p:cNvPr id="13" name="Group 12"/>
          <p:cNvGrpSpPr/>
          <p:nvPr/>
        </p:nvGrpSpPr>
        <p:grpSpPr>
          <a:xfrm>
            <a:off x="8123353" y="2172834"/>
            <a:ext cx="837529" cy="1524001"/>
            <a:chOff x="8123353" y="2172834"/>
            <a:chExt cx="837529" cy="1524001"/>
          </a:xfrm>
        </p:grpSpPr>
        <p:grpSp>
          <p:nvGrpSpPr>
            <p:cNvPr id="12" name="Group 11"/>
            <p:cNvGrpSpPr/>
            <p:nvPr/>
          </p:nvGrpSpPr>
          <p:grpSpPr>
            <a:xfrm>
              <a:off x="8123353" y="2172834"/>
              <a:ext cx="837529" cy="1524001"/>
              <a:chOff x="8123353" y="2172834"/>
              <a:chExt cx="837529" cy="1524001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8123353" y="2172834"/>
                <a:ext cx="837529" cy="1524001"/>
                <a:chOff x="8123353" y="2172834"/>
                <a:chExt cx="837529" cy="1524001"/>
              </a:xfrm>
            </p:grpSpPr>
            <p:grpSp>
              <p:nvGrpSpPr>
                <p:cNvPr id="118" name="Group 117"/>
                <p:cNvGrpSpPr/>
                <p:nvPr/>
              </p:nvGrpSpPr>
              <p:grpSpPr>
                <a:xfrm>
                  <a:off x="8275082" y="2172834"/>
                  <a:ext cx="685800" cy="1524001"/>
                  <a:chOff x="381000" y="2229297"/>
                  <a:chExt cx="685800" cy="1524001"/>
                </a:xfrm>
              </p:grpSpPr>
              <p:pic>
                <p:nvPicPr>
                  <p:cNvPr id="119" name="Picture 118"/>
                  <p:cNvPicPr>
                    <a:picLocks noChangeAspect="1"/>
                  </p:cNvPicPr>
                  <p:nvPr/>
                </p:nvPicPr>
                <p:blipFill rotWithShape="1">
                  <a:blip r:embed="rId2"/>
                  <a:srcRect l="7847" t="9604" r="77489" b="51980"/>
                  <a:stretch/>
                </p:blipFill>
                <p:spPr>
                  <a:xfrm>
                    <a:off x="381000" y="2229297"/>
                    <a:ext cx="685800" cy="1524001"/>
                  </a:xfrm>
                  <a:prstGeom prst="rect">
                    <a:avLst/>
                  </a:prstGeom>
                </p:spPr>
              </p:pic>
              <p:sp>
                <p:nvSpPr>
                  <p:cNvPr id="120" name="Rectangle 119"/>
                  <p:cNvSpPr/>
                  <p:nvPr/>
                </p:nvSpPr>
                <p:spPr>
                  <a:xfrm>
                    <a:off x="651164" y="2514600"/>
                    <a:ext cx="415636" cy="91440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pic>
              <p:nvPicPr>
                <p:cNvPr id="124" name="Picture 123"/>
                <p:cNvPicPr>
                  <a:picLocks noChangeAspect="1"/>
                </p:cNvPicPr>
                <p:nvPr/>
              </p:nvPicPr>
              <p:blipFill rotWithShape="1">
                <a:blip r:embed="rId2"/>
                <a:srcRect l="30604" t="11448" r="61256" b="54205"/>
                <a:stretch/>
              </p:blipFill>
              <p:spPr>
                <a:xfrm>
                  <a:off x="8123353" y="2251670"/>
                  <a:ext cx="511013" cy="1357742"/>
                </a:xfrm>
                <a:prstGeom prst="rect">
                  <a:avLst/>
                </a:prstGeom>
              </p:spPr>
            </p:pic>
          </p:grpSp>
          <p:sp>
            <p:nvSpPr>
              <p:cNvPr id="11" name="Rectangle 10"/>
              <p:cNvSpPr/>
              <p:nvPr/>
            </p:nvSpPr>
            <p:spPr>
              <a:xfrm>
                <a:off x="8229601" y="3542965"/>
                <a:ext cx="320674" cy="15387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25" name="Rectangle 124"/>
            <p:cNvSpPr/>
            <p:nvPr/>
          </p:nvSpPr>
          <p:spPr>
            <a:xfrm>
              <a:off x="8425450" y="2699982"/>
              <a:ext cx="320674" cy="1538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5" name="Minus 134"/>
          <p:cNvSpPr/>
          <p:nvPr/>
        </p:nvSpPr>
        <p:spPr>
          <a:xfrm>
            <a:off x="5329404" y="3402131"/>
            <a:ext cx="328612" cy="228600"/>
          </a:xfrm>
          <a:prstGeom prst="mathMinus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Minus 135"/>
          <p:cNvSpPr/>
          <p:nvPr/>
        </p:nvSpPr>
        <p:spPr>
          <a:xfrm>
            <a:off x="8821342" y="3390926"/>
            <a:ext cx="296963" cy="224312"/>
          </a:xfrm>
          <a:prstGeom prst="mathMinus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0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3115" y="990600"/>
            <a:ext cx="3419475" cy="44291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Running Models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6" y="762000"/>
                <a:ext cx="5541149" cy="17039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vertJc m:val="bot"/>
                          <m:ctrlPr>
                            <a:rPr lang="el-GR" sz="24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400" b="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The “Time Start” and “Time End” dialogue boxes do what you would expect. </a:t>
                </a:r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6" y="762000"/>
                <a:ext cx="5541149" cy="1703928"/>
              </a:xfrm>
              <a:prstGeom prst="rect">
                <a:avLst/>
              </a:prstGeom>
              <a:blipFill rotWithShape="0">
                <a:blip r:embed="rId3"/>
                <a:stretch>
                  <a:fillRect l="-1650" b="-71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226" y="5005530"/>
            <a:ext cx="8381547" cy="174783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248400" y="2344942"/>
            <a:ext cx="1447800" cy="321236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866775" y="1321074"/>
            <a:ext cx="1676400" cy="356100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>
            <a:stCxn id="7" idx="1"/>
            <a:endCxn id="9" idx="3"/>
          </p:cNvCxnSpPr>
          <p:nvPr/>
        </p:nvCxnSpPr>
        <p:spPr>
          <a:xfrm flipH="1" flipV="1">
            <a:off x="2543175" y="1499124"/>
            <a:ext cx="3705225" cy="1006436"/>
          </a:xfrm>
          <a:prstGeom prst="straightConnector1">
            <a:avLst/>
          </a:prstGeom>
          <a:ln w="63500">
            <a:solidFill>
              <a:srgbClr val="00CC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6248400" y="2713926"/>
            <a:ext cx="1447800" cy="321236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3190645" y="1321074"/>
            <a:ext cx="1533755" cy="356100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/>
          <p:cNvCxnSpPr>
            <a:stCxn id="14" idx="1"/>
            <a:endCxn id="15" idx="3"/>
          </p:cNvCxnSpPr>
          <p:nvPr/>
        </p:nvCxnSpPr>
        <p:spPr>
          <a:xfrm flipH="1" flipV="1">
            <a:off x="4724400" y="1499124"/>
            <a:ext cx="1524000" cy="1375420"/>
          </a:xfrm>
          <a:prstGeom prst="straightConnector1">
            <a:avLst/>
          </a:prstGeom>
          <a:ln w="63500">
            <a:solidFill>
              <a:srgbClr val="FF0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 descr="redblackblocki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Biocomplexity Logo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6501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3115" y="990600"/>
            <a:ext cx="3419475" cy="44291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Running Models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6" y="762000"/>
                <a:ext cx="5541149" cy="41295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vertJc m:val="bot"/>
                          <m:ctrlPr>
                            <a:rPr lang="el-GR" sz="24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400" b="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The “Time Start” and “Time End” dialogue boxes do what you would expect. The “Number of Points” dialogue box sets the time step for the integrator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 b="0" i="0" smtClean="0">
                        <a:latin typeface="Cambria Math" panose="02040503050406030204" pitchFamily="18" charset="0"/>
                      </a:rPr>
                      <m:t>Δ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𝑇𝑖𝑚𝑒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𝐸𝑛𝑑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𝑇𝑖𝑚𝑒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𝑆𝑡𝑎𝑟𝑡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𝑁𝑢𝑚𝑏𝑒𝑟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𝑜𝑓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𝑃𝑜𝑖𝑛𝑡𝑠</m:t>
                        </m:r>
                      </m:den>
                    </m:f>
                  </m:oMath>
                </a14:m>
                <a:endParaRPr lang="en-US" sz="2400" dirty="0" smtClean="0"/>
              </a:p>
              <a:p>
                <a:pPr marL="0" indent="0">
                  <a:buNone/>
                </a:pPr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100 Points is ok for this simple simulation, but not enough for more demanding simulations</a:t>
                </a:r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6" y="762000"/>
                <a:ext cx="5541149" cy="4129592"/>
              </a:xfrm>
              <a:prstGeom prst="rect">
                <a:avLst/>
              </a:prstGeom>
              <a:blipFill rotWithShape="0">
                <a:blip r:embed="rId3"/>
                <a:stretch>
                  <a:fillRect l="-1650" b="-26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226" y="5005530"/>
            <a:ext cx="8381547" cy="174783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743114" y="3044544"/>
            <a:ext cx="1953085" cy="321236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981200" y="2057400"/>
            <a:ext cx="2590800" cy="381000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>
            <a:stCxn id="7" idx="1"/>
            <a:endCxn id="9" idx="3"/>
          </p:cNvCxnSpPr>
          <p:nvPr/>
        </p:nvCxnSpPr>
        <p:spPr>
          <a:xfrm flipH="1" flipV="1">
            <a:off x="4572000" y="2247900"/>
            <a:ext cx="1171114" cy="957262"/>
          </a:xfrm>
          <a:prstGeom prst="straightConnector1">
            <a:avLst/>
          </a:prstGeom>
          <a:ln w="63500">
            <a:solidFill>
              <a:srgbClr val="00CC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redblackblocki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Biocomplexity Logo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6328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7228" y="3864488"/>
            <a:ext cx="4224337" cy="284561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solidFill>
                  <a:srgbClr val="0000CC"/>
                </a:solidFill>
              </a:rPr>
              <a:t>Using Pathway Designer: Changing Parameters</a:t>
            </a:r>
            <a:endParaRPr lang="en-US" sz="2800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6" y="762000"/>
                <a:ext cx="5541149" cy="39199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vertJc m:val="bot"/>
                          <m:ctrlPr>
                            <a:rPr lang="el-GR" sz="24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400" b="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The “Plugins” Pulldown menu has some useful tools to explore the simulation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 smtClean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Select “Slider Plugin” in the Menu to open the Sliders Plugin window</a:t>
                </a:r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6" y="762000"/>
                <a:ext cx="5541149" cy="3919919"/>
              </a:xfrm>
              <a:prstGeom prst="rect">
                <a:avLst/>
              </a:prstGeom>
              <a:blipFill rotWithShape="0">
                <a:blip r:embed="rId3"/>
                <a:stretch>
                  <a:fillRect l="-16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1343" y="2131791"/>
            <a:ext cx="6467475" cy="1057275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7667625" y="2471235"/>
            <a:ext cx="546767" cy="243390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92070" y="1276565"/>
            <a:ext cx="1241530" cy="381000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/>
          <p:cNvCxnSpPr>
            <a:stCxn id="9" idx="1"/>
            <a:endCxn id="11" idx="3"/>
          </p:cNvCxnSpPr>
          <p:nvPr/>
        </p:nvCxnSpPr>
        <p:spPr>
          <a:xfrm flipH="1" flipV="1">
            <a:off x="2133600" y="1467065"/>
            <a:ext cx="5534025" cy="1125865"/>
          </a:xfrm>
          <a:prstGeom prst="straightConnector1">
            <a:avLst/>
          </a:prstGeom>
          <a:ln w="63500">
            <a:solidFill>
              <a:srgbClr val="00CC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4627228" y="4056318"/>
            <a:ext cx="630572" cy="210881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1530244" y="3845438"/>
            <a:ext cx="1974955" cy="421761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Arrow Connector 18"/>
          <p:cNvCxnSpPr>
            <a:stCxn id="16" idx="1"/>
            <a:endCxn id="18" idx="3"/>
          </p:cNvCxnSpPr>
          <p:nvPr/>
        </p:nvCxnSpPr>
        <p:spPr>
          <a:xfrm flipH="1" flipV="1">
            <a:off x="3505199" y="4056319"/>
            <a:ext cx="1122029" cy="105440"/>
          </a:xfrm>
          <a:prstGeom prst="straightConnector1">
            <a:avLst/>
          </a:prstGeom>
          <a:ln w="63500">
            <a:solidFill>
              <a:srgbClr val="FF0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redblackblocki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9736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7" y="762000"/>
                <a:ext cx="4522434" cy="31812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vertJc m:val="bot"/>
                          <m:ctrlPr>
                            <a:rPr lang="el-GR" sz="24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400" b="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The buttons here work just like the previous “Time Course Simulation” window</a:t>
                </a:r>
              </a:p>
              <a:p>
                <a:pPr marL="0" indent="0" algn="ctr">
                  <a:buNone/>
                </a:pPr>
                <a:endParaRPr lang="en-US" sz="2400" dirty="0" smtClean="0"/>
              </a:p>
              <a:p>
                <a:r>
                  <a:rPr lang="en-US" sz="2400" dirty="0" smtClean="0"/>
                  <a:t>Click </a:t>
                </a:r>
                <a:r>
                  <a:rPr lang="en-US" sz="2400" dirty="0"/>
                  <a:t>the “Run” button to execute the simulation</a:t>
                </a:r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7" y="762000"/>
                <a:ext cx="4522434" cy="3181255"/>
              </a:xfrm>
              <a:prstGeom prst="rect">
                <a:avLst/>
              </a:prstGeom>
              <a:blipFill rotWithShape="0">
                <a:blip r:embed="rId2"/>
                <a:stretch>
                  <a:fillRect l="-20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8" name="Picture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3450" y="2133600"/>
            <a:ext cx="3750525" cy="46216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000CC"/>
                </a:solidFill>
              </a:rPr>
              <a:t>Using Pathway Designer: Changing Parameters</a:t>
            </a:r>
            <a:endParaRPr lang="en-US" b="1" dirty="0">
              <a:solidFill>
                <a:srgbClr val="0000CC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193450" y="2189522"/>
            <a:ext cx="1359750" cy="308992"/>
          </a:xfrm>
          <a:prstGeom prst="rect">
            <a:avLst/>
          </a:prstGeom>
          <a:solidFill>
            <a:srgbClr val="FF000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1551759" y="2736953"/>
            <a:ext cx="775477" cy="414594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Arrow Connector 25"/>
          <p:cNvCxnSpPr>
            <a:stCxn id="24" idx="1"/>
            <a:endCxn id="25" idx="3"/>
          </p:cNvCxnSpPr>
          <p:nvPr/>
        </p:nvCxnSpPr>
        <p:spPr>
          <a:xfrm flipH="1">
            <a:off x="2327236" y="2344018"/>
            <a:ext cx="2866214" cy="600232"/>
          </a:xfrm>
          <a:prstGeom prst="straightConnector1">
            <a:avLst/>
          </a:prstGeom>
          <a:ln w="63500">
            <a:solidFill>
              <a:srgbClr val="FF0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redblackblocki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1499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7" y="762000"/>
                <a:ext cx="4522434" cy="44989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vertJc m:val="bot"/>
                          <m:ctrlPr>
                            <a:rPr lang="el-GR" sz="24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400" b="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The buttons here work just like the previous “Time Course Simulation” window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/>
                  <a:t>The “Time Start” and “Time End” dialogue boxes do what you would expect. The “Number of Points” dialogue box sets the time step for the integrator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>
                        <a:latin typeface="Cambria Math" panose="02040503050406030204" pitchFamily="18" charset="0"/>
                      </a:rPr>
                      <m:t>Δ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𝑇𝑖𝑚𝑒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𝐸𝑛𝑑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𝑇𝑖𝑚𝑒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𝑆𝑡𝑎𝑟𝑡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𝑁𝑢𝑚𝑏𝑒𝑟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𝑜𝑓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𝑃𝑜𝑖𝑛𝑡𝑠</m:t>
                        </m:r>
                      </m:den>
                    </m:f>
                  </m:oMath>
                </a14:m>
                <a:endParaRPr lang="en-US" sz="2400" dirty="0" smtClean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7" y="762000"/>
                <a:ext cx="4522434" cy="4498924"/>
              </a:xfrm>
              <a:prstGeom prst="rect">
                <a:avLst/>
              </a:prstGeom>
              <a:blipFill rotWithShape="0">
                <a:blip r:embed="rId2"/>
                <a:stretch>
                  <a:fillRect l="-2022" r="-35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8" name="Picture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3450" y="2133600"/>
            <a:ext cx="3750525" cy="46216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000CC"/>
                </a:solidFill>
              </a:rPr>
              <a:t>Using Pathway Designer: Changing Parameters</a:t>
            </a:r>
            <a:endParaRPr lang="en-US" b="1" dirty="0">
              <a:solidFill>
                <a:srgbClr val="0000CC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328268" y="2971800"/>
            <a:ext cx="2215532" cy="453064"/>
          </a:xfrm>
          <a:prstGeom prst="rect">
            <a:avLst/>
          </a:prstGeom>
          <a:solidFill>
            <a:srgbClr val="FF000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824883" y="2769818"/>
            <a:ext cx="3103209" cy="414594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Arrow Connector 25"/>
          <p:cNvCxnSpPr>
            <a:stCxn id="24" idx="1"/>
            <a:endCxn id="25" idx="3"/>
          </p:cNvCxnSpPr>
          <p:nvPr/>
        </p:nvCxnSpPr>
        <p:spPr>
          <a:xfrm flipH="1" flipV="1">
            <a:off x="3928092" y="2977115"/>
            <a:ext cx="1400176" cy="221217"/>
          </a:xfrm>
          <a:prstGeom prst="straightConnector1">
            <a:avLst/>
          </a:prstGeom>
          <a:ln w="63500">
            <a:solidFill>
              <a:srgbClr val="FF0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7661893" y="2962661"/>
            <a:ext cx="826823" cy="462203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429000" y="3527361"/>
            <a:ext cx="1295401" cy="356100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Arrow Connector 13"/>
          <p:cNvCxnSpPr>
            <a:endCxn id="13" idx="3"/>
          </p:cNvCxnSpPr>
          <p:nvPr/>
        </p:nvCxnSpPr>
        <p:spPr>
          <a:xfrm flipH="1">
            <a:off x="4724401" y="3424864"/>
            <a:ext cx="3350903" cy="280547"/>
          </a:xfrm>
          <a:prstGeom prst="straightConnector1">
            <a:avLst/>
          </a:prstGeom>
          <a:ln w="63500">
            <a:solidFill>
              <a:srgbClr val="00CC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182917" y="3112767"/>
            <a:ext cx="807683" cy="414594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201967" y="3883461"/>
            <a:ext cx="1398233" cy="356100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 descr="redblackblocki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8452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1" y="2468218"/>
            <a:ext cx="6400799" cy="43117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000CC"/>
                </a:solidFill>
              </a:rPr>
              <a:t>Using Pathway Designer: Changing Parameters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6" y="762000"/>
                <a:ext cx="8942034" cy="24425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vertJc m:val="bot"/>
                          <m:ctrlPr>
                            <a:rPr lang="el-GR" sz="24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400" b="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Select the parameters you wish </a:t>
                </a:r>
                <a:r>
                  <a:rPr lang="en-US" sz="2400" dirty="0"/>
                  <a:t>to vary: here, the initial value of </a:t>
                </a:r>
                <a:r>
                  <a:rPr lang="en-US" sz="2400" dirty="0" smtClean="0"/>
                  <a:t>A and the flux of supply J0_k which will display a slider for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endParaRPr lang="en-US" sz="2400" dirty="0"/>
              </a:p>
              <a:p>
                <a:pPr marL="0" indent="0">
                  <a:buNone/>
                </a:pPr>
                <a:endParaRPr lang="en-US" sz="2400" dirty="0" smtClean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6" y="762000"/>
                <a:ext cx="8942034" cy="2442592"/>
              </a:xfrm>
              <a:prstGeom prst="rect">
                <a:avLst/>
              </a:prstGeom>
              <a:blipFill rotWithShape="0">
                <a:blip r:embed="rId3"/>
                <a:stretch>
                  <a:fillRect l="-10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/>
          <p:cNvSpPr/>
          <p:nvPr/>
        </p:nvSpPr>
        <p:spPr>
          <a:xfrm>
            <a:off x="714376" y="3128392"/>
            <a:ext cx="304800" cy="152400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40066" y="1713894"/>
            <a:ext cx="331434" cy="276831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/>
          <p:cNvCxnSpPr>
            <a:stCxn id="9" idx="0"/>
          </p:cNvCxnSpPr>
          <p:nvPr/>
        </p:nvCxnSpPr>
        <p:spPr>
          <a:xfrm flipH="1" flipV="1">
            <a:off x="405784" y="1990726"/>
            <a:ext cx="460992" cy="1137666"/>
          </a:xfrm>
          <a:prstGeom prst="straightConnector1">
            <a:avLst/>
          </a:prstGeom>
          <a:ln w="63500">
            <a:solidFill>
              <a:srgbClr val="00CC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711827" y="3219451"/>
            <a:ext cx="307350" cy="133349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3543300" y="1704975"/>
            <a:ext cx="647700" cy="333375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Arrow Connector 22"/>
          <p:cNvCxnSpPr>
            <a:stCxn id="21" idx="3"/>
            <a:endCxn id="22" idx="2"/>
          </p:cNvCxnSpPr>
          <p:nvPr/>
        </p:nvCxnSpPr>
        <p:spPr>
          <a:xfrm flipV="1">
            <a:off x="1019177" y="2038350"/>
            <a:ext cx="2847973" cy="1247776"/>
          </a:xfrm>
          <a:prstGeom prst="straightConnector1">
            <a:avLst/>
          </a:prstGeom>
          <a:ln w="63500">
            <a:solidFill>
              <a:srgbClr val="FF0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2092834"/>
            <a:ext cx="4371975" cy="476250"/>
          </a:xfrm>
          <a:prstGeom prst="rect">
            <a:avLst/>
          </a:prstGeom>
        </p:spPr>
      </p:pic>
      <p:pic>
        <p:nvPicPr>
          <p:cNvPr id="13" name="Picture 12" descr="redblackblocki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 descr="Biocomplexity Logo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5515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1" y="2468218"/>
            <a:ext cx="6400799" cy="43117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000CC"/>
                </a:solidFill>
              </a:rPr>
              <a:t>Using Pathway Designer: Changing Parameters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6" y="762000"/>
                <a:ext cx="8942034" cy="20732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vertJc m:val="bot"/>
                          <m:ctrlPr>
                            <a:rPr lang="el-GR" sz="24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400" b="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Select the parameters you wish </a:t>
                </a:r>
                <a:r>
                  <a:rPr lang="en-US" sz="2400" dirty="0"/>
                  <a:t>to vary: here, the initial value of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sz="2400" dirty="0" smtClean="0"/>
                  <a:t> which will display a control slider for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endParaRPr lang="en-US" sz="2400" dirty="0" smtClean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6" y="762000"/>
                <a:ext cx="8942034" cy="2073260"/>
              </a:xfrm>
              <a:prstGeom prst="rect">
                <a:avLst/>
              </a:prstGeom>
              <a:blipFill rotWithShape="0">
                <a:blip r:embed="rId3"/>
                <a:stretch>
                  <a:fillRect l="-10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/>
          <p:cNvSpPr/>
          <p:nvPr/>
        </p:nvSpPr>
        <p:spPr>
          <a:xfrm>
            <a:off x="714376" y="3128392"/>
            <a:ext cx="304800" cy="152400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40066" y="1713894"/>
            <a:ext cx="331434" cy="276831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/>
          <p:cNvCxnSpPr>
            <a:stCxn id="9" idx="0"/>
          </p:cNvCxnSpPr>
          <p:nvPr/>
        </p:nvCxnSpPr>
        <p:spPr>
          <a:xfrm flipH="1" flipV="1">
            <a:off x="405784" y="1990726"/>
            <a:ext cx="460992" cy="1137666"/>
          </a:xfrm>
          <a:prstGeom prst="straightConnector1">
            <a:avLst/>
          </a:prstGeom>
          <a:ln w="63500">
            <a:solidFill>
              <a:srgbClr val="00CC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9600" y="2004442"/>
            <a:ext cx="4533900" cy="428625"/>
          </a:xfrm>
          <a:prstGeom prst="rect">
            <a:avLst/>
          </a:prstGeom>
        </p:spPr>
      </p:pic>
      <p:pic>
        <p:nvPicPr>
          <p:cNvPr id="10" name="Picture 9" descr="redblackblocki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Biocomplexity Logo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8207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2"/>
          <a:srcRect l="17429" t="12001" r="70371" b="23999"/>
          <a:stretch/>
        </p:blipFill>
        <p:spPr>
          <a:xfrm>
            <a:off x="1723210" y="2432153"/>
            <a:ext cx="533401" cy="304800"/>
          </a:xfrm>
          <a:prstGeom prst="rect">
            <a:avLst/>
          </a:prstGeom>
          <a:solidFill>
            <a:srgbClr val="FF0000">
              <a:alpha val="39000"/>
            </a:srgbClr>
          </a:solidFill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2"/>
          <a:srcRect t="16000" r="91285" b="20000"/>
          <a:stretch/>
        </p:blipFill>
        <p:spPr>
          <a:xfrm>
            <a:off x="1724024" y="1346303"/>
            <a:ext cx="381001" cy="304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000CC"/>
                </a:solidFill>
              </a:rPr>
              <a:t>Using Pathway Designer: Changing Parameters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7" y="762000"/>
                <a:ext cx="4522434" cy="31812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vertJc m:val="bot"/>
                          <m:ctrlPr>
                            <a:rPr lang="el-GR" sz="24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400" b="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Hitting the      removes the slider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Pulling the        button will change the value of the parameter and automatically replot the time series</a:t>
                </a:r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7" y="762000"/>
                <a:ext cx="4522434" cy="3181255"/>
              </a:xfrm>
              <a:prstGeom prst="rect">
                <a:avLst/>
              </a:prstGeom>
              <a:blipFill rotWithShape="0">
                <a:blip r:embed="rId3"/>
                <a:stretch>
                  <a:fillRect l="-2022" b="-34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371600"/>
            <a:ext cx="4371975" cy="47625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4586289" y="1441512"/>
            <a:ext cx="340079" cy="308992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695450" y="1330530"/>
            <a:ext cx="438151" cy="336346"/>
          </a:xfrm>
          <a:prstGeom prst="rect">
            <a:avLst/>
          </a:prstGeom>
          <a:solidFill>
            <a:srgbClr val="00CC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Arrow Connector 20"/>
          <p:cNvCxnSpPr>
            <a:stCxn id="15" idx="1"/>
            <a:endCxn id="20" idx="3"/>
          </p:cNvCxnSpPr>
          <p:nvPr/>
        </p:nvCxnSpPr>
        <p:spPr>
          <a:xfrm flipH="1" flipV="1">
            <a:off x="2133601" y="1498703"/>
            <a:ext cx="2452688" cy="97305"/>
          </a:xfrm>
          <a:prstGeom prst="straightConnector1">
            <a:avLst/>
          </a:prstGeom>
          <a:ln w="63500">
            <a:solidFill>
              <a:srgbClr val="00CC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2457450"/>
            <a:ext cx="4371975" cy="476250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5451436" y="2541079"/>
            <a:ext cx="368339" cy="308992"/>
          </a:xfrm>
          <a:prstGeom prst="rect">
            <a:avLst/>
          </a:prstGeom>
          <a:solidFill>
            <a:srgbClr val="FF000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1797843" y="2416380"/>
            <a:ext cx="438151" cy="336346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Arrow Connector 25"/>
          <p:cNvCxnSpPr>
            <a:stCxn id="24" idx="1"/>
            <a:endCxn id="25" idx="3"/>
          </p:cNvCxnSpPr>
          <p:nvPr/>
        </p:nvCxnSpPr>
        <p:spPr>
          <a:xfrm flipH="1" flipV="1">
            <a:off x="2235994" y="2584553"/>
            <a:ext cx="3215442" cy="111022"/>
          </a:xfrm>
          <a:prstGeom prst="straightConnector1">
            <a:avLst/>
          </a:prstGeom>
          <a:ln w="63500">
            <a:solidFill>
              <a:srgbClr val="FF0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3048" y="2983374"/>
            <a:ext cx="3060927" cy="37719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13789" y="3943255"/>
            <a:ext cx="4205986" cy="2677509"/>
          </a:xfrm>
          <a:prstGeom prst="rect">
            <a:avLst/>
          </a:prstGeom>
        </p:spPr>
      </p:pic>
      <p:pic>
        <p:nvPicPr>
          <p:cNvPr id="16" name="Picture 15" descr="redblackblockiu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5627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000CC"/>
                </a:solidFill>
              </a:rPr>
              <a:t>Using Pathway Designer: Changing Parameters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7" y="762000"/>
                <a:ext cx="5055834" cy="31812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vertJc m:val="bot"/>
                          <m:ctrlPr>
                            <a:rPr lang="el-GR" sz="24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400" b="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For this simple model, the results aren’t that interesting, changing J0_k changes the slope of our straight line</a:t>
                </a: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Changing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=0)</m:t>
                    </m:r>
                  </m:oMath>
                </a14:m>
                <a:r>
                  <a:rPr lang="en-US" sz="2400" dirty="0" smtClean="0"/>
                  <a:t> changes the initial value</a:t>
                </a: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7" y="762000"/>
                <a:ext cx="5055834" cy="3181255"/>
              </a:xfrm>
              <a:prstGeom prst="rect">
                <a:avLst/>
              </a:prstGeom>
              <a:blipFill rotWithShape="0">
                <a:blip r:embed="rId2"/>
                <a:stretch>
                  <a:fillRect l="-1807" b="-34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 descr="Biocomplexity 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redblackblocki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62600" y="1397793"/>
            <a:ext cx="3508689" cy="223361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6644338" y="984123"/>
                <a:ext cx="1149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latin typeface="Cambria Math" panose="02040503050406030204" pitchFamily="18" charset="0"/>
                        </a:rPr>
                        <m:t>𝑱</m:t>
                      </m:r>
                      <m:r>
                        <a:rPr lang="en-US" b="1" i="1" dirty="0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b="1" i="1" dirty="0" smtClean="0">
                          <a:latin typeface="Cambria Math" panose="02040503050406030204" pitchFamily="18" charset="0"/>
                        </a:rPr>
                        <m:t>_</m:t>
                      </m:r>
                      <m:r>
                        <a:rPr lang="en-US" b="1" i="1" dirty="0" smtClean="0">
                          <a:latin typeface="Cambria Math" panose="02040503050406030204" pitchFamily="18" charset="0"/>
                        </a:rPr>
                        <m:t>𝒌</m:t>
                      </m:r>
                      <m:r>
                        <a:rPr lang="en-US" b="1" i="1" dirty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 dirty="0" smtClean="0"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44338" y="984123"/>
                <a:ext cx="1149674" cy="369332"/>
              </a:xfrm>
              <a:prstGeom prst="rect">
                <a:avLst/>
              </a:prstGeom>
              <a:blipFill rotWithShape="0">
                <a:blip r:embed="rId6"/>
                <a:stretch>
                  <a:fillRect b="-114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79843" y="4114800"/>
            <a:ext cx="3564157" cy="225175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6597488" y="3720583"/>
                <a:ext cx="1149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latin typeface="Cambria Math" panose="02040503050406030204" pitchFamily="18" charset="0"/>
                        </a:rPr>
                        <m:t>𝑱</m:t>
                      </m:r>
                      <m:r>
                        <a:rPr lang="en-US" b="1" i="1" dirty="0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b="1" i="1" dirty="0" smtClean="0">
                          <a:latin typeface="Cambria Math" panose="02040503050406030204" pitchFamily="18" charset="0"/>
                        </a:rPr>
                        <m:t>_</m:t>
                      </m:r>
                      <m:r>
                        <a:rPr lang="en-US" b="1" i="1" dirty="0" smtClean="0">
                          <a:latin typeface="Cambria Math" panose="02040503050406030204" pitchFamily="18" charset="0"/>
                        </a:rPr>
                        <m:t>𝒌</m:t>
                      </m:r>
                      <m:r>
                        <a:rPr lang="en-US" b="1" i="1" dirty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 dirty="0" smtClean="0">
                          <a:latin typeface="Cambria Math" panose="02040503050406030204" pitchFamily="18" charset="0"/>
                        </a:rPr>
                        <m:t>𝟑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7488" y="3720583"/>
                <a:ext cx="1149674" cy="369332"/>
              </a:xfrm>
              <a:prstGeom prst="rect">
                <a:avLst/>
              </a:prstGeom>
              <a:blipFill rotWithShape="0">
                <a:blip r:embed="rId8"/>
                <a:stretch>
                  <a:fillRect b="-114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6090" y="4120860"/>
            <a:ext cx="3538537" cy="224569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1661554" y="3745468"/>
                <a:ext cx="156728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latin typeface="Cambria Math" panose="02040503050406030204" pitchFamily="18" charset="0"/>
                        </a:rPr>
                        <m:t>𝑨</m:t>
                      </m:r>
                      <m:d>
                        <m:dPr>
                          <m:ctrlPr>
                            <a:rPr lang="en-US" b="1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 dirty="0">
                              <a:latin typeface="Cambria Math" panose="02040503050406030204" pitchFamily="18" charset="0"/>
                            </a:rPr>
                            <m:t>𝒕</m:t>
                          </m:r>
                          <m:r>
                            <a:rPr lang="en-US" b="1" i="1" dirty="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US" b="1" i="1" dirty="0">
                              <a:latin typeface="Cambria Math" panose="02040503050406030204" pitchFamily="18" charset="0"/>
                            </a:rPr>
                            <m:t>𝟎</m:t>
                          </m:r>
                        </m:e>
                      </m:d>
                      <m:r>
                        <a:rPr lang="en-US" b="1" i="1" dirty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 dirty="0" smtClean="0">
                          <a:latin typeface="Cambria Math" panose="02040503050406030204" pitchFamily="18" charset="0"/>
                        </a:rPr>
                        <m:t>𝟐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1554" y="3745468"/>
                <a:ext cx="1567289" cy="369332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68045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00CC"/>
                </a:solidFill>
              </a:rPr>
              <a:t>Using Pathway Designer: Editing Models</a:t>
            </a:r>
            <a:endParaRPr lang="en-US" sz="3600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6" y="762000"/>
                <a:ext cx="5541149" cy="76132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:r>
                  <a:rPr lang="en-US" sz="2400" dirty="0" smtClean="0"/>
                  <a:t>To run the model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𝐵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el-GR" sz="2400" i="1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We could start from scratch and follow the steps we just used or we could just replace our arrow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Select the reaction with the cursor and hit “Delete” or hover over it and right-click the “Delete Reaction” option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 smtClean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 smtClean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 smtClean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 smtClean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Note change of y-axis scale</a:t>
                </a: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6" y="762000"/>
                <a:ext cx="5541149" cy="7613238"/>
              </a:xfrm>
              <a:prstGeom prst="rect">
                <a:avLst/>
              </a:prstGeom>
              <a:blipFill rotWithShape="0">
                <a:blip r:embed="rId2"/>
                <a:stretch>
                  <a:fillRect l="-1650" t="-560" r="-770" b="-8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2606" y="872412"/>
            <a:ext cx="3405187" cy="171838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0063" y="3454704"/>
            <a:ext cx="2566987" cy="1263920"/>
          </a:xfrm>
          <a:prstGeom prst="rect">
            <a:avLst/>
          </a:prstGeom>
        </p:spPr>
      </p:pic>
      <p:cxnSp>
        <p:nvCxnSpPr>
          <p:cNvPr id="8" name="Straight Arrow Connector 7"/>
          <p:cNvCxnSpPr>
            <a:stCxn id="12" idx="1"/>
            <a:endCxn id="11" idx="0"/>
          </p:cNvCxnSpPr>
          <p:nvPr/>
        </p:nvCxnSpPr>
        <p:spPr>
          <a:xfrm flipH="1">
            <a:off x="4459376" y="1855837"/>
            <a:ext cx="1963824" cy="1267232"/>
          </a:xfrm>
          <a:prstGeom prst="straightConnector1">
            <a:avLst/>
          </a:prstGeom>
          <a:ln w="63500">
            <a:solidFill>
              <a:srgbClr val="FF0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Biocomplexity Logo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redblackblockiu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4013376" y="3123069"/>
            <a:ext cx="891999" cy="414594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423200" y="1349474"/>
            <a:ext cx="1882600" cy="1012725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015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3214" cy="76200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0000CC"/>
                </a:solidFill>
              </a:rPr>
              <a:t>In class Exercise: Network Motifs</a:t>
            </a:r>
            <a:endParaRPr lang="en-US" sz="3600" b="1" dirty="0">
              <a:solidFill>
                <a:srgbClr val="0000CC"/>
              </a:solidFill>
            </a:endParaRPr>
          </a:p>
        </p:txBody>
      </p:sp>
      <p:pic>
        <p:nvPicPr>
          <p:cNvPr id="5" name="Picture 3" descr="Biocomplexity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redblackblocki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Rectangle 24"/>
          <p:cNvSpPr/>
          <p:nvPr/>
        </p:nvSpPr>
        <p:spPr>
          <a:xfrm>
            <a:off x="203496" y="3522534"/>
            <a:ext cx="29931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Increasing P1 increases P3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2781347" y="4134759"/>
            <a:ext cx="4266819" cy="1842601"/>
            <a:chOff x="2781347" y="4134759"/>
            <a:chExt cx="4266819" cy="1842601"/>
          </a:xfrm>
        </p:grpSpPr>
        <p:pic>
          <p:nvPicPr>
            <p:cNvPr id="29" name="Picture 28"/>
            <p:cNvPicPr>
              <a:picLocks noChangeAspect="1"/>
            </p:cNvPicPr>
            <p:nvPr/>
          </p:nvPicPr>
          <p:blipFill rotWithShape="1">
            <a:blip r:embed="rId4"/>
            <a:srcRect l="38394" t="10053" r="55515" b="52607"/>
            <a:stretch/>
          </p:blipFill>
          <p:spPr>
            <a:xfrm>
              <a:off x="2781347" y="4134759"/>
              <a:ext cx="354347" cy="1842601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 rotWithShape="1">
            <a:blip r:embed="rId4"/>
            <a:srcRect l="61030" t="11302" r="32977" b="51966"/>
            <a:stretch/>
          </p:blipFill>
          <p:spPr>
            <a:xfrm>
              <a:off x="4729643" y="4162264"/>
              <a:ext cx="349057" cy="1815096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 rotWithShape="1">
            <a:blip r:embed="rId4"/>
            <a:srcRect l="84704" t="11303" r="8904" b="52279"/>
            <a:stretch/>
          </p:blipFill>
          <p:spPr>
            <a:xfrm>
              <a:off x="6672649" y="4162366"/>
              <a:ext cx="375517" cy="1814994"/>
            </a:xfrm>
            <a:prstGeom prst="rect">
              <a:avLst/>
            </a:prstGeom>
          </p:spPr>
        </p:pic>
      </p:grpSp>
      <p:sp>
        <p:nvSpPr>
          <p:cNvPr id="7" name="Rectangle 6"/>
          <p:cNvSpPr/>
          <p:nvPr/>
        </p:nvSpPr>
        <p:spPr>
          <a:xfrm>
            <a:off x="176685" y="685422"/>
            <a:ext cx="890569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Does </a:t>
            </a:r>
            <a:r>
              <a:rPr lang="en-US" dirty="0"/>
              <a:t>increasing the amount of </a:t>
            </a:r>
            <a:r>
              <a:rPr lang="en-US" dirty="0" smtClean="0"/>
              <a:t>substrate increase </a:t>
            </a:r>
            <a:r>
              <a:rPr lang="en-US" dirty="0"/>
              <a:t>or decrease the amount of </a:t>
            </a:r>
            <a:r>
              <a:rPr lang="en-US" dirty="0" smtClean="0"/>
              <a:t>product? Label the former with a    and the latter with a </a:t>
            </a:r>
          </a:p>
          <a:p>
            <a:endParaRPr lang="en-US" dirty="0"/>
          </a:p>
          <a:p>
            <a:r>
              <a:rPr lang="en-US" dirty="0" smtClean="0"/>
              <a:t>Drawing a simple sketch of input concentration vs output concentration or a truth table may help</a:t>
            </a:r>
          </a:p>
          <a:p>
            <a:r>
              <a:rPr lang="en-US" dirty="0" smtClean="0"/>
              <a:t>As before</a:t>
            </a:r>
            <a:endParaRPr lang="en-US" dirty="0"/>
          </a:p>
        </p:txBody>
      </p:sp>
      <p:sp>
        <p:nvSpPr>
          <p:cNvPr id="39" name="Plus 38"/>
          <p:cNvSpPr/>
          <p:nvPr/>
        </p:nvSpPr>
        <p:spPr>
          <a:xfrm>
            <a:off x="2585816" y="1053471"/>
            <a:ext cx="261937" cy="228600"/>
          </a:xfrm>
          <a:prstGeom prst="mathPlus">
            <a:avLst/>
          </a:prstGeom>
          <a:solidFill>
            <a:srgbClr val="00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Minus 41"/>
          <p:cNvSpPr/>
          <p:nvPr/>
        </p:nvSpPr>
        <p:spPr>
          <a:xfrm>
            <a:off x="4912210" y="1061844"/>
            <a:ext cx="328612" cy="228600"/>
          </a:xfrm>
          <a:prstGeom prst="mathMinus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" name="Group 37"/>
          <p:cNvGrpSpPr/>
          <p:nvPr/>
        </p:nvGrpSpPr>
        <p:grpSpPr>
          <a:xfrm>
            <a:off x="1790715" y="1952534"/>
            <a:ext cx="685800" cy="1524001"/>
            <a:chOff x="381000" y="2229297"/>
            <a:chExt cx="685800" cy="1524001"/>
          </a:xfrm>
        </p:grpSpPr>
        <p:pic>
          <p:nvPicPr>
            <p:cNvPr id="48" name="Picture 47"/>
            <p:cNvPicPr>
              <a:picLocks noChangeAspect="1"/>
            </p:cNvPicPr>
            <p:nvPr/>
          </p:nvPicPr>
          <p:blipFill rotWithShape="1">
            <a:blip r:embed="rId4"/>
            <a:srcRect l="7847" t="9604" r="77489" b="51980"/>
            <a:stretch/>
          </p:blipFill>
          <p:spPr>
            <a:xfrm>
              <a:off x="381000" y="2229297"/>
              <a:ext cx="685800" cy="1524001"/>
            </a:xfrm>
            <a:prstGeom prst="rect">
              <a:avLst/>
            </a:prstGeom>
          </p:spPr>
        </p:pic>
        <p:sp>
          <p:nvSpPr>
            <p:cNvPr id="49" name="Rectangle 48"/>
            <p:cNvSpPr/>
            <p:nvPr/>
          </p:nvSpPr>
          <p:spPr>
            <a:xfrm>
              <a:off x="651164" y="2514600"/>
              <a:ext cx="415636" cy="914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2112044" y="2112360"/>
            <a:ext cx="2064909" cy="1254773"/>
            <a:chOff x="5591303" y="973058"/>
            <a:chExt cx="2064909" cy="1254773"/>
          </a:xfrm>
        </p:grpSpPr>
        <p:sp>
          <p:nvSpPr>
            <p:cNvPr id="51" name="Freeform 50"/>
            <p:cNvSpPr/>
            <p:nvPr/>
          </p:nvSpPr>
          <p:spPr>
            <a:xfrm>
              <a:off x="6308178" y="1231714"/>
              <a:ext cx="1348034" cy="604865"/>
            </a:xfrm>
            <a:custGeom>
              <a:avLst/>
              <a:gdLst>
                <a:gd name="connsiteX0" fmla="*/ 0 w 1263192"/>
                <a:gd name="connsiteY0" fmla="*/ 472175 h 509202"/>
                <a:gd name="connsiteX1" fmla="*/ 226244 w 1263192"/>
                <a:gd name="connsiteY1" fmla="*/ 491029 h 509202"/>
                <a:gd name="connsiteX2" fmla="*/ 499621 w 1263192"/>
                <a:gd name="connsiteY2" fmla="*/ 245932 h 509202"/>
                <a:gd name="connsiteX3" fmla="*/ 650450 w 1263192"/>
                <a:gd name="connsiteY3" fmla="*/ 29116 h 509202"/>
                <a:gd name="connsiteX4" fmla="*/ 1084083 w 1263192"/>
                <a:gd name="connsiteY4" fmla="*/ 835 h 509202"/>
                <a:gd name="connsiteX5" fmla="*/ 1263192 w 1263192"/>
                <a:gd name="connsiteY5" fmla="*/ 10262 h 509202"/>
                <a:gd name="connsiteX0" fmla="*/ 0 w 1263192"/>
                <a:gd name="connsiteY0" fmla="*/ 474333 h 507873"/>
                <a:gd name="connsiteX1" fmla="*/ 226244 w 1263192"/>
                <a:gd name="connsiteY1" fmla="*/ 493187 h 507873"/>
                <a:gd name="connsiteX2" fmla="*/ 499621 w 1263192"/>
                <a:gd name="connsiteY2" fmla="*/ 295224 h 507873"/>
                <a:gd name="connsiteX3" fmla="*/ 650450 w 1263192"/>
                <a:gd name="connsiteY3" fmla="*/ 31274 h 507873"/>
                <a:gd name="connsiteX4" fmla="*/ 1084083 w 1263192"/>
                <a:gd name="connsiteY4" fmla="*/ 2993 h 507873"/>
                <a:gd name="connsiteX5" fmla="*/ 1263192 w 1263192"/>
                <a:gd name="connsiteY5" fmla="*/ 12420 h 507873"/>
                <a:gd name="connsiteX0" fmla="*/ 0 w 1263192"/>
                <a:gd name="connsiteY0" fmla="*/ 474333 h 507873"/>
                <a:gd name="connsiteX1" fmla="*/ 226244 w 1263192"/>
                <a:gd name="connsiteY1" fmla="*/ 493187 h 507873"/>
                <a:gd name="connsiteX2" fmla="*/ 499621 w 1263192"/>
                <a:gd name="connsiteY2" fmla="*/ 295224 h 507873"/>
                <a:gd name="connsiteX3" fmla="*/ 716438 w 1263192"/>
                <a:gd name="connsiteY3" fmla="*/ 31274 h 507873"/>
                <a:gd name="connsiteX4" fmla="*/ 1084083 w 1263192"/>
                <a:gd name="connsiteY4" fmla="*/ 2993 h 507873"/>
                <a:gd name="connsiteX5" fmla="*/ 1263192 w 1263192"/>
                <a:gd name="connsiteY5" fmla="*/ 12420 h 507873"/>
                <a:gd name="connsiteX0" fmla="*/ 0 w 1263192"/>
                <a:gd name="connsiteY0" fmla="*/ 473255 h 508190"/>
                <a:gd name="connsiteX1" fmla="*/ 226244 w 1263192"/>
                <a:gd name="connsiteY1" fmla="*/ 492109 h 508190"/>
                <a:gd name="connsiteX2" fmla="*/ 556182 w 1263192"/>
                <a:gd name="connsiteY2" fmla="*/ 275293 h 508190"/>
                <a:gd name="connsiteX3" fmla="*/ 716438 w 1263192"/>
                <a:gd name="connsiteY3" fmla="*/ 30196 h 508190"/>
                <a:gd name="connsiteX4" fmla="*/ 1084083 w 1263192"/>
                <a:gd name="connsiteY4" fmla="*/ 1915 h 508190"/>
                <a:gd name="connsiteX5" fmla="*/ 1263192 w 1263192"/>
                <a:gd name="connsiteY5" fmla="*/ 11342 h 508190"/>
                <a:gd name="connsiteX0" fmla="*/ 0 w 1263192"/>
                <a:gd name="connsiteY0" fmla="*/ 463856 h 498791"/>
                <a:gd name="connsiteX1" fmla="*/ 226244 w 1263192"/>
                <a:gd name="connsiteY1" fmla="*/ 482710 h 498791"/>
                <a:gd name="connsiteX2" fmla="*/ 556182 w 1263192"/>
                <a:gd name="connsiteY2" fmla="*/ 265894 h 498791"/>
                <a:gd name="connsiteX3" fmla="*/ 716438 w 1263192"/>
                <a:gd name="connsiteY3" fmla="*/ 20797 h 498791"/>
                <a:gd name="connsiteX4" fmla="*/ 1084083 w 1263192"/>
                <a:gd name="connsiteY4" fmla="*/ 11370 h 498791"/>
                <a:gd name="connsiteX5" fmla="*/ 1263192 w 1263192"/>
                <a:gd name="connsiteY5" fmla="*/ 1943 h 498791"/>
                <a:gd name="connsiteX0" fmla="*/ 0 w 1263192"/>
                <a:gd name="connsiteY0" fmla="*/ 463805 h 498740"/>
                <a:gd name="connsiteX1" fmla="*/ 226244 w 1263192"/>
                <a:gd name="connsiteY1" fmla="*/ 482659 h 498740"/>
                <a:gd name="connsiteX2" fmla="*/ 556182 w 1263192"/>
                <a:gd name="connsiteY2" fmla="*/ 265843 h 498740"/>
                <a:gd name="connsiteX3" fmla="*/ 772999 w 1263192"/>
                <a:gd name="connsiteY3" fmla="*/ 30173 h 498740"/>
                <a:gd name="connsiteX4" fmla="*/ 1084083 w 1263192"/>
                <a:gd name="connsiteY4" fmla="*/ 11319 h 498740"/>
                <a:gd name="connsiteX5" fmla="*/ 1263192 w 1263192"/>
                <a:gd name="connsiteY5" fmla="*/ 1892 h 498740"/>
                <a:gd name="connsiteX0" fmla="*/ 0 w 1263192"/>
                <a:gd name="connsiteY0" fmla="*/ 463805 h 486816"/>
                <a:gd name="connsiteX1" fmla="*/ 367646 w 1263192"/>
                <a:gd name="connsiteY1" fmla="*/ 463805 h 486816"/>
                <a:gd name="connsiteX2" fmla="*/ 556182 w 1263192"/>
                <a:gd name="connsiteY2" fmla="*/ 265843 h 486816"/>
                <a:gd name="connsiteX3" fmla="*/ 772999 w 1263192"/>
                <a:gd name="connsiteY3" fmla="*/ 30173 h 486816"/>
                <a:gd name="connsiteX4" fmla="*/ 1084083 w 1263192"/>
                <a:gd name="connsiteY4" fmla="*/ 11319 h 486816"/>
                <a:gd name="connsiteX5" fmla="*/ 1263192 w 1263192"/>
                <a:gd name="connsiteY5" fmla="*/ 1892 h 486816"/>
                <a:gd name="connsiteX0" fmla="*/ 0 w 1263192"/>
                <a:gd name="connsiteY0" fmla="*/ 463805 h 486816"/>
                <a:gd name="connsiteX1" fmla="*/ 414780 w 1263192"/>
                <a:gd name="connsiteY1" fmla="*/ 463805 h 486816"/>
                <a:gd name="connsiteX2" fmla="*/ 556182 w 1263192"/>
                <a:gd name="connsiteY2" fmla="*/ 265843 h 486816"/>
                <a:gd name="connsiteX3" fmla="*/ 772999 w 1263192"/>
                <a:gd name="connsiteY3" fmla="*/ 30173 h 486816"/>
                <a:gd name="connsiteX4" fmla="*/ 1084083 w 1263192"/>
                <a:gd name="connsiteY4" fmla="*/ 11319 h 486816"/>
                <a:gd name="connsiteX5" fmla="*/ 1263192 w 1263192"/>
                <a:gd name="connsiteY5" fmla="*/ 1892 h 486816"/>
                <a:gd name="connsiteX0" fmla="*/ 0 w 1263192"/>
                <a:gd name="connsiteY0" fmla="*/ 478598 h 501609"/>
                <a:gd name="connsiteX1" fmla="*/ 414780 w 1263192"/>
                <a:gd name="connsiteY1" fmla="*/ 478598 h 501609"/>
                <a:gd name="connsiteX2" fmla="*/ 556182 w 1263192"/>
                <a:gd name="connsiteY2" fmla="*/ 280636 h 501609"/>
                <a:gd name="connsiteX3" fmla="*/ 772999 w 1263192"/>
                <a:gd name="connsiteY3" fmla="*/ 16686 h 501609"/>
                <a:gd name="connsiteX4" fmla="*/ 1084083 w 1263192"/>
                <a:gd name="connsiteY4" fmla="*/ 26112 h 501609"/>
                <a:gd name="connsiteX5" fmla="*/ 1263192 w 1263192"/>
                <a:gd name="connsiteY5" fmla="*/ 16685 h 501609"/>
                <a:gd name="connsiteX0" fmla="*/ 0 w 1263192"/>
                <a:gd name="connsiteY0" fmla="*/ 494442 h 517453"/>
                <a:gd name="connsiteX1" fmla="*/ 414780 w 1263192"/>
                <a:gd name="connsiteY1" fmla="*/ 494442 h 517453"/>
                <a:gd name="connsiteX2" fmla="*/ 556182 w 1263192"/>
                <a:gd name="connsiteY2" fmla="*/ 296480 h 517453"/>
                <a:gd name="connsiteX3" fmla="*/ 772999 w 1263192"/>
                <a:gd name="connsiteY3" fmla="*/ 32530 h 517453"/>
                <a:gd name="connsiteX4" fmla="*/ 1084083 w 1263192"/>
                <a:gd name="connsiteY4" fmla="*/ 4248 h 517453"/>
                <a:gd name="connsiteX5" fmla="*/ 1263192 w 1263192"/>
                <a:gd name="connsiteY5" fmla="*/ 32529 h 517453"/>
                <a:gd name="connsiteX0" fmla="*/ 0 w 1282046"/>
                <a:gd name="connsiteY0" fmla="*/ 493187 h 516198"/>
                <a:gd name="connsiteX1" fmla="*/ 414780 w 1282046"/>
                <a:gd name="connsiteY1" fmla="*/ 493187 h 516198"/>
                <a:gd name="connsiteX2" fmla="*/ 556182 w 1282046"/>
                <a:gd name="connsiteY2" fmla="*/ 295225 h 516198"/>
                <a:gd name="connsiteX3" fmla="*/ 772999 w 1282046"/>
                <a:gd name="connsiteY3" fmla="*/ 31275 h 516198"/>
                <a:gd name="connsiteX4" fmla="*/ 1084083 w 1282046"/>
                <a:gd name="connsiteY4" fmla="*/ 2993 h 516198"/>
                <a:gd name="connsiteX5" fmla="*/ 1282046 w 1282046"/>
                <a:gd name="connsiteY5" fmla="*/ 12421 h 516198"/>
                <a:gd name="connsiteX0" fmla="*/ 0 w 1282046"/>
                <a:gd name="connsiteY0" fmla="*/ 493187 h 495494"/>
                <a:gd name="connsiteX1" fmla="*/ 216817 w 1282046"/>
                <a:gd name="connsiteY1" fmla="*/ 248090 h 495494"/>
                <a:gd name="connsiteX2" fmla="*/ 556182 w 1282046"/>
                <a:gd name="connsiteY2" fmla="*/ 295225 h 495494"/>
                <a:gd name="connsiteX3" fmla="*/ 772999 w 1282046"/>
                <a:gd name="connsiteY3" fmla="*/ 31275 h 495494"/>
                <a:gd name="connsiteX4" fmla="*/ 1084083 w 1282046"/>
                <a:gd name="connsiteY4" fmla="*/ 2993 h 495494"/>
                <a:gd name="connsiteX5" fmla="*/ 1282046 w 1282046"/>
                <a:gd name="connsiteY5" fmla="*/ 12421 h 495494"/>
                <a:gd name="connsiteX0" fmla="*/ 0 w 1282046"/>
                <a:gd name="connsiteY0" fmla="*/ 491030 h 493754"/>
                <a:gd name="connsiteX1" fmla="*/ 216817 w 1282046"/>
                <a:gd name="connsiteY1" fmla="*/ 245933 h 493754"/>
                <a:gd name="connsiteX2" fmla="*/ 490194 w 1282046"/>
                <a:gd name="connsiteY2" fmla="*/ 47971 h 493754"/>
                <a:gd name="connsiteX3" fmla="*/ 772999 w 1282046"/>
                <a:gd name="connsiteY3" fmla="*/ 29118 h 493754"/>
                <a:gd name="connsiteX4" fmla="*/ 1084083 w 1282046"/>
                <a:gd name="connsiteY4" fmla="*/ 836 h 493754"/>
                <a:gd name="connsiteX5" fmla="*/ 1282046 w 1282046"/>
                <a:gd name="connsiteY5" fmla="*/ 10264 h 493754"/>
                <a:gd name="connsiteX0" fmla="*/ 0 w 1282046"/>
                <a:gd name="connsiteY0" fmla="*/ 519779 h 522503"/>
                <a:gd name="connsiteX1" fmla="*/ 216817 w 1282046"/>
                <a:gd name="connsiteY1" fmla="*/ 274682 h 522503"/>
                <a:gd name="connsiteX2" fmla="*/ 490194 w 1282046"/>
                <a:gd name="connsiteY2" fmla="*/ 76720 h 522503"/>
                <a:gd name="connsiteX3" fmla="*/ 782426 w 1282046"/>
                <a:gd name="connsiteY3" fmla="*/ 1307 h 522503"/>
                <a:gd name="connsiteX4" fmla="*/ 1084083 w 1282046"/>
                <a:gd name="connsiteY4" fmla="*/ 29585 h 522503"/>
                <a:gd name="connsiteX5" fmla="*/ 1282046 w 1282046"/>
                <a:gd name="connsiteY5" fmla="*/ 39013 h 522503"/>
                <a:gd name="connsiteX0" fmla="*/ 0 w 1282046"/>
                <a:gd name="connsiteY0" fmla="*/ 519779 h 522392"/>
                <a:gd name="connsiteX1" fmla="*/ 235671 w 1282046"/>
                <a:gd name="connsiteY1" fmla="*/ 265255 h 522392"/>
                <a:gd name="connsiteX2" fmla="*/ 490194 w 1282046"/>
                <a:gd name="connsiteY2" fmla="*/ 76720 h 522392"/>
                <a:gd name="connsiteX3" fmla="*/ 782426 w 1282046"/>
                <a:gd name="connsiteY3" fmla="*/ 1307 h 522392"/>
                <a:gd name="connsiteX4" fmla="*/ 1084083 w 1282046"/>
                <a:gd name="connsiteY4" fmla="*/ 29585 h 522392"/>
                <a:gd name="connsiteX5" fmla="*/ 1282046 w 1282046"/>
                <a:gd name="connsiteY5" fmla="*/ 39013 h 522392"/>
                <a:gd name="connsiteX0" fmla="*/ 0 w 1282046"/>
                <a:gd name="connsiteY0" fmla="*/ 519779 h 522025"/>
                <a:gd name="connsiteX1" fmla="*/ 235671 w 1282046"/>
                <a:gd name="connsiteY1" fmla="*/ 227548 h 522025"/>
                <a:gd name="connsiteX2" fmla="*/ 490194 w 1282046"/>
                <a:gd name="connsiteY2" fmla="*/ 76720 h 522025"/>
                <a:gd name="connsiteX3" fmla="*/ 782426 w 1282046"/>
                <a:gd name="connsiteY3" fmla="*/ 1307 h 522025"/>
                <a:gd name="connsiteX4" fmla="*/ 1084083 w 1282046"/>
                <a:gd name="connsiteY4" fmla="*/ 29585 h 522025"/>
                <a:gd name="connsiteX5" fmla="*/ 1282046 w 1282046"/>
                <a:gd name="connsiteY5" fmla="*/ 39013 h 522025"/>
                <a:gd name="connsiteX0" fmla="*/ 0 w 1282046"/>
                <a:gd name="connsiteY0" fmla="*/ 519779 h 522191"/>
                <a:gd name="connsiteX1" fmla="*/ 235671 w 1282046"/>
                <a:gd name="connsiteY1" fmla="*/ 227548 h 522191"/>
                <a:gd name="connsiteX2" fmla="*/ 490194 w 1282046"/>
                <a:gd name="connsiteY2" fmla="*/ 76720 h 522191"/>
                <a:gd name="connsiteX3" fmla="*/ 782426 w 1282046"/>
                <a:gd name="connsiteY3" fmla="*/ 1307 h 522191"/>
                <a:gd name="connsiteX4" fmla="*/ 1084083 w 1282046"/>
                <a:gd name="connsiteY4" fmla="*/ 29585 h 522191"/>
                <a:gd name="connsiteX5" fmla="*/ 1282046 w 1282046"/>
                <a:gd name="connsiteY5" fmla="*/ 39013 h 522191"/>
                <a:gd name="connsiteX0" fmla="*/ 0 w 1282046"/>
                <a:gd name="connsiteY0" fmla="*/ 519779 h 519779"/>
                <a:gd name="connsiteX1" fmla="*/ 235671 w 1282046"/>
                <a:gd name="connsiteY1" fmla="*/ 227548 h 519779"/>
                <a:gd name="connsiteX2" fmla="*/ 490194 w 1282046"/>
                <a:gd name="connsiteY2" fmla="*/ 76720 h 519779"/>
                <a:gd name="connsiteX3" fmla="*/ 782426 w 1282046"/>
                <a:gd name="connsiteY3" fmla="*/ 1307 h 519779"/>
                <a:gd name="connsiteX4" fmla="*/ 1084083 w 1282046"/>
                <a:gd name="connsiteY4" fmla="*/ 29585 h 519779"/>
                <a:gd name="connsiteX5" fmla="*/ 1282046 w 1282046"/>
                <a:gd name="connsiteY5" fmla="*/ 39013 h 519779"/>
                <a:gd name="connsiteX0" fmla="*/ 0 w 1282046"/>
                <a:gd name="connsiteY0" fmla="*/ 519779 h 519779"/>
                <a:gd name="connsiteX1" fmla="*/ 235671 w 1282046"/>
                <a:gd name="connsiteY1" fmla="*/ 227548 h 519779"/>
                <a:gd name="connsiteX2" fmla="*/ 490194 w 1282046"/>
                <a:gd name="connsiteY2" fmla="*/ 76720 h 519779"/>
                <a:gd name="connsiteX3" fmla="*/ 782426 w 1282046"/>
                <a:gd name="connsiteY3" fmla="*/ 1307 h 519779"/>
                <a:gd name="connsiteX4" fmla="*/ 1084083 w 1282046"/>
                <a:gd name="connsiteY4" fmla="*/ 29585 h 519779"/>
                <a:gd name="connsiteX5" fmla="*/ 1282046 w 1282046"/>
                <a:gd name="connsiteY5" fmla="*/ 39013 h 519779"/>
                <a:gd name="connsiteX0" fmla="*/ 0 w 1282046"/>
                <a:gd name="connsiteY0" fmla="*/ 519779 h 519779"/>
                <a:gd name="connsiteX1" fmla="*/ 235671 w 1282046"/>
                <a:gd name="connsiteY1" fmla="*/ 227548 h 519779"/>
                <a:gd name="connsiteX2" fmla="*/ 490194 w 1282046"/>
                <a:gd name="connsiteY2" fmla="*/ 76720 h 519779"/>
                <a:gd name="connsiteX3" fmla="*/ 782426 w 1282046"/>
                <a:gd name="connsiteY3" fmla="*/ 1307 h 519779"/>
                <a:gd name="connsiteX4" fmla="*/ 1084083 w 1282046"/>
                <a:gd name="connsiteY4" fmla="*/ 29585 h 519779"/>
                <a:gd name="connsiteX5" fmla="*/ 1282046 w 1282046"/>
                <a:gd name="connsiteY5" fmla="*/ 39013 h 519779"/>
                <a:gd name="connsiteX0" fmla="*/ 0 w 1282046"/>
                <a:gd name="connsiteY0" fmla="*/ 539296 h 539296"/>
                <a:gd name="connsiteX1" fmla="*/ 235671 w 1282046"/>
                <a:gd name="connsiteY1" fmla="*/ 247065 h 539296"/>
                <a:gd name="connsiteX2" fmla="*/ 490194 w 1282046"/>
                <a:gd name="connsiteY2" fmla="*/ 96237 h 539296"/>
                <a:gd name="connsiteX3" fmla="*/ 782426 w 1282046"/>
                <a:gd name="connsiteY3" fmla="*/ 20824 h 539296"/>
                <a:gd name="connsiteX4" fmla="*/ 1093509 w 1282046"/>
                <a:gd name="connsiteY4" fmla="*/ 1968 h 539296"/>
                <a:gd name="connsiteX5" fmla="*/ 1282046 w 1282046"/>
                <a:gd name="connsiteY5" fmla="*/ 58530 h 539296"/>
                <a:gd name="connsiteX0" fmla="*/ 0 w 1282046"/>
                <a:gd name="connsiteY0" fmla="*/ 540955 h 540955"/>
                <a:gd name="connsiteX1" fmla="*/ 235671 w 1282046"/>
                <a:gd name="connsiteY1" fmla="*/ 248724 h 540955"/>
                <a:gd name="connsiteX2" fmla="*/ 490194 w 1282046"/>
                <a:gd name="connsiteY2" fmla="*/ 97896 h 540955"/>
                <a:gd name="connsiteX3" fmla="*/ 782426 w 1282046"/>
                <a:gd name="connsiteY3" fmla="*/ 22483 h 540955"/>
                <a:gd name="connsiteX4" fmla="*/ 1093509 w 1282046"/>
                <a:gd name="connsiteY4" fmla="*/ 3627 h 540955"/>
                <a:gd name="connsiteX5" fmla="*/ 1282046 w 1282046"/>
                <a:gd name="connsiteY5" fmla="*/ 3628 h 540955"/>
                <a:gd name="connsiteX0" fmla="*/ 0 w 1282046"/>
                <a:gd name="connsiteY0" fmla="*/ 584622 h 584622"/>
                <a:gd name="connsiteX1" fmla="*/ 235671 w 1282046"/>
                <a:gd name="connsiteY1" fmla="*/ 292391 h 584622"/>
                <a:gd name="connsiteX2" fmla="*/ 490194 w 1282046"/>
                <a:gd name="connsiteY2" fmla="*/ 141563 h 584622"/>
                <a:gd name="connsiteX3" fmla="*/ 782426 w 1282046"/>
                <a:gd name="connsiteY3" fmla="*/ 66150 h 584622"/>
                <a:gd name="connsiteX4" fmla="*/ 1093509 w 1282046"/>
                <a:gd name="connsiteY4" fmla="*/ 160 h 584622"/>
                <a:gd name="connsiteX5" fmla="*/ 1282046 w 1282046"/>
                <a:gd name="connsiteY5" fmla="*/ 47295 h 584622"/>
                <a:gd name="connsiteX0" fmla="*/ 0 w 1329180"/>
                <a:gd name="connsiteY0" fmla="*/ 632348 h 632348"/>
                <a:gd name="connsiteX1" fmla="*/ 235671 w 1329180"/>
                <a:gd name="connsiteY1" fmla="*/ 340117 h 632348"/>
                <a:gd name="connsiteX2" fmla="*/ 490194 w 1329180"/>
                <a:gd name="connsiteY2" fmla="*/ 189289 h 632348"/>
                <a:gd name="connsiteX3" fmla="*/ 782426 w 1329180"/>
                <a:gd name="connsiteY3" fmla="*/ 113876 h 632348"/>
                <a:gd name="connsiteX4" fmla="*/ 1093509 w 1329180"/>
                <a:gd name="connsiteY4" fmla="*/ 47886 h 632348"/>
                <a:gd name="connsiteX5" fmla="*/ 1329180 w 1329180"/>
                <a:gd name="connsiteY5" fmla="*/ 753 h 632348"/>
                <a:gd name="connsiteX0" fmla="*/ 0 w 1329180"/>
                <a:gd name="connsiteY0" fmla="*/ 632295 h 632295"/>
                <a:gd name="connsiteX1" fmla="*/ 235671 w 1329180"/>
                <a:gd name="connsiteY1" fmla="*/ 340064 h 632295"/>
                <a:gd name="connsiteX2" fmla="*/ 490194 w 1329180"/>
                <a:gd name="connsiteY2" fmla="*/ 189236 h 632295"/>
                <a:gd name="connsiteX3" fmla="*/ 791853 w 1329180"/>
                <a:gd name="connsiteY3" fmla="*/ 94969 h 632295"/>
                <a:gd name="connsiteX4" fmla="*/ 1093509 w 1329180"/>
                <a:gd name="connsiteY4" fmla="*/ 47833 h 632295"/>
                <a:gd name="connsiteX5" fmla="*/ 1329180 w 1329180"/>
                <a:gd name="connsiteY5" fmla="*/ 700 h 632295"/>
                <a:gd name="connsiteX0" fmla="*/ 0 w 1329180"/>
                <a:gd name="connsiteY0" fmla="*/ 632295 h 632295"/>
                <a:gd name="connsiteX1" fmla="*/ 235671 w 1329180"/>
                <a:gd name="connsiteY1" fmla="*/ 340064 h 632295"/>
                <a:gd name="connsiteX2" fmla="*/ 490194 w 1329180"/>
                <a:gd name="connsiteY2" fmla="*/ 189236 h 632295"/>
                <a:gd name="connsiteX3" fmla="*/ 791853 w 1329180"/>
                <a:gd name="connsiteY3" fmla="*/ 94969 h 632295"/>
                <a:gd name="connsiteX4" fmla="*/ 1093509 w 1329180"/>
                <a:gd name="connsiteY4" fmla="*/ 47833 h 632295"/>
                <a:gd name="connsiteX5" fmla="*/ 1329180 w 1329180"/>
                <a:gd name="connsiteY5" fmla="*/ 700 h 632295"/>
                <a:gd name="connsiteX0" fmla="*/ 0 w 1348034"/>
                <a:gd name="connsiteY0" fmla="*/ 604865 h 604865"/>
                <a:gd name="connsiteX1" fmla="*/ 235671 w 1348034"/>
                <a:gd name="connsiteY1" fmla="*/ 312634 h 604865"/>
                <a:gd name="connsiteX2" fmla="*/ 490194 w 1348034"/>
                <a:gd name="connsiteY2" fmla="*/ 161806 h 604865"/>
                <a:gd name="connsiteX3" fmla="*/ 791853 w 1348034"/>
                <a:gd name="connsiteY3" fmla="*/ 67539 h 604865"/>
                <a:gd name="connsiteX4" fmla="*/ 1093509 w 1348034"/>
                <a:gd name="connsiteY4" fmla="*/ 20403 h 604865"/>
                <a:gd name="connsiteX5" fmla="*/ 1348034 w 1348034"/>
                <a:gd name="connsiteY5" fmla="*/ 1551 h 604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8034" h="604865">
                  <a:moveTo>
                    <a:pt x="0" y="604865"/>
                  </a:moveTo>
                  <a:cubicBezTo>
                    <a:pt x="52633" y="520023"/>
                    <a:pt x="144546" y="395903"/>
                    <a:pt x="235671" y="312634"/>
                  </a:cubicBezTo>
                  <a:cubicBezTo>
                    <a:pt x="326796" y="229365"/>
                    <a:pt x="397497" y="202655"/>
                    <a:pt x="490194" y="161806"/>
                  </a:cubicBezTo>
                  <a:cubicBezTo>
                    <a:pt x="582891" y="120957"/>
                    <a:pt x="691300" y="91106"/>
                    <a:pt x="791853" y="67539"/>
                  </a:cubicBezTo>
                  <a:cubicBezTo>
                    <a:pt x="892406" y="43972"/>
                    <a:pt x="1000812" y="31401"/>
                    <a:pt x="1093509" y="20403"/>
                  </a:cubicBezTo>
                  <a:cubicBezTo>
                    <a:pt x="1186206" y="9405"/>
                    <a:pt x="1309541" y="-4734"/>
                    <a:pt x="1348034" y="1551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0" name="Group 59"/>
            <p:cNvGrpSpPr/>
            <p:nvPr/>
          </p:nvGrpSpPr>
          <p:grpSpPr>
            <a:xfrm>
              <a:off x="5591303" y="973058"/>
              <a:ext cx="1972623" cy="1254773"/>
              <a:chOff x="1966195" y="2672593"/>
              <a:chExt cx="1972623" cy="1254773"/>
            </a:xfrm>
          </p:grpSpPr>
          <p:grpSp>
            <p:nvGrpSpPr>
              <p:cNvPr id="62" name="Group 61"/>
              <p:cNvGrpSpPr/>
              <p:nvPr/>
            </p:nvGrpSpPr>
            <p:grpSpPr>
              <a:xfrm>
                <a:off x="1966195" y="2672593"/>
                <a:ext cx="1911616" cy="914400"/>
                <a:chOff x="1966195" y="2672593"/>
                <a:chExt cx="1911616" cy="914400"/>
              </a:xfrm>
            </p:grpSpPr>
            <p:grpSp>
              <p:nvGrpSpPr>
                <p:cNvPr id="64" name="Group 63"/>
                <p:cNvGrpSpPr/>
                <p:nvPr/>
              </p:nvGrpSpPr>
              <p:grpSpPr>
                <a:xfrm>
                  <a:off x="2658611" y="2672593"/>
                  <a:ext cx="1219200" cy="914400"/>
                  <a:chOff x="2658611" y="2672593"/>
                  <a:chExt cx="1219200" cy="914400"/>
                </a:xfrm>
              </p:grpSpPr>
              <p:cxnSp>
                <p:nvCxnSpPr>
                  <p:cNvPr id="66" name="Straight Arrow Connector 65"/>
                  <p:cNvCxnSpPr/>
                  <p:nvPr/>
                </p:nvCxnSpPr>
                <p:spPr>
                  <a:xfrm flipV="1">
                    <a:off x="2667000" y="2672593"/>
                    <a:ext cx="0" cy="914400"/>
                  </a:xfrm>
                  <a:prstGeom prst="straightConnector1">
                    <a:avLst/>
                  </a:prstGeom>
                  <a:ln w="38100"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" name="Straight Arrow Connector 66"/>
                  <p:cNvCxnSpPr/>
                  <p:nvPr/>
                </p:nvCxnSpPr>
                <p:spPr>
                  <a:xfrm rot="5400000" flipV="1">
                    <a:off x="3268211" y="2953984"/>
                    <a:ext cx="0" cy="1219200"/>
                  </a:xfrm>
                  <a:prstGeom prst="straightConnector1">
                    <a:avLst/>
                  </a:prstGeom>
                  <a:ln w="38100"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65" name="TextBox 64"/>
                    <p:cNvSpPr txBox="1"/>
                    <p:nvPr/>
                  </p:nvSpPr>
                  <p:spPr>
                    <a:xfrm>
                      <a:off x="1966195" y="2906547"/>
                      <a:ext cx="710579" cy="497187"/>
                    </a:xfrm>
                    <a:prstGeom prst="rect">
                      <a:avLst/>
                    </a:prstGeom>
                    <a:noFill/>
                  </p:spPr>
                  <p:txBody>
                    <a:bodyPr vert="vert270" wrap="non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f>
                              <m:fPr>
                                <m:ctrlPr>
                                  <a:rPr lang="en-US" b="0" i="1" smtClean="0">
                                    <a:solidFill>
                                      <a:srgbClr val="0000CC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b="0" i="1" smtClean="0">
                                        <a:solidFill>
                                          <a:srgbClr val="0000CC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solidFill>
                                          <a:srgbClr val="0000CC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b="0" i="0" smtClean="0">
                                        <a:solidFill>
                                          <a:srgbClr val="0000CC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P</m:t>
                                    </m:r>
                                  </m:e>
                                  <m:sub>
                                    <m:r>
                                      <a:rPr lang="en-US" b="0" i="0" smtClean="0">
                                        <a:solidFill>
                                          <a:srgbClr val="0000CC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US" b="0" i="1" smtClean="0">
                                    <a:solidFill>
                                      <a:srgbClr val="0000CC"/>
                                    </a:solidFill>
                                    <a:latin typeface="Cambria Math" panose="02040503050406030204" pitchFamily="18" charset="0"/>
                                  </a:rPr>
                                  <m:t>𝑑𝑡</m:t>
                                </m:r>
                              </m:den>
                            </m:f>
                          </m:oMath>
                        </m:oMathPara>
                      </a14:m>
                      <a:endParaRPr lang="en-US" dirty="0">
                        <a:solidFill>
                          <a:srgbClr val="0000CC"/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65" name="TextBox 64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966195" y="2906547"/>
                      <a:ext cx="710579" cy="497187"/>
                    </a:xfrm>
                    <a:prstGeom prst="rect">
                      <a:avLst/>
                    </a:prstGeom>
                    <a:blipFill rotWithShape="0">
                      <a:blip r:embed="rId5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3" name="TextBox 62"/>
                  <p:cNvSpPr txBox="1"/>
                  <p:nvPr/>
                </p:nvSpPr>
                <p:spPr>
                  <a:xfrm>
                    <a:off x="2597603" y="3558034"/>
                    <a:ext cx="1341215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b="0" i="1" dirty="0" smtClean="0">
                                  <a:solidFill>
                                    <a:srgbClr val="0000CC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b="0" i="0" dirty="0" smtClean="0">
                                  <a:solidFill>
                                    <a:srgbClr val="0000CC"/>
                                  </a:solidFill>
                                  <a:latin typeface="Cambria Math" panose="02040503050406030204" pitchFamily="18" charset="0"/>
                                </a:rPr>
                                <m:t>P</m:t>
                              </m:r>
                            </m:e>
                            <m:sub>
                              <m:r>
                                <a:rPr lang="en-US" b="0" i="0" dirty="0" smtClean="0">
                                  <a:solidFill>
                                    <a:srgbClr val="0000CC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oMath>
                      </m:oMathPara>
                    </a14:m>
                    <a:endParaRPr lang="en-US" dirty="0">
                      <a:solidFill>
                        <a:srgbClr val="0000CC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63" name="TextBox 62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597603" y="3558034"/>
                    <a:ext cx="1341215" cy="369332"/>
                  </a:xfrm>
                  <a:prstGeom prst="rect">
                    <a:avLst/>
                  </a:prstGeom>
                  <a:blipFill rotWithShape="0">
                    <a:blip r:embed="rId6"/>
                    <a:stretch>
                      <a:fillRect b="-166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grpSp>
        <p:nvGrpSpPr>
          <p:cNvPr id="68" name="Group 67"/>
          <p:cNvGrpSpPr/>
          <p:nvPr/>
        </p:nvGrpSpPr>
        <p:grpSpPr>
          <a:xfrm>
            <a:off x="6198914" y="1911447"/>
            <a:ext cx="685800" cy="1524001"/>
            <a:chOff x="381000" y="2229297"/>
            <a:chExt cx="685800" cy="1524001"/>
          </a:xfrm>
        </p:grpSpPr>
        <p:pic>
          <p:nvPicPr>
            <p:cNvPr id="69" name="Picture 68"/>
            <p:cNvPicPr>
              <a:picLocks noChangeAspect="1"/>
            </p:cNvPicPr>
            <p:nvPr/>
          </p:nvPicPr>
          <p:blipFill rotWithShape="1">
            <a:blip r:embed="rId4"/>
            <a:srcRect l="7847" t="9604" r="77489" b="51980"/>
            <a:stretch/>
          </p:blipFill>
          <p:spPr>
            <a:xfrm>
              <a:off x="381000" y="2229297"/>
              <a:ext cx="685800" cy="1524001"/>
            </a:xfrm>
            <a:prstGeom prst="rect">
              <a:avLst/>
            </a:prstGeom>
          </p:spPr>
        </p:pic>
        <p:sp>
          <p:nvSpPr>
            <p:cNvPr id="70" name="Rectangle 69"/>
            <p:cNvSpPr/>
            <p:nvPr/>
          </p:nvSpPr>
          <p:spPr>
            <a:xfrm>
              <a:off x="651164" y="2514600"/>
              <a:ext cx="415636" cy="914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Plus 70"/>
          <p:cNvSpPr/>
          <p:nvPr/>
        </p:nvSpPr>
        <p:spPr>
          <a:xfrm>
            <a:off x="6753745" y="3131709"/>
            <a:ext cx="261937" cy="228600"/>
          </a:xfrm>
          <a:prstGeom prst="mathPlus">
            <a:avLst/>
          </a:prstGeom>
          <a:solidFill>
            <a:srgbClr val="00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197312" y="4131550"/>
            <a:ext cx="5091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1)</a:t>
            </a:r>
            <a:endParaRPr lang="en-US" dirty="0"/>
          </a:p>
        </p:txBody>
      </p:sp>
      <p:sp>
        <p:nvSpPr>
          <p:cNvPr id="72" name="TextBox 71"/>
          <p:cNvSpPr txBox="1"/>
          <p:nvPr/>
        </p:nvSpPr>
        <p:spPr>
          <a:xfrm>
            <a:off x="4277922" y="4093949"/>
            <a:ext cx="5091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6164170" y="4093949"/>
            <a:ext cx="5091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</a:t>
            </a:r>
            <a:r>
              <a:rPr lang="en-US" dirty="0" smtClean="0"/>
              <a:t>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4" name="Table 33"/>
              <p:cNvGraphicFramePr>
                <a:graphicFrameLocks noGrp="1"/>
              </p:cNvGraphicFramePr>
              <p:nvPr>
                <p:extLst/>
              </p:nvPr>
            </p:nvGraphicFramePr>
            <p:xfrm>
              <a:off x="4706905" y="2056198"/>
              <a:ext cx="1201686" cy="11125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600843"/>
                    <a:gridCol w="600843"/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1" i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𝐏</m:t>
                                    </m:r>
                                  </m:e>
                                  <m:sub>
                                    <m:r>
                                      <a:rPr lang="en-US" b="1" i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i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1" i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𝐏</m:t>
                                    </m:r>
                                  </m:e>
                                  <m:sub>
                                    <m:r>
                                      <a:rPr lang="en-US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𝟑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0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0</a:t>
                          </a:r>
                          <a:endParaRPr lang="en-US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1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1</a:t>
                          </a:r>
                          <a:endParaRPr lang="en-US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4" name="Table 3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89512266"/>
                  </p:ext>
                </p:extLst>
              </p:nvPr>
            </p:nvGraphicFramePr>
            <p:xfrm>
              <a:off x="4706905" y="2056198"/>
              <a:ext cx="1201686" cy="11125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600843"/>
                    <a:gridCol w="600843"/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1010" t="-1639" r="-104040" b="-2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7"/>
                          <a:stretch>
                            <a:fillRect l="-101010" t="-1639" r="-4040" b="-224590"/>
                          </a:stretch>
                        </a:blip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0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0</a:t>
                          </a:r>
                          <a:endParaRPr lang="en-US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1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1</a:t>
                          </a:r>
                          <a:endParaRPr lang="en-US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343713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0000CC"/>
                </a:solidFill>
              </a:rPr>
              <a:t>Using Pathway Designer: Chemical Reactions</a:t>
            </a:r>
            <a:endParaRPr lang="en-US" sz="3200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6" y="762000"/>
                <a:ext cx="5851937" cy="28119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𝐵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el-GR" sz="2400" b="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Now create a unimolecular chemical reaction by clicking on the single arrow in the left hand tool bar to enable the “</a:t>
                </a:r>
                <a:r>
                  <a:rPr lang="en-US" sz="2400" b="1" dirty="0" smtClean="0"/>
                  <a:t>Connect </a:t>
                </a:r>
                <a:r>
                  <a:rPr lang="en-US" sz="2400" b="1" dirty="0" err="1" smtClean="0"/>
                  <a:t>Uni</a:t>
                </a:r>
                <a:r>
                  <a:rPr lang="en-US" sz="2400" b="1" dirty="0" smtClean="0"/>
                  <a:t> </a:t>
                </a:r>
                <a:r>
                  <a:rPr lang="en-US" sz="2400" b="1" dirty="0" err="1" smtClean="0"/>
                  <a:t>Uni</a:t>
                </a:r>
                <a:r>
                  <a:rPr lang="en-US" sz="2400" b="1" dirty="0" smtClean="0"/>
                  <a:t>” mode </a:t>
                </a:r>
              </a:p>
              <a:p>
                <a:pPr marL="0" indent="0">
                  <a:buNone/>
                </a:pPr>
                <a:endParaRPr lang="en-US" sz="2400" b="1" dirty="0"/>
              </a:p>
              <a:p>
                <a:pPr marL="0" indent="0">
                  <a:buNone/>
                </a:pPr>
                <a:endParaRPr lang="en-US" sz="2400" b="1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6" y="762000"/>
                <a:ext cx="5851937" cy="2811924"/>
              </a:xfrm>
              <a:prstGeom prst="rect">
                <a:avLst/>
              </a:prstGeom>
              <a:blipFill rotWithShape="0">
                <a:blip r:embed="rId2"/>
                <a:stretch>
                  <a:fillRect l="-1563" r="-12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6304" y="890584"/>
            <a:ext cx="2688465" cy="2667000"/>
          </a:xfrm>
          <a:prstGeom prst="rect">
            <a:avLst/>
          </a:prstGeom>
        </p:spPr>
      </p:pic>
      <p:sp>
        <p:nvSpPr>
          <p:cNvPr id="17" name="Right Arrow Callout 16"/>
          <p:cNvSpPr/>
          <p:nvPr/>
        </p:nvSpPr>
        <p:spPr>
          <a:xfrm>
            <a:off x="6206304" y="1447800"/>
            <a:ext cx="381000" cy="457200"/>
          </a:xfrm>
          <a:prstGeom prst="rightArrowCallout">
            <a:avLst/>
          </a:prstGeom>
          <a:solidFill>
            <a:srgbClr val="00B050">
              <a:alpha val="1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5020" y="1447800"/>
            <a:ext cx="571500" cy="16002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16716" y="1814263"/>
            <a:ext cx="1112285" cy="547661"/>
          </a:xfrm>
          <a:prstGeom prst="rect">
            <a:avLst/>
          </a:prstGeom>
        </p:spPr>
      </p:pic>
      <p:cxnSp>
        <p:nvCxnSpPr>
          <p:cNvPr id="24" name="Straight Arrow Connector 23"/>
          <p:cNvCxnSpPr>
            <a:stCxn id="26" idx="1"/>
            <a:endCxn id="25" idx="3"/>
          </p:cNvCxnSpPr>
          <p:nvPr/>
        </p:nvCxnSpPr>
        <p:spPr>
          <a:xfrm flipH="1" flipV="1">
            <a:off x="5617335" y="1864145"/>
            <a:ext cx="1184042" cy="635379"/>
          </a:xfrm>
          <a:prstGeom prst="straightConnector1">
            <a:avLst/>
          </a:prstGeom>
          <a:ln w="63500">
            <a:solidFill>
              <a:srgbClr val="FF0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3886200" y="1656848"/>
            <a:ext cx="1731135" cy="414594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6801377" y="2273216"/>
            <a:ext cx="437623" cy="452615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redblackblockiu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Biocomplexity Logo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0049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Chemical Reactions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6" y="762000"/>
                <a:ext cx="5851937" cy="42892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𝐵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el-GR" sz="2400" b="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Now create a unimolecular chemical reaction by clicking on the single arrow in the left hand tool bar to enable the “</a:t>
                </a:r>
                <a:r>
                  <a:rPr lang="en-US" sz="2400" b="1" dirty="0" smtClean="0"/>
                  <a:t>Connect </a:t>
                </a:r>
                <a:r>
                  <a:rPr lang="en-US" sz="2400" b="1" dirty="0" err="1" smtClean="0"/>
                  <a:t>Uni</a:t>
                </a:r>
                <a:r>
                  <a:rPr lang="en-US" sz="2400" b="1" dirty="0" smtClean="0"/>
                  <a:t> </a:t>
                </a:r>
                <a:r>
                  <a:rPr lang="en-US" sz="2400" b="1" dirty="0" err="1" smtClean="0"/>
                  <a:t>Uni</a:t>
                </a:r>
                <a:r>
                  <a:rPr lang="en-US" sz="2400" b="1" dirty="0" smtClean="0"/>
                  <a:t>” mode </a:t>
                </a:r>
              </a:p>
              <a:p>
                <a:pPr marL="0" indent="0">
                  <a:buNone/>
                </a:pPr>
                <a:endParaRPr lang="en-US" sz="2400" b="1" dirty="0"/>
              </a:p>
              <a:p>
                <a:pPr marL="0" indent="0">
                  <a:buNone/>
                </a:pPr>
                <a:r>
                  <a:rPr lang="en-US" sz="2400" dirty="0" smtClean="0"/>
                  <a:t>Now if you click on a node you will create a link </a:t>
                </a:r>
                <a:r>
                  <a:rPr lang="en-US" sz="2400" b="1" dirty="0" smtClean="0"/>
                  <a:t>from that node </a:t>
                </a:r>
                <a:r>
                  <a:rPr lang="en-US" sz="2400" dirty="0" smtClean="0"/>
                  <a:t>and if you then click on a second node it will create a chemical reaction </a:t>
                </a:r>
                <a:r>
                  <a:rPr lang="en-US" sz="2400" b="1" dirty="0" smtClean="0"/>
                  <a:t>to that second node</a:t>
                </a:r>
              </a:p>
              <a:p>
                <a:pPr marL="0" indent="0">
                  <a:buNone/>
                </a:pPr>
                <a:endParaRPr lang="en-US" sz="2400" b="1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6" y="762000"/>
                <a:ext cx="5851937" cy="4289251"/>
              </a:xfrm>
              <a:prstGeom prst="rect">
                <a:avLst/>
              </a:prstGeom>
              <a:blipFill rotWithShape="0">
                <a:blip r:embed="rId2"/>
                <a:stretch>
                  <a:fillRect l="-1563" r="-12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6304" y="890584"/>
            <a:ext cx="2688465" cy="2667000"/>
          </a:xfrm>
          <a:prstGeom prst="rect">
            <a:avLst/>
          </a:prstGeom>
        </p:spPr>
      </p:pic>
      <p:sp>
        <p:nvSpPr>
          <p:cNvPr id="17" name="Right Arrow Callout 16"/>
          <p:cNvSpPr/>
          <p:nvPr/>
        </p:nvSpPr>
        <p:spPr>
          <a:xfrm>
            <a:off x="6206304" y="1447800"/>
            <a:ext cx="381000" cy="457200"/>
          </a:xfrm>
          <a:prstGeom prst="rightArrowCallout">
            <a:avLst/>
          </a:prstGeom>
          <a:solidFill>
            <a:srgbClr val="00B050">
              <a:alpha val="1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5020" y="1447800"/>
            <a:ext cx="571500" cy="16002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16716" y="1814263"/>
            <a:ext cx="1112285" cy="547661"/>
          </a:xfrm>
          <a:prstGeom prst="rect">
            <a:avLst/>
          </a:prstGeom>
        </p:spPr>
      </p:pic>
      <p:cxnSp>
        <p:nvCxnSpPr>
          <p:cNvPr id="24" name="Straight Arrow Connector 23"/>
          <p:cNvCxnSpPr>
            <a:stCxn id="26" idx="1"/>
            <a:endCxn id="25" idx="3"/>
          </p:cNvCxnSpPr>
          <p:nvPr/>
        </p:nvCxnSpPr>
        <p:spPr>
          <a:xfrm flipH="1" flipV="1">
            <a:off x="5617335" y="1864145"/>
            <a:ext cx="1184042" cy="635379"/>
          </a:xfrm>
          <a:prstGeom prst="straightConnector1">
            <a:avLst/>
          </a:prstGeom>
          <a:ln w="63500">
            <a:solidFill>
              <a:srgbClr val="FF0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3886200" y="1656848"/>
            <a:ext cx="1731135" cy="414594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6801377" y="2273216"/>
            <a:ext cx="437623" cy="452615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redblackblockiu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Biocomplexity Logo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7309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6" y="762000"/>
                <a:ext cx="5851937" cy="25768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𝐵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el-GR" sz="2400" b="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Now create a unimolecular chemical reaction by clicking on the single arrow in the left hand tool bar to enable the “</a:t>
                </a:r>
                <a:r>
                  <a:rPr lang="en-US" sz="2400" b="1" dirty="0" smtClean="0"/>
                  <a:t>Connect </a:t>
                </a:r>
                <a:r>
                  <a:rPr lang="en-US" sz="2400" b="1" dirty="0" err="1" smtClean="0"/>
                  <a:t>Uni</a:t>
                </a:r>
                <a:r>
                  <a:rPr lang="en-US" sz="2400" b="1" dirty="0" smtClean="0"/>
                  <a:t> </a:t>
                </a:r>
                <a:r>
                  <a:rPr lang="en-US" sz="2400" b="1" dirty="0" err="1" smtClean="0"/>
                  <a:t>Uni</a:t>
                </a:r>
                <a:r>
                  <a:rPr lang="en-US" sz="2400" b="1" dirty="0" smtClean="0"/>
                  <a:t>” mode </a:t>
                </a:r>
                <a:endParaRPr lang="en-US" sz="2400" b="1" dirty="0"/>
              </a:p>
              <a:p>
                <a:pPr marL="0" indent="0">
                  <a:buNone/>
                </a:pPr>
                <a:r>
                  <a:rPr lang="en-US" sz="2400" dirty="0" smtClean="0"/>
                  <a:t>To create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𝐵</m:t>
                    </m:r>
                    <m:groupChr>
                      <m:groupChrPr>
                        <m:chr m:val="→"/>
                        <m:vertJc m:val="bot"/>
                        <m:ctrlPr>
                          <a:rPr lang="el-GR" sz="2400" i="1">
                            <a:latin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m:rPr>
                            <m:brk m:alnAt="2"/>
                          </m:rPr>
                          <a:rPr lang="en-US" sz="24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</m:groupChr>
                  </m:oMath>
                </a14:m>
                <a:r>
                  <a:rPr lang="en-US" sz="2400" b="1" dirty="0" smtClean="0"/>
                  <a:t> first click on </a:t>
                </a: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6" y="762000"/>
                <a:ext cx="5851937" cy="2576859"/>
              </a:xfrm>
              <a:prstGeom prst="rect">
                <a:avLst/>
              </a:prstGeom>
              <a:blipFill rotWithShape="0">
                <a:blip r:embed="rId2"/>
                <a:stretch>
                  <a:fillRect l="-1563" r="-1250" b="-44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r="68675" b="64713"/>
          <a:stretch/>
        </p:blipFill>
        <p:spPr>
          <a:xfrm>
            <a:off x="6053901" y="3897406"/>
            <a:ext cx="804099" cy="4459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4684" r="74401" b="67699"/>
          <a:stretch/>
        </p:blipFill>
        <p:spPr>
          <a:xfrm>
            <a:off x="4009880" y="2879993"/>
            <a:ext cx="638175" cy="48527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Chemical Reactions</a:t>
            </a:r>
            <a:endParaRPr lang="en-US" b="1" dirty="0">
              <a:solidFill>
                <a:srgbClr val="0000CC"/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6304" y="890584"/>
            <a:ext cx="2688465" cy="2667000"/>
          </a:xfrm>
          <a:prstGeom prst="rect">
            <a:avLst/>
          </a:prstGeom>
        </p:spPr>
      </p:pic>
      <p:sp>
        <p:nvSpPr>
          <p:cNvPr id="17" name="Right Arrow Callout 16"/>
          <p:cNvSpPr/>
          <p:nvPr/>
        </p:nvSpPr>
        <p:spPr>
          <a:xfrm>
            <a:off x="6206304" y="1447800"/>
            <a:ext cx="381000" cy="457200"/>
          </a:xfrm>
          <a:prstGeom prst="rightArrowCallout">
            <a:avLst/>
          </a:prstGeom>
          <a:solidFill>
            <a:srgbClr val="00B050">
              <a:alpha val="1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65020" y="1447800"/>
            <a:ext cx="571500" cy="16002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6716" y="1814263"/>
            <a:ext cx="1112285" cy="547661"/>
          </a:xfrm>
          <a:prstGeom prst="rect">
            <a:avLst/>
          </a:prstGeom>
        </p:spPr>
      </p:pic>
      <p:cxnSp>
        <p:nvCxnSpPr>
          <p:cNvPr id="24" name="Straight Arrow Connector 23"/>
          <p:cNvCxnSpPr>
            <a:stCxn id="26" idx="1"/>
            <a:endCxn id="25" idx="3"/>
          </p:cNvCxnSpPr>
          <p:nvPr/>
        </p:nvCxnSpPr>
        <p:spPr>
          <a:xfrm flipH="1" flipV="1">
            <a:off x="5617335" y="1864145"/>
            <a:ext cx="1184042" cy="635379"/>
          </a:xfrm>
          <a:prstGeom prst="straightConnector1">
            <a:avLst/>
          </a:prstGeom>
          <a:ln w="63500">
            <a:solidFill>
              <a:srgbClr val="FF0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3886200" y="1656848"/>
            <a:ext cx="1731135" cy="414594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6801377" y="2273216"/>
            <a:ext cx="437623" cy="452615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Arrow Connector 17"/>
          <p:cNvCxnSpPr>
            <a:stCxn id="27" idx="1"/>
            <a:endCxn id="21" idx="3"/>
          </p:cNvCxnSpPr>
          <p:nvPr/>
        </p:nvCxnSpPr>
        <p:spPr>
          <a:xfrm flipH="1" flipV="1">
            <a:off x="4648055" y="3112787"/>
            <a:ext cx="1558249" cy="968747"/>
          </a:xfrm>
          <a:prstGeom prst="straightConnector1">
            <a:avLst/>
          </a:prstGeom>
          <a:ln w="63500">
            <a:solidFill>
              <a:srgbClr val="FFC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4044866" y="2905490"/>
            <a:ext cx="603189" cy="414594"/>
          </a:xfrm>
          <a:prstGeom prst="rect">
            <a:avLst/>
          </a:prstGeom>
          <a:solidFill>
            <a:srgbClr val="FFC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6206304" y="3855226"/>
            <a:ext cx="548696" cy="452615"/>
          </a:xfrm>
          <a:prstGeom prst="rect">
            <a:avLst/>
          </a:prstGeom>
          <a:solidFill>
            <a:srgbClr val="FFC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 descr="redblackblockiu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 descr="Biocomplexity Logo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7974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6" y="762000"/>
                <a:ext cx="5851937" cy="29461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𝐵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el-GR" sz="2400" b="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Now create a unimolecular chemical reaction by clicking on the single arrow in the left hand tool bar to enable the “</a:t>
                </a:r>
                <a:r>
                  <a:rPr lang="en-US" sz="2400" b="1" dirty="0" smtClean="0"/>
                  <a:t>Connect </a:t>
                </a:r>
                <a:r>
                  <a:rPr lang="en-US" sz="2400" b="1" dirty="0" err="1" smtClean="0"/>
                  <a:t>Uni</a:t>
                </a:r>
                <a:r>
                  <a:rPr lang="en-US" sz="2400" b="1" dirty="0" smtClean="0"/>
                  <a:t> </a:t>
                </a:r>
                <a:r>
                  <a:rPr lang="en-US" sz="2400" b="1" dirty="0" err="1" smtClean="0"/>
                  <a:t>Uni</a:t>
                </a:r>
                <a:r>
                  <a:rPr lang="en-US" sz="2400" b="1" dirty="0" smtClean="0"/>
                  <a:t>” mode </a:t>
                </a:r>
                <a:endParaRPr lang="en-US" sz="2400" b="1" dirty="0"/>
              </a:p>
              <a:p>
                <a:pPr marL="0" indent="0">
                  <a:buNone/>
                </a:pPr>
                <a:r>
                  <a:rPr lang="en-US" sz="2400" dirty="0" smtClean="0"/>
                  <a:t>To create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𝐵</m:t>
                    </m:r>
                    <m:groupChr>
                      <m:groupChrPr>
                        <m:chr m:val="→"/>
                        <m:vertJc m:val="bot"/>
                        <m:ctrlPr>
                          <a:rPr lang="el-GR" sz="2400" i="1">
                            <a:latin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m:rPr>
                            <m:brk m:alnAt="2"/>
                          </m:rPr>
                          <a:rPr lang="en-US" sz="24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</m:groupChr>
                  </m:oMath>
                </a14:m>
                <a:r>
                  <a:rPr lang="en-US" sz="2400" b="1" dirty="0" smtClean="0"/>
                  <a:t> first click on </a:t>
                </a:r>
              </a:p>
              <a:p>
                <a:pPr marL="0" indent="0">
                  <a:buNone/>
                </a:pPr>
                <a:r>
                  <a:rPr lang="en-US" sz="2400" b="1" dirty="0" smtClean="0"/>
                  <a:t>Then click on</a:t>
                </a:r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6" y="762000"/>
                <a:ext cx="5851937" cy="2946191"/>
              </a:xfrm>
              <a:prstGeom prst="rect">
                <a:avLst/>
              </a:prstGeom>
              <a:blipFill rotWithShape="0">
                <a:blip r:embed="rId2"/>
                <a:stretch>
                  <a:fillRect l="-1563" r="-1250" b="-39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3901" y="3897406"/>
            <a:ext cx="2566987" cy="12639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4684" r="74401" b="67699"/>
          <a:stretch/>
        </p:blipFill>
        <p:spPr>
          <a:xfrm>
            <a:off x="4009880" y="2879993"/>
            <a:ext cx="638175" cy="48527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Chemical Reactions</a:t>
            </a:r>
            <a:endParaRPr lang="en-US" b="1" dirty="0">
              <a:solidFill>
                <a:srgbClr val="0000CC"/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6304" y="890584"/>
            <a:ext cx="2688465" cy="2667000"/>
          </a:xfrm>
          <a:prstGeom prst="rect">
            <a:avLst/>
          </a:prstGeom>
        </p:spPr>
      </p:pic>
      <p:sp>
        <p:nvSpPr>
          <p:cNvPr id="17" name="Right Arrow Callout 16"/>
          <p:cNvSpPr/>
          <p:nvPr/>
        </p:nvSpPr>
        <p:spPr>
          <a:xfrm>
            <a:off x="6206304" y="1447800"/>
            <a:ext cx="381000" cy="457200"/>
          </a:xfrm>
          <a:prstGeom prst="rightArrowCallout">
            <a:avLst/>
          </a:prstGeom>
          <a:solidFill>
            <a:srgbClr val="00B050">
              <a:alpha val="1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65020" y="1447800"/>
            <a:ext cx="571500" cy="16002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6"/>
          <a:srcRect l="70694" t="31884" r="10978" b="29221"/>
          <a:stretch/>
        </p:blipFill>
        <p:spPr>
          <a:xfrm>
            <a:off x="2337332" y="3241466"/>
            <a:ext cx="533400" cy="4572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6716" y="1814263"/>
            <a:ext cx="1112285" cy="547661"/>
          </a:xfrm>
          <a:prstGeom prst="rect">
            <a:avLst/>
          </a:prstGeom>
        </p:spPr>
      </p:pic>
      <p:cxnSp>
        <p:nvCxnSpPr>
          <p:cNvPr id="24" name="Straight Arrow Connector 23"/>
          <p:cNvCxnSpPr>
            <a:stCxn id="26" idx="1"/>
            <a:endCxn id="25" idx="3"/>
          </p:cNvCxnSpPr>
          <p:nvPr/>
        </p:nvCxnSpPr>
        <p:spPr>
          <a:xfrm flipH="1" flipV="1">
            <a:off x="5617335" y="1864145"/>
            <a:ext cx="1184042" cy="635379"/>
          </a:xfrm>
          <a:prstGeom prst="straightConnector1">
            <a:avLst/>
          </a:prstGeom>
          <a:ln w="63500">
            <a:solidFill>
              <a:srgbClr val="FF0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3886200" y="1656848"/>
            <a:ext cx="1731135" cy="414594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6801377" y="2273216"/>
            <a:ext cx="437623" cy="452615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Arrow Connector 17"/>
          <p:cNvCxnSpPr>
            <a:stCxn id="27" idx="1"/>
            <a:endCxn id="21" idx="3"/>
          </p:cNvCxnSpPr>
          <p:nvPr/>
        </p:nvCxnSpPr>
        <p:spPr>
          <a:xfrm flipH="1" flipV="1">
            <a:off x="4648055" y="3112787"/>
            <a:ext cx="1558249" cy="968747"/>
          </a:xfrm>
          <a:prstGeom prst="straightConnector1">
            <a:avLst/>
          </a:prstGeom>
          <a:ln w="63500">
            <a:solidFill>
              <a:srgbClr val="FFC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4044866" y="2905490"/>
            <a:ext cx="603189" cy="414594"/>
          </a:xfrm>
          <a:prstGeom prst="rect">
            <a:avLst/>
          </a:prstGeom>
          <a:solidFill>
            <a:srgbClr val="FFC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6206304" y="3855226"/>
            <a:ext cx="548696" cy="452615"/>
          </a:xfrm>
          <a:prstGeom prst="rect">
            <a:avLst/>
          </a:prstGeom>
          <a:solidFill>
            <a:srgbClr val="FFC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Arrow Connector 21"/>
          <p:cNvCxnSpPr>
            <a:stCxn id="29" idx="1"/>
            <a:endCxn id="28" idx="3"/>
          </p:cNvCxnSpPr>
          <p:nvPr/>
        </p:nvCxnSpPr>
        <p:spPr>
          <a:xfrm flipH="1" flipV="1">
            <a:off x="2800350" y="3496132"/>
            <a:ext cx="5437779" cy="1492332"/>
          </a:xfrm>
          <a:prstGeom prst="straightConnector1">
            <a:avLst/>
          </a:prstGeom>
          <a:ln w="63500">
            <a:solidFill>
              <a:srgbClr val="00B05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2417765" y="3293597"/>
            <a:ext cx="382585" cy="405069"/>
          </a:xfrm>
          <a:prstGeom prst="rect">
            <a:avLst/>
          </a:prstGeom>
          <a:solidFill>
            <a:srgbClr val="00B05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8238129" y="4767356"/>
            <a:ext cx="348022" cy="442216"/>
          </a:xfrm>
          <a:prstGeom prst="rect">
            <a:avLst/>
          </a:prstGeom>
          <a:solidFill>
            <a:srgbClr val="00B05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 descr="redblackblockiu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 descr="Biocomplexity Logo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6274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6" y="762000"/>
                <a:ext cx="5851937" cy="29461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𝐵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el-GR" sz="2400" b="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Now create a unimolecular chemical reaction by clicking on the single arrow in the left hand tool bar to enable the “</a:t>
                </a:r>
                <a:r>
                  <a:rPr lang="en-US" sz="2400" b="1" dirty="0" smtClean="0"/>
                  <a:t>Connect </a:t>
                </a:r>
                <a:r>
                  <a:rPr lang="en-US" sz="2400" b="1" dirty="0" err="1" smtClean="0"/>
                  <a:t>Uni</a:t>
                </a:r>
                <a:r>
                  <a:rPr lang="en-US" sz="2400" b="1" dirty="0" smtClean="0"/>
                  <a:t> </a:t>
                </a:r>
                <a:r>
                  <a:rPr lang="en-US" sz="2400" b="1" dirty="0" err="1" smtClean="0"/>
                  <a:t>Uni</a:t>
                </a:r>
                <a:r>
                  <a:rPr lang="en-US" sz="2400" b="1" dirty="0" smtClean="0"/>
                  <a:t>” mode </a:t>
                </a:r>
                <a:endParaRPr lang="en-US" sz="2400" b="1" dirty="0"/>
              </a:p>
              <a:p>
                <a:pPr marL="0" indent="0">
                  <a:buNone/>
                </a:pPr>
                <a:r>
                  <a:rPr lang="en-US" sz="2400" dirty="0" smtClean="0"/>
                  <a:t>To create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𝐵</m:t>
                    </m:r>
                    <m:groupChr>
                      <m:groupChrPr>
                        <m:chr m:val="→"/>
                        <m:vertJc m:val="bot"/>
                        <m:ctrlPr>
                          <a:rPr lang="el-GR" sz="2400" i="1">
                            <a:latin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m:rPr>
                            <m:brk m:alnAt="2"/>
                          </m:rPr>
                          <a:rPr lang="en-US" sz="24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</m:groupChr>
                  </m:oMath>
                </a14:m>
                <a:r>
                  <a:rPr lang="en-US" sz="2400" b="1" dirty="0" smtClean="0"/>
                  <a:t> first click on </a:t>
                </a:r>
              </a:p>
              <a:p>
                <a:pPr marL="0" indent="0">
                  <a:buNone/>
                </a:pPr>
                <a:r>
                  <a:rPr lang="en-US" sz="2400" b="1" dirty="0" smtClean="0"/>
                  <a:t>Then click on</a:t>
                </a:r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6" y="762000"/>
                <a:ext cx="5851937" cy="2946191"/>
              </a:xfrm>
              <a:prstGeom prst="rect">
                <a:avLst/>
              </a:prstGeom>
              <a:blipFill rotWithShape="0">
                <a:blip r:embed="rId2"/>
                <a:stretch>
                  <a:fillRect l="-1563" r="-1250" b="-39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3901" y="3897406"/>
            <a:ext cx="2566987" cy="12639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4684" r="74401" b="67699"/>
          <a:stretch/>
        </p:blipFill>
        <p:spPr>
          <a:xfrm>
            <a:off x="4009880" y="2879993"/>
            <a:ext cx="638175" cy="48527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Chemical Reactions</a:t>
            </a:r>
            <a:endParaRPr lang="en-US" b="1" dirty="0">
              <a:solidFill>
                <a:srgbClr val="0000CC"/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6304" y="890584"/>
            <a:ext cx="2688465" cy="2667000"/>
          </a:xfrm>
          <a:prstGeom prst="rect">
            <a:avLst/>
          </a:prstGeom>
        </p:spPr>
      </p:pic>
      <p:sp>
        <p:nvSpPr>
          <p:cNvPr id="17" name="Right Arrow Callout 16"/>
          <p:cNvSpPr/>
          <p:nvPr/>
        </p:nvSpPr>
        <p:spPr>
          <a:xfrm>
            <a:off x="6206304" y="1447800"/>
            <a:ext cx="381000" cy="457200"/>
          </a:xfrm>
          <a:prstGeom prst="rightArrowCallout">
            <a:avLst/>
          </a:prstGeom>
          <a:solidFill>
            <a:srgbClr val="00B050">
              <a:alpha val="1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65020" y="1447800"/>
            <a:ext cx="571500" cy="16002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6"/>
          <a:srcRect l="70694" t="31884" r="10978" b="29221"/>
          <a:stretch/>
        </p:blipFill>
        <p:spPr>
          <a:xfrm>
            <a:off x="2337332" y="3241466"/>
            <a:ext cx="533400" cy="4572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11491" y="4482808"/>
            <a:ext cx="585193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000" b="1" dirty="0" err="1"/>
              <a:t>PathwayDesigner</a:t>
            </a:r>
            <a:r>
              <a:rPr lang="en-US" sz="2000" b="1" dirty="0"/>
              <a:t> will create a chemical reaction arrow between the two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6716" y="1814263"/>
            <a:ext cx="1112285" cy="54766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16324" y="5393619"/>
            <a:ext cx="2467653" cy="1340050"/>
          </a:xfrm>
          <a:prstGeom prst="rect">
            <a:avLst/>
          </a:prstGeom>
        </p:spPr>
      </p:pic>
      <p:cxnSp>
        <p:nvCxnSpPr>
          <p:cNvPr id="24" name="Straight Arrow Connector 23"/>
          <p:cNvCxnSpPr>
            <a:stCxn id="26" idx="1"/>
            <a:endCxn id="25" idx="3"/>
          </p:cNvCxnSpPr>
          <p:nvPr/>
        </p:nvCxnSpPr>
        <p:spPr>
          <a:xfrm flipH="1" flipV="1">
            <a:off x="5617335" y="1864145"/>
            <a:ext cx="1184042" cy="635379"/>
          </a:xfrm>
          <a:prstGeom prst="straightConnector1">
            <a:avLst/>
          </a:prstGeom>
          <a:ln w="63500">
            <a:solidFill>
              <a:srgbClr val="FF0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3886200" y="1656848"/>
            <a:ext cx="1731135" cy="414594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6801377" y="2273216"/>
            <a:ext cx="437623" cy="452615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Arrow Connector 17"/>
          <p:cNvCxnSpPr>
            <a:stCxn id="27" idx="1"/>
            <a:endCxn id="21" idx="3"/>
          </p:cNvCxnSpPr>
          <p:nvPr/>
        </p:nvCxnSpPr>
        <p:spPr>
          <a:xfrm flipH="1" flipV="1">
            <a:off x="4648055" y="3112787"/>
            <a:ext cx="1558249" cy="968747"/>
          </a:xfrm>
          <a:prstGeom prst="straightConnector1">
            <a:avLst/>
          </a:prstGeom>
          <a:ln w="63500">
            <a:solidFill>
              <a:srgbClr val="FFC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4044866" y="2905490"/>
            <a:ext cx="603189" cy="414594"/>
          </a:xfrm>
          <a:prstGeom prst="rect">
            <a:avLst/>
          </a:prstGeom>
          <a:solidFill>
            <a:srgbClr val="FFC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6206304" y="3855226"/>
            <a:ext cx="548696" cy="452615"/>
          </a:xfrm>
          <a:prstGeom prst="rect">
            <a:avLst/>
          </a:prstGeom>
          <a:solidFill>
            <a:srgbClr val="FFC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Arrow Connector 21"/>
          <p:cNvCxnSpPr>
            <a:stCxn id="29" idx="1"/>
            <a:endCxn id="28" idx="3"/>
          </p:cNvCxnSpPr>
          <p:nvPr/>
        </p:nvCxnSpPr>
        <p:spPr>
          <a:xfrm flipH="1" flipV="1">
            <a:off x="2800350" y="3496132"/>
            <a:ext cx="5437779" cy="1492332"/>
          </a:xfrm>
          <a:prstGeom prst="straightConnector1">
            <a:avLst/>
          </a:prstGeom>
          <a:ln w="63500">
            <a:solidFill>
              <a:srgbClr val="00B05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2417765" y="3293597"/>
            <a:ext cx="382585" cy="405069"/>
          </a:xfrm>
          <a:prstGeom prst="rect">
            <a:avLst/>
          </a:prstGeom>
          <a:solidFill>
            <a:srgbClr val="00B05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8238129" y="4767356"/>
            <a:ext cx="348022" cy="442216"/>
          </a:xfrm>
          <a:prstGeom prst="rect">
            <a:avLst/>
          </a:prstGeom>
          <a:solidFill>
            <a:srgbClr val="00B05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0" name="Straight Arrow Connector 29"/>
          <p:cNvCxnSpPr>
            <a:stCxn id="32" idx="1"/>
            <a:endCxn id="31" idx="3"/>
          </p:cNvCxnSpPr>
          <p:nvPr/>
        </p:nvCxnSpPr>
        <p:spPr>
          <a:xfrm flipH="1" flipV="1">
            <a:off x="2143710" y="4998562"/>
            <a:ext cx="4711587" cy="1207204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303785" y="4796027"/>
            <a:ext cx="1839925" cy="405069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6855297" y="5782132"/>
            <a:ext cx="1602904" cy="847268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3982467" y="4454292"/>
            <a:ext cx="1122933" cy="405069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" name="Picture 33" descr="redblackblockiu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8543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Chemical Reactions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6" y="762000"/>
                <a:ext cx="5851937" cy="31812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𝐵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el-GR" sz="2400" i="1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</m:oMath>
                  </m:oMathPara>
                </a14:m>
                <a:endParaRPr lang="en-US" sz="2400" b="1" dirty="0" smtClean="0"/>
              </a:p>
              <a:p>
                <a:pPr marL="0" indent="0">
                  <a:buNone/>
                </a:pPr>
                <a:r>
                  <a:rPr lang="en-US" sz="2400" b="1" dirty="0" smtClean="0"/>
                  <a:t>To set up our reaction we now go back to the select mode</a:t>
                </a:r>
              </a:p>
              <a:p>
                <a:pPr marL="0" indent="0">
                  <a:buNone/>
                </a:pPr>
                <a:endParaRPr lang="en-US" sz="2400" b="1" dirty="0"/>
              </a:p>
              <a:p>
                <a:r>
                  <a:rPr lang="en-US" sz="2400" dirty="0"/>
                  <a:t>To </a:t>
                </a:r>
                <a:r>
                  <a:rPr lang="en-US" sz="2400" b="1" dirty="0"/>
                  <a:t>go back to pointing and selecting </a:t>
                </a:r>
                <a:r>
                  <a:rPr lang="en-US" sz="2400" dirty="0"/>
                  <a:t>select the </a:t>
                </a:r>
                <a:r>
                  <a:rPr lang="en-US" sz="2400" b="1" dirty="0"/>
                  <a:t>selection mode </a:t>
                </a:r>
                <a:r>
                  <a:rPr lang="en-US" sz="2400" dirty="0"/>
                  <a:t>by clicking on the arrow at the top of the left-hand tool </a:t>
                </a:r>
                <a:r>
                  <a:rPr lang="en-US" sz="2400" dirty="0" smtClean="0"/>
                  <a:t>bar</a:t>
                </a:r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6" y="762000"/>
                <a:ext cx="5851937" cy="3181255"/>
              </a:xfrm>
              <a:prstGeom prst="rect">
                <a:avLst/>
              </a:prstGeom>
              <a:blipFill rotWithShape="0">
                <a:blip r:embed="rId2"/>
                <a:stretch>
                  <a:fillRect l="-1563" r="-1771" b="-34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5" name="Picture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0743" y="738539"/>
            <a:ext cx="3228287" cy="3202512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6081" y="1331559"/>
            <a:ext cx="934877" cy="1522944"/>
          </a:xfrm>
          <a:prstGeom prst="rect">
            <a:avLst/>
          </a:prstGeom>
        </p:spPr>
      </p:pic>
      <p:sp>
        <p:nvSpPr>
          <p:cNvPr id="27" name="Right Arrow Callout 26"/>
          <p:cNvSpPr/>
          <p:nvPr/>
        </p:nvSpPr>
        <p:spPr>
          <a:xfrm>
            <a:off x="5996943" y="1271939"/>
            <a:ext cx="381000" cy="457200"/>
          </a:xfrm>
          <a:prstGeom prst="rightArrowCallout">
            <a:avLst/>
          </a:prstGeom>
          <a:solidFill>
            <a:srgbClr val="00B050">
              <a:alpha val="1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91399" y="2093031"/>
            <a:ext cx="1354487" cy="735549"/>
          </a:xfrm>
          <a:prstGeom prst="rect">
            <a:avLst/>
          </a:prstGeom>
        </p:spPr>
      </p:pic>
      <p:cxnSp>
        <p:nvCxnSpPr>
          <p:cNvPr id="13" name="Straight Arrow Connector 12"/>
          <p:cNvCxnSpPr>
            <a:stCxn id="17" idx="1"/>
            <a:endCxn id="16" idx="3"/>
          </p:cNvCxnSpPr>
          <p:nvPr/>
        </p:nvCxnSpPr>
        <p:spPr>
          <a:xfrm flipH="1">
            <a:off x="1600200" y="1601484"/>
            <a:ext cx="4914822" cy="1725251"/>
          </a:xfrm>
          <a:prstGeom prst="straightConnector1">
            <a:avLst/>
          </a:prstGeom>
          <a:ln w="63500">
            <a:solidFill>
              <a:srgbClr val="00B05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762000" y="3124200"/>
            <a:ext cx="838200" cy="405069"/>
          </a:xfrm>
          <a:prstGeom prst="rect">
            <a:avLst/>
          </a:prstGeom>
          <a:solidFill>
            <a:srgbClr val="00B05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6515022" y="1297968"/>
            <a:ext cx="723978" cy="607031"/>
          </a:xfrm>
          <a:prstGeom prst="rect">
            <a:avLst/>
          </a:prstGeom>
          <a:solidFill>
            <a:srgbClr val="00B05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redblackblockiu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Biocomplexity Logo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0012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1059" y="4919236"/>
            <a:ext cx="2467653" cy="13400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0000CC"/>
                </a:solidFill>
              </a:rPr>
              <a:t>Using Pathway Designer: Chemical Species</a:t>
            </a:r>
            <a:endParaRPr lang="en-US" sz="3200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/>
              <p:cNvSpPr/>
              <p:nvPr/>
            </p:nvSpPr>
            <p:spPr>
              <a:xfrm>
                <a:off x="201966" y="762000"/>
                <a:ext cx="5851937" cy="53972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𝐵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el-GR" sz="2400" i="1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</m:oMath>
                  </m:oMathPara>
                </a14:m>
                <a:endParaRPr lang="en-US" sz="2400" b="1" dirty="0" smtClean="0"/>
              </a:p>
              <a:p>
                <a:pPr marL="0" indent="0">
                  <a:buNone/>
                </a:pPr>
                <a:r>
                  <a:rPr lang="en-US" sz="2400" b="1" dirty="0" smtClean="0"/>
                  <a:t>To set up our reaction we now go back to the select mode</a:t>
                </a:r>
              </a:p>
              <a:p>
                <a:pPr marL="0" indent="0">
                  <a:buNone/>
                </a:pPr>
                <a:endParaRPr lang="en-US" sz="2400" b="1" dirty="0"/>
              </a:p>
              <a:p>
                <a:r>
                  <a:rPr lang="en-US" sz="2400" dirty="0"/>
                  <a:t>To </a:t>
                </a:r>
                <a:r>
                  <a:rPr lang="en-US" sz="2400" b="1" dirty="0"/>
                  <a:t>go back to pointing and selecting </a:t>
                </a:r>
                <a:r>
                  <a:rPr lang="en-US" sz="2400" dirty="0"/>
                  <a:t>select the </a:t>
                </a:r>
                <a:r>
                  <a:rPr lang="en-US" sz="2400" b="1" dirty="0"/>
                  <a:t>selection mode </a:t>
                </a:r>
                <a:r>
                  <a:rPr lang="en-US" sz="2400" dirty="0"/>
                  <a:t>by clicking on the arrow at the top of the left-hand tool bar</a:t>
                </a:r>
              </a:p>
              <a:p>
                <a:pPr marL="0" indent="0">
                  <a:buNone/>
                </a:pPr>
                <a:endParaRPr lang="en-US" sz="2400" b="1" dirty="0" smtClean="0"/>
              </a:p>
              <a:p>
                <a:pPr marL="0" indent="0">
                  <a:buNone/>
                </a:pPr>
                <a:r>
                  <a:rPr lang="en-US" sz="2400" b="1" dirty="0" smtClean="0"/>
                  <a:t>Now hovering over a node or arrow will display its properties and clicking on it will display a panel for editing</a:t>
                </a:r>
              </a:p>
              <a:p>
                <a:pPr marL="0" indent="0">
                  <a:buNone/>
                </a:pPr>
                <a:endParaRPr lang="en-US" sz="2400" b="1" dirty="0"/>
              </a:p>
              <a:p>
                <a:pPr marL="0" indent="0">
                  <a:buNone/>
                </a:pPr>
                <a:r>
                  <a:rPr lang="en-US" sz="2400" dirty="0" smtClean="0"/>
                  <a:t>Click </a:t>
                </a:r>
                <a:r>
                  <a:rPr lang="en-US" sz="2400" dirty="0" smtClean="0"/>
                  <a:t>on          to </a:t>
                </a:r>
                <a:r>
                  <a:rPr lang="en-US" sz="2400" dirty="0" smtClean="0"/>
                  <a:t>open an editing panel</a:t>
                </a:r>
                <a:endParaRPr lang="en-US" sz="2400" dirty="0"/>
              </a:p>
            </p:txBody>
          </p:sp>
        </mc:Choice>
        <mc:Fallback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6" y="762000"/>
                <a:ext cx="5851937" cy="5397247"/>
              </a:xfrm>
              <a:prstGeom prst="rect">
                <a:avLst/>
              </a:prstGeom>
              <a:blipFill rotWithShape="0">
                <a:blip r:embed="rId3"/>
                <a:stretch>
                  <a:fillRect l="-1563" r="-1771" b="-16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5" name="Picture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0743" y="738539"/>
            <a:ext cx="3228287" cy="3202512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86081" y="1331559"/>
            <a:ext cx="934877" cy="1522944"/>
          </a:xfrm>
          <a:prstGeom prst="rect">
            <a:avLst/>
          </a:prstGeom>
        </p:spPr>
      </p:pic>
      <p:sp>
        <p:nvSpPr>
          <p:cNvPr id="27" name="Right Arrow Callout 26"/>
          <p:cNvSpPr/>
          <p:nvPr/>
        </p:nvSpPr>
        <p:spPr>
          <a:xfrm>
            <a:off x="5996943" y="1271939"/>
            <a:ext cx="381000" cy="457200"/>
          </a:xfrm>
          <a:prstGeom prst="rightArrowCallout">
            <a:avLst/>
          </a:prstGeom>
          <a:solidFill>
            <a:srgbClr val="00B050">
              <a:alpha val="1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6"/>
          <a:srcRect l="4684" r="74401" b="67699"/>
          <a:stretch/>
        </p:blipFill>
        <p:spPr>
          <a:xfrm>
            <a:off x="1472932" y="5589261"/>
            <a:ext cx="637542" cy="48479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399" y="2093031"/>
            <a:ext cx="1354487" cy="735549"/>
          </a:xfrm>
          <a:prstGeom prst="rect">
            <a:avLst/>
          </a:prstGeom>
        </p:spPr>
      </p:pic>
      <p:cxnSp>
        <p:nvCxnSpPr>
          <p:cNvPr id="13" name="Straight Arrow Connector 12"/>
          <p:cNvCxnSpPr>
            <a:stCxn id="17" idx="1"/>
            <a:endCxn id="16" idx="3"/>
          </p:cNvCxnSpPr>
          <p:nvPr/>
        </p:nvCxnSpPr>
        <p:spPr>
          <a:xfrm flipH="1">
            <a:off x="1600200" y="1601484"/>
            <a:ext cx="4914822" cy="1725251"/>
          </a:xfrm>
          <a:prstGeom prst="straightConnector1">
            <a:avLst/>
          </a:prstGeom>
          <a:ln w="63500">
            <a:solidFill>
              <a:srgbClr val="00B05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762000" y="3124200"/>
            <a:ext cx="838200" cy="405069"/>
          </a:xfrm>
          <a:prstGeom prst="rect">
            <a:avLst/>
          </a:prstGeom>
          <a:solidFill>
            <a:srgbClr val="00B05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6515022" y="1297968"/>
            <a:ext cx="723978" cy="607031"/>
          </a:xfrm>
          <a:prstGeom prst="rect">
            <a:avLst/>
          </a:prstGeom>
          <a:solidFill>
            <a:srgbClr val="00B05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Arrow Connector 17"/>
          <p:cNvCxnSpPr>
            <a:stCxn id="20" idx="1"/>
            <a:endCxn id="19" idx="3"/>
          </p:cNvCxnSpPr>
          <p:nvPr/>
        </p:nvCxnSpPr>
        <p:spPr>
          <a:xfrm flipH="1">
            <a:off x="2110474" y="5207832"/>
            <a:ext cx="4356291" cy="636653"/>
          </a:xfrm>
          <a:prstGeom prst="straightConnector1">
            <a:avLst/>
          </a:prstGeom>
          <a:ln w="63500">
            <a:solidFill>
              <a:srgbClr val="FFC00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1472932" y="5641950"/>
            <a:ext cx="637542" cy="405069"/>
          </a:xfrm>
          <a:prstGeom prst="rect">
            <a:avLst/>
          </a:prstGeom>
          <a:solidFill>
            <a:srgbClr val="FFC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6466765" y="5005463"/>
            <a:ext cx="543635" cy="404738"/>
          </a:xfrm>
          <a:prstGeom prst="rect">
            <a:avLst/>
          </a:prstGeom>
          <a:solidFill>
            <a:srgbClr val="FFC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 descr="redblackblockiu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 descr="Biocomplexity Logo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5370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Chemical Species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7" y="762000"/>
                <a:ext cx="5009548" cy="39199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</a:rPr>
                        <m:t>𝐵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el-GR" sz="2400" i="1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We set the name of the species to be “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US" sz="2400" dirty="0" smtClean="0"/>
                  <a:t>” by clicking on the “Unique Species Name” dialogue box and entering the desired name and hitting “Enter”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You will now see the new species name </a:t>
                </a:r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7" y="762000"/>
                <a:ext cx="5009548" cy="3919919"/>
              </a:xfrm>
              <a:prstGeom prst="rect">
                <a:avLst/>
              </a:prstGeom>
              <a:blipFill rotWithShape="0">
                <a:blip r:embed="rId2"/>
                <a:stretch>
                  <a:fillRect l="-1825" b="-26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4832" y="892968"/>
            <a:ext cx="3551819" cy="370046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7075" y="4685108"/>
            <a:ext cx="3543300" cy="1689882"/>
          </a:xfrm>
          <a:prstGeom prst="rect">
            <a:avLst/>
          </a:prstGeom>
        </p:spPr>
      </p:pic>
      <p:pic>
        <p:nvPicPr>
          <p:cNvPr id="8" name="Picture 7" descr="Biocomplexity Logo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redblackblockiu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Straight Arrow Connector 9"/>
          <p:cNvCxnSpPr>
            <a:stCxn id="12" idx="1"/>
            <a:endCxn id="11" idx="3"/>
          </p:cNvCxnSpPr>
          <p:nvPr/>
        </p:nvCxnSpPr>
        <p:spPr>
          <a:xfrm flipH="1">
            <a:off x="2438400" y="1997398"/>
            <a:ext cx="3124200" cy="631630"/>
          </a:xfrm>
          <a:prstGeom prst="straightConnector1">
            <a:avLst/>
          </a:prstGeom>
          <a:ln w="63500">
            <a:solidFill>
              <a:srgbClr val="00B05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230542" y="2438655"/>
            <a:ext cx="2207858" cy="380745"/>
          </a:xfrm>
          <a:prstGeom prst="rect">
            <a:avLst/>
          </a:prstGeom>
          <a:solidFill>
            <a:srgbClr val="00B05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5562600" y="1784995"/>
            <a:ext cx="1199548" cy="424805"/>
          </a:xfrm>
          <a:prstGeom prst="rect">
            <a:avLst/>
          </a:prstGeom>
          <a:solidFill>
            <a:srgbClr val="00B05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802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Chemical Species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7" y="762000"/>
                <a:ext cx="5009548" cy="42892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</a:rPr>
                        <m:t>𝐵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el-GR" sz="2400" i="1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We set the name of the species to be “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US" sz="2400" dirty="0" smtClean="0"/>
                  <a:t>” by clicking on the “Unique Species Name” dialogue box and entering the desired name and hitting “Enter”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Since this is a decay reaction we need to set the initial concentration, try a value of 10.0</a:t>
                </a: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7" y="762000"/>
                <a:ext cx="5009548" cy="4289251"/>
              </a:xfrm>
              <a:prstGeom prst="rect">
                <a:avLst/>
              </a:prstGeom>
              <a:blipFill rotWithShape="0">
                <a:blip r:embed="rId2"/>
                <a:stretch>
                  <a:fillRect l="-1825" r="-3041" b="-22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4832" y="892968"/>
            <a:ext cx="3551819" cy="370046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7075" y="4685108"/>
            <a:ext cx="3543300" cy="1689882"/>
          </a:xfrm>
          <a:prstGeom prst="rect">
            <a:avLst/>
          </a:prstGeom>
        </p:spPr>
      </p:pic>
      <p:pic>
        <p:nvPicPr>
          <p:cNvPr id="8" name="Picture 7" descr="Biocomplexity Logo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redblackblockiu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Straight Arrow Connector 9"/>
          <p:cNvCxnSpPr>
            <a:stCxn id="12" idx="1"/>
            <a:endCxn id="11" idx="3"/>
          </p:cNvCxnSpPr>
          <p:nvPr/>
        </p:nvCxnSpPr>
        <p:spPr>
          <a:xfrm flipH="1">
            <a:off x="5029199" y="3024753"/>
            <a:ext cx="528493" cy="1417014"/>
          </a:xfrm>
          <a:prstGeom prst="straightConnector1">
            <a:avLst/>
          </a:prstGeom>
          <a:ln w="63500">
            <a:solidFill>
              <a:srgbClr val="00B050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2366944" y="4251394"/>
            <a:ext cx="2662255" cy="380745"/>
          </a:xfrm>
          <a:prstGeom prst="rect">
            <a:avLst/>
          </a:prstGeom>
          <a:solidFill>
            <a:srgbClr val="00B05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5557692" y="2812350"/>
            <a:ext cx="1757507" cy="424805"/>
          </a:xfrm>
          <a:prstGeom prst="rect">
            <a:avLst/>
          </a:prstGeom>
          <a:solidFill>
            <a:srgbClr val="00B05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101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1318" y="586943"/>
            <a:ext cx="2302164" cy="109795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99"/>
            <a:ext cx="9144000" cy="765699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00CC"/>
                </a:solidFill>
              </a:rPr>
              <a:t>Using Pathway Designer: Chemical Reactions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1967" y="762000"/>
                <a:ext cx="5009548" cy="24425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𝐵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el-GR" sz="2400" i="1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groupCh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To set up the reaction, right click on the chemical reaction arrow and select “Properties” from the Pulldown menu to open an editing panel with multiple tabs</a:t>
                </a: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67" y="762000"/>
                <a:ext cx="5009548" cy="2442592"/>
              </a:xfrm>
              <a:prstGeom prst="rect">
                <a:avLst/>
              </a:prstGeom>
              <a:blipFill rotWithShape="0">
                <a:blip r:embed="rId3"/>
                <a:stretch>
                  <a:fillRect l="-1825" r="-2676" b="-47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200" y="1600200"/>
            <a:ext cx="3575800" cy="2594067"/>
          </a:xfrm>
          <a:prstGeom prst="rect">
            <a:avLst/>
          </a:prstGeom>
        </p:spPr>
      </p:pic>
      <p:pic>
        <p:nvPicPr>
          <p:cNvPr id="16" name="Picture 15" descr="redblackblocki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9825"/>
            <a:ext cx="4841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" name="Straight Arrow Connector 17"/>
          <p:cNvCxnSpPr>
            <a:stCxn id="20" idx="1"/>
            <a:endCxn id="19" idx="3"/>
          </p:cNvCxnSpPr>
          <p:nvPr/>
        </p:nvCxnSpPr>
        <p:spPr>
          <a:xfrm flipH="1">
            <a:off x="4038600" y="1239271"/>
            <a:ext cx="3159924" cy="688874"/>
          </a:xfrm>
          <a:prstGeom prst="straightConnector1">
            <a:avLst/>
          </a:prstGeom>
          <a:ln w="63500">
            <a:solidFill>
              <a:srgbClr val="0000CC">
                <a:alpha val="39000"/>
              </a:srgb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769066" y="1725610"/>
            <a:ext cx="3269534" cy="405069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7198524" y="878342"/>
            <a:ext cx="1259676" cy="721858"/>
          </a:xfrm>
          <a:prstGeom prst="rect">
            <a:avLst/>
          </a:prstGeom>
          <a:solidFill>
            <a:srgbClr val="0000C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Biocomplexity Logo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275" y="62642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3705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4452</TotalTime>
  <Words>2726</Words>
  <Application>Microsoft Office PowerPoint</Application>
  <PresentationFormat>On-screen Show (4:3)</PresentationFormat>
  <Paragraphs>955</Paragraphs>
  <Slides>123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123</vt:i4>
      </vt:variant>
    </vt:vector>
  </HeadingPairs>
  <TitlesOfParts>
    <vt:vector size="130" baseType="lpstr">
      <vt:lpstr>ＭＳ Ｐゴシック</vt:lpstr>
      <vt:lpstr>Arial</vt:lpstr>
      <vt:lpstr>Calibri</vt:lpstr>
      <vt:lpstr>Cambria Math</vt:lpstr>
      <vt:lpstr>NimbusRomNo9L-Regu</vt:lpstr>
      <vt:lpstr>Verdana</vt:lpstr>
      <vt:lpstr>Default Design</vt:lpstr>
      <vt:lpstr>E399/E599: Introduction to Computational Bioengineering—Dynamics on Networks Lecture 3 Using Pathway Designer, Introduction to Fixed Points</vt:lpstr>
      <vt:lpstr>Last Time: Network Approximations</vt:lpstr>
      <vt:lpstr>Last Time: Categories of Questions to Compare Experiment and Models</vt:lpstr>
      <vt:lpstr>Last Time: Quantitative Model Templates</vt:lpstr>
      <vt:lpstr>Last Time: Network Motifs</vt:lpstr>
      <vt:lpstr>Network Motifs—Semiquantiative Analysis</vt:lpstr>
      <vt:lpstr>Network Motifs</vt:lpstr>
      <vt:lpstr>Network Motifs</vt:lpstr>
      <vt:lpstr>In class Exercise: Network Motifs</vt:lpstr>
      <vt:lpstr>Network Motifs</vt:lpstr>
      <vt:lpstr>Last Time: Mathematical Models</vt:lpstr>
      <vt:lpstr>Last Time: Chemical Reaction Notation</vt:lpstr>
      <vt:lpstr>PowerPoint Presentation</vt:lpstr>
      <vt:lpstr>Last Time: Reaction Rates</vt:lpstr>
      <vt:lpstr>Last Time: Mass-Action Kinetics</vt:lpstr>
      <vt:lpstr>Last Time: Reversible Mass-Action Kinetics</vt:lpstr>
      <vt:lpstr>Last Time: Boundary Species</vt:lpstr>
      <vt:lpstr>Notes on Arrows: Decay</vt:lpstr>
      <vt:lpstr>Order of Reactions</vt:lpstr>
      <vt:lpstr>Order of Reactions</vt:lpstr>
      <vt:lpstr>Order of Reactions</vt:lpstr>
      <vt:lpstr>Notes on Arrows: Boundary Species</vt:lpstr>
      <vt:lpstr>Notes on Arrows: Boundary Species</vt:lpstr>
      <vt:lpstr>Notes on Arrows: Boundary Species</vt:lpstr>
      <vt:lpstr>In Class Exercise Mass-Action Kinetics</vt:lpstr>
      <vt:lpstr>In Class Exercise Mass-Action Kinetics</vt:lpstr>
      <vt:lpstr>Using Pathway Designer to Study Chemical Reaction </vt:lpstr>
      <vt:lpstr>Using Pathway Designer to Study Chemical Reaction </vt:lpstr>
      <vt:lpstr>Using Pathway Designer to Study Chemical Reaction </vt:lpstr>
      <vt:lpstr>Using Pathway Designer: Chemical Species</vt:lpstr>
      <vt:lpstr>Using Pathway Designer: Chemical Species</vt:lpstr>
      <vt:lpstr>Using Pathway Designer: Chemical Species</vt:lpstr>
      <vt:lpstr>Using Pathway Designer: Chemical Species</vt:lpstr>
      <vt:lpstr>Using Pathway Designer: Chemical Species</vt:lpstr>
      <vt:lpstr>Using Pathway Designer: Chemical Species</vt:lpstr>
      <vt:lpstr>Using Pathway Designer: Chemical Species</vt:lpstr>
      <vt:lpstr>Using Pathway Designer: Chemical Reactions</vt:lpstr>
      <vt:lpstr>Using Pathway Designer: Chemical Reactions</vt:lpstr>
      <vt:lpstr>Using Pathway Designer: Chemical Reactions</vt:lpstr>
      <vt:lpstr>Using Pathway Designer: Chemical Reactions</vt:lpstr>
      <vt:lpstr>Using Pathway Designer: Chemical Species</vt:lpstr>
      <vt:lpstr>Using Pathway Designer: Chemical Species</vt:lpstr>
      <vt:lpstr>Using Pathway Designer: Chemical Species</vt:lpstr>
      <vt:lpstr>Using Pathway Designer: Chemical Species</vt:lpstr>
      <vt:lpstr>Using Pathway Designer: Chemical Species</vt:lpstr>
      <vt:lpstr>Using Pathway Designer: Chemical Reactions</vt:lpstr>
      <vt:lpstr>Using Pathway Designer: Chemical Reactions</vt:lpstr>
      <vt:lpstr>Using Pathway Designer: Chemical Reactions</vt:lpstr>
      <vt:lpstr>Using Pathway Designer: Chemical Reactions</vt:lpstr>
      <vt:lpstr>Using Pathway Designer: Chemical Reactions</vt:lpstr>
      <vt:lpstr>Using Pathway Designer: Chemical Reactions</vt:lpstr>
      <vt:lpstr>Using Pathway Designer: Chemical Reactions</vt:lpstr>
      <vt:lpstr>Using Pathway Designer: Chemical Reactions</vt:lpstr>
      <vt:lpstr>Using Pathway Designer: Chemical Reactions</vt:lpstr>
      <vt:lpstr>Using Pathway Designer: Chemical Reactions</vt:lpstr>
      <vt:lpstr>Using Pathway Designer: Chemical Reactions</vt:lpstr>
      <vt:lpstr>Using Pathway Designer: Chemical Reactions</vt:lpstr>
      <vt:lpstr>Using Pathway Designer: Chemical Reactions</vt:lpstr>
      <vt:lpstr>Using Pathway Designer: Chemical Reactions</vt:lpstr>
      <vt:lpstr>Using Pathway Designer: Chemical Reactions</vt:lpstr>
      <vt:lpstr>Using Pathway Designer: Chemical Reactions</vt:lpstr>
      <vt:lpstr>Using Pathway Designer: Chemical Reactions</vt:lpstr>
      <vt:lpstr>Using Pathway Designer: Running Simulations</vt:lpstr>
      <vt:lpstr>Using Pathway Designer: Bugs</vt:lpstr>
      <vt:lpstr>Using Pathway Designer: Saving Models</vt:lpstr>
      <vt:lpstr>Using Pathway Designer: Saving Models</vt:lpstr>
      <vt:lpstr>Using Pathway Designer: Saving Models</vt:lpstr>
      <vt:lpstr>Using Pathway Designer: Saving Models</vt:lpstr>
      <vt:lpstr>Using Pathway Designer: Saving Models</vt:lpstr>
      <vt:lpstr>Using Pathway Designer: Saving Models</vt:lpstr>
      <vt:lpstr>Using Pathway Designer: Saving Models</vt:lpstr>
      <vt:lpstr>Using Pathway Designer: Saving Models</vt:lpstr>
      <vt:lpstr>Using Pathway Designer: Saving Models</vt:lpstr>
      <vt:lpstr>Using Pathway Designer: Opening Models</vt:lpstr>
      <vt:lpstr>Using Pathway Designer: Opening Models</vt:lpstr>
      <vt:lpstr>Using Pathway Designer: Opening Models</vt:lpstr>
      <vt:lpstr>Using Pathway Designer: Opening Models</vt:lpstr>
      <vt:lpstr>Using Pathway Designer: Running Models</vt:lpstr>
      <vt:lpstr>Using Pathway Designer: Running Models</vt:lpstr>
      <vt:lpstr>Using Pathway Designer: Running Models</vt:lpstr>
      <vt:lpstr>Using Pathway Designer: Running Models</vt:lpstr>
      <vt:lpstr>Using Pathway Designer: Changing Parameters</vt:lpstr>
      <vt:lpstr>Using Pathway Designer: Changing Parameters</vt:lpstr>
      <vt:lpstr>Using Pathway Designer: Changing Parameters</vt:lpstr>
      <vt:lpstr>Using Pathway Designer: Changing Parameters</vt:lpstr>
      <vt:lpstr>Using Pathway Designer: Changing Parameters</vt:lpstr>
      <vt:lpstr>Using Pathway Designer: Changing Parameters</vt:lpstr>
      <vt:lpstr>Using Pathway Designer: Changing Parameters</vt:lpstr>
      <vt:lpstr>Using Pathway Designer: Editing Models</vt:lpstr>
      <vt:lpstr>Using Pathway Designer: Chemical Reactions</vt:lpstr>
      <vt:lpstr>Using Pathway Designer: Chemical Reactions</vt:lpstr>
      <vt:lpstr>Using Pathway Designer: Chemical Reactions</vt:lpstr>
      <vt:lpstr>Using Pathway Designer: Chemical Reactions</vt:lpstr>
      <vt:lpstr>Using Pathway Designer: Chemical Reactions</vt:lpstr>
      <vt:lpstr>Using Pathway Designer: Chemical Reactions</vt:lpstr>
      <vt:lpstr>Using Pathway Designer: Chemical Species</vt:lpstr>
      <vt:lpstr>Using Pathway Designer: Chemical Species</vt:lpstr>
      <vt:lpstr>Using Pathway Designer: Chemical Species</vt:lpstr>
      <vt:lpstr>Using Pathway Designer: Chemical Reactions</vt:lpstr>
      <vt:lpstr>Using Pathway Designer: Chemical Reactions</vt:lpstr>
      <vt:lpstr>Using Pathway Designer: Chemical Reactions</vt:lpstr>
      <vt:lpstr>Using Pathway Designer: Chemical Reactions</vt:lpstr>
      <vt:lpstr>Using Pathway Designer: Chemical Reactions</vt:lpstr>
      <vt:lpstr>Using Pathway Designer: Chemical Reactions</vt:lpstr>
      <vt:lpstr>Using Pathway Designer: Chemical Reactions</vt:lpstr>
      <vt:lpstr>Using Pathway Designer: Chemical Reactions</vt:lpstr>
      <vt:lpstr>Using Pathway Designer: Chemical Reactions</vt:lpstr>
      <vt:lpstr>Using Pathway Designer: Running a Simulation</vt:lpstr>
      <vt:lpstr>Using Pathway Designer: Running a Simulation</vt:lpstr>
      <vt:lpstr>Using Pathway Designer: Parameter Scanning</vt:lpstr>
      <vt:lpstr>Using Pathway Designer: Changing Parameters</vt:lpstr>
      <vt:lpstr>Using Pathway Designer: Changing Parameters</vt:lpstr>
      <vt:lpstr>Using Pathway Designer: Changing Parameters</vt:lpstr>
      <vt:lpstr>Using Pathway Designer: Changing Parameters</vt:lpstr>
      <vt:lpstr>Using Pathway Designer: Changing Parameters</vt:lpstr>
      <vt:lpstr>Using Pathway Designer: Changing Parameters</vt:lpstr>
      <vt:lpstr>Using Pathway Designer: Changing Parameters</vt:lpstr>
      <vt:lpstr>Using Pathway Designer: Changing Parameters</vt:lpstr>
      <vt:lpstr>Using Pathway Designer: Changing Parameters</vt:lpstr>
      <vt:lpstr>Steady State</vt:lpstr>
      <vt:lpstr>In Class Exercises/Homework</vt:lpstr>
      <vt:lpstr>In Class Exercises/Homework</vt:lpstr>
      <vt:lpstr>In Class Exercises/Homework</vt:lpstr>
    </vt:vector>
  </TitlesOfParts>
  <Company>Indiana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P548/M548 Mathematical Biology</dc:title>
  <dc:creator>James Glazier</dc:creator>
  <cp:lastModifiedBy>JamesG</cp:lastModifiedBy>
  <cp:revision>469</cp:revision>
  <dcterms:created xsi:type="dcterms:W3CDTF">2006-01-12T00:58:50Z</dcterms:created>
  <dcterms:modified xsi:type="dcterms:W3CDTF">2017-09-11T16:21:15Z</dcterms:modified>
</cp:coreProperties>
</file>