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fntdata" ContentType="application/x-fontdata"/>
  <Default Extension="vml" ContentType="application/vnd.openxmlformats-officedocument.vmlDrawing"/>
  <Default Extension="gif" ContentType="image/gi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notesMasterIdLst>
    <p:notesMasterId r:id="rId66"/>
  </p:notesMasterIdLst>
  <p:sldIdLst>
    <p:sldId id="265" r:id="rId2"/>
    <p:sldId id="1355" r:id="rId3"/>
    <p:sldId id="1356" r:id="rId4"/>
    <p:sldId id="1358" r:id="rId5"/>
    <p:sldId id="1354" r:id="rId6"/>
    <p:sldId id="1619" r:id="rId7"/>
    <p:sldId id="1620" r:id="rId8"/>
    <p:sldId id="1854" r:id="rId9"/>
    <p:sldId id="1855" r:id="rId10"/>
    <p:sldId id="1856" r:id="rId11"/>
    <p:sldId id="1857" r:id="rId12"/>
    <p:sldId id="1853" r:id="rId13"/>
    <p:sldId id="1826" r:id="rId14"/>
    <p:sldId id="1858" r:id="rId15"/>
    <p:sldId id="1859" r:id="rId16"/>
    <p:sldId id="1833" r:id="rId17"/>
    <p:sldId id="1622" r:id="rId18"/>
    <p:sldId id="1623" r:id="rId19"/>
    <p:sldId id="1624" r:id="rId20"/>
    <p:sldId id="1625" r:id="rId21"/>
    <p:sldId id="1627" r:id="rId22"/>
    <p:sldId id="1628" r:id="rId23"/>
    <p:sldId id="1629" r:id="rId24"/>
    <p:sldId id="1630" r:id="rId25"/>
    <p:sldId id="1631" r:id="rId26"/>
    <p:sldId id="1860" r:id="rId27"/>
    <p:sldId id="1861" r:id="rId28"/>
    <p:sldId id="1862" r:id="rId29"/>
    <p:sldId id="1633" r:id="rId30"/>
    <p:sldId id="1634" r:id="rId31"/>
    <p:sldId id="1635" r:id="rId32"/>
    <p:sldId id="1863" r:id="rId33"/>
    <p:sldId id="1661" r:id="rId34"/>
    <p:sldId id="1729" r:id="rId35"/>
    <p:sldId id="1730" r:id="rId36"/>
    <p:sldId id="1864" r:id="rId37"/>
    <p:sldId id="1784" r:id="rId38"/>
    <p:sldId id="1786" r:id="rId39"/>
    <p:sldId id="1787" r:id="rId40"/>
    <p:sldId id="1817" r:id="rId41"/>
    <p:sldId id="1818" r:id="rId42"/>
    <p:sldId id="1821" r:id="rId43"/>
    <p:sldId id="1822" r:id="rId44"/>
    <p:sldId id="1767" r:id="rId45"/>
    <p:sldId id="1768" r:id="rId46"/>
    <p:sldId id="1769" r:id="rId47"/>
    <p:sldId id="1770" r:id="rId48"/>
    <p:sldId id="1771" r:id="rId49"/>
    <p:sldId id="1772" r:id="rId50"/>
    <p:sldId id="1773" r:id="rId51"/>
    <p:sldId id="1774" r:id="rId52"/>
    <p:sldId id="1775" r:id="rId53"/>
    <p:sldId id="1776" r:id="rId54"/>
    <p:sldId id="1777" r:id="rId55"/>
    <p:sldId id="1780" r:id="rId56"/>
    <p:sldId id="1781" r:id="rId57"/>
    <p:sldId id="1782" r:id="rId58"/>
    <p:sldId id="1783" r:id="rId59"/>
    <p:sldId id="1865" r:id="rId60"/>
    <p:sldId id="1866" r:id="rId61"/>
    <p:sldId id="1867" r:id="rId62"/>
    <p:sldId id="1868" r:id="rId63"/>
    <p:sldId id="1869" r:id="rId64"/>
    <p:sldId id="1870" r:id="rId65"/>
  </p:sldIdLst>
  <p:sldSz cx="9144000" cy="6858000" type="screen4x3"/>
  <p:notesSz cx="6858000" cy="9144000"/>
  <p:embeddedFontLst>
    <p:embeddedFont>
      <p:font typeface="Cambria Math" panose="02040503050406030204" pitchFamily="18" charset="0"/>
      <p:regular r:id="rId67"/>
    </p:embeddedFont>
    <p:embeddedFont>
      <p:font typeface="ＭＳ Ｐゴシック" panose="020B0600070205080204" pitchFamily="34" charset="-128"/>
      <p:regular r:id="rId68"/>
    </p:embeddedFont>
    <p:embeddedFont>
      <p:font typeface="Calibri" panose="020F0502020204030204" pitchFamily="34" charset="0"/>
      <p:regular r:id="rId69"/>
      <p:bold r:id="rId70"/>
      <p:italic r:id="rId71"/>
      <p:boldItalic r:id="rId72"/>
    </p:embeddedFont>
    <p:embeddedFont>
      <p:font typeface="Verdana" panose="020B0604030504040204" pitchFamily="34" charset="0"/>
      <p:regular r:id="rId73"/>
      <p:bold r:id="rId74"/>
      <p:italic r:id="rId75"/>
      <p:boldItalic r:id="rId7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55" autoAdjust="0"/>
    <p:restoredTop sz="94660"/>
  </p:normalViewPr>
  <p:slideViewPr>
    <p:cSldViewPr>
      <p:cViewPr varScale="1">
        <p:scale>
          <a:sx n="81" d="100"/>
          <a:sy n="81" d="100"/>
        </p:scale>
        <p:origin x="744" y="62"/>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19378"/>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font" Target="fonts/font2.fntdata"/><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74" Type="http://schemas.openxmlformats.org/officeDocument/2006/relationships/font" Target="fonts/font8.fntdata"/><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font" Target="fonts/font3.fntdata"/><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font" Target="fonts/font6.fntdata"/><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font" Target="fonts/font1.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font" Target="fonts/font4.fntdata"/><Relationship Id="rId75"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font" Target="fonts/font7.fntdata"/><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font" Target="fonts/font10.fntdata"/><Relationship Id="rId7" Type="http://schemas.openxmlformats.org/officeDocument/2006/relationships/slide" Target="slides/slide6.xml"/><Relationship Id="rId71" Type="http://schemas.openxmlformats.org/officeDocument/2006/relationships/font" Target="fonts/font5.fntdata"/><Relationship Id="rId2" Type="http://schemas.openxmlformats.org/officeDocument/2006/relationships/slide" Target="slides/slide1.xml"/><Relationship Id="rId29" Type="http://schemas.openxmlformats.org/officeDocument/2006/relationships/slide" Target="slides/slide2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7.w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image" Target="../media/image19.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3.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25.wmf"/></Relationships>
</file>

<file path=ppt/drawings/_rels/vmlDrawing5.vml.rels><?xml version="1.0" encoding="UTF-8" standalone="yes"?>
<Relationships xmlns="http://schemas.openxmlformats.org/package/2006/relationships"><Relationship Id="rId3" Type="http://schemas.openxmlformats.org/officeDocument/2006/relationships/image" Target="../media/image28.wmf"/><Relationship Id="rId2" Type="http://schemas.openxmlformats.org/officeDocument/2006/relationships/image" Target="../media/image27.wmf"/><Relationship Id="rId1" Type="http://schemas.openxmlformats.org/officeDocument/2006/relationships/image" Target="../media/image26.wmf"/><Relationship Id="rId5" Type="http://schemas.openxmlformats.org/officeDocument/2006/relationships/image" Target="../media/image30.wmf"/><Relationship Id="rId4" Type="http://schemas.openxmlformats.org/officeDocument/2006/relationships/image" Target="../media/image29.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32.wmf"/></Relationships>
</file>

<file path=ppt/drawings/_rels/vmlDrawing7.vml.rels><?xml version="1.0" encoding="UTF-8" standalone="yes"?>
<Relationships xmlns="http://schemas.openxmlformats.org/package/2006/relationships"><Relationship Id="rId3" Type="http://schemas.openxmlformats.org/officeDocument/2006/relationships/image" Target="../media/image36.wmf"/><Relationship Id="rId2" Type="http://schemas.openxmlformats.org/officeDocument/2006/relationships/image" Target="../media/image35.wmf"/><Relationship Id="rId1" Type="http://schemas.openxmlformats.org/officeDocument/2006/relationships/image" Target="../media/image34.wmf"/><Relationship Id="rId4" Type="http://schemas.openxmlformats.org/officeDocument/2006/relationships/image" Target="../media/image37.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41.wmf"/></Relationships>
</file>

<file path=ppt/drawings/_rels/vmlDrawing9.v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image" Target="../media/image66.png"/></Relationships>
</file>

<file path=ppt/drawings/_rels/vmlDrawing10.v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image" Target="../media/image69.png"/></Relationships>
</file>

<file path=ppt/drawings/_rels/vmlDrawing11.vml.rels><?xml version="1.0" encoding="UTF-8" standalone="yes"?>
<Relationships xmlns="http://schemas.openxmlformats.org/package/2006/relationships"><Relationship Id="rId8" Type="http://schemas.openxmlformats.org/officeDocument/2006/relationships/image" Target="../media/image82.png"/><Relationship Id="rId13" Type="http://schemas.openxmlformats.org/officeDocument/2006/relationships/image" Target="../media/image87.png"/><Relationship Id="rId3" Type="http://schemas.openxmlformats.org/officeDocument/2006/relationships/image" Target="../media/image77.png"/><Relationship Id="rId7" Type="http://schemas.openxmlformats.org/officeDocument/2006/relationships/image" Target="../media/image81.png"/><Relationship Id="rId12" Type="http://schemas.openxmlformats.org/officeDocument/2006/relationships/image" Target="../media/image86.png"/><Relationship Id="rId2" Type="http://schemas.openxmlformats.org/officeDocument/2006/relationships/image" Target="../media/image76.png"/><Relationship Id="rId1" Type="http://schemas.openxmlformats.org/officeDocument/2006/relationships/image" Target="../media/image75.png"/><Relationship Id="rId6" Type="http://schemas.openxmlformats.org/officeDocument/2006/relationships/image" Target="../media/image80.png"/><Relationship Id="rId11" Type="http://schemas.openxmlformats.org/officeDocument/2006/relationships/image" Target="../media/image85.png"/><Relationship Id="rId5" Type="http://schemas.openxmlformats.org/officeDocument/2006/relationships/image" Target="../media/image79.png"/><Relationship Id="rId10" Type="http://schemas.openxmlformats.org/officeDocument/2006/relationships/image" Target="../media/image84.png"/><Relationship Id="rId4" Type="http://schemas.openxmlformats.org/officeDocument/2006/relationships/image" Target="../media/image78.png"/><Relationship Id="rId9" Type="http://schemas.openxmlformats.org/officeDocument/2006/relationships/image" Target="../media/image83.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8500831-C61D-4479-BFB8-C69DA23B95AC}" type="datetimeFigureOut">
              <a:rPr lang="en-US" smtClean="0"/>
              <a:pPr/>
              <a:t>6/6/2017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3DF0311-E4C3-4A97-AD5A-1269F851054A}" type="slidenum">
              <a:rPr lang="en-US" smtClean="0"/>
              <a:pPr/>
              <a:t>‹#›</a:t>
            </a:fld>
            <a:endParaRPr lang="en-US"/>
          </a:p>
        </p:txBody>
      </p:sp>
    </p:spTree>
    <p:extLst>
      <p:ext uri="{BB962C8B-B14F-4D97-AF65-F5344CB8AC3E}">
        <p14:creationId xmlns:p14="http://schemas.microsoft.com/office/powerpoint/2010/main" val="772904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fld id="{CD5C7E54-06B2-4EB8-A896-C0B684E74CA5}" type="slidenum">
              <a:rPr lang="en-US" sz="1200" smtClean="0">
                <a:latin typeface="Verdana" pitchFamily="34" charset="0"/>
              </a:rPr>
              <a:pPr/>
              <a:t>1</a:t>
            </a:fld>
            <a:endParaRPr lang="en-US" sz="1200" smtClean="0">
              <a:latin typeface="Verdana" pitchFamily="34" charset="0"/>
            </a:endParaRPr>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extLst>
      <p:ext uri="{BB962C8B-B14F-4D97-AF65-F5344CB8AC3E}">
        <p14:creationId xmlns:p14="http://schemas.microsoft.com/office/powerpoint/2010/main" val="3026637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fld id="{4580066C-F185-44F6-9C13-6D23EBB4E1C3}" type="slidenum">
              <a:rPr lang="en-US" sz="1200" smtClean="0">
                <a:latin typeface="Verdana" pitchFamily="34" charset="0"/>
              </a:rPr>
              <a:pPr/>
              <a:t>9</a:t>
            </a:fld>
            <a:endParaRPr lang="en-US" sz="1200" smtClean="0">
              <a:latin typeface="Verdana" pitchFamily="34" charset="0"/>
            </a:endParaRPr>
          </a:p>
        </p:txBody>
      </p:sp>
      <p:sp>
        <p:nvSpPr>
          <p:cNvPr id="190467" name="Rectangle 2"/>
          <p:cNvSpPr>
            <a:spLocks noGrp="1" noRot="1" noChangeAspect="1" noChangeArrowheads="1" noTextEdit="1"/>
          </p:cNvSpPr>
          <p:nvPr>
            <p:ph type="sldImg"/>
          </p:nvPr>
        </p:nvSpPr>
        <p:spPr>
          <a:ln/>
        </p:spPr>
      </p:sp>
      <p:sp>
        <p:nvSpPr>
          <p:cNvPr id="190468"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42317217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fld id="{A5887773-31EE-4978-A0E5-B55EB955AAB9}" type="slidenum">
              <a:rPr lang="en-US" sz="1200" smtClean="0">
                <a:latin typeface="Verdana" pitchFamily="34" charset="0"/>
              </a:rPr>
              <a:pPr/>
              <a:t>11</a:t>
            </a:fld>
            <a:endParaRPr lang="en-US" sz="1200" smtClean="0">
              <a:latin typeface="Verdana" pitchFamily="34" charset="0"/>
            </a:endParaRPr>
          </a:p>
        </p:txBody>
      </p:sp>
      <p:sp>
        <p:nvSpPr>
          <p:cNvPr id="195587" name="Rectangle 2"/>
          <p:cNvSpPr>
            <a:spLocks noGrp="1" noRot="1" noChangeAspect="1" noChangeArrowheads="1" noTextEdit="1"/>
          </p:cNvSpPr>
          <p:nvPr>
            <p:ph type="sldImg"/>
          </p:nvPr>
        </p:nvSpPr>
        <p:spPr>
          <a:ln/>
        </p:spPr>
      </p:sp>
      <p:sp>
        <p:nvSpPr>
          <p:cNvPr id="19558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3954368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fld id="{49644255-AFA5-44C4-A082-62D60E7B539E}" type="slidenum">
              <a:rPr lang="en-US" sz="1200" smtClean="0">
                <a:latin typeface="Verdana" pitchFamily="34" charset="0"/>
              </a:rPr>
              <a:pPr/>
              <a:t>13</a:t>
            </a:fld>
            <a:endParaRPr lang="en-US" sz="1200" smtClean="0">
              <a:latin typeface="Verdana" pitchFamily="34" charset="0"/>
            </a:endParaRPr>
          </a:p>
        </p:txBody>
      </p:sp>
      <p:sp>
        <p:nvSpPr>
          <p:cNvPr id="199683" name="Rectangle 2"/>
          <p:cNvSpPr>
            <a:spLocks noGrp="1" noRot="1" noChangeAspect="1" noChangeArrowheads="1" noTextEdit="1"/>
          </p:cNvSpPr>
          <p:nvPr>
            <p:ph type="sldImg"/>
          </p:nvPr>
        </p:nvSpPr>
        <p:spPr>
          <a:ln/>
        </p:spPr>
      </p:sp>
      <p:sp>
        <p:nvSpPr>
          <p:cNvPr id="19968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9877161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fld id="{85DBEBB4-0902-4E27-BFD7-D462AC0A2B19}" type="slidenum">
              <a:rPr lang="en-US" sz="1200" smtClean="0">
                <a:latin typeface="Verdana" pitchFamily="34" charset="0"/>
              </a:rPr>
              <a:pPr/>
              <a:t>16</a:t>
            </a:fld>
            <a:endParaRPr lang="en-US" sz="1200" smtClean="0">
              <a:latin typeface="Verdana" pitchFamily="34" charset="0"/>
            </a:endParaRPr>
          </a:p>
        </p:txBody>
      </p:sp>
      <p:sp>
        <p:nvSpPr>
          <p:cNvPr id="212995" name="Rectangle 2"/>
          <p:cNvSpPr>
            <a:spLocks noGrp="1" noRot="1" noChangeAspect="1" noChangeArrowheads="1" noTextEdit="1"/>
          </p:cNvSpPr>
          <p:nvPr>
            <p:ph type="sldImg"/>
          </p:nvPr>
        </p:nvSpPr>
        <p:spPr>
          <a:ln/>
        </p:spPr>
      </p:sp>
      <p:sp>
        <p:nvSpPr>
          <p:cNvPr id="21299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4088485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fld id="{DC0B9564-26C1-4032-A93E-C1086AC47852}" type="slidenum">
              <a:rPr lang="en-US" sz="1200" smtClean="0">
                <a:latin typeface="Verdana" pitchFamily="34" charset="0"/>
              </a:rPr>
              <a:pPr/>
              <a:t>17</a:t>
            </a:fld>
            <a:endParaRPr lang="en-US" sz="1200" smtClean="0">
              <a:latin typeface="Verdana" pitchFamily="34" charset="0"/>
            </a:endParaRPr>
          </a:p>
        </p:txBody>
      </p:sp>
      <p:sp>
        <p:nvSpPr>
          <p:cNvPr id="215043" name="Rectangle 2"/>
          <p:cNvSpPr>
            <a:spLocks noGrp="1" noRot="1" noChangeAspect="1" noChangeArrowheads="1" noTextEdit="1"/>
          </p:cNvSpPr>
          <p:nvPr>
            <p:ph type="sldImg"/>
          </p:nvPr>
        </p:nvSpPr>
        <p:spPr>
          <a:ln/>
        </p:spPr>
      </p:sp>
      <p:sp>
        <p:nvSpPr>
          <p:cNvPr id="21504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1830414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fld id="{2391F678-B6DC-4D69-A48D-5EDDCEE3FB5C}" type="slidenum">
              <a:rPr lang="en-US" sz="1200" smtClean="0">
                <a:latin typeface="Verdana" pitchFamily="34" charset="0"/>
              </a:rPr>
              <a:pPr/>
              <a:t>18</a:t>
            </a:fld>
            <a:endParaRPr lang="en-US" sz="1200" smtClean="0">
              <a:latin typeface="Verdana" pitchFamily="34" charset="0"/>
            </a:endParaRPr>
          </a:p>
        </p:txBody>
      </p:sp>
      <p:sp>
        <p:nvSpPr>
          <p:cNvPr id="206851" name="Rectangle 2"/>
          <p:cNvSpPr>
            <a:spLocks noGrp="1" noRot="1" noChangeAspect="1" noChangeArrowheads="1" noTextEdit="1"/>
          </p:cNvSpPr>
          <p:nvPr>
            <p:ph type="sldImg"/>
          </p:nvPr>
        </p:nvSpPr>
        <p:spPr>
          <a:ln/>
        </p:spPr>
      </p:sp>
      <p:sp>
        <p:nvSpPr>
          <p:cNvPr id="20685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2053176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fld id="{7C375379-9E58-4EAB-89CB-1144ABAE66E1}" type="slidenum">
              <a:rPr lang="en-US" sz="1200" smtClean="0">
                <a:latin typeface="Verdana" pitchFamily="34" charset="0"/>
              </a:rPr>
              <a:pPr/>
              <a:t>19</a:t>
            </a:fld>
            <a:endParaRPr lang="en-US" sz="1200" smtClean="0">
              <a:latin typeface="Verdana" pitchFamily="34" charset="0"/>
            </a:endParaRPr>
          </a:p>
        </p:txBody>
      </p:sp>
      <p:sp>
        <p:nvSpPr>
          <p:cNvPr id="221187" name="Rectangle 2"/>
          <p:cNvSpPr>
            <a:spLocks noGrp="1" noRot="1" noChangeAspect="1" noChangeArrowheads="1" noTextEdit="1"/>
          </p:cNvSpPr>
          <p:nvPr>
            <p:ph type="sldImg"/>
          </p:nvPr>
        </p:nvSpPr>
        <p:spPr>
          <a:ln/>
        </p:spPr>
      </p:sp>
      <p:sp>
        <p:nvSpPr>
          <p:cNvPr id="22118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15077999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fld id="{679647F2-9DB3-4ADD-BAF4-35D2ECAD553F}" type="slidenum">
              <a:rPr lang="en-US" sz="1200" smtClean="0">
                <a:latin typeface="Verdana" pitchFamily="34" charset="0"/>
              </a:rPr>
              <a:pPr/>
              <a:t>20</a:t>
            </a:fld>
            <a:endParaRPr lang="en-US" sz="1200" smtClean="0">
              <a:latin typeface="Verdana" pitchFamily="34" charset="0"/>
            </a:endParaRPr>
          </a:p>
        </p:txBody>
      </p:sp>
      <p:sp>
        <p:nvSpPr>
          <p:cNvPr id="224259" name="Rectangle 2"/>
          <p:cNvSpPr>
            <a:spLocks noGrp="1" noRot="1" noChangeAspect="1" noChangeArrowheads="1" noTextEdit="1"/>
          </p:cNvSpPr>
          <p:nvPr>
            <p:ph type="sldImg"/>
          </p:nvPr>
        </p:nvSpPr>
        <p:spPr>
          <a:ln/>
        </p:spPr>
      </p:sp>
      <p:sp>
        <p:nvSpPr>
          <p:cNvPr id="22426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16172608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fld id="{42085710-3314-4219-96C0-BD4DC587DB6A}" type="slidenum">
              <a:rPr lang="en-US" sz="1200" smtClean="0">
                <a:latin typeface="Verdana" pitchFamily="34" charset="0"/>
              </a:rPr>
              <a:pPr/>
              <a:t>21</a:t>
            </a:fld>
            <a:endParaRPr lang="en-US" sz="1200" smtClean="0">
              <a:latin typeface="Verdana" pitchFamily="34" charset="0"/>
            </a:endParaRPr>
          </a:p>
        </p:txBody>
      </p:sp>
      <p:sp>
        <p:nvSpPr>
          <p:cNvPr id="222211" name="Rectangle 2"/>
          <p:cNvSpPr>
            <a:spLocks noGrp="1" noRot="1" noChangeAspect="1" noChangeArrowheads="1" noTextEdit="1"/>
          </p:cNvSpPr>
          <p:nvPr>
            <p:ph type="sldImg"/>
          </p:nvPr>
        </p:nvSpPr>
        <p:spPr>
          <a:ln/>
        </p:spPr>
      </p:sp>
      <p:sp>
        <p:nvSpPr>
          <p:cNvPr id="22221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2898800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fld id="{32983C79-8422-484D-BFD5-8585AAC1EBBE}" type="slidenum">
              <a:rPr lang="en-US" sz="1200" smtClean="0">
                <a:latin typeface="Verdana" pitchFamily="34" charset="0"/>
              </a:rPr>
              <a:pPr/>
              <a:t>22</a:t>
            </a:fld>
            <a:endParaRPr lang="en-US" sz="1200" smtClean="0">
              <a:latin typeface="Verdana" pitchFamily="34" charset="0"/>
            </a:endParaRPr>
          </a:p>
        </p:txBody>
      </p:sp>
      <p:sp>
        <p:nvSpPr>
          <p:cNvPr id="208899" name="Rectangle 2"/>
          <p:cNvSpPr>
            <a:spLocks noGrp="1" noRot="1" noChangeAspect="1" noChangeArrowheads="1" noTextEdit="1"/>
          </p:cNvSpPr>
          <p:nvPr>
            <p:ph type="sldImg"/>
          </p:nvPr>
        </p:nvSpPr>
        <p:spPr>
          <a:ln/>
        </p:spPr>
      </p:sp>
      <p:sp>
        <p:nvSpPr>
          <p:cNvPr id="20890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22680734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585F127-8BB0-40A7-B09C-31EF785F970D}" type="slidenum">
              <a:rPr lang="en-US" smtClean="0"/>
              <a:pPr/>
              <a:t>24</a:t>
            </a:fld>
            <a:endParaRPr lang="en-US" dirty="0"/>
          </a:p>
        </p:txBody>
      </p:sp>
    </p:spTree>
    <p:extLst>
      <p:ext uri="{BB962C8B-B14F-4D97-AF65-F5344CB8AC3E}">
        <p14:creationId xmlns:p14="http://schemas.microsoft.com/office/powerpoint/2010/main" val="28616957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585F127-8BB0-40A7-B09C-31EF785F970D}" type="slidenum">
              <a:rPr lang="en-US" smtClean="0"/>
              <a:pPr/>
              <a:t>26</a:t>
            </a:fld>
            <a:endParaRPr lang="en-US" dirty="0"/>
          </a:p>
        </p:txBody>
      </p:sp>
    </p:spTree>
    <p:extLst>
      <p:ext uri="{BB962C8B-B14F-4D97-AF65-F5344CB8AC3E}">
        <p14:creationId xmlns:p14="http://schemas.microsoft.com/office/powerpoint/2010/main" val="28616957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585F127-8BB0-40A7-B09C-31EF785F970D}" type="slidenum">
              <a:rPr lang="en-US" smtClean="0"/>
              <a:pPr/>
              <a:t>27</a:t>
            </a:fld>
            <a:endParaRPr lang="en-US" dirty="0"/>
          </a:p>
        </p:txBody>
      </p:sp>
    </p:spTree>
    <p:extLst>
      <p:ext uri="{BB962C8B-B14F-4D97-AF65-F5344CB8AC3E}">
        <p14:creationId xmlns:p14="http://schemas.microsoft.com/office/powerpoint/2010/main" val="28616957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585F127-8BB0-40A7-B09C-31EF785F970D}" type="slidenum">
              <a:rPr lang="en-US" smtClean="0"/>
              <a:pPr/>
              <a:t>28</a:t>
            </a:fld>
            <a:endParaRPr lang="en-US" dirty="0"/>
          </a:p>
        </p:txBody>
      </p:sp>
    </p:spTree>
    <p:extLst>
      <p:ext uri="{BB962C8B-B14F-4D97-AF65-F5344CB8AC3E}">
        <p14:creationId xmlns:p14="http://schemas.microsoft.com/office/powerpoint/2010/main" val="28616957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585F127-8BB0-40A7-B09C-31EF785F970D}" type="slidenum">
              <a:rPr lang="en-US" smtClean="0"/>
              <a:pPr/>
              <a:t>32</a:t>
            </a:fld>
            <a:endParaRPr lang="en-US" dirty="0"/>
          </a:p>
        </p:txBody>
      </p:sp>
    </p:spTree>
    <p:extLst>
      <p:ext uri="{BB962C8B-B14F-4D97-AF65-F5344CB8AC3E}">
        <p14:creationId xmlns:p14="http://schemas.microsoft.com/office/powerpoint/2010/main" val="28616957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p:spPr>
        <p:txBody>
          <a:bodyPr/>
          <a:lstStyle/>
          <a:p>
            <a:endParaRPr lang="en-US" dirty="0" smtClean="0">
              <a:ea typeface="ＭＳ Ｐゴシック" pitchFamily="34" charset="-128"/>
            </a:endParaRPr>
          </a:p>
        </p:txBody>
      </p:sp>
      <p:sp>
        <p:nvSpPr>
          <p:cNvPr id="65540" name="Slide Number Placeholder 3"/>
          <p:cNvSpPr>
            <a:spLocks noGrp="1"/>
          </p:cNvSpPr>
          <p:nvPr>
            <p:ph type="sldNum" sz="quarter" idx="5"/>
          </p:nvPr>
        </p:nvSpPr>
        <p:spPr>
          <a:noFill/>
        </p:spPr>
        <p:txBody>
          <a:bodyPr/>
          <a:lstStyle/>
          <a:p>
            <a:fld id="{213192B0-3709-49E7-99AE-B648D7308914}" type="slidenum">
              <a:rPr lang="en-US" smtClean="0">
                <a:ea typeface="ＭＳ Ｐゴシック" pitchFamily="34" charset="-128"/>
              </a:rPr>
              <a:pPr/>
              <a:t>34</a:t>
            </a:fld>
            <a:endParaRPr lang="en-US" dirty="0" smtClean="0">
              <a:ea typeface="ＭＳ Ｐゴシック" pitchFamily="34" charset="-128"/>
            </a:endParaRPr>
          </a:p>
        </p:txBody>
      </p:sp>
    </p:spTree>
    <p:extLst>
      <p:ext uri="{BB962C8B-B14F-4D97-AF65-F5344CB8AC3E}">
        <p14:creationId xmlns:p14="http://schemas.microsoft.com/office/powerpoint/2010/main" val="6030178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p:spPr>
        <p:txBody>
          <a:bodyPr/>
          <a:lstStyle/>
          <a:p>
            <a:endParaRPr lang="en-US" dirty="0" smtClean="0">
              <a:ea typeface="ＭＳ Ｐゴシック" pitchFamily="34" charset="-128"/>
            </a:endParaRPr>
          </a:p>
        </p:txBody>
      </p:sp>
      <p:sp>
        <p:nvSpPr>
          <p:cNvPr id="65540" name="Slide Number Placeholder 3"/>
          <p:cNvSpPr>
            <a:spLocks noGrp="1"/>
          </p:cNvSpPr>
          <p:nvPr>
            <p:ph type="sldNum" sz="quarter" idx="5"/>
          </p:nvPr>
        </p:nvSpPr>
        <p:spPr>
          <a:noFill/>
        </p:spPr>
        <p:txBody>
          <a:bodyPr/>
          <a:lstStyle/>
          <a:p>
            <a:fld id="{213192B0-3709-49E7-99AE-B648D7308914}" type="slidenum">
              <a:rPr lang="en-US" smtClean="0">
                <a:ea typeface="ＭＳ Ｐゴシック" pitchFamily="34" charset="-128"/>
              </a:rPr>
              <a:pPr/>
              <a:t>35</a:t>
            </a:fld>
            <a:endParaRPr lang="en-US" dirty="0" smtClean="0">
              <a:ea typeface="ＭＳ Ｐゴシック" pitchFamily="34" charset="-128"/>
            </a:endParaRPr>
          </a:p>
        </p:txBody>
      </p:sp>
    </p:spTree>
    <p:extLst>
      <p:ext uri="{BB962C8B-B14F-4D97-AF65-F5344CB8AC3E}">
        <p14:creationId xmlns:p14="http://schemas.microsoft.com/office/powerpoint/2010/main" val="23465642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p:spPr>
        <p:txBody>
          <a:bodyPr/>
          <a:lstStyle/>
          <a:p>
            <a:endParaRPr lang="en-US" dirty="0" smtClean="0">
              <a:ea typeface="ＭＳ Ｐゴシック" pitchFamily="34" charset="-128"/>
            </a:endParaRPr>
          </a:p>
        </p:txBody>
      </p:sp>
      <p:sp>
        <p:nvSpPr>
          <p:cNvPr id="65540" name="Slide Number Placeholder 3"/>
          <p:cNvSpPr>
            <a:spLocks noGrp="1"/>
          </p:cNvSpPr>
          <p:nvPr>
            <p:ph type="sldNum" sz="quarter" idx="5"/>
          </p:nvPr>
        </p:nvSpPr>
        <p:spPr>
          <a:noFill/>
        </p:spPr>
        <p:txBody>
          <a:bodyPr/>
          <a:lstStyle/>
          <a:p>
            <a:fld id="{213192B0-3709-49E7-99AE-B648D7308914}" type="slidenum">
              <a:rPr lang="en-US" smtClean="0">
                <a:ea typeface="ＭＳ Ｐゴシック" pitchFamily="34" charset="-128"/>
              </a:rPr>
              <a:pPr/>
              <a:t>36</a:t>
            </a:fld>
            <a:endParaRPr lang="en-US" dirty="0" smtClean="0">
              <a:ea typeface="ＭＳ Ｐゴシック" pitchFamily="34" charset="-128"/>
            </a:endParaRPr>
          </a:p>
        </p:txBody>
      </p:sp>
    </p:spTree>
    <p:extLst>
      <p:ext uri="{BB962C8B-B14F-4D97-AF65-F5344CB8AC3E}">
        <p14:creationId xmlns:p14="http://schemas.microsoft.com/office/powerpoint/2010/main" val="23465642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1981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dirty="0" smtClean="0">
              <a:ea typeface="ＭＳ Ｐゴシック" pitchFamily="34" charset="-128"/>
            </a:endParaRPr>
          </a:p>
        </p:txBody>
      </p:sp>
      <p:sp>
        <p:nvSpPr>
          <p:cNvPr id="119812"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90F0CC41-2BAE-4AAC-8EB4-8CB13F27AE74}" type="slidenum">
              <a:rPr lang="en-US">
                <a:ea typeface="ＭＳ Ｐゴシック" pitchFamily="34" charset="-128"/>
              </a:rPr>
              <a:pPr eaLnBrk="1" hangingPunct="1"/>
              <a:t>37</a:t>
            </a:fld>
            <a:endParaRPr lang="en-US">
              <a:ea typeface="ＭＳ Ｐゴシック" pitchFamily="34" charset="-128"/>
            </a:endParaRPr>
          </a:p>
        </p:txBody>
      </p:sp>
    </p:spTree>
    <p:extLst>
      <p:ext uri="{BB962C8B-B14F-4D97-AF65-F5344CB8AC3E}">
        <p14:creationId xmlns:p14="http://schemas.microsoft.com/office/powerpoint/2010/main" val="5703080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1981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dirty="0" smtClean="0">
              <a:ea typeface="ＭＳ Ｐゴシック" pitchFamily="34" charset="-128"/>
            </a:endParaRPr>
          </a:p>
        </p:txBody>
      </p:sp>
      <p:sp>
        <p:nvSpPr>
          <p:cNvPr id="119812"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90F0CC41-2BAE-4AAC-8EB4-8CB13F27AE74}" type="slidenum">
              <a:rPr lang="en-US">
                <a:ea typeface="ＭＳ Ｐゴシック" pitchFamily="34" charset="-128"/>
              </a:rPr>
              <a:pPr eaLnBrk="1" hangingPunct="1"/>
              <a:t>38</a:t>
            </a:fld>
            <a:endParaRPr lang="en-US">
              <a:ea typeface="ＭＳ Ｐゴシック" pitchFamily="34" charset="-128"/>
            </a:endParaRPr>
          </a:p>
        </p:txBody>
      </p:sp>
    </p:spTree>
    <p:extLst>
      <p:ext uri="{BB962C8B-B14F-4D97-AF65-F5344CB8AC3E}">
        <p14:creationId xmlns:p14="http://schemas.microsoft.com/office/powerpoint/2010/main" val="17969206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1981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dirty="0" smtClean="0">
              <a:ea typeface="ＭＳ Ｐゴシック" pitchFamily="34" charset="-128"/>
            </a:endParaRPr>
          </a:p>
        </p:txBody>
      </p:sp>
      <p:sp>
        <p:nvSpPr>
          <p:cNvPr id="119812"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90F0CC41-2BAE-4AAC-8EB4-8CB13F27AE74}" type="slidenum">
              <a:rPr lang="en-US">
                <a:ea typeface="ＭＳ Ｐゴシック" pitchFamily="34" charset="-128"/>
              </a:rPr>
              <a:pPr eaLnBrk="1" hangingPunct="1"/>
              <a:t>39</a:t>
            </a:fld>
            <a:endParaRPr lang="en-US">
              <a:ea typeface="ＭＳ Ｐゴシック" pitchFamily="34" charset="-128"/>
            </a:endParaRPr>
          </a:p>
        </p:txBody>
      </p:sp>
    </p:spTree>
    <p:extLst>
      <p:ext uri="{BB962C8B-B14F-4D97-AF65-F5344CB8AC3E}">
        <p14:creationId xmlns:p14="http://schemas.microsoft.com/office/powerpoint/2010/main" val="2487397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61634619-353D-4682-849A-A2405CD678AB}" type="slidenum">
              <a:rPr lang="en-US">
                <a:latin typeface="Verdana" pitchFamily="34" charset="0"/>
              </a:rPr>
              <a:pPr/>
              <a:t>40</a:t>
            </a:fld>
            <a:endParaRPr lang="en-US">
              <a:latin typeface="Verdana" pitchFamily="34" charset="0"/>
            </a:endParaRPr>
          </a:p>
        </p:txBody>
      </p:sp>
      <p:sp>
        <p:nvSpPr>
          <p:cNvPr id="12185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21860"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latin typeface="Arial" pitchFamily="34" charset="0"/>
            </a:endParaRPr>
          </a:p>
        </p:txBody>
      </p:sp>
    </p:spTree>
    <p:extLst>
      <p:ext uri="{BB962C8B-B14F-4D97-AF65-F5344CB8AC3E}">
        <p14:creationId xmlns:p14="http://schemas.microsoft.com/office/powerpoint/2010/main" val="31549657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61634619-353D-4682-849A-A2405CD678AB}" type="slidenum">
              <a:rPr lang="en-US">
                <a:latin typeface="Verdana" pitchFamily="34" charset="0"/>
              </a:rPr>
              <a:pPr/>
              <a:t>41</a:t>
            </a:fld>
            <a:endParaRPr lang="en-US">
              <a:latin typeface="Verdana" pitchFamily="34" charset="0"/>
            </a:endParaRPr>
          </a:p>
        </p:txBody>
      </p:sp>
      <p:sp>
        <p:nvSpPr>
          <p:cNvPr id="12185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21860"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latin typeface="Arial" pitchFamily="34" charset="0"/>
            </a:endParaRPr>
          </a:p>
        </p:txBody>
      </p:sp>
    </p:spTree>
    <p:extLst>
      <p:ext uri="{BB962C8B-B14F-4D97-AF65-F5344CB8AC3E}">
        <p14:creationId xmlns:p14="http://schemas.microsoft.com/office/powerpoint/2010/main" val="25759424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3E8BD90F-DA01-4FC9-9C79-E757994399A6}" type="slidenum">
              <a:rPr lang="en-US">
                <a:latin typeface="Verdana" pitchFamily="34" charset="0"/>
              </a:rPr>
              <a:pPr/>
              <a:t>42</a:t>
            </a:fld>
            <a:endParaRPr lang="en-US">
              <a:latin typeface="Verdana" pitchFamily="34" charset="0"/>
            </a:endParaRPr>
          </a:p>
        </p:txBody>
      </p:sp>
      <p:sp>
        <p:nvSpPr>
          <p:cNvPr id="12083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20836"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latin typeface="Arial" pitchFamily="34" charset="0"/>
            </a:endParaRPr>
          </a:p>
        </p:txBody>
      </p:sp>
    </p:spTree>
    <p:extLst>
      <p:ext uri="{BB962C8B-B14F-4D97-AF65-F5344CB8AC3E}">
        <p14:creationId xmlns:p14="http://schemas.microsoft.com/office/powerpoint/2010/main" val="21026296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1981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dirty="0" smtClean="0">
              <a:ea typeface="ＭＳ Ｐゴシック" pitchFamily="34" charset="-128"/>
            </a:endParaRPr>
          </a:p>
        </p:txBody>
      </p:sp>
      <p:sp>
        <p:nvSpPr>
          <p:cNvPr id="119812"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90F0CC41-2BAE-4AAC-8EB4-8CB13F27AE74}" type="slidenum">
              <a:rPr lang="en-US">
                <a:ea typeface="ＭＳ Ｐゴシック" pitchFamily="34" charset="-128"/>
              </a:rPr>
              <a:pPr eaLnBrk="1" hangingPunct="1"/>
              <a:t>43</a:t>
            </a:fld>
            <a:endParaRPr lang="en-US">
              <a:ea typeface="ＭＳ Ｐゴシック" pitchFamily="34" charset="-128"/>
            </a:endParaRPr>
          </a:p>
        </p:txBody>
      </p:sp>
    </p:spTree>
    <p:extLst>
      <p:ext uri="{BB962C8B-B14F-4D97-AF65-F5344CB8AC3E}">
        <p14:creationId xmlns:p14="http://schemas.microsoft.com/office/powerpoint/2010/main" val="32251765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1981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dirty="0" smtClean="0">
              <a:ea typeface="ＭＳ Ｐゴシック" pitchFamily="34" charset="-128"/>
            </a:endParaRPr>
          </a:p>
        </p:txBody>
      </p:sp>
      <p:sp>
        <p:nvSpPr>
          <p:cNvPr id="119812"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90F0CC41-2BAE-4AAC-8EB4-8CB13F27AE74}" type="slidenum">
              <a:rPr lang="en-US">
                <a:ea typeface="ＭＳ Ｐゴシック" pitchFamily="34" charset="-128"/>
              </a:rPr>
              <a:pPr eaLnBrk="1" hangingPunct="1"/>
              <a:t>44</a:t>
            </a:fld>
            <a:endParaRPr lang="en-US">
              <a:ea typeface="ＭＳ Ｐゴシック" pitchFamily="34" charset="-128"/>
            </a:endParaRPr>
          </a:p>
        </p:txBody>
      </p:sp>
    </p:spTree>
    <p:extLst>
      <p:ext uri="{BB962C8B-B14F-4D97-AF65-F5344CB8AC3E}">
        <p14:creationId xmlns:p14="http://schemas.microsoft.com/office/powerpoint/2010/main" val="14664338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6B3FF9-7EE2-44DF-87E8-185E98F398C1}" type="slidenum">
              <a:rPr lang="en-GB" altLang="en-US"/>
              <a:pPr/>
              <a:t>45</a:t>
            </a:fld>
            <a:endParaRPr lang="en-GB" altLang="en-US"/>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561213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33D6D72-6BA7-4F56-B71B-46ECAF2D8984}" type="slidenum">
              <a:rPr lang="en-GB" altLang="en-US"/>
              <a:pPr/>
              <a:t>46</a:t>
            </a:fld>
            <a:endParaRPr lang="en-GB" altLang="en-US"/>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7168410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C9CA3EE-30EC-4BA5-A375-18D31FBC80FA}" type="slidenum">
              <a:rPr lang="en-GB" altLang="en-US"/>
              <a:pPr/>
              <a:t>47</a:t>
            </a:fld>
            <a:endParaRPr lang="en-GB" altLang="en-US"/>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7117687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C9CA3EE-30EC-4BA5-A375-18D31FBC80FA}" type="slidenum">
              <a:rPr lang="en-GB" altLang="en-US"/>
              <a:pPr/>
              <a:t>48</a:t>
            </a:fld>
            <a:endParaRPr lang="en-GB" altLang="en-US"/>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13432627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C9CA3EE-30EC-4BA5-A375-18D31FBC80FA}" type="slidenum">
              <a:rPr lang="en-GB" altLang="en-US"/>
              <a:pPr/>
              <a:t>49</a:t>
            </a:fld>
            <a:endParaRPr lang="en-GB" altLang="en-US"/>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83546416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C9CA3EE-30EC-4BA5-A375-18D31FBC80FA}" type="slidenum">
              <a:rPr lang="en-GB" altLang="en-US"/>
              <a:pPr/>
              <a:t>50</a:t>
            </a:fld>
            <a:endParaRPr lang="en-GB" altLang="en-US"/>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4304166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C9CA3EE-30EC-4BA5-A375-18D31FBC80FA}" type="slidenum">
              <a:rPr lang="en-GB" altLang="en-US"/>
              <a:pPr/>
              <a:t>51</a:t>
            </a:fld>
            <a:endParaRPr lang="en-GB" altLang="en-US"/>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1790065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C9CA3EE-30EC-4BA5-A375-18D31FBC80FA}" type="slidenum">
              <a:rPr lang="en-GB" altLang="en-US"/>
              <a:pPr/>
              <a:t>52</a:t>
            </a:fld>
            <a:endParaRPr lang="en-GB" altLang="en-US" dirty="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1504431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47806EF-60E8-4E66-8CDC-DE6949A51CD3}" type="datetimeFigureOut">
              <a:rPr lang="en-US" smtClean="0"/>
              <a:pPr/>
              <a:t>6/6/2017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58D640-2CC3-4663-9E95-354326E26B7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47806EF-60E8-4E66-8CDC-DE6949A51CD3}" type="datetimeFigureOut">
              <a:rPr lang="en-US" smtClean="0"/>
              <a:pPr/>
              <a:t>6/6/2017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58D640-2CC3-4663-9E95-354326E26B7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47806EF-60E8-4E66-8CDC-DE6949A51CD3}" type="datetimeFigureOut">
              <a:rPr lang="en-US" smtClean="0"/>
              <a:pPr/>
              <a:t>6/6/2017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58D640-2CC3-4663-9E95-354326E26B7C}"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47806EF-60E8-4E66-8CDC-DE6949A51CD3}" type="datetimeFigureOut">
              <a:rPr lang="en-US" smtClean="0"/>
              <a:pPr/>
              <a:t>6/6/2017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58D640-2CC3-4663-9E95-354326E26B7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47806EF-60E8-4E66-8CDC-DE6949A51CD3}" type="datetimeFigureOut">
              <a:rPr lang="en-US" smtClean="0"/>
              <a:pPr/>
              <a:t>6/6/2017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058D640-2CC3-4663-9E95-354326E26B7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47806EF-60E8-4E66-8CDC-DE6949A51CD3}" type="datetimeFigureOut">
              <a:rPr lang="en-US" smtClean="0"/>
              <a:pPr/>
              <a:t>6/6/2017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058D640-2CC3-4663-9E95-354326E26B7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7806EF-60E8-4E66-8CDC-DE6949A51CD3}" type="datetimeFigureOut">
              <a:rPr lang="en-US" smtClean="0"/>
              <a:pPr/>
              <a:t>6/6/2017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058D640-2CC3-4663-9E95-354326E26B7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47806EF-60E8-4E66-8CDC-DE6949A51CD3}" type="datetimeFigureOut">
              <a:rPr lang="en-US" smtClean="0"/>
              <a:pPr/>
              <a:t>6/6/2017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58D640-2CC3-4663-9E95-354326E26B7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47806EF-60E8-4E66-8CDC-DE6949A51CD3}" type="datetimeFigureOut">
              <a:rPr lang="en-US" smtClean="0"/>
              <a:pPr/>
              <a:t>6/6/2017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58D640-2CC3-4663-9E95-354326E26B7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47806EF-60E8-4E66-8CDC-DE6949A51CD3}" type="datetimeFigureOut">
              <a:rPr lang="en-US" smtClean="0"/>
              <a:pPr/>
              <a:t>6/6/2017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58D640-2CC3-4663-9E95-354326E26B7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47806EF-60E8-4E66-8CDC-DE6949A51CD3}" type="datetimeFigureOut">
              <a:rPr lang="en-US" smtClean="0"/>
              <a:pPr/>
              <a:t>6/6/2017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58D640-2CC3-4663-9E95-354326E26B7C}"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Calibri" pitchFamily="34" charset="0"/>
              </a:defRPr>
            </a:lvl1pPr>
          </a:lstStyle>
          <a:p>
            <a:r>
              <a:rPr lang="en-US" dirty="0" smtClean="0"/>
              <a:t>Click to edit Master title style</a:t>
            </a:r>
            <a:endParaRPr lang="en-US" dirty="0"/>
          </a:p>
        </p:txBody>
      </p:sp>
      <p:sp>
        <p:nvSpPr>
          <p:cNvPr id="3" name="Text Placeholder 2"/>
          <p:cNvSpPr>
            <a:spLocks noGrp="1"/>
          </p:cNvSpPr>
          <p:nvPr>
            <p:ph type="body" sz="half" idx="1"/>
          </p:nvPr>
        </p:nvSpPr>
        <p:spPr>
          <a:xfrm>
            <a:off x="457200" y="1600200"/>
            <a:ext cx="4038600" cy="4525963"/>
          </a:xfrm>
        </p:spPr>
        <p:txBody>
          <a:bodyPr/>
          <a:lstStyle>
            <a:lvl1pPr>
              <a:defRPr>
                <a:latin typeface="Calibri" pitchFamily="34" charset="0"/>
              </a:defRPr>
            </a:lvl1pPr>
            <a:lvl2pPr>
              <a:defRPr>
                <a:latin typeface="Calibri" pitchFamily="34" charset="0"/>
              </a:defRPr>
            </a:lvl2pPr>
            <a:lvl3pPr>
              <a:defRPr>
                <a:latin typeface="Calibri" pitchFamily="34" charset="0"/>
              </a:defRPr>
            </a:lvl3pPr>
            <a:lvl4pPr>
              <a:defRPr>
                <a:latin typeface="Calibri" pitchFamily="34" charset="0"/>
              </a:defRPr>
            </a:lvl4pPr>
            <a:lvl5pPr>
              <a:defRPr>
                <a:latin typeface="Calibri"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quarter" idx="2"/>
          </p:nvPr>
        </p:nvSpPr>
        <p:spPr>
          <a:xfrm>
            <a:off x="4648200" y="1600200"/>
            <a:ext cx="4038600" cy="2185988"/>
          </a:xfrm>
        </p:spPr>
        <p:txBody>
          <a:bodyPr/>
          <a:lstStyle>
            <a:lvl1pPr>
              <a:defRPr>
                <a:latin typeface="Calibri" pitchFamily="34" charset="0"/>
              </a:defRPr>
            </a:lvl1pPr>
            <a:lvl2pPr>
              <a:defRPr>
                <a:latin typeface="Calibri" pitchFamily="34" charset="0"/>
              </a:defRPr>
            </a:lvl2pPr>
            <a:lvl3pPr>
              <a:defRPr>
                <a:latin typeface="Calibri" pitchFamily="34" charset="0"/>
              </a:defRPr>
            </a:lvl3pPr>
            <a:lvl4pPr>
              <a:defRPr>
                <a:latin typeface="Calibri" pitchFamily="34" charset="0"/>
              </a:defRPr>
            </a:lvl4pPr>
            <a:lvl5pPr>
              <a:defRPr>
                <a:latin typeface="Calibri"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Content Placeholder 4"/>
          <p:cNvSpPr>
            <a:spLocks noGrp="1"/>
          </p:cNvSpPr>
          <p:nvPr>
            <p:ph sz="quarter" idx="3"/>
          </p:nvPr>
        </p:nvSpPr>
        <p:spPr>
          <a:xfrm>
            <a:off x="4648200" y="3938588"/>
            <a:ext cx="4038600" cy="2187575"/>
          </a:xfrm>
        </p:spPr>
        <p:txBody>
          <a:bodyPr/>
          <a:lstStyle>
            <a:lvl1pPr>
              <a:defRPr>
                <a:latin typeface="Calibri" pitchFamily="34" charset="0"/>
              </a:defRPr>
            </a:lvl1pPr>
            <a:lvl2pPr>
              <a:defRPr>
                <a:latin typeface="Calibri" pitchFamily="34" charset="0"/>
              </a:defRPr>
            </a:lvl2pPr>
            <a:lvl3pPr>
              <a:defRPr>
                <a:latin typeface="Calibri" pitchFamily="34" charset="0"/>
              </a:defRPr>
            </a:lvl3pPr>
            <a:lvl4pPr>
              <a:defRPr>
                <a:latin typeface="Calibri" pitchFamily="34" charset="0"/>
              </a:defRPr>
            </a:lvl4pPr>
            <a:lvl5pPr>
              <a:defRPr>
                <a:latin typeface="Calibri"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Rectangle 4"/>
          <p:cNvSpPr>
            <a:spLocks noGrp="1" noChangeArrowheads="1"/>
          </p:cNvSpPr>
          <p:nvPr>
            <p:ph type="dt" sz="half" idx="10"/>
          </p:nvPr>
        </p:nvSpPr>
        <p:spPr>
          <a:ln/>
        </p:spPr>
        <p:txBody>
          <a:bodyPr/>
          <a:lstStyle>
            <a:lvl1pPr>
              <a:defRPr>
                <a:latin typeface="Calibri" pitchFamily="34" charset="0"/>
              </a:defRPr>
            </a:lvl1pPr>
          </a:lstStyle>
          <a:p>
            <a:pPr>
              <a:defRPr/>
            </a:pPr>
            <a:endParaRPr lang="en-US" dirty="0"/>
          </a:p>
        </p:txBody>
      </p:sp>
      <p:sp>
        <p:nvSpPr>
          <p:cNvPr id="7" name="Rectangle 5"/>
          <p:cNvSpPr>
            <a:spLocks noGrp="1" noChangeArrowheads="1"/>
          </p:cNvSpPr>
          <p:nvPr>
            <p:ph type="ftr" sz="quarter" idx="11"/>
          </p:nvPr>
        </p:nvSpPr>
        <p:spPr>
          <a:ln/>
        </p:spPr>
        <p:txBody>
          <a:bodyPr/>
          <a:lstStyle>
            <a:lvl1pPr>
              <a:defRPr>
                <a:latin typeface="Calibri" pitchFamily="34" charset="0"/>
              </a:defRPr>
            </a:lvl1pPr>
          </a:lstStyle>
          <a:p>
            <a:pPr>
              <a:defRPr/>
            </a:pPr>
            <a:endParaRPr lang="en-US" dirty="0"/>
          </a:p>
        </p:txBody>
      </p:sp>
      <p:sp>
        <p:nvSpPr>
          <p:cNvPr id="8" name="Rectangle 6"/>
          <p:cNvSpPr>
            <a:spLocks noGrp="1" noChangeArrowheads="1"/>
          </p:cNvSpPr>
          <p:nvPr>
            <p:ph type="sldNum" sz="quarter" idx="12"/>
          </p:nvPr>
        </p:nvSpPr>
        <p:spPr>
          <a:ln/>
        </p:spPr>
        <p:txBody>
          <a:bodyPr/>
          <a:lstStyle>
            <a:lvl1pPr>
              <a:defRPr>
                <a:latin typeface="Calibri" pitchFamily="34" charset="0"/>
              </a:defRPr>
            </a:lvl1pPr>
          </a:lstStyle>
          <a:p>
            <a:pPr>
              <a:defRPr/>
            </a:pPr>
            <a:fld id="{9BA176A6-C502-406F-B271-7CA2579D4A14}" type="slidenum">
              <a:rPr lang="en-US" smtClean="0"/>
              <a:pPr>
                <a:defRPr/>
              </a:pPr>
              <a:t>‹#›</a:t>
            </a:fld>
            <a:endParaRPr lang="en-US" dirty="0"/>
          </a:p>
        </p:txBody>
      </p:sp>
    </p:spTree>
    <p:extLst>
      <p:ext uri="{BB962C8B-B14F-4D97-AF65-F5344CB8AC3E}">
        <p14:creationId xmlns:p14="http://schemas.microsoft.com/office/powerpoint/2010/main" val="9705359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Calibri" pitchFamily="34" charset="0"/>
              </a:defRPr>
            </a:lvl1pPr>
          </a:lstStyle>
          <a:p>
            <a:r>
              <a:rPr lang="en-US" dirty="0" smtClean="0"/>
              <a:t>Click to edit Master title style</a:t>
            </a:r>
            <a:endParaRPr lang="en-US" dirty="0"/>
          </a:p>
        </p:txBody>
      </p:sp>
      <p:sp>
        <p:nvSpPr>
          <p:cNvPr id="3" name="Text Placeholder 2"/>
          <p:cNvSpPr>
            <a:spLocks noGrp="1"/>
          </p:cNvSpPr>
          <p:nvPr>
            <p:ph type="body" sz="half" idx="1"/>
          </p:nvPr>
        </p:nvSpPr>
        <p:spPr>
          <a:xfrm>
            <a:off x="457200" y="1600200"/>
            <a:ext cx="4038600" cy="4525963"/>
          </a:xfrm>
        </p:spPr>
        <p:txBody>
          <a:bodyPr/>
          <a:lstStyle>
            <a:lvl1pPr>
              <a:defRPr>
                <a:latin typeface="Calibri" pitchFamily="34" charset="0"/>
              </a:defRPr>
            </a:lvl1pPr>
            <a:lvl2pPr>
              <a:defRPr>
                <a:latin typeface="Calibri" pitchFamily="34" charset="0"/>
              </a:defRPr>
            </a:lvl2pPr>
            <a:lvl3pPr>
              <a:defRPr>
                <a:latin typeface="Calibri" pitchFamily="34" charset="0"/>
              </a:defRPr>
            </a:lvl3pPr>
            <a:lvl4pPr>
              <a:defRPr>
                <a:latin typeface="Calibri" pitchFamily="34" charset="0"/>
              </a:defRPr>
            </a:lvl4pPr>
            <a:lvl5pPr>
              <a:defRPr>
                <a:latin typeface="Calibri"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a:defRPr>
                <a:latin typeface="Calibri" pitchFamily="34" charset="0"/>
              </a:defRPr>
            </a:lvl1pPr>
            <a:lvl2pPr>
              <a:defRPr>
                <a:latin typeface="Calibri" pitchFamily="34" charset="0"/>
              </a:defRPr>
            </a:lvl2pPr>
            <a:lvl3pPr>
              <a:defRPr>
                <a:latin typeface="Calibri" pitchFamily="34" charset="0"/>
              </a:defRPr>
            </a:lvl3pPr>
            <a:lvl4pPr>
              <a:defRPr>
                <a:latin typeface="Calibri" pitchFamily="34" charset="0"/>
              </a:defRPr>
            </a:lvl4pPr>
            <a:lvl5pPr>
              <a:defRPr>
                <a:latin typeface="Calibri"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Rectangle 4"/>
          <p:cNvSpPr>
            <a:spLocks noGrp="1" noChangeArrowheads="1"/>
          </p:cNvSpPr>
          <p:nvPr>
            <p:ph type="dt" sz="half" idx="10"/>
          </p:nvPr>
        </p:nvSpPr>
        <p:spPr>
          <a:ln/>
        </p:spPr>
        <p:txBody>
          <a:bodyPr/>
          <a:lstStyle>
            <a:lvl1pPr>
              <a:defRPr>
                <a:latin typeface="Calibri" pitchFamily="34" charset="0"/>
              </a:defRPr>
            </a:lvl1pPr>
          </a:lstStyle>
          <a:p>
            <a:pPr>
              <a:defRPr/>
            </a:pPr>
            <a:endParaRPr lang="en-US" dirty="0"/>
          </a:p>
        </p:txBody>
      </p:sp>
      <p:sp>
        <p:nvSpPr>
          <p:cNvPr id="6" name="Rectangle 5"/>
          <p:cNvSpPr>
            <a:spLocks noGrp="1" noChangeArrowheads="1"/>
          </p:cNvSpPr>
          <p:nvPr>
            <p:ph type="ftr" sz="quarter" idx="11"/>
          </p:nvPr>
        </p:nvSpPr>
        <p:spPr>
          <a:ln/>
        </p:spPr>
        <p:txBody>
          <a:bodyPr/>
          <a:lstStyle>
            <a:lvl1pPr>
              <a:defRPr>
                <a:latin typeface="Calibri" pitchFamily="34" charset="0"/>
              </a:defRPr>
            </a:lvl1pPr>
          </a:lstStyle>
          <a:p>
            <a:pPr>
              <a:defRPr/>
            </a:pPr>
            <a:endParaRPr lang="en-US" dirty="0"/>
          </a:p>
        </p:txBody>
      </p:sp>
      <p:sp>
        <p:nvSpPr>
          <p:cNvPr id="7" name="Rectangle 6"/>
          <p:cNvSpPr>
            <a:spLocks noGrp="1" noChangeArrowheads="1"/>
          </p:cNvSpPr>
          <p:nvPr>
            <p:ph type="sldNum" sz="quarter" idx="12"/>
          </p:nvPr>
        </p:nvSpPr>
        <p:spPr>
          <a:ln/>
        </p:spPr>
        <p:txBody>
          <a:bodyPr/>
          <a:lstStyle>
            <a:lvl1pPr>
              <a:defRPr>
                <a:latin typeface="Calibri" pitchFamily="34" charset="0"/>
              </a:defRPr>
            </a:lvl1pPr>
          </a:lstStyle>
          <a:p>
            <a:pPr>
              <a:defRPr/>
            </a:pPr>
            <a:fld id="{60F18488-65F1-40BA-A8E8-A27C9797293C}" type="slidenum">
              <a:rPr lang="en-US" smtClean="0"/>
              <a:pPr>
                <a:defRPr/>
              </a:pPr>
              <a:t>‹#›</a:t>
            </a:fld>
            <a:endParaRPr lang="en-US" dirty="0"/>
          </a:p>
        </p:txBody>
      </p:sp>
    </p:spTree>
    <p:extLst>
      <p:ext uri="{BB962C8B-B14F-4D97-AF65-F5344CB8AC3E}">
        <p14:creationId xmlns:p14="http://schemas.microsoft.com/office/powerpoint/2010/main" val="10765675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lvl1pPr>
              <a:defRPr>
                <a:latin typeface="Calibri" pitchFamily="34" charset="0"/>
              </a:defRPr>
            </a:lvl1pPr>
            <a:lvl2pPr>
              <a:defRPr>
                <a:latin typeface="Calibri" pitchFamily="34" charset="0"/>
              </a:defRPr>
            </a:lvl2pPr>
            <a:lvl3pPr>
              <a:defRPr>
                <a:latin typeface="Calibri" pitchFamily="34" charset="0"/>
              </a:defRPr>
            </a:lvl3pPr>
            <a:lvl4pPr>
              <a:defRPr>
                <a:latin typeface="Calibri" pitchFamily="34" charset="0"/>
              </a:defRPr>
            </a:lvl4pPr>
            <a:lvl5pPr>
              <a:defRPr>
                <a:latin typeface="Calibri"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 name="Rectangle 4"/>
          <p:cNvSpPr>
            <a:spLocks noGrp="1" noChangeArrowheads="1"/>
          </p:cNvSpPr>
          <p:nvPr>
            <p:ph type="dt" sz="half" idx="10"/>
          </p:nvPr>
        </p:nvSpPr>
        <p:spPr>
          <a:ln/>
        </p:spPr>
        <p:txBody>
          <a:bodyPr/>
          <a:lstStyle>
            <a:lvl1pPr>
              <a:defRPr>
                <a:latin typeface="Calibri" pitchFamily="34" charset="0"/>
              </a:defRPr>
            </a:lvl1pPr>
          </a:lstStyle>
          <a:p>
            <a:pPr>
              <a:defRPr/>
            </a:pPr>
            <a:endParaRPr lang="en-US" dirty="0"/>
          </a:p>
        </p:txBody>
      </p:sp>
      <p:sp>
        <p:nvSpPr>
          <p:cNvPr id="4" name="Rectangle 5"/>
          <p:cNvSpPr>
            <a:spLocks noGrp="1" noChangeArrowheads="1"/>
          </p:cNvSpPr>
          <p:nvPr>
            <p:ph type="ftr" sz="quarter" idx="11"/>
          </p:nvPr>
        </p:nvSpPr>
        <p:spPr>
          <a:ln/>
        </p:spPr>
        <p:txBody>
          <a:bodyPr/>
          <a:lstStyle>
            <a:lvl1pPr>
              <a:defRPr>
                <a:latin typeface="Calibri" pitchFamily="34" charset="0"/>
              </a:defRPr>
            </a:lvl1pPr>
          </a:lstStyle>
          <a:p>
            <a:pPr>
              <a:defRPr/>
            </a:pPr>
            <a:endParaRPr lang="en-US" dirty="0"/>
          </a:p>
        </p:txBody>
      </p:sp>
      <p:sp>
        <p:nvSpPr>
          <p:cNvPr id="5" name="Rectangle 6"/>
          <p:cNvSpPr>
            <a:spLocks noGrp="1" noChangeArrowheads="1"/>
          </p:cNvSpPr>
          <p:nvPr>
            <p:ph type="sldNum" sz="quarter" idx="12"/>
          </p:nvPr>
        </p:nvSpPr>
        <p:spPr>
          <a:ln/>
        </p:spPr>
        <p:txBody>
          <a:bodyPr/>
          <a:lstStyle>
            <a:lvl1pPr>
              <a:defRPr>
                <a:latin typeface="Calibri" pitchFamily="34" charset="0"/>
              </a:defRPr>
            </a:lvl1pPr>
          </a:lstStyle>
          <a:p>
            <a:pPr>
              <a:defRPr/>
            </a:pPr>
            <a:fld id="{2E241B88-0C0A-4D30-A88C-64F24C8A57D2}" type="slidenum">
              <a:rPr lang="en-US" smtClean="0"/>
              <a:pPr>
                <a:defRPr/>
              </a:pPr>
              <a:t>‹#›</a:t>
            </a:fld>
            <a:endParaRPr lang="en-US" dirty="0"/>
          </a:p>
        </p:txBody>
      </p:sp>
    </p:spTree>
    <p:extLst>
      <p:ext uri="{BB962C8B-B14F-4D97-AF65-F5344CB8AC3E}">
        <p14:creationId xmlns:p14="http://schemas.microsoft.com/office/powerpoint/2010/main" val="4043731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806EF-60E8-4E66-8CDC-DE6949A51CD3}" type="datetimeFigureOut">
              <a:rPr lang="en-US" smtClean="0"/>
              <a:pPr/>
              <a:t>6/6/2017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58D640-2CC3-4663-9E95-354326E26B7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5" r:id="rId12"/>
    <p:sldLayoutId id="2147483686" r:id="rId13"/>
    <p:sldLayoutId id="2147483688"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video" Target="../media/media1.mp4"/><Relationship Id="rId7" Type="http://schemas.openxmlformats.org/officeDocument/2006/relationships/image" Target="../media/image18.png"/><Relationship Id="rId2" Type="http://schemas.microsoft.com/office/2007/relationships/media" Target="../media/media1.mp4"/><Relationship Id="rId1" Type="http://schemas.openxmlformats.org/officeDocument/2006/relationships/vmlDrawing" Target="../drawings/vmlDrawing1.vml"/><Relationship Id="rId6" Type="http://schemas.openxmlformats.org/officeDocument/2006/relationships/image" Target="../media/image17.wmf"/><Relationship Id="rId5" Type="http://schemas.openxmlformats.org/officeDocument/2006/relationships/oleObject" Target="../embeddings/oleObject1.bin"/><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oleObject" Target="../embeddings/oleObject2.bin"/><Relationship Id="rId3" Type="http://schemas.openxmlformats.org/officeDocument/2006/relationships/video" Target="../media/media2.mp4"/><Relationship Id="rId7" Type="http://schemas.openxmlformats.org/officeDocument/2006/relationships/image" Target="../media/image3.jpeg"/><Relationship Id="rId12" Type="http://schemas.openxmlformats.org/officeDocument/2006/relationships/image" Target="../media/image21.png"/><Relationship Id="rId2" Type="http://schemas.microsoft.com/office/2007/relationships/media" Target="../media/media2.mp4"/><Relationship Id="rId1" Type="http://schemas.openxmlformats.org/officeDocument/2006/relationships/vmlDrawing" Target="../drawings/vmlDrawing2.vml"/><Relationship Id="rId6" Type="http://schemas.openxmlformats.org/officeDocument/2006/relationships/image" Target="../media/image2.png"/><Relationship Id="rId11" Type="http://schemas.openxmlformats.org/officeDocument/2006/relationships/image" Target="../media/image20.wmf"/><Relationship Id="rId5" Type="http://schemas.openxmlformats.org/officeDocument/2006/relationships/notesSlide" Target="../notesSlides/notesSlide2.xml"/><Relationship Id="rId10" Type="http://schemas.openxmlformats.org/officeDocument/2006/relationships/oleObject" Target="../embeddings/oleObject3.bin"/><Relationship Id="rId4" Type="http://schemas.openxmlformats.org/officeDocument/2006/relationships/slideLayout" Target="../slideLayouts/slideLayout12.xml"/><Relationship Id="rId9" Type="http://schemas.openxmlformats.org/officeDocument/2006/relationships/image" Target="../media/image19.wmf"/></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jpeg"/><Relationship Id="rId5" Type="http://schemas.openxmlformats.org/officeDocument/2006/relationships/image" Target="../media/image2.pn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3.wmf"/><Relationship Id="rId2" Type="http://schemas.openxmlformats.org/officeDocument/2006/relationships/slideLayout" Target="../slideLayouts/slideLayout7.xml"/><Relationship Id="rId1" Type="http://schemas.openxmlformats.org/officeDocument/2006/relationships/vmlDrawing" Target="../drawings/vmlDrawing3.vml"/><Relationship Id="rId6" Type="http://schemas.openxmlformats.org/officeDocument/2006/relationships/oleObject" Target="../embeddings/oleObject4.bin"/><Relationship Id="rId5" Type="http://schemas.openxmlformats.org/officeDocument/2006/relationships/image" Target="../media/image24.png"/><Relationship Id="rId4" Type="http://schemas.openxmlformats.org/officeDocument/2006/relationships/image" Target="../media/image3.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15.jpeg"/><Relationship Id="rId2" Type="http://schemas.openxmlformats.org/officeDocument/2006/relationships/slideLayout" Target="../slideLayouts/slideLayout13.xml"/><Relationship Id="rId1" Type="http://schemas.openxmlformats.org/officeDocument/2006/relationships/vmlDrawing" Target="../drawings/vmlDrawing4.vml"/><Relationship Id="rId6" Type="http://schemas.openxmlformats.org/officeDocument/2006/relationships/image" Target="../media/image2.png"/><Relationship Id="rId5" Type="http://schemas.openxmlformats.org/officeDocument/2006/relationships/image" Target="../media/image25.wmf"/><Relationship Id="rId4" Type="http://schemas.openxmlformats.org/officeDocument/2006/relationships/oleObject" Target="../embeddings/oleObject5.bin"/></Relationships>
</file>

<file path=ppt/slides/_rels/slide17.xml.rels><?xml version="1.0" encoding="UTF-8" standalone="yes"?>
<Relationships xmlns="http://schemas.openxmlformats.org/package/2006/relationships"><Relationship Id="rId8" Type="http://schemas.openxmlformats.org/officeDocument/2006/relationships/oleObject" Target="../embeddings/oleObject7.bin"/><Relationship Id="rId13" Type="http://schemas.openxmlformats.org/officeDocument/2006/relationships/image" Target="../media/image15.jpeg"/><Relationship Id="rId18" Type="http://schemas.openxmlformats.org/officeDocument/2006/relationships/image" Target="../media/image31.png"/><Relationship Id="rId3" Type="http://schemas.openxmlformats.org/officeDocument/2006/relationships/video" Target="../media/media4.mp4"/><Relationship Id="rId7" Type="http://schemas.openxmlformats.org/officeDocument/2006/relationships/image" Target="../media/image26.wmf"/><Relationship Id="rId12" Type="http://schemas.openxmlformats.org/officeDocument/2006/relationships/image" Target="../media/image2.png"/><Relationship Id="rId17" Type="http://schemas.openxmlformats.org/officeDocument/2006/relationships/image" Target="../media/image30.wmf"/><Relationship Id="rId2" Type="http://schemas.microsoft.com/office/2007/relationships/media" Target="../media/media4.mp4"/><Relationship Id="rId16" Type="http://schemas.openxmlformats.org/officeDocument/2006/relationships/oleObject" Target="../embeddings/oleObject10.bin"/><Relationship Id="rId1" Type="http://schemas.openxmlformats.org/officeDocument/2006/relationships/vmlDrawing" Target="../drawings/vmlDrawing5.vml"/><Relationship Id="rId6" Type="http://schemas.openxmlformats.org/officeDocument/2006/relationships/oleObject" Target="../embeddings/oleObject6.bin"/><Relationship Id="rId11" Type="http://schemas.openxmlformats.org/officeDocument/2006/relationships/image" Target="../media/image28.wmf"/><Relationship Id="rId5" Type="http://schemas.openxmlformats.org/officeDocument/2006/relationships/notesSlide" Target="../notesSlides/notesSlide6.xml"/><Relationship Id="rId15" Type="http://schemas.openxmlformats.org/officeDocument/2006/relationships/image" Target="../media/image29.wmf"/><Relationship Id="rId10" Type="http://schemas.openxmlformats.org/officeDocument/2006/relationships/oleObject" Target="../embeddings/oleObject8.bin"/><Relationship Id="rId4" Type="http://schemas.openxmlformats.org/officeDocument/2006/relationships/slideLayout" Target="../slideLayouts/slideLayout12.xml"/><Relationship Id="rId9" Type="http://schemas.openxmlformats.org/officeDocument/2006/relationships/image" Target="../media/image27.wmf"/><Relationship Id="rId14" Type="http://schemas.openxmlformats.org/officeDocument/2006/relationships/oleObject" Target="../embeddings/oleObject9.bin"/></Relationships>
</file>

<file path=ppt/slides/_rels/slide18.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video" Target="../media/media5.mp4"/><Relationship Id="rId7" Type="http://schemas.openxmlformats.org/officeDocument/2006/relationships/image" Target="../media/image15.jpeg"/><Relationship Id="rId2" Type="http://schemas.microsoft.com/office/2007/relationships/media" Target="../media/media5.mp4"/><Relationship Id="rId1" Type="http://schemas.openxmlformats.org/officeDocument/2006/relationships/vmlDrawing" Target="../drawings/vmlDrawing6.vml"/><Relationship Id="rId6" Type="http://schemas.openxmlformats.org/officeDocument/2006/relationships/image" Target="../media/image2.png"/><Relationship Id="rId5" Type="http://schemas.openxmlformats.org/officeDocument/2006/relationships/notesSlide" Target="../notesSlides/notesSlide7.xml"/><Relationship Id="rId10" Type="http://schemas.openxmlformats.org/officeDocument/2006/relationships/image" Target="../media/image32.wmf"/><Relationship Id="rId4" Type="http://schemas.openxmlformats.org/officeDocument/2006/relationships/slideLayout" Target="../slideLayouts/slideLayout12.xml"/><Relationship Id="rId9" Type="http://schemas.openxmlformats.org/officeDocument/2006/relationships/oleObject" Target="../embeddings/oleObject11.bin"/></Relationships>
</file>

<file path=ppt/slides/_rels/slide19.xml.rels><?xml version="1.0" encoding="UTF-8" standalone="yes"?>
<Relationships xmlns="http://schemas.openxmlformats.org/package/2006/relationships"><Relationship Id="rId8" Type="http://schemas.openxmlformats.org/officeDocument/2006/relationships/image" Target="../media/image35.wmf"/><Relationship Id="rId13" Type="http://schemas.openxmlformats.org/officeDocument/2006/relationships/image" Target="../media/image38.png"/><Relationship Id="rId3" Type="http://schemas.openxmlformats.org/officeDocument/2006/relationships/notesSlide" Target="../notesSlides/notesSlide8.xml"/><Relationship Id="rId7" Type="http://schemas.openxmlformats.org/officeDocument/2006/relationships/oleObject" Target="../embeddings/oleObject13.bin"/><Relationship Id="rId12" Type="http://schemas.openxmlformats.org/officeDocument/2006/relationships/image" Target="../media/image37.wmf"/><Relationship Id="rId2" Type="http://schemas.openxmlformats.org/officeDocument/2006/relationships/slideLayout" Target="../slideLayouts/slideLayout4.xml"/><Relationship Id="rId1" Type="http://schemas.openxmlformats.org/officeDocument/2006/relationships/vmlDrawing" Target="../drawings/vmlDrawing7.vml"/><Relationship Id="rId6" Type="http://schemas.openxmlformats.org/officeDocument/2006/relationships/image" Target="../media/image15.jpeg"/><Relationship Id="rId11" Type="http://schemas.openxmlformats.org/officeDocument/2006/relationships/oleObject" Target="../embeddings/oleObject15.bin"/><Relationship Id="rId5" Type="http://schemas.openxmlformats.org/officeDocument/2006/relationships/image" Target="../media/image34.wmf"/><Relationship Id="rId10" Type="http://schemas.openxmlformats.org/officeDocument/2006/relationships/image" Target="../media/image36.wmf"/><Relationship Id="rId4" Type="http://schemas.openxmlformats.org/officeDocument/2006/relationships/oleObject" Target="../embeddings/oleObject12.bin"/><Relationship Id="rId9" Type="http://schemas.openxmlformats.org/officeDocument/2006/relationships/oleObject" Target="../embeddings/oleObject14.bin"/><Relationship Id="rId1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9.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3.jpeg"/><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15.jpe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2.png"/><Relationship Id="rId5" Type="http://schemas.openxmlformats.org/officeDocument/2006/relationships/image" Target="../media/image40.png"/><Relationship Id="rId4" Type="http://schemas.openxmlformats.org/officeDocument/2006/relationships/notesSlide" Target="../notesSlides/notesSlide10.xml"/></Relationships>
</file>

<file path=ppt/slides/_rels/slide22.xml.rels><?xml version="1.0" encoding="UTF-8" standalone="yes"?>
<Relationships xmlns="http://schemas.openxmlformats.org/package/2006/relationships"><Relationship Id="rId8" Type="http://schemas.openxmlformats.org/officeDocument/2006/relationships/image" Target="../media/image42.gif"/><Relationship Id="rId3" Type="http://schemas.openxmlformats.org/officeDocument/2006/relationships/notesSlide" Target="../notesSlides/notesSlide11.xml"/><Relationship Id="rId7" Type="http://schemas.openxmlformats.org/officeDocument/2006/relationships/image" Target="../media/image15.jpeg"/><Relationship Id="rId2" Type="http://schemas.openxmlformats.org/officeDocument/2006/relationships/slideLayout" Target="../slideLayouts/slideLayout12.xml"/><Relationship Id="rId1" Type="http://schemas.openxmlformats.org/officeDocument/2006/relationships/vmlDrawing" Target="../drawings/vmlDrawing8.vml"/><Relationship Id="rId6" Type="http://schemas.openxmlformats.org/officeDocument/2006/relationships/image" Target="../media/image2.png"/><Relationship Id="rId5" Type="http://schemas.openxmlformats.org/officeDocument/2006/relationships/image" Target="../media/image41.wmf"/><Relationship Id="rId4" Type="http://schemas.openxmlformats.org/officeDocument/2006/relationships/oleObject" Target="../embeddings/oleObject16.bin"/></Relationships>
</file>

<file path=ppt/slides/_rels/slide2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24.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slideLayout" Target="../slideLayouts/slideLayout2.xml"/><Relationship Id="rId7" Type="http://schemas.openxmlformats.org/officeDocument/2006/relationships/image" Target="../media/image44.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3.jpeg"/><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6.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3.jpe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3.jpeg"/></Relationships>
</file>

<file path=ppt/slides/_rels/slide29.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image" Target="../media/image52.jpeg"/><Relationship Id="rId7" Type="http://schemas.openxmlformats.org/officeDocument/2006/relationships/image" Target="../media/image2.png"/><Relationship Id="rId2" Type="http://schemas.openxmlformats.org/officeDocument/2006/relationships/image" Target="../media/image51.jpeg"/><Relationship Id="rId1" Type="http://schemas.openxmlformats.org/officeDocument/2006/relationships/slideLayout" Target="../slideLayouts/slideLayout7.xml"/><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53.jpe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6.jpe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7.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3.jpeg"/></Relationships>
</file>

<file path=ppt/slides/_rels/slide3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hyperlink" Target="https://wiki.python.org/moin/SimplePrograms" TargetMode="External"/><Relationship Id="rId3" Type="http://schemas.openxmlformats.org/officeDocument/2006/relationships/image" Target="../media/image2.png"/><Relationship Id="rId7" Type="http://schemas.openxmlformats.org/officeDocument/2006/relationships/hyperlink" Target="http://rosalind.info/problems/location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hetland.org/writing/instant-hacking.html" TargetMode="External"/><Relationship Id="rId5" Type="http://schemas.openxmlformats.org/officeDocument/2006/relationships/hyperlink" Target="http://www.compucell3d.org/Workshops/Workshop15" TargetMode="External"/><Relationship Id="rId10" Type="http://schemas.openxmlformats.org/officeDocument/2006/relationships/hyperlink" Target="http://pythoncentral.io/introduction-to-python-classes/" TargetMode="External"/><Relationship Id="rId4" Type="http://schemas.openxmlformats.org/officeDocument/2006/relationships/image" Target="../media/image3.jpeg"/><Relationship Id="rId9" Type="http://schemas.openxmlformats.org/officeDocument/2006/relationships/hyperlink" Target="http://www.jesshamrick.com/2011/05/18/an-introduction-to-classes-and-inheritance-in-python/"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www.compucell3d.org/SrcBin" TargetMode="External"/><Relationship Id="rId4" Type="http://schemas.openxmlformats.org/officeDocument/2006/relationships/image" Target="../media/image3.jpeg"/></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58.png"/><Relationship Id="rId4" Type="http://schemas.openxmlformats.org/officeDocument/2006/relationships/image" Target="../media/image3.jpe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60.jpeg"/><Relationship Id="rId5" Type="http://schemas.openxmlformats.org/officeDocument/2006/relationships/image" Target="../media/image59.png"/><Relationship Id="rId4" Type="http://schemas.openxmlformats.org/officeDocument/2006/relationships/image" Target="../media/image3.jpeg"/></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59.png"/><Relationship Id="rId4" Type="http://schemas.openxmlformats.org/officeDocument/2006/relationships/image" Target="../media/image3.jpeg"/></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59.png"/><Relationship Id="rId4" Type="http://schemas.openxmlformats.org/officeDocument/2006/relationships/image" Target="../media/image3.jpeg"/></Relationships>
</file>

<file path=ppt/slides/_rels/slide40.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61.jpeg"/><Relationship Id="rId7"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64.jpeg"/><Relationship Id="rId5" Type="http://schemas.openxmlformats.org/officeDocument/2006/relationships/image" Target="../media/image63.jpeg"/><Relationship Id="rId4" Type="http://schemas.openxmlformats.org/officeDocument/2006/relationships/image" Target="../media/image62.jpeg"/></Relationships>
</file>

<file path=ppt/slides/_rels/slide4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notesSlide" Target="../notesSlides/notesSlide25.xml"/><Relationship Id="rId7" Type="http://schemas.openxmlformats.org/officeDocument/2006/relationships/image" Target="../media/image67.png"/><Relationship Id="rId2" Type="http://schemas.openxmlformats.org/officeDocument/2006/relationships/slideLayout" Target="../slideLayouts/slideLayout14.xml"/><Relationship Id="rId1" Type="http://schemas.openxmlformats.org/officeDocument/2006/relationships/vmlDrawing" Target="../drawings/vmlDrawing9.vml"/><Relationship Id="rId6" Type="http://schemas.openxmlformats.org/officeDocument/2006/relationships/oleObject" Target="../embeddings/oleObject18.bin"/><Relationship Id="rId5" Type="http://schemas.openxmlformats.org/officeDocument/2006/relationships/image" Target="../media/image66.png"/><Relationship Id="rId4" Type="http://schemas.openxmlformats.org/officeDocument/2006/relationships/oleObject" Target="../embeddings/oleObject17.bin"/><Relationship Id="rId9" Type="http://schemas.openxmlformats.org/officeDocument/2006/relationships/image" Target="../media/image15.jpeg"/></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8" Type="http://schemas.openxmlformats.org/officeDocument/2006/relationships/oleObject" Target="../embeddings/oleObject20.bin"/><Relationship Id="rId3" Type="http://schemas.openxmlformats.org/officeDocument/2006/relationships/notesSlide" Target="../notesSlides/notesSlide28.xml"/><Relationship Id="rId7" Type="http://schemas.openxmlformats.org/officeDocument/2006/relationships/image" Target="../media/image73.png"/><Relationship Id="rId2" Type="http://schemas.openxmlformats.org/officeDocument/2006/relationships/slideLayout" Target="../slideLayouts/slideLayout10.xml"/><Relationship Id="rId1" Type="http://schemas.openxmlformats.org/officeDocument/2006/relationships/vmlDrawing" Target="../drawings/vmlDrawing10.vml"/><Relationship Id="rId6" Type="http://schemas.openxmlformats.org/officeDocument/2006/relationships/image" Target="../media/image72.png"/><Relationship Id="rId11" Type="http://schemas.openxmlformats.org/officeDocument/2006/relationships/image" Target="../media/image71.png"/><Relationship Id="rId5" Type="http://schemas.openxmlformats.org/officeDocument/2006/relationships/image" Target="../media/image69.png"/><Relationship Id="rId10" Type="http://schemas.openxmlformats.org/officeDocument/2006/relationships/oleObject" Target="../embeddings/oleObject21.bin"/><Relationship Id="rId4" Type="http://schemas.openxmlformats.org/officeDocument/2006/relationships/oleObject" Target="../embeddings/oleObject19.bin"/><Relationship Id="rId9" Type="http://schemas.openxmlformats.org/officeDocument/2006/relationships/image" Target="../media/image70.png"/></Relationships>
</file>

<file path=ppt/slides/_rels/slide46.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oleObject" Target="../embeddings/oleObject24.bin"/><Relationship Id="rId13" Type="http://schemas.openxmlformats.org/officeDocument/2006/relationships/image" Target="../media/image79.png"/><Relationship Id="rId18" Type="http://schemas.openxmlformats.org/officeDocument/2006/relationships/oleObject" Target="../embeddings/oleObject29.bin"/><Relationship Id="rId26" Type="http://schemas.openxmlformats.org/officeDocument/2006/relationships/oleObject" Target="../embeddings/oleObject33.bin"/><Relationship Id="rId3" Type="http://schemas.openxmlformats.org/officeDocument/2006/relationships/notesSlide" Target="../notesSlides/notesSlide30.xml"/><Relationship Id="rId21" Type="http://schemas.openxmlformats.org/officeDocument/2006/relationships/image" Target="../media/image83.png"/><Relationship Id="rId7" Type="http://schemas.openxmlformats.org/officeDocument/2006/relationships/image" Target="../media/image76.png"/><Relationship Id="rId12" Type="http://schemas.openxmlformats.org/officeDocument/2006/relationships/oleObject" Target="../embeddings/oleObject26.bin"/><Relationship Id="rId17" Type="http://schemas.openxmlformats.org/officeDocument/2006/relationships/image" Target="../media/image81.png"/><Relationship Id="rId25" Type="http://schemas.openxmlformats.org/officeDocument/2006/relationships/image" Target="../media/image85.png"/><Relationship Id="rId2" Type="http://schemas.openxmlformats.org/officeDocument/2006/relationships/slideLayout" Target="../slideLayouts/slideLayout2.xml"/><Relationship Id="rId16" Type="http://schemas.openxmlformats.org/officeDocument/2006/relationships/oleObject" Target="../embeddings/oleObject28.bin"/><Relationship Id="rId20" Type="http://schemas.openxmlformats.org/officeDocument/2006/relationships/oleObject" Target="../embeddings/oleObject30.bin"/><Relationship Id="rId29" Type="http://schemas.openxmlformats.org/officeDocument/2006/relationships/image" Target="../media/image87.png"/><Relationship Id="rId1" Type="http://schemas.openxmlformats.org/officeDocument/2006/relationships/vmlDrawing" Target="../drawings/vmlDrawing11.vml"/><Relationship Id="rId6" Type="http://schemas.openxmlformats.org/officeDocument/2006/relationships/oleObject" Target="../embeddings/oleObject23.bin"/><Relationship Id="rId11" Type="http://schemas.openxmlformats.org/officeDocument/2006/relationships/image" Target="../media/image78.png"/><Relationship Id="rId24" Type="http://schemas.openxmlformats.org/officeDocument/2006/relationships/oleObject" Target="../embeddings/oleObject32.bin"/><Relationship Id="rId5" Type="http://schemas.openxmlformats.org/officeDocument/2006/relationships/image" Target="../media/image75.png"/><Relationship Id="rId15" Type="http://schemas.openxmlformats.org/officeDocument/2006/relationships/image" Target="../media/image80.png"/><Relationship Id="rId23" Type="http://schemas.openxmlformats.org/officeDocument/2006/relationships/image" Target="../media/image84.png"/><Relationship Id="rId28" Type="http://schemas.openxmlformats.org/officeDocument/2006/relationships/oleObject" Target="../embeddings/oleObject34.bin"/><Relationship Id="rId10" Type="http://schemas.openxmlformats.org/officeDocument/2006/relationships/oleObject" Target="../embeddings/oleObject25.bin"/><Relationship Id="rId19" Type="http://schemas.openxmlformats.org/officeDocument/2006/relationships/image" Target="../media/image82.png"/><Relationship Id="rId4" Type="http://schemas.openxmlformats.org/officeDocument/2006/relationships/oleObject" Target="../embeddings/oleObject22.bin"/><Relationship Id="rId9" Type="http://schemas.openxmlformats.org/officeDocument/2006/relationships/image" Target="../media/image77.png"/><Relationship Id="rId14" Type="http://schemas.openxmlformats.org/officeDocument/2006/relationships/oleObject" Target="../embeddings/oleObject27.bin"/><Relationship Id="rId22" Type="http://schemas.openxmlformats.org/officeDocument/2006/relationships/oleObject" Target="../embeddings/oleObject31.bin"/><Relationship Id="rId27" Type="http://schemas.openxmlformats.org/officeDocument/2006/relationships/image" Target="../media/image86.png"/></Relationships>
</file>

<file path=ppt/slides/_rels/slide48.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https://www.researchgate.net/publication/237043637_The_Cell_Cycle_is_a_Limit_Cycle" TargetMode="Externa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3.jpeg"/><Relationship Id="rId5" Type="http://schemas.openxmlformats.org/officeDocument/2006/relationships/image" Target="../media/image2.png"/><Relationship Id="rId4" Type="http://schemas.openxmlformats.org/officeDocument/2006/relationships/image" Target="../media/image89.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3.jpeg"/><Relationship Id="rId5" Type="http://schemas.openxmlformats.org/officeDocument/2006/relationships/image" Target="../media/image2.png"/><Relationship Id="rId4" Type="http://schemas.openxmlformats.org/officeDocument/2006/relationships/image" Target="../media/image31.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3.jpeg"/><Relationship Id="rId5" Type="http://schemas.openxmlformats.org/officeDocument/2006/relationships/image" Target="../media/image2.png"/><Relationship Id="rId4" Type="http://schemas.openxmlformats.org/officeDocument/2006/relationships/image" Target="../media/image90.png"/></Relationships>
</file>

<file path=ppt/slides/_rels/slide5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1.pn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type="subTitle" idx="1"/>
          </p:nvPr>
        </p:nvSpPr>
        <p:spPr>
          <a:xfrm>
            <a:off x="1393596" y="2085644"/>
            <a:ext cx="6400800" cy="2643486"/>
          </a:xfrm>
        </p:spPr>
        <p:txBody>
          <a:bodyPr>
            <a:normAutofit fontScale="92500" lnSpcReduction="20000"/>
          </a:bodyPr>
          <a:lstStyle/>
          <a:p>
            <a:pPr eaLnBrk="1" hangingPunct="1">
              <a:spcBef>
                <a:spcPct val="0"/>
              </a:spcBef>
            </a:pPr>
            <a:r>
              <a:rPr lang="en-US" sz="2000" b="1" dirty="0" smtClean="0">
                <a:solidFill>
                  <a:srgbClr val="3333FF"/>
                </a:solidFill>
              </a:rPr>
              <a:t>James A. Glazier</a:t>
            </a:r>
          </a:p>
          <a:p>
            <a:pPr eaLnBrk="1" hangingPunct="1">
              <a:spcBef>
                <a:spcPct val="0"/>
              </a:spcBef>
            </a:pPr>
            <a:r>
              <a:rPr lang="en-US" sz="2000" b="1" dirty="0" smtClean="0">
                <a:solidFill>
                  <a:srgbClr val="3333FF"/>
                </a:solidFill>
              </a:rPr>
              <a:t>Biocomplexity Institute</a:t>
            </a:r>
          </a:p>
          <a:p>
            <a:pPr eaLnBrk="1" hangingPunct="1">
              <a:spcBef>
                <a:spcPct val="0"/>
              </a:spcBef>
            </a:pPr>
            <a:r>
              <a:rPr lang="en-US" sz="2000" b="1" dirty="0" smtClean="0">
                <a:solidFill>
                  <a:srgbClr val="3333FF"/>
                </a:solidFill>
              </a:rPr>
              <a:t>Indiana University </a:t>
            </a:r>
          </a:p>
          <a:p>
            <a:pPr eaLnBrk="1" hangingPunct="1">
              <a:spcBef>
                <a:spcPct val="0"/>
              </a:spcBef>
            </a:pPr>
            <a:r>
              <a:rPr lang="en-US" sz="2000" b="1" dirty="0" smtClean="0">
                <a:solidFill>
                  <a:srgbClr val="3333FF"/>
                </a:solidFill>
              </a:rPr>
              <a:t>Bloomington, IN 47405</a:t>
            </a:r>
          </a:p>
          <a:p>
            <a:pPr eaLnBrk="1" hangingPunct="1">
              <a:spcBef>
                <a:spcPct val="0"/>
              </a:spcBef>
            </a:pPr>
            <a:r>
              <a:rPr lang="en-US" sz="2000" b="1" dirty="0" smtClean="0">
                <a:solidFill>
                  <a:srgbClr val="3333FF"/>
                </a:solidFill>
              </a:rPr>
              <a:t>USA</a:t>
            </a:r>
          </a:p>
          <a:p>
            <a:pPr eaLnBrk="1" hangingPunct="1">
              <a:spcBef>
                <a:spcPct val="0"/>
              </a:spcBef>
            </a:pPr>
            <a:endParaRPr lang="en-US" sz="2000" dirty="0" smtClean="0">
              <a:solidFill>
                <a:srgbClr val="3333FF"/>
              </a:solidFill>
            </a:endParaRPr>
          </a:p>
          <a:p>
            <a:pPr>
              <a:spcBef>
                <a:spcPct val="0"/>
              </a:spcBef>
            </a:pPr>
            <a:r>
              <a:rPr lang="en-US" sz="2000" b="1" dirty="0" smtClean="0">
                <a:solidFill>
                  <a:srgbClr val="3333FF"/>
                </a:solidFill>
              </a:rPr>
              <a:t>Julio Belmonte</a:t>
            </a:r>
          </a:p>
          <a:p>
            <a:pPr>
              <a:spcBef>
                <a:spcPct val="0"/>
              </a:spcBef>
            </a:pPr>
            <a:r>
              <a:rPr lang="en-US" sz="2000" b="1" dirty="0" smtClean="0">
                <a:solidFill>
                  <a:srgbClr val="3333FF"/>
                </a:solidFill>
              </a:rPr>
              <a:t>EMBL</a:t>
            </a:r>
          </a:p>
          <a:p>
            <a:pPr>
              <a:spcBef>
                <a:spcPct val="0"/>
              </a:spcBef>
            </a:pPr>
            <a:r>
              <a:rPr lang="en-US" sz="2000" b="1" dirty="0" smtClean="0">
                <a:solidFill>
                  <a:srgbClr val="3333FF"/>
                </a:solidFill>
              </a:rPr>
              <a:t>Heidelberg</a:t>
            </a:r>
          </a:p>
          <a:p>
            <a:pPr>
              <a:spcBef>
                <a:spcPct val="0"/>
              </a:spcBef>
            </a:pPr>
            <a:r>
              <a:rPr lang="en-US" sz="2000" b="1" dirty="0" smtClean="0">
                <a:solidFill>
                  <a:srgbClr val="3333FF"/>
                </a:solidFill>
              </a:rPr>
              <a:t>Germany</a:t>
            </a:r>
            <a:endParaRPr lang="en-US" sz="2000" dirty="0" smtClean="0">
              <a:solidFill>
                <a:srgbClr val="3333FF"/>
              </a:solidFill>
            </a:endParaRPr>
          </a:p>
        </p:txBody>
      </p:sp>
      <p:pic>
        <p:nvPicPr>
          <p:cNvPr id="14340" name="Picture 5" descr="IU seal, red on white, lar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1396" y="1731930"/>
            <a:ext cx="1944688" cy="1873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4341" name="Picture 6" descr="logo"/>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12596" y="2112930"/>
            <a:ext cx="1143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4342" name="Text Box 7"/>
          <p:cNvSpPr txBox="1">
            <a:spLocks noChangeArrowheads="1"/>
          </p:cNvSpPr>
          <p:nvPr/>
        </p:nvSpPr>
        <p:spPr bwMode="auto">
          <a:xfrm>
            <a:off x="0" y="5943600"/>
            <a:ext cx="9144000"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just" eaLnBrk="1" hangingPunct="1">
              <a:spcBef>
                <a:spcPct val="50000"/>
              </a:spcBef>
            </a:pPr>
            <a:r>
              <a:rPr lang="en-US" sz="1600" b="1" dirty="0" smtClean="0"/>
              <a:t>Support</a:t>
            </a:r>
            <a:r>
              <a:rPr lang="en-US" sz="1600" b="1" dirty="0"/>
              <a:t>: </a:t>
            </a:r>
            <a:r>
              <a:rPr lang="en-US" sz="1600" b="1" dirty="0" smtClean="0"/>
              <a:t>NIGMS-</a:t>
            </a:r>
            <a:r>
              <a:rPr lang="en-GB" sz="1600" b="1" dirty="0" smtClean="0"/>
              <a:t>R01GM076692</a:t>
            </a:r>
            <a:r>
              <a:rPr lang="en-US" sz="1600" b="1" dirty="0" smtClean="0"/>
              <a:t>, [</a:t>
            </a:r>
            <a:r>
              <a:rPr lang="en-GB" sz="1600" b="1" dirty="0" smtClean="0"/>
              <a:t>NIGMS-R01GM077138], NIH-U01-GM111243, NIGMS-R01 </a:t>
            </a:r>
            <a:r>
              <a:rPr lang="en-GB" sz="1600" b="1" dirty="0"/>
              <a:t>GM122424, </a:t>
            </a:r>
            <a:r>
              <a:rPr lang="en-GB" sz="1600" b="1" dirty="0" smtClean="0"/>
              <a:t>[Falk Medical Research Trust], IUCRG, [NSF], [US EPA], EMBL-Marie Curie Interdisciplinary Postdoctoral Fellowship</a:t>
            </a:r>
            <a:endParaRPr lang="en-US" sz="1600" u="sng" dirty="0">
              <a:solidFill>
                <a:srgbClr val="0000FF"/>
              </a:solidFill>
            </a:endParaRPr>
          </a:p>
        </p:txBody>
      </p:sp>
      <p:sp>
        <p:nvSpPr>
          <p:cNvPr id="14343" name="Text Box 7"/>
          <p:cNvSpPr txBox="1">
            <a:spLocks noChangeArrowheads="1"/>
          </p:cNvSpPr>
          <p:nvPr/>
        </p:nvSpPr>
        <p:spPr bwMode="auto">
          <a:xfrm>
            <a:off x="21996" y="4724417"/>
            <a:ext cx="91440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eaLnBrk="1" hangingPunct="1"/>
            <a:r>
              <a:rPr lang="en-US" sz="1800" dirty="0" smtClean="0"/>
              <a:t>CBPF, Rio de Janeiro, </a:t>
            </a:r>
            <a:r>
              <a:rPr lang="en-US" sz="1800" b="1" dirty="0" smtClean="0"/>
              <a:t>Brazil</a:t>
            </a:r>
          </a:p>
          <a:p>
            <a:pPr algn="ctr" eaLnBrk="1" hangingPunct="1"/>
            <a:r>
              <a:rPr lang="en-US" sz="1800" dirty="0" smtClean="0"/>
              <a:t>Monday, June 05, 2017</a:t>
            </a:r>
            <a:endParaRPr lang="en-US" sz="1800" dirty="0"/>
          </a:p>
        </p:txBody>
      </p:sp>
      <p:sp>
        <p:nvSpPr>
          <p:cNvPr id="14338" name="Rectangle 2"/>
          <p:cNvSpPr>
            <a:spLocks noGrp="1" noChangeArrowheads="1"/>
          </p:cNvSpPr>
          <p:nvPr>
            <p:ph type="ctrTitle"/>
          </p:nvPr>
        </p:nvSpPr>
        <p:spPr>
          <a:xfrm>
            <a:off x="0" y="180910"/>
            <a:ext cx="9144000" cy="1250950"/>
          </a:xfrm>
        </p:spPr>
        <p:txBody>
          <a:bodyPr>
            <a:noAutofit/>
          </a:bodyPr>
          <a:lstStyle/>
          <a:p>
            <a:r>
              <a:rPr lang="en-US" sz="4000" b="1" dirty="0" smtClean="0">
                <a:solidFill>
                  <a:srgbClr val="3333FF"/>
                </a:solidFill>
              </a:rPr>
              <a:t>Tutorial on Virtual-Tissue Simulation of Development and Disease</a:t>
            </a:r>
            <a:endParaRPr lang="en-US" sz="4000" b="1" dirty="0">
              <a:solidFill>
                <a:srgbClr val="3333FF"/>
              </a:solidFill>
            </a:endParaRPr>
          </a:p>
        </p:txBody>
      </p:sp>
    </p:spTree>
    <p:extLst>
      <p:ext uri="{BB962C8B-B14F-4D97-AF65-F5344CB8AC3E}">
        <p14:creationId xmlns:p14="http://schemas.microsoft.com/office/powerpoint/2010/main" val="24619749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6"/>
          <p:cNvSpPr txBox="1">
            <a:spLocks noChangeArrowheads="1"/>
          </p:cNvSpPr>
          <p:nvPr/>
        </p:nvSpPr>
        <p:spPr bwMode="auto">
          <a:xfrm>
            <a:off x="0" y="0"/>
            <a:ext cx="9144000" cy="584775"/>
          </a:xfrm>
          <a:prstGeom prst="rect">
            <a:avLst/>
          </a:prstGeom>
          <a:noFill/>
          <a:ln>
            <a:noFill/>
          </a:ln>
          <a:effectLs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US" sz="3200" b="1" dirty="0" smtClean="0">
                <a:solidFill>
                  <a:srgbClr val="3333FF"/>
                </a:solidFill>
              </a:rPr>
              <a:t>Many Ways to Model Cells in Tissues</a:t>
            </a:r>
            <a:endParaRPr lang="pl-PL" sz="3200" b="1" dirty="0">
              <a:solidFill>
                <a:srgbClr val="3333FF"/>
              </a:solidFill>
            </a:endParaRPr>
          </a:p>
        </p:txBody>
      </p:sp>
      <p:sp>
        <p:nvSpPr>
          <p:cNvPr id="5" name="TextBox 4"/>
          <p:cNvSpPr txBox="1"/>
          <p:nvPr/>
        </p:nvSpPr>
        <p:spPr>
          <a:xfrm>
            <a:off x="274320" y="609600"/>
            <a:ext cx="8717280" cy="4832093"/>
          </a:xfrm>
          <a:prstGeom prst="rect">
            <a:avLst/>
          </a:prstGeom>
          <a:noFill/>
        </p:spPr>
        <p:txBody>
          <a:bodyPr wrap="square" rtlCol="0">
            <a:spAutoFit/>
          </a:bodyPr>
          <a:lstStyle/>
          <a:p>
            <a:r>
              <a:rPr lang="en-US" sz="2800" b="1" dirty="0" smtClean="0"/>
              <a:t>Rule-based:</a:t>
            </a:r>
            <a:endParaRPr lang="en-US" sz="2800" dirty="0" smtClean="0"/>
          </a:p>
          <a:p>
            <a:pPr marL="285750" indent="-285750">
              <a:buFont typeface="Arial" panose="020B0604020202020204" pitchFamily="34" charset="0"/>
              <a:buChar char="•"/>
            </a:pPr>
            <a:r>
              <a:rPr lang="en-US" sz="2800" dirty="0" smtClean="0"/>
              <a:t>Cellular Automata</a:t>
            </a:r>
          </a:p>
          <a:p>
            <a:pPr marL="285750" indent="-285750">
              <a:buFont typeface="Arial" panose="020B0604020202020204" pitchFamily="34" charset="0"/>
              <a:buChar char="•"/>
            </a:pPr>
            <a:r>
              <a:rPr lang="en-US" sz="2800" dirty="0" smtClean="0"/>
              <a:t>Generic Agent Based Models</a:t>
            </a:r>
          </a:p>
          <a:p>
            <a:endParaRPr lang="en-US" sz="2800" dirty="0" smtClean="0"/>
          </a:p>
          <a:p>
            <a:r>
              <a:rPr lang="en-US" sz="2800" b="1" dirty="0" smtClean="0"/>
              <a:t>Physics Based:</a:t>
            </a:r>
            <a:endParaRPr lang="en-US" sz="2800" dirty="0" smtClean="0"/>
          </a:p>
          <a:p>
            <a:pPr marL="285750" indent="-285750">
              <a:buFont typeface="Arial" panose="020B0604020202020204" pitchFamily="34" charset="0"/>
              <a:buChar char="•"/>
            </a:pPr>
            <a:r>
              <a:rPr lang="en-US" sz="2800" dirty="0" smtClean="0"/>
              <a:t>Center Models</a:t>
            </a:r>
          </a:p>
          <a:p>
            <a:pPr marL="285750" indent="-285750">
              <a:buFont typeface="Arial" panose="020B0604020202020204" pitchFamily="34" charset="0"/>
              <a:buChar char="•"/>
            </a:pPr>
            <a:r>
              <a:rPr lang="en-US" sz="2800" dirty="0" smtClean="0"/>
              <a:t>Subcellular Element Models</a:t>
            </a:r>
          </a:p>
          <a:p>
            <a:pPr marL="285750" indent="-285750">
              <a:buFont typeface="Arial" panose="020B0604020202020204" pitchFamily="34" charset="0"/>
              <a:buChar char="•"/>
            </a:pPr>
            <a:r>
              <a:rPr lang="en-US" sz="2800" dirty="0" smtClean="0"/>
              <a:t>Vertex Models</a:t>
            </a:r>
          </a:p>
          <a:p>
            <a:pPr marL="285750" indent="-285750">
              <a:buFont typeface="Arial" panose="020B0604020202020204" pitchFamily="34" charset="0"/>
              <a:buChar char="•"/>
            </a:pPr>
            <a:r>
              <a:rPr lang="en-US" sz="2800" dirty="0" smtClean="0"/>
              <a:t>Viscoelastic Models</a:t>
            </a:r>
          </a:p>
          <a:p>
            <a:pPr marL="285750" indent="-285750">
              <a:buFont typeface="Arial" panose="020B0604020202020204" pitchFamily="34" charset="0"/>
              <a:buChar char="•"/>
            </a:pPr>
            <a:r>
              <a:rPr lang="en-US" sz="2800" dirty="0" smtClean="0"/>
              <a:t>Immersed Boundary Models</a:t>
            </a:r>
          </a:p>
          <a:p>
            <a:pPr marL="285750" indent="-285750">
              <a:buFont typeface="Arial" panose="020B0604020202020204" pitchFamily="34" charset="0"/>
              <a:buChar char="•"/>
            </a:pPr>
            <a:r>
              <a:rPr lang="en-US" sz="2800" b="1" dirty="0" smtClean="0"/>
              <a:t>Cellular Potts Model/ Glazier-</a:t>
            </a:r>
            <a:r>
              <a:rPr lang="en-US" sz="2800" b="1" dirty="0" err="1" smtClean="0"/>
              <a:t>Graner</a:t>
            </a:r>
            <a:r>
              <a:rPr lang="en-US" sz="2800" b="1" dirty="0"/>
              <a:t>-</a:t>
            </a:r>
            <a:r>
              <a:rPr lang="en-US" sz="2800" b="1" dirty="0" err="1" smtClean="0"/>
              <a:t>Hogeweg</a:t>
            </a:r>
            <a:r>
              <a:rPr lang="en-US" sz="2800" b="1" dirty="0" smtClean="0"/>
              <a:t> Model</a:t>
            </a:r>
          </a:p>
        </p:txBody>
      </p:sp>
      <p:pic>
        <p:nvPicPr>
          <p:cNvPr id="6" name="Picture 3" descr="Biocomplexity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4" descr="redblackblocki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8975562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3" descr="Biocomplexity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p:cNvSpPr txBox="1"/>
          <p:nvPr/>
        </p:nvSpPr>
        <p:spPr>
          <a:xfrm>
            <a:off x="85725" y="495300"/>
            <a:ext cx="8724900" cy="3139321"/>
          </a:xfrm>
          <a:prstGeom prst="rect">
            <a:avLst/>
          </a:prstGeom>
          <a:noFill/>
        </p:spPr>
        <p:txBody>
          <a:bodyPr wrap="square" rtlCol="0">
            <a:spAutoFit/>
          </a:bodyPr>
          <a:lstStyle/>
          <a:p>
            <a:r>
              <a:rPr lang="en-US" b="1" dirty="0" smtClean="0"/>
              <a:t>Lattice-based</a:t>
            </a:r>
            <a:r>
              <a:rPr lang="en-US" dirty="0" smtClean="0"/>
              <a:t>, </a:t>
            </a:r>
            <a:r>
              <a:rPr lang="en-US" b="1" dirty="0" smtClean="0"/>
              <a:t>probabilistic model</a:t>
            </a:r>
          </a:p>
          <a:p>
            <a:pPr marL="285750" indent="-285750">
              <a:buFont typeface="Arial" panose="020B0604020202020204" pitchFamily="34" charset="0"/>
              <a:buChar char="•"/>
            </a:pPr>
            <a:r>
              <a:rPr lang="en-US" dirty="0" smtClean="0"/>
              <a:t>Cells </a:t>
            </a:r>
            <a:r>
              <a:rPr lang="en-US" b="1" dirty="0" smtClean="0"/>
              <a:t>represented as lattice points</a:t>
            </a:r>
          </a:p>
          <a:p>
            <a:pPr marL="285750" indent="-285750">
              <a:buFont typeface="Arial" panose="020B0604020202020204" pitchFamily="34" charset="0"/>
              <a:buChar char="•"/>
            </a:pPr>
            <a:r>
              <a:rPr lang="en-US" dirty="0" smtClean="0"/>
              <a:t>Fast, allow simulations of fairly </a:t>
            </a:r>
            <a:r>
              <a:rPr lang="en-US" b="1" dirty="0" smtClean="0"/>
              <a:t>large tissue volumes</a:t>
            </a:r>
          </a:p>
          <a:p>
            <a:pPr marL="285750" indent="-285750">
              <a:buFont typeface="Arial" panose="020B0604020202020204" pitchFamily="34" charset="0"/>
              <a:buChar char="•"/>
            </a:pPr>
            <a:endParaRPr lang="en-US" b="1" dirty="0" smtClean="0"/>
          </a:p>
          <a:p>
            <a:r>
              <a:rPr lang="en-US" b="1" dirty="0" smtClean="0"/>
              <a:t>Rule-based</a:t>
            </a:r>
          </a:p>
          <a:p>
            <a:pPr marL="285750" indent="-285750">
              <a:buFont typeface="Arial" panose="020B0604020202020204" pitchFamily="34" charset="0"/>
              <a:buChar char="•"/>
            </a:pPr>
            <a:r>
              <a:rPr lang="en-US" b="1" dirty="0" smtClean="0"/>
              <a:t>Cells have states</a:t>
            </a:r>
            <a:r>
              <a:rPr lang="en-US" dirty="0" smtClean="0"/>
              <a:t> and </a:t>
            </a:r>
            <a:r>
              <a:rPr lang="en-US" b="1" dirty="0" smtClean="0"/>
              <a:t>can move</a:t>
            </a:r>
            <a:r>
              <a:rPr lang="en-US" dirty="0" smtClean="0"/>
              <a:t> to different lattice sites. Transition probabilities define cell properties/behaviors</a:t>
            </a:r>
          </a:p>
          <a:p>
            <a:pPr marL="285750" indent="-285750">
              <a:buFont typeface="Arial" panose="020B0604020202020204" pitchFamily="34" charset="0"/>
              <a:buChar char="•"/>
            </a:pPr>
            <a:r>
              <a:rPr lang="en-US" dirty="0" smtClean="0"/>
              <a:t>Detailed representation of single cell behaviors or interactions difficult</a:t>
            </a:r>
          </a:p>
          <a:p>
            <a:pPr marL="285750" indent="-285750">
              <a:buFont typeface="Arial" panose="020B0604020202020204" pitchFamily="34" charset="0"/>
              <a:buChar char="•"/>
            </a:pPr>
            <a:r>
              <a:rPr lang="en-US" dirty="0" smtClean="0"/>
              <a:t>May </a:t>
            </a:r>
            <a:r>
              <a:rPr lang="en-US" dirty="0"/>
              <a:t>be hard to match </a:t>
            </a:r>
            <a:r>
              <a:rPr lang="en-US" dirty="0" smtClean="0"/>
              <a:t>experimentally-measured </a:t>
            </a:r>
            <a:r>
              <a:rPr lang="en-US" dirty="0"/>
              <a:t>quantities </a:t>
            </a:r>
            <a:r>
              <a:rPr lang="en-US" dirty="0" smtClean="0"/>
              <a:t>to model </a:t>
            </a:r>
            <a:r>
              <a:rPr lang="en-US" dirty="0"/>
              <a:t>parameters </a:t>
            </a:r>
            <a:endParaRPr lang="en-US" dirty="0" smtClean="0"/>
          </a:p>
          <a:p>
            <a:pPr marL="285750" indent="-285750">
              <a:buFont typeface="Arial" panose="020B0604020202020204" pitchFamily="34" charset="0"/>
              <a:buChar char="•"/>
            </a:pPr>
            <a:r>
              <a:rPr lang="en-US" dirty="0" smtClean="0"/>
              <a:t>Implementation is simple. Many open source packages (</a:t>
            </a:r>
            <a:r>
              <a:rPr lang="en-US" i="1" dirty="0" smtClean="0"/>
              <a:t>e.g</a:t>
            </a:r>
            <a:r>
              <a:rPr lang="en-US" dirty="0" smtClean="0"/>
              <a:t>. Cellumat3D, </a:t>
            </a:r>
            <a:r>
              <a:rPr lang="en-US" dirty="0" err="1" smtClean="0"/>
              <a:t>CelLab</a:t>
            </a:r>
            <a:r>
              <a:rPr lang="en-US" dirty="0"/>
              <a:t>, SWARM, </a:t>
            </a:r>
            <a:r>
              <a:rPr lang="en-US" dirty="0" err="1"/>
              <a:t>NetLogo</a:t>
            </a:r>
            <a:r>
              <a:rPr lang="en-US" dirty="0"/>
              <a:t>, Mason, </a:t>
            </a:r>
            <a:r>
              <a:rPr lang="en-US" dirty="0" err="1"/>
              <a:t>RePast</a:t>
            </a:r>
            <a:r>
              <a:rPr lang="en-US" dirty="0"/>
              <a:t>, </a:t>
            </a:r>
            <a:r>
              <a:rPr lang="en-US" dirty="0" err="1"/>
              <a:t>AnyLogic</a:t>
            </a:r>
            <a:r>
              <a:rPr lang="en-US" dirty="0"/>
              <a:t>, SPARK, FLAME, </a:t>
            </a:r>
            <a:r>
              <a:rPr lang="en-US" dirty="0" smtClean="0"/>
              <a:t>GAMA </a:t>
            </a:r>
            <a:r>
              <a:rPr lang="en-US" dirty="0" err="1" smtClean="0"/>
              <a:t>etc</a:t>
            </a:r>
            <a:r>
              <a:rPr lang="en-US" dirty="0" smtClean="0"/>
              <a:t>)</a:t>
            </a:r>
            <a:endParaRPr lang="en-US" dirty="0"/>
          </a:p>
        </p:txBody>
      </p:sp>
      <p:sp>
        <p:nvSpPr>
          <p:cNvPr id="4" name="Text Box 6"/>
          <p:cNvSpPr txBox="1">
            <a:spLocks noChangeArrowheads="1"/>
          </p:cNvSpPr>
          <p:nvPr/>
        </p:nvSpPr>
        <p:spPr bwMode="auto">
          <a:xfrm>
            <a:off x="0" y="0"/>
            <a:ext cx="9144000" cy="523220"/>
          </a:xfrm>
          <a:prstGeom prst="rect">
            <a:avLst/>
          </a:prstGeom>
          <a:noFill/>
          <a:ln>
            <a:noFill/>
          </a:ln>
          <a:effectLs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US" sz="2800" b="1" dirty="0" smtClean="0">
                <a:solidFill>
                  <a:srgbClr val="3333FF"/>
                </a:solidFill>
              </a:rPr>
              <a:t>Cellular Automata and Rule-Based Models </a:t>
            </a:r>
            <a:endParaRPr lang="pl-PL" sz="2800" b="1" dirty="0">
              <a:solidFill>
                <a:srgbClr val="3333FF"/>
              </a:solidFill>
            </a:endParaRPr>
          </a:p>
        </p:txBody>
      </p:sp>
      <p:grpSp>
        <p:nvGrpSpPr>
          <p:cNvPr id="5" name="Group 4"/>
          <p:cNvGrpSpPr/>
          <p:nvPr/>
        </p:nvGrpSpPr>
        <p:grpSpPr>
          <a:xfrm>
            <a:off x="118940" y="3886200"/>
            <a:ext cx="8948861" cy="2875665"/>
            <a:chOff x="163361" y="3184455"/>
            <a:chExt cx="8948861" cy="2875665"/>
          </a:xfrm>
        </p:grpSpPr>
        <p:sp>
          <p:nvSpPr>
            <p:cNvPr id="3" name="TextBox 2"/>
            <p:cNvSpPr txBox="1"/>
            <p:nvPr/>
          </p:nvSpPr>
          <p:spPr>
            <a:xfrm>
              <a:off x="163361" y="5029397"/>
              <a:ext cx="2838452" cy="276999"/>
            </a:xfrm>
            <a:prstGeom prst="rect">
              <a:avLst/>
            </a:prstGeom>
            <a:noFill/>
          </p:spPr>
          <p:txBody>
            <a:bodyPr wrap="square" rtlCol="0">
              <a:spAutoFit/>
            </a:bodyPr>
            <a:lstStyle/>
            <a:p>
              <a:r>
                <a:rPr lang="en-US" sz="1200" dirty="0"/>
                <a:t>3D model of </a:t>
              </a:r>
              <a:r>
                <a:rPr lang="en-US" sz="1200" dirty="0" smtClean="0"/>
                <a:t>tumor, Anderson</a:t>
              </a:r>
              <a:endParaRPr lang="en-US" sz="1200" dirty="0"/>
            </a:p>
          </p:txBody>
        </p:sp>
        <p:pic>
          <p:nvPicPr>
            <p:cNvPr id="10"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0023" y="3184455"/>
              <a:ext cx="2929695" cy="184474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741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66380" y="3197751"/>
              <a:ext cx="2159894" cy="2168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8" name="TextBox 7"/>
            <p:cNvSpPr txBox="1"/>
            <p:nvPr/>
          </p:nvSpPr>
          <p:spPr>
            <a:xfrm>
              <a:off x="3166380" y="5254550"/>
              <a:ext cx="1994370" cy="461665"/>
            </a:xfrm>
            <a:prstGeom prst="rect">
              <a:avLst/>
            </a:prstGeom>
            <a:noFill/>
          </p:spPr>
          <p:txBody>
            <a:bodyPr wrap="square" rtlCol="0">
              <a:spAutoFit/>
            </a:bodyPr>
            <a:lstStyle/>
            <a:p>
              <a:r>
                <a:rPr lang="en-US" sz="1200" dirty="0"/>
                <a:t>3D model of </a:t>
              </a:r>
              <a:r>
                <a:rPr lang="en-US" sz="1200" dirty="0" smtClean="0"/>
                <a:t>vascularized tumor, </a:t>
              </a:r>
              <a:r>
                <a:rPr lang="en-US" sz="1200" dirty="0" err="1" smtClean="0"/>
                <a:t>Perfahl</a:t>
              </a:r>
              <a:r>
                <a:rPr lang="en-US" sz="1200" dirty="0" smtClean="0"/>
                <a:t> </a:t>
              </a:r>
              <a:r>
                <a:rPr lang="en-US" sz="1200" i="1" dirty="0" smtClean="0"/>
                <a:t>et al.</a:t>
              </a:r>
              <a:endParaRPr lang="en-US" sz="1200" i="1" dirty="0"/>
            </a:p>
          </p:txBody>
        </p:sp>
        <p:sp>
          <p:nvSpPr>
            <p:cNvPr id="9" name="TextBox 8"/>
            <p:cNvSpPr txBox="1"/>
            <p:nvPr/>
          </p:nvSpPr>
          <p:spPr>
            <a:xfrm>
              <a:off x="7055699" y="4535681"/>
              <a:ext cx="2056523" cy="646331"/>
            </a:xfrm>
            <a:prstGeom prst="rect">
              <a:avLst/>
            </a:prstGeom>
            <a:noFill/>
          </p:spPr>
          <p:txBody>
            <a:bodyPr wrap="square" rtlCol="0">
              <a:spAutoFit/>
            </a:bodyPr>
            <a:lstStyle/>
            <a:p>
              <a:r>
                <a:rPr lang="en-US" sz="1200" dirty="0" smtClean="0"/>
                <a:t>Agent-Based </a:t>
              </a:r>
              <a:r>
                <a:rPr lang="en-US" sz="1200" dirty="0"/>
                <a:t>M</a:t>
              </a:r>
              <a:r>
                <a:rPr lang="en-US" sz="1200" dirty="0" smtClean="0"/>
                <a:t>odel of angiogenesis, Liu</a:t>
              </a:r>
              <a:r>
                <a:rPr lang="en-US" sz="1200" dirty="0"/>
                <a:t>, </a:t>
              </a:r>
              <a:r>
                <a:rPr lang="en-US" sz="1200" dirty="0" err="1" smtClean="0"/>
                <a:t>Qutub</a:t>
              </a:r>
              <a:r>
                <a:rPr lang="en-US" sz="1200" dirty="0" smtClean="0"/>
                <a:t>, </a:t>
              </a:r>
              <a:r>
                <a:rPr lang="en-US" sz="1200" dirty="0" err="1" smtClean="0"/>
                <a:t>Popel</a:t>
              </a:r>
              <a:r>
                <a:rPr lang="en-US" sz="1200" dirty="0" smtClean="0"/>
                <a:t>	</a:t>
              </a:r>
              <a:endParaRPr lang="en-US" sz="1200" dirty="0"/>
            </a:p>
          </p:txBody>
        </p:sp>
        <p:pic>
          <p:nvPicPr>
            <p:cNvPr id="11"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49821" y="3215585"/>
              <a:ext cx="1871663" cy="20135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2" name="TextBox 11"/>
            <p:cNvSpPr txBox="1"/>
            <p:nvPr/>
          </p:nvSpPr>
          <p:spPr>
            <a:xfrm>
              <a:off x="5106046" y="5229123"/>
              <a:ext cx="1830480" cy="830997"/>
            </a:xfrm>
            <a:prstGeom prst="rect">
              <a:avLst/>
            </a:prstGeom>
            <a:noFill/>
          </p:spPr>
          <p:txBody>
            <a:bodyPr wrap="square" rtlCol="0">
              <a:spAutoFit/>
            </a:bodyPr>
            <a:lstStyle/>
            <a:p>
              <a:r>
                <a:rPr lang="en-US" sz="1200" dirty="0" smtClean="0"/>
                <a:t>Agent-Based </a:t>
              </a:r>
              <a:r>
                <a:rPr lang="en-US" sz="1200" dirty="0"/>
                <a:t>M</a:t>
              </a:r>
              <a:r>
                <a:rPr lang="en-US" sz="1200" dirty="0" smtClean="0"/>
                <a:t>odel  of Atherosclerotic Plaque Progression, Peirce-</a:t>
              </a:r>
              <a:r>
                <a:rPr lang="en-US" sz="1200" dirty="0" err="1" smtClean="0"/>
                <a:t>Cottler</a:t>
              </a:r>
              <a:r>
                <a:rPr lang="en-US" sz="1200" dirty="0" smtClean="0"/>
                <a:t> </a:t>
              </a:r>
              <a:r>
                <a:rPr lang="en-US" sz="1200" i="1" dirty="0" smtClean="0"/>
                <a:t>et al</a:t>
              </a:r>
              <a:r>
                <a:rPr lang="en-US" sz="1200" dirty="0" smtClean="0"/>
                <a:t>	</a:t>
              </a:r>
              <a:endParaRPr lang="en-US" sz="1200" dirty="0"/>
            </a:p>
          </p:txBody>
        </p:sp>
        <p:pic>
          <p:nvPicPr>
            <p:cNvPr id="13"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89746" y="3204025"/>
              <a:ext cx="2022475" cy="132905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pic>
        <p:nvPicPr>
          <p:cNvPr id="15" name="Picture 4" descr="redblackblockiu"/>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53020864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a:spLocks noChangeAspect="1"/>
              </p:cNvSpPr>
              <p:nvPr/>
            </p:nvSpPr>
            <p:spPr>
              <a:xfrm>
                <a:off x="76200" y="495299"/>
                <a:ext cx="6324600" cy="4107406"/>
              </a:xfrm>
              <a:prstGeom prst="rect">
                <a:avLst/>
              </a:prstGeom>
              <a:noFill/>
            </p:spPr>
            <p:txBody>
              <a:bodyPr wrap="square" rtlCol="0">
                <a:spAutoFit/>
              </a:bodyPr>
              <a:lstStyle/>
              <a:p>
                <a:pPr marL="285750" indent="-285750">
                  <a:buFont typeface="Arial" panose="020B0604020202020204" pitchFamily="34" charset="0"/>
                  <a:buChar char="•"/>
                </a:pPr>
                <a:r>
                  <a:rPr lang="en-US" dirty="0" smtClean="0"/>
                  <a:t>Represent dynamics of cells and extracellular matrix assuming</a:t>
                </a:r>
              </a:p>
              <a:p>
                <a:endParaRPr lang="en-US" dirty="0" smtClean="0"/>
              </a:p>
              <a:p>
                <a:pPr marL="285750" indent="-285750">
                  <a:buFont typeface="Arial" panose="020B0604020202020204" pitchFamily="34" charset="0"/>
                  <a:buChar char="•"/>
                </a:pPr>
                <a:r>
                  <a:rPr lang="en-US" dirty="0" smtClean="0"/>
                  <a:t>Use auxiliary equations such as reaction-diffusion, </a:t>
                </a:r>
                <a:r>
                  <a:rPr lang="en-US" dirty="0" err="1" smtClean="0"/>
                  <a:t>Navier</a:t>
                </a:r>
                <a:r>
                  <a:rPr lang="en-US" dirty="0" smtClean="0"/>
                  <a:t> Stokes, elasticity relations, </a:t>
                </a:r>
                <a:r>
                  <a:rPr lang="en-US" i="1" dirty="0" smtClean="0"/>
                  <a:t>etc</a:t>
                </a:r>
                <a:r>
                  <a:rPr lang="en-US" dirty="0" smtClean="0"/>
                  <a:t>…</a:t>
                </a:r>
              </a:p>
              <a:p>
                <a:r>
                  <a:rPr lang="en-US" b="1" u="sng" dirty="0" smtClean="0"/>
                  <a:t>Center and Vertex Models</a:t>
                </a:r>
                <a:r>
                  <a:rPr lang="en-US" dirty="0" smtClean="0"/>
                  <a:t> </a:t>
                </a:r>
              </a:p>
              <a:p>
                <a:pPr marL="285750" indent="-285750">
                  <a:buFont typeface="Arial" panose="020B0604020202020204" pitchFamily="34" charset="0"/>
                  <a:buChar char="•"/>
                </a:pPr>
                <a:r>
                  <a:rPr lang="en-US" dirty="0" smtClean="0"/>
                  <a:t>Represent </a:t>
                </a:r>
                <a:r>
                  <a:rPr lang="en-US" b="1" dirty="0" smtClean="0"/>
                  <a:t>cells as one or more points and links</a:t>
                </a:r>
                <a:endParaRPr lang="en-US" dirty="0"/>
              </a:p>
              <a:p>
                <a:pPr marL="285750" indent="-285750">
                  <a:buFont typeface="Arial" panose="020B0604020202020204" pitchFamily="34" charset="0"/>
                  <a:buChar char="•"/>
                </a:pPr>
                <a:r>
                  <a:rPr lang="en-US" b="1" dirty="0"/>
                  <a:t>F</a:t>
                </a:r>
                <a:r>
                  <a:rPr lang="en-US" b="1" dirty="0" smtClean="0"/>
                  <a:t>orce-based formalism</a:t>
                </a:r>
                <a:r>
                  <a:rPr lang="en-US" dirty="0" smtClean="0"/>
                  <a:t> to describe cell dynamics </a:t>
                </a:r>
              </a:p>
              <a:p>
                <a:pPr marL="285750" indent="-285750">
                  <a:buFont typeface="Arial" panose="020B0604020202020204" pitchFamily="34" charset="0"/>
                  <a:buChar char="•"/>
                </a:pPr>
                <a:r>
                  <a:rPr lang="en-US" dirty="0" smtClean="0"/>
                  <a:t>Inspired by </a:t>
                </a:r>
                <a:r>
                  <a:rPr lang="en-US" b="1" dirty="0" smtClean="0"/>
                  <a:t>molecular dynamics</a:t>
                </a:r>
                <a:r>
                  <a:rPr lang="en-US" dirty="0" smtClean="0"/>
                  <a:t> but computationally simpler because </a:t>
                </a:r>
                <a:r>
                  <a:rPr lang="en-US" b="1" dirty="0" smtClean="0"/>
                  <a:t>first order ODEs</a:t>
                </a:r>
                <a:r>
                  <a:rPr lang="en-US" dirty="0" smtClean="0"/>
                  <a:t> </a:t>
                </a:r>
              </a:p>
              <a:p>
                <a:pPr marL="285750" indent="-285750">
                  <a:buFont typeface="Arial" panose="020B0604020202020204" pitchFamily="34" charset="0"/>
                  <a:buChar char="•"/>
                </a:pPr>
                <a:r>
                  <a:rPr lang="en-US" b="1" dirty="0" smtClean="0"/>
                  <a:t>Advantages</a:t>
                </a:r>
                <a:r>
                  <a:rPr lang="en-US" dirty="0" smtClean="0"/>
                  <a:t>: fast and easy mapping of lab-measured quantities to model parameters</a:t>
                </a:r>
              </a:p>
              <a:p>
                <a:pPr marL="285750" indent="-285750">
                  <a:buFont typeface="Arial" panose="020B0604020202020204" pitchFamily="34" charset="0"/>
                  <a:buChar char="•"/>
                </a:pPr>
                <a:r>
                  <a:rPr lang="en-US" dirty="0" smtClean="0"/>
                  <a:t>Representation of time is </a:t>
                </a:r>
                <a:r>
                  <a:rPr lang="en-US" b="1" dirty="0" smtClean="0"/>
                  <a:t>explicit</a:t>
                </a:r>
                <a:endParaRPr lang="en-US" dirty="0" smtClean="0"/>
              </a:p>
              <a:p>
                <a:pPr marL="285750" indent="-285750">
                  <a:buFont typeface="Arial" panose="020B0604020202020204" pitchFamily="34" charset="0"/>
                  <a:buChar char="•"/>
                </a:pPr>
                <a:r>
                  <a:rPr lang="en-US" b="1" dirty="0" smtClean="0"/>
                  <a:t>Software</a:t>
                </a:r>
                <a:r>
                  <a:rPr lang="en-US" dirty="0" smtClean="0"/>
                  <a:t>: </a:t>
                </a:r>
                <a:r>
                  <a:rPr lang="en-US" dirty="0" err="1" smtClean="0"/>
                  <a:t>CellSys</a:t>
                </a:r>
                <a:r>
                  <a:rPr lang="en-US" dirty="0" smtClean="0"/>
                  <a:t> – free binaries closed-source, CHASTE – open source, research code</a:t>
                </a:r>
                <a:endParaRPr lang="en-US" dirty="0"/>
              </a:p>
            </p:txBody>
          </p:sp>
        </mc:Choice>
        <mc:Fallback xmlns="">
          <p:sp>
            <p:nvSpPr>
              <p:cNvPr id="2" name="TextBox 1"/>
              <p:cNvSpPr txBox="1">
                <a:spLocks noRot="1" noChangeAspect="1" noMove="1" noResize="1" noEditPoints="1" noAdjustHandles="1" noChangeArrowheads="1" noChangeShapeType="1" noTextEdit="1"/>
              </p:cNvSpPr>
              <p:nvPr/>
            </p:nvSpPr>
            <p:spPr>
              <a:xfrm>
                <a:off x="76200" y="495299"/>
                <a:ext cx="6324600" cy="4107406"/>
              </a:xfrm>
              <a:prstGeom prst="rect">
                <a:avLst/>
              </a:prstGeom>
              <a:blipFill rotWithShape="1">
                <a:blip r:embed="rId2"/>
                <a:stretch>
                  <a:fillRect/>
                </a:stretch>
              </a:blipFill>
            </p:spPr>
            <p:txBody>
              <a:bodyPr/>
              <a:lstStyle/>
              <a:p>
                <a:r>
                  <a:rPr lang="en-US">
                    <a:noFill/>
                  </a:rPr>
                  <a:t> </a:t>
                </a:r>
              </a:p>
            </p:txBody>
          </p:sp>
        </mc:Fallback>
      </mc:AlternateContent>
      <p:sp>
        <p:nvSpPr>
          <p:cNvPr id="4" name="Text Box 6"/>
          <p:cNvSpPr txBox="1">
            <a:spLocks noChangeArrowheads="1"/>
          </p:cNvSpPr>
          <p:nvPr/>
        </p:nvSpPr>
        <p:spPr bwMode="auto">
          <a:xfrm>
            <a:off x="0" y="0"/>
            <a:ext cx="9144000" cy="523220"/>
          </a:xfrm>
          <a:prstGeom prst="rect">
            <a:avLst/>
          </a:prstGeom>
          <a:noFill/>
          <a:ln>
            <a:noFill/>
          </a:ln>
          <a:effectLs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US" sz="2800" b="1" dirty="0" smtClean="0">
                <a:solidFill>
                  <a:srgbClr val="3333FF"/>
                </a:solidFill>
              </a:rPr>
              <a:t>Physics-based Virtual Tissues</a:t>
            </a:r>
            <a:endParaRPr lang="pl-PL" sz="2800" b="1" dirty="0">
              <a:solidFill>
                <a:srgbClr val="3333FF"/>
              </a:solidFill>
            </a:endParaRPr>
          </a:p>
        </p:txBody>
      </p:sp>
      <p:grpSp>
        <p:nvGrpSpPr>
          <p:cNvPr id="6" name="Group 5"/>
          <p:cNvGrpSpPr/>
          <p:nvPr/>
        </p:nvGrpSpPr>
        <p:grpSpPr>
          <a:xfrm>
            <a:off x="6362701" y="3724275"/>
            <a:ext cx="2686049" cy="2939266"/>
            <a:chOff x="6457951" y="495300"/>
            <a:chExt cx="2686049" cy="2939266"/>
          </a:xfrm>
        </p:grpSpPr>
        <p:pic>
          <p:nvPicPr>
            <p:cNvPr id="5" name="Picture 4" descr="http://www.hoehme.com/tumorred.pn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57951" y="495300"/>
              <a:ext cx="2686049" cy="2434272"/>
            </a:xfrm>
            <a:prstGeom prst="rect">
              <a:avLst/>
            </a:prstGeom>
            <a:noFill/>
            <a:ln>
              <a:noFill/>
            </a:ln>
          </p:spPr>
        </p:pic>
        <p:sp>
          <p:nvSpPr>
            <p:cNvPr id="3" name="TextBox 2"/>
            <p:cNvSpPr txBox="1"/>
            <p:nvPr/>
          </p:nvSpPr>
          <p:spPr>
            <a:xfrm>
              <a:off x="6562725" y="3034456"/>
              <a:ext cx="2486025" cy="400110"/>
            </a:xfrm>
            <a:prstGeom prst="rect">
              <a:avLst/>
            </a:prstGeom>
            <a:noFill/>
          </p:spPr>
          <p:txBody>
            <a:bodyPr wrap="square" rtlCol="0">
              <a:spAutoFit/>
            </a:bodyPr>
            <a:lstStyle/>
            <a:p>
              <a:r>
                <a:rPr lang="en-US" sz="1000" b="1" dirty="0" smtClean="0"/>
                <a:t>Stefan </a:t>
              </a:r>
              <a:r>
                <a:rPr lang="en-US" sz="1000" b="1" dirty="0" err="1" smtClean="0"/>
                <a:t>Hohme</a:t>
              </a:r>
              <a:r>
                <a:rPr lang="en-US" sz="1000" b="1" dirty="0" smtClean="0"/>
                <a:t>, Dirk </a:t>
              </a:r>
              <a:r>
                <a:rPr lang="en-US" sz="1000" b="1" dirty="0" err="1" smtClean="0"/>
                <a:t>Drasdo</a:t>
              </a:r>
              <a:r>
                <a:rPr lang="en-US" sz="1000" dirty="0" smtClean="0"/>
                <a:t>: Growing multi-cellular population</a:t>
              </a:r>
              <a:endParaRPr lang="en-US" sz="1000" dirty="0"/>
            </a:p>
          </p:txBody>
        </p:sp>
      </p:gr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53213" y="409575"/>
            <a:ext cx="2395537" cy="225052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7" name="TextBox 6"/>
          <p:cNvSpPr txBox="1"/>
          <p:nvPr/>
        </p:nvSpPr>
        <p:spPr>
          <a:xfrm>
            <a:off x="6400800" y="3000439"/>
            <a:ext cx="2790825" cy="707886"/>
          </a:xfrm>
          <a:prstGeom prst="rect">
            <a:avLst/>
          </a:prstGeom>
          <a:noFill/>
        </p:spPr>
        <p:txBody>
          <a:bodyPr wrap="square" rtlCol="0">
            <a:spAutoFit/>
          </a:bodyPr>
          <a:lstStyle/>
          <a:p>
            <a:r>
              <a:rPr lang="en-US" sz="1000" b="1" dirty="0" smtClean="0"/>
              <a:t>Paul Macklin: </a:t>
            </a:r>
            <a:r>
              <a:rPr lang="en-US" sz="1000" dirty="0"/>
              <a:t>An agent-based model for </a:t>
            </a:r>
            <a:r>
              <a:rPr lang="en-US" sz="1000" dirty="0" err="1"/>
              <a:t>elasto</a:t>
            </a:r>
            <a:r>
              <a:rPr lang="en-US" sz="1000" dirty="0"/>
              <a:t>-plastic mechanical interactions between cells, basement membrane and extracellular matrix</a:t>
            </a:r>
          </a:p>
        </p:txBody>
      </p:sp>
      <p:pic>
        <p:nvPicPr>
          <p:cNvPr id="4102"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34100" y="2371726"/>
            <a:ext cx="2914650" cy="6976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 name="Picture 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34269" y="4575610"/>
            <a:ext cx="1782041" cy="171853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extBox 10"/>
          <p:cNvSpPr txBox="1"/>
          <p:nvPr/>
        </p:nvSpPr>
        <p:spPr>
          <a:xfrm>
            <a:off x="3801341" y="6309464"/>
            <a:ext cx="2247900" cy="461665"/>
          </a:xfrm>
          <a:prstGeom prst="rect">
            <a:avLst/>
          </a:prstGeom>
          <a:noFill/>
        </p:spPr>
        <p:txBody>
          <a:bodyPr wrap="square" rtlCol="0">
            <a:spAutoFit/>
          </a:bodyPr>
          <a:lstStyle/>
          <a:p>
            <a:r>
              <a:rPr lang="en-US" sz="1200" dirty="0" smtClean="0"/>
              <a:t>Modeling cellular aggregate using SEM, Tim Newman</a:t>
            </a:r>
            <a:endParaRPr lang="en-US" sz="1200" dirty="0"/>
          </a:p>
        </p:txBody>
      </p:sp>
      <p:pic>
        <p:nvPicPr>
          <p:cNvPr id="12"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18807" y="4546587"/>
            <a:ext cx="2540250" cy="179637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3" name="TextBox 12"/>
          <p:cNvSpPr txBox="1"/>
          <p:nvPr/>
        </p:nvSpPr>
        <p:spPr>
          <a:xfrm>
            <a:off x="291262" y="6353175"/>
            <a:ext cx="2858587" cy="461665"/>
          </a:xfrm>
          <a:prstGeom prst="rect">
            <a:avLst/>
          </a:prstGeom>
          <a:noFill/>
        </p:spPr>
        <p:txBody>
          <a:bodyPr wrap="square" rtlCol="0">
            <a:spAutoFit/>
          </a:bodyPr>
          <a:lstStyle/>
          <a:p>
            <a:r>
              <a:rPr lang="en-US" sz="1200" dirty="0" smtClean="0"/>
              <a:t>Detailed SEM model of a single cell, Sebastian </a:t>
            </a:r>
            <a:r>
              <a:rPr lang="en-US" sz="1200" dirty="0" err="1" smtClean="0"/>
              <a:t>Sandersius</a:t>
            </a:r>
            <a:r>
              <a:rPr lang="en-US" sz="1200" dirty="0" smtClean="0"/>
              <a:t>, Tim Newman</a:t>
            </a:r>
            <a:endParaRPr lang="en-US" sz="1200" dirty="0"/>
          </a:p>
        </p:txBody>
      </p:sp>
      <p:sp>
        <p:nvSpPr>
          <p:cNvPr id="14" name="TextBox 13"/>
          <p:cNvSpPr txBox="1"/>
          <p:nvPr/>
        </p:nvSpPr>
        <p:spPr>
          <a:xfrm rot="16200000">
            <a:off x="2607613" y="5193163"/>
            <a:ext cx="872836" cy="369332"/>
          </a:xfrm>
          <a:prstGeom prst="rect">
            <a:avLst/>
          </a:prstGeom>
          <a:noFill/>
        </p:spPr>
        <p:txBody>
          <a:bodyPr wrap="square" rtlCol="0">
            <a:spAutoFit/>
          </a:bodyPr>
          <a:lstStyle/>
          <a:p>
            <a:r>
              <a:rPr lang="en-US" dirty="0" smtClean="0"/>
              <a:t>10 um</a:t>
            </a:r>
            <a:endParaRPr lang="en-US" dirty="0"/>
          </a:p>
        </p:txBody>
      </p:sp>
      <p:sp>
        <p:nvSpPr>
          <p:cNvPr id="15" name="TextBox 14"/>
          <p:cNvSpPr txBox="1"/>
          <p:nvPr/>
        </p:nvSpPr>
        <p:spPr>
          <a:xfrm rot="16200000">
            <a:off x="5178400" y="5229356"/>
            <a:ext cx="1045153" cy="369332"/>
          </a:xfrm>
          <a:prstGeom prst="rect">
            <a:avLst/>
          </a:prstGeom>
          <a:noFill/>
        </p:spPr>
        <p:txBody>
          <a:bodyPr wrap="square" rtlCol="0">
            <a:spAutoFit/>
          </a:bodyPr>
          <a:lstStyle/>
          <a:p>
            <a:r>
              <a:rPr lang="en-US" dirty="0" smtClean="0"/>
              <a:t>100 um</a:t>
            </a:r>
            <a:endParaRPr lang="en-US" dirty="0"/>
          </a:p>
        </p:txBody>
      </p:sp>
    </p:spTree>
    <p:extLst>
      <p:ext uri="{BB962C8B-B14F-4D97-AF65-F5344CB8AC3E}">
        <p14:creationId xmlns:p14="http://schemas.microsoft.com/office/powerpoint/2010/main" val="19589399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6"/>
          <p:cNvSpPr txBox="1">
            <a:spLocks noChangeArrowheads="1"/>
          </p:cNvSpPr>
          <p:nvPr/>
        </p:nvSpPr>
        <p:spPr bwMode="auto">
          <a:xfrm>
            <a:off x="0" y="0"/>
            <a:ext cx="9144000" cy="523220"/>
          </a:xfrm>
          <a:prstGeom prst="rect">
            <a:avLst/>
          </a:prstGeom>
          <a:noFill/>
          <a:ln>
            <a:noFill/>
          </a:ln>
          <a:effectLs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US" sz="2800" b="1" dirty="0" smtClean="0">
                <a:solidFill>
                  <a:srgbClr val="3333FF"/>
                </a:solidFill>
              </a:rPr>
              <a:t>A Place to Read about Virtual-Tissue Models</a:t>
            </a:r>
            <a:endParaRPr lang="pl-PL" sz="2800" b="1" dirty="0">
              <a:solidFill>
                <a:srgbClr val="3333FF"/>
              </a:solidFill>
            </a:endParaRP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06795" y="809625"/>
            <a:ext cx="4143375" cy="52387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Box 1"/>
          <p:cNvSpPr txBox="1"/>
          <p:nvPr/>
        </p:nvSpPr>
        <p:spPr>
          <a:xfrm>
            <a:off x="1676400" y="6219825"/>
            <a:ext cx="8881241" cy="378373"/>
          </a:xfrm>
          <a:prstGeom prst="rect">
            <a:avLst/>
          </a:prstGeom>
          <a:noFill/>
        </p:spPr>
        <p:txBody>
          <a:bodyPr wrap="square" rtlCol="0">
            <a:spAutoFit/>
          </a:bodyPr>
          <a:lstStyle/>
          <a:p>
            <a:r>
              <a:rPr lang="en-US" dirty="0"/>
              <a:t>http://link.springer.com/book/10.1007%2F978-3-7643-8123-3</a:t>
            </a:r>
          </a:p>
        </p:txBody>
      </p:sp>
      <p:pic>
        <p:nvPicPr>
          <p:cNvPr id="5" name="Picture 3" descr="Biocomplex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 name="Picture 4" descr="redblackblocki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8151404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828800"/>
          </a:xfrm>
        </p:spPr>
        <p:txBody>
          <a:bodyPr>
            <a:normAutofit fontScale="90000"/>
          </a:bodyPr>
          <a:lstStyle/>
          <a:p>
            <a:r>
              <a:rPr lang="en-US" b="1" dirty="0" smtClean="0">
                <a:solidFill>
                  <a:srgbClr val="0070C0"/>
                </a:solidFill>
              </a:rPr>
              <a:t>One Way to Describe Cells </a:t>
            </a:r>
            <a:br>
              <a:rPr lang="en-US" b="1" dirty="0" smtClean="0">
                <a:solidFill>
                  <a:srgbClr val="0070C0"/>
                </a:solidFill>
              </a:rPr>
            </a:br>
            <a:r>
              <a:rPr lang="en-US" b="1" dirty="0" smtClean="0">
                <a:solidFill>
                  <a:srgbClr val="0070C0"/>
                </a:solidFill>
              </a:rPr>
              <a:t>and their Behaviors:</a:t>
            </a:r>
            <a:br>
              <a:rPr lang="en-US" b="1" dirty="0" smtClean="0">
                <a:solidFill>
                  <a:srgbClr val="0070C0"/>
                </a:solidFill>
              </a:rPr>
            </a:br>
            <a:r>
              <a:rPr lang="en-US" b="1" dirty="0" smtClean="0">
                <a:solidFill>
                  <a:srgbClr val="0070C0"/>
                </a:solidFill>
              </a:rPr>
              <a:t>The GGH Model</a:t>
            </a:r>
            <a:endParaRPr lang="en-US" b="1" dirty="0">
              <a:solidFill>
                <a:srgbClr val="0070C0"/>
              </a:solidFill>
            </a:endParaRPr>
          </a:p>
        </p:txBody>
      </p:sp>
      <p:pic>
        <p:nvPicPr>
          <p:cNvPr id="3" name="Picture 4" descr="Biocomplexity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4" name="Picture 5" descr="redblackblocki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Rectangle 4"/>
          <p:cNvSpPr/>
          <p:nvPr/>
        </p:nvSpPr>
        <p:spPr>
          <a:xfrm>
            <a:off x="242094" y="1844332"/>
            <a:ext cx="8901906" cy="1200329"/>
          </a:xfrm>
          <a:prstGeom prst="rect">
            <a:avLst/>
          </a:prstGeom>
        </p:spPr>
        <p:txBody>
          <a:bodyPr wrap="square">
            <a:spAutoFit/>
          </a:bodyPr>
          <a:lstStyle/>
          <a:p>
            <a:r>
              <a:rPr lang="en-US" sz="3600" b="1" baseline="-25000" dirty="0" smtClean="0">
                <a:solidFill>
                  <a:srgbClr val="0070C0"/>
                </a:solidFill>
              </a:rPr>
              <a:t>Developed </a:t>
            </a:r>
            <a:r>
              <a:rPr lang="en-US" sz="3600" b="1" baseline="-25000" dirty="0">
                <a:solidFill>
                  <a:srgbClr val="0070C0"/>
                </a:solidFill>
              </a:rPr>
              <a:t>in 1991-1993 in collaboration </a:t>
            </a:r>
            <a:r>
              <a:rPr lang="en-US" sz="3600" b="1" baseline="-25000" dirty="0" smtClean="0">
                <a:solidFill>
                  <a:srgbClr val="0070C0"/>
                </a:solidFill>
              </a:rPr>
              <a:t>with </a:t>
            </a:r>
            <a:r>
              <a:rPr lang="en-US" sz="3600" b="1" baseline="-25000" dirty="0">
                <a:solidFill>
                  <a:srgbClr val="0070C0"/>
                </a:solidFill>
              </a:rPr>
              <a:t>Francois </a:t>
            </a:r>
            <a:r>
              <a:rPr lang="en-US" sz="3600" b="1" baseline="-25000" dirty="0" err="1">
                <a:solidFill>
                  <a:srgbClr val="0070C0"/>
                </a:solidFill>
              </a:rPr>
              <a:t>Graner</a:t>
            </a:r>
            <a:r>
              <a:rPr lang="en-US" sz="3600" b="1" baseline="-25000" dirty="0">
                <a:solidFill>
                  <a:srgbClr val="0070C0"/>
                </a:solidFill>
              </a:rPr>
              <a:t> in the Laboratory of Prof. Yasuji Sawada, RIEC, Tohoku University</a:t>
            </a:r>
            <a:br>
              <a:rPr lang="en-US" sz="3600" b="1" baseline="-25000" dirty="0">
                <a:solidFill>
                  <a:srgbClr val="0070C0"/>
                </a:solidFill>
              </a:rPr>
            </a:br>
            <a:endParaRPr lang="en-US" sz="3600" baseline="-25000" dirty="0"/>
          </a:p>
        </p:txBody>
      </p:sp>
      <p:pic>
        <p:nvPicPr>
          <p:cNvPr id="6" name="Content Placeholder 5" descr="NewGGHFigure--3.bmp"/>
          <p:cNvPicPr>
            <a:picLocks noChangeAspect="1"/>
          </p:cNvPicPr>
          <p:nvPr/>
        </p:nvPicPr>
        <p:blipFill>
          <a:blip r:embed="rId4" cstate="print"/>
          <a:stretch>
            <a:fillRect/>
          </a:stretch>
        </p:blipFill>
        <p:spPr>
          <a:xfrm>
            <a:off x="1905000" y="2819400"/>
            <a:ext cx="6324600" cy="3983746"/>
          </a:xfrm>
          <a:prstGeom prst="rect">
            <a:avLst/>
          </a:prstGeom>
        </p:spPr>
      </p:pic>
    </p:spTree>
    <p:extLst>
      <p:ext uri="{BB962C8B-B14F-4D97-AF65-F5344CB8AC3E}">
        <p14:creationId xmlns:p14="http://schemas.microsoft.com/office/powerpoint/2010/main" val="7562625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Biocomplexity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 name="Picture 5" descr="redblackblocki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Rectangle 3"/>
          <p:cNvSpPr txBox="1">
            <a:spLocks noChangeArrowheads="1"/>
          </p:cNvSpPr>
          <p:nvPr/>
        </p:nvSpPr>
        <p:spPr>
          <a:xfrm>
            <a:off x="152400" y="1117403"/>
            <a:ext cx="8915399" cy="2357568"/>
          </a:xfrm>
          <a:prstGeom prst="rect">
            <a:avLst/>
          </a:prstGeom>
        </p:spPr>
        <p:txBody>
          <a:bodyPr wrap="square">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Arial" pitchFamily="34" charset="0"/>
              <a:buNone/>
            </a:pPr>
            <a:r>
              <a:rPr lang="en-US" dirty="0" smtClean="0"/>
              <a:t>	</a:t>
            </a:r>
            <a:r>
              <a:rPr lang="en-US" u="sng" dirty="0" err="1" smtClean="0"/>
              <a:t>Ising</a:t>
            </a:r>
            <a:r>
              <a:rPr lang="en-US" u="sng" dirty="0" smtClean="0"/>
              <a:t> Model</a:t>
            </a:r>
            <a:r>
              <a:rPr lang="en-US" dirty="0" smtClean="0">
                <a:sym typeface="Wingdings" panose="05000000000000000000" pitchFamily="2" charset="2"/>
              </a:rPr>
              <a:t></a:t>
            </a:r>
          </a:p>
          <a:p>
            <a:pPr>
              <a:buFont typeface="Arial" pitchFamily="34" charset="0"/>
              <a:buNone/>
            </a:pPr>
            <a:r>
              <a:rPr lang="en-US" dirty="0" smtClean="0">
                <a:sym typeface="Wingdings" panose="05000000000000000000" pitchFamily="2" charset="2"/>
              </a:rPr>
              <a:t>			</a:t>
            </a:r>
            <a:r>
              <a:rPr lang="en-US" u="sng" dirty="0" smtClean="0"/>
              <a:t>Potts Model</a:t>
            </a:r>
            <a:r>
              <a:rPr lang="en-US" dirty="0" smtClean="0">
                <a:sym typeface="Wingdings" panose="05000000000000000000" pitchFamily="2" charset="2"/>
              </a:rPr>
              <a:t></a:t>
            </a:r>
          </a:p>
          <a:p>
            <a:pPr>
              <a:buFont typeface="Arial" pitchFamily="34" charset="0"/>
              <a:buNone/>
            </a:pPr>
            <a:r>
              <a:rPr lang="en-US" dirty="0" smtClean="0">
                <a:sym typeface="Wingdings" panose="05000000000000000000" pitchFamily="2" charset="2"/>
              </a:rPr>
              <a:t>					</a:t>
            </a:r>
            <a:r>
              <a:rPr lang="en-US" u="sng" dirty="0" smtClean="0"/>
              <a:t>Cellular Potts Model</a:t>
            </a:r>
            <a:r>
              <a:rPr lang="en-US" dirty="0" smtClean="0">
                <a:sym typeface="Wingdings" panose="05000000000000000000" pitchFamily="2" charset="2"/>
              </a:rPr>
              <a:t></a:t>
            </a:r>
            <a:endParaRPr lang="en-US" dirty="0" smtClean="0"/>
          </a:p>
          <a:p>
            <a:pPr>
              <a:buFont typeface="Arial" pitchFamily="34" charset="0"/>
              <a:buNone/>
            </a:pPr>
            <a:r>
              <a:rPr lang="en-US" dirty="0" smtClean="0">
                <a:sym typeface="Wingdings" panose="05000000000000000000" pitchFamily="2" charset="2"/>
              </a:rPr>
              <a:t>								</a:t>
            </a:r>
            <a:r>
              <a:rPr lang="en-US" u="sng" dirty="0" smtClean="0"/>
              <a:t>GGH Model</a:t>
            </a:r>
            <a:endParaRPr lang="en-US" u="sng" dirty="0"/>
          </a:p>
        </p:txBody>
      </p:sp>
      <p:sp>
        <p:nvSpPr>
          <p:cNvPr id="8" name="Rectangle 2"/>
          <p:cNvSpPr>
            <a:spLocks noGrp="1" noChangeArrowheads="1"/>
          </p:cNvSpPr>
          <p:nvPr>
            <p:ph type="title"/>
          </p:nvPr>
        </p:nvSpPr>
        <p:spPr>
          <a:xfrm>
            <a:off x="0" y="46924"/>
            <a:ext cx="9067800" cy="838200"/>
          </a:xfrm>
        </p:spPr>
        <p:txBody>
          <a:bodyPr>
            <a:normAutofit fontScale="90000"/>
          </a:bodyPr>
          <a:lstStyle/>
          <a:p>
            <a:pPr algn="ctr" eaLnBrk="1" hangingPunct="1"/>
            <a:r>
              <a:rPr lang="en-US" sz="3600" b="1" dirty="0" smtClean="0">
                <a:solidFill>
                  <a:srgbClr val="3333FF"/>
                </a:solidFill>
              </a:rPr>
              <a:t>From </a:t>
            </a:r>
            <a:r>
              <a:rPr lang="en-US" sz="3600" b="1" dirty="0" err="1" smtClean="0">
                <a:solidFill>
                  <a:srgbClr val="3333FF"/>
                </a:solidFill>
              </a:rPr>
              <a:t>Ising</a:t>
            </a:r>
            <a:r>
              <a:rPr lang="en-US" sz="3600" b="1" dirty="0" smtClean="0">
                <a:solidFill>
                  <a:srgbClr val="3333FF"/>
                </a:solidFill>
              </a:rPr>
              <a:t> Model to GGH Model Via Potts Model and Cellular Potts Model</a:t>
            </a:r>
            <a:endParaRPr lang="en-US" sz="3600" b="1" dirty="0">
              <a:solidFill>
                <a:srgbClr val="3333FF"/>
              </a:solidFill>
            </a:endParaRPr>
          </a:p>
        </p:txBody>
      </p:sp>
      <p:sp>
        <p:nvSpPr>
          <p:cNvPr id="9" name="Rectangle 8"/>
          <p:cNvSpPr/>
          <p:nvPr/>
        </p:nvSpPr>
        <p:spPr>
          <a:xfrm>
            <a:off x="1676400" y="3733800"/>
            <a:ext cx="5852382" cy="2677656"/>
          </a:xfrm>
          <a:prstGeom prst="rect">
            <a:avLst/>
          </a:prstGeom>
        </p:spPr>
        <p:txBody>
          <a:bodyPr wrap="square">
            <a:spAutoFit/>
          </a:bodyPr>
          <a:lstStyle/>
          <a:p>
            <a:r>
              <a:rPr lang="en-US" sz="2400" b="1" dirty="0" smtClean="0">
                <a:solidFill>
                  <a:srgbClr val="002060"/>
                </a:solidFill>
              </a:rPr>
              <a:t>A series of increases of complexity in:</a:t>
            </a:r>
          </a:p>
          <a:p>
            <a:r>
              <a:rPr lang="en-US" sz="2400" b="1" dirty="0">
                <a:solidFill>
                  <a:srgbClr val="002060"/>
                </a:solidFill>
              </a:rPr>
              <a:t>	</a:t>
            </a:r>
            <a:r>
              <a:rPr lang="en-US" sz="2400" b="1" dirty="0" smtClean="0">
                <a:solidFill>
                  <a:srgbClr val="002060"/>
                </a:solidFill>
              </a:rPr>
              <a:t>Elements at a Lattice Site</a:t>
            </a:r>
          </a:p>
          <a:p>
            <a:r>
              <a:rPr lang="en-US" sz="2400" b="1" dirty="0">
                <a:solidFill>
                  <a:srgbClr val="002060"/>
                </a:solidFill>
              </a:rPr>
              <a:t>	</a:t>
            </a:r>
            <a:r>
              <a:rPr lang="en-US" sz="2400" b="1" dirty="0" smtClean="0">
                <a:solidFill>
                  <a:srgbClr val="002060"/>
                </a:solidFill>
              </a:rPr>
              <a:t>Coupling to Additional Mechanisms</a:t>
            </a:r>
          </a:p>
          <a:p>
            <a:r>
              <a:rPr lang="en-US" sz="2400" b="1" dirty="0">
                <a:solidFill>
                  <a:srgbClr val="002060"/>
                </a:solidFill>
              </a:rPr>
              <a:t>	</a:t>
            </a:r>
            <a:r>
              <a:rPr lang="en-US" sz="2400" b="1" dirty="0" smtClean="0">
                <a:solidFill>
                  <a:srgbClr val="002060"/>
                </a:solidFill>
              </a:rPr>
              <a:t>Effective Energy </a:t>
            </a:r>
          </a:p>
          <a:p>
            <a:r>
              <a:rPr lang="en-US" sz="2400" b="1" dirty="0">
                <a:solidFill>
                  <a:srgbClr val="002060"/>
                </a:solidFill>
              </a:rPr>
              <a:t>	</a:t>
            </a:r>
            <a:r>
              <a:rPr lang="en-US" sz="2400" b="1" dirty="0" smtClean="0">
                <a:solidFill>
                  <a:srgbClr val="002060"/>
                </a:solidFill>
              </a:rPr>
              <a:t>Update Rules</a:t>
            </a:r>
          </a:p>
          <a:p>
            <a:r>
              <a:rPr lang="en-US" sz="2400" b="1" dirty="0">
                <a:solidFill>
                  <a:srgbClr val="002060"/>
                </a:solidFill>
              </a:rPr>
              <a:t>	</a:t>
            </a:r>
            <a:r>
              <a:rPr lang="en-US" sz="2400" b="1" dirty="0" smtClean="0">
                <a:solidFill>
                  <a:srgbClr val="002060"/>
                </a:solidFill>
              </a:rPr>
              <a:t>Update Acceptance Function</a:t>
            </a:r>
          </a:p>
          <a:p>
            <a:endParaRPr lang="en-US" sz="2400" b="1" dirty="0" smtClean="0">
              <a:solidFill>
                <a:srgbClr val="002060"/>
              </a:solidFill>
            </a:endParaRPr>
          </a:p>
        </p:txBody>
      </p:sp>
    </p:spTree>
    <p:extLst>
      <p:ext uri="{BB962C8B-B14F-4D97-AF65-F5344CB8AC3E}">
        <p14:creationId xmlns:p14="http://schemas.microsoft.com/office/powerpoint/2010/main" val="1667260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2" end="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9">
                                            <p:txEl>
                                              <p:pRg st="3" end="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
                                            <p:txEl>
                                              <p:pRg st="4" end="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lstStyle/>
          <a:p>
            <a:r>
              <a:rPr lang="en-US" dirty="0" smtClean="0"/>
              <a:t>Background – </a:t>
            </a:r>
            <a:r>
              <a:rPr lang="en-US" dirty="0" err="1" smtClean="0"/>
              <a:t>Ising</a:t>
            </a:r>
            <a:r>
              <a:rPr lang="en-US" dirty="0" smtClean="0"/>
              <a:t> Model</a:t>
            </a:r>
            <a:endParaRPr lang="en-US" dirty="0"/>
          </a:p>
        </p:txBody>
      </p:sp>
      <p:graphicFrame>
        <p:nvGraphicFramePr>
          <p:cNvPr id="5" name="Object 4"/>
          <p:cNvGraphicFramePr>
            <a:graphicFrameLocks noChangeAspect="1"/>
          </p:cNvGraphicFramePr>
          <p:nvPr/>
        </p:nvGraphicFramePr>
        <p:xfrm>
          <a:off x="1924050" y="1031875"/>
          <a:ext cx="5233988" cy="796925"/>
        </p:xfrm>
        <a:graphic>
          <a:graphicData uri="http://schemas.openxmlformats.org/presentationml/2006/ole">
            <mc:AlternateContent xmlns:mc="http://schemas.openxmlformats.org/markup-compatibility/2006">
              <mc:Choice xmlns:v="urn:schemas-microsoft-com:vml" Requires="v">
                <p:oleObj spid="_x0000_s94214" name="Equation" r:id="rId5" imgW="2920680" imgH="444240" progId="Equation.3">
                  <p:embed/>
                </p:oleObj>
              </mc:Choice>
              <mc:Fallback>
                <p:oleObj name="Equation" r:id="rId5" imgW="2920680" imgH="44424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24050" y="1031875"/>
                        <a:ext cx="5233988" cy="796925"/>
                      </a:xfrm>
                      <a:prstGeom prst="rect">
                        <a:avLst/>
                      </a:prstGeom>
                      <a:noFill/>
                      <a:extLst>
                        <a:ext uri="{909E8E84-426E-40dd-AFC4-6F175D3DCCD1}">
                          <a14:hiddenFill xmlns:a14="http://schemas.microsoft.com/office/drawing/2010/main" xmlns="">
                            <a:solidFill>
                              <a:srgbClr val="FFFFFF"/>
                            </a:solidFill>
                          </a14:hiddenFill>
                        </a:ext>
                      </a:extLst>
                    </p:spPr>
                  </p:pic>
                </p:oleObj>
              </mc:Fallback>
            </mc:AlternateContent>
          </a:graphicData>
        </a:graphic>
      </p:graphicFrame>
      <p:pic>
        <p:nvPicPr>
          <p:cNvPr id="6" name="videoplayback.mp4">
            <a:hlinkClick r:id="" action="ppaction://media"/>
          </p:cNvPr>
          <p:cNvPicPr>
            <a:picLocks noGrp="1" noChangeAspect="1"/>
          </p:cNvPicPr>
          <p:nvPr>
            <p:ph idx="1"/>
            <a:videoFile r:link="rId3"/>
            <p:extLst>
              <p:ext uri="{DAA4B4D4-6D71-4841-9C94-3DE7FCFB9230}">
                <p14:media xmlns:p14="http://schemas.microsoft.com/office/powerpoint/2010/main" r:embed="rId2"/>
              </p:ext>
            </p:extLst>
          </p:nvPr>
        </p:nvPicPr>
        <p:blipFill>
          <a:blip r:embed="rId7"/>
          <a:stretch>
            <a:fillRect/>
          </a:stretch>
        </p:blipFill>
        <p:spPr>
          <a:xfrm>
            <a:off x="914400" y="1849938"/>
            <a:ext cx="7467600" cy="4977818"/>
          </a:xfrm>
        </p:spPr>
      </p:pic>
    </p:spTree>
    <p:extLst>
      <p:ext uri="{BB962C8B-B14F-4D97-AF65-F5344CB8AC3E}">
        <p14:creationId xmlns:p14="http://schemas.microsoft.com/office/powerpoint/2010/main" val="128573341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2"/>
          <p:cNvSpPr>
            <a:spLocks noGrp="1" noChangeArrowheads="1"/>
          </p:cNvSpPr>
          <p:nvPr>
            <p:ph type="title"/>
          </p:nvPr>
        </p:nvSpPr>
        <p:spPr>
          <a:xfrm>
            <a:off x="457200" y="76200"/>
            <a:ext cx="8229600" cy="838200"/>
          </a:xfrm>
        </p:spPr>
        <p:txBody>
          <a:bodyPr/>
          <a:lstStyle/>
          <a:p>
            <a:pPr eaLnBrk="1" hangingPunct="1"/>
            <a:r>
              <a:rPr lang="en-US" b="1" smtClean="0">
                <a:solidFill>
                  <a:srgbClr val="0000FF"/>
                </a:solidFill>
              </a:rPr>
              <a:t>Potts Model Basics</a:t>
            </a:r>
          </a:p>
        </p:txBody>
      </p:sp>
      <p:sp>
        <p:nvSpPr>
          <p:cNvPr id="9221" name="Rectangle 3"/>
          <p:cNvSpPr>
            <a:spLocks noGrp="1" noChangeArrowheads="1"/>
          </p:cNvSpPr>
          <p:nvPr>
            <p:ph type="body" sz="half" idx="1"/>
          </p:nvPr>
        </p:nvSpPr>
        <p:spPr>
          <a:xfrm>
            <a:off x="0" y="825691"/>
            <a:ext cx="9144000" cy="5638800"/>
          </a:xfrm>
        </p:spPr>
        <p:txBody>
          <a:bodyPr/>
          <a:lstStyle/>
          <a:p>
            <a:pPr eaLnBrk="1" hangingPunct="1"/>
            <a:r>
              <a:rPr lang="en-US" sz="2800" dirty="0" smtClean="0"/>
              <a:t>An extension of the </a:t>
            </a:r>
            <a:r>
              <a:rPr lang="en-US" sz="2800" dirty="0" err="1" smtClean="0"/>
              <a:t>Ising</a:t>
            </a:r>
            <a:r>
              <a:rPr lang="en-US" sz="2800" dirty="0" smtClean="0"/>
              <a:t> Model to </a:t>
            </a:r>
            <a:r>
              <a:rPr lang="en-US" sz="2800" i="1" dirty="0" smtClean="0">
                <a:latin typeface="Times New Roman" pitchFamily="18" charset="0"/>
              </a:rPr>
              <a:t>Q</a:t>
            </a:r>
            <a:r>
              <a:rPr lang="en-US" sz="2800" dirty="0" smtClean="0"/>
              <a:t> Equivalent States,                       </a:t>
            </a:r>
          </a:p>
          <a:p>
            <a:pPr eaLnBrk="1" hangingPunct="1"/>
            <a:endParaRPr lang="en-US" sz="2800" dirty="0" smtClean="0"/>
          </a:p>
          <a:p>
            <a:pPr eaLnBrk="1" hangingPunct="1"/>
            <a:r>
              <a:rPr lang="en-US" sz="2800" dirty="0" smtClean="0"/>
              <a:t>The States Interact with Each Other Via a Coupling of Strength </a:t>
            </a:r>
            <a:r>
              <a:rPr lang="en-US" sz="2800" i="1" dirty="0" smtClean="0">
                <a:latin typeface="Times New Roman" pitchFamily="18" charset="0"/>
              </a:rPr>
              <a:t>J</a:t>
            </a:r>
            <a:r>
              <a:rPr lang="en-US" sz="2800" dirty="0" smtClean="0"/>
              <a:t> and to an External Applied Magnetic Field </a:t>
            </a:r>
            <a:r>
              <a:rPr lang="en-US" sz="2800" i="1" dirty="0" smtClean="0">
                <a:latin typeface="Times New Roman" pitchFamily="18" charset="0"/>
              </a:rPr>
              <a:t>B</a:t>
            </a:r>
            <a:r>
              <a:rPr lang="en-US" sz="2800" dirty="0" smtClean="0"/>
              <a:t>.</a:t>
            </a:r>
          </a:p>
          <a:p>
            <a:pPr eaLnBrk="1" hangingPunct="1"/>
            <a:r>
              <a:rPr lang="en-US" sz="2800" dirty="0" smtClean="0"/>
              <a:t>The Two-State Interaction Energies are </a:t>
            </a:r>
            <a:r>
              <a:rPr lang="en-US" sz="2800" dirty="0" smtClean="0">
                <a:latin typeface="Times New Roman" pitchFamily="18" charset="0"/>
              </a:rPr>
              <a:t>–</a:t>
            </a:r>
            <a:r>
              <a:rPr lang="en-US" sz="2800" i="1" dirty="0" smtClean="0">
                <a:latin typeface="Times New Roman" pitchFamily="18" charset="0"/>
              </a:rPr>
              <a:t>J</a:t>
            </a:r>
            <a:r>
              <a:rPr lang="en-US" sz="2800" dirty="0" smtClean="0"/>
              <a:t> if neighboring sites are identical, </a:t>
            </a:r>
            <a:r>
              <a:rPr lang="en-US" sz="2800" dirty="0" smtClean="0">
                <a:latin typeface="Times New Roman" pitchFamily="18" charset="0"/>
              </a:rPr>
              <a:t>+</a:t>
            </a:r>
            <a:r>
              <a:rPr lang="en-US" sz="2800" i="1" dirty="0" smtClean="0">
                <a:latin typeface="Times New Roman" pitchFamily="18" charset="0"/>
              </a:rPr>
              <a:t>J</a:t>
            </a:r>
            <a:r>
              <a:rPr lang="en-US" sz="2800" dirty="0" smtClean="0"/>
              <a:t> if they differ.</a:t>
            </a:r>
          </a:p>
          <a:p>
            <a:pPr eaLnBrk="1" hangingPunct="1"/>
            <a:r>
              <a:rPr lang="en-US" sz="2800" dirty="0" smtClean="0"/>
              <a:t>The Total Energy is:</a:t>
            </a:r>
          </a:p>
        </p:txBody>
      </p:sp>
      <p:pic>
        <p:nvPicPr>
          <p:cNvPr id="9222" name="Picture 4" descr="Biocomplexity Logo"/>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223" name="Picture 5" descr="redblackblockiu"/>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aphicFrame>
        <p:nvGraphicFramePr>
          <p:cNvPr id="9218" name="Object 6"/>
          <p:cNvGraphicFramePr>
            <a:graphicFrameLocks noChangeAspect="1"/>
          </p:cNvGraphicFramePr>
          <p:nvPr>
            <p:extLst/>
          </p:nvPr>
        </p:nvGraphicFramePr>
        <p:xfrm>
          <a:off x="1676400" y="1428750"/>
          <a:ext cx="1855788" cy="366713"/>
        </p:xfrm>
        <a:graphic>
          <a:graphicData uri="http://schemas.openxmlformats.org/presentationml/2006/ole">
            <mc:AlternateContent xmlns:mc="http://schemas.openxmlformats.org/markup-compatibility/2006">
              <mc:Choice xmlns:v="urn:schemas-microsoft-com:vml" Requires="v">
                <p:oleObj spid="_x0000_s95243" name="Equation" r:id="rId8" imgW="1091880" imgH="215640" progId="Equation.3">
                  <p:embed/>
                </p:oleObj>
              </mc:Choice>
              <mc:Fallback>
                <p:oleObj name="Equation" r:id="rId8" imgW="1091880" imgH="215640" progId="Equation.3">
                  <p:embed/>
                  <p:pic>
                    <p:nvPicPr>
                      <p:cNvPr id="0" nam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76400" y="1428750"/>
                        <a:ext cx="1855788" cy="366713"/>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pic>
                </p:oleObj>
              </mc:Fallback>
            </mc:AlternateContent>
          </a:graphicData>
        </a:graphic>
      </p:graphicFrame>
      <p:graphicFrame>
        <p:nvGraphicFramePr>
          <p:cNvPr id="9219" name="Object 7"/>
          <p:cNvGraphicFramePr>
            <a:graphicFrameLocks noGrp="1" noChangeAspect="1"/>
          </p:cNvGraphicFramePr>
          <p:nvPr>
            <p:ph sz="quarter" idx="3"/>
            <p:extLst/>
          </p:nvPr>
        </p:nvGraphicFramePr>
        <p:xfrm>
          <a:off x="957263" y="4648200"/>
          <a:ext cx="3495675" cy="773113"/>
        </p:xfrm>
        <a:graphic>
          <a:graphicData uri="http://schemas.openxmlformats.org/presentationml/2006/ole">
            <mc:AlternateContent xmlns:mc="http://schemas.openxmlformats.org/markup-compatibility/2006">
              <mc:Choice xmlns:v="urn:schemas-microsoft-com:vml" Requires="v">
                <p:oleObj spid="_x0000_s95244" name="Equation" r:id="rId10" imgW="2412720" imgH="533160" progId="Equation.3">
                  <p:embed/>
                </p:oleObj>
              </mc:Choice>
              <mc:Fallback>
                <p:oleObj name="Equation" r:id="rId10" imgW="2412720" imgH="533160" progId="Equation.3">
                  <p:embed/>
                  <p:pic>
                    <p:nvPicPr>
                      <p:cNvPr id="0" name=""/>
                      <p:cNvPicPr>
                        <a:picLocks noChangeAspect="1" noChangeArrowheads="1"/>
                      </p:cNvPicPr>
                      <p:nvPr/>
                    </p:nvPicPr>
                    <p:blipFill>
                      <a:blip r:embed="rId11"/>
                      <a:srcRect/>
                      <a:stretch>
                        <a:fillRect/>
                      </a:stretch>
                    </p:blipFill>
                    <p:spPr bwMode="auto">
                      <a:xfrm>
                        <a:off x="957263" y="4648200"/>
                        <a:ext cx="3495675" cy="773113"/>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pic>
                </p:oleObj>
              </mc:Fallback>
            </mc:AlternateContent>
          </a:graphicData>
        </a:graphic>
      </p:graphicFrame>
      <p:pic>
        <p:nvPicPr>
          <p:cNvPr id="9" name="foam_coarsening.avi">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12"/>
          <a:stretch>
            <a:fillRect/>
          </a:stretch>
        </p:blipFill>
        <p:spPr>
          <a:xfrm>
            <a:off x="5410200" y="3669475"/>
            <a:ext cx="3038475" cy="3038475"/>
          </a:xfrm>
          <a:prstGeom prst="rect">
            <a:avLst/>
          </a:prstGeom>
        </p:spPr>
      </p:pic>
    </p:spTree>
    <p:extLst>
      <p:ext uri="{BB962C8B-B14F-4D97-AF65-F5344CB8AC3E}">
        <p14:creationId xmlns:p14="http://schemas.microsoft.com/office/powerpoint/2010/main" val="3665766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95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vol="80000">
                <p:cTn id="12" fill="hold" display="0">
                  <p:stCondLst>
                    <p:cond delay="indefinite"/>
                  </p:stCondLst>
                </p:cTn>
                <p:tgtEl>
                  <p:spTgt spid="9"/>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3720"/>
            <a:ext cx="8229600" cy="1143000"/>
          </a:xfrm>
        </p:spPr>
        <p:txBody>
          <a:bodyPr>
            <a:normAutofit/>
          </a:bodyPr>
          <a:lstStyle/>
          <a:p>
            <a:r>
              <a:rPr lang="en-US" b="1" dirty="0" smtClean="0">
                <a:solidFill>
                  <a:srgbClr val="0000FF"/>
                </a:solidFill>
              </a:rPr>
              <a:t>Coarsening is the Same in 3D</a:t>
            </a:r>
            <a:endParaRPr lang="en-US" b="1" dirty="0">
              <a:solidFill>
                <a:srgbClr val="0000FF"/>
              </a:solidFill>
            </a:endParaRPr>
          </a:p>
        </p:txBody>
      </p:sp>
      <p:pic>
        <p:nvPicPr>
          <p:cNvPr id="4" name="bubble_10fps_br3000_xvid.avi">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985963" y="1600200"/>
            <a:ext cx="5172075" cy="4525963"/>
          </a:xfrm>
        </p:spPr>
      </p:pic>
      <p:pic>
        <p:nvPicPr>
          <p:cNvPr id="6" name="Picture 4" descr="Biocomplexity Logo"/>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5" descr="redblackblockiu"/>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133819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9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77837" y="0"/>
            <a:ext cx="8229600" cy="1143000"/>
          </a:xfrm>
        </p:spPr>
        <p:txBody>
          <a:bodyPr/>
          <a:lstStyle/>
          <a:p>
            <a:pPr eaLnBrk="1" hangingPunct="1"/>
            <a:r>
              <a:rPr lang="en-US" b="1" dirty="0" smtClean="0">
                <a:solidFill>
                  <a:srgbClr val="3333FF"/>
                </a:solidFill>
              </a:rPr>
              <a:t>From Potts to GGH</a:t>
            </a:r>
          </a:p>
        </p:txBody>
      </p:sp>
      <p:sp>
        <p:nvSpPr>
          <p:cNvPr id="70659" name="Rectangle 3"/>
          <p:cNvSpPr>
            <a:spLocks noGrp="1" noChangeArrowheads="1"/>
          </p:cNvSpPr>
          <p:nvPr>
            <p:ph type="body" idx="1"/>
          </p:nvPr>
        </p:nvSpPr>
        <p:spPr>
          <a:xfrm>
            <a:off x="0" y="1066800"/>
            <a:ext cx="9144000" cy="5181600"/>
          </a:xfrm>
        </p:spPr>
        <p:txBody>
          <a:bodyPr/>
          <a:lstStyle/>
          <a:p>
            <a:pPr marL="0" indent="0" eaLnBrk="1" hangingPunct="1">
              <a:buNone/>
            </a:pPr>
            <a:r>
              <a:rPr lang="en-US" sz="2800" dirty="0" smtClean="0">
                <a:solidFill>
                  <a:srgbClr val="3333FF"/>
                </a:solidFill>
              </a:rPr>
              <a:t>Doesn’t Look Much Like Biological Cells, but does have the Key Concept of Surface-Energy-Based Evolution.</a:t>
            </a:r>
          </a:p>
          <a:p>
            <a:pPr marL="0" indent="0" eaLnBrk="1" hangingPunct="1">
              <a:buNone/>
            </a:pPr>
            <a:r>
              <a:rPr lang="en-US" sz="2800" dirty="0" smtClean="0">
                <a:solidFill>
                  <a:srgbClr val="3333FF"/>
                </a:solidFill>
              </a:rPr>
              <a:t>Now build a model with key biological mechanisms:</a:t>
            </a:r>
          </a:p>
          <a:p>
            <a:pPr lvl="1" eaLnBrk="1" hangingPunct="1"/>
            <a:r>
              <a:rPr lang="en-US" sz="2000" dirty="0" smtClean="0">
                <a:solidFill>
                  <a:srgbClr val="00CC00"/>
                </a:solidFill>
              </a:rPr>
              <a:t>Cell Volume</a:t>
            </a:r>
          </a:p>
          <a:p>
            <a:pPr lvl="1" eaLnBrk="1" hangingPunct="1"/>
            <a:r>
              <a:rPr lang="en-US" sz="2000" dirty="0" smtClean="0">
                <a:solidFill>
                  <a:srgbClr val="00CC00"/>
                </a:solidFill>
              </a:rPr>
              <a:t>Cell Adhesion </a:t>
            </a:r>
          </a:p>
          <a:p>
            <a:pPr lvl="1" eaLnBrk="1" hangingPunct="1"/>
            <a:r>
              <a:rPr lang="en-US" sz="2000" dirty="0" smtClean="0">
                <a:solidFill>
                  <a:srgbClr val="00CC00"/>
                </a:solidFill>
              </a:rPr>
              <a:t>Cell Movement in Response to External Cues (</a:t>
            </a:r>
            <a:r>
              <a:rPr lang="en-US" sz="2000" dirty="0" err="1" smtClean="0">
                <a:solidFill>
                  <a:srgbClr val="00CC00"/>
                </a:solidFill>
              </a:rPr>
              <a:t>Chemotaxis</a:t>
            </a:r>
            <a:r>
              <a:rPr lang="en-US" sz="2000" dirty="0" smtClean="0">
                <a:solidFill>
                  <a:srgbClr val="00CC00"/>
                </a:solidFill>
              </a:rPr>
              <a:t>, </a:t>
            </a:r>
            <a:r>
              <a:rPr lang="en-US" sz="2000" dirty="0" err="1" smtClean="0">
                <a:solidFill>
                  <a:srgbClr val="00CC00"/>
                </a:solidFill>
              </a:rPr>
              <a:t>Haptotaxis</a:t>
            </a:r>
            <a:r>
              <a:rPr lang="en-US" sz="2000" dirty="0" smtClean="0">
                <a:solidFill>
                  <a:srgbClr val="00CC00"/>
                </a:solidFill>
              </a:rPr>
              <a:t>)</a:t>
            </a:r>
          </a:p>
          <a:p>
            <a:pPr lvl="1" eaLnBrk="1" hangingPunct="1"/>
            <a:r>
              <a:rPr lang="en-US" sz="2000" dirty="0" smtClean="0">
                <a:solidFill>
                  <a:srgbClr val="00CC00"/>
                </a:solidFill>
              </a:rPr>
              <a:t>Cell Growth</a:t>
            </a:r>
          </a:p>
          <a:p>
            <a:pPr lvl="1" eaLnBrk="1" hangingPunct="1"/>
            <a:r>
              <a:rPr lang="en-US" sz="2000" dirty="0" smtClean="0">
                <a:solidFill>
                  <a:srgbClr val="00CC00"/>
                </a:solidFill>
              </a:rPr>
              <a:t>Cell Division</a:t>
            </a:r>
          </a:p>
          <a:p>
            <a:pPr lvl="1" eaLnBrk="1" hangingPunct="1"/>
            <a:r>
              <a:rPr lang="en-US" sz="2000" dirty="0" smtClean="0">
                <a:solidFill>
                  <a:srgbClr val="00CC00"/>
                </a:solidFill>
              </a:rPr>
              <a:t>Spontaneous Cell Movement</a:t>
            </a:r>
          </a:p>
          <a:p>
            <a:pPr lvl="1" eaLnBrk="1" hangingPunct="1"/>
            <a:r>
              <a:rPr lang="en-US" sz="2000" dirty="0" smtClean="0">
                <a:solidFill>
                  <a:srgbClr val="00CC00"/>
                </a:solidFill>
              </a:rPr>
              <a:t>Cell Exertion of Forces</a:t>
            </a:r>
          </a:p>
          <a:p>
            <a:pPr lvl="1" eaLnBrk="1" hangingPunct="1"/>
            <a:r>
              <a:rPr lang="en-US" sz="2000" dirty="0" smtClean="0">
                <a:solidFill>
                  <a:srgbClr val="00CC00"/>
                </a:solidFill>
              </a:rPr>
              <a:t>Changes in Cell Surface Properties</a:t>
            </a:r>
          </a:p>
          <a:p>
            <a:pPr lvl="1" eaLnBrk="1" hangingPunct="1">
              <a:buFontTx/>
              <a:buNone/>
            </a:pPr>
            <a:endParaRPr lang="en-US" dirty="0" smtClean="0">
              <a:solidFill>
                <a:srgbClr val="00CC00"/>
              </a:solidFill>
            </a:endParaRPr>
          </a:p>
        </p:txBody>
      </p:sp>
      <p:pic>
        <p:nvPicPr>
          <p:cNvPr id="7" name="Picture 5" descr="redblackblocki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8" name="Content Placeholder 5" descr="NewGGHFigure--3.bmp"/>
          <p:cNvPicPr>
            <a:picLocks noChangeAspect="1"/>
          </p:cNvPicPr>
          <p:nvPr/>
        </p:nvPicPr>
        <p:blipFill>
          <a:blip r:embed="rId4" cstate="print"/>
          <a:stretch>
            <a:fillRect/>
          </a:stretch>
        </p:blipFill>
        <p:spPr>
          <a:xfrm>
            <a:off x="4419600" y="3810000"/>
            <a:ext cx="4597058" cy="2895600"/>
          </a:xfrm>
          <a:prstGeom prst="rect">
            <a:avLst/>
          </a:prstGeom>
        </p:spPr>
      </p:pic>
    </p:spTree>
    <p:extLst>
      <p:ext uri="{BB962C8B-B14F-4D97-AF65-F5344CB8AC3E}">
        <p14:creationId xmlns:p14="http://schemas.microsoft.com/office/powerpoint/2010/main" val="37879476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188" y="-97411"/>
            <a:ext cx="8229600" cy="868362"/>
          </a:xfrm>
        </p:spPr>
        <p:txBody>
          <a:bodyPr/>
          <a:lstStyle/>
          <a:p>
            <a:r>
              <a:rPr lang="en-US" b="1" dirty="0" smtClean="0">
                <a:solidFill>
                  <a:srgbClr val="0070C0"/>
                </a:solidFill>
              </a:rPr>
              <a:t>GGH Concepts</a:t>
            </a:r>
            <a:endParaRPr lang="en-US" b="1" dirty="0">
              <a:solidFill>
                <a:srgbClr val="0070C0"/>
              </a:solidFill>
            </a:endParaRPr>
          </a:p>
        </p:txBody>
      </p:sp>
      <p:pic>
        <p:nvPicPr>
          <p:cNvPr id="3" name="Picture 4" descr="Biocomplexity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TextBox 4"/>
          <p:cNvSpPr txBox="1"/>
          <p:nvPr/>
        </p:nvSpPr>
        <p:spPr>
          <a:xfrm>
            <a:off x="119516" y="609600"/>
            <a:ext cx="8958943" cy="6463308"/>
          </a:xfrm>
          <a:prstGeom prst="rect">
            <a:avLst/>
          </a:prstGeom>
          <a:noFill/>
        </p:spPr>
        <p:txBody>
          <a:bodyPr wrap="square" rtlCol="0">
            <a:spAutoFit/>
          </a:bodyPr>
          <a:lstStyle/>
          <a:p>
            <a:r>
              <a:rPr lang="en-US" dirty="0" smtClean="0">
                <a:solidFill>
                  <a:srgbClr val="FF0000"/>
                </a:solidFill>
              </a:rPr>
              <a:t>Objects: Fields, Generalized Cells, Links, Networks</a:t>
            </a:r>
          </a:p>
          <a:p>
            <a:endParaRPr lang="en-US" dirty="0" smtClean="0"/>
          </a:p>
          <a:p>
            <a:r>
              <a:rPr lang="en-US" dirty="0">
                <a:solidFill>
                  <a:srgbClr val="FF0000"/>
                </a:solidFill>
              </a:rPr>
              <a:t>Fields:</a:t>
            </a:r>
          </a:p>
          <a:p>
            <a:r>
              <a:rPr lang="en-US" dirty="0">
                <a:solidFill>
                  <a:srgbClr val="00B050"/>
                </a:solidFill>
              </a:rPr>
              <a:t>Properties: Concentration, Diffusion Constants, Decay Constants</a:t>
            </a:r>
          </a:p>
          <a:p>
            <a:r>
              <a:rPr lang="en-US" dirty="0">
                <a:solidFill>
                  <a:srgbClr val="00B050"/>
                </a:solidFill>
              </a:rPr>
              <a:t>Behaviors: Diffusion, Decay, </a:t>
            </a:r>
          </a:p>
          <a:p>
            <a:r>
              <a:rPr lang="en-US" dirty="0">
                <a:solidFill>
                  <a:srgbClr val="0070C0"/>
                </a:solidFill>
              </a:rPr>
              <a:t>Interactions: </a:t>
            </a:r>
            <a:r>
              <a:rPr lang="en-US" dirty="0" smtClean="0">
                <a:solidFill>
                  <a:srgbClr val="0070C0"/>
                </a:solidFill>
              </a:rPr>
              <a:t>Reaction, Secretion, Absorption, Advection</a:t>
            </a:r>
            <a:endParaRPr lang="en-US" dirty="0">
              <a:solidFill>
                <a:srgbClr val="0070C0"/>
              </a:solidFill>
            </a:endParaRPr>
          </a:p>
          <a:p>
            <a:endParaRPr lang="en-US" dirty="0" smtClean="0">
              <a:solidFill>
                <a:srgbClr val="FF0000"/>
              </a:solidFill>
            </a:endParaRPr>
          </a:p>
          <a:p>
            <a:r>
              <a:rPr lang="en-US" dirty="0" smtClean="0">
                <a:solidFill>
                  <a:srgbClr val="FF0000"/>
                </a:solidFill>
              </a:rPr>
              <a:t>Generalized Cells:</a:t>
            </a:r>
            <a:endParaRPr lang="en-US" dirty="0">
              <a:solidFill>
                <a:srgbClr val="FF0000"/>
              </a:solidFill>
            </a:endParaRPr>
          </a:p>
          <a:p>
            <a:r>
              <a:rPr lang="en-US" dirty="0" smtClean="0">
                <a:solidFill>
                  <a:srgbClr val="00B050"/>
                </a:solidFill>
              </a:rPr>
              <a:t>Properties: Volume, Polarity, Surface Area, Inertia, Density, Viscosity, Elasticity, Plasticity, Substructure, Adjacency</a:t>
            </a:r>
          </a:p>
          <a:p>
            <a:r>
              <a:rPr lang="en-US" dirty="0" smtClean="0">
                <a:solidFill>
                  <a:srgbClr val="00B050"/>
                </a:solidFill>
              </a:rPr>
              <a:t>Behaviors: Motility, Growth, Division, Death</a:t>
            </a:r>
            <a:endParaRPr lang="en-US" dirty="0">
              <a:solidFill>
                <a:srgbClr val="00B050"/>
              </a:solidFill>
            </a:endParaRPr>
          </a:p>
          <a:p>
            <a:r>
              <a:rPr lang="en-US" dirty="0" smtClean="0">
                <a:solidFill>
                  <a:srgbClr val="0070C0"/>
                </a:solidFill>
              </a:rPr>
              <a:t>Interactions: Adhesion, </a:t>
            </a:r>
            <a:r>
              <a:rPr lang="en-US" dirty="0" err="1" smtClean="0">
                <a:solidFill>
                  <a:srgbClr val="0070C0"/>
                </a:solidFill>
              </a:rPr>
              <a:t>Chemotaxis</a:t>
            </a:r>
            <a:r>
              <a:rPr lang="en-US" dirty="0" smtClean="0">
                <a:solidFill>
                  <a:srgbClr val="0070C0"/>
                </a:solidFill>
              </a:rPr>
              <a:t>, Differentiation, Secretion, Absorption</a:t>
            </a:r>
          </a:p>
          <a:p>
            <a:endParaRPr lang="en-US" dirty="0"/>
          </a:p>
          <a:p>
            <a:r>
              <a:rPr lang="en-US" dirty="0" smtClean="0">
                <a:solidFill>
                  <a:srgbClr val="FF0000"/>
                </a:solidFill>
              </a:rPr>
              <a:t>Links:</a:t>
            </a:r>
          </a:p>
          <a:p>
            <a:r>
              <a:rPr lang="en-US" dirty="0" smtClean="0">
                <a:solidFill>
                  <a:srgbClr val="00B050"/>
                </a:solidFill>
              </a:rPr>
              <a:t>Properties: Length, Target Length, Elastic Modulus, Yield Strain, Target Angles, Bending Moduli</a:t>
            </a:r>
          </a:p>
          <a:p>
            <a:r>
              <a:rPr lang="en-US" dirty="0" smtClean="0">
                <a:solidFill>
                  <a:srgbClr val="00B050"/>
                </a:solidFill>
              </a:rPr>
              <a:t>Behaviors: Creation, Destruction, Change of Target Length</a:t>
            </a:r>
          </a:p>
          <a:p>
            <a:r>
              <a:rPr lang="en-US" dirty="0" smtClean="0">
                <a:solidFill>
                  <a:srgbClr val="0070C0"/>
                </a:solidFill>
              </a:rPr>
              <a:t>Interactions: Exert Forces on Cells, Pulled on By Cells</a:t>
            </a:r>
          </a:p>
          <a:p>
            <a:endParaRPr lang="en-US" dirty="0"/>
          </a:p>
          <a:p>
            <a:r>
              <a:rPr lang="en-US" dirty="0" smtClean="0">
                <a:solidFill>
                  <a:srgbClr val="FF0000"/>
                </a:solidFill>
              </a:rPr>
              <a:t>Networks:</a:t>
            </a:r>
          </a:p>
          <a:p>
            <a:r>
              <a:rPr lang="en-US" dirty="0" smtClean="0">
                <a:solidFill>
                  <a:srgbClr val="00B050"/>
                </a:solidFill>
              </a:rPr>
              <a:t>Properties: Values</a:t>
            </a:r>
          </a:p>
          <a:p>
            <a:r>
              <a:rPr lang="en-US" dirty="0" smtClean="0">
                <a:solidFill>
                  <a:srgbClr val="00B050"/>
                </a:solidFill>
              </a:rPr>
              <a:t>Behaviors: ODEs, Stochastic Evolution</a:t>
            </a:r>
          </a:p>
          <a:p>
            <a:r>
              <a:rPr lang="en-US" dirty="0" smtClean="0">
                <a:solidFill>
                  <a:srgbClr val="0070C0"/>
                </a:solidFill>
              </a:rPr>
              <a:t>Interactions: Activation, Inhibition, Reaction, Decay</a:t>
            </a:r>
          </a:p>
          <a:p>
            <a:r>
              <a:rPr lang="en-US" dirty="0" smtClean="0"/>
              <a:t>  </a:t>
            </a:r>
            <a:endParaRPr lang="en-US" dirty="0"/>
          </a:p>
        </p:txBody>
      </p:sp>
    </p:spTree>
    <p:extLst>
      <p:ext uri="{BB962C8B-B14F-4D97-AF65-F5344CB8AC3E}">
        <p14:creationId xmlns:p14="http://schemas.microsoft.com/office/powerpoint/2010/main" val="302663611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0"/>
            <a:ext cx="8229600" cy="639762"/>
          </a:xfrm>
        </p:spPr>
        <p:txBody>
          <a:bodyPr>
            <a:normAutofit fontScale="90000"/>
          </a:bodyPr>
          <a:lstStyle/>
          <a:p>
            <a:pPr eaLnBrk="1" hangingPunct="1"/>
            <a:r>
              <a:rPr lang="en-US" b="1" dirty="0" smtClean="0">
                <a:solidFill>
                  <a:srgbClr val="3333FF"/>
                </a:solidFill>
              </a:rPr>
              <a:t>Generalized Cells</a:t>
            </a:r>
          </a:p>
        </p:txBody>
      </p:sp>
      <p:sp>
        <p:nvSpPr>
          <p:cNvPr id="72707" name="Rectangle 3"/>
          <p:cNvSpPr>
            <a:spLocks noGrp="1" noChangeArrowheads="1"/>
          </p:cNvSpPr>
          <p:nvPr>
            <p:ph type="body" idx="1"/>
          </p:nvPr>
        </p:nvSpPr>
        <p:spPr>
          <a:xfrm>
            <a:off x="457200" y="914400"/>
            <a:ext cx="8229600" cy="5943600"/>
          </a:xfrm>
        </p:spPr>
        <p:txBody>
          <a:bodyPr>
            <a:normAutofit/>
          </a:bodyPr>
          <a:lstStyle/>
          <a:p>
            <a:pPr eaLnBrk="1" hangingPunct="1">
              <a:lnSpc>
                <a:spcPct val="80000"/>
              </a:lnSpc>
              <a:buFontTx/>
              <a:buNone/>
            </a:pPr>
            <a:r>
              <a:rPr lang="en-US" sz="2400" dirty="0" smtClean="0"/>
              <a:t>Each Cell has a unique integer </a:t>
            </a:r>
            <a:r>
              <a:rPr lang="en-US" sz="2400" dirty="0" smtClean="0">
                <a:solidFill>
                  <a:srgbClr val="3333FF"/>
                </a:solidFill>
              </a:rPr>
              <a:t>Index</a:t>
            </a:r>
            <a:r>
              <a:rPr lang="en-US" sz="2400" dirty="0" smtClean="0"/>
              <a:t>, </a:t>
            </a:r>
            <a:r>
              <a:rPr lang="en-US" sz="2400" i="1" dirty="0" smtClean="0">
                <a:solidFill>
                  <a:srgbClr val="3333FF"/>
                </a:solidFill>
                <a:latin typeface="Symbol" pitchFamily="18" charset="2"/>
              </a:rPr>
              <a:t>s</a:t>
            </a:r>
            <a:r>
              <a:rPr lang="en-US" sz="2400" i="1" dirty="0" smtClean="0">
                <a:latin typeface="Symbol" pitchFamily="18" charset="2"/>
              </a:rPr>
              <a:t> </a:t>
            </a:r>
            <a:r>
              <a:rPr lang="en-US" sz="2400" dirty="0" smtClean="0"/>
              <a:t>and consists of all sites on the Cell Lattice containing that Index.</a:t>
            </a:r>
          </a:p>
          <a:p>
            <a:pPr eaLnBrk="1" hangingPunct="1">
              <a:lnSpc>
                <a:spcPct val="80000"/>
              </a:lnSpc>
              <a:buFontTx/>
              <a:buNone/>
            </a:pPr>
            <a:endParaRPr lang="en-US" sz="900" dirty="0" smtClean="0"/>
          </a:p>
          <a:p>
            <a:pPr eaLnBrk="1" hangingPunct="1">
              <a:lnSpc>
                <a:spcPct val="80000"/>
              </a:lnSpc>
              <a:buFontTx/>
              <a:buNone/>
            </a:pPr>
            <a:r>
              <a:rPr lang="en-US" sz="2400" dirty="0" smtClean="0"/>
              <a:t>The number of Cell Lattice Sites with Index </a:t>
            </a:r>
            <a:r>
              <a:rPr lang="en-US" sz="2400" i="1" dirty="0" smtClean="0">
                <a:latin typeface="Symbol" pitchFamily="18" charset="2"/>
              </a:rPr>
              <a:t>s</a:t>
            </a:r>
            <a:r>
              <a:rPr lang="en-US" sz="2400" dirty="0" smtClean="0">
                <a:latin typeface="Symbol" pitchFamily="18" charset="2"/>
              </a:rPr>
              <a:t> </a:t>
            </a:r>
            <a:r>
              <a:rPr lang="en-US" sz="2400" dirty="0" smtClean="0"/>
              <a:t>is the Cell’s </a:t>
            </a:r>
            <a:r>
              <a:rPr lang="en-US" sz="2400" dirty="0" smtClean="0">
                <a:solidFill>
                  <a:srgbClr val="3333FF"/>
                </a:solidFill>
              </a:rPr>
              <a:t>Volume</a:t>
            </a:r>
            <a:r>
              <a:rPr lang="en-US" sz="2400" dirty="0" smtClean="0"/>
              <a:t>, </a:t>
            </a:r>
            <a:r>
              <a:rPr lang="en-US" sz="2400" i="1" dirty="0" smtClean="0">
                <a:solidFill>
                  <a:srgbClr val="3333FF"/>
                </a:solidFill>
                <a:latin typeface="Times New Roman" pitchFamily="18" charset="0"/>
              </a:rPr>
              <a:t>V</a:t>
            </a:r>
            <a:r>
              <a:rPr lang="en-US" sz="2400" dirty="0" smtClean="0"/>
              <a:t>. </a:t>
            </a:r>
          </a:p>
          <a:p>
            <a:pPr eaLnBrk="1" hangingPunct="1">
              <a:lnSpc>
                <a:spcPct val="80000"/>
              </a:lnSpc>
              <a:buFontTx/>
              <a:buNone/>
            </a:pPr>
            <a:endParaRPr lang="en-US" sz="900" dirty="0" smtClean="0"/>
          </a:p>
          <a:p>
            <a:pPr eaLnBrk="1" hangingPunct="1">
              <a:lnSpc>
                <a:spcPct val="80000"/>
              </a:lnSpc>
              <a:buFontTx/>
              <a:buNone/>
            </a:pPr>
            <a:r>
              <a:rPr lang="en-US" sz="2400" dirty="0" smtClean="0"/>
              <a:t>The number of Lattice Sites with Index </a:t>
            </a:r>
            <a:r>
              <a:rPr lang="en-US" sz="2400" i="1" dirty="0" smtClean="0">
                <a:latin typeface="Symbol" pitchFamily="18" charset="2"/>
              </a:rPr>
              <a:t>s</a:t>
            </a:r>
            <a:r>
              <a:rPr lang="en-US" sz="2400" dirty="0" smtClean="0">
                <a:latin typeface="Symbol" pitchFamily="18" charset="2"/>
              </a:rPr>
              <a:t> </a:t>
            </a:r>
            <a:r>
              <a:rPr lang="en-US" sz="2400" dirty="0" smtClean="0"/>
              <a:t>and, which are next to a Site with a Different Index </a:t>
            </a:r>
            <a:r>
              <a:rPr lang="en-US" sz="2400" i="1" dirty="0" smtClean="0">
                <a:latin typeface="Symbol" pitchFamily="18" charset="2"/>
              </a:rPr>
              <a:t>s</a:t>
            </a:r>
            <a:r>
              <a:rPr lang="en-US" sz="2400" dirty="0" smtClean="0">
                <a:latin typeface="Symbol" pitchFamily="18" charset="2"/>
              </a:rPr>
              <a:t> </a:t>
            </a:r>
            <a:r>
              <a:rPr lang="en-US" sz="2400" dirty="0" smtClean="0"/>
              <a:t>’ is the Cell’s </a:t>
            </a:r>
            <a:r>
              <a:rPr lang="en-US" sz="2400" dirty="0" smtClean="0">
                <a:solidFill>
                  <a:srgbClr val="3333FF"/>
                </a:solidFill>
              </a:rPr>
              <a:t>Surface Area</a:t>
            </a:r>
            <a:r>
              <a:rPr lang="en-US" sz="2400" dirty="0" smtClean="0"/>
              <a:t>, </a:t>
            </a:r>
            <a:r>
              <a:rPr lang="en-US" sz="2400" i="1" dirty="0" smtClean="0">
                <a:solidFill>
                  <a:srgbClr val="3333FF"/>
                </a:solidFill>
                <a:latin typeface="Times New Roman" pitchFamily="18" charset="0"/>
              </a:rPr>
              <a:t>S</a:t>
            </a:r>
            <a:r>
              <a:rPr lang="en-US" sz="2400" dirty="0" smtClean="0"/>
              <a:t>.</a:t>
            </a:r>
          </a:p>
          <a:p>
            <a:pPr eaLnBrk="1" hangingPunct="1">
              <a:lnSpc>
                <a:spcPct val="80000"/>
              </a:lnSpc>
              <a:buFontTx/>
              <a:buNone/>
            </a:pPr>
            <a:endParaRPr lang="en-US" sz="900" dirty="0" smtClean="0"/>
          </a:p>
          <a:p>
            <a:pPr eaLnBrk="1" hangingPunct="1">
              <a:lnSpc>
                <a:spcPct val="80000"/>
              </a:lnSpc>
              <a:buFontTx/>
              <a:buNone/>
            </a:pPr>
            <a:r>
              <a:rPr lang="en-US" sz="2400" dirty="0" smtClean="0"/>
              <a:t>Each cell also has a </a:t>
            </a:r>
            <a:r>
              <a:rPr lang="en-US" sz="2400" dirty="0" smtClean="0">
                <a:solidFill>
                  <a:srgbClr val="3333FF"/>
                </a:solidFill>
              </a:rPr>
              <a:t>Type</a:t>
            </a:r>
            <a:r>
              <a:rPr lang="en-US" sz="2400" dirty="0" smtClean="0"/>
              <a:t>, </a:t>
            </a:r>
            <a:r>
              <a:rPr lang="en-US" sz="2400" i="1" dirty="0" smtClean="0">
                <a:solidFill>
                  <a:srgbClr val="3333FF"/>
                </a:solidFill>
                <a:latin typeface="Symbol" pitchFamily="18" charset="2"/>
              </a:rPr>
              <a:t>t</a:t>
            </a:r>
            <a:r>
              <a:rPr lang="en-US" sz="2400" dirty="0" smtClean="0">
                <a:latin typeface="Symbol" pitchFamily="18" charset="2"/>
              </a:rPr>
              <a:t>.</a:t>
            </a:r>
          </a:p>
        </p:txBody>
      </p:sp>
      <p:pic>
        <p:nvPicPr>
          <p:cNvPr id="6" name="Picture 4" descr="Biocomplex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5" descr="redblackblocki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2" name="Content Placeholder 5" descr="NewGGHFigure--3.bmp"/>
          <p:cNvPicPr>
            <a:picLocks noChangeAspect="1"/>
          </p:cNvPicPr>
          <p:nvPr/>
        </p:nvPicPr>
        <p:blipFill>
          <a:blip r:embed="rId5" cstate="print"/>
          <a:stretch>
            <a:fillRect/>
          </a:stretch>
        </p:blipFill>
        <p:spPr>
          <a:xfrm>
            <a:off x="2209800" y="3733800"/>
            <a:ext cx="4800600" cy="3023807"/>
          </a:xfrm>
          <a:prstGeom prst="rect">
            <a:avLst/>
          </a:prstGeom>
        </p:spPr>
      </p:pic>
    </p:spTree>
    <p:extLst>
      <p:ext uri="{BB962C8B-B14F-4D97-AF65-F5344CB8AC3E}">
        <p14:creationId xmlns:p14="http://schemas.microsoft.com/office/powerpoint/2010/main" val="4236451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10"/>
          <p:cNvSpPr>
            <a:spLocks noChangeArrowheads="1"/>
          </p:cNvSpPr>
          <p:nvPr/>
        </p:nvSpPr>
        <p:spPr bwMode="auto">
          <a:xfrm>
            <a:off x="0" y="2001322"/>
            <a:ext cx="184731" cy="3693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spAutoFit/>
          </a:bodyPr>
          <a:lstStyle/>
          <a:p>
            <a:endParaRPr lang="en-US" dirty="0">
              <a:latin typeface="Calibri" pitchFamily="34" charset="0"/>
            </a:endParaRPr>
          </a:p>
        </p:txBody>
      </p:sp>
      <p:sp>
        <p:nvSpPr>
          <p:cNvPr id="12292" name="Rectangle 12"/>
          <p:cNvSpPr>
            <a:spLocks noChangeArrowheads="1"/>
          </p:cNvSpPr>
          <p:nvPr/>
        </p:nvSpPr>
        <p:spPr bwMode="auto">
          <a:xfrm>
            <a:off x="184730" y="914400"/>
            <a:ext cx="8806869" cy="563231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p>
            <a:pPr>
              <a:spcBef>
                <a:spcPct val="20000"/>
              </a:spcBef>
            </a:pPr>
            <a:r>
              <a:rPr lang="en-US" sz="2000" dirty="0" smtClean="0">
                <a:latin typeface="Calibri" pitchFamily="34" charset="0"/>
              </a:rPr>
              <a:t>Biological cells rearrange due to the </a:t>
            </a:r>
            <a:r>
              <a:rPr lang="en-US" sz="2000" dirty="0">
                <a:latin typeface="Calibri" pitchFamily="34" charset="0"/>
              </a:rPr>
              <a:t>cytoskeleton-driven extension and retraction of cell membranes (including pseudopods, </a:t>
            </a:r>
            <a:r>
              <a:rPr lang="en-US" sz="2000" dirty="0" err="1">
                <a:latin typeface="Calibri" pitchFamily="34" charset="0"/>
              </a:rPr>
              <a:t>filopodia</a:t>
            </a:r>
            <a:r>
              <a:rPr lang="en-US" sz="2000" dirty="0">
                <a:latin typeface="Calibri" pitchFamily="34" charset="0"/>
              </a:rPr>
              <a:t> and </a:t>
            </a:r>
            <a:r>
              <a:rPr lang="en-US" sz="2000" dirty="0" err="1" smtClean="0">
                <a:latin typeface="Calibri" pitchFamily="34" charset="0"/>
              </a:rPr>
              <a:t>lamellipodia</a:t>
            </a:r>
            <a:r>
              <a:rPr lang="en-US" sz="2000" dirty="0" smtClean="0">
                <a:latin typeface="Calibri" pitchFamily="34" charset="0"/>
              </a:rPr>
              <a:t>)</a:t>
            </a:r>
          </a:p>
          <a:p>
            <a:pPr>
              <a:spcBef>
                <a:spcPct val="20000"/>
              </a:spcBef>
            </a:pPr>
            <a:endParaRPr lang="en-US" sz="2000" dirty="0">
              <a:latin typeface="Calibri" pitchFamily="34" charset="0"/>
            </a:endParaRPr>
          </a:p>
          <a:p>
            <a:pPr>
              <a:spcBef>
                <a:spcPct val="20000"/>
              </a:spcBef>
            </a:pPr>
            <a:r>
              <a:rPr lang="en-US" sz="2000" dirty="0" smtClean="0">
                <a:latin typeface="Calibri" pitchFamily="34" charset="0"/>
              </a:rPr>
              <a:t>These movements are quasi-random and generate forces, which act on the cell causing it to move</a:t>
            </a:r>
          </a:p>
          <a:p>
            <a:pPr>
              <a:spcBef>
                <a:spcPct val="20000"/>
              </a:spcBef>
            </a:pPr>
            <a:endParaRPr lang="en-US" sz="2000" dirty="0">
              <a:latin typeface="Calibri" pitchFamily="34" charset="0"/>
            </a:endParaRPr>
          </a:p>
          <a:p>
            <a:pPr>
              <a:spcBef>
                <a:spcPct val="20000"/>
              </a:spcBef>
            </a:pPr>
            <a:r>
              <a:rPr lang="en-US" sz="2000" dirty="0" smtClean="0">
                <a:latin typeface="Calibri" pitchFamily="34" charset="0"/>
              </a:rPr>
              <a:t>The </a:t>
            </a:r>
            <a:r>
              <a:rPr lang="en-US" sz="2000" dirty="0">
                <a:latin typeface="Calibri" pitchFamily="34" charset="0"/>
              </a:rPr>
              <a:t>GGH </a:t>
            </a:r>
            <a:r>
              <a:rPr lang="en-US" sz="2000" dirty="0" smtClean="0">
                <a:latin typeface="Calibri" pitchFamily="34" charset="0"/>
              </a:rPr>
              <a:t>Dynamics caricatures this biological process and recognizes that movement at the cell scale is perfectly damped</a:t>
            </a:r>
          </a:p>
          <a:p>
            <a:pPr>
              <a:spcBef>
                <a:spcPct val="20000"/>
              </a:spcBef>
            </a:pPr>
            <a:endParaRPr lang="en-US" sz="2000" dirty="0" smtClean="0">
              <a:latin typeface="Calibri" pitchFamily="34" charset="0"/>
            </a:endParaRPr>
          </a:p>
          <a:p>
            <a:pPr>
              <a:spcBef>
                <a:spcPct val="20000"/>
              </a:spcBef>
            </a:pPr>
            <a:r>
              <a:rPr lang="en-US" sz="2000" dirty="0" smtClean="0">
                <a:latin typeface="Calibri" pitchFamily="34" charset="0"/>
              </a:rPr>
              <a:t>It tries </a:t>
            </a:r>
            <a:r>
              <a:rPr lang="en-US" sz="2000" dirty="0">
                <a:latin typeface="Calibri" pitchFamily="34" charset="0"/>
              </a:rPr>
              <a:t>randomly </a:t>
            </a:r>
            <a:r>
              <a:rPr lang="en-US" sz="2000" dirty="0" smtClean="0">
                <a:latin typeface="Calibri" pitchFamily="34" charset="0"/>
              </a:rPr>
              <a:t>(a </a:t>
            </a:r>
            <a:r>
              <a:rPr lang="en-US" sz="2000" b="1" dirty="0" smtClean="0">
                <a:latin typeface="Calibri" pitchFamily="34" charset="0"/>
              </a:rPr>
              <a:t>Monte Carlo </a:t>
            </a:r>
            <a:r>
              <a:rPr lang="en-US" sz="2000" dirty="0" smtClean="0">
                <a:latin typeface="Calibri" pitchFamily="34" charset="0"/>
              </a:rPr>
              <a:t>method) to </a:t>
            </a:r>
            <a:r>
              <a:rPr lang="en-US" sz="2000" dirty="0">
                <a:latin typeface="Calibri" pitchFamily="34" charset="0"/>
              </a:rPr>
              <a:t>extend and retract cell boundaries one pixel at a </a:t>
            </a:r>
            <a:r>
              <a:rPr lang="en-US" sz="2000" dirty="0" smtClean="0">
                <a:latin typeface="Calibri" pitchFamily="34" charset="0"/>
              </a:rPr>
              <a:t>time in a series of </a:t>
            </a:r>
            <a:r>
              <a:rPr lang="en-US" sz="2000" b="1" dirty="0" smtClean="0">
                <a:latin typeface="Calibri" pitchFamily="34" charset="0"/>
              </a:rPr>
              <a:t>Pixel (Voxel) Copy Attempts</a:t>
            </a:r>
          </a:p>
          <a:p>
            <a:pPr>
              <a:spcBef>
                <a:spcPct val="20000"/>
              </a:spcBef>
            </a:pPr>
            <a:endParaRPr lang="en-US" sz="2000" b="1" dirty="0">
              <a:latin typeface="Calibri" pitchFamily="34" charset="0"/>
            </a:endParaRPr>
          </a:p>
          <a:p>
            <a:pPr>
              <a:spcBef>
                <a:spcPct val="20000"/>
              </a:spcBef>
            </a:pPr>
            <a:r>
              <a:rPr lang="en-US" sz="2000" b="1" dirty="0" smtClean="0">
                <a:latin typeface="Calibri" pitchFamily="34" charset="0"/>
              </a:rPr>
              <a:t>These movements depend on the Effective Energy of the Cell Lattice</a:t>
            </a:r>
          </a:p>
          <a:p>
            <a:pPr>
              <a:spcBef>
                <a:spcPct val="20000"/>
              </a:spcBef>
            </a:pPr>
            <a:r>
              <a:rPr lang="en-US" sz="2000" b="1" dirty="0" smtClean="0">
                <a:latin typeface="Calibri" pitchFamily="34" charset="0"/>
              </a:rPr>
              <a:t>They are selected so that the configuration of Objects in the Cell </a:t>
            </a:r>
          </a:p>
          <a:p>
            <a:pPr>
              <a:spcBef>
                <a:spcPct val="20000"/>
              </a:spcBef>
            </a:pPr>
            <a:r>
              <a:rPr lang="en-US" sz="2000" b="1" dirty="0" smtClean="0">
                <a:latin typeface="Calibri" pitchFamily="34" charset="0"/>
              </a:rPr>
              <a:t>Lattice evolves to minimize the Effective Energy (satisfy all the constraints in the specified behaviors, </a:t>
            </a:r>
            <a:r>
              <a:rPr lang="en-US" sz="2000" b="1" i="1" dirty="0" smtClean="0">
                <a:latin typeface="Calibri" pitchFamily="34" charset="0"/>
              </a:rPr>
              <a:t>etc</a:t>
            </a:r>
            <a:r>
              <a:rPr lang="en-US" sz="2000" b="1" dirty="0" smtClean="0">
                <a:latin typeface="Calibri" pitchFamily="34" charset="0"/>
              </a:rPr>
              <a:t>..)</a:t>
            </a:r>
          </a:p>
        </p:txBody>
      </p:sp>
      <p:pic>
        <p:nvPicPr>
          <p:cNvPr id="12294" name="Picture 3" descr="Biocomplexity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Rectangle 1"/>
          <p:cNvSpPr/>
          <p:nvPr/>
        </p:nvSpPr>
        <p:spPr>
          <a:xfrm>
            <a:off x="0" y="0"/>
            <a:ext cx="9144000" cy="646331"/>
          </a:xfrm>
          <a:prstGeom prst="rect">
            <a:avLst/>
          </a:prstGeom>
        </p:spPr>
        <p:txBody>
          <a:bodyPr wrap="square">
            <a:spAutoFit/>
          </a:bodyPr>
          <a:lstStyle/>
          <a:p>
            <a:pPr algn="ctr"/>
            <a:r>
              <a:rPr lang="en-US" sz="3600" b="1" dirty="0" smtClean="0">
                <a:solidFill>
                  <a:srgbClr val="3333FF"/>
                </a:solidFill>
              </a:rPr>
              <a:t>Cell Dynamics in CC3D</a:t>
            </a:r>
            <a:endParaRPr lang="en-US" sz="3600" dirty="0"/>
          </a:p>
        </p:txBody>
      </p:sp>
    </p:spTree>
    <p:extLst>
      <p:ext uri="{BB962C8B-B14F-4D97-AF65-F5344CB8AC3E}">
        <p14:creationId xmlns:p14="http://schemas.microsoft.com/office/powerpoint/2010/main" val="77654463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10"/>
          <p:cNvSpPr>
            <a:spLocks noChangeArrowheads="1"/>
          </p:cNvSpPr>
          <p:nvPr/>
        </p:nvSpPr>
        <p:spPr bwMode="auto">
          <a:xfrm>
            <a:off x="0" y="2001322"/>
            <a:ext cx="184731" cy="3693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spAutoFit/>
          </a:bodyPr>
          <a:lstStyle/>
          <a:p>
            <a:endParaRPr lang="en-US" dirty="0">
              <a:latin typeface="Calibri" pitchFamily="34" charset="0"/>
            </a:endParaRPr>
          </a:p>
        </p:txBody>
      </p:sp>
      <p:pic>
        <p:nvPicPr>
          <p:cNvPr id="12294" name="Picture 3" descr="Biocomplex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2295" name="Picture 4" descr="redblackblocki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Rectangle 1"/>
          <p:cNvSpPr/>
          <p:nvPr/>
        </p:nvSpPr>
        <p:spPr>
          <a:xfrm>
            <a:off x="0" y="0"/>
            <a:ext cx="9144000" cy="646331"/>
          </a:xfrm>
          <a:prstGeom prst="rect">
            <a:avLst/>
          </a:prstGeom>
        </p:spPr>
        <p:txBody>
          <a:bodyPr wrap="square">
            <a:spAutoFit/>
          </a:bodyPr>
          <a:lstStyle/>
          <a:p>
            <a:pPr algn="ctr"/>
            <a:r>
              <a:rPr lang="en-US" sz="3600" b="1" dirty="0" smtClean="0">
                <a:solidFill>
                  <a:srgbClr val="3333FF"/>
                </a:solidFill>
              </a:rPr>
              <a:t>Cell Dynamics in CC3D</a:t>
            </a:r>
            <a:endParaRPr lang="en-US" sz="3600" dirty="0"/>
          </a:p>
        </p:txBody>
      </p:sp>
      <p:pic>
        <p:nvPicPr>
          <p:cNvPr id="3" name="Picture 2"/>
          <p:cNvPicPr>
            <a:picLocks noChangeAspect="1"/>
          </p:cNvPicPr>
          <p:nvPr/>
        </p:nvPicPr>
        <p:blipFill>
          <a:blip r:embed="rId5"/>
          <a:stretch>
            <a:fillRect/>
          </a:stretch>
        </p:blipFill>
        <p:spPr>
          <a:xfrm>
            <a:off x="685799" y="2819400"/>
            <a:ext cx="3859003" cy="3657600"/>
          </a:xfrm>
          <a:prstGeom prst="rect">
            <a:avLst/>
          </a:prstGeom>
        </p:spPr>
      </p:pic>
      <p:sp>
        <p:nvSpPr>
          <p:cNvPr id="4" name="TextBox 3"/>
          <p:cNvSpPr txBox="1"/>
          <p:nvPr/>
        </p:nvSpPr>
        <p:spPr>
          <a:xfrm>
            <a:off x="457200" y="838200"/>
            <a:ext cx="8229600" cy="1754327"/>
          </a:xfrm>
          <a:prstGeom prst="rect">
            <a:avLst/>
          </a:prstGeom>
          <a:noFill/>
        </p:spPr>
        <p:txBody>
          <a:bodyPr wrap="square" rtlCol="0">
            <a:spAutoFit/>
          </a:bodyPr>
          <a:lstStyle/>
          <a:p>
            <a:r>
              <a:rPr lang="en-US" b="1" dirty="0" smtClean="0"/>
              <a:t>Pixel (Voxel) Copy Attempts</a:t>
            </a:r>
          </a:p>
          <a:p>
            <a:r>
              <a:rPr lang="en-US" dirty="0" smtClean="0"/>
              <a:t>The specific algorithm is </a:t>
            </a:r>
            <a:r>
              <a:rPr lang="en-US" b="1" dirty="0" smtClean="0"/>
              <a:t>Modified Metropolis Dynamics:</a:t>
            </a:r>
            <a:endParaRPr lang="en-US" dirty="0" smtClean="0"/>
          </a:p>
          <a:p>
            <a:pPr indent="361950"/>
            <a:r>
              <a:rPr lang="en-US" dirty="0" smtClean="0"/>
              <a:t>1 ) Evaluate the Current Effective Energy</a:t>
            </a:r>
          </a:p>
          <a:p>
            <a:pPr indent="361950"/>
            <a:r>
              <a:rPr lang="en-US" dirty="0" smtClean="0"/>
              <a:t>2) Pick a </a:t>
            </a:r>
            <a:r>
              <a:rPr lang="en-US" b="1" dirty="0" smtClean="0"/>
              <a:t>Source</a:t>
            </a:r>
            <a:r>
              <a:rPr lang="en-US" dirty="0" smtClean="0"/>
              <a:t> voxel in the Cell Lattice at random</a:t>
            </a:r>
          </a:p>
          <a:p>
            <a:pPr indent="361950"/>
            <a:r>
              <a:rPr lang="en-US" dirty="0" smtClean="0"/>
              <a:t>3) Pick a neighboring </a:t>
            </a:r>
            <a:r>
              <a:rPr lang="en-US" b="1" dirty="0" smtClean="0"/>
              <a:t>Target</a:t>
            </a:r>
            <a:r>
              <a:rPr lang="en-US" dirty="0" smtClean="0"/>
              <a:t> voxel to the first voxel at random</a:t>
            </a:r>
          </a:p>
          <a:p>
            <a:pPr indent="361950"/>
            <a:r>
              <a:rPr lang="en-US" dirty="0" smtClean="0"/>
              <a:t>4) Copy the </a:t>
            </a:r>
            <a:r>
              <a:rPr lang="en-US" b="1" dirty="0" smtClean="0"/>
              <a:t>Source </a:t>
            </a:r>
            <a:r>
              <a:rPr lang="en-US" dirty="0" smtClean="0"/>
              <a:t>voxel to the</a:t>
            </a:r>
            <a:r>
              <a:rPr lang="en-US" b="1" dirty="0" smtClean="0"/>
              <a:t> Target </a:t>
            </a:r>
            <a:r>
              <a:rPr lang="en-US" dirty="0" smtClean="0"/>
              <a:t>and evaluate the change in Effective Energy</a:t>
            </a:r>
            <a:endParaRPr lang="en-US" dirty="0"/>
          </a:p>
        </p:txBody>
      </p:sp>
      <p:graphicFrame>
        <p:nvGraphicFramePr>
          <p:cNvPr id="10" name="Object 9"/>
          <p:cNvGraphicFramePr>
            <a:graphicFrameLocks noGrp="1" noChangeAspect="1"/>
          </p:cNvGraphicFramePr>
          <p:nvPr>
            <p:extLst>
              <p:ext uri="{D42A27DB-BD31-4B8C-83A1-F6EECF244321}">
                <p14:modId xmlns:p14="http://schemas.microsoft.com/office/powerpoint/2010/main" val="393034308"/>
              </p:ext>
            </p:extLst>
          </p:nvPr>
        </p:nvGraphicFramePr>
        <p:xfrm>
          <a:off x="5105400" y="2895600"/>
          <a:ext cx="2868612" cy="1066800"/>
        </p:xfrm>
        <a:graphic>
          <a:graphicData uri="http://schemas.openxmlformats.org/presentationml/2006/ole">
            <mc:AlternateContent xmlns:mc="http://schemas.openxmlformats.org/markup-compatibility/2006">
              <mc:Choice xmlns:v="urn:schemas-microsoft-com:vml" Requires="v">
                <p:oleObj spid="_x0000_s1029" name="Equation" r:id="rId6" imgW="1384200" imgH="457200" progId="Equation.3">
                  <p:embed/>
                </p:oleObj>
              </mc:Choice>
              <mc:Fallback>
                <p:oleObj name="Equation" r:id="rId6" imgW="1384200" imgH="457200" progId="Equation.3">
                  <p:embed/>
                  <p:pic>
                    <p:nvPicPr>
                      <p:cNvPr id="0" name=""/>
                      <p:cNvPicPr>
                        <a:picLocks noGrp="1" noChangeAspect="1" noChangeArrowheads="1"/>
                      </p:cNvPicPr>
                      <p:nvPr/>
                    </p:nvPicPr>
                    <p:blipFill>
                      <a:blip r:embed="rId7"/>
                      <a:srcRect/>
                      <a:stretch>
                        <a:fillRect/>
                      </a:stretch>
                    </p:blipFill>
                    <p:spPr bwMode="auto">
                      <a:xfrm>
                        <a:off x="5105400" y="2895600"/>
                        <a:ext cx="2868612" cy="1066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grpSp>
        <p:nvGrpSpPr>
          <p:cNvPr id="11" name="Group 10"/>
          <p:cNvGrpSpPr/>
          <p:nvPr/>
        </p:nvGrpSpPr>
        <p:grpSpPr>
          <a:xfrm>
            <a:off x="5334000" y="4419600"/>
            <a:ext cx="3293952" cy="1104900"/>
            <a:chOff x="4038600" y="3962400"/>
            <a:chExt cx="4090035" cy="1295400"/>
          </a:xfrm>
        </p:grpSpPr>
        <p:sp>
          <p:nvSpPr>
            <p:cNvPr id="12" name="Freeform 11"/>
            <p:cNvSpPr/>
            <p:nvPr/>
          </p:nvSpPr>
          <p:spPr>
            <a:xfrm>
              <a:off x="4116705" y="4191000"/>
              <a:ext cx="4011930" cy="976954"/>
            </a:xfrm>
            <a:custGeom>
              <a:avLst/>
              <a:gdLst>
                <a:gd name="connsiteX0" fmla="*/ 0 w 4011930"/>
                <a:gd name="connsiteY0" fmla="*/ 176854 h 976954"/>
                <a:gd name="connsiteX1" fmla="*/ 925830 w 4011930"/>
                <a:gd name="connsiteY1" fmla="*/ 634054 h 976954"/>
                <a:gd name="connsiteX2" fmla="*/ 1657350 w 4011930"/>
                <a:gd name="connsiteY2" fmla="*/ 5404 h 976954"/>
                <a:gd name="connsiteX3" fmla="*/ 2914650 w 4011930"/>
                <a:gd name="connsiteY3" fmla="*/ 359734 h 976954"/>
                <a:gd name="connsiteX4" fmla="*/ 3623310 w 4011930"/>
                <a:gd name="connsiteY4" fmla="*/ 874084 h 976954"/>
                <a:gd name="connsiteX5" fmla="*/ 4011930 w 4011930"/>
                <a:gd name="connsiteY5" fmla="*/ 976954 h 97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1930" h="976954">
                  <a:moveTo>
                    <a:pt x="0" y="176854"/>
                  </a:moveTo>
                  <a:cubicBezTo>
                    <a:pt x="324802" y="419741"/>
                    <a:pt x="649605" y="662629"/>
                    <a:pt x="925830" y="634054"/>
                  </a:cubicBezTo>
                  <a:cubicBezTo>
                    <a:pt x="1202055" y="605479"/>
                    <a:pt x="1325880" y="51124"/>
                    <a:pt x="1657350" y="5404"/>
                  </a:cubicBezTo>
                  <a:cubicBezTo>
                    <a:pt x="1988820" y="-40316"/>
                    <a:pt x="2586990" y="214954"/>
                    <a:pt x="2914650" y="359734"/>
                  </a:cubicBezTo>
                  <a:cubicBezTo>
                    <a:pt x="3242310" y="504514"/>
                    <a:pt x="3440430" y="771214"/>
                    <a:pt x="3623310" y="874084"/>
                  </a:cubicBezTo>
                  <a:cubicBezTo>
                    <a:pt x="3806190" y="976954"/>
                    <a:pt x="3909060" y="976954"/>
                    <a:pt x="4011930" y="976954"/>
                  </a:cubicBezTo>
                </a:path>
              </a:pathLst>
            </a:custGeom>
            <a:ln w="508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latin typeface="Calibri" pitchFamily="34" charset="0"/>
              </a:endParaRPr>
            </a:p>
          </p:txBody>
        </p:sp>
        <p:cxnSp>
          <p:nvCxnSpPr>
            <p:cNvPr id="13" name="Straight Arrow Connector 12"/>
            <p:cNvCxnSpPr/>
            <p:nvPr/>
          </p:nvCxnSpPr>
          <p:spPr>
            <a:xfrm flipV="1">
              <a:off x="4038600" y="3962400"/>
              <a:ext cx="0" cy="12954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4038600" y="5257800"/>
              <a:ext cx="4038600"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 name="Oval 14"/>
            <p:cNvSpPr/>
            <p:nvPr/>
          </p:nvSpPr>
          <p:spPr>
            <a:xfrm>
              <a:off x="6400800" y="4072890"/>
              <a:ext cx="228600" cy="228600"/>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lumMod val="75000"/>
                  </a:schemeClr>
                </a:solidFill>
                <a:latin typeface="Calibri" pitchFamily="34" charset="0"/>
              </a:endParaRPr>
            </a:p>
          </p:txBody>
        </p:sp>
        <p:cxnSp>
          <p:nvCxnSpPr>
            <p:cNvPr id="16" name="Straight Connector 15"/>
            <p:cNvCxnSpPr>
              <a:stCxn id="15" idx="4"/>
            </p:cNvCxnSpPr>
            <p:nvPr/>
          </p:nvCxnSpPr>
          <p:spPr>
            <a:xfrm>
              <a:off x="6515100" y="4301490"/>
              <a:ext cx="0" cy="956310"/>
            </a:xfrm>
            <a:prstGeom prst="line">
              <a:avLst/>
            </a:prstGeom>
            <a:ln w="25400">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a:off x="4116705" y="4187190"/>
              <a:ext cx="2310765" cy="3810"/>
            </a:xfrm>
            <a:prstGeom prst="line">
              <a:avLst/>
            </a:prstGeom>
            <a:ln w="25400">
              <a:prstDash val="sysDot"/>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stCxn id="15" idx="6"/>
            </p:cNvCxnSpPr>
            <p:nvPr/>
          </p:nvCxnSpPr>
          <p:spPr>
            <a:xfrm>
              <a:off x="6629400" y="4187190"/>
              <a:ext cx="838200" cy="42291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0185970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2"/>
          <p:cNvSpPr>
            <a:spLocks noGrp="1" noChangeArrowheads="1"/>
          </p:cNvSpPr>
          <p:nvPr>
            <p:ph type="title"/>
          </p:nvPr>
        </p:nvSpPr>
        <p:spPr>
          <a:xfrm>
            <a:off x="453708" y="0"/>
            <a:ext cx="8229600" cy="838200"/>
          </a:xfrm>
        </p:spPr>
        <p:txBody>
          <a:bodyPr/>
          <a:lstStyle/>
          <a:p>
            <a:pPr eaLnBrk="1" hangingPunct="1"/>
            <a:r>
              <a:rPr lang="en-US" b="1" dirty="0" smtClean="0">
                <a:solidFill>
                  <a:srgbClr val="3333FF"/>
                </a:solidFill>
              </a:rPr>
              <a:t>Constraints</a:t>
            </a:r>
            <a:endParaRPr lang="en-US" b="1" dirty="0" smtClean="0"/>
          </a:p>
        </p:txBody>
      </p:sp>
      <p:sp>
        <p:nvSpPr>
          <p:cNvPr id="20484" name="Rectangle 3"/>
          <p:cNvSpPr>
            <a:spLocks noGrp="1" noChangeArrowheads="1"/>
          </p:cNvSpPr>
          <p:nvPr>
            <p:ph type="body" sz="half" idx="1"/>
          </p:nvPr>
        </p:nvSpPr>
        <p:spPr>
          <a:xfrm>
            <a:off x="476568" y="914400"/>
            <a:ext cx="8305800" cy="5943600"/>
          </a:xfrm>
        </p:spPr>
        <p:txBody>
          <a:bodyPr>
            <a:normAutofit/>
          </a:bodyPr>
          <a:lstStyle/>
          <a:p>
            <a:pPr eaLnBrk="1" hangingPunct="1">
              <a:lnSpc>
                <a:spcPct val="90000"/>
              </a:lnSpc>
            </a:pPr>
            <a:r>
              <a:rPr lang="en-US" sz="2800" dirty="0" smtClean="0"/>
              <a:t>A </a:t>
            </a:r>
            <a:r>
              <a:rPr lang="en-US" sz="2800" dirty="0" smtClean="0">
                <a:solidFill>
                  <a:srgbClr val="3333FF"/>
                </a:solidFill>
              </a:rPr>
              <a:t>Constraint</a:t>
            </a:r>
            <a:r>
              <a:rPr lang="en-US" sz="2800" dirty="0" smtClean="0"/>
              <a:t> is a very convenient method for implementing behaviors via an Effective Energy.</a:t>
            </a:r>
          </a:p>
          <a:p>
            <a:pPr eaLnBrk="1" hangingPunct="1">
              <a:lnSpc>
                <a:spcPct val="90000"/>
              </a:lnSpc>
            </a:pPr>
            <a:r>
              <a:rPr lang="en-US" sz="2800" dirty="0" smtClean="0"/>
              <a:t>In general, an elastic Constraint has the form:</a:t>
            </a:r>
          </a:p>
          <a:p>
            <a:pPr eaLnBrk="1" hangingPunct="1">
              <a:lnSpc>
                <a:spcPct val="90000"/>
              </a:lnSpc>
            </a:pPr>
            <a:endParaRPr lang="en-US" sz="2800" dirty="0" smtClean="0"/>
          </a:p>
          <a:p>
            <a:pPr eaLnBrk="1" hangingPunct="1">
              <a:lnSpc>
                <a:spcPct val="90000"/>
              </a:lnSpc>
            </a:pPr>
            <a:endParaRPr lang="en-US" sz="2800" dirty="0" smtClean="0"/>
          </a:p>
          <a:p>
            <a:pPr eaLnBrk="1" hangingPunct="1">
              <a:lnSpc>
                <a:spcPct val="90000"/>
              </a:lnSpc>
            </a:pPr>
            <a:r>
              <a:rPr lang="en-US" sz="2800" i="1" dirty="0" smtClean="0"/>
              <a:t> </a:t>
            </a:r>
            <a:r>
              <a:rPr lang="en-US" sz="2800" i="1" dirty="0" smtClean="0">
                <a:latin typeface="Symbol" pitchFamily="18" charset="2"/>
              </a:rPr>
              <a:t>l</a:t>
            </a:r>
            <a:r>
              <a:rPr lang="en-US" sz="2800" dirty="0" smtClean="0"/>
              <a:t> is the </a:t>
            </a:r>
            <a:r>
              <a:rPr lang="en-US" sz="2800" dirty="0" smtClean="0">
                <a:solidFill>
                  <a:srgbClr val="3333FF"/>
                </a:solidFill>
              </a:rPr>
              <a:t>Constraint Strength</a:t>
            </a:r>
            <a:r>
              <a:rPr lang="en-US" sz="2800" dirty="0" smtClean="0"/>
              <a:t> and </a:t>
            </a:r>
            <a:r>
              <a:rPr lang="en-US" sz="2800" i="1" dirty="0" smtClean="0"/>
              <a:t>f</a:t>
            </a:r>
            <a:r>
              <a:rPr lang="en-US" sz="2800" dirty="0" smtClean="0"/>
              <a:t> the </a:t>
            </a:r>
            <a:r>
              <a:rPr lang="en-US" sz="2800" dirty="0" smtClean="0">
                <a:solidFill>
                  <a:srgbClr val="3333FF"/>
                </a:solidFill>
              </a:rPr>
              <a:t>Constraint Function</a:t>
            </a:r>
            <a:r>
              <a:rPr lang="en-US" sz="2800" dirty="0" smtClean="0"/>
              <a:t>. The bigger </a:t>
            </a:r>
            <a:r>
              <a:rPr lang="en-US" sz="2800" i="1" dirty="0" smtClean="0">
                <a:latin typeface="Symbol" pitchFamily="18" charset="2"/>
              </a:rPr>
              <a:t>l</a:t>
            </a:r>
            <a:r>
              <a:rPr lang="en-US" sz="2800" dirty="0" smtClean="0"/>
              <a:t>, the smaller the deviations of the behavior of the system from the target.</a:t>
            </a:r>
          </a:p>
          <a:p>
            <a:pPr eaLnBrk="1" hangingPunct="1">
              <a:lnSpc>
                <a:spcPct val="90000"/>
              </a:lnSpc>
            </a:pPr>
            <a:r>
              <a:rPr lang="en-US" sz="2800" dirty="0" smtClean="0"/>
              <a:t>Because of the Dynamic Behavior of Metropolis Algorithm ANY behavior can be implemented this way.</a:t>
            </a:r>
          </a:p>
        </p:txBody>
      </p:sp>
      <p:graphicFrame>
        <p:nvGraphicFramePr>
          <p:cNvPr id="20482" name="Object 6"/>
          <p:cNvGraphicFramePr>
            <a:graphicFrameLocks noGrp="1" noChangeAspect="1"/>
          </p:cNvGraphicFramePr>
          <p:nvPr>
            <p:ph sz="half" idx="2"/>
            <p:extLst>
              <p:ext uri="{D42A27DB-BD31-4B8C-83A1-F6EECF244321}">
                <p14:modId xmlns:p14="http://schemas.microsoft.com/office/powerpoint/2010/main" val="2973386956"/>
              </p:ext>
            </p:extLst>
          </p:nvPr>
        </p:nvGraphicFramePr>
        <p:xfrm>
          <a:off x="1776413" y="2438400"/>
          <a:ext cx="5108575" cy="609600"/>
        </p:xfrm>
        <a:graphic>
          <a:graphicData uri="http://schemas.openxmlformats.org/presentationml/2006/ole">
            <mc:AlternateContent xmlns:mc="http://schemas.openxmlformats.org/markup-compatibility/2006">
              <mc:Choice xmlns:v="urn:schemas-microsoft-com:vml" Requires="v">
                <p:oleObj spid="_x0000_s93216" name="Equation" r:id="rId4" imgW="3085920" imgH="368280" progId="Equation.3">
                  <p:embed/>
                </p:oleObj>
              </mc:Choice>
              <mc:Fallback>
                <p:oleObj name="Equation" r:id="rId4" imgW="3085920" imgH="368280" progId="Equation.3">
                  <p:embed/>
                  <p:pic>
                    <p:nvPicPr>
                      <p:cNvPr id="0" name=""/>
                      <p:cNvPicPr>
                        <a:picLocks noChangeAspect="1" noChangeArrowheads="1"/>
                      </p:cNvPicPr>
                      <p:nvPr/>
                    </p:nvPicPr>
                    <p:blipFill>
                      <a:blip r:embed="rId5"/>
                      <a:srcRect/>
                      <a:stretch>
                        <a:fillRect/>
                      </a:stretch>
                    </p:blipFill>
                    <p:spPr bwMode="auto">
                      <a:xfrm>
                        <a:off x="1776413" y="2438400"/>
                        <a:ext cx="5108575" cy="6096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pic>
                </p:oleObj>
              </mc:Fallback>
            </mc:AlternateContent>
          </a:graphicData>
        </a:graphic>
      </p:graphicFrame>
      <p:pic>
        <p:nvPicPr>
          <p:cNvPr id="7" name="Picture 4" descr="Biocomplexity Logo"/>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8" name="Picture 5" descr="redblackblockiu"/>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9226597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9" name="Rectangle 2"/>
          <p:cNvSpPr>
            <a:spLocks noGrp="1" noChangeArrowheads="1"/>
          </p:cNvSpPr>
          <p:nvPr>
            <p:ph type="title"/>
          </p:nvPr>
        </p:nvSpPr>
        <p:spPr>
          <a:xfrm>
            <a:off x="381000" y="0"/>
            <a:ext cx="8229600" cy="685800"/>
          </a:xfrm>
        </p:spPr>
        <p:txBody>
          <a:bodyPr>
            <a:normAutofit fontScale="90000"/>
          </a:bodyPr>
          <a:lstStyle/>
          <a:p>
            <a:pPr eaLnBrk="1" hangingPunct="1"/>
            <a:r>
              <a:rPr lang="en-US" b="1" dirty="0" smtClean="0">
                <a:solidFill>
                  <a:srgbClr val="3333FF"/>
                </a:solidFill>
              </a:rPr>
              <a:t>Volume Constraints</a:t>
            </a:r>
            <a:endParaRPr lang="en-US" b="1" dirty="0" smtClean="0"/>
          </a:p>
        </p:txBody>
      </p:sp>
      <p:sp>
        <p:nvSpPr>
          <p:cNvPr id="21510" name="Rectangle 3"/>
          <p:cNvSpPr>
            <a:spLocks noGrp="1" noChangeArrowheads="1"/>
          </p:cNvSpPr>
          <p:nvPr>
            <p:ph type="body" sz="half" idx="1"/>
          </p:nvPr>
        </p:nvSpPr>
        <p:spPr>
          <a:xfrm>
            <a:off x="277812" y="609600"/>
            <a:ext cx="8305800" cy="5562600"/>
          </a:xfrm>
        </p:spPr>
        <p:txBody>
          <a:bodyPr>
            <a:normAutofit lnSpcReduction="10000"/>
          </a:bodyPr>
          <a:lstStyle/>
          <a:p>
            <a:pPr eaLnBrk="1" hangingPunct="1"/>
            <a:r>
              <a:rPr lang="en-US" sz="2800" dirty="0" smtClean="0"/>
              <a:t>Most Cells (except Generalized Cells representing fluid media) have defined volumes.</a:t>
            </a:r>
          </a:p>
          <a:p>
            <a:pPr eaLnBrk="1" hangingPunct="1"/>
            <a:endParaRPr lang="en-US" sz="2800" dirty="0" smtClean="0"/>
          </a:p>
          <a:p>
            <a:pPr eaLnBrk="1" hangingPunct="1"/>
            <a:endParaRPr lang="en-US" sz="2800" dirty="0" smtClean="0"/>
          </a:p>
          <a:p>
            <a:pPr eaLnBrk="1" hangingPunct="1"/>
            <a:endParaRPr lang="en-US" sz="2800" dirty="0" smtClean="0"/>
          </a:p>
          <a:p>
            <a:pPr eaLnBrk="1" hangingPunct="1"/>
            <a:r>
              <a:rPr lang="en-US" sz="2800" i="1" dirty="0" smtClean="0"/>
              <a:t>i.e.</a:t>
            </a:r>
            <a:r>
              <a:rPr lang="en-US" sz="2800" dirty="0" smtClean="0"/>
              <a:t> the cell obeys the ideal gas law.</a:t>
            </a:r>
          </a:p>
          <a:p>
            <a:pPr eaLnBrk="1" hangingPunct="1"/>
            <a:r>
              <a:rPr lang="en-US" sz="2800" dirty="0" smtClean="0"/>
              <a:t>Easy way to implement Cell Growth:</a:t>
            </a:r>
          </a:p>
          <a:p>
            <a:pPr eaLnBrk="1" hangingPunct="1"/>
            <a:endParaRPr lang="en-US" sz="2800" dirty="0" smtClean="0"/>
          </a:p>
          <a:p>
            <a:pPr eaLnBrk="1" hangingPunct="1"/>
            <a:endParaRPr lang="en-US" sz="2800" dirty="0" smtClean="0"/>
          </a:p>
          <a:p>
            <a:pPr eaLnBrk="1" hangingPunct="1"/>
            <a:r>
              <a:rPr lang="en-US" sz="2800" dirty="0" smtClean="0"/>
              <a:t>And Cell Death:</a:t>
            </a:r>
          </a:p>
          <a:p>
            <a:pPr marL="0" indent="0" eaLnBrk="1" hangingPunct="1">
              <a:buNone/>
            </a:pPr>
            <a:r>
              <a:rPr lang="en-US" sz="2800" dirty="0" smtClean="0"/>
              <a:t>The rate of cell disappearance </a:t>
            </a:r>
          </a:p>
          <a:p>
            <a:pPr marL="0" indent="0" eaLnBrk="1" hangingPunct="1">
              <a:buNone/>
            </a:pPr>
            <a:r>
              <a:rPr lang="en-US" sz="2800" dirty="0"/>
              <a:t>	</a:t>
            </a:r>
            <a:r>
              <a:rPr lang="en-US" sz="2800" dirty="0" smtClean="0"/>
              <a:t>proportional to </a:t>
            </a:r>
          </a:p>
          <a:p>
            <a:pPr eaLnBrk="1" hangingPunct="1"/>
            <a:endParaRPr lang="en-US" sz="2800" dirty="0" smtClean="0"/>
          </a:p>
        </p:txBody>
      </p:sp>
      <p:graphicFrame>
        <p:nvGraphicFramePr>
          <p:cNvPr id="21506" name="Object 4"/>
          <p:cNvGraphicFramePr>
            <a:graphicFrameLocks noGrp="1" noChangeAspect="1"/>
          </p:cNvGraphicFramePr>
          <p:nvPr>
            <p:ph sz="quarter" idx="2"/>
            <p:extLst>
              <p:ext uri="{D42A27DB-BD31-4B8C-83A1-F6EECF244321}">
                <p14:modId xmlns:p14="http://schemas.microsoft.com/office/powerpoint/2010/main" val="954755803"/>
              </p:ext>
            </p:extLst>
          </p:nvPr>
        </p:nvGraphicFramePr>
        <p:xfrm>
          <a:off x="1497012" y="1600200"/>
          <a:ext cx="4211637" cy="623888"/>
        </p:xfrm>
        <a:graphic>
          <a:graphicData uri="http://schemas.openxmlformats.org/presentationml/2006/ole">
            <mc:AlternateContent xmlns:mc="http://schemas.openxmlformats.org/markup-compatibility/2006">
              <mc:Choice xmlns:v="urn:schemas-microsoft-com:vml" Requires="v">
                <p:oleObj spid="_x0000_s81064" name="Equation" r:id="rId6" imgW="2400120" imgH="355320" progId="Equation.3">
                  <p:embed/>
                </p:oleObj>
              </mc:Choice>
              <mc:Fallback>
                <p:oleObj name="Equation" r:id="rId6" imgW="2400120" imgH="355320" progId="Equation.3">
                  <p:embed/>
                  <p:pic>
                    <p:nvPicPr>
                      <p:cNvPr id="0" name=""/>
                      <p:cNvPicPr>
                        <a:picLocks noChangeAspect="1" noChangeArrowheads="1"/>
                      </p:cNvPicPr>
                      <p:nvPr/>
                    </p:nvPicPr>
                    <p:blipFill>
                      <a:blip r:embed="rId7"/>
                      <a:srcRect/>
                      <a:stretch>
                        <a:fillRect/>
                      </a:stretch>
                    </p:blipFill>
                    <p:spPr bwMode="auto">
                      <a:xfrm>
                        <a:off x="1497012" y="1600200"/>
                        <a:ext cx="4211637" cy="62388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pic>
                </p:oleObj>
              </mc:Fallback>
            </mc:AlternateContent>
          </a:graphicData>
        </a:graphic>
      </p:graphicFrame>
      <p:graphicFrame>
        <p:nvGraphicFramePr>
          <p:cNvPr id="21507" name="Object 7"/>
          <p:cNvGraphicFramePr>
            <a:graphicFrameLocks noGrp="1" noChangeAspect="1"/>
          </p:cNvGraphicFramePr>
          <p:nvPr>
            <p:ph sz="quarter" idx="3"/>
            <p:extLst>
              <p:ext uri="{D42A27DB-BD31-4B8C-83A1-F6EECF244321}">
                <p14:modId xmlns:p14="http://schemas.microsoft.com/office/powerpoint/2010/main" val="3650439688"/>
              </p:ext>
            </p:extLst>
          </p:nvPr>
        </p:nvGraphicFramePr>
        <p:xfrm>
          <a:off x="1116012" y="3886200"/>
          <a:ext cx="3281363" cy="592138"/>
        </p:xfrm>
        <a:graphic>
          <a:graphicData uri="http://schemas.openxmlformats.org/presentationml/2006/ole">
            <mc:AlternateContent xmlns:mc="http://schemas.openxmlformats.org/markup-compatibility/2006">
              <mc:Choice xmlns:v="urn:schemas-microsoft-com:vml" Requires="v">
                <p:oleObj spid="_x0000_s81065" name="Equation" r:id="rId8" imgW="2323800" imgH="419040" progId="Equation.3">
                  <p:embed/>
                </p:oleObj>
              </mc:Choice>
              <mc:Fallback>
                <p:oleObj name="Equation" r:id="rId8" imgW="2323800" imgH="419040" progId="Equation.3">
                  <p:embed/>
                  <p:pic>
                    <p:nvPicPr>
                      <p:cNvPr id="0" nam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16012" y="3886200"/>
                        <a:ext cx="3281363" cy="59213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pic>
                </p:oleObj>
              </mc:Fallback>
            </mc:AlternateContent>
          </a:graphicData>
        </a:graphic>
      </p:graphicFrame>
      <p:graphicFrame>
        <p:nvGraphicFramePr>
          <p:cNvPr id="21508" name="Object 8"/>
          <p:cNvGraphicFramePr>
            <a:graphicFrameLocks noChangeAspect="1"/>
          </p:cNvGraphicFramePr>
          <p:nvPr>
            <p:extLst>
              <p:ext uri="{D42A27DB-BD31-4B8C-83A1-F6EECF244321}">
                <p14:modId xmlns:p14="http://schemas.microsoft.com/office/powerpoint/2010/main" val="836385886"/>
              </p:ext>
            </p:extLst>
          </p:nvPr>
        </p:nvGraphicFramePr>
        <p:xfrm>
          <a:off x="3021012" y="4800600"/>
          <a:ext cx="1641475" cy="511175"/>
        </p:xfrm>
        <a:graphic>
          <a:graphicData uri="http://schemas.openxmlformats.org/presentationml/2006/ole">
            <mc:AlternateContent xmlns:mc="http://schemas.openxmlformats.org/markup-compatibility/2006">
              <mc:Choice xmlns:v="urn:schemas-microsoft-com:vml" Requires="v">
                <p:oleObj spid="_x0000_s81066" name="Equation" r:id="rId10" imgW="774360" imgH="241200" progId="Equation.3">
                  <p:embed/>
                </p:oleObj>
              </mc:Choice>
              <mc:Fallback>
                <p:oleObj name="Equation" r:id="rId10" imgW="774360" imgH="241200" progId="Equation.3">
                  <p:embed/>
                  <p:pic>
                    <p:nvPicPr>
                      <p:cNvPr id="0" name=""/>
                      <p:cNvPicPr>
                        <a:picLocks noChangeAspect="1" noChangeArrowheads="1"/>
                      </p:cNvPicPr>
                      <p:nvPr/>
                    </p:nvPicPr>
                    <p:blipFill>
                      <a:blip r:embed="rId11"/>
                      <a:srcRect/>
                      <a:stretch>
                        <a:fillRect/>
                      </a:stretch>
                    </p:blipFill>
                    <p:spPr bwMode="auto">
                      <a:xfrm>
                        <a:off x="3021012" y="4800600"/>
                        <a:ext cx="1641475" cy="511175"/>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pic>
                </p:oleObj>
              </mc:Fallback>
            </mc:AlternateContent>
          </a:graphicData>
        </a:graphic>
      </p:graphicFrame>
      <p:pic>
        <p:nvPicPr>
          <p:cNvPr id="9" name="Picture 4" descr="Biocomplexity Logo"/>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0" name="Picture 5" descr="redblackblockiu"/>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aphicFrame>
        <p:nvGraphicFramePr>
          <p:cNvPr id="2" name="Object 1"/>
          <p:cNvGraphicFramePr>
            <a:graphicFrameLocks noGrp="1" noChangeAspect="1"/>
          </p:cNvGraphicFramePr>
          <p:nvPr>
            <p:extLst>
              <p:ext uri="{D42A27DB-BD31-4B8C-83A1-F6EECF244321}">
                <p14:modId xmlns:p14="http://schemas.microsoft.com/office/powerpoint/2010/main" val="1644986746"/>
              </p:ext>
            </p:extLst>
          </p:nvPr>
        </p:nvGraphicFramePr>
        <p:xfrm>
          <a:off x="1497012" y="2286000"/>
          <a:ext cx="4143375" cy="422275"/>
        </p:xfrm>
        <a:graphic>
          <a:graphicData uri="http://schemas.openxmlformats.org/presentationml/2006/ole">
            <mc:AlternateContent xmlns:mc="http://schemas.openxmlformats.org/markup-compatibility/2006">
              <mc:Choice xmlns:v="urn:schemas-microsoft-com:vml" Requires="v">
                <p:oleObj spid="_x0000_s81067" name="Equation" r:id="rId14" imgW="2361960" imgH="241200" progId="Equation.3">
                  <p:embed/>
                </p:oleObj>
              </mc:Choice>
              <mc:Fallback>
                <p:oleObj name="Equation" r:id="rId14" imgW="2361960" imgH="241200" progId="Equation.3">
                  <p:embed/>
                  <p:pic>
                    <p:nvPicPr>
                      <p:cNvPr id="0" name=""/>
                      <p:cNvPicPr>
                        <a:picLocks noGrp="1" noChangeAspect="1" noChangeArrowheads="1"/>
                      </p:cNvPicPr>
                      <p:nvPr/>
                    </p:nvPicPr>
                    <p:blipFill>
                      <a:blip r:embed="rId15"/>
                      <a:srcRect/>
                      <a:stretch>
                        <a:fillRect/>
                      </a:stretch>
                    </p:blipFill>
                    <p:spPr bwMode="auto">
                      <a:xfrm>
                        <a:off x="1497012" y="2286000"/>
                        <a:ext cx="4143375" cy="422275"/>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pic>
                </p:oleObj>
              </mc:Fallback>
            </mc:AlternateContent>
          </a:graphicData>
        </a:graphic>
      </p:graphicFrame>
      <p:graphicFrame>
        <p:nvGraphicFramePr>
          <p:cNvPr id="3" name="Object 2"/>
          <p:cNvGraphicFramePr>
            <a:graphicFrameLocks noGrp="1" noChangeAspect="1"/>
          </p:cNvGraphicFramePr>
          <p:nvPr>
            <p:extLst>
              <p:ext uri="{D42A27DB-BD31-4B8C-83A1-F6EECF244321}">
                <p14:modId xmlns:p14="http://schemas.microsoft.com/office/powerpoint/2010/main" val="2770713091"/>
              </p:ext>
            </p:extLst>
          </p:nvPr>
        </p:nvGraphicFramePr>
        <p:xfrm>
          <a:off x="3554412" y="5791200"/>
          <a:ext cx="1069975" cy="400050"/>
        </p:xfrm>
        <a:graphic>
          <a:graphicData uri="http://schemas.openxmlformats.org/presentationml/2006/ole">
            <mc:AlternateContent xmlns:mc="http://schemas.openxmlformats.org/markup-compatibility/2006">
              <mc:Choice xmlns:v="urn:schemas-microsoft-com:vml" Requires="v">
                <p:oleObj spid="_x0000_s81068" name="Equation" r:id="rId16" imgW="609480" imgH="228600" progId="Equation.3">
                  <p:embed/>
                </p:oleObj>
              </mc:Choice>
              <mc:Fallback>
                <p:oleObj name="Equation" r:id="rId16" imgW="609480" imgH="228600" progId="Equation.3">
                  <p:embed/>
                  <p:pic>
                    <p:nvPicPr>
                      <p:cNvPr id="0" name=""/>
                      <p:cNvPicPr>
                        <a:picLocks noGrp="1" noChangeAspect="1" noChangeArrowheads="1"/>
                      </p:cNvPicPr>
                      <p:nvPr/>
                    </p:nvPicPr>
                    <p:blipFill>
                      <a:blip r:embed="rId17"/>
                      <a:srcRect/>
                      <a:stretch>
                        <a:fillRect/>
                      </a:stretch>
                    </p:blipFill>
                    <p:spPr bwMode="auto">
                      <a:xfrm>
                        <a:off x="3554412" y="5791200"/>
                        <a:ext cx="1069975" cy="40005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pic>
                </p:oleObj>
              </mc:Fallback>
            </mc:AlternateContent>
          </a:graphicData>
        </a:graphic>
      </p:graphicFrame>
      <p:pic>
        <p:nvPicPr>
          <p:cNvPr id="5" name="Heiko_2A_PS_py_09_19_2011_22_56_40.avi">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18"/>
          <a:stretch>
            <a:fillRect/>
          </a:stretch>
        </p:blipFill>
        <p:spPr>
          <a:xfrm>
            <a:off x="6102543" y="2819400"/>
            <a:ext cx="3025775" cy="3032125"/>
          </a:xfrm>
          <a:prstGeom prst="rect">
            <a:avLst/>
          </a:prstGeom>
        </p:spPr>
      </p:pic>
    </p:spTree>
    <p:extLst>
      <p:ext uri="{BB962C8B-B14F-4D97-AF65-F5344CB8AC3E}">
        <p14:creationId xmlns:p14="http://schemas.microsoft.com/office/powerpoint/2010/main" val="950677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33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1" name="Rectangle 2"/>
          <p:cNvSpPr>
            <a:spLocks noGrp="1" noChangeArrowheads="1"/>
          </p:cNvSpPr>
          <p:nvPr>
            <p:ph type="title"/>
          </p:nvPr>
        </p:nvSpPr>
        <p:spPr>
          <a:xfrm>
            <a:off x="0" y="0"/>
            <a:ext cx="9144000" cy="838200"/>
          </a:xfrm>
        </p:spPr>
        <p:txBody>
          <a:bodyPr>
            <a:normAutofit/>
          </a:bodyPr>
          <a:lstStyle/>
          <a:p>
            <a:pPr eaLnBrk="1" hangingPunct="1"/>
            <a:r>
              <a:rPr lang="en-US" sz="3600" b="1" dirty="0" smtClean="0">
                <a:solidFill>
                  <a:srgbClr val="3333FF"/>
                </a:solidFill>
              </a:rPr>
              <a:t>Energy Terms: Variable Cell Adhesion</a:t>
            </a:r>
          </a:p>
        </p:txBody>
      </p:sp>
      <p:sp>
        <p:nvSpPr>
          <p:cNvPr id="14342" name="Rectangle 3"/>
          <p:cNvSpPr>
            <a:spLocks noGrp="1" noChangeArrowheads="1"/>
          </p:cNvSpPr>
          <p:nvPr>
            <p:ph type="body" sz="half" idx="1"/>
          </p:nvPr>
        </p:nvSpPr>
        <p:spPr>
          <a:xfrm>
            <a:off x="0" y="914400"/>
            <a:ext cx="8915400" cy="5410200"/>
          </a:xfrm>
        </p:spPr>
        <p:txBody>
          <a:bodyPr>
            <a:normAutofit/>
          </a:bodyPr>
          <a:lstStyle/>
          <a:p>
            <a:pPr eaLnBrk="1" hangingPunct="1">
              <a:buFontTx/>
              <a:buNone/>
            </a:pPr>
            <a:r>
              <a:rPr lang="en-US" sz="2400" dirty="0" smtClean="0"/>
              <a:t>Each unit of Cell Boundary (pixel along the domain surface) has an associated </a:t>
            </a:r>
            <a:r>
              <a:rPr lang="en-US" sz="2400" dirty="0" smtClean="0">
                <a:solidFill>
                  <a:srgbClr val="3333FF"/>
                </a:solidFill>
              </a:rPr>
              <a:t>Adhesion Energy</a:t>
            </a:r>
            <a:r>
              <a:rPr lang="en-US" sz="2400" dirty="0" smtClean="0"/>
              <a:t>, </a:t>
            </a:r>
            <a:r>
              <a:rPr lang="en-US" sz="2400" i="1" dirty="0" smtClean="0">
                <a:solidFill>
                  <a:srgbClr val="3333FF"/>
                </a:solidFill>
                <a:latin typeface="Times New Roman" pitchFamily="18" charset="0"/>
              </a:rPr>
              <a:t>J</a:t>
            </a:r>
            <a:endParaRPr lang="en-US" sz="2400" dirty="0" smtClean="0"/>
          </a:p>
          <a:p>
            <a:pPr eaLnBrk="1" hangingPunct="1">
              <a:buFontTx/>
              <a:buNone/>
            </a:pPr>
            <a:r>
              <a:rPr lang="en-US" sz="2400" dirty="0" smtClean="0"/>
              <a:t>This adhesion energy depends on 2 factors:</a:t>
            </a:r>
          </a:p>
          <a:p>
            <a:pPr eaLnBrk="1" hangingPunct="1">
              <a:buFontTx/>
              <a:buNone/>
            </a:pPr>
            <a:r>
              <a:rPr lang="en-US" sz="2400" dirty="0"/>
              <a:t>	</a:t>
            </a:r>
            <a:r>
              <a:rPr lang="en-US" sz="2400" dirty="0" smtClean="0"/>
              <a:t>- the type of cells around each cell boundary unit                                </a:t>
            </a:r>
          </a:p>
          <a:p>
            <a:pPr eaLnBrk="1" hangingPunct="1">
              <a:buFontTx/>
              <a:buNone/>
            </a:pPr>
            <a:endParaRPr lang="en-US" dirty="0"/>
          </a:p>
          <a:p>
            <a:pPr eaLnBrk="1" hangingPunct="1">
              <a:buFontTx/>
              <a:buNone/>
            </a:pPr>
            <a:r>
              <a:rPr lang="en-US" sz="2400" dirty="0" smtClean="0"/>
              <a:t>	- and the neighborhood order, </a:t>
            </a:r>
            <a:r>
              <a:rPr lang="en-US" sz="2400" i="1" dirty="0" smtClean="0"/>
              <a:t>i.e.</a:t>
            </a:r>
            <a:r>
              <a:rPr lang="en-US" sz="2400" dirty="0" smtClean="0"/>
              <a:t> the number of pixels around each boundary unit used to calculated the energy</a:t>
            </a:r>
          </a:p>
          <a:p>
            <a:pPr eaLnBrk="1" hangingPunct="1">
              <a:buFontTx/>
              <a:buNone/>
            </a:pPr>
            <a:endParaRPr lang="en-US" sz="2400" dirty="0" smtClean="0"/>
          </a:p>
          <a:p>
            <a:pPr eaLnBrk="1" hangingPunct="1">
              <a:buFontTx/>
              <a:buNone/>
            </a:pPr>
            <a:endParaRPr lang="en-US" sz="2400" dirty="0" smtClean="0"/>
          </a:p>
        </p:txBody>
      </p:sp>
      <p:pic>
        <p:nvPicPr>
          <p:cNvPr id="9" name="Picture 4" descr="Biocomplexity Logo"/>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0" name="Picture 5" descr="redblackblockiu"/>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2" name="CellSort-2.wmv">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rotWithShape="1">
          <a:blip r:embed="rId8"/>
          <a:srcRect l="25342" r="21881"/>
          <a:stretch/>
        </p:blipFill>
        <p:spPr>
          <a:xfrm>
            <a:off x="6400800" y="4013276"/>
            <a:ext cx="2669085" cy="2844724"/>
          </a:xfrm>
          <a:prstGeom prst="rect">
            <a:avLst/>
          </a:prstGeom>
        </p:spPr>
      </p:pic>
      <p:grpSp>
        <p:nvGrpSpPr>
          <p:cNvPr id="13" name="Group 5"/>
          <p:cNvGrpSpPr>
            <a:grpSpLocks noChangeAspect="1"/>
          </p:cNvGrpSpPr>
          <p:nvPr/>
        </p:nvGrpSpPr>
        <p:grpSpPr bwMode="auto">
          <a:xfrm>
            <a:off x="914400" y="4099560"/>
            <a:ext cx="4434952" cy="2377440"/>
            <a:chOff x="1412" y="1820"/>
            <a:chExt cx="9564" cy="5127"/>
          </a:xfrm>
        </p:grpSpPr>
        <p:sp>
          <p:nvSpPr>
            <p:cNvPr id="14" name="AutoShape 6"/>
            <p:cNvSpPr>
              <a:spLocks noChangeAspect="1" noChangeArrowheads="1"/>
            </p:cNvSpPr>
            <p:nvPr/>
          </p:nvSpPr>
          <p:spPr bwMode="auto">
            <a:xfrm>
              <a:off x="1412" y="1820"/>
              <a:ext cx="9564" cy="512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grpSp>
          <p:nvGrpSpPr>
            <p:cNvPr id="15" name="Group 7"/>
            <p:cNvGrpSpPr>
              <a:grpSpLocks/>
            </p:cNvGrpSpPr>
            <p:nvPr/>
          </p:nvGrpSpPr>
          <p:grpSpPr bwMode="auto">
            <a:xfrm>
              <a:off x="1808" y="2120"/>
              <a:ext cx="8640" cy="4419"/>
              <a:chOff x="1808" y="2120"/>
              <a:chExt cx="8640" cy="4419"/>
            </a:xfrm>
          </p:grpSpPr>
          <p:sp>
            <p:nvSpPr>
              <p:cNvPr id="16" name="Rectangle 8"/>
              <p:cNvSpPr>
                <a:spLocks noChangeAspect="1" noChangeArrowheads="1"/>
              </p:cNvSpPr>
              <p:nvPr/>
            </p:nvSpPr>
            <p:spPr bwMode="auto">
              <a:xfrm>
                <a:off x="1808" y="2120"/>
                <a:ext cx="3313" cy="4419"/>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7" name="Rectangle 9"/>
              <p:cNvSpPr>
                <a:spLocks noChangeAspect="1" noChangeArrowheads="1"/>
              </p:cNvSpPr>
              <p:nvPr/>
            </p:nvSpPr>
            <p:spPr bwMode="auto">
              <a:xfrm>
                <a:off x="1808" y="2120"/>
                <a:ext cx="551" cy="553"/>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8" name="Rectangle 10"/>
              <p:cNvSpPr>
                <a:spLocks noChangeAspect="1" noChangeArrowheads="1"/>
              </p:cNvSpPr>
              <p:nvPr/>
            </p:nvSpPr>
            <p:spPr bwMode="auto">
              <a:xfrm>
                <a:off x="2359" y="2120"/>
                <a:ext cx="550" cy="553"/>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9" name="Rectangle 11"/>
              <p:cNvSpPr>
                <a:spLocks noChangeAspect="1" noChangeArrowheads="1"/>
              </p:cNvSpPr>
              <p:nvPr/>
            </p:nvSpPr>
            <p:spPr bwMode="auto">
              <a:xfrm>
                <a:off x="1808" y="2673"/>
                <a:ext cx="551" cy="550"/>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20" name="Rectangle 12"/>
              <p:cNvSpPr>
                <a:spLocks noChangeAspect="1" noChangeArrowheads="1"/>
              </p:cNvSpPr>
              <p:nvPr/>
            </p:nvSpPr>
            <p:spPr bwMode="auto">
              <a:xfrm>
                <a:off x="2911" y="2120"/>
                <a:ext cx="551" cy="553"/>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21" name="Rectangle 13"/>
              <p:cNvSpPr>
                <a:spLocks noChangeAspect="1" noChangeArrowheads="1"/>
              </p:cNvSpPr>
              <p:nvPr/>
            </p:nvSpPr>
            <p:spPr bwMode="auto">
              <a:xfrm>
                <a:off x="3464" y="2120"/>
                <a:ext cx="551" cy="553"/>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22" name="Rectangle 14"/>
              <p:cNvSpPr>
                <a:spLocks noChangeAspect="1" noChangeArrowheads="1"/>
              </p:cNvSpPr>
              <p:nvPr/>
            </p:nvSpPr>
            <p:spPr bwMode="auto">
              <a:xfrm>
                <a:off x="2359" y="2673"/>
                <a:ext cx="550" cy="550"/>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23" name="Rectangle 15"/>
              <p:cNvSpPr>
                <a:spLocks noChangeAspect="1" noChangeArrowheads="1"/>
              </p:cNvSpPr>
              <p:nvPr/>
            </p:nvSpPr>
            <p:spPr bwMode="auto">
              <a:xfrm>
                <a:off x="2911" y="2673"/>
                <a:ext cx="551" cy="550"/>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24" name="Rectangle 16"/>
              <p:cNvSpPr>
                <a:spLocks noChangeAspect="1" noChangeArrowheads="1"/>
              </p:cNvSpPr>
              <p:nvPr/>
            </p:nvSpPr>
            <p:spPr bwMode="auto">
              <a:xfrm>
                <a:off x="3464" y="2673"/>
                <a:ext cx="551" cy="550"/>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25" name="Rectangle 17"/>
              <p:cNvSpPr>
                <a:spLocks noChangeAspect="1" noChangeArrowheads="1"/>
              </p:cNvSpPr>
              <p:nvPr/>
            </p:nvSpPr>
            <p:spPr bwMode="auto">
              <a:xfrm>
                <a:off x="1808" y="3223"/>
                <a:ext cx="551" cy="553"/>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26" name="Rectangle 18"/>
              <p:cNvSpPr>
                <a:spLocks noChangeAspect="1" noChangeArrowheads="1"/>
              </p:cNvSpPr>
              <p:nvPr/>
            </p:nvSpPr>
            <p:spPr bwMode="auto">
              <a:xfrm>
                <a:off x="2359" y="3223"/>
                <a:ext cx="550" cy="553"/>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27" name="Rectangle 19"/>
              <p:cNvSpPr>
                <a:spLocks noChangeAspect="1" noChangeArrowheads="1"/>
              </p:cNvSpPr>
              <p:nvPr/>
            </p:nvSpPr>
            <p:spPr bwMode="auto">
              <a:xfrm>
                <a:off x="2911" y="3223"/>
                <a:ext cx="551" cy="553"/>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28" name="Rectangle 20"/>
              <p:cNvSpPr>
                <a:spLocks noChangeAspect="1" noChangeArrowheads="1"/>
              </p:cNvSpPr>
              <p:nvPr/>
            </p:nvSpPr>
            <p:spPr bwMode="auto">
              <a:xfrm>
                <a:off x="3464" y="3223"/>
                <a:ext cx="551" cy="553"/>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29" name="Rectangle 21"/>
              <p:cNvSpPr>
                <a:spLocks noChangeAspect="1" noChangeArrowheads="1"/>
              </p:cNvSpPr>
              <p:nvPr/>
            </p:nvSpPr>
            <p:spPr bwMode="auto">
              <a:xfrm>
                <a:off x="4016" y="2120"/>
                <a:ext cx="551" cy="553"/>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30" name="Rectangle 22"/>
              <p:cNvSpPr>
                <a:spLocks noChangeAspect="1" noChangeArrowheads="1"/>
              </p:cNvSpPr>
              <p:nvPr/>
            </p:nvSpPr>
            <p:spPr bwMode="auto">
              <a:xfrm>
                <a:off x="4016" y="2673"/>
                <a:ext cx="551" cy="550"/>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31" name="Rectangle 23"/>
              <p:cNvSpPr>
                <a:spLocks noChangeAspect="1" noChangeArrowheads="1"/>
              </p:cNvSpPr>
              <p:nvPr/>
            </p:nvSpPr>
            <p:spPr bwMode="auto">
              <a:xfrm>
                <a:off x="4016" y="3223"/>
                <a:ext cx="551" cy="553"/>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32" name="Rectangle 24"/>
              <p:cNvSpPr>
                <a:spLocks noChangeAspect="1" noChangeArrowheads="1"/>
              </p:cNvSpPr>
              <p:nvPr/>
            </p:nvSpPr>
            <p:spPr bwMode="auto">
              <a:xfrm>
                <a:off x="1808" y="3778"/>
                <a:ext cx="551" cy="552"/>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33" name="Rectangle 25"/>
              <p:cNvSpPr>
                <a:spLocks noChangeAspect="1" noChangeArrowheads="1"/>
              </p:cNvSpPr>
              <p:nvPr/>
            </p:nvSpPr>
            <p:spPr bwMode="auto">
              <a:xfrm>
                <a:off x="2359" y="3778"/>
                <a:ext cx="550" cy="552"/>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34" name="Rectangle 26"/>
              <p:cNvSpPr>
                <a:spLocks noChangeAspect="1" noChangeArrowheads="1"/>
              </p:cNvSpPr>
              <p:nvPr/>
            </p:nvSpPr>
            <p:spPr bwMode="auto">
              <a:xfrm>
                <a:off x="2911" y="3778"/>
                <a:ext cx="551" cy="552"/>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35" name="Rectangle 27"/>
              <p:cNvSpPr>
                <a:spLocks noChangeAspect="1" noChangeArrowheads="1"/>
              </p:cNvSpPr>
              <p:nvPr/>
            </p:nvSpPr>
            <p:spPr bwMode="auto">
              <a:xfrm>
                <a:off x="3464" y="3778"/>
                <a:ext cx="551" cy="552"/>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36" name="Rectangle 28"/>
              <p:cNvSpPr>
                <a:spLocks noChangeAspect="1" noChangeArrowheads="1"/>
              </p:cNvSpPr>
              <p:nvPr/>
            </p:nvSpPr>
            <p:spPr bwMode="auto">
              <a:xfrm>
                <a:off x="4016" y="3778"/>
                <a:ext cx="551" cy="552"/>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37" name="Rectangle 29"/>
              <p:cNvSpPr>
                <a:spLocks noChangeAspect="1" noChangeArrowheads="1"/>
              </p:cNvSpPr>
              <p:nvPr/>
            </p:nvSpPr>
            <p:spPr bwMode="auto">
              <a:xfrm>
                <a:off x="2359" y="4330"/>
                <a:ext cx="550" cy="551"/>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38" name="Rectangle 30"/>
              <p:cNvSpPr>
                <a:spLocks noChangeAspect="1" noChangeArrowheads="1"/>
              </p:cNvSpPr>
              <p:nvPr/>
            </p:nvSpPr>
            <p:spPr bwMode="auto">
              <a:xfrm>
                <a:off x="1808" y="4330"/>
                <a:ext cx="551" cy="551"/>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39" name="Rectangle 31"/>
              <p:cNvSpPr>
                <a:spLocks noChangeAspect="1" noChangeArrowheads="1"/>
              </p:cNvSpPr>
              <p:nvPr/>
            </p:nvSpPr>
            <p:spPr bwMode="auto">
              <a:xfrm>
                <a:off x="2911" y="4330"/>
                <a:ext cx="551" cy="551"/>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40" name="Rectangle 32"/>
              <p:cNvSpPr>
                <a:spLocks noChangeAspect="1" noChangeArrowheads="1"/>
              </p:cNvSpPr>
              <p:nvPr/>
            </p:nvSpPr>
            <p:spPr bwMode="auto">
              <a:xfrm>
                <a:off x="3464" y="4330"/>
                <a:ext cx="551" cy="551"/>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41" name="Rectangle 33"/>
              <p:cNvSpPr>
                <a:spLocks noChangeAspect="1" noChangeArrowheads="1"/>
              </p:cNvSpPr>
              <p:nvPr/>
            </p:nvSpPr>
            <p:spPr bwMode="auto">
              <a:xfrm>
                <a:off x="4016" y="4330"/>
                <a:ext cx="551" cy="551"/>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42" name="Rectangle 34"/>
              <p:cNvSpPr>
                <a:spLocks noChangeAspect="1" noChangeArrowheads="1"/>
              </p:cNvSpPr>
              <p:nvPr/>
            </p:nvSpPr>
            <p:spPr bwMode="auto">
              <a:xfrm>
                <a:off x="1808" y="4881"/>
                <a:ext cx="551" cy="553"/>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43" name="Rectangle 35"/>
              <p:cNvSpPr>
                <a:spLocks noChangeAspect="1" noChangeArrowheads="1"/>
              </p:cNvSpPr>
              <p:nvPr/>
            </p:nvSpPr>
            <p:spPr bwMode="auto">
              <a:xfrm>
                <a:off x="2911" y="4881"/>
                <a:ext cx="551" cy="553"/>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44" name="Rectangle 36"/>
              <p:cNvSpPr>
                <a:spLocks noChangeAspect="1" noChangeArrowheads="1"/>
              </p:cNvSpPr>
              <p:nvPr/>
            </p:nvSpPr>
            <p:spPr bwMode="auto">
              <a:xfrm>
                <a:off x="2359" y="4881"/>
                <a:ext cx="550" cy="553"/>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45" name="Rectangle 37"/>
              <p:cNvSpPr>
                <a:spLocks noChangeAspect="1" noChangeArrowheads="1"/>
              </p:cNvSpPr>
              <p:nvPr/>
            </p:nvSpPr>
            <p:spPr bwMode="auto">
              <a:xfrm>
                <a:off x="3464" y="4881"/>
                <a:ext cx="551" cy="553"/>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46" name="Rectangle 38"/>
              <p:cNvSpPr>
                <a:spLocks noChangeAspect="1" noChangeArrowheads="1"/>
              </p:cNvSpPr>
              <p:nvPr/>
            </p:nvSpPr>
            <p:spPr bwMode="auto">
              <a:xfrm>
                <a:off x="1808" y="5436"/>
                <a:ext cx="551" cy="550"/>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47" name="Rectangle 39"/>
              <p:cNvSpPr>
                <a:spLocks noChangeAspect="1" noChangeArrowheads="1"/>
              </p:cNvSpPr>
              <p:nvPr/>
            </p:nvSpPr>
            <p:spPr bwMode="auto">
              <a:xfrm>
                <a:off x="4016" y="4881"/>
                <a:ext cx="551" cy="553"/>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48" name="Rectangle 40"/>
              <p:cNvSpPr>
                <a:spLocks noChangeAspect="1" noChangeArrowheads="1"/>
              </p:cNvSpPr>
              <p:nvPr/>
            </p:nvSpPr>
            <p:spPr bwMode="auto">
              <a:xfrm>
                <a:off x="2359" y="5436"/>
                <a:ext cx="550" cy="550"/>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49" name="Rectangle 41"/>
              <p:cNvSpPr>
                <a:spLocks noChangeAspect="1" noChangeArrowheads="1"/>
              </p:cNvSpPr>
              <p:nvPr/>
            </p:nvSpPr>
            <p:spPr bwMode="auto">
              <a:xfrm>
                <a:off x="2911" y="5436"/>
                <a:ext cx="551" cy="550"/>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50" name="Rectangle 42"/>
              <p:cNvSpPr>
                <a:spLocks noChangeAspect="1" noChangeArrowheads="1"/>
              </p:cNvSpPr>
              <p:nvPr/>
            </p:nvSpPr>
            <p:spPr bwMode="auto">
              <a:xfrm>
                <a:off x="3464" y="5436"/>
                <a:ext cx="551" cy="550"/>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51" name="Rectangle 43"/>
              <p:cNvSpPr>
                <a:spLocks noChangeAspect="1" noChangeArrowheads="1"/>
              </p:cNvSpPr>
              <p:nvPr/>
            </p:nvSpPr>
            <p:spPr bwMode="auto">
              <a:xfrm>
                <a:off x="4016" y="5436"/>
                <a:ext cx="551" cy="550"/>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52" name="Rectangle 44"/>
              <p:cNvSpPr>
                <a:spLocks noChangeAspect="1" noChangeArrowheads="1"/>
              </p:cNvSpPr>
              <p:nvPr/>
            </p:nvSpPr>
            <p:spPr bwMode="auto">
              <a:xfrm>
                <a:off x="1808" y="5986"/>
                <a:ext cx="551" cy="553"/>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53" name="Rectangle 45"/>
              <p:cNvSpPr>
                <a:spLocks noChangeAspect="1" noChangeArrowheads="1"/>
              </p:cNvSpPr>
              <p:nvPr/>
            </p:nvSpPr>
            <p:spPr bwMode="auto">
              <a:xfrm>
                <a:off x="2359" y="5986"/>
                <a:ext cx="550" cy="553"/>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54" name="Rectangle 46"/>
              <p:cNvSpPr>
                <a:spLocks noChangeAspect="1" noChangeArrowheads="1"/>
              </p:cNvSpPr>
              <p:nvPr/>
            </p:nvSpPr>
            <p:spPr bwMode="auto">
              <a:xfrm>
                <a:off x="2911" y="5986"/>
                <a:ext cx="551" cy="553"/>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55" name="Rectangle 47"/>
              <p:cNvSpPr>
                <a:spLocks noChangeAspect="1" noChangeArrowheads="1"/>
              </p:cNvSpPr>
              <p:nvPr/>
            </p:nvSpPr>
            <p:spPr bwMode="auto">
              <a:xfrm>
                <a:off x="3464" y="5986"/>
                <a:ext cx="551" cy="553"/>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56" name="Rectangle 48"/>
              <p:cNvSpPr>
                <a:spLocks noChangeAspect="1" noChangeArrowheads="1"/>
              </p:cNvSpPr>
              <p:nvPr/>
            </p:nvSpPr>
            <p:spPr bwMode="auto">
              <a:xfrm>
                <a:off x="4016" y="5986"/>
                <a:ext cx="551" cy="553"/>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57" name="Rectangle 49"/>
              <p:cNvSpPr>
                <a:spLocks noChangeAspect="1" noChangeArrowheads="1"/>
              </p:cNvSpPr>
              <p:nvPr/>
            </p:nvSpPr>
            <p:spPr bwMode="auto">
              <a:xfrm>
                <a:off x="4569" y="2673"/>
                <a:ext cx="551" cy="550"/>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58" name="Rectangle 50"/>
              <p:cNvSpPr>
                <a:spLocks noChangeAspect="1" noChangeArrowheads="1"/>
              </p:cNvSpPr>
              <p:nvPr/>
            </p:nvSpPr>
            <p:spPr bwMode="auto">
              <a:xfrm>
                <a:off x="4569" y="2120"/>
                <a:ext cx="551" cy="553"/>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59" name="Rectangle 51"/>
              <p:cNvSpPr>
                <a:spLocks noChangeAspect="1" noChangeArrowheads="1"/>
              </p:cNvSpPr>
              <p:nvPr/>
            </p:nvSpPr>
            <p:spPr bwMode="auto">
              <a:xfrm>
                <a:off x="4569" y="3223"/>
                <a:ext cx="551" cy="553"/>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60" name="Rectangle 52"/>
              <p:cNvSpPr>
                <a:spLocks noChangeAspect="1" noChangeArrowheads="1"/>
              </p:cNvSpPr>
              <p:nvPr/>
            </p:nvSpPr>
            <p:spPr bwMode="auto">
              <a:xfrm>
                <a:off x="4569" y="3778"/>
                <a:ext cx="551" cy="552"/>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61" name="Rectangle 53"/>
              <p:cNvSpPr>
                <a:spLocks noChangeAspect="1" noChangeArrowheads="1"/>
              </p:cNvSpPr>
              <p:nvPr/>
            </p:nvSpPr>
            <p:spPr bwMode="auto">
              <a:xfrm>
                <a:off x="4569" y="4330"/>
                <a:ext cx="551" cy="551"/>
              </a:xfrm>
              <a:prstGeom prst="rect">
                <a:avLst/>
              </a:prstGeom>
              <a:solidFill>
                <a:srgbClr val="FFFFFF"/>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62" name="Rectangle 54"/>
              <p:cNvSpPr>
                <a:spLocks noChangeAspect="1" noChangeArrowheads="1"/>
              </p:cNvSpPr>
              <p:nvPr/>
            </p:nvSpPr>
            <p:spPr bwMode="auto">
              <a:xfrm>
                <a:off x="4569" y="4881"/>
                <a:ext cx="551" cy="553"/>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63" name="Rectangle 55"/>
              <p:cNvSpPr>
                <a:spLocks noChangeAspect="1" noChangeArrowheads="1"/>
              </p:cNvSpPr>
              <p:nvPr/>
            </p:nvSpPr>
            <p:spPr bwMode="auto">
              <a:xfrm>
                <a:off x="4569" y="5436"/>
                <a:ext cx="551" cy="550"/>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64" name="Rectangle 56"/>
              <p:cNvSpPr>
                <a:spLocks noChangeAspect="1" noChangeArrowheads="1"/>
              </p:cNvSpPr>
              <p:nvPr/>
            </p:nvSpPr>
            <p:spPr bwMode="auto">
              <a:xfrm>
                <a:off x="4569" y="5986"/>
                <a:ext cx="551" cy="553"/>
              </a:xfrm>
              <a:prstGeom prst="rect">
                <a:avLst/>
              </a:prstGeom>
              <a:solidFill>
                <a:srgbClr val="C0C0C0"/>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65" name="Text Box 57"/>
              <p:cNvSpPr txBox="1">
                <a:spLocks noChangeAspect="1" noChangeArrowheads="1"/>
              </p:cNvSpPr>
              <p:nvPr/>
            </p:nvSpPr>
            <p:spPr bwMode="auto">
              <a:xfrm>
                <a:off x="3627" y="3928"/>
                <a:ext cx="221" cy="315"/>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1</a:t>
                </a:r>
                <a:endParaRPr lang="en-US" altLang="en-US" sz="1800"/>
              </a:p>
            </p:txBody>
          </p:sp>
          <p:sp>
            <p:nvSpPr>
              <p:cNvPr id="66" name="Text Box 58"/>
              <p:cNvSpPr txBox="1">
                <a:spLocks noChangeAspect="1" noChangeArrowheads="1"/>
              </p:cNvSpPr>
              <p:nvPr/>
            </p:nvSpPr>
            <p:spPr bwMode="auto">
              <a:xfrm>
                <a:off x="4201" y="4449"/>
                <a:ext cx="204" cy="29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1</a:t>
                </a:r>
                <a:endParaRPr lang="en-US" altLang="en-US" sz="1800"/>
              </a:p>
            </p:txBody>
          </p:sp>
          <p:sp>
            <p:nvSpPr>
              <p:cNvPr id="67" name="Text Box 59"/>
              <p:cNvSpPr txBox="1">
                <a:spLocks noChangeAspect="1" noChangeArrowheads="1"/>
              </p:cNvSpPr>
              <p:nvPr/>
            </p:nvSpPr>
            <p:spPr bwMode="auto">
              <a:xfrm>
                <a:off x="3662" y="5010"/>
                <a:ext cx="214" cy="305"/>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1</a:t>
                </a:r>
                <a:endParaRPr lang="en-US" altLang="en-US" sz="1800"/>
              </a:p>
            </p:txBody>
          </p:sp>
          <p:sp>
            <p:nvSpPr>
              <p:cNvPr id="68" name="Text Box 60"/>
              <p:cNvSpPr txBox="1">
                <a:spLocks noChangeAspect="1" noChangeArrowheads="1"/>
              </p:cNvSpPr>
              <p:nvPr/>
            </p:nvSpPr>
            <p:spPr bwMode="auto">
              <a:xfrm>
                <a:off x="3082" y="4482"/>
                <a:ext cx="219" cy="31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1</a:t>
                </a:r>
                <a:endParaRPr lang="en-US" altLang="en-US" sz="1800"/>
              </a:p>
            </p:txBody>
          </p:sp>
          <p:sp>
            <p:nvSpPr>
              <p:cNvPr id="69" name="Text Box 61"/>
              <p:cNvSpPr txBox="1">
                <a:spLocks noChangeAspect="1" noChangeArrowheads="1"/>
              </p:cNvSpPr>
              <p:nvPr/>
            </p:nvSpPr>
            <p:spPr bwMode="auto">
              <a:xfrm>
                <a:off x="4182" y="3934"/>
                <a:ext cx="182" cy="25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2</a:t>
                </a:r>
                <a:endParaRPr lang="en-US" altLang="en-US" sz="1800"/>
              </a:p>
            </p:txBody>
          </p:sp>
          <p:sp>
            <p:nvSpPr>
              <p:cNvPr id="70" name="Text Box 62"/>
              <p:cNvSpPr txBox="1">
                <a:spLocks noChangeAspect="1" noChangeArrowheads="1"/>
              </p:cNvSpPr>
              <p:nvPr/>
            </p:nvSpPr>
            <p:spPr bwMode="auto">
              <a:xfrm>
                <a:off x="4214" y="4981"/>
                <a:ext cx="234" cy="331"/>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2</a:t>
                </a:r>
                <a:endParaRPr lang="en-US" altLang="en-US" sz="1800"/>
              </a:p>
            </p:txBody>
          </p:sp>
          <p:sp>
            <p:nvSpPr>
              <p:cNvPr id="71" name="Text Box 63"/>
              <p:cNvSpPr txBox="1">
                <a:spLocks noChangeAspect="1" noChangeArrowheads="1"/>
              </p:cNvSpPr>
              <p:nvPr/>
            </p:nvSpPr>
            <p:spPr bwMode="auto">
              <a:xfrm>
                <a:off x="3082" y="4986"/>
                <a:ext cx="211" cy="301"/>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2</a:t>
                </a:r>
                <a:endParaRPr lang="en-US" altLang="en-US" sz="1800"/>
              </a:p>
            </p:txBody>
          </p:sp>
          <p:sp>
            <p:nvSpPr>
              <p:cNvPr id="72" name="Text Box 64"/>
              <p:cNvSpPr txBox="1">
                <a:spLocks noChangeAspect="1" noChangeArrowheads="1"/>
              </p:cNvSpPr>
              <p:nvPr/>
            </p:nvSpPr>
            <p:spPr bwMode="auto">
              <a:xfrm>
                <a:off x="3101" y="3920"/>
                <a:ext cx="202" cy="28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2</a:t>
                </a:r>
                <a:endParaRPr lang="en-US" altLang="en-US" sz="1800"/>
              </a:p>
            </p:txBody>
          </p:sp>
          <p:sp>
            <p:nvSpPr>
              <p:cNvPr id="73" name="Text Box 65"/>
              <p:cNvSpPr txBox="1">
                <a:spLocks noChangeAspect="1" noChangeArrowheads="1"/>
              </p:cNvSpPr>
              <p:nvPr/>
            </p:nvSpPr>
            <p:spPr bwMode="auto">
              <a:xfrm>
                <a:off x="3644" y="3349"/>
                <a:ext cx="253" cy="36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3</a:t>
                </a:r>
                <a:endParaRPr lang="en-US" altLang="en-US" sz="1800"/>
              </a:p>
            </p:txBody>
          </p:sp>
          <p:sp>
            <p:nvSpPr>
              <p:cNvPr id="74" name="Text Box 66"/>
              <p:cNvSpPr txBox="1">
                <a:spLocks noChangeAspect="1" noChangeArrowheads="1"/>
              </p:cNvSpPr>
              <p:nvPr/>
            </p:nvSpPr>
            <p:spPr bwMode="auto">
              <a:xfrm>
                <a:off x="4721" y="4454"/>
                <a:ext cx="265" cy="374"/>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3</a:t>
                </a:r>
                <a:endParaRPr lang="en-US" altLang="en-US" sz="1800"/>
              </a:p>
            </p:txBody>
          </p:sp>
          <p:sp>
            <p:nvSpPr>
              <p:cNvPr id="75" name="Text Box 67"/>
              <p:cNvSpPr txBox="1">
                <a:spLocks noChangeAspect="1" noChangeArrowheads="1"/>
              </p:cNvSpPr>
              <p:nvPr/>
            </p:nvSpPr>
            <p:spPr bwMode="auto">
              <a:xfrm>
                <a:off x="3642" y="5575"/>
                <a:ext cx="218" cy="313"/>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3</a:t>
                </a:r>
                <a:endParaRPr lang="en-US" altLang="en-US" sz="1800"/>
              </a:p>
            </p:txBody>
          </p:sp>
          <p:sp>
            <p:nvSpPr>
              <p:cNvPr id="76" name="Text Box 68"/>
              <p:cNvSpPr txBox="1">
                <a:spLocks noChangeAspect="1" noChangeArrowheads="1"/>
              </p:cNvSpPr>
              <p:nvPr/>
            </p:nvSpPr>
            <p:spPr bwMode="auto">
              <a:xfrm>
                <a:off x="2562" y="4481"/>
                <a:ext cx="234" cy="333"/>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3</a:t>
                </a:r>
                <a:endParaRPr lang="en-US" altLang="en-US" sz="1800"/>
              </a:p>
            </p:txBody>
          </p:sp>
          <p:sp>
            <p:nvSpPr>
              <p:cNvPr id="77" name="Text Box 69"/>
              <p:cNvSpPr txBox="1">
                <a:spLocks noChangeAspect="1" noChangeArrowheads="1"/>
              </p:cNvSpPr>
              <p:nvPr/>
            </p:nvSpPr>
            <p:spPr bwMode="auto">
              <a:xfrm>
                <a:off x="3104" y="3344"/>
                <a:ext cx="237" cy="339"/>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78" name="Text Box 70"/>
              <p:cNvSpPr txBox="1">
                <a:spLocks noChangeAspect="1" noChangeArrowheads="1"/>
              </p:cNvSpPr>
              <p:nvPr/>
            </p:nvSpPr>
            <p:spPr bwMode="auto">
              <a:xfrm>
                <a:off x="2557" y="3925"/>
                <a:ext cx="199" cy="283"/>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79" name="Text Box 71"/>
              <p:cNvSpPr txBox="1">
                <a:spLocks noChangeAspect="1" noChangeArrowheads="1"/>
              </p:cNvSpPr>
              <p:nvPr/>
            </p:nvSpPr>
            <p:spPr bwMode="auto">
              <a:xfrm>
                <a:off x="2537" y="5004"/>
                <a:ext cx="266" cy="381"/>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80" name="Text Box 72"/>
              <p:cNvSpPr txBox="1">
                <a:spLocks noChangeAspect="1" noChangeArrowheads="1"/>
              </p:cNvSpPr>
              <p:nvPr/>
            </p:nvSpPr>
            <p:spPr bwMode="auto">
              <a:xfrm>
                <a:off x="3092" y="5563"/>
                <a:ext cx="209" cy="297"/>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81" name="Text Box 73"/>
              <p:cNvSpPr txBox="1">
                <a:spLocks noChangeAspect="1" noChangeArrowheads="1"/>
              </p:cNvSpPr>
              <p:nvPr/>
            </p:nvSpPr>
            <p:spPr bwMode="auto">
              <a:xfrm>
                <a:off x="4213" y="5581"/>
                <a:ext cx="196" cy="279"/>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82" name="Text Box 74"/>
              <p:cNvSpPr txBox="1">
                <a:spLocks noChangeAspect="1" noChangeArrowheads="1"/>
              </p:cNvSpPr>
              <p:nvPr/>
            </p:nvSpPr>
            <p:spPr bwMode="auto">
              <a:xfrm>
                <a:off x="4717" y="4995"/>
                <a:ext cx="236" cy="337"/>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83" name="Text Box 75"/>
              <p:cNvSpPr txBox="1">
                <a:spLocks noChangeAspect="1" noChangeArrowheads="1"/>
              </p:cNvSpPr>
              <p:nvPr/>
            </p:nvSpPr>
            <p:spPr bwMode="auto">
              <a:xfrm>
                <a:off x="4721" y="3930"/>
                <a:ext cx="210" cy="301"/>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84" name="Text Box 76"/>
              <p:cNvSpPr txBox="1">
                <a:spLocks noChangeAspect="1" noChangeArrowheads="1"/>
              </p:cNvSpPr>
              <p:nvPr/>
            </p:nvSpPr>
            <p:spPr bwMode="auto">
              <a:xfrm>
                <a:off x="4189" y="3372"/>
                <a:ext cx="239" cy="339"/>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85" name="Oval 77"/>
              <p:cNvSpPr>
                <a:spLocks noChangeAspect="1" noChangeArrowheads="1"/>
              </p:cNvSpPr>
              <p:nvPr/>
            </p:nvSpPr>
            <p:spPr bwMode="auto">
              <a:xfrm>
                <a:off x="3607" y="4486"/>
                <a:ext cx="221" cy="223"/>
              </a:xfrm>
              <a:prstGeom prst="ellipse">
                <a:avLst/>
              </a:prstGeom>
              <a:solidFill>
                <a:srgbClr val="333333"/>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86" name="AutoShape 78"/>
              <p:cNvSpPr>
                <a:spLocks noChangeAspect="1" noChangeArrowheads="1"/>
              </p:cNvSpPr>
              <p:nvPr/>
            </p:nvSpPr>
            <p:spPr bwMode="auto">
              <a:xfrm>
                <a:off x="6996" y="3126"/>
                <a:ext cx="553" cy="552"/>
              </a:xfrm>
              <a:prstGeom prst="hexagon">
                <a:avLst>
                  <a:gd name="adj" fmla="val 25045"/>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87" name="AutoShape 79"/>
              <p:cNvSpPr>
                <a:spLocks noChangeAspect="1" noChangeArrowheads="1"/>
              </p:cNvSpPr>
              <p:nvPr/>
            </p:nvSpPr>
            <p:spPr bwMode="auto">
              <a:xfrm>
                <a:off x="7411" y="2849"/>
                <a:ext cx="552"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88" name="AutoShape 80"/>
              <p:cNvSpPr>
                <a:spLocks noChangeAspect="1" noChangeArrowheads="1"/>
              </p:cNvSpPr>
              <p:nvPr/>
            </p:nvSpPr>
            <p:spPr bwMode="auto">
              <a:xfrm>
                <a:off x="7411" y="3402"/>
                <a:ext cx="552"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89" name="AutoShape 81"/>
              <p:cNvSpPr>
                <a:spLocks noChangeAspect="1" noChangeArrowheads="1"/>
              </p:cNvSpPr>
              <p:nvPr/>
            </p:nvSpPr>
            <p:spPr bwMode="auto">
              <a:xfrm>
                <a:off x="7825" y="3126"/>
                <a:ext cx="553" cy="552"/>
              </a:xfrm>
              <a:prstGeom prst="hexagon">
                <a:avLst>
                  <a:gd name="adj" fmla="val 25045"/>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90" name="AutoShape 82"/>
              <p:cNvSpPr>
                <a:spLocks noChangeAspect="1" noChangeArrowheads="1"/>
              </p:cNvSpPr>
              <p:nvPr/>
            </p:nvSpPr>
            <p:spPr bwMode="auto">
              <a:xfrm>
                <a:off x="6996" y="3678"/>
                <a:ext cx="553"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91" name="AutoShape 83"/>
              <p:cNvSpPr>
                <a:spLocks noChangeAspect="1" noChangeArrowheads="1"/>
              </p:cNvSpPr>
              <p:nvPr/>
            </p:nvSpPr>
            <p:spPr bwMode="auto">
              <a:xfrm>
                <a:off x="7825" y="3678"/>
                <a:ext cx="553"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92" name="AutoShape 84"/>
              <p:cNvSpPr>
                <a:spLocks noChangeAspect="1" noChangeArrowheads="1"/>
              </p:cNvSpPr>
              <p:nvPr/>
            </p:nvSpPr>
            <p:spPr bwMode="auto">
              <a:xfrm>
                <a:off x="7411" y="3955"/>
                <a:ext cx="552" cy="550"/>
              </a:xfrm>
              <a:prstGeom prst="hexagon">
                <a:avLst>
                  <a:gd name="adj" fmla="val 25091"/>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93" name="AutoShape 85"/>
              <p:cNvSpPr>
                <a:spLocks noChangeAspect="1" noChangeArrowheads="1"/>
              </p:cNvSpPr>
              <p:nvPr/>
            </p:nvSpPr>
            <p:spPr bwMode="auto">
              <a:xfrm>
                <a:off x="6996" y="2573"/>
                <a:ext cx="553"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94" name="AutoShape 86"/>
              <p:cNvSpPr>
                <a:spLocks noChangeAspect="1" noChangeArrowheads="1"/>
              </p:cNvSpPr>
              <p:nvPr/>
            </p:nvSpPr>
            <p:spPr bwMode="auto">
              <a:xfrm>
                <a:off x="6582" y="2849"/>
                <a:ext cx="553"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95" name="AutoShape 87"/>
              <p:cNvSpPr>
                <a:spLocks noChangeAspect="1" noChangeArrowheads="1"/>
              </p:cNvSpPr>
              <p:nvPr/>
            </p:nvSpPr>
            <p:spPr bwMode="auto">
              <a:xfrm>
                <a:off x="6582" y="3402"/>
                <a:ext cx="553"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96" name="AutoShape 88"/>
              <p:cNvSpPr>
                <a:spLocks noChangeAspect="1" noChangeArrowheads="1"/>
              </p:cNvSpPr>
              <p:nvPr/>
            </p:nvSpPr>
            <p:spPr bwMode="auto">
              <a:xfrm>
                <a:off x="6582" y="3955"/>
                <a:ext cx="553" cy="550"/>
              </a:xfrm>
              <a:prstGeom prst="hexagon">
                <a:avLst>
                  <a:gd name="adj" fmla="val 25136"/>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97" name="AutoShape 89"/>
              <p:cNvSpPr>
                <a:spLocks noChangeAspect="1" noChangeArrowheads="1"/>
              </p:cNvSpPr>
              <p:nvPr/>
            </p:nvSpPr>
            <p:spPr bwMode="auto">
              <a:xfrm>
                <a:off x="6996" y="4231"/>
                <a:ext cx="553" cy="551"/>
              </a:xfrm>
              <a:prstGeom prst="hexagon">
                <a:avLst>
                  <a:gd name="adj" fmla="val 25091"/>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98" name="AutoShape 90"/>
              <p:cNvSpPr>
                <a:spLocks noChangeAspect="1" noChangeArrowheads="1"/>
              </p:cNvSpPr>
              <p:nvPr/>
            </p:nvSpPr>
            <p:spPr bwMode="auto">
              <a:xfrm>
                <a:off x="7825" y="2573"/>
                <a:ext cx="553"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99" name="AutoShape 91"/>
              <p:cNvSpPr>
                <a:spLocks noChangeAspect="1" noChangeArrowheads="1"/>
              </p:cNvSpPr>
              <p:nvPr/>
            </p:nvSpPr>
            <p:spPr bwMode="auto">
              <a:xfrm>
                <a:off x="7825" y="4231"/>
                <a:ext cx="553" cy="551"/>
              </a:xfrm>
              <a:prstGeom prst="hexagon">
                <a:avLst>
                  <a:gd name="adj" fmla="val 25091"/>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00" name="AutoShape 92"/>
              <p:cNvSpPr>
                <a:spLocks noChangeAspect="1" noChangeArrowheads="1"/>
              </p:cNvSpPr>
              <p:nvPr/>
            </p:nvSpPr>
            <p:spPr bwMode="auto">
              <a:xfrm>
                <a:off x="8240" y="2849"/>
                <a:ext cx="550"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01" name="AutoShape 93"/>
              <p:cNvSpPr>
                <a:spLocks noChangeAspect="1" noChangeArrowheads="1"/>
              </p:cNvSpPr>
              <p:nvPr/>
            </p:nvSpPr>
            <p:spPr bwMode="auto">
              <a:xfrm>
                <a:off x="8240" y="3402"/>
                <a:ext cx="550"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02" name="AutoShape 94"/>
              <p:cNvSpPr>
                <a:spLocks noChangeAspect="1" noChangeArrowheads="1"/>
              </p:cNvSpPr>
              <p:nvPr/>
            </p:nvSpPr>
            <p:spPr bwMode="auto">
              <a:xfrm>
                <a:off x="8240" y="3955"/>
                <a:ext cx="550" cy="550"/>
              </a:xfrm>
              <a:prstGeom prst="hexagon">
                <a:avLst>
                  <a:gd name="adj" fmla="val 25000"/>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03" name="AutoShape 95"/>
              <p:cNvSpPr>
                <a:spLocks noChangeAspect="1" noChangeArrowheads="1"/>
              </p:cNvSpPr>
              <p:nvPr/>
            </p:nvSpPr>
            <p:spPr bwMode="auto">
              <a:xfrm>
                <a:off x="8652" y="3126"/>
                <a:ext cx="553" cy="552"/>
              </a:xfrm>
              <a:prstGeom prst="hexagon">
                <a:avLst>
                  <a:gd name="adj" fmla="val 25045"/>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04" name="AutoShape 96"/>
              <p:cNvSpPr>
                <a:spLocks noChangeAspect="1" noChangeArrowheads="1"/>
              </p:cNvSpPr>
              <p:nvPr/>
            </p:nvSpPr>
            <p:spPr bwMode="auto">
              <a:xfrm>
                <a:off x="9067" y="2849"/>
                <a:ext cx="552"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05" name="AutoShape 97"/>
              <p:cNvSpPr>
                <a:spLocks noChangeAspect="1" noChangeArrowheads="1"/>
              </p:cNvSpPr>
              <p:nvPr/>
            </p:nvSpPr>
            <p:spPr bwMode="auto">
              <a:xfrm>
                <a:off x="9067" y="3402"/>
                <a:ext cx="552"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06" name="AutoShape 98"/>
              <p:cNvSpPr>
                <a:spLocks noChangeAspect="1" noChangeArrowheads="1"/>
              </p:cNvSpPr>
              <p:nvPr/>
            </p:nvSpPr>
            <p:spPr bwMode="auto">
              <a:xfrm>
                <a:off x="9481" y="3126"/>
                <a:ext cx="553" cy="552"/>
              </a:xfrm>
              <a:prstGeom prst="hexagon">
                <a:avLst>
                  <a:gd name="adj" fmla="val 25045"/>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07" name="AutoShape 99"/>
              <p:cNvSpPr>
                <a:spLocks noChangeAspect="1" noChangeArrowheads="1"/>
              </p:cNvSpPr>
              <p:nvPr/>
            </p:nvSpPr>
            <p:spPr bwMode="auto">
              <a:xfrm>
                <a:off x="8652" y="3678"/>
                <a:ext cx="553"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08" name="AutoShape 100"/>
              <p:cNvSpPr>
                <a:spLocks noChangeAspect="1" noChangeArrowheads="1"/>
              </p:cNvSpPr>
              <p:nvPr/>
            </p:nvSpPr>
            <p:spPr bwMode="auto">
              <a:xfrm>
                <a:off x="9481" y="3678"/>
                <a:ext cx="553"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09" name="AutoShape 101"/>
              <p:cNvSpPr>
                <a:spLocks noChangeAspect="1" noChangeArrowheads="1"/>
              </p:cNvSpPr>
              <p:nvPr/>
            </p:nvSpPr>
            <p:spPr bwMode="auto">
              <a:xfrm>
                <a:off x="9067" y="3955"/>
                <a:ext cx="552" cy="550"/>
              </a:xfrm>
              <a:prstGeom prst="hexagon">
                <a:avLst>
                  <a:gd name="adj" fmla="val 25091"/>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10" name="AutoShape 102"/>
              <p:cNvSpPr>
                <a:spLocks noChangeAspect="1" noChangeArrowheads="1"/>
              </p:cNvSpPr>
              <p:nvPr/>
            </p:nvSpPr>
            <p:spPr bwMode="auto">
              <a:xfrm>
                <a:off x="8652" y="2573"/>
                <a:ext cx="553"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11" name="AutoShape 103"/>
              <p:cNvSpPr>
                <a:spLocks noChangeAspect="1" noChangeArrowheads="1"/>
              </p:cNvSpPr>
              <p:nvPr/>
            </p:nvSpPr>
            <p:spPr bwMode="auto">
              <a:xfrm>
                <a:off x="8652" y="4231"/>
                <a:ext cx="553" cy="551"/>
              </a:xfrm>
              <a:prstGeom prst="hexagon">
                <a:avLst>
                  <a:gd name="adj" fmla="val 25091"/>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12" name="AutoShape 104"/>
              <p:cNvSpPr>
                <a:spLocks noChangeAspect="1" noChangeArrowheads="1"/>
              </p:cNvSpPr>
              <p:nvPr/>
            </p:nvSpPr>
            <p:spPr bwMode="auto">
              <a:xfrm>
                <a:off x="9481" y="2573"/>
                <a:ext cx="553"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13" name="AutoShape 105"/>
              <p:cNvSpPr>
                <a:spLocks noChangeAspect="1" noChangeArrowheads="1"/>
              </p:cNvSpPr>
              <p:nvPr/>
            </p:nvSpPr>
            <p:spPr bwMode="auto">
              <a:xfrm>
                <a:off x="9481" y="4231"/>
                <a:ext cx="553" cy="551"/>
              </a:xfrm>
              <a:prstGeom prst="hexagon">
                <a:avLst>
                  <a:gd name="adj" fmla="val 25091"/>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14" name="AutoShape 106"/>
              <p:cNvSpPr>
                <a:spLocks noChangeAspect="1" noChangeArrowheads="1"/>
              </p:cNvSpPr>
              <p:nvPr/>
            </p:nvSpPr>
            <p:spPr bwMode="auto">
              <a:xfrm>
                <a:off x="9895" y="2849"/>
                <a:ext cx="553"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15" name="AutoShape 107"/>
              <p:cNvSpPr>
                <a:spLocks noChangeAspect="1" noChangeArrowheads="1"/>
              </p:cNvSpPr>
              <p:nvPr/>
            </p:nvSpPr>
            <p:spPr bwMode="auto">
              <a:xfrm>
                <a:off x="9895" y="3402"/>
                <a:ext cx="553" cy="553"/>
              </a:xfrm>
              <a:prstGeom prst="hexagon">
                <a:avLst>
                  <a:gd name="adj" fmla="val 25000"/>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16" name="AutoShape 108"/>
              <p:cNvSpPr>
                <a:spLocks noChangeAspect="1" noChangeArrowheads="1"/>
              </p:cNvSpPr>
              <p:nvPr/>
            </p:nvSpPr>
            <p:spPr bwMode="auto">
              <a:xfrm>
                <a:off x="9895" y="3955"/>
                <a:ext cx="553" cy="550"/>
              </a:xfrm>
              <a:prstGeom prst="hexagon">
                <a:avLst>
                  <a:gd name="adj" fmla="val 25136"/>
                  <a:gd name="vf" fmla="val 115470"/>
                </a:avLst>
              </a:prstGeom>
              <a:solidFill>
                <a:srgbClr val="FFFFFF"/>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17" name="AutoShape 109"/>
              <p:cNvSpPr>
                <a:spLocks noChangeAspect="1" noChangeArrowheads="1"/>
              </p:cNvSpPr>
              <p:nvPr/>
            </p:nvSpPr>
            <p:spPr bwMode="auto">
              <a:xfrm>
                <a:off x="7411" y="4505"/>
                <a:ext cx="552" cy="553"/>
              </a:xfrm>
              <a:prstGeom prst="hexagon">
                <a:avLst>
                  <a:gd name="adj" fmla="val 25000"/>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18" name="AutoShape 110"/>
              <p:cNvSpPr>
                <a:spLocks noChangeAspect="1" noChangeArrowheads="1"/>
              </p:cNvSpPr>
              <p:nvPr/>
            </p:nvSpPr>
            <p:spPr bwMode="auto">
              <a:xfrm>
                <a:off x="6996" y="4782"/>
                <a:ext cx="553" cy="552"/>
              </a:xfrm>
              <a:prstGeom prst="hexagon">
                <a:avLst>
                  <a:gd name="adj" fmla="val 25045"/>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19" name="AutoShape 111"/>
              <p:cNvSpPr>
                <a:spLocks noChangeAspect="1" noChangeArrowheads="1"/>
              </p:cNvSpPr>
              <p:nvPr/>
            </p:nvSpPr>
            <p:spPr bwMode="auto">
              <a:xfrm>
                <a:off x="7825" y="4782"/>
                <a:ext cx="553" cy="552"/>
              </a:xfrm>
              <a:prstGeom prst="hexagon">
                <a:avLst>
                  <a:gd name="adj" fmla="val 25045"/>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20" name="AutoShape 112"/>
              <p:cNvSpPr>
                <a:spLocks noChangeAspect="1" noChangeArrowheads="1"/>
              </p:cNvSpPr>
              <p:nvPr/>
            </p:nvSpPr>
            <p:spPr bwMode="auto">
              <a:xfrm>
                <a:off x="7411" y="5058"/>
                <a:ext cx="552" cy="553"/>
              </a:xfrm>
              <a:prstGeom prst="hexagon">
                <a:avLst>
                  <a:gd name="adj" fmla="val 25000"/>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21" name="AutoShape 113"/>
              <p:cNvSpPr>
                <a:spLocks noChangeAspect="1" noChangeArrowheads="1"/>
              </p:cNvSpPr>
              <p:nvPr/>
            </p:nvSpPr>
            <p:spPr bwMode="auto">
              <a:xfrm>
                <a:off x="6582" y="4505"/>
                <a:ext cx="553" cy="553"/>
              </a:xfrm>
              <a:prstGeom prst="hexagon">
                <a:avLst>
                  <a:gd name="adj" fmla="val 25000"/>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22" name="AutoShape 114"/>
              <p:cNvSpPr>
                <a:spLocks noChangeAspect="1" noChangeArrowheads="1"/>
              </p:cNvSpPr>
              <p:nvPr/>
            </p:nvSpPr>
            <p:spPr bwMode="auto">
              <a:xfrm>
                <a:off x="6582" y="5058"/>
                <a:ext cx="553" cy="553"/>
              </a:xfrm>
              <a:prstGeom prst="hexagon">
                <a:avLst>
                  <a:gd name="adj" fmla="val 25000"/>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23" name="AutoShape 115"/>
              <p:cNvSpPr>
                <a:spLocks noChangeAspect="1" noChangeArrowheads="1"/>
              </p:cNvSpPr>
              <p:nvPr/>
            </p:nvSpPr>
            <p:spPr bwMode="auto">
              <a:xfrm>
                <a:off x="6996" y="5334"/>
                <a:ext cx="553" cy="553"/>
              </a:xfrm>
              <a:prstGeom prst="hexagon">
                <a:avLst>
                  <a:gd name="adj" fmla="val 25000"/>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24" name="AutoShape 116"/>
              <p:cNvSpPr>
                <a:spLocks noChangeAspect="1" noChangeArrowheads="1"/>
              </p:cNvSpPr>
              <p:nvPr/>
            </p:nvSpPr>
            <p:spPr bwMode="auto">
              <a:xfrm>
                <a:off x="7825" y="5334"/>
                <a:ext cx="553" cy="553"/>
              </a:xfrm>
              <a:prstGeom prst="hexagon">
                <a:avLst>
                  <a:gd name="adj" fmla="val 25000"/>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25" name="AutoShape 117"/>
              <p:cNvSpPr>
                <a:spLocks noChangeAspect="1" noChangeArrowheads="1"/>
              </p:cNvSpPr>
              <p:nvPr/>
            </p:nvSpPr>
            <p:spPr bwMode="auto">
              <a:xfrm>
                <a:off x="8240" y="4505"/>
                <a:ext cx="550" cy="553"/>
              </a:xfrm>
              <a:prstGeom prst="hexagon">
                <a:avLst>
                  <a:gd name="adj" fmla="val 25000"/>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26" name="AutoShape 118"/>
              <p:cNvSpPr>
                <a:spLocks noChangeAspect="1" noChangeArrowheads="1"/>
              </p:cNvSpPr>
              <p:nvPr/>
            </p:nvSpPr>
            <p:spPr bwMode="auto">
              <a:xfrm>
                <a:off x="8240" y="5058"/>
                <a:ext cx="550" cy="553"/>
              </a:xfrm>
              <a:prstGeom prst="hexagon">
                <a:avLst>
                  <a:gd name="adj" fmla="val 25000"/>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27" name="AutoShape 119"/>
              <p:cNvSpPr>
                <a:spLocks noChangeAspect="1" noChangeArrowheads="1"/>
              </p:cNvSpPr>
              <p:nvPr/>
            </p:nvSpPr>
            <p:spPr bwMode="auto">
              <a:xfrm>
                <a:off x="9067" y="4505"/>
                <a:ext cx="552" cy="553"/>
              </a:xfrm>
              <a:prstGeom prst="hexagon">
                <a:avLst>
                  <a:gd name="adj" fmla="val 25000"/>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28" name="AutoShape 120"/>
              <p:cNvSpPr>
                <a:spLocks noChangeAspect="1" noChangeArrowheads="1"/>
              </p:cNvSpPr>
              <p:nvPr/>
            </p:nvSpPr>
            <p:spPr bwMode="auto">
              <a:xfrm>
                <a:off x="8652" y="4782"/>
                <a:ext cx="553" cy="552"/>
              </a:xfrm>
              <a:prstGeom prst="hexagon">
                <a:avLst>
                  <a:gd name="adj" fmla="val 25045"/>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29" name="AutoShape 121"/>
              <p:cNvSpPr>
                <a:spLocks noChangeAspect="1" noChangeArrowheads="1"/>
              </p:cNvSpPr>
              <p:nvPr/>
            </p:nvSpPr>
            <p:spPr bwMode="auto">
              <a:xfrm>
                <a:off x="9481" y="4782"/>
                <a:ext cx="553" cy="552"/>
              </a:xfrm>
              <a:prstGeom prst="hexagon">
                <a:avLst>
                  <a:gd name="adj" fmla="val 25045"/>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30" name="AutoShape 122"/>
              <p:cNvSpPr>
                <a:spLocks noChangeAspect="1" noChangeArrowheads="1"/>
              </p:cNvSpPr>
              <p:nvPr/>
            </p:nvSpPr>
            <p:spPr bwMode="auto">
              <a:xfrm>
                <a:off x="9067" y="5058"/>
                <a:ext cx="552" cy="553"/>
              </a:xfrm>
              <a:prstGeom prst="hexagon">
                <a:avLst>
                  <a:gd name="adj" fmla="val 25000"/>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31" name="AutoShape 123"/>
              <p:cNvSpPr>
                <a:spLocks noChangeAspect="1" noChangeArrowheads="1"/>
              </p:cNvSpPr>
              <p:nvPr/>
            </p:nvSpPr>
            <p:spPr bwMode="auto">
              <a:xfrm>
                <a:off x="8652" y="5334"/>
                <a:ext cx="553" cy="553"/>
              </a:xfrm>
              <a:prstGeom prst="hexagon">
                <a:avLst>
                  <a:gd name="adj" fmla="val 25000"/>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32" name="AutoShape 124"/>
              <p:cNvSpPr>
                <a:spLocks noChangeAspect="1" noChangeArrowheads="1"/>
              </p:cNvSpPr>
              <p:nvPr/>
            </p:nvSpPr>
            <p:spPr bwMode="auto">
              <a:xfrm>
                <a:off x="9481" y="5334"/>
                <a:ext cx="553" cy="553"/>
              </a:xfrm>
              <a:prstGeom prst="hexagon">
                <a:avLst>
                  <a:gd name="adj" fmla="val 25000"/>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33" name="AutoShape 125"/>
              <p:cNvSpPr>
                <a:spLocks noChangeAspect="1" noChangeArrowheads="1"/>
              </p:cNvSpPr>
              <p:nvPr/>
            </p:nvSpPr>
            <p:spPr bwMode="auto">
              <a:xfrm>
                <a:off x="9895" y="4505"/>
                <a:ext cx="553" cy="553"/>
              </a:xfrm>
              <a:prstGeom prst="hexagon">
                <a:avLst>
                  <a:gd name="adj" fmla="val 25000"/>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34" name="AutoShape 126"/>
              <p:cNvSpPr>
                <a:spLocks noChangeAspect="1" noChangeArrowheads="1"/>
              </p:cNvSpPr>
              <p:nvPr/>
            </p:nvSpPr>
            <p:spPr bwMode="auto">
              <a:xfrm>
                <a:off x="9895" y="5058"/>
                <a:ext cx="553" cy="553"/>
              </a:xfrm>
              <a:prstGeom prst="hexagon">
                <a:avLst>
                  <a:gd name="adj" fmla="val 25000"/>
                  <a:gd name="vf" fmla="val 115470"/>
                </a:avLst>
              </a:prstGeom>
              <a:solidFill>
                <a:srgbClr val="C0C0C0"/>
              </a:solidFill>
              <a:ln w="9525">
                <a:solidFill>
                  <a:srgbClr val="000000"/>
                </a:solidFill>
                <a:miter lim="800000"/>
                <a:headEnd/>
                <a:tailEnd/>
              </a:ln>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35" name="Oval 127"/>
              <p:cNvSpPr>
                <a:spLocks noChangeAspect="1" noChangeArrowheads="1"/>
              </p:cNvSpPr>
              <p:nvPr/>
            </p:nvSpPr>
            <p:spPr bwMode="auto">
              <a:xfrm>
                <a:off x="8406" y="4121"/>
                <a:ext cx="220" cy="220"/>
              </a:xfrm>
              <a:prstGeom prst="ellipse">
                <a:avLst/>
              </a:prstGeom>
              <a:solidFill>
                <a:srgbClr val="333333"/>
              </a:solidFill>
              <a:ln w="9398">
                <a:solidFill>
                  <a:srgbClr val="000000"/>
                </a:solidFill>
                <a:miter lim="800000"/>
                <a:headEnd/>
                <a:tailEnd/>
              </a:ln>
              <a:effectLst/>
              <a:extLst>
                <a:ext uri="{AF507438-7753-43e0-B8FC-AC1667EBCBE1}">
                  <a14:hiddenEffects xmlns:a14="http://schemas.microsoft.com/office/drawing/2010/main" xmlns="">
                    <a:effectLst>
                      <a:outerShdw dist="35921" dir="2700000" algn="ctr" rotWithShape="0">
                        <a:srgbClr val="808080"/>
                      </a:outerShdw>
                    </a:effectLst>
                  </a14:hiddenEffects>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136" name="Text Box 128"/>
              <p:cNvSpPr txBox="1">
                <a:spLocks noChangeAspect="1" noChangeArrowheads="1"/>
              </p:cNvSpPr>
              <p:nvPr/>
            </p:nvSpPr>
            <p:spPr bwMode="auto">
              <a:xfrm>
                <a:off x="8474" y="3571"/>
                <a:ext cx="83" cy="199"/>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1</a:t>
                </a:r>
                <a:endParaRPr lang="en-US" altLang="en-US" sz="1800"/>
              </a:p>
            </p:txBody>
          </p:sp>
          <p:sp>
            <p:nvSpPr>
              <p:cNvPr id="137" name="Text Box 129"/>
              <p:cNvSpPr txBox="1">
                <a:spLocks noChangeAspect="1" noChangeArrowheads="1"/>
              </p:cNvSpPr>
              <p:nvPr/>
            </p:nvSpPr>
            <p:spPr bwMode="auto">
              <a:xfrm>
                <a:off x="8888" y="3863"/>
                <a:ext cx="84" cy="19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1</a:t>
                </a:r>
                <a:endParaRPr lang="en-US" altLang="en-US" sz="1800"/>
              </a:p>
            </p:txBody>
          </p:sp>
          <p:sp>
            <p:nvSpPr>
              <p:cNvPr id="138" name="Text Box 130"/>
              <p:cNvSpPr txBox="1">
                <a:spLocks noChangeAspect="1" noChangeArrowheads="1"/>
              </p:cNvSpPr>
              <p:nvPr/>
            </p:nvSpPr>
            <p:spPr bwMode="auto">
              <a:xfrm>
                <a:off x="8865" y="4375"/>
                <a:ext cx="84" cy="2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1</a:t>
                </a:r>
                <a:endParaRPr lang="en-US" altLang="en-US" sz="1800"/>
              </a:p>
            </p:txBody>
          </p:sp>
          <p:sp>
            <p:nvSpPr>
              <p:cNvPr id="139" name="Text Box 131"/>
              <p:cNvSpPr txBox="1">
                <a:spLocks noChangeAspect="1" noChangeArrowheads="1"/>
              </p:cNvSpPr>
              <p:nvPr/>
            </p:nvSpPr>
            <p:spPr bwMode="auto">
              <a:xfrm>
                <a:off x="8465" y="4674"/>
                <a:ext cx="85" cy="201"/>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1</a:t>
                </a:r>
                <a:endParaRPr lang="en-US" altLang="en-US" sz="1800"/>
              </a:p>
            </p:txBody>
          </p:sp>
          <p:sp>
            <p:nvSpPr>
              <p:cNvPr id="140" name="Text Box 132"/>
              <p:cNvSpPr txBox="1">
                <a:spLocks noChangeAspect="1" noChangeArrowheads="1"/>
              </p:cNvSpPr>
              <p:nvPr/>
            </p:nvSpPr>
            <p:spPr bwMode="auto">
              <a:xfrm>
                <a:off x="8043" y="4382"/>
                <a:ext cx="85" cy="20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1</a:t>
                </a:r>
                <a:endParaRPr lang="en-US" altLang="en-US" sz="1800"/>
              </a:p>
            </p:txBody>
          </p:sp>
          <p:sp>
            <p:nvSpPr>
              <p:cNvPr id="141" name="Text Box 133"/>
              <p:cNvSpPr txBox="1">
                <a:spLocks noChangeAspect="1" noChangeArrowheads="1"/>
              </p:cNvSpPr>
              <p:nvPr/>
            </p:nvSpPr>
            <p:spPr bwMode="auto">
              <a:xfrm>
                <a:off x="8043" y="3840"/>
                <a:ext cx="85" cy="19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dirty="0">
                    <a:solidFill>
                      <a:srgbClr val="000000"/>
                    </a:solidFill>
                  </a:rPr>
                  <a:t>1</a:t>
                </a:r>
                <a:endParaRPr lang="en-US" altLang="en-US" sz="1800" dirty="0"/>
              </a:p>
            </p:txBody>
          </p:sp>
          <p:sp>
            <p:nvSpPr>
              <p:cNvPr id="142" name="Text Box 134"/>
              <p:cNvSpPr txBox="1">
                <a:spLocks noChangeAspect="1" noChangeArrowheads="1"/>
              </p:cNvSpPr>
              <p:nvPr/>
            </p:nvSpPr>
            <p:spPr bwMode="auto">
              <a:xfrm>
                <a:off x="8059" y="3302"/>
                <a:ext cx="160" cy="381"/>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2</a:t>
                </a:r>
                <a:endParaRPr lang="en-US" altLang="en-US" sz="1800"/>
              </a:p>
            </p:txBody>
          </p:sp>
          <p:sp>
            <p:nvSpPr>
              <p:cNvPr id="143" name="Text Box 135"/>
              <p:cNvSpPr txBox="1">
                <a:spLocks noChangeAspect="1" noChangeArrowheads="1"/>
              </p:cNvSpPr>
              <p:nvPr/>
            </p:nvSpPr>
            <p:spPr bwMode="auto">
              <a:xfrm>
                <a:off x="8857" y="3287"/>
                <a:ext cx="165" cy="391"/>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2</a:t>
                </a:r>
                <a:endParaRPr lang="en-US" altLang="en-US" sz="1800"/>
              </a:p>
            </p:txBody>
          </p:sp>
          <p:sp>
            <p:nvSpPr>
              <p:cNvPr id="144" name="Text Box 136"/>
              <p:cNvSpPr txBox="1">
                <a:spLocks noChangeAspect="1" noChangeArrowheads="1"/>
              </p:cNvSpPr>
              <p:nvPr/>
            </p:nvSpPr>
            <p:spPr bwMode="auto">
              <a:xfrm>
                <a:off x="9301" y="4130"/>
                <a:ext cx="188" cy="445"/>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2</a:t>
                </a:r>
                <a:endParaRPr lang="en-US" altLang="en-US" sz="1800"/>
              </a:p>
            </p:txBody>
          </p:sp>
          <p:sp>
            <p:nvSpPr>
              <p:cNvPr id="145" name="Text Box 137"/>
              <p:cNvSpPr txBox="1">
                <a:spLocks noChangeAspect="1" noChangeArrowheads="1"/>
              </p:cNvSpPr>
              <p:nvPr/>
            </p:nvSpPr>
            <p:spPr bwMode="auto">
              <a:xfrm>
                <a:off x="8876" y="4959"/>
                <a:ext cx="113" cy="269"/>
              </a:xfrm>
              <a:prstGeom prst="rect">
                <a:avLst/>
              </a:prstGeom>
              <a:noFill/>
              <a:ln>
                <a:noFill/>
              </a:ln>
              <a:effectLst/>
              <a:extLst>
                <a:ext uri="{909E8E84-426E-40dd-AFC4-6F175D3DCCD1}">
                  <a14:hiddenFill xmlns:a14="http://schemas.microsoft.com/office/drawing/2010/main" xmlns="">
                    <a:solidFill>
                      <a:srgbClr val="969696"/>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2</a:t>
                </a:r>
                <a:endParaRPr lang="en-US" altLang="en-US" sz="1800"/>
              </a:p>
            </p:txBody>
          </p:sp>
          <p:sp>
            <p:nvSpPr>
              <p:cNvPr id="146" name="Text Box 138"/>
              <p:cNvSpPr txBox="1">
                <a:spLocks noChangeAspect="1" noChangeArrowheads="1"/>
              </p:cNvSpPr>
              <p:nvPr/>
            </p:nvSpPr>
            <p:spPr bwMode="auto">
              <a:xfrm>
                <a:off x="8082" y="4925"/>
                <a:ext cx="139" cy="334"/>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2</a:t>
                </a:r>
                <a:endParaRPr lang="en-US" altLang="en-US" sz="1800"/>
              </a:p>
            </p:txBody>
          </p:sp>
          <p:sp>
            <p:nvSpPr>
              <p:cNvPr id="147" name="Text Box 139"/>
              <p:cNvSpPr txBox="1">
                <a:spLocks noChangeAspect="1" noChangeArrowheads="1"/>
              </p:cNvSpPr>
              <p:nvPr/>
            </p:nvSpPr>
            <p:spPr bwMode="auto">
              <a:xfrm>
                <a:off x="7629" y="4130"/>
                <a:ext cx="160" cy="375"/>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2</a:t>
                </a:r>
                <a:endParaRPr lang="en-US" altLang="en-US" sz="1800"/>
              </a:p>
            </p:txBody>
          </p:sp>
          <p:sp>
            <p:nvSpPr>
              <p:cNvPr id="148" name="Text Box 140"/>
              <p:cNvSpPr txBox="1">
                <a:spLocks noChangeAspect="1" noChangeArrowheads="1"/>
              </p:cNvSpPr>
              <p:nvPr/>
            </p:nvSpPr>
            <p:spPr bwMode="auto">
              <a:xfrm>
                <a:off x="7643" y="4674"/>
                <a:ext cx="142" cy="33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3</a:t>
                </a:r>
                <a:endParaRPr lang="en-US" altLang="en-US" sz="1800"/>
              </a:p>
            </p:txBody>
          </p:sp>
          <p:sp>
            <p:nvSpPr>
              <p:cNvPr id="149" name="Text Box 141"/>
              <p:cNvSpPr txBox="1">
                <a:spLocks noChangeAspect="1" noChangeArrowheads="1"/>
              </p:cNvSpPr>
              <p:nvPr/>
            </p:nvSpPr>
            <p:spPr bwMode="auto">
              <a:xfrm>
                <a:off x="8468" y="5259"/>
                <a:ext cx="144" cy="35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3</a:t>
                </a:r>
                <a:endParaRPr lang="en-US" altLang="en-US" sz="1800"/>
              </a:p>
            </p:txBody>
          </p:sp>
          <p:sp>
            <p:nvSpPr>
              <p:cNvPr id="150" name="Text Box 142"/>
              <p:cNvSpPr txBox="1">
                <a:spLocks noChangeAspect="1" noChangeArrowheads="1"/>
              </p:cNvSpPr>
              <p:nvPr/>
            </p:nvSpPr>
            <p:spPr bwMode="auto">
              <a:xfrm>
                <a:off x="9283" y="4681"/>
                <a:ext cx="159" cy="377"/>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3</a:t>
                </a:r>
                <a:endParaRPr lang="en-US" altLang="en-US" sz="1800"/>
              </a:p>
            </p:txBody>
          </p:sp>
          <p:sp>
            <p:nvSpPr>
              <p:cNvPr id="151" name="Text Box 143"/>
              <p:cNvSpPr txBox="1">
                <a:spLocks noChangeAspect="1" noChangeArrowheads="1"/>
              </p:cNvSpPr>
              <p:nvPr/>
            </p:nvSpPr>
            <p:spPr bwMode="auto">
              <a:xfrm>
                <a:off x="9294" y="3567"/>
                <a:ext cx="166" cy="38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3</a:t>
                </a:r>
                <a:endParaRPr lang="en-US" altLang="en-US" sz="1800"/>
              </a:p>
            </p:txBody>
          </p:sp>
          <p:sp>
            <p:nvSpPr>
              <p:cNvPr id="152" name="Text Box 144"/>
              <p:cNvSpPr txBox="1">
                <a:spLocks noChangeAspect="1" noChangeArrowheads="1"/>
              </p:cNvSpPr>
              <p:nvPr/>
            </p:nvSpPr>
            <p:spPr bwMode="auto">
              <a:xfrm>
                <a:off x="8475" y="3037"/>
                <a:ext cx="154" cy="365"/>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3</a:t>
                </a:r>
                <a:endParaRPr lang="en-US" altLang="en-US" sz="1800"/>
              </a:p>
            </p:txBody>
          </p:sp>
          <p:sp>
            <p:nvSpPr>
              <p:cNvPr id="153" name="Text Box 145"/>
              <p:cNvSpPr txBox="1">
                <a:spLocks noChangeAspect="1" noChangeArrowheads="1"/>
              </p:cNvSpPr>
              <p:nvPr/>
            </p:nvSpPr>
            <p:spPr bwMode="auto">
              <a:xfrm>
                <a:off x="7627" y="3571"/>
                <a:ext cx="155" cy="363"/>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3</a:t>
                </a:r>
                <a:endParaRPr lang="en-US" altLang="en-US" sz="1800"/>
              </a:p>
            </p:txBody>
          </p:sp>
          <p:sp>
            <p:nvSpPr>
              <p:cNvPr id="154" name="Text Box 146"/>
              <p:cNvSpPr txBox="1">
                <a:spLocks noChangeAspect="1" noChangeArrowheads="1"/>
              </p:cNvSpPr>
              <p:nvPr/>
            </p:nvSpPr>
            <p:spPr bwMode="auto">
              <a:xfrm>
                <a:off x="9699" y="3868"/>
                <a:ext cx="218" cy="514"/>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155" name="Text Box 147"/>
              <p:cNvSpPr txBox="1">
                <a:spLocks noChangeAspect="1" noChangeArrowheads="1"/>
              </p:cNvSpPr>
              <p:nvPr/>
            </p:nvSpPr>
            <p:spPr bwMode="auto">
              <a:xfrm>
                <a:off x="9685" y="4399"/>
                <a:ext cx="154" cy="369"/>
              </a:xfrm>
              <a:prstGeom prst="rect">
                <a:avLst/>
              </a:prstGeom>
              <a:noFill/>
              <a:ln>
                <a:noFill/>
              </a:ln>
              <a:effectLst/>
              <a:extLst>
                <a:ext uri="{909E8E84-426E-40dd-AFC4-6F175D3DCCD1}">
                  <a14:hiddenFill xmlns:a14="http://schemas.microsoft.com/office/drawing/2010/main" xmlns="">
                    <a:solidFill>
                      <a:srgbClr val="969696"/>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156" name="Text Box 148"/>
              <p:cNvSpPr txBox="1">
                <a:spLocks noChangeAspect="1" noChangeArrowheads="1"/>
              </p:cNvSpPr>
              <p:nvPr/>
            </p:nvSpPr>
            <p:spPr bwMode="auto">
              <a:xfrm>
                <a:off x="9290" y="5228"/>
                <a:ext cx="196" cy="46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157" name="Text Box 149"/>
              <p:cNvSpPr txBox="1">
                <a:spLocks noChangeAspect="1" noChangeArrowheads="1"/>
              </p:cNvSpPr>
              <p:nvPr/>
            </p:nvSpPr>
            <p:spPr bwMode="auto">
              <a:xfrm>
                <a:off x="8880" y="5505"/>
                <a:ext cx="148" cy="355"/>
              </a:xfrm>
              <a:prstGeom prst="rect">
                <a:avLst/>
              </a:prstGeom>
              <a:noFill/>
              <a:ln>
                <a:noFill/>
              </a:ln>
              <a:effectLst/>
              <a:extLst>
                <a:ext uri="{909E8E84-426E-40dd-AFC4-6F175D3DCCD1}">
                  <a14:hiddenFill xmlns:a14="http://schemas.microsoft.com/office/drawing/2010/main" xmlns="">
                    <a:solidFill>
                      <a:srgbClr val="969696"/>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158" name="Text Box 150"/>
              <p:cNvSpPr txBox="1">
                <a:spLocks noChangeAspect="1" noChangeArrowheads="1"/>
              </p:cNvSpPr>
              <p:nvPr/>
            </p:nvSpPr>
            <p:spPr bwMode="auto">
              <a:xfrm>
                <a:off x="8050" y="5493"/>
                <a:ext cx="165" cy="395"/>
              </a:xfrm>
              <a:prstGeom prst="rect">
                <a:avLst/>
              </a:prstGeom>
              <a:noFill/>
              <a:ln>
                <a:noFill/>
              </a:ln>
              <a:effectLst/>
              <a:extLst>
                <a:ext uri="{909E8E84-426E-40dd-AFC4-6F175D3DCCD1}">
                  <a14:hiddenFill xmlns:a14="http://schemas.microsoft.com/office/drawing/2010/main" xmlns="">
                    <a:solidFill>
                      <a:srgbClr val="969696"/>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159" name="Text Box 151"/>
              <p:cNvSpPr txBox="1">
                <a:spLocks noChangeAspect="1" noChangeArrowheads="1"/>
              </p:cNvSpPr>
              <p:nvPr/>
            </p:nvSpPr>
            <p:spPr bwMode="auto">
              <a:xfrm>
                <a:off x="7633" y="5220"/>
                <a:ext cx="164" cy="391"/>
              </a:xfrm>
              <a:prstGeom prst="rect">
                <a:avLst/>
              </a:prstGeom>
              <a:noFill/>
              <a:ln>
                <a:noFill/>
              </a:ln>
              <a:effectLst/>
              <a:extLst>
                <a:ext uri="{909E8E84-426E-40dd-AFC4-6F175D3DCCD1}">
                  <a14:hiddenFill xmlns:a14="http://schemas.microsoft.com/office/drawing/2010/main" xmlns="">
                    <a:solidFill>
                      <a:srgbClr val="969696"/>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160" name="Text Box 152"/>
              <p:cNvSpPr txBox="1">
                <a:spLocks noChangeAspect="1" noChangeArrowheads="1"/>
              </p:cNvSpPr>
              <p:nvPr/>
            </p:nvSpPr>
            <p:spPr bwMode="auto">
              <a:xfrm>
                <a:off x="7209" y="4401"/>
                <a:ext cx="119" cy="28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161" name="Text Box 153"/>
              <p:cNvSpPr txBox="1">
                <a:spLocks noChangeAspect="1" noChangeArrowheads="1"/>
              </p:cNvSpPr>
              <p:nvPr/>
            </p:nvSpPr>
            <p:spPr bwMode="auto">
              <a:xfrm>
                <a:off x="7211" y="3868"/>
                <a:ext cx="201" cy="473"/>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162" name="Text Box 154"/>
              <p:cNvSpPr txBox="1">
                <a:spLocks noChangeAspect="1" noChangeArrowheads="1"/>
              </p:cNvSpPr>
              <p:nvPr/>
            </p:nvSpPr>
            <p:spPr bwMode="auto">
              <a:xfrm>
                <a:off x="7625" y="3018"/>
                <a:ext cx="139" cy="331"/>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163" name="Text Box 155"/>
              <p:cNvSpPr txBox="1">
                <a:spLocks noChangeAspect="1" noChangeArrowheads="1"/>
              </p:cNvSpPr>
              <p:nvPr/>
            </p:nvSpPr>
            <p:spPr bwMode="auto">
              <a:xfrm>
                <a:off x="8038" y="2752"/>
                <a:ext cx="122" cy="285"/>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164" name="Text Box 156"/>
              <p:cNvSpPr txBox="1">
                <a:spLocks noChangeAspect="1" noChangeArrowheads="1"/>
              </p:cNvSpPr>
              <p:nvPr/>
            </p:nvSpPr>
            <p:spPr bwMode="auto">
              <a:xfrm>
                <a:off x="8875" y="2740"/>
                <a:ext cx="201" cy="47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sp>
            <p:nvSpPr>
              <p:cNvPr id="165" name="Text Box 157"/>
              <p:cNvSpPr txBox="1">
                <a:spLocks noChangeAspect="1" noChangeArrowheads="1"/>
              </p:cNvSpPr>
              <p:nvPr/>
            </p:nvSpPr>
            <p:spPr bwMode="auto">
              <a:xfrm>
                <a:off x="9274" y="3018"/>
                <a:ext cx="141" cy="331"/>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0" tIns="0" rIns="0" bIns="0"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100">
                    <a:solidFill>
                      <a:srgbClr val="000000"/>
                    </a:solidFill>
                  </a:rPr>
                  <a:t>4</a:t>
                </a:r>
                <a:endParaRPr lang="en-US" altLang="en-US" sz="1800"/>
              </a:p>
            </p:txBody>
          </p:sp>
        </p:grpSp>
      </p:grpSp>
      <p:graphicFrame>
        <p:nvGraphicFramePr>
          <p:cNvPr id="166" name="Object 4"/>
          <p:cNvGraphicFramePr>
            <a:graphicFrameLocks noChangeAspect="1"/>
          </p:cNvGraphicFramePr>
          <p:nvPr>
            <p:extLst>
              <p:ext uri="{D42A27DB-BD31-4B8C-83A1-F6EECF244321}">
                <p14:modId xmlns:p14="http://schemas.microsoft.com/office/powerpoint/2010/main" val="1493682501"/>
              </p:ext>
            </p:extLst>
          </p:nvPr>
        </p:nvGraphicFramePr>
        <p:xfrm>
          <a:off x="1295400" y="2667000"/>
          <a:ext cx="2260600" cy="457200"/>
        </p:xfrm>
        <a:graphic>
          <a:graphicData uri="http://schemas.openxmlformats.org/presentationml/2006/ole">
            <mc:AlternateContent xmlns:mc="http://schemas.openxmlformats.org/markup-compatibility/2006">
              <mc:Choice xmlns:v="urn:schemas-microsoft-com:vml" Requires="v">
                <p:oleObj spid="_x0000_s82082" name="Equation" r:id="rId9" imgW="1130040" imgH="228600" progId="Equation.3">
                  <p:embed/>
                </p:oleObj>
              </mc:Choice>
              <mc:Fallback>
                <p:oleObj name="Equation" r:id="rId9" imgW="1130040" imgH="228600" progId="Equation.3">
                  <p:embed/>
                  <p:pic>
                    <p:nvPicPr>
                      <p:cNvPr id="0" name=""/>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95400" y="2667000"/>
                        <a:ext cx="2260600" cy="4572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3139273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17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2"/>
                                        </p:tgtEl>
                                      </p:cBhvr>
                                    </p:cmd>
                                  </p:childTnLst>
                                </p:cTn>
                              </p:par>
                            </p:childTnLst>
                          </p:cTn>
                        </p:par>
                      </p:childTnLst>
                    </p:cTn>
                  </p:par>
                </p:childTnLst>
              </p:cTn>
              <p:nextCondLst>
                <p:cond evt="onClick" delay="0">
                  <p:tgtEl>
                    <p:spTgt spid="12"/>
                  </p:tgtEl>
                </p:cond>
              </p:nextCondLst>
            </p:seq>
            <p:video>
              <p:cMediaNode vol="80000">
                <p:cTn id="12" repeatCount="indefinite" fill="hold" display="0">
                  <p:stCondLst>
                    <p:cond delay="indefinite"/>
                  </p:stCondLst>
                </p:cTn>
                <p:tgtEl>
                  <p:spTgt spid="12"/>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8" name="Text Box 7"/>
          <p:cNvSpPr txBox="1">
            <a:spLocks noChangeArrowheads="1"/>
          </p:cNvSpPr>
          <p:nvPr/>
        </p:nvSpPr>
        <p:spPr bwMode="auto">
          <a:xfrm>
            <a:off x="187007" y="1143000"/>
            <a:ext cx="8686800"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spcBef>
                <a:spcPct val="50000"/>
              </a:spcBef>
            </a:pPr>
            <a:r>
              <a:rPr lang="en-US" dirty="0"/>
              <a:t>M</a:t>
            </a:r>
            <a:r>
              <a:rPr lang="en-US" dirty="0" smtClean="0"/>
              <a:t>easure </a:t>
            </a:r>
            <a:r>
              <a:rPr lang="en-US" dirty="0"/>
              <a:t>the center-of-mass distances between neighboring </a:t>
            </a:r>
            <a:r>
              <a:rPr lang="en-US" dirty="0" smtClean="0"/>
              <a:t>cells and constrain </a:t>
            </a:r>
            <a:r>
              <a:rPr lang="en-US" dirty="0"/>
              <a:t>them to remain equal to their original </a:t>
            </a:r>
            <a:r>
              <a:rPr lang="en-US" dirty="0" smtClean="0"/>
              <a:t>values using links</a:t>
            </a:r>
            <a:endParaRPr lang="en-US" dirty="0"/>
          </a:p>
        </p:txBody>
      </p:sp>
      <p:sp>
        <p:nvSpPr>
          <p:cNvPr id="25609" name="Rectangle 8"/>
          <p:cNvSpPr>
            <a:spLocks noChangeArrowheads="1"/>
          </p:cNvSpPr>
          <p:nvPr/>
        </p:nvSpPr>
        <p:spPr bwMode="auto">
          <a:xfrm>
            <a:off x="0" y="0"/>
            <a:ext cx="9144000" cy="838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p>
            <a:pPr algn="ctr"/>
            <a:r>
              <a:rPr lang="en-US" sz="4000" b="1" dirty="0" smtClean="0">
                <a:solidFill>
                  <a:srgbClr val="3333FF"/>
                </a:solidFill>
                <a:latin typeface="Calibri" pitchFamily="34" charset="0"/>
              </a:rPr>
              <a:t>Elastic/Plastic Solids/</a:t>
            </a:r>
            <a:r>
              <a:rPr lang="en-US" sz="4000" b="1" dirty="0" err="1" smtClean="0">
                <a:solidFill>
                  <a:srgbClr val="3333FF"/>
                </a:solidFill>
                <a:latin typeface="Calibri" pitchFamily="34" charset="0"/>
              </a:rPr>
              <a:t>Junctional</a:t>
            </a:r>
            <a:r>
              <a:rPr lang="en-US" sz="4000" b="1" dirty="0" smtClean="0">
                <a:solidFill>
                  <a:srgbClr val="3333FF"/>
                </a:solidFill>
                <a:latin typeface="Calibri" pitchFamily="34" charset="0"/>
              </a:rPr>
              <a:t> Adhesion</a:t>
            </a:r>
            <a:endParaRPr lang="en-US" sz="4000" b="1" dirty="0">
              <a:solidFill>
                <a:srgbClr val="3333FF"/>
              </a:solidFill>
              <a:latin typeface="Calibri" pitchFamily="34" charset="0"/>
            </a:endParaRPr>
          </a:p>
        </p:txBody>
      </p:sp>
      <p:graphicFrame>
        <p:nvGraphicFramePr>
          <p:cNvPr id="25603" name="Object 9"/>
          <p:cNvGraphicFramePr>
            <a:graphicFrameLocks noGrp="1" noChangeAspect="1"/>
          </p:cNvGraphicFramePr>
          <p:nvPr>
            <p:ph sz="half" idx="2"/>
            <p:extLst>
              <p:ext uri="{D42A27DB-BD31-4B8C-83A1-F6EECF244321}">
                <p14:modId xmlns:p14="http://schemas.microsoft.com/office/powerpoint/2010/main" val="2404228135"/>
              </p:ext>
            </p:extLst>
          </p:nvPr>
        </p:nvGraphicFramePr>
        <p:xfrm>
          <a:off x="838200" y="1905000"/>
          <a:ext cx="7602537" cy="990600"/>
        </p:xfrm>
        <a:graphic>
          <a:graphicData uri="http://schemas.openxmlformats.org/presentationml/2006/ole">
            <mc:AlternateContent xmlns:mc="http://schemas.openxmlformats.org/markup-compatibility/2006">
              <mc:Choice xmlns:v="urn:schemas-microsoft-com:vml" Requires="v">
                <p:oleObj spid="_x0000_s83079" name="Equation" r:id="rId4" imgW="4190760" imgH="545760" progId="Equation.3">
                  <p:embed/>
                </p:oleObj>
              </mc:Choice>
              <mc:Fallback>
                <p:oleObj name="Equation" r:id="rId4" imgW="4190760" imgH="545760" progId="Equation.3">
                  <p:embed/>
                  <p:pic>
                    <p:nvPicPr>
                      <p:cNvPr id="0" name=""/>
                      <p:cNvPicPr>
                        <a:picLocks noChangeAspect="1" noChangeArrowheads="1"/>
                      </p:cNvPicPr>
                      <p:nvPr/>
                    </p:nvPicPr>
                    <p:blipFill>
                      <a:blip r:embed="rId5"/>
                      <a:srcRect/>
                      <a:stretch>
                        <a:fillRect/>
                      </a:stretch>
                    </p:blipFill>
                    <p:spPr bwMode="auto">
                      <a:xfrm>
                        <a:off x="838200" y="1905000"/>
                        <a:ext cx="7602537" cy="990600"/>
                      </a:xfrm>
                      <a:prstGeom prst="rect">
                        <a:avLst/>
                      </a:prstGeom>
                      <a:noFill/>
                      <a:ln>
                        <a:noFill/>
                      </a:ln>
                      <a:effectLst/>
                      <a:extLst/>
                    </p:spPr>
                  </p:pic>
                </p:oleObj>
              </mc:Fallback>
            </mc:AlternateContent>
          </a:graphicData>
        </a:graphic>
      </p:graphicFrame>
      <p:pic>
        <p:nvPicPr>
          <p:cNvPr id="11" name="Picture 5" descr="redblackblockiu"/>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aphicFrame>
        <p:nvGraphicFramePr>
          <p:cNvPr id="4" name="Object 3"/>
          <p:cNvGraphicFramePr>
            <a:graphicFrameLocks noGrp="1" noChangeAspect="1"/>
          </p:cNvGraphicFramePr>
          <p:nvPr>
            <p:extLst>
              <p:ext uri="{D42A27DB-BD31-4B8C-83A1-F6EECF244321}">
                <p14:modId xmlns:p14="http://schemas.microsoft.com/office/powerpoint/2010/main" val="1484532030"/>
              </p:ext>
            </p:extLst>
          </p:nvPr>
        </p:nvGraphicFramePr>
        <p:xfrm>
          <a:off x="514668" y="2983230"/>
          <a:ext cx="644525" cy="415925"/>
        </p:xfrm>
        <a:graphic>
          <a:graphicData uri="http://schemas.openxmlformats.org/presentationml/2006/ole">
            <mc:AlternateContent xmlns:mc="http://schemas.openxmlformats.org/markup-compatibility/2006">
              <mc:Choice xmlns:v="urn:schemas-microsoft-com:vml" Requires="v">
                <p:oleObj spid="_x0000_s83080" name="Equation" r:id="rId7" imgW="355320" imgH="228600" progId="Equation.3">
                  <p:embed/>
                </p:oleObj>
              </mc:Choice>
              <mc:Fallback>
                <p:oleObj name="Equation" r:id="rId7" imgW="355320" imgH="228600" progId="Equation.3">
                  <p:embed/>
                  <p:pic>
                    <p:nvPicPr>
                      <p:cNvPr id="0" name=""/>
                      <p:cNvPicPr>
                        <a:picLocks noGrp="1" noChangeAspect="1" noChangeArrowheads="1"/>
                      </p:cNvPicPr>
                      <p:nvPr/>
                    </p:nvPicPr>
                    <p:blipFill>
                      <a:blip r:embed="rId8"/>
                      <a:srcRect/>
                      <a:stretch>
                        <a:fillRect/>
                      </a:stretch>
                    </p:blipFill>
                    <p:spPr bwMode="auto">
                      <a:xfrm>
                        <a:off x="514668" y="2983230"/>
                        <a:ext cx="644525" cy="415925"/>
                      </a:xfrm>
                      <a:prstGeom prst="rect">
                        <a:avLst/>
                      </a:prstGeom>
                      <a:noFill/>
                      <a:ln>
                        <a:noFill/>
                      </a:ln>
                    </p:spPr>
                  </p:pic>
                </p:oleObj>
              </mc:Fallback>
            </mc:AlternateContent>
          </a:graphicData>
        </a:graphic>
      </p:graphicFrame>
      <p:sp>
        <p:nvSpPr>
          <p:cNvPr id="5" name="TextBox 4"/>
          <p:cNvSpPr txBox="1"/>
          <p:nvPr/>
        </p:nvSpPr>
        <p:spPr>
          <a:xfrm>
            <a:off x="1143277" y="2971800"/>
            <a:ext cx="6324600" cy="400110"/>
          </a:xfrm>
          <a:prstGeom prst="rect">
            <a:avLst/>
          </a:prstGeom>
          <a:noFill/>
        </p:spPr>
        <p:txBody>
          <a:bodyPr wrap="square" rtlCol="0">
            <a:spAutoFit/>
          </a:bodyPr>
          <a:lstStyle/>
          <a:p>
            <a:r>
              <a:rPr lang="en-US" sz="2000" dirty="0">
                <a:latin typeface="Arial" pitchFamily="34" charset="0"/>
                <a:cs typeface="Arial" pitchFamily="34" charset="0"/>
              </a:rPr>
              <a:t>i</a:t>
            </a:r>
            <a:r>
              <a:rPr lang="en-US" sz="2000" dirty="0" smtClean="0">
                <a:latin typeface="Arial" pitchFamily="34" charset="0"/>
                <a:cs typeface="Arial" pitchFamily="34" charset="0"/>
              </a:rPr>
              <a:t>s the Young’s Modulus of the Solid.</a:t>
            </a:r>
            <a:endParaRPr lang="en-US" sz="2000" dirty="0">
              <a:latin typeface="Arial" pitchFamily="34" charset="0"/>
              <a:cs typeface="Arial" pitchFamily="34" charset="0"/>
            </a:endParaRPr>
          </a:p>
        </p:txBody>
      </p:sp>
      <p:sp>
        <p:nvSpPr>
          <p:cNvPr id="14" name="TextBox 13"/>
          <p:cNvSpPr txBox="1"/>
          <p:nvPr/>
        </p:nvSpPr>
        <p:spPr>
          <a:xfrm>
            <a:off x="3350" y="3505200"/>
            <a:ext cx="5943600" cy="3046988"/>
          </a:xfrm>
          <a:prstGeom prst="rect">
            <a:avLst/>
          </a:prstGeom>
          <a:noFill/>
        </p:spPr>
        <p:txBody>
          <a:bodyPr wrap="square" rtlCol="0">
            <a:spAutoFit/>
          </a:bodyPr>
          <a:lstStyle/>
          <a:p>
            <a:r>
              <a:rPr lang="en-US" sz="2000" dirty="0" smtClean="0">
                <a:latin typeface="Arial" pitchFamily="34" charset="0"/>
                <a:cs typeface="Arial" pitchFamily="34" charset="0"/>
              </a:rPr>
              <a:t>The strain on a link is:</a:t>
            </a:r>
          </a:p>
          <a:p>
            <a:endParaRPr lang="en-US" sz="2400" dirty="0">
              <a:latin typeface="Arial" pitchFamily="34" charset="0"/>
              <a:cs typeface="Arial" pitchFamily="34" charset="0"/>
            </a:endParaRPr>
          </a:p>
          <a:p>
            <a:endParaRPr lang="en-US" sz="2000" dirty="0" smtClean="0">
              <a:latin typeface="Arial" pitchFamily="34" charset="0"/>
              <a:cs typeface="Arial" pitchFamily="34" charset="0"/>
            </a:endParaRPr>
          </a:p>
          <a:p>
            <a:r>
              <a:rPr lang="en-US" sz="2000" dirty="0">
                <a:latin typeface="Arial" pitchFamily="34" charset="0"/>
                <a:cs typeface="Arial" pitchFamily="34" charset="0"/>
              </a:rPr>
              <a:t>The </a:t>
            </a:r>
            <a:r>
              <a:rPr lang="en-US" sz="2000" dirty="0" smtClean="0">
                <a:latin typeface="Arial" pitchFamily="34" charset="0"/>
                <a:cs typeface="Arial" pitchFamily="34" charset="0"/>
              </a:rPr>
              <a:t>stress on </a:t>
            </a:r>
            <a:r>
              <a:rPr lang="en-US" sz="2000" dirty="0">
                <a:latin typeface="Arial" pitchFamily="34" charset="0"/>
                <a:cs typeface="Arial" pitchFamily="34" charset="0"/>
              </a:rPr>
              <a:t>a link is:</a:t>
            </a:r>
          </a:p>
          <a:p>
            <a:endParaRPr lang="en-US" sz="2800" dirty="0">
              <a:latin typeface="Arial" pitchFamily="34" charset="0"/>
              <a:cs typeface="Arial" pitchFamily="34" charset="0"/>
            </a:endParaRPr>
          </a:p>
          <a:p>
            <a:endParaRPr lang="en-US" sz="2000" dirty="0" smtClean="0">
              <a:latin typeface="Arial" pitchFamily="34" charset="0"/>
              <a:cs typeface="Arial" pitchFamily="34" charset="0"/>
            </a:endParaRPr>
          </a:p>
          <a:p>
            <a:r>
              <a:rPr lang="en-US" sz="2000" dirty="0" smtClean="0">
                <a:latin typeface="Arial" pitchFamily="34" charset="0"/>
                <a:cs typeface="Arial" pitchFamily="34" charset="0"/>
              </a:rPr>
              <a:t>For </a:t>
            </a:r>
            <a:r>
              <a:rPr lang="en-US" sz="2000" dirty="0">
                <a:latin typeface="Arial" pitchFamily="34" charset="0"/>
                <a:cs typeface="Arial" pitchFamily="34" charset="0"/>
              </a:rPr>
              <a:t>a plastic material, define a Yield Strain (or Yield Stress at which the links break. </a:t>
            </a:r>
          </a:p>
          <a:p>
            <a:endParaRPr lang="en-US" sz="2000" dirty="0">
              <a:latin typeface="Arial" pitchFamily="34" charset="0"/>
              <a:cs typeface="Arial" pitchFamily="34" charset="0"/>
            </a:endParaRPr>
          </a:p>
        </p:txBody>
      </p:sp>
      <p:graphicFrame>
        <p:nvGraphicFramePr>
          <p:cNvPr id="2" name="Object 1"/>
          <p:cNvGraphicFramePr>
            <a:graphicFrameLocks noGrp="1" noChangeAspect="1"/>
          </p:cNvGraphicFramePr>
          <p:nvPr>
            <p:extLst>
              <p:ext uri="{D42A27DB-BD31-4B8C-83A1-F6EECF244321}">
                <p14:modId xmlns:p14="http://schemas.microsoft.com/office/powerpoint/2010/main" val="1297793958"/>
              </p:ext>
            </p:extLst>
          </p:nvPr>
        </p:nvGraphicFramePr>
        <p:xfrm>
          <a:off x="917575" y="3962400"/>
          <a:ext cx="4078288" cy="460375"/>
        </p:xfrm>
        <a:graphic>
          <a:graphicData uri="http://schemas.openxmlformats.org/presentationml/2006/ole">
            <mc:AlternateContent xmlns:mc="http://schemas.openxmlformats.org/markup-compatibility/2006">
              <mc:Choice xmlns:v="urn:schemas-microsoft-com:vml" Requires="v">
                <p:oleObj spid="_x0000_s83081" name="Equation" r:id="rId9" imgW="2247840" imgH="253800" progId="Equation.3">
                  <p:embed/>
                </p:oleObj>
              </mc:Choice>
              <mc:Fallback>
                <p:oleObj name="Equation" r:id="rId9" imgW="2247840" imgH="253800" progId="Equation.3">
                  <p:embed/>
                  <p:pic>
                    <p:nvPicPr>
                      <p:cNvPr id="0" name=""/>
                      <p:cNvPicPr>
                        <a:picLocks noGrp="1" noChangeAspect="1" noChangeArrowheads="1"/>
                      </p:cNvPicPr>
                      <p:nvPr/>
                    </p:nvPicPr>
                    <p:blipFill>
                      <a:blip r:embed="rId10"/>
                      <a:srcRect/>
                      <a:stretch>
                        <a:fillRect/>
                      </a:stretch>
                    </p:blipFill>
                    <p:spPr bwMode="auto">
                      <a:xfrm>
                        <a:off x="917575" y="3962400"/>
                        <a:ext cx="4078288" cy="460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graphicFrame>
        <p:nvGraphicFramePr>
          <p:cNvPr id="3" name="Object 2"/>
          <p:cNvGraphicFramePr>
            <a:graphicFrameLocks noGrp="1" noChangeAspect="1"/>
          </p:cNvGraphicFramePr>
          <p:nvPr>
            <p:extLst>
              <p:ext uri="{D42A27DB-BD31-4B8C-83A1-F6EECF244321}">
                <p14:modId xmlns:p14="http://schemas.microsoft.com/office/powerpoint/2010/main" val="3485379591"/>
              </p:ext>
            </p:extLst>
          </p:nvPr>
        </p:nvGraphicFramePr>
        <p:xfrm>
          <a:off x="304800" y="4949825"/>
          <a:ext cx="5713412" cy="460375"/>
        </p:xfrm>
        <a:graphic>
          <a:graphicData uri="http://schemas.openxmlformats.org/presentationml/2006/ole">
            <mc:AlternateContent xmlns:mc="http://schemas.openxmlformats.org/markup-compatibility/2006">
              <mc:Choice xmlns:v="urn:schemas-microsoft-com:vml" Requires="v">
                <p:oleObj spid="_x0000_s83082" name="Equation" r:id="rId11" imgW="3149280" imgH="253800" progId="Equation.3">
                  <p:embed/>
                </p:oleObj>
              </mc:Choice>
              <mc:Fallback>
                <p:oleObj name="Equation" r:id="rId11" imgW="3149280" imgH="253800" progId="Equation.3">
                  <p:embed/>
                  <p:pic>
                    <p:nvPicPr>
                      <p:cNvPr id="0" name=""/>
                      <p:cNvPicPr>
                        <a:picLocks noGrp="1"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04800" y="4949825"/>
                        <a:ext cx="5713412" cy="460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pic>
        <p:nvPicPr>
          <p:cNvPr id="10285" name="Picture 45" descr="http://www.emeraldinsight.com/content_images/fig/1820260407002.png"/>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867400" y="2993316"/>
            <a:ext cx="3249979" cy="3347357"/>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p:cNvSpPr txBox="1"/>
          <p:nvPr/>
        </p:nvSpPr>
        <p:spPr>
          <a:xfrm>
            <a:off x="7389159" y="4111538"/>
            <a:ext cx="572273" cy="395713"/>
          </a:xfrm>
          <a:prstGeom prst="rect">
            <a:avLst/>
          </a:prstGeom>
          <a:noFill/>
        </p:spPr>
        <p:txBody>
          <a:bodyPr wrap="none" rtlCol="0">
            <a:spAutoFit/>
          </a:bodyPr>
          <a:lstStyle/>
          <a:p>
            <a:r>
              <a:rPr lang="en-US" b="1" dirty="0" smtClean="0">
                <a:solidFill>
                  <a:srgbClr val="00B050"/>
                </a:solidFill>
                <a:latin typeface="Calibri" pitchFamily="34" charset="0"/>
              </a:rPr>
              <a:t>Cell</a:t>
            </a:r>
            <a:endParaRPr lang="en-US" b="1" dirty="0">
              <a:solidFill>
                <a:srgbClr val="00B050"/>
              </a:solidFill>
              <a:latin typeface="Calibri" pitchFamily="34" charset="0"/>
            </a:endParaRPr>
          </a:p>
        </p:txBody>
      </p:sp>
      <p:sp>
        <p:nvSpPr>
          <p:cNvPr id="15" name="TextBox 14"/>
          <p:cNvSpPr txBox="1"/>
          <p:nvPr/>
        </p:nvSpPr>
        <p:spPr>
          <a:xfrm>
            <a:off x="8087994" y="5044679"/>
            <a:ext cx="572273" cy="395713"/>
          </a:xfrm>
          <a:prstGeom prst="rect">
            <a:avLst/>
          </a:prstGeom>
          <a:noFill/>
        </p:spPr>
        <p:txBody>
          <a:bodyPr wrap="none" rtlCol="0">
            <a:spAutoFit/>
          </a:bodyPr>
          <a:lstStyle/>
          <a:p>
            <a:r>
              <a:rPr lang="en-US" b="1" dirty="0" smtClean="0">
                <a:solidFill>
                  <a:srgbClr val="00B050"/>
                </a:solidFill>
                <a:latin typeface="Calibri" pitchFamily="34" charset="0"/>
              </a:rPr>
              <a:t>Cell</a:t>
            </a:r>
            <a:endParaRPr lang="en-US" b="1" dirty="0">
              <a:solidFill>
                <a:srgbClr val="00B050"/>
              </a:solidFill>
              <a:latin typeface="Calibri" pitchFamily="34" charset="0"/>
            </a:endParaRPr>
          </a:p>
        </p:txBody>
      </p:sp>
      <p:sp>
        <p:nvSpPr>
          <p:cNvPr id="16" name="TextBox 15"/>
          <p:cNvSpPr txBox="1"/>
          <p:nvPr/>
        </p:nvSpPr>
        <p:spPr>
          <a:xfrm>
            <a:off x="8516238" y="3432498"/>
            <a:ext cx="572273" cy="395713"/>
          </a:xfrm>
          <a:prstGeom prst="rect">
            <a:avLst/>
          </a:prstGeom>
          <a:noFill/>
        </p:spPr>
        <p:txBody>
          <a:bodyPr wrap="none" rtlCol="0">
            <a:spAutoFit/>
          </a:bodyPr>
          <a:lstStyle/>
          <a:p>
            <a:r>
              <a:rPr lang="en-US" b="1" dirty="0" smtClean="0">
                <a:solidFill>
                  <a:srgbClr val="00B050"/>
                </a:solidFill>
                <a:latin typeface="Calibri" pitchFamily="34" charset="0"/>
              </a:rPr>
              <a:t>Cell</a:t>
            </a:r>
            <a:endParaRPr lang="en-US" b="1" dirty="0">
              <a:solidFill>
                <a:srgbClr val="00B050"/>
              </a:solidFill>
              <a:latin typeface="Calibri" pitchFamily="34" charset="0"/>
            </a:endParaRPr>
          </a:p>
        </p:txBody>
      </p:sp>
      <p:sp>
        <p:nvSpPr>
          <p:cNvPr id="17" name="TextBox 16"/>
          <p:cNvSpPr txBox="1"/>
          <p:nvPr/>
        </p:nvSpPr>
        <p:spPr>
          <a:xfrm>
            <a:off x="7273121" y="2895600"/>
            <a:ext cx="572273" cy="395713"/>
          </a:xfrm>
          <a:prstGeom prst="rect">
            <a:avLst/>
          </a:prstGeom>
          <a:noFill/>
        </p:spPr>
        <p:txBody>
          <a:bodyPr wrap="none" rtlCol="0">
            <a:spAutoFit/>
          </a:bodyPr>
          <a:lstStyle/>
          <a:p>
            <a:r>
              <a:rPr lang="en-US" b="1" dirty="0" smtClean="0">
                <a:solidFill>
                  <a:srgbClr val="00B050"/>
                </a:solidFill>
                <a:latin typeface="Calibri" pitchFamily="34" charset="0"/>
              </a:rPr>
              <a:t>Cell</a:t>
            </a:r>
            <a:endParaRPr lang="en-US" b="1" dirty="0">
              <a:solidFill>
                <a:srgbClr val="00B050"/>
              </a:solidFill>
              <a:latin typeface="Calibri" pitchFamily="34" charset="0"/>
            </a:endParaRPr>
          </a:p>
        </p:txBody>
      </p:sp>
      <p:sp>
        <p:nvSpPr>
          <p:cNvPr id="18" name="TextBox 17"/>
          <p:cNvSpPr txBox="1"/>
          <p:nvPr/>
        </p:nvSpPr>
        <p:spPr>
          <a:xfrm>
            <a:off x="6087062" y="3036785"/>
            <a:ext cx="572273" cy="395713"/>
          </a:xfrm>
          <a:prstGeom prst="rect">
            <a:avLst/>
          </a:prstGeom>
          <a:noFill/>
        </p:spPr>
        <p:txBody>
          <a:bodyPr wrap="none" rtlCol="0">
            <a:spAutoFit/>
          </a:bodyPr>
          <a:lstStyle/>
          <a:p>
            <a:r>
              <a:rPr lang="en-US" b="1" dirty="0" smtClean="0">
                <a:solidFill>
                  <a:srgbClr val="00B050"/>
                </a:solidFill>
                <a:latin typeface="Calibri" pitchFamily="34" charset="0"/>
              </a:rPr>
              <a:t>Cell</a:t>
            </a:r>
            <a:endParaRPr lang="en-US" b="1" dirty="0">
              <a:solidFill>
                <a:srgbClr val="00B050"/>
              </a:solidFill>
              <a:latin typeface="Calibri" pitchFamily="34" charset="0"/>
            </a:endParaRPr>
          </a:p>
        </p:txBody>
      </p:sp>
      <p:sp>
        <p:nvSpPr>
          <p:cNvPr id="19" name="TextBox 18"/>
          <p:cNvSpPr txBox="1"/>
          <p:nvPr/>
        </p:nvSpPr>
        <p:spPr>
          <a:xfrm>
            <a:off x="5867400" y="4429295"/>
            <a:ext cx="572273" cy="395713"/>
          </a:xfrm>
          <a:prstGeom prst="rect">
            <a:avLst/>
          </a:prstGeom>
          <a:noFill/>
        </p:spPr>
        <p:txBody>
          <a:bodyPr wrap="none" rtlCol="0">
            <a:spAutoFit/>
          </a:bodyPr>
          <a:lstStyle/>
          <a:p>
            <a:r>
              <a:rPr lang="en-US" b="1" dirty="0" smtClean="0">
                <a:solidFill>
                  <a:srgbClr val="00B050"/>
                </a:solidFill>
                <a:latin typeface="Calibri" pitchFamily="34" charset="0"/>
              </a:rPr>
              <a:t>Cell</a:t>
            </a:r>
            <a:endParaRPr lang="en-US" b="1" dirty="0">
              <a:solidFill>
                <a:srgbClr val="00B050"/>
              </a:solidFill>
              <a:latin typeface="Calibri" pitchFamily="34" charset="0"/>
            </a:endParaRPr>
          </a:p>
        </p:txBody>
      </p:sp>
      <p:sp>
        <p:nvSpPr>
          <p:cNvPr id="20" name="TextBox 19"/>
          <p:cNvSpPr txBox="1"/>
          <p:nvPr/>
        </p:nvSpPr>
        <p:spPr>
          <a:xfrm>
            <a:off x="6397692" y="5912729"/>
            <a:ext cx="572273" cy="395713"/>
          </a:xfrm>
          <a:prstGeom prst="rect">
            <a:avLst/>
          </a:prstGeom>
          <a:noFill/>
        </p:spPr>
        <p:txBody>
          <a:bodyPr wrap="none" rtlCol="0">
            <a:spAutoFit/>
          </a:bodyPr>
          <a:lstStyle/>
          <a:p>
            <a:r>
              <a:rPr lang="en-US" b="1" dirty="0" smtClean="0">
                <a:solidFill>
                  <a:srgbClr val="00B050"/>
                </a:solidFill>
                <a:latin typeface="Calibri" pitchFamily="34" charset="0"/>
              </a:rPr>
              <a:t>Cell</a:t>
            </a:r>
            <a:endParaRPr lang="en-US" b="1" dirty="0">
              <a:solidFill>
                <a:srgbClr val="00B050"/>
              </a:solidFill>
              <a:latin typeface="Calibri" pitchFamily="34" charset="0"/>
            </a:endParaRPr>
          </a:p>
        </p:txBody>
      </p:sp>
      <p:sp>
        <p:nvSpPr>
          <p:cNvPr id="21" name="TextBox 20"/>
          <p:cNvSpPr txBox="1"/>
          <p:nvPr/>
        </p:nvSpPr>
        <p:spPr>
          <a:xfrm>
            <a:off x="6045842" y="3715825"/>
            <a:ext cx="613493" cy="395713"/>
          </a:xfrm>
          <a:prstGeom prst="rect">
            <a:avLst/>
          </a:prstGeom>
          <a:noFill/>
        </p:spPr>
        <p:txBody>
          <a:bodyPr wrap="none" rtlCol="0">
            <a:spAutoFit/>
          </a:bodyPr>
          <a:lstStyle/>
          <a:p>
            <a:r>
              <a:rPr lang="en-US" b="1" dirty="0" smtClean="0">
                <a:solidFill>
                  <a:srgbClr val="1421DC"/>
                </a:solidFill>
                <a:latin typeface="Calibri" pitchFamily="34" charset="0"/>
              </a:rPr>
              <a:t>Link</a:t>
            </a:r>
            <a:endParaRPr lang="en-US" b="1" dirty="0">
              <a:solidFill>
                <a:srgbClr val="1421DC"/>
              </a:solidFill>
              <a:latin typeface="Calibri" pitchFamily="34" charset="0"/>
            </a:endParaRPr>
          </a:p>
        </p:txBody>
      </p:sp>
      <p:sp>
        <p:nvSpPr>
          <p:cNvPr id="22" name="TextBox 21"/>
          <p:cNvSpPr txBox="1"/>
          <p:nvPr/>
        </p:nvSpPr>
        <p:spPr>
          <a:xfrm>
            <a:off x="6776547" y="4026068"/>
            <a:ext cx="613493" cy="395713"/>
          </a:xfrm>
          <a:prstGeom prst="rect">
            <a:avLst/>
          </a:prstGeom>
          <a:noFill/>
        </p:spPr>
        <p:txBody>
          <a:bodyPr wrap="none" rtlCol="0">
            <a:spAutoFit/>
          </a:bodyPr>
          <a:lstStyle/>
          <a:p>
            <a:r>
              <a:rPr lang="en-US" b="1" dirty="0" smtClean="0">
                <a:solidFill>
                  <a:srgbClr val="1421DC"/>
                </a:solidFill>
                <a:latin typeface="Calibri" pitchFamily="34" charset="0"/>
              </a:rPr>
              <a:t>Link</a:t>
            </a:r>
            <a:endParaRPr lang="en-US" b="1" dirty="0">
              <a:solidFill>
                <a:srgbClr val="1421DC"/>
              </a:solidFill>
              <a:latin typeface="Calibri" pitchFamily="34" charset="0"/>
            </a:endParaRPr>
          </a:p>
        </p:txBody>
      </p:sp>
      <p:sp>
        <p:nvSpPr>
          <p:cNvPr id="23" name="TextBox 22"/>
          <p:cNvSpPr txBox="1"/>
          <p:nvPr/>
        </p:nvSpPr>
        <p:spPr>
          <a:xfrm>
            <a:off x="7825950" y="4132598"/>
            <a:ext cx="613493" cy="395713"/>
          </a:xfrm>
          <a:prstGeom prst="rect">
            <a:avLst/>
          </a:prstGeom>
          <a:noFill/>
        </p:spPr>
        <p:txBody>
          <a:bodyPr wrap="none" rtlCol="0">
            <a:spAutoFit/>
          </a:bodyPr>
          <a:lstStyle/>
          <a:p>
            <a:r>
              <a:rPr lang="en-US" b="1" dirty="0" smtClean="0">
                <a:solidFill>
                  <a:srgbClr val="1421DC"/>
                </a:solidFill>
                <a:latin typeface="Calibri" pitchFamily="34" charset="0"/>
              </a:rPr>
              <a:t>Link</a:t>
            </a:r>
            <a:endParaRPr lang="en-US" b="1" dirty="0">
              <a:solidFill>
                <a:srgbClr val="1421DC"/>
              </a:solidFill>
              <a:latin typeface="Calibri" pitchFamily="34" charset="0"/>
            </a:endParaRPr>
          </a:p>
        </p:txBody>
      </p:sp>
      <p:sp>
        <p:nvSpPr>
          <p:cNvPr id="25" name="TextBox 24"/>
          <p:cNvSpPr txBox="1"/>
          <p:nvPr/>
        </p:nvSpPr>
        <p:spPr>
          <a:xfrm>
            <a:off x="7231901" y="3828211"/>
            <a:ext cx="613493" cy="395713"/>
          </a:xfrm>
          <a:prstGeom prst="rect">
            <a:avLst/>
          </a:prstGeom>
          <a:noFill/>
        </p:spPr>
        <p:txBody>
          <a:bodyPr wrap="none" rtlCol="0">
            <a:spAutoFit/>
          </a:bodyPr>
          <a:lstStyle/>
          <a:p>
            <a:r>
              <a:rPr lang="en-US" b="1" dirty="0" smtClean="0">
                <a:solidFill>
                  <a:srgbClr val="1421DC"/>
                </a:solidFill>
                <a:latin typeface="Calibri" pitchFamily="34" charset="0"/>
              </a:rPr>
              <a:t>Link</a:t>
            </a:r>
            <a:endParaRPr lang="en-US" b="1" dirty="0">
              <a:solidFill>
                <a:srgbClr val="1421DC"/>
              </a:solidFill>
              <a:latin typeface="Calibri" pitchFamily="34" charset="0"/>
            </a:endParaRPr>
          </a:p>
        </p:txBody>
      </p:sp>
      <p:sp>
        <p:nvSpPr>
          <p:cNvPr id="26" name="TextBox 25"/>
          <p:cNvSpPr txBox="1"/>
          <p:nvPr/>
        </p:nvSpPr>
        <p:spPr>
          <a:xfrm>
            <a:off x="6469800" y="4683177"/>
            <a:ext cx="613493" cy="395713"/>
          </a:xfrm>
          <a:prstGeom prst="rect">
            <a:avLst/>
          </a:prstGeom>
          <a:noFill/>
        </p:spPr>
        <p:txBody>
          <a:bodyPr wrap="none" rtlCol="0">
            <a:spAutoFit/>
          </a:bodyPr>
          <a:lstStyle/>
          <a:p>
            <a:r>
              <a:rPr lang="en-US" b="1" dirty="0" smtClean="0">
                <a:solidFill>
                  <a:srgbClr val="1421DC"/>
                </a:solidFill>
                <a:latin typeface="Calibri" pitchFamily="34" charset="0"/>
              </a:rPr>
              <a:t>Link</a:t>
            </a:r>
            <a:endParaRPr lang="en-US" b="1" dirty="0">
              <a:solidFill>
                <a:srgbClr val="1421DC"/>
              </a:solidFill>
              <a:latin typeface="Calibri" pitchFamily="34" charset="0"/>
            </a:endParaRPr>
          </a:p>
        </p:txBody>
      </p:sp>
      <p:sp>
        <p:nvSpPr>
          <p:cNvPr id="27" name="TextBox 26"/>
          <p:cNvSpPr txBox="1"/>
          <p:nvPr/>
        </p:nvSpPr>
        <p:spPr>
          <a:xfrm>
            <a:off x="7083291" y="4854882"/>
            <a:ext cx="613493" cy="395713"/>
          </a:xfrm>
          <a:prstGeom prst="rect">
            <a:avLst/>
          </a:prstGeom>
          <a:noFill/>
        </p:spPr>
        <p:txBody>
          <a:bodyPr wrap="none" rtlCol="0">
            <a:spAutoFit/>
          </a:bodyPr>
          <a:lstStyle/>
          <a:p>
            <a:r>
              <a:rPr lang="en-US" b="1" dirty="0" smtClean="0">
                <a:solidFill>
                  <a:srgbClr val="1421DC"/>
                </a:solidFill>
                <a:latin typeface="Calibri" pitchFamily="34" charset="0"/>
              </a:rPr>
              <a:t>Link</a:t>
            </a:r>
            <a:endParaRPr lang="en-US" b="1" dirty="0">
              <a:solidFill>
                <a:srgbClr val="1421DC"/>
              </a:solidFill>
              <a:latin typeface="Calibri" pitchFamily="34" charset="0"/>
            </a:endParaRPr>
          </a:p>
        </p:txBody>
      </p:sp>
      <p:sp>
        <p:nvSpPr>
          <p:cNvPr id="28" name="TextBox 27"/>
          <p:cNvSpPr txBox="1"/>
          <p:nvPr/>
        </p:nvSpPr>
        <p:spPr>
          <a:xfrm>
            <a:off x="7458466" y="4721215"/>
            <a:ext cx="613493" cy="395713"/>
          </a:xfrm>
          <a:prstGeom prst="rect">
            <a:avLst/>
          </a:prstGeom>
          <a:noFill/>
        </p:spPr>
        <p:txBody>
          <a:bodyPr wrap="none" rtlCol="0">
            <a:spAutoFit/>
          </a:bodyPr>
          <a:lstStyle/>
          <a:p>
            <a:r>
              <a:rPr lang="en-US" b="1" dirty="0" smtClean="0">
                <a:solidFill>
                  <a:srgbClr val="1421DC"/>
                </a:solidFill>
                <a:latin typeface="Calibri" pitchFamily="34" charset="0"/>
              </a:rPr>
              <a:t>Link</a:t>
            </a:r>
            <a:endParaRPr lang="en-US" b="1" dirty="0">
              <a:solidFill>
                <a:srgbClr val="1421DC"/>
              </a:solidFill>
              <a:latin typeface="Calibri" pitchFamily="34" charset="0"/>
            </a:endParaRPr>
          </a:p>
        </p:txBody>
      </p:sp>
      <p:sp>
        <p:nvSpPr>
          <p:cNvPr id="29" name="TextBox 28"/>
          <p:cNvSpPr txBox="1"/>
          <p:nvPr/>
        </p:nvSpPr>
        <p:spPr>
          <a:xfrm>
            <a:off x="6691698" y="3234642"/>
            <a:ext cx="613493" cy="395713"/>
          </a:xfrm>
          <a:prstGeom prst="rect">
            <a:avLst/>
          </a:prstGeom>
          <a:noFill/>
        </p:spPr>
        <p:txBody>
          <a:bodyPr wrap="none" rtlCol="0">
            <a:spAutoFit/>
          </a:bodyPr>
          <a:lstStyle/>
          <a:p>
            <a:r>
              <a:rPr lang="en-US" b="1" dirty="0" smtClean="0">
                <a:solidFill>
                  <a:srgbClr val="1421DC"/>
                </a:solidFill>
                <a:latin typeface="Calibri" pitchFamily="34" charset="0"/>
              </a:rPr>
              <a:t>Link</a:t>
            </a:r>
            <a:endParaRPr lang="en-US" b="1" dirty="0">
              <a:solidFill>
                <a:srgbClr val="1421DC"/>
              </a:solidFill>
              <a:latin typeface="Calibri" pitchFamily="34" charset="0"/>
            </a:endParaRPr>
          </a:p>
        </p:txBody>
      </p:sp>
      <p:sp>
        <p:nvSpPr>
          <p:cNvPr id="30" name="TextBox 29"/>
          <p:cNvSpPr txBox="1"/>
          <p:nvPr/>
        </p:nvSpPr>
        <p:spPr>
          <a:xfrm>
            <a:off x="8152521" y="4459169"/>
            <a:ext cx="613493" cy="395713"/>
          </a:xfrm>
          <a:prstGeom prst="rect">
            <a:avLst/>
          </a:prstGeom>
          <a:noFill/>
        </p:spPr>
        <p:txBody>
          <a:bodyPr wrap="none" rtlCol="0">
            <a:spAutoFit/>
          </a:bodyPr>
          <a:lstStyle/>
          <a:p>
            <a:r>
              <a:rPr lang="en-US" b="1" dirty="0" smtClean="0">
                <a:solidFill>
                  <a:srgbClr val="1421DC"/>
                </a:solidFill>
                <a:latin typeface="Calibri" pitchFamily="34" charset="0"/>
              </a:rPr>
              <a:t>Link</a:t>
            </a:r>
            <a:endParaRPr lang="en-US" b="1" dirty="0">
              <a:solidFill>
                <a:srgbClr val="1421DC"/>
              </a:solidFill>
              <a:latin typeface="Calibri" pitchFamily="34" charset="0"/>
            </a:endParaRPr>
          </a:p>
        </p:txBody>
      </p:sp>
      <p:sp>
        <p:nvSpPr>
          <p:cNvPr id="31" name="TextBox 30"/>
          <p:cNvSpPr txBox="1"/>
          <p:nvPr/>
        </p:nvSpPr>
        <p:spPr>
          <a:xfrm>
            <a:off x="7668501" y="3331773"/>
            <a:ext cx="613493" cy="395713"/>
          </a:xfrm>
          <a:prstGeom prst="rect">
            <a:avLst/>
          </a:prstGeom>
          <a:noFill/>
        </p:spPr>
        <p:txBody>
          <a:bodyPr wrap="none" rtlCol="0">
            <a:spAutoFit/>
          </a:bodyPr>
          <a:lstStyle/>
          <a:p>
            <a:r>
              <a:rPr lang="en-US" b="1" dirty="0" smtClean="0">
                <a:solidFill>
                  <a:srgbClr val="1421DC"/>
                </a:solidFill>
                <a:latin typeface="Calibri" pitchFamily="34" charset="0"/>
              </a:rPr>
              <a:t>Link</a:t>
            </a:r>
            <a:endParaRPr lang="en-US" b="1" dirty="0">
              <a:solidFill>
                <a:srgbClr val="1421DC"/>
              </a:solidFill>
              <a:latin typeface="Calibri" pitchFamily="34" charset="0"/>
            </a:endParaRPr>
          </a:p>
        </p:txBody>
      </p:sp>
      <p:sp>
        <p:nvSpPr>
          <p:cNvPr id="32" name="TextBox 31"/>
          <p:cNvSpPr txBox="1"/>
          <p:nvPr/>
        </p:nvSpPr>
        <p:spPr>
          <a:xfrm>
            <a:off x="6405769" y="5285444"/>
            <a:ext cx="613493" cy="395713"/>
          </a:xfrm>
          <a:prstGeom prst="rect">
            <a:avLst/>
          </a:prstGeom>
          <a:noFill/>
        </p:spPr>
        <p:txBody>
          <a:bodyPr wrap="none" rtlCol="0">
            <a:spAutoFit/>
          </a:bodyPr>
          <a:lstStyle/>
          <a:p>
            <a:r>
              <a:rPr lang="en-US" b="1" dirty="0" smtClean="0">
                <a:solidFill>
                  <a:srgbClr val="1421DC"/>
                </a:solidFill>
                <a:latin typeface="Calibri" pitchFamily="34" charset="0"/>
              </a:rPr>
              <a:t>Link</a:t>
            </a:r>
            <a:endParaRPr lang="en-US" b="1" dirty="0">
              <a:solidFill>
                <a:srgbClr val="1421DC"/>
              </a:solidFill>
              <a:latin typeface="Calibri" pitchFamily="34" charset="0"/>
            </a:endParaRPr>
          </a:p>
        </p:txBody>
      </p:sp>
      <p:sp>
        <p:nvSpPr>
          <p:cNvPr id="33" name="TextBox 32"/>
          <p:cNvSpPr txBox="1"/>
          <p:nvPr/>
        </p:nvSpPr>
        <p:spPr>
          <a:xfrm>
            <a:off x="7654684" y="5457764"/>
            <a:ext cx="613493" cy="395713"/>
          </a:xfrm>
          <a:prstGeom prst="rect">
            <a:avLst/>
          </a:prstGeom>
          <a:noFill/>
        </p:spPr>
        <p:txBody>
          <a:bodyPr wrap="none" rtlCol="0">
            <a:spAutoFit/>
          </a:bodyPr>
          <a:lstStyle/>
          <a:p>
            <a:r>
              <a:rPr lang="en-US" b="1" dirty="0" smtClean="0">
                <a:solidFill>
                  <a:srgbClr val="1421DC"/>
                </a:solidFill>
                <a:latin typeface="Calibri" pitchFamily="34" charset="0"/>
              </a:rPr>
              <a:t>Link</a:t>
            </a:r>
            <a:endParaRPr lang="en-US" b="1" dirty="0">
              <a:solidFill>
                <a:srgbClr val="1421DC"/>
              </a:solidFill>
              <a:latin typeface="Calibri" pitchFamily="34" charset="0"/>
            </a:endParaRPr>
          </a:p>
        </p:txBody>
      </p:sp>
      <p:sp>
        <p:nvSpPr>
          <p:cNvPr id="8" name="Oval 7"/>
          <p:cNvSpPr/>
          <p:nvPr/>
        </p:nvSpPr>
        <p:spPr>
          <a:xfrm>
            <a:off x="7402870" y="4584249"/>
            <a:ext cx="195943" cy="19785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itchFamily="34" charset="0"/>
            </a:endParaRPr>
          </a:p>
        </p:txBody>
      </p:sp>
      <p:sp>
        <p:nvSpPr>
          <p:cNvPr id="38" name="Oval 37"/>
          <p:cNvSpPr/>
          <p:nvPr/>
        </p:nvSpPr>
        <p:spPr>
          <a:xfrm>
            <a:off x="8284505" y="5463738"/>
            <a:ext cx="195943" cy="19785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itchFamily="34" charset="0"/>
            </a:endParaRPr>
          </a:p>
        </p:txBody>
      </p:sp>
      <p:sp>
        <p:nvSpPr>
          <p:cNvPr id="39" name="Oval 38"/>
          <p:cNvSpPr/>
          <p:nvPr/>
        </p:nvSpPr>
        <p:spPr>
          <a:xfrm>
            <a:off x="7019262" y="5813801"/>
            <a:ext cx="195943" cy="19785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itchFamily="34" charset="0"/>
            </a:endParaRPr>
          </a:p>
        </p:txBody>
      </p:sp>
      <p:sp>
        <p:nvSpPr>
          <p:cNvPr id="40" name="Oval 39"/>
          <p:cNvSpPr/>
          <p:nvPr/>
        </p:nvSpPr>
        <p:spPr>
          <a:xfrm>
            <a:off x="6209826" y="4895172"/>
            <a:ext cx="195943" cy="19785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itchFamily="34" charset="0"/>
            </a:endParaRPr>
          </a:p>
        </p:txBody>
      </p:sp>
      <p:sp>
        <p:nvSpPr>
          <p:cNvPr id="41" name="Oval 40"/>
          <p:cNvSpPr/>
          <p:nvPr/>
        </p:nvSpPr>
        <p:spPr>
          <a:xfrm>
            <a:off x="8570071" y="3965454"/>
            <a:ext cx="195943" cy="19785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itchFamily="34" charset="0"/>
            </a:endParaRPr>
          </a:p>
        </p:txBody>
      </p:sp>
      <p:sp>
        <p:nvSpPr>
          <p:cNvPr id="42" name="Oval 41"/>
          <p:cNvSpPr/>
          <p:nvPr/>
        </p:nvSpPr>
        <p:spPr>
          <a:xfrm>
            <a:off x="7500841" y="3187601"/>
            <a:ext cx="195943" cy="19785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itchFamily="34" charset="0"/>
            </a:endParaRPr>
          </a:p>
        </p:txBody>
      </p:sp>
      <p:sp>
        <p:nvSpPr>
          <p:cNvPr id="43" name="Oval 42"/>
          <p:cNvSpPr/>
          <p:nvPr/>
        </p:nvSpPr>
        <p:spPr>
          <a:xfrm>
            <a:off x="6352588" y="3446413"/>
            <a:ext cx="195943" cy="19785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itchFamily="34" charset="0"/>
            </a:endParaRPr>
          </a:p>
        </p:txBody>
      </p:sp>
      <p:pic>
        <p:nvPicPr>
          <p:cNvPr id="10" name="Picture 4" descr="Biocomplexity Logo"/>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8507866" y="6221866"/>
            <a:ext cx="636134" cy="63613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78420164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7797" y="533400"/>
            <a:ext cx="9144000" cy="746342"/>
          </a:xfrm>
        </p:spPr>
        <p:txBody>
          <a:bodyPr>
            <a:normAutofit fontScale="90000"/>
          </a:bodyPr>
          <a:lstStyle/>
          <a:p>
            <a:r>
              <a:rPr lang="en-US" b="1" dirty="0" err="1" smtClean="0">
                <a:solidFill>
                  <a:srgbClr val="1421DC"/>
                </a:solidFill>
              </a:rPr>
              <a:t>Subcell</a:t>
            </a:r>
            <a:r>
              <a:rPr lang="en-US" b="1" dirty="0" smtClean="0">
                <a:solidFill>
                  <a:srgbClr val="1421DC"/>
                </a:solidFill>
              </a:rPr>
              <a:t> Spatial Modeling</a:t>
            </a:r>
            <a:br>
              <a:rPr lang="en-US" b="1" dirty="0" smtClean="0">
                <a:solidFill>
                  <a:srgbClr val="1421DC"/>
                </a:solidFill>
              </a:rPr>
            </a:br>
            <a:r>
              <a:rPr lang="en-US" b="1" dirty="0">
                <a:solidFill>
                  <a:srgbClr val="1421DC"/>
                </a:solidFill>
              </a:rPr>
              <a:t>Intracellular </a:t>
            </a:r>
            <a:r>
              <a:rPr lang="en-US" b="1" dirty="0" smtClean="0">
                <a:solidFill>
                  <a:srgbClr val="1421DC"/>
                </a:solidFill>
              </a:rPr>
              <a:t>Fields</a:t>
            </a:r>
            <a:r>
              <a:rPr lang="en-US" b="1" dirty="0">
                <a:solidFill>
                  <a:srgbClr val="1421DC"/>
                </a:solidFill>
              </a:rPr>
              <a:t/>
            </a:r>
            <a:br>
              <a:rPr lang="en-US" b="1" dirty="0">
                <a:solidFill>
                  <a:srgbClr val="1421DC"/>
                </a:solidFill>
              </a:rPr>
            </a:br>
            <a:endParaRPr lang="en-US" b="1" dirty="0" smtClean="0">
              <a:solidFill>
                <a:srgbClr val="1421DC"/>
              </a:solidFill>
            </a:endParaRPr>
          </a:p>
        </p:txBody>
      </p:sp>
      <p:pic>
        <p:nvPicPr>
          <p:cNvPr id="82948" name="Picture 4" descr="Biocomplexity Logo"/>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82949" name="Picture 5" descr="redblackblockiu"/>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2947" name="Rectangle 3"/>
          <p:cNvSpPr>
            <a:spLocks noGrp="1" noChangeArrowheads="1"/>
          </p:cNvSpPr>
          <p:nvPr>
            <p:ph type="body" idx="1"/>
          </p:nvPr>
        </p:nvSpPr>
        <p:spPr>
          <a:xfrm>
            <a:off x="71503" y="1447800"/>
            <a:ext cx="8920097" cy="1471172"/>
          </a:xfrm>
          <a:solidFill>
            <a:schemeClr val="bg1"/>
          </a:solidFill>
        </p:spPr>
        <p:txBody>
          <a:bodyPr wrap="square">
            <a:spAutoFit/>
          </a:bodyPr>
          <a:lstStyle/>
          <a:p>
            <a:pPr eaLnBrk="1" hangingPunct="1"/>
            <a:r>
              <a:rPr lang="en-US" sz="2800" dirty="0" smtClean="0"/>
              <a:t>GGH can also represent subcellular behaviors.</a:t>
            </a:r>
          </a:p>
          <a:p>
            <a:pPr eaLnBrk="1" hangingPunct="1"/>
            <a:r>
              <a:rPr lang="en-US" sz="2800" dirty="0" smtClean="0"/>
              <a:t>Example: Induction of Planar Polarity Pathway due to contact with an external bounding surface.</a:t>
            </a:r>
            <a:endParaRPr lang="en-US" sz="2800" b="1" dirty="0" smtClean="0"/>
          </a:p>
        </p:txBody>
      </p:sp>
      <p:pic>
        <p:nvPicPr>
          <p:cNvPr id="3" name="PCP_FeedForward (convert-video-online.com).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2133600" y="2971800"/>
            <a:ext cx="5080000" cy="3810000"/>
          </a:xfrm>
          <a:prstGeom prst="rect">
            <a:avLst/>
          </a:prstGeom>
        </p:spPr>
      </p:pic>
    </p:spTree>
    <p:extLst>
      <p:ext uri="{BB962C8B-B14F-4D97-AF65-F5344CB8AC3E}">
        <p14:creationId xmlns:p14="http://schemas.microsoft.com/office/powerpoint/2010/main" val="739445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96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omitogenesis-[Cells,Fgf8,Lfng]-HighRes.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36965" r="36196"/>
          <a:stretch/>
        </p:blipFill>
        <p:spPr>
          <a:xfrm>
            <a:off x="6248400" y="457200"/>
            <a:ext cx="2743200" cy="5749344"/>
          </a:xfrm>
          <a:prstGeom prst="rect">
            <a:avLst/>
          </a:prstGeom>
        </p:spPr>
      </p:pic>
      <p:sp>
        <p:nvSpPr>
          <p:cNvPr id="26628" name="Rectangle 2"/>
          <p:cNvSpPr>
            <a:spLocks noGrp="1" noChangeArrowheads="1"/>
          </p:cNvSpPr>
          <p:nvPr>
            <p:ph type="title"/>
          </p:nvPr>
        </p:nvSpPr>
        <p:spPr>
          <a:xfrm>
            <a:off x="484188" y="16701"/>
            <a:ext cx="8229600" cy="715962"/>
          </a:xfrm>
        </p:spPr>
        <p:txBody>
          <a:bodyPr>
            <a:normAutofit/>
          </a:bodyPr>
          <a:lstStyle/>
          <a:p>
            <a:pPr eaLnBrk="1" hangingPunct="1"/>
            <a:r>
              <a:rPr lang="en-US" sz="4000" b="1" dirty="0" smtClean="0">
                <a:solidFill>
                  <a:srgbClr val="3333FF"/>
                </a:solidFill>
              </a:rPr>
              <a:t>Fields</a:t>
            </a:r>
            <a:endParaRPr lang="en-US" sz="4000" b="1" dirty="0" smtClean="0"/>
          </a:p>
        </p:txBody>
      </p:sp>
      <p:pic>
        <p:nvPicPr>
          <p:cNvPr id="9" name="Picture 4" descr="Biocomplexity Logo"/>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0" name="Picture 5" descr="redblackblockiu"/>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 Placeholder 1"/>
          <p:cNvSpPr>
            <a:spLocks noGrp="1"/>
          </p:cNvSpPr>
          <p:nvPr>
            <p:ph type="body" sz="half" idx="1"/>
          </p:nvPr>
        </p:nvSpPr>
        <p:spPr>
          <a:xfrm>
            <a:off x="0" y="686518"/>
            <a:ext cx="6172200" cy="5539978"/>
          </a:xfrm>
          <a:solidFill>
            <a:schemeClr val="bg1"/>
          </a:solidFill>
        </p:spPr>
        <p:txBody>
          <a:bodyPr wrap="square">
            <a:spAutoFit/>
          </a:bodyPr>
          <a:lstStyle/>
          <a:p>
            <a:pPr>
              <a:lnSpc>
                <a:spcPct val="90000"/>
              </a:lnSpc>
            </a:pPr>
            <a:r>
              <a:rPr lang="en-US" sz="2000" dirty="0"/>
              <a:t>A </a:t>
            </a:r>
            <a:r>
              <a:rPr lang="en-US" sz="2000" dirty="0">
                <a:solidFill>
                  <a:srgbClr val="3333FF"/>
                </a:solidFill>
              </a:rPr>
              <a:t>Field</a:t>
            </a:r>
            <a:r>
              <a:rPr lang="en-US" sz="2000" dirty="0"/>
              <a:t> is a Lattice of (usually) </a:t>
            </a:r>
            <a:r>
              <a:rPr lang="en-US" sz="2000" dirty="0" smtClean="0"/>
              <a:t>real </a:t>
            </a:r>
            <a:r>
              <a:rPr lang="en-US" sz="2000" dirty="0"/>
              <a:t>numbers </a:t>
            </a:r>
            <a:r>
              <a:rPr lang="en-US" sz="2000" dirty="0" smtClean="0"/>
              <a:t>denoting.  </a:t>
            </a:r>
            <a:endParaRPr lang="en-US" sz="2000" dirty="0"/>
          </a:p>
          <a:p>
            <a:pPr>
              <a:lnSpc>
                <a:spcPct val="90000"/>
              </a:lnSpc>
            </a:pPr>
            <a:r>
              <a:rPr lang="en-US" sz="2000" dirty="0"/>
              <a:t>Fields can represent ECM, diffusible chemicals, charge,… </a:t>
            </a:r>
          </a:p>
          <a:p>
            <a:pPr>
              <a:lnSpc>
                <a:spcPct val="90000"/>
              </a:lnSpc>
            </a:pPr>
            <a:r>
              <a:rPr lang="en-US" sz="2000" dirty="0" smtClean="0"/>
              <a:t>Fields </a:t>
            </a:r>
            <a:r>
              <a:rPr lang="en-US" sz="2000" dirty="0"/>
              <a:t>and the Cell Lattice usually occupy the same notional space (no excluded volume). </a:t>
            </a:r>
          </a:p>
          <a:p>
            <a:pPr>
              <a:lnSpc>
                <a:spcPct val="90000"/>
              </a:lnSpc>
            </a:pPr>
            <a:r>
              <a:rPr lang="en-US" sz="2000" dirty="0" smtClean="0"/>
              <a:t>Fields </a:t>
            </a:r>
            <a:r>
              <a:rPr lang="en-US" sz="2000" dirty="0"/>
              <a:t>may be confined to </a:t>
            </a:r>
            <a:r>
              <a:rPr lang="en-US" sz="2000" dirty="0" err="1"/>
              <a:t>subregions</a:t>
            </a:r>
            <a:r>
              <a:rPr lang="en-US" sz="2000" dirty="0"/>
              <a:t> of the </a:t>
            </a:r>
            <a:r>
              <a:rPr lang="en-US" sz="2000" dirty="0" smtClean="0"/>
              <a:t>Lattice, corresponding </a:t>
            </a:r>
            <a:r>
              <a:rPr lang="en-US" sz="2000" dirty="0"/>
              <a:t>to particular areas of the Cell </a:t>
            </a:r>
            <a:r>
              <a:rPr lang="en-US" sz="2000" dirty="0" smtClean="0"/>
              <a:t>Lattice.</a:t>
            </a:r>
          </a:p>
          <a:p>
            <a:r>
              <a:rPr lang="en-US" sz="2000" dirty="0" smtClean="0"/>
              <a:t>Fields can be diffusing or non-diffusing in different regions and support spatially varying diffusion and decay constants. </a:t>
            </a:r>
          </a:p>
          <a:p>
            <a:r>
              <a:rPr lang="en-US" sz="2000" dirty="0" smtClean="0"/>
              <a:t>Other objects can secrete or absorb into fields (at centers, boundaries or throughout volumes).</a:t>
            </a:r>
          </a:p>
          <a:p>
            <a:r>
              <a:rPr lang="en-US" sz="2000" dirty="0" smtClean="0"/>
              <a:t>Other objects can interact with Fields and Fields can interact with each other (e.g. Reaction-Diffusion equations).</a:t>
            </a:r>
          </a:p>
          <a:p>
            <a:r>
              <a:rPr lang="en-US" sz="2000" dirty="0" smtClean="0"/>
              <a:t>Multiple </a:t>
            </a:r>
            <a:r>
              <a:rPr lang="en-US" sz="2000" dirty="0"/>
              <a:t>Fields </a:t>
            </a:r>
            <a:r>
              <a:rPr lang="en-US" sz="2000" dirty="0" smtClean="0"/>
              <a:t>can represent </a:t>
            </a:r>
            <a:r>
              <a:rPr lang="en-US" sz="2000" dirty="0"/>
              <a:t>textured materials like </a:t>
            </a:r>
            <a:r>
              <a:rPr lang="en-US" sz="2000" dirty="0" err="1"/>
              <a:t>fibronectin</a:t>
            </a:r>
            <a:r>
              <a:rPr lang="en-US" sz="2000" dirty="0"/>
              <a:t> or collagen Extracellular Matrix</a:t>
            </a:r>
            <a:r>
              <a:rPr lang="en-US" sz="2000" dirty="0" smtClean="0"/>
              <a:t>.</a:t>
            </a:r>
            <a:endParaRPr lang="en-US" sz="2000" dirty="0"/>
          </a:p>
        </p:txBody>
      </p:sp>
    </p:spTree>
    <p:extLst>
      <p:ext uri="{BB962C8B-B14F-4D97-AF65-F5344CB8AC3E}">
        <p14:creationId xmlns:p14="http://schemas.microsoft.com/office/powerpoint/2010/main" val="2413091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29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a:xfrm>
            <a:off x="0" y="0"/>
            <a:ext cx="9144000" cy="838200"/>
          </a:xfrm>
        </p:spPr>
        <p:txBody>
          <a:bodyPr>
            <a:normAutofit fontScale="90000"/>
          </a:bodyPr>
          <a:lstStyle/>
          <a:p>
            <a:pPr eaLnBrk="1" hangingPunct="1"/>
            <a:r>
              <a:rPr lang="en-US" b="1" dirty="0" smtClean="0">
                <a:solidFill>
                  <a:srgbClr val="3333FF"/>
                </a:solidFill>
              </a:rPr>
              <a:t>Field and Cell Interactions: Chemotaxis</a:t>
            </a:r>
          </a:p>
        </p:txBody>
      </p:sp>
      <p:sp>
        <p:nvSpPr>
          <p:cNvPr id="16388" name="Rectangle 3"/>
          <p:cNvSpPr>
            <a:spLocks noGrp="1" noChangeArrowheads="1"/>
          </p:cNvSpPr>
          <p:nvPr>
            <p:ph type="body" sz="half" idx="1"/>
          </p:nvPr>
        </p:nvSpPr>
        <p:spPr>
          <a:xfrm>
            <a:off x="228600" y="762000"/>
            <a:ext cx="6400800" cy="2362200"/>
          </a:xfrm>
        </p:spPr>
        <p:txBody>
          <a:bodyPr>
            <a:normAutofit/>
          </a:bodyPr>
          <a:lstStyle/>
          <a:p>
            <a:pPr eaLnBrk="1" hangingPunct="1">
              <a:buFontTx/>
              <a:buNone/>
            </a:pPr>
            <a:r>
              <a:rPr lang="en-US" sz="2400" dirty="0" smtClean="0"/>
              <a:t>If a Cell is attracted or repelled by a chemical, the response is represented by a </a:t>
            </a:r>
            <a:r>
              <a:rPr lang="en-US" sz="2400" dirty="0" err="1" smtClean="0">
                <a:solidFill>
                  <a:srgbClr val="3333FF"/>
                </a:solidFill>
              </a:rPr>
              <a:t>Chemotaxis</a:t>
            </a:r>
            <a:r>
              <a:rPr lang="en-US" sz="2400" dirty="0" smtClean="0"/>
              <a:t> or </a:t>
            </a:r>
            <a:r>
              <a:rPr lang="en-US" sz="2400" dirty="0" err="1" smtClean="0">
                <a:solidFill>
                  <a:srgbClr val="3333FF"/>
                </a:solidFill>
              </a:rPr>
              <a:t>Haptotaxis</a:t>
            </a:r>
            <a:r>
              <a:rPr lang="en-US" sz="2400" dirty="0" smtClean="0">
                <a:solidFill>
                  <a:srgbClr val="3333FF"/>
                </a:solidFill>
              </a:rPr>
              <a:t> Effective Energy</a:t>
            </a:r>
            <a:r>
              <a:rPr lang="en-US" sz="2400" dirty="0" smtClean="0"/>
              <a:t>, </a:t>
            </a:r>
            <a:r>
              <a:rPr lang="en-US" sz="2400" i="1" dirty="0" err="1" smtClean="0">
                <a:solidFill>
                  <a:srgbClr val="3333FF"/>
                </a:solidFill>
                <a:latin typeface="Times New Roman" pitchFamily="18" charset="0"/>
                <a:cs typeface="Times New Roman" pitchFamily="18" charset="0"/>
              </a:rPr>
              <a:t>E</a:t>
            </a:r>
            <a:r>
              <a:rPr lang="en-US" sz="2400" baseline="-25000" dirty="0" err="1" smtClean="0">
                <a:solidFill>
                  <a:srgbClr val="3333FF"/>
                </a:solidFill>
              </a:rPr>
              <a:t>chemo</a:t>
            </a:r>
            <a:r>
              <a:rPr lang="en-US" sz="2400" dirty="0" smtClean="0"/>
              <a:t>:</a:t>
            </a:r>
          </a:p>
          <a:p>
            <a:pPr eaLnBrk="1" hangingPunct="1">
              <a:buFontTx/>
              <a:buNone/>
            </a:pPr>
            <a:endParaRPr lang="en-US" sz="2400" dirty="0" smtClean="0"/>
          </a:p>
          <a:p>
            <a:pPr eaLnBrk="1" hangingPunct="1">
              <a:buFontTx/>
              <a:buNone/>
            </a:pPr>
            <a:endParaRPr lang="en-US" sz="2400" dirty="0" smtClean="0"/>
          </a:p>
          <a:p>
            <a:pPr eaLnBrk="1" hangingPunct="1">
              <a:buFontTx/>
              <a:buNone/>
            </a:pPr>
            <a:endParaRPr lang="en-US" sz="2400" dirty="0" smtClean="0"/>
          </a:p>
          <a:p>
            <a:pPr eaLnBrk="1" hangingPunct="1">
              <a:buFontTx/>
              <a:buNone/>
            </a:pPr>
            <a:endParaRPr lang="en-US" sz="2400" dirty="0" smtClean="0"/>
          </a:p>
        </p:txBody>
      </p:sp>
      <p:graphicFrame>
        <p:nvGraphicFramePr>
          <p:cNvPr id="16386" name="Object 4"/>
          <p:cNvGraphicFramePr>
            <a:graphicFrameLocks noGrp="1" noChangeAspect="1"/>
          </p:cNvGraphicFramePr>
          <p:nvPr>
            <p:ph sz="quarter" idx="3"/>
            <p:extLst>
              <p:ext uri="{D42A27DB-BD31-4B8C-83A1-F6EECF244321}">
                <p14:modId xmlns:p14="http://schemas.microsoft.com/office/powerpoint/2010/main" val="1542639197"/>
              </p:ext>
            </p:extLst>
          </p:nvPr>
        </p:nvGraphicFramePr>
        <p:xfrm>
          <a:off x="1752600" y="2057400"/>
          <a:ext cx="4494213" cy="866775"/>
        </p:xfrm>
        <a:graphic>
          <a:graphicData uri="http://schemas.openxmlformats.org/presentationml/2006/ole">
            <mc:AlternateContent xmlns:mc="http://schemas.openxmlformats.org/markup-compatibility/2006">
              <mc:Choice xmlns:v="urn:schemas-microsoft-com:vml" Requires="v">
                <p:oleObj spid="_x0000_s84004" name="Equation" r:id="rId4" imgW="1777680" imgH="342720" progId="Equation.3">
                  <p:embed/>
                </p:oleObj>
              </mc:Choice>
              <mc:Fallback>
                <p:oleObj name="Equation" r:id="rId4" imgW="1777680" imgH="342720" progId="Equation.3">
                  <p:embed/>
                  <p:pic>
                    <p:nvPicPr>
                      <p:cNvPr id="0" name=""/>
                      <p:cNvPicPr>
                        <a:picLocks noChangeAspect="1" noChangeArrowheads="1"/>
                      </p:cNvPicPr>
                      <p:nvPr/>
                    </p:nvPicPr>
                    <p:blipFill>
                      <a:blip r:embed="rId5"/>
                      <a:srcRect/>
                      <a:stretch>
                        <a:fillRect/>
                      </a:stretch>
                    </p:blipFill>
                    <p:spPr bwMode="auto">
                      <a:xfrm>
                        <a:off x="1752600" y="2057400"/>
                        <a:ext cx="4494213" cy="866775"/>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pic>
                </p:oleObj>
              </mc:Fallback>
            </mc:AlternateContent>
          </a:graphicData>
        </a:graphic>
      </p:graphicFrame>
      <p:pic>
        <p:nvPicPr>
          <p:cNvPr id="7" name="Picture 4" descr="Biocomplexity Logo"/>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8" name="Picture 5" descr="redblackblockiu"/>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 name="Picture 10" descr="Bacterium_and_Macrophage_Simulation"/>
          <p:cNvPicPr>
            <a:picLocks noChangeAspect="1" noChangeArrowheads="1" noCrop="1"/>
          </p:cNvPicPr>
          <p:nvPr/>
        </p:nvPicPr>
        <p:blipFill>
          <a:blip r:embed="rId8"/>
          <a:srcRect/>
          <a:stretch>
            <a:fillRect/>
          </a:stretch>
        </p:blipFill>
        <p:spPr bwMode="auto">
          <a:xfrm>
            <a:off x="5334000" y="2873768"/>
            <a:ext cx="3788449" cy="3390133"/>
          </a:xfrm>
          <a:prstGeom prst="rect">
            <a:avLst/>
          </a:prstGeom>
          <a:noFill/>
        </p:spPr>
      </p:pic>
      <p:sp>
        <p:nvSpPr>
          <p:cNvPr id="2" name="Rectangle 1"/>
          <p:cNvSpPr/>
          <p:nvPr/>
        </p:nvSpPr>
        <p:spPr>
          <a:xfrm>
            <a:off x="228600" y="3124200"/>
            <a:ext cx="5562600" cy="2923877"/>
          </a:xfrm>
          <a:prstGeom prst="rect">
            <a:avLst/>
          </a:prstGeom>
        </p:spPr>
        <p:txBody>
          <a:bodyPr wrap="square">
            <a:spAutoFit/>
          </a:bodyPr>
          <a:lstStyle/>
          <a:p>
            <a:pPr marL="342900" indent="-342900">
              <a:buFont typeface="Symbol" charset="0"/>
              <a:buChar char=" "/>
            </a:pPr>
            <a:r>
              <a:rPr lang="en-US" sz="2400" i="1" dirty="0" smtClean="0">
                <a:latin typeface="Symbol" pitchFamily="18" charset="2"/>
              </a:rPr>
              <a:t>m</a:t>
            </a:r>
            <a:r>
              <a:rPr lang="en-US" sz="2400" dirty="0"/>
              <a:t>&gt;0 </a:t>
            </a:r>
            <a:r>
              <a:rPr lang="en-US" sz="2400" dirty="0">
                <a:sym typeface="Wingdings" pitchFamily="2" charset="2"/>
              </a:rPr>
              <a:t> </a:t>
            </a:r>
            <a:r>
              <a:rPr lang="en-US" sz="2400" dirty="0" err="1">
                <a:sym typeface="Wingdings" pitchFamily="2" charset="2"/>
              </a:rPr>
              <a:t>chemorepulsion</a:t>
            </a:r>
            <a:r>
              <a:rPr lang="en-US" sz="2400" dirty="0">
                <a:sym typeface="Wingdings" pitchFamily="2" charset="2"/>
              </a:rPr>
              <a:t>, </a:t>
            </a:r>
          </a:p>
          <a:p>
            <a:pPr marL="342900" indent="-342900">
              <a:buFont typeface="Symbol" charset="0"/>
              <a:buChar char=" "/>
            </a:pPr>
            <a:r>
              <a:rPr lang="en-US" sz="2400" i="1" dirty="0" smtClean="0">
                <a:latin typeface="Symbol" pitchFamily="18" charset="2"/>
                <a:sym typeface="Wingdings" pitchFamily="2" charset="2"/>
              </a:rPr>
              <a:t>m</a:t>
            </a:r>
            <a:r>
              <a:rPr lang="en-US" sz="2400" dirty="0">
                <a:sym typeface="Wingdings" pitchFamily="2" charset="2"/>
              </a:rPr>
              <a:t>&lt;0  </a:t>
            </a:r>
            <a:r>
              <a:rPr lang="en-US" sz="2400" dirty="0" err="1">
                <a:sym typeface="Wingdings" pitchFamily="2" charset="2"/>
              </a:rPr>
              <a:t>chemoattraction</a:t>
            </a:r>
            <a:r>
              <a:rPr lang="en-US" sz="2400" dirty="0">
                <a:sym typeface="Wingdings" pitchFamily="2" charset="2"/>
              </a:rPr>
              <a:t>.</a:t>
            </a:r>
          </a:p>
          <a:p>
            <a:r>
              <a:rPr lang="en-US" sz="2400" i="1" dirty="0" smtClean="0">
                <a:latin typeface="Times New Roman" pitchFamily="18" charset="0"/>
                <a:cs typeface="Times New Roman" pitchFamily="18" charset="0"/>
                <a:sym typeface="Wingdings" pitchFamily="2" charset="2"/>
              </a:rPr>
              <a:t>     f</a:t>
            </a:r>
            <a:r>
              <a:rPr lang="en-US" sz="2400" dirty="0" smtClean="0">
                <a:sym typeface="Wingdings" pitchFamily="2" charset="2"/>
              </a:rPr>
              <a:t> </a:t>
            </a:r>
            <a:r>
              <a:rPr lang="en-US" sz="2400" dirty="0">
                <a:sym typeface="Wingdings" pitchFamily="2" charset="2"/>
              </a:rPr>
              <a:t>is the response function of the cell </a:t>
            </a:r>
          </a:p>
          <a:p>
            <a:r>
              <a:rPr lang="en-US" sz="2400" dirty="0">
                <a:sym typeface="Wingdings" pitchFamily="2" charset="2"/>
              </a:rPr>
              <a:t>	to the </a:t>
            </a:r>
            <a:r>
              <a:rPr lang="en-US" sz="2400" dirty="0" err="1">
                <a:sym typeface="Wingdings" pitchFamily="2" charset="2"/>
              </a:rPr>
              <a:t>chemoattractant</a:t>
            </a:r>
            <a:r>
              <a:rPr lang="en-US" sz="2400" dirty="0" smtClean="0">
                <a:sym typeface="Wingdings" pitchFamily="2" charset="2"/>
              </a:rPr>
              <a:t>.</a:t>
            </a:r>
          </a:p>
          <a:p>
            <a:endParaRPr lang="en-US" sz="1400" dirty="0">
              <a:sym typeface="Wingdings" pitchFamily="2" charset="2"/>
            </a:endParaRPr>
          </a:p>
          <a:p>
            <a:r>
              <a:rPr lang="en-US" sz="2400" dirty="0"/>
              <a:t>There may be many such terms, </a:t>
            </a:r>
            <a:r>
              <a:rPr lang="en-US" sz="2400" dirty="0" smtClean="0"/>
              <a:t>with different </a:t>
            </a:r>
            <a:r>
              <a:rPr lang="en-US" sz="2400" dirty="0"/>
              <a:t>responses for each cell </a:t>
            </a:r>
            <a:r>
              <a:rPr lang="en-US" sz="2400" dirty="0" smtClean="0"/>
              <a:t>or </a:t>
            </a:r>
            <a:r>
              <a:rPr lang="en-US" sz="2400" dirty="0"/>
              <a:t>cell type.</a:t>
            </a:r>
          </a:p>
        </p:txBody>
      </p:sp>
    </p:spTree>
    <p:extLst>
      <p:ext uri="{BB962C8B-B14F-4D97-AF65-F5344CB8AC3E}">
        <p14:creationId xmlns:p14="http://schemas.microsoft.com/office/powerpoint/2010/main" val="4161462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rmAutofit fontScale="90000"/>
          </a:bodyPr>
          <a:lstStyle/>
          <a:p>
            <a:r>
              <a:rPr lang="en-US" b="1" dirty="0" smtClean="0">
                <a:solidFill>
                  <a:srgbClr val="1421DC"/>
                </a:solidFill>
              </a:rPr>
              <a:t>Subcellular or </a:t>
            </a:r>
            <a:r>
              <a:rPr lang="en-US" b="1" dirty="0" err="1" smtClean="0">
                <a:solidFill>
                  <a:srgbClr val="1421DC"/>
                </a:solidFill>
              </a:rPr>
              <a:t>Supercellular</a:t>
            </a:r>
            <a:r>
              <a:rPr lang="en-US" b="1" dirty="0" smtClean="0">
                <a:solidFill>
                  <a:srgbClr val="1421DC"/>
                </a:solidFill>
              </a:rPr>
              <a:t> Reaction Kinetics Modeling</a:t>
            </a:r>
            <a:endParaRPr lang="en-US" b="1" dirty="0">
              <a:solidFill>
                <a:srgbClr val="1421DC"/>
              </a:solidFill>
            </a:endParaRPr>
          </a:p>
        </p:txBody>
      </p:sp>
      <p:sp>
        <p:nvSpPr>
          <p:cNvPr id="3" name="Content Placeholder 2"/>
          <p:cNvSpPr>
            <a:spLocks noGrp="1"/>
          </p:cNvSpPr>
          <p:nvPr>
            <p:ph idx="1"/>
          </p:nvPr>
        </p:nvSpPr>
        <p:spPr>
          <a:xfrm>
            <a:off x="228600" y="1143000"/>
            <a:ext cx="8915400" cy="3139321"/>
          </a:xfrm>
        </p:spPr>
        <p:txBody>
          <a:bodyPr>
            <a:spAutoFit/>
          </a:bodyPr>
          <a:lstStyle/>
          <a:p>
            <a:r>
              <a:rPr lang="en-US" sz="1800" dirty="0" smtClean="0"/>
              <a:t>CC3D allows you to attach one or more coupled ODE </a:t>
            </a:r>
            <a:r>
              <a:rPr lang="en-US" sz="1800" dirty="0" err="1" smtClean="0"/>
              <a:t>submodels</a:t>
            </a:r>
            <a:r>
              <a:rPr lang="en-US" sz="1800" dirty="0" smtClean="0"/>
              <a:t> to any Object.</a:t>
            </a:r>
          </a:p>
          <a:p>
            <a:r>
              <a:rPr lang="en-US" sz="1800" dirty="0" smtClean="0"/>
              <a:t>Usually we use these to implement subcellular functions like Regulatory, Metabolic or Signaling Networks.</a:t>
            </a:r>
          </a:p>
          <a:p>
            <a:r>
              <a:rPr lang="en-US" sz="1800" dirty="0" smtClean="0"/>
              <a:t>Can also attach to extracellular compartments to allow Physics-Based </a:t>
            </a:r>
            <a:r>
              <a:rPr lang="en-US" sz="1800" dirty="0" err="1" smtClean="0"/>
              <a:t>Pharmaco</a:t>
            </a:r>
            <a:r>
              <a:rPr lang="en-US" sz="1800" dirty="0" smtClean="0"/>
              <a:t>-Kinetic Modeling (PBPK) modeling.</a:t>
            </a:r>
          </a:p>
          <a:p>
            <a:r>
              <a:rPr lang="en-US" sz="1800" dirty="0" smtClean="0"/>
              <a:t>These RK networks can control the properties of other Object classes and inquire about the states of other Objects.</a:t>
            </a:r>
          </a:p>
          <a:p>
            <a:r>
              <a:rPr lang="en-US" sz="1800" dirty="0" smtClean="0"/>
              <a:t>RK models can also couple to each other within or between Objects (e.g. intracellular vs. </a:t>
            </a:r>
            <a:r>
              <a:rPr lang="en-US" sz="1800" dirty="0" err="1" smtClean="0"/>
              <a:t>juxtracrine</a:t>
            </a:r>
            <a:r>
              <a:rPr lang="en-US" sz="1800" dirty="0" smtClean="0"/>
              <a:t> signaling.</a:t>
            </a:r>
          </a:p>
          <a:p>
            <a:endParaRPr lang="en-US" sz="1800" dirty="0"/>
          </a:p>
        </p:txBody>
      </p:sp>
      <p:pic>
        <p:nvPicPr>
          <p:cNvPr id="4" name="Picture 3" descr="Biocomplexity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Picture 4" descr="redblackblocki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Content Placeholder 2"/>
          <p:cNvSpPr txBox="1">
            <a:spLocks/>
          </p:cNvSpPr>
          <p:nvPr/>
        </p:nvSpPr>
        <p:spPr>
          <a:xfrm>
            <a:off x="242094" y="3926990"/>
            <a:ext cx="5244306" cy="2733056"/>
          </a:xfrm>
          <a:prstGeom prst="rect">
            <a:avLst/>
          </a:prstGeom>
        </p:spPr>
        <p:txBody>
          <a:bodyPr vert="horz" lIns="91440" tIns="45720" rIns="91440" bIns="45720" rtlCol="0">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Calibri" pitchFamily="34"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itchFamily="34"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itchFamily="34"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itchFamily="34"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800" dirty="0" smtClean="0"/>
              <a:t>Examples</a:t>
            </a:r>
            <a:r>
              <a:rPr lang="en-US" sz="1800" i="1" dirty="0" smtClean="0"/>
              <a:t> </a:t>
            </a:r>
            <a:r>
              <a:rPr lang="en-US" sz="1800" dirty="0" smtClean="0"/>
              <a:t>of Biochemical Kinetics:</a:t>
            </a:r>
          </a:p>
          <a:p>
            <a:pPr lvl="1"/>
            <a:r>
              <a:rPr lang="en-US" sz="1600" dirty="0" smtClean="0"/>
              <a:t>Cell-Cycle</a:t>
            </a:r>
          </a:p>
          <a:p>
            <a:pPr lvl="1"/>
            <a:r>
              <a:rPr lang="en-US" sz="1600" dirty="0" smtClean="0"/>
              <a:t>Circadian rhythms</a:t>
            </a:r>
          </a:p>
          <a:p>
            <a:pPr lvl="1"/>
            <a:r>
              <a:rPr lang="en-US" sz="1600" dirty="0" smtClean="0"/>
              <a:t>Cardiac rhythms</a:t>
            </a:r>
          </a:p>
          <a:p>
            <a:pPr lvl="1"/>
            <a:r>
              <a:rPr lang="en-US" sz="1600" dirty="0" err="1" smtClean="0"/>
              <a:t>cAMP</a:t>
            </a:r>
            <a:r>
              <a:rPr lang="en-US" sz="1600" dirty="0" smtClean="0"/>
              <a:t> oscillations</a:t>
            </a:r>
          </a:p>
          <a:p>
            <a:pPr lvl="1"/>
            <a:r>
              <a:rPr lang="en-US" sz="1600" dirty="0" smtClean="0"/>
              <a:t>Delta-Notch patterning</a:t>
            </a:r>
          </a:p>
          <a:p>
            <a:pPr lvl="1"/>
            <a:r>
              <a:rPr lang="en-US" sz="1600" dirty="0" smtClean="0"/>
              <a:t>WNT pathway</a:t>
            </a:r>
          </a:p>
          <a:p>
            <a:pPr lvl="1"/>
            <a:r>
              <a:rPr lang="en-US" sz="1600" dirty="0" smtClean="0"/>
              <a:t>FGF pathway</a:t>
            </a:r>
          </a:p>
          <a:p>
            <a:pPr lvl="1"/>
            <a:r>
              <a:rPr lang="en-US" sz="1600" dirty="0" smtClean="0"/>
              <a:t>Etc…</a:t>
            </a:r>
            <a:endParaRPr lang="en-US" sz="1600" dirty="0"/>
          </a:p>
        </p:txBody>
      </p:sp>
      <p:pic>
        <p:nvPicPr>
          <p:cNvPr id="8" name="Picture 4" descr="OscillatorCircuit_Nov2009_withEqnTags.pdf"/>
          <p:cNvPicPr>
            <a:picLocks noChangeAspect="1"/>
          </p:cNvPicPr>
          <p:nvPr/>
        </p:nvPicPr>
        <p:blipFill>
          <a:blip r:embed="rId4">
            <a:extLst>
              <a:ext uri="{28A0092B-C50C-407E-A947-70E740481C1C}">
                <a14:useLocalDpi xmlns:a14="http://schemas.microsoft.com/office/drawing/2010/main" val="0"/>
              </a:ext>
            </a:extLst>
          </a:blip>
          <a:srcRect t="20958" b="18036"/>
          <a:stretch>
            <a:fillRect/>
          </a:stretch>
        </p:blipFill>
        <p:spPr bwMode="auto">
          <a:xfrm>
            <a:off x="4265721" y="3900102"/>
            <a:ext cx="4876191" cy="22310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75286547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descr="Biocomplexity Logo"/>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4" descr="redblackblockiu"/>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title"/>
          </p:nvPr>
        </p:nvSpPr>
        <p:spPr>
          <a:xfrm>
            <a:off x="0" y="0"/>
            <a:ext cx="9144000" cy="914400"/>
          </a:xfrm>
        </p:spPr>
        <p:txBody>
          <a:bodyPr/>
          <a:lstStyle/>
          <a:p>
            <a:r>
              <a:rPr lang="en-US" b="1" dirty="0" smtClean="0">
                <a:solidFill>
                  <a:srgbClr val="0000FF"/>
                </a:solidFill>
              </a:rPr>
              <a:t>Subcellular </a:t>
            </a:r>
            <a:r>
              <a:rPr lang="en-US" b="1" dirty="0">
                <a:solidFill>
                  <a:srgbClr val="0000FF"/>
                </a:solidFill>
              </a:rPr>
              <a:t>M</a:t>
            </a:r>
            <a:r>
              <a:rPr lang="en-US" b="1" dirty="0" smtClean="0">
                <a:solidFill>
                  <a:srgbClr val="0000FF"/>
                </a:solidFill>
              </a:rPr>
              <a:t>odelling</a:t>
            </a:r>
            <a:endParaRPr lang="en-US" b="1" dirty="0">
              <a:solidFill>
                <a:srgbClr val="0000FF"/>
              </a:solidFill>
            </a:endParaRPr>
          </a:p>
        </p:txBody>
      </p:sp>
      <p:sp>
        <p:nvSpPr>
          <p:cNvPr id="3" name="Content Placeholder 2"/>
          <p:cNvSpPr>
            <a:spLocks noGrp="1"/>
          </p:cNvSpPr>
          <p:nvPr>
            <p:ph idx="1"/>
          </p:nvPr>
        </p:nvSpPr>
        <p:spPr>
          <a:xfrm>
            <a:off x="228600" y="1143000"/>
            <a:ext cx="8915400" cy="5715000"/>
          </a:xfrm>
        </p:spPr>
        <p:txBody>
          <a:bodyPr/>
          <a:lstStyle/>
          <a:p>
            <a:r>
              <a:rPr lang="en-US" dirty="0" smtClean="0"/>
              <a:t>Biochemical Kinetics:</a:t>
            </a:r>
          </a:p>
          <a:p>
            <a:pPr lvl="1"/>
            <a:r>
              <a:rPr lang="en-US" dirty="0" smtClean="0">
                <a:solidFill>
                  <a:srgbClr val="FF0000"/>
                </a:solidFill>
              </a:rPr>
              <a:t>Cell-Cycle</a:t>
            </a:r>
          </a:p>
          <a:p>
            <a:pPr lvl="1"/>
            <a:r>
              <a:rPr lang="en-US" dirty="0" smtClean="0"/>
              <a:t>Circadian rhythms</a:t>
            </a:r>
          </a:p>
          <a:p>
            <a:pPr lvl="1"/>
            <a:r>
              <a:rPr lang="en-US" dirty="0" smtClean="0"/>
              <a:t>Cardiac rhythms</a:t>
            </a:r>
          </a:p>
          <a:p>
            <a:pPr lvl="1"/>
            <a:r>
              <a:rPr lang="en-US" dirty="0" err="1" smtClean="0"/>
              <a:t>cAMP</a:t>
            </a:r>
            <a:r>
              <a:rPr lang="en-US" dirty="0" smtClean="0"/>
              <a:t> oscillations</a:t>
            </a:r>
          </a:p>
          <a:p>
            <a:pPr lvl="1"/>
            <a:r>
              <a:rPr lang="en-US" dirty="0" smtClean="0"/>
              <a:t>Delta-Notch patterning</a:t>
            </a:r>
          </a:p>
          <a:p>
            <a:pPr lvl="1"/>
            <a:r>
              <a:rPr lang="en-US" dirty="0" smtClean="0"/>
              <a:t>WNT pathway</a:t>
            </a:r>
          </a:p>
          <a:p>
            <a:pPr lvl="1"/>
            <a:r>
              <a:rPr lang="en-US" dirty="0" smtClean="0"/>
              <a:t>FGF pathway</a:t>
            </a:r>
          </a:p>
          <a:p>
            <a:pPr lvl="1"/>
            <a:r>
              <a:rPr lang="en-US" dirty="0" smtClean="0"/>
              <a:t>Etc…</a:t>
            </a:r>
          </a:p>
          <a:p>
            <a:endParaRPr lang="en-US" dirty="0" smtClean="0"/>
          </a:p>
          <a:p>
            <a:endParaRPr lang="en-US" dirty="0"/>
          </a:p>
        </p:txBody>
      </p:sp>
      <p:pic>
        <p:nvPicPr>
          <p:cNvPr id="23554" name="Picture 2"/>
          <p:cNvPicPr>
            <a:picLocks noChangeAspect="1" noChangeArrowheads="1"/>
          </p:cNvPicPr>
          <p:nvPr/>
        </p:nvPicPr>
        <p:blipFill>
          <a:blip r:embed="rId7" cstate="print"/>
          <a:srcRect/>
          <a:stretch>
            <a:fillRect/>
          </a:stretch>
        </p:blipFill>
        <p:spPr bwMode="auto">
          <a:xfrm>
            <a:off x="5707922" y="914400"/>
            <a:ext cx="3175704" cy="2438400"/>
          </a:xfrm>
          <a:prstGeom prst="rect">
            <a:avLst/>
          </a:prstGeom>
          <a:noFill/>
          <a:ln w="9525">
            <a:noFill/>
            <a:miter lim="800000"/>
            <a:headEnd/>
            <a:tailEnd/>
          </a:ln>
        </p:spPr>
      </p:pic>
      <p:pic>
        <p:nvPicPr>
          <p:cNvPr id="5" name="CellCycle_Tyson.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cstate="print"/>
          <a:stretch>
            <a:fillRect/>
          </a:stretch>
        </p:blipFill>
        <p:spPr>
          <a:xfrm>
            <a:off x="4724400" y="3429000"/>
            <a:ext cx="4572000" cy="3352800"/>
          </a:xfrm>
          <a:prstGeom prst="rect">
            <a:avLst/>
          </a:prstGeom>
        </p:spPr>
      </p:pic>
    </p:spTree>
    <p:extLst>
      <p:ext uri="{BB962C8B-B14F-4D97-AF65-F5344CB8AC3E}">
        <p14:creationId xmlns:p14="http://schemas.microsoft.com/office/powerpoint/2010/main" val="1498066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1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endCondLst>
                    <p:cond evt="onNext" delay="0">
                      <p:tgtEl>
                        <p:sldTgt/>
                      </p:tgtEl>
                    </p:cond>
                    <p:cond evt="onPrev" delay="0">
                      <p:tgtEl>
                        <p:sldTgt/>
                      </p:tgtEl>
                    </p:cond>
                  </p:end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6"/>
          <p:cNvSpPr txBox="1">
            <a:spLocks noChangeArrowheads="1"/>
          </p:cNvSpPr>
          <p:nvPr/>
        </p:nvSpPr>
        <p:spPr bwMode="auto">
          <a:xfrm>
            <a:off x="0" y="152400"/>
            <a:ext cx="9144000" cy="584775"/>
          </a:xfrm>
          <a:prstGeom prst="rect">
            <a:avLst/>
          </a:prstGeom>
          <a:noFill/>
          <a:ln>
            <a:noFill/>
          </a:ln>
          <a:effectLs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US" sz="3200" b="1" dirty="0" smtClean="0">
                <a:solidFill>
                  <a:srgbClr val="3333FF"/>
                </a:solidFill>
              </a:rPr>
              <a:t>A Place to Read about CPM/GGH Model</a:t>
            </a:r>
            <a:endParaRPr lang="pl-PL" sz="3200" b="1" dirty="0">
              <a:solidFill>
                <a:srgbClr val="3333FF"/>
              </a:solidFill>
            </a:endParaRPr>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213" y="1052513"/>
            <a:ext cx="3457575" cy="47529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4" name="Picture 3" descr="Biocomplex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Picture 4" descr="redblackblocki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62975507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descr="Biocomplex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4" descr="redblackblocki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title"/>
          </p:nvPr>
        </p:nvSpPr>
        <p:spPr>
          <a:xfrm>
            <a:off x="0" y="0"/>
            <a:ext cx="9144000" cy="914400"/>
          </a:xfrm>
        </p:spPr>
        <p:txBody>
          <a:bodyPr/>
          <a:lstStyle/>
          <a:p>
            <a:r>
              <a:rPr lang="en-US" b="1" dirty="0" smtClean="0">
                <a:solidFill>
                  <a:srgbClr val="0000FF"/>
                </a:solidFill>
              </a:rPr>
              <a:t>Creating a GGH model</a:t>
            </a:r>
            <a:endParaRPr lang="en-US" b="1" dirty="0">
              <a:solidFill>
                <a:srgbClr val="0000FF"/>
              </a:solidFill>
            </a:endParaRPr>
          </a:p>
        </p:txBody>
      </p:sp>
      <p:sp>
        <p:nvSpPr>
          <p:cNvPr id="3" name="Content Placeholder 2"/>
          <p:cNvSpPr>
            <a:spLocks noGrp="1"/>
          </p:cNvSpPr>
          <p:nvPr>
            <p:ph idx="1"/>
          </p:nvPr>
        </p:nvSpPr>
        <p:spPr>
          <a:xfrm>
            <a:off x="685800" y="1143000"/>
            <a:ext cx="8458200" cy="5715000"/>
          </a:xfrm>
        </p:spPr>
        <p:txBody>
          <a:bodyPr/>
          <a:lstStyle/>
          <a:p>
            <a:pPr marL="514350" indent="-514350">
              <a:buAutoNum type="arabicParenR"/>
            </a:pPr>
            <a:r>
              <a:rPr lang="en-US" dirty="0" smtClean="0"/>
              <a:t>Write your own code</a:t>
            </a:r>
          </a:p>
          <a:p>
            <a:pPr marL="514350" indent="-514350">
              <a:buAutoNum type="arabicParenR"/>
            </a:pPr>
            <a:r>
              <a:rPr lang="en-US" dirty="0" smtClean="0"/>
              <a:t>Use an existing software</a:t>
            </a:r>
          </a:p>
          <a:p>
            <a:pPr marL="914400" lvl="1" indent="-514350"/>
            <a:r>
              <a:rPr lang="en-US" dirty="0" smtClean="0"/>
              <a:t>Morpheus</a:t>
            </a:r>
          </a:p>
          <a:p>
            <a:pPr marL="914400" lvl="1" indent="-514350"/>
            <a:r>
              <a:rPr lang="en-US" dirty="0" smtClean="0"/>
              <a:t>Chaste</a:t>
            </a:r>
          </a:p>
          <a:p>
            <a:pPr marL="914400" lvl="1" indent="-514350"/>
            <a:r>
              <a:rPr lang="en-US" b="1" dirty="0" smtClean="0"/>
              <a:t>CompuCell3D</a:t>
            </a:r>
          </a:p>
          <a:p>
            <a:endParaRPr lang="en-US" dirty="0" smtClean="0"/>
          </a:p>
          <a:p>
            <a:endParaRPr lang="en-US" dirty="0"/>
          </a:p>
        </p:txBody>
      </p:sp>
    </p:spTree>
    <p:extLst>
      <p:ext uri="{BB962C8B-B14F-4D97-AF65-F5344CB8AC3E}">
        <p14:creationId xmlns:p14="http://schemas.microsoft.com/office/powerpoint/2010/main" val="186744422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descr="Biocomplex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4" descr="redblackblocki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title"/>
          </p:nvPr>
        </p:nvSpPr>
        <p:spPr>
          <a:xfrm>
            <a:off x="0" y="0"/>
            <a:ext cx="9144000" cy="914400"/>
          </a:xfrm>
        </p:spPr>
        <p:txBody>
          <a:bodyPr/>
          <a:lstStyle/>
          <a:p>
            <a:r>
              <a:rPr lang="en-US" b="1" dirty="0" smtClean="0">
                <a:solidFill>
                  <a:srgbClr val="0000FF"/>
                </a:solidFill>
              </a:rPr>
              <a:t>CompuCell3D file structure</a:t>
            </a:r>
            <a:endParaRPr lang="en-US" b="1" dirty="0">
              <a:solidFill>
                <a:srgbClr val="0000FF"/>
              </a:solidFill>
            </a:endParaRPr>
          </a:p>
        </p:txBody>
      </p:sp>
      <p:sp>
        <p:nvSpPr>
          <p:cNvPr id="5" name="Rectangle 4"/>
          <p:cNvSpPr/>
          <p:nvPr/>
        </p:nvSpPr>
        <p:spPr>
          <a:xfrm>
            <a:off x="381000" y="4610100"/>
            <a:ext cx="2371488" cy="646331"/>
          </a:xfrm>
          <a:prstGeom prst="rect">
            <a:avLst/>
          </a:prstGeom>
        </p:spPr>
        <p:txBody>
          <a:bodyPr wrap="none">
            <a:spAutoFit/>
          </a:bodyPr>
          <a:lstStyle/>
          <a:p>
            <a:pPr algn="ctr"/>
            <a:r>
              <a:rPr lang="en-US" dirty="0" smtClean="0"/>
              <a:t>Selection of predefined </a:t>
            </a:r>
          </a:p>
          <a:p>
            <a:pPr algn="ctr"/>
            <a:r>
              <a:rPr lang="en-US" dirty="0" smtClean="0"/>
              <a:t>objects and functions</a:t>
            </a:r>
          </a:p>
        </p:txBody>
      </p:sp>
      <p:pic>
        <p:nvPicPr>
          <p:cNvPr id="9" name="Picture 8"/>
          <p:cNvPicPr>
            <a:picLocks noChangeAspect="1"/>
          </p:cNvPicPr>
          <p:nvPr/>
        </p:nvPicPr>
        <p:blipFill>
          <a:blip r:embed="rId5"/>
          <a:stretch>
            <a:fillRect/>
          </a:stretch>
        </p:blipFill>
        <p:spPr>
          <a:xfrm>
            <a:off x="228600" y="2057400"/>
            <a:ext cx="2438400" cy="2438400"/>
          </a:xfrm>
          <a:prstGeom prst="rect">
            <a:avLst/>
          </a:prstGeom>
        </p:spPr>
      </p:pic>
      <p:pic>
        <p:nvPicPr>
          <p:cNvPr id="10" name="Picture 9"/>
          <p:cNvPicPr>
            <a:picLocks noChangeAspect="1"/>
          </p:cNvPicPr>
          <p:nvPr/>
        </p:nvPicPr>
        <p:blipFill>
          <a:blip r:embed="rId6"/>
          <a:stretch>
            <a:fillRect/>
          </a:stretch>
        </p:blipFill>
        <p:spPr>
          <a:xfrm>
            <a:off x="3276600" y="1981200"/>
            <a:ext cx="2590800" cy="2590800"/>
          </a:xfrm>
          <a:prstGeom prst="rect">
            <a:avLst/>
          </a:prstGeom>
        </p:spPr>
      </p:pic>
      <p:pic>
        <p:nvPicPr>
          <p:cNvPr id="11" name="Picture 10"/>
          <p:cNvPicPr>
            <a:picLocks noChangeAspect="1"/>
          </p:cNvPicPr>
          <p:nvPr/>
        </p:nvPicPr>
        <p:blipFill>
          <a:blip r:embed="rId6"/>
          <a:stretch>
            <a:fillRect/>
          </a:stretch>
        </p:blipFill>
        <p:spPr>
          <a:xfrm>
            <a:off x="6248400" y="1981200"/>
            <a:ext cx="2590800" cy="2590800"/>
          </a:xfrm>
          <a:prstGeom prst="rect">
            <a:avLst/>
          </a:prstGeom>
        </p:spPr>
      </p:pic>
      <p:sp>
        <p:nvSpPr>
          <p:cNvPr id="13" name="Rectangle 12"/>
          <p:cNvSpPr/>
          <p:nvPr/>
        </p:nvSpPr>
        <p:spPr>
          <a:xfrm>
            <a:off x="3420690" y="4610100"/>
            <a:ext cx="2302621" cy="646331"/>
          </a:xfrm>
          <a:prstGeom prst="rect">
            <a:avLst/>
          </a:prstGeom>
        </p:spPr>
        <p:txBody>
          <a:bodyPr wrap="none">
            <a:spAutoFit/>
          </a:bodyPr>
          <a:lstStyle/>
          <a:p>
            <a:pPr algn="ctr"/>
            <a:r>
              <a:rPr lang="en-US" dirty="0" smtClean="0"/>
              <a:t>List of additional,</a:t>
            </a:r>
          </a:p>
          <a:p>
            <a:pPr algn="ctr"/>
            <a:r>
              <a:rPr lang="en-US" dirty="0" smtClean="0"/>
              <a:t>user-defined functions</a:t>
            </a:r>
          </a:p>
        </p:txBody>
      </p:sp>
      <p:sp>
        <p:nvSpPr>
          <p:cNvPr id="14" name="Rectangle 13"/>
          <p:cNvSpPr/>
          <p:nvPr/>
        </p:nvSpPr>
        <p:spPr>
          <a:xfrm>
            <a:off x="6379077" y="4748599"/>
            <a:ext cx="2329446" cy="369332"/>
          </a:xfrm>
          <a:prstGeom prst="rect">
            <a:avLst/>
          </a:prstGeom>
        </p:spPr>
        <p:txBody>
          <a:bodyPr wrap="none">
            <a:spAutoFit/>
          </a:bodyPr>
          <a:lstStyle/>
          <a:p>
            <a:pPr algn="ctr"/>
            <a:r>
              <a:rPr lang="en-US" dirty="0" smtClean="0"/>
              <a:t>User-defined functions</a:t>
            </a:r>
          </a:p>
        </p:txBody>
      </p:sp>
      <p:sp>
        <p:nvSpPr>
          <p:cNvPr id="15" name="Rectangle 14"/>
          <p:cNvSpPr/>
          <p:nvPr/>
        </p:nvSpPr>
        <p:spPr>
          <a:xfrm>
            <a:off x="910154" y="1611868"/>
            <a:ext cx="1313180" cy="400110"/>
          </a:xfrm>
          <a:prstGeom prst="rect">
            <a:avLst/>
          </a:prstGeom>
        </p:spPr>
        <p:txBody>
          <a:bodyPr wrap="none">
            <a:spAutoFit/>
          </a:bodyPr>
          <a:lstStyle/>
          <a:p>
            <a:pPr algn="ctr"/>
            <a:r>
              <a:rPr lang="en-US" sz="2000" b="1" dirty="0"/>
              <a:t>XML script</a:t>
            </a:r>
          </a:p>
        </p:txBody>
      </p:sp>
      <p:sp>
        <p:nvSpPr>
          <p:cNvPr id="16" name="Rectangle 15"/>
          <p:cNvSpPr/>
          <p:nvPr/>
        </p:nvSpPr>
        <p:spPr>
          <a:xfrm>
            <a:off x="3470777" y="1611868"/>
            <a:ext cx="2202446" cy="400110"/>
          </a:xfrm>
          <a:prstGeom prst="rect">
            <a:avLst/>
          </a:prstGeom>
        </p:spPr>
        <p:txBody>
          <a:bodyPr wrap="none">
            <a:spAutoFit/>
          </a:bodyPr>
          <a:lstStyle/>
          <a:p>
            <a:pPr algn="ctr"/>
            <a:r>
              <a:rPr lang="en-US" sz="2000" b="1" dirty="0" smtClean="0"/>
              <a:t>Main Python script</a:t>
            </a:r>
            <a:endParaRPr lang="en-US" sz="2000" b="1" dirty="0"/>
          </a:p>
        </p:txBody>
      </p:sp>
      <p:sp>
        <p:nvSpPr>
          <p:cNvPr id="17" name="Rectangle 16"/>
          <p:cNvSpPr/>
          <p:nvPr/>
        </p:nvSpPr>
        <p:spPr>
          <a:xfrm>
            <a:off x="6540699" y="1611868"/>
            <a:ext cx="2006203" cy="400110"/>
          </a:xfrm>
          <a:prstGeom prst="rect">
            <a:avLst/>
          </a:prstGeom>
        </p:spPr>
        <p:txBody>
          <a:bodyPr wrap="none">
            <a:spAutoFit/>
          </a:bodyPr>
          <a:lstStyle/>
          <a:p>
            <a:pPr algn="ctr"/>
            <a:r>
              <a:rPr lang="en-US" sz="2000" b="1" dirty="0" err="1" smtClean="0"/>
              <a:t>Steppables</a:t>
            </a:r>
            <a:r>
              <a:rPr lang="en-US" sz="2000" b="1" dirty="0" smtClean="0"/>
              <a:t> script</a:t>
            </a:r>
            <a:endParaRPr lang="en-US" sz="2000" b="1" dirty="0"/>
          </a:p>
        </p:txBody>
      </p:sp>
    </p:spTree>
    <p:extLst>
      <p:ext uri="{BB962C8B-B14F-4D97-AF65-F5344CB8AC3E}">
        <p14:creationId xmlns:p14="http://schemas.microsoft.com/office/powerpoint/2010/main" val="61175860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descr="Biocomplex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4" descr="redblackblocki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title"/>
          </p:nvPr>
        </p:nvSpPr>
        <p:spPr>
          <a:xfrm>
            <a:off x="0" y="0"/>
            <a:ext cx="9144000" cy="914400"/>
          </a:xfrm>
        </p:spPr>
        <p:txBody>
          <a:bodyPr/>
          <a:lstStyle/>
          <a:p>
            <a:r>
              <a:rPr lang="en-US" b="1" dirty="0" smtClean="0">
                <a:solidFill>
                  <a:srgbClr val="0000FF"/>
                </a:solidFill>
              </a:rPr>
              <a:t>CompuCell3D programs</a:t>
            </a:r>
            <a:endParaRPr lang="en-US" b="1" dirty="0">
              <a:solidFill>
                <a:srgbClr val="0000FF"/>
              </a:solidFill>
            </a:endParaRPr>
          </a:p>
        </p:txBody>
      </p:sp>
      <p:sp>
        <p:nvSpPr>
          <p:cNvPr id="5" name="Rectangle 4"/>
          <p:cNvSpPr/>
          <p:nvPr/>
        </p:nvSpPr>
        <p:spPr>
          <a:xfrm>
            <a:off x="1727122" y="4610100"/>
            <a:ext cx="2270048" cy="646331"/>
          </a:xfrm>
          <a:prstGeom prst="rect">
            <a:avLst/>
          </a:prstGeom>
        </p:spPr>
        <p:txBody>
          <a:bodyPr wrap="none">
            <a:spAutoFit/>
          </a:bodyPr>
          <a:lstStyle/>
          <a:p>
            <a:pPr algn="ctr"/>
            <a:r>
              <a:rPr lang="en-US" dirty="0" smtClean="0"/>
              <a:t>Custom text editor for</a:t>
            </a:r>
          </a:p>
          <a:p>
            <a:pPr algn="ctr"/>
            <a:r>
              <a:rPr lang="en-US" dirty="0" smtClean="0"/>
              <a:t>CompuCell3D</a:t>
            </a:r>
          </a:p>
        </p:txBody>
      </p:sp>
      <p:sp>
        <p:nvSpPr>
          <p:cNvPr id="13" name="Rectangle 12"/>
          <p:cNvSpPr/>
          <p:nvPr/>
        </p:nvSpPr>
        <p:spPr>
          <a:xfrm>
            <a:off x="5149387" y="4610100"/>
            <a:ext cx="2198038" cy="646331"/>
          </a:xfrm>
          <a:prstGeom prst="rect">
            <a:avLst/>
          </a:prstGeom>
        </p:spPr>
        <p:txBody>
          <a:bodyPr wrap="none">
            <a:spAutoFit/>
          </a:bodyPr>
          <a:lstStyle/>
          <a:p>
            <a:pPr algn="ctr"/>
            <a:r>
              <a:rPr lang="en-US" dirty="0" smtClean="0"/>
              <a:t>Program to run </a:t>
            </a:r>
          </a:p>
          <a:p>
            <a:pPr algn="ctr"/>
            <a:r>
              <a:rPr lang="en-US" dirty="0" smtClean="0"/>
              <a:t>CompuCell3D models</a:t>
            </a:r>
          </a:p>
        </p:txBody>
      </p:sp>
      <p:sp>
        <p:nvSpPr>
          <p:cNvPr id="15" name="Rectangle 14"/>
          <p:cNvSpPr/>
          <p:nvPr/>
        </p:nvSpPr>
        <p:spPr>
          <a:xfrm>
            <a:off x="2204880" y="1611868"/>
            <a:ext cx="1314533" cy="400110"/>
          </a:xfrm>
          <a:prstGeom prst="rect">
            <a:avLst/>
          </a:prstGeom>
        </p:spPr>
        <p:txBody>
          <a:bodyPr wrap="none">
            <a:spAutoFit/>
          </a:bodyPr>
          <a:lstStyle/>
          <a:p>
            <a:pPr algn="ctr"/>
            <a:r>
              <a:rPr lang="en-US" sz="2000" b="1" dirty="0" err="1" smtClean="0"/>
              <a:t>Tweddit</a:t>
            </a:r>
            <a:r>
              <a:rPr lang="en-US" sz="2000" b="1" dirty="0" smtClean="0"/>
              <a:t>++</a:t>
            </a:r>
            <a:endParaRPr lang="en-US" sz="2000" b="1" dirty="0"/>
          </a:p>
        </p:txBody>
      </p:sp>
      <p:sp>
        <p:nvSpPr>
          <p:cNvPr id="16" name="Rectangle 15"/>
          <p:cNvSpPr/>
          <p:nvPr/>
        </p:nvSpPr>
        <p:spPr>
          <a:xfrm>
            <a:off x="5511550" y="1611868"/>
            <a:ext cx="1473706" cy="400110"/>
          </a:xfrm>
          <a:prstGeom prst="rect">
            <a:avLst/>
          </a:prstGeom>
        </p:spPr>
        <p:txBody>
          <a:bodyPr wrap="none">
            <a:spAutoFit/>
          </a:bodyPr>
          <a:lstStyle/>
          <a:p>
            <a:pPr algn="ctr"/>
            <a:r>
              <a:rPr lang="en-US" sz="2000" b="1" dirty="0" smtClean="0"/>
              <a:t>CC3D Player</a:t>
            </a:r>
            <a:endParaRPr lang="en-US" sz="2000" b="1" dirty="0"/>
          </a:p>
        </p:txBody>
      </p:sp>
      <p:pic>
        <p:nvPicPr>
          <p:cNvPr id="4" name="Picture 3"/>
          <p:cNvPicPr>
            <a:picLocks noChangeAspect="1"/>
          </p:cNvPicPr>
          <p:nvPr/>
        </p:nvPicPr>
        <p:blipFill>
          <a:blip r:embed="rId5">
            <a:alphaModFix/>
          </a:blip>
          <a:stretch>
            <a:fillRect/>
          </a:stretch>
        </p:blipFill>
        <p:spPr>
          <a:xfrm>
            <a:off x="1905000" y="2209800"/>
            <a:ext cx="2121694" cy="20574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2" name="Picture 11" descr="cc3d_64x64_logo.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10200" y="2328826"/>
            <a:ext cx="1758497" cy="1785974"/>
          </a:xfrm>
          <a:prstGeom prst="rect">
            <a:avLst/>
          </a:prstGeom>
        </p:spPr>
      </p:pic>
    </p:spTree>
    <p:extLst>
      <p:ext uri="{BB962C8B-B14F-4D97-AF65-F5344CB8AC3E}">
        <p14:creationId xmlns:p14="http://schemas.microsoft.com/office/powerpoint/2010/main" val="283211132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6"/>
          <p:cNvSpPr txBox="1">
            <a:spLocks noChangeArrowheads="1"/>
          </p:cNvSpPr>
          <p:nvPr/>
        </p:nvSpPr>
        <p:spPr bwMode="auto">
          <a:xfrm>
            <a:off x="0" y="0"/>
            <a:ext cx="9144000" cy="400050"/>
          </a:xfrm>
          <a:prstGeom prst="rect">
            <a:avLst/>
          </a:prstGeom>
          <a:solidFill>
            <a:schemeClr val="bg1"/>
          </a:solidFill>
          <a:ln>
            <a:noFill/>
          </a:ln>
          <a:effectLs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US" sz="2000" b="1" dirty="0" smtClean="0">
                <a:solidFill>
                  <a:srgbClr val="0000FF"/>
                </a:solidFill>
              </a:rPr>
              <a:t>Building a simple model in 60 seconds using CompuCell3D and </a:t>
            </a:r>
            <a:r>
              <a:rPr lang="en-US" sz="2000" b="1" dirty="0" err="1" smtClean="0">
                <a:solidFill>
                  <a:srgbClr val="0000FF"/>
                </a:solidFill>
              </a:rPr>
              <a:t>Twedit</a:t>
            </a:r>
            <a:r>
              <a:rPr lang="en-US" sz="2000" b="1" dirty="0" smtClean="0">
                <a:solidFill>
                  <a:srgbClr val="0000FF"/>
                </a:solidFill>
              </a:rPr>
              <a:t>++</a:t>
            </a:r>
            <a:endParaRPr lang="pl-PL" sz="2000" b="1" dirty="0">
              <a:solidFill>
                <a:srgbClr val="0000FF"/>
              </a:solidFill>
            </a:endParaRPr>
          </a:p>
        </p:txBody>
      </p:sp>
      <p:pic>
        <p:nvPicPr>
          <p:cNvPr id="10242" name="Picture 2" descr="C:\Users\m\Pictures\wiz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825" y="485775"/>
            <a:ext cx="2895600" cy="1999839"/>
          </a:xfrm>
          <a:prstGeom prst="rect">
            <a:avLst/>
          </a:prstGeom>
          <a:noFill/>
          <a:extLst>
            <a:ext uri="{909E8E84-426E-40dd-AFC4-6F175D3DCCD1}">
              <a14:hiddenFill xmlns:a14="http://schemas.microsoft.com/office/drawing/2010/main" xmlns="">
                <a:solidFill>
                  <a:srgbClr val="FFFFFF"/>
                </a:solidFill>
              </a14:hiddenFill>
            </a:ext>
          </a:extLst>
        </p:spPr>
      </p:pic>
      <p:pic>
        <p:nvPicPr>
          <p:cNvPr id="10243" name="Picture 3" descr="C:\Users\m\Pictures\wiz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6600" y="485775"/>
            <a:ext cx="2381249" cy="2015782"/>
          </a:xfrm>
          <a:prstGeom prst="rect">
            <a:avLst/>
          </a:prstGeom>
          <a:noFill/>
          <a:extLst>
            <a:ext uri="{909E8E84-426E-40dd-AFC4-6F175D3DCCD1}">
              <a14:hiddenFill xmlns:a14="http://schemas.microsoft.com/office/drawing/2010/main" xmlns="">
                <a:solidFill>
                  <a:srgbClr val="FFFFFF"/>
                </a:solidFill>
              </a14:hiddenFill>
            </a:ext>
          </a:extLst>
        </p:spPr>
      </p:pic>
      <p:pic>
        <p:nvPicPr>
          <p:cNvPr id="10244" name="Picture 4" descr="C:\Users\m\Pictures\wiz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58190" y="485775"/>
            <a:ext cx="2957209" cy="1999839"/>
          </a:xfrm>
          <a:prstGeom prst="rect">
            <a:avLst/>
          </a:prstGeom>
          <a:noFill/>
          <a:extLst>
            <a:ext uri="{909E8E84-426E-40dd-AFC4-6F175D3DCCD1}">
              <a14:hiddenFill xmlns:a14="http://schemas.microsoft.com/office/drawing/2010/main" xmlns="">
                <a:solidFill>
                  <a:srgbClr val="FFFFFF"/>
                </a:solidFill>
              </a14:hiddenFill>
            </a:ext>
          </a:extLst>
        </p:spPr>
      </p:pic>
      <p:pic>
        <p:nvPicPr>
          <p:cNvPr id="10245" name="Picture 5" descr="C:\Users\m\Pictures\wiz4.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3826" y="2730499"/>
            <a:ext cx="2944278" cy="1917701"/>
          </a:xfrm>
          <a:prstGeom prst="rect">
            <a:avLst/>
          </a:prstGeom>
          <a:noFill/>
          <a:extLst>
            <a:ext uri="{909E8E84-426E-40dd-AFC4-6F175D3DCCD1}">
              <a14:hiddenFill xmlns:a14="http://schemas.microsoft.com/office/drawing/2010/main" xmlns="">
                <a:solidFill>
                  <a:srgbClr val="FFFFFF"/>
                </a:solidFill>
              </a14:hiddenFill>
            </a:ext>
          </a:extLst>
        </p:spPr>
      </p:pic>
      <p:pic>
        <p:nvPicPr>
          <p:cNvPr id="10246" name="Picture 6" descr="C:\Users\m\Pictures\wiz5.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62374" y="2730499"/>
            <a:ext cx="4336847" cy="4028669"/>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17" descr="Biocomplexity Logo"/>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 name="Picture 4" descr="redblackblockiu"/>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59972658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6"/>
          <p:cNvSpPr txBox="1">
            <a:spLocks noChangeArrowheads="1"/>
          </p:cNvSpPr>
          <p:nvPr/>
        </p:nvSpPr>
        <p:spPr bwMode="auto">
          <a:xfrm>
            <a:off x="0" y="0"/>
            <a:ext cx="9144000" cy="400050"/>
          </a:xfrm>
          <a:prstGeom prst="rect">
            <a:avLst/>
          </a:prstGeom>
          <a:solidFill>
            <a:schemeClr val="bg1"/>
          </a:solidFill>
          <a:ln>
            <a:noFill/>
          </a:ln>
          <a:effectLs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US" sz="2000" b="1" dirty="0">
                <a:solidFill>
                  <a:srgbClr val="0000FF"/>
                </a:solidFill>
              </a:rPr>
              <a:t>Building a simple model in 60 seconds using CompuCell3D and </a:t>
            </a:r>
            <a:r>
              <a:rPr lang="en-US" sz="2000" b="1" dirty="0" err="1">
                <a:solidFill>
                  <a:srgbClr val="0000FF"/>
                </a:solidFill>
              </a:rPr>
              <a:t>Twedit</a:t>
            </a:r>
            <a:r>
              <a:rPr lang="en-US" sz="2000" b="1" dirty="0">
                <a:solidFill>
                  <a:srgbClr val="0000FF"/>
                </a:solidFill>
              </a:rPr>
              <a:t>++</a:t>
            </a:r>
            <a:endParaRPr lang="pl-PL" sz="2000" b="1" dirty="0">
              <a:solidFill>
                <a:srgbClr val="0000FF"/>
              </a:solidFill>
            </a:endParaRPr>
          </a:p>
        </p:txBody>
      </p:sp>
      <p:pic>
        <p:nvPicPr>
          <p:cNvPr id="11266" name="Picture 2" descr="C:\Users\m\Pictures\twedi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49" y="533564"/>
            <a:ext cx="8696325" cy="5663309"/>
          </a:xfrm>
          <a:prstGeom prst="rect">
            <a:avLst/>
          </a:prstGeom>
          <a:noFill/>
          <a:extLst>
            <a:ext uri="{909E8E84-426E-40dd-AFC4-6F175D3DCCD1}">
              <a14:hiddenFill xmlns:a14="http://schemas.microsoft.com/office/drawing/2010/main" xmlns="">
                <a:solidFill>
                  <a:srgbClr val="FFFFFF"/>
                </a:solidFill>
              </a14:hiddenFill>
            </a:ext>
          </a:extLst>
        </p:spPr>
      </p:pic>
      <p:pic>
        <p:nvPicPr>
          <p:cNvPr id="4" name="Picture 17" descr="Biocomplex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Picture 4" descr="redblackblocki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75736910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6"/>
          <p:cNvSpPr txBox="1">
            <a:spLocks noChangeArrowheads="1"/>
          </p:cNvSpPr>
          <p:nvPr/>
        </p:nvSpPr>
        <p:spPr bwMode="auto">
          <a:xfrm>
            <a:off x="0" y="0"/>
            <a:ext cx="9144000" cy="400050"/>
          </a:xfrm>
          <a:prstGeom prst="rect">
            <a:avLst/>
          </a:prstGeom>
          <a:solidFill>
            <a:schemeClr val="bg1"/>
          </a:solidFill>
          <a:ln>
            <a:noFill/>
          </a:ln>
          <a:effectLs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US" sz="2000" b="1" dirty="0">
                <a:solidFill>
                  <a:srgbClr val="0000FF"/>
                </a:solidFill>
              </a:rPr>
              <a:t>Building a simple model in 60 seconds using CompuCell3D and </a:t>
            </a:r>
            <a:r>
              <a:rPr lang="en-US" sz="2000" b="1" dirty="0" err="1">
                <a:solidFill>
                  <a:srgbClr val="0000FF"/>
                </a:solidFill>
              </a:rPr>
              <a:t>Twedit</a:t>
            </a:r>
            <a:r>
              <a:rPr lang="en-US" sz="2000" b="1" dirty="0">
                <a:solidFill>
                  <a:srgbClr val="0000FF"/>
                </a:solidFill>
              </a:rPr>
              <a:t>++</a:t>
            </a:r>
            <a:endParaRPr lang="pl-PL" sz="2000" b="1" dirty="0">
              <a:solidFill>
                <a:srgbClr val="0000FF"/>
              </a:solidFill>
            </a:endParaRPr>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175" y="704851"/>
            <a:ext cx="8623119" cy="492442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4" name="Picture 17" descr="Biocomplex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Picture 4" descr="redblackblocki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21056083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descr="Biocomplex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4" descr="redblackblocki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title"/>
          </p:nvPr>
        </p:nvSpPr>
        <p:spPr>
          <a:xfrm>
            <a:off x="0" y="0"/>
            <a:ext cx="9144000" cy="914400"/>
          </a:xfrm>
        </p:spPr>
        <p:txBody>
          <a:bodyPr/>
          <a:lstStyle/>
          <a:p>
            <a:r>
              <a:rPr lang="en-US" b="1" dirty="0" smtClean="0">
                <a:solidFill>
                  <a:srgbClr val="0000FF"/>
                </a:solidFill>
              </a:rPr>
              <a:t>CompuCell3D file structure</a:t>
            </a:r>
            <a:endParaRPr lang="en-US" b="1" dirty="0">
              <a:solidFill>
                <a:srgbClr val="0000FF"/>
              </a:solidFill>
            </a:endParaRPr>
          </a:p>
        </p:txBody>
      </p:sp>
      <p:sp>
        <p:nvSpPr>
          <p:cNvPr id="5" name="Rectangle 4"/>
          <p:cNvSpPr/>
          <p:nvPr/>
        </p:nvSpPr>
        <p:spPr>
          <a:xfrm>
            <a:off x="381000" y="4610100"/>
            <a:ext cx="2371488" cy="646331"/>
          </a:xfrm>
          <a:prstGeom prst="rect">
            <a:avLst/>
          </a:prstGeom>
        </p:spPr>
        <p:txBody>
          <a:bodyPr wrap="none">
            <a:spAutoFit/>
          </a:bodyPr>
          <a:lstStyle/>
          <a:p>
            <a:pPr algn="ctr"/>
            <a:r>
              <a:rPr lang="en-US" dirty="0" smtClean="0"/>
              <a:t>Selection of predefined </a:t>
            </a:r>
          </a:p>
          <a:p>
            <a:pPr algn="ctr"/>
            <a:r>
              <a:rPr lang="en-US" dirty="0" smtClean="0"/>
              <a:t>objects and functions</a:t>
            </a:r>
          </a:p>
        </p:txBody>
      </p:sp>
      <p:pic>
        <p:nvPicPr>
          <p:cNvPr id="9" name="Picture 8"/>
          <p:cNvPicPr>
            <a:picLocks noChangeAspect="1"/>
          </p:cNvPicPr>
          <p:nvPr/>
        </p:nvPicPr>
        <p:blipFill>
          <a:blip r:embed="rId5"/>
          <a:stretch>
            <a:fillRect/>
          </a:stretch>
        </p:blipFill>
        <p:spPr>
          <a:xfrm>
            <a:off x="228600" y="2057400"/>
            <a:ext cx="2438400" cy="2438400"/>
          </a:xfrm>
          <a:prstGeom prst="rect">
            <a:avLst/>
          </a:prstGeom>
        </p:spPr>
      </p:pic>
      <p:pic>
        <p:nvPicPr>
          <p:cNvPr id="10" name="Picture 9"/>
          <p:cNvPicPr>
            <a:picLocks noChangeAspect="1"/>
          </p:cNvPicPr>
          <p:nvPr/>
        </p:nvPicPr>
        <p:blipFill>
          <a:blip r:embed="rId6"/>
          <a:stretch>
            <a:fillRect/>
          </a:stretch>
        </p:blipFill>
        <p:spPr>
          <a:xfrm>
            <a:off x="3276600" y="1981200"/>
            <a:ext cx="2590800" cy="2590800"/>
          </a:xfrm>
          <a:prstGeom prst="rect">
            <a:avLst/>
          </a:prstGeom>
        </p:spPr>
      </p:pic>
      <p:pic>
        <p:nvPicPr>
          <p:cNvPr id="11" name="Picture 10"/>
          <p:cNvPicPr>
            <a:picLocks noChangeAspect="1"/>
          </p:cNvPicPr>
          <p:nvPr/>
        </p:nvPicPr>
        <p:blipFill>
          <a:blip r:embed="rId6"/>
          <a:stretch>
            <a:fillRect/>
          </a:stretch>
        </p:blipFill>
        <p:spPr>
          <a:xfrm>
            <a:off x="6248400" y="1981200"/>
            <a:ext cx="2590800" cy="2590800"/>
          </a:xfrm>
          <a:prstGeom prst="rect">
            <a:avLst/>
          </a:prstGeom>
        </p:spPr>
      </p:pic>
      <p:sp>
        <p:nvSpPr>
          <p:cNvPr id="13" name="Rectangle 12"/>
          <p:cNvSpPr/>
          <p:nvPr/>
        </p:nvSpPr>
        <p:spPr>
          <a:xfrm>
            <a:off x="3420690" y="4610100"/>
            <a:ext cx="2302621" cy="646331"/>
          </a:xfrm>
          <a:prstGeom prst="rect">
            <a:avLst/>
          </a:prstGeom>
        </p:spPr>
        <p:txBody>
          <a:bodyPr wrap="none">
            <a:spAutoFit/>
          </a:bodyPr>
          <a:lstStyle/>
          <a:p>
            <a:pPr algn="ctr"/>
            <a:r>
              <a:rPr lang="en-US" dirty="0" smtClean="0"/>
              <a:t>List of additional,</a:t>
            </a:r>
          </a:p>
          <a:p>
            <a:pPr algn="ctr"/>
            <a:r>
              <a:rPr lang="en-US" dirty="0" smtClean="0"/>
              <a:t>user-defined functions</a:t>
            </a:r>
          </a:p>
        </p:txBody>
      </p:sp>
      <p:sp>
        <p:nvSpPr>
          <p:cNvPr id="14" name="Rectangle 13"/>
          <p:cNvSpPr/>
          <p:nvPr/>
        </p:nvSpPr>
        <p:spPr>
          <a:xfrm>
            <a:off x="6379077" y="4748599"/>
            <a:ext cx="2329446" cy="369332"/>
          </a:xfrm>
          <a:prstGeom prst="rect">
            <a:avLst/>
          </a:prstGeom>
        </p:spPr>
        <p:txBody>
          <a:bodyPr wrap="none">
            <a:spAutoFit/>
          </a:bodyPr>
          <a:lstStyle/>
          <a:p>
            <a:pPr algn="ctr"/>
            <a:r>
              <a:rPr lang="en-US" dirty="0" smtClean="0"/>
              <a:t>User-defined functions</a:t>
            </a:r>
          </a:p>
        </p:txBody>
      </p:sp>
      <p:sp>
        <p:nvSpPr>
          <p:cNvPr id="15" name="Rectangle 14"/>
          <p:cNvSpPr/>
          <p:nvPr/>
        </p:nvSpPr>
        <p:spPr>
          <a:xfrm>
            <a:off x="910154" y="1611868"/>
            <a:ext cx="1313180" cy="400110"/>
          </a:xfrm>
          <a:prstGeom prst="rect">
            <a:avLst/>
          </a:prstGeom>
        </p:spPr>
        <p:txBody>
          <a:bodyPr wrap="none">
            <a:spAutoFit/>
          </a:bodyPr>
          <a:lstStyle/>
          <a:p>
            <a:pPr algn="ctr"/>
            <a:r>
              <a:rPr lang="en-US" sz="2000" b="1" dirty="0"/>
              <a:t>XML script</a:t>
            </a:r>
          </a:p>
        </p:txBody>
      </p:sp>
      <p:sp>
        <p:nvSpPr>
          <p:cNvPr id="16" name="Rectangle 15"/>
          <p:cNvSpPr/>
          <p:nvPr/>
        </p:nvSpPr>
        <p:spPr>
          <a:xfrm>
            <a:off x="3470777" y="1611868"/>
            <a:ext cx="2202446" cy="400110"/>
          </a:xfrm>
          <a:prstGeom prst="rect">
            <a:avLst/>
          </a:prstGeom>
        </p:spPr>
        <p:txBody>
          <a:bodyPr wrap="none">
            <a:spAutoFit/>
          </a:bodyPr>
          <a:lstStyle/>
          <a:p>
            <a:pPr algn="ctr"/>
            <a:r>
              <a:rPr lang="en-US" sz="2000" b="1" dirty="0" smtClean="0"/>
              <a:t>Main Python script</a:t>
            </a:r>
            <a:endParaRPr lang="en-US" sz="2000" b="1" dirty="0"/>
          </a:p>
        </p:txBody>
      </p:sp>
      <p:sp>
        <p:nvSpPr>
          <p:cNvPr id="17" name="Rectangle 16"/>
          <p:cNvSpPr/>
          <p:nvPr/>
        </p:nvSpPr>
        <p:spPr>
          <a:xfrm>
            <a:off x="6540699" y="1611868"/>
            <a:ext cx="2006203" cy="400110"/>
          </a:xfrm>
          <a:prstGeom prst="rect">
            <a:avLst/>
          </a:prstGeom>
        </p:spPr>
        <p:txBody>
          <a:bodyPr wrap="none">
            <a:spAutoFit/>
          </a:bodyPr>
          <a:lstStyle/>
          <a:p>
            <a:pPr algn="ctr"/>
            <a:r>
              <a:rPr lang="en-US" sz="2000" b="1" dirty="0" err="1" smtClean="0"/>
              <a:t>Steppables</a:t>
            </a:r>
            <a:r>
              <a:rPr lang="en-US" sz="2000" b="1" dirty="0" smtClean="0"/>
              <a:t> script</a:t>
            </a:r>
            <a:endParaRPr lang="en-US" sz="2000" b="1" dirty="0"/>
          </a:p>
        </p:txBody>
      </p:sp>
    </p:spTree>
    <p:extLst>
      <p:ext uri="{BB962C8B-B14F-4D97-AF65-F5344CB8AC3E}">
        <p14:creationId xmlns:p14="http://schemas.microsoft.com/office/powerpoint/2010/main" val="63481244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
          <p:cNvSpPr>
            <a:spLocks noChangeArrowheads="1"/>
          </p:cNvSpPr>
          <p:nvPr/>
        </p:nvSpPr>
        <p:spPr bwMode="auto">
          <a:xfrm>
            <a:off x="2195513" y="9906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39" name="Rectangle 5"/>
          <p:cNvSpPr>
            <a:spLocks noChangeArrowheads="1"/>
          </p:cNvSpPr>
          <p:nvPr/>
        </p:nvSpPr>
        <p:spPr bwMode="auto">
          <a:xfrm>
            <a:off x="2424113" y="9906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40" name="Rectangle 6"/>
          <p:cNvSpPr>
            <a:spLocks noChangeArrowheads="1"/>
          </p:cNvSpPr>
          <p:nvPr/>
        </p:nvSpPr>
        <p:spPr bwMode="auto">
          <a:xfrm>
            <a:off x="2195513" y="12192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41" name="Rectangle 7"/>
          <p:cNvSpPr>
            <a:spLocks noChangeArrowheads="1"/>
          </p:cNvSpPr>
          <p:nvPr/>
        </p:nvSpPr>
        <p:spPr bwMode="auto">
          <a:xfrm>
            <a:off x="2652713" y="9906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42" name="Rectangle 8"/>
          <p:cNvSpPr>
            <a:spLocks noChangeArrowheads="1"/>
          </p:cNvSpPr>
          <p:nvPr/>
        </p:nvSpPr>
        <p:spPr bwMode="auto">
          <a:xfrm>
            <a:off x="2881313" y="9906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43" name="Rectangle 9"/>
          <p:cNvSpPr>
            <a:spLocks noChangeArrowheads="1"/>
          </p:cNvSpPr>
          <p:nvPr/>
        </p:nvSpPr>
        <p:spPr bwMode="auto">
          <a:xfrm>
            <a:off x="2424113" y="12192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44" name="Rectangle 10"/>
          <p:cNvSpPr>
            <a:spLocks noChangeArrowheads="1"/>
          </p:cNvSpPr>
          <p:nvPr/>
        </p:nvSpPr>
        <p:spPr bwMode="auto">
          <a:xfrm>
            <a:off x="2652713" y="12192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45" name="Rectangle 11"/>
          <p:cNvSpPr>
            <a:spLocks noChangeArrowheads="1"/>
          </p:cNvSpPr>
          <p:nvPr/>
        </p:nvSpPr>
        <p:spPr bwMode="auto">
          <a:xfrm>
            <a:off x="2881313" y="12192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46" name="Rectangle 12"/>
          <p:cNvSpPr>
            <a:spLocks noChangeArrowheads="1"/>
          </p:cNvSpPr>
          <p:nvPr/>
        </p:nvSpPr>
        <p:spPr bwMode="auto">
          <a:xfrm>
            <a:off x="2195513" y="14478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47" name="Rectangle 13"/>
          <p:cNvSpPr>
            <a:spLocks noChangeArrowheads="1"/>
          </p:cNvSpPr>
          <p:nvPr/>
        </p:nvSpPr>
        <p:spPr bwMode="auto">
          <a:xfrm>
            <a:off x="2424113" y="14478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48" name="Rectangle 14"/>
          <p:cNvSpPr>
            <a:spLocks noChangeArrowheads="1"/>
          </p:cNvSpPr>
          <p:nvPr/>
        </p:nvSpPr>
        <p:spPr bwMode="auto">
          <a:xfrm>
            <a:off x="2652713" y="14478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49" name="Rectangle 15"/>
          <p:cNvSpPr>
            <a:spLocks noChangeArrowheads="1"/>
          </p:cNvSpPr>
          <p:nvPr/>
        </p:nvSpPr>
        <p:spPr bwMode="auto">
          <a:xfrm>
            <a:off x="2881313" y="14478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50" name="Rectangle 16"/>
          <p:cNvSpPr>
            <a:spLocks noChangeArrowheads="1"/>
          </p:cNvSpPr>
          <p:nvPr/>
        </p:nvSpPr>
        <p:spPr bwMode="auto">
          <a:xfrm>
            <a:off x="3109913" y="9906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51" name="Rectangle 17"/>
          <p:cNvSpPr>
            <a:spLocks noChangeArrowheads="1"/>
          </p:cNvSpPr>
          <p:nvPr/>
        </p:nvSpPr>
        <p:spPr bwMode="auto">
          <a:xfrm>
            <a:off x="3109913" y="12192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52" name="Rectangle 18"/>
          <p:cNvSpPr>
            <a:spLocks noChangeArrowheads="1"/>
          </p:cNvSpPr>
          <p:nvPr/>
        </p:nvSpPr>
        <p:spPr bwMode="auto">
          <a:xfrm>
            <a:off x="3109913" y="14478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53" name="Rectangle 19"/>
          <p:cNvSpPr>
            <a:spLocks noChangeArrowheads="1"/>
          </p:cNvSpPr>
          <p:nvPr/>
        </p:nvSpPr>
        <p:spPr bwMode="auto">
          <a:xfrm>
            <a:off x="2195513" y="16764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54" name="Rectangle 20"/>
          <p:cNvSpPr>
            <a:spLocks noChangeArrowheads="1"/>
          </p:cNvSpPr>
          <p:nvPr/>
        </p:nvSpPr>
        <p:spPr bwMode="auto">
          <a:xfrm>
            <a:off x="2424113" y="16764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55" name="Rectangle 21"/>
          <p:cNvSpPr>
            <a:spLocks noChangeArrowheads="1"/>
          </p:cNvSpPr>
          <p:nvPr/>
        </p:nvSpPr>
        <p:spPr bwMode="auto">
          <a:xfrm>
            <a:off x="2652713" y="16764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56" name="Rectangle 22"/>
          <p:cNvSpPr>
            <a:spLocks noChangeArrowheads="1"/>
          </p:cNvSpPr>
          <p:nvPr/>
        </p:nvSpPr>
        <p:spPr bwMode="auto">
          <a:xfrm>
            <a:off x="2881313" y="16764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57" name="Rectangle 23"/>
          <p:cNvSpPr>
            <a:spLocks noChangeArrowheads="1"/>
          </p:cNvSpPr>
          <p:nvPr/>
        </p:nvSpPr>
        <p:spPr bwMode="auto">
          <a:xfrm>
            <a:off x="3109913" y="16764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58" name="Rectangle 24"/>
          <p:cNvSpPr>
            <a:spLocks noChangeArrowheads="1"/>
          </p:cNvSpPr>
          <p:nvPr/>
        </p:nvSpPr>
        <p:spPr bwMode="auto">
          <a:xfrm>
            <a:off x="2424113" y="19050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59" name="Rectangle 25"/>
          <p:cNvSpPr>
            <a:spLocks noChangeArrowheads="1"/>
          </p:cNvSpPr>
          <p:nvPr/>
        </p:nvSpPr>
        <p:spPr bwMode="auto">
          <a:xfrm>
            <a:off x="2195513" y="19050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60" name="Rectangle 26"/>
          <p:cNvSpPr>
            <a:spLocks noChangeArrowheads="1"/>
          </p:cNvSpPr>
          <p:nvPr/>
        </p:nvSpPr>
        <p:spPr bwMode="auto">
          <a:xfrm>
            <a:off x="2652713" y="19050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61" name="Rectangle 27"/>
          <p:cNvSpPr>
            <a:spLocks noChangeArrowheads="1"/>
          </p:cNvSpPr>
          <p:nvPr/>
        </p:nvSpPr>
        <p:spPr bwMode="auto">
          <a:xfrm>
            <a:off x="2881313" y="19050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62" name="Rectangle 28"/>
          <p:cNvSpPr>
            <a:spLocks noChangeArrowheads="1"/>
          </p:cNvSpPr>
          <p:nvPr/>
        </p:nvSpPr>
        <p:spPr bwMode="auto">
          <a:xfrm>
            <a:off x="3109913" y="19050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63" name="Rectangle 29"/>
          <p:cNvSpPr>
            <a:spLocks noChangeArrowheads="1"/>
          </p:cNvSpPr>
          <p:nvPr/>
        </p:nvSpPr>
        <p:spPr bwMode="auto">
          <a:xfrm>
            <a:off x="2195513" y="21336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64" name="Rectangle 30"/>
          <p:cNvSpPr>
            <a:spLocks noChangeArrowheads="1"/>
          </p:cNvSpPr>
          <p:nvPr/>
        </p:nvSpPr>
        <p:spPr bwMode="auto">
          <a:xfrm>
            <a:off x="2652713" y="21336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65" name="Rectangle 31"/>
          <p:cNvSpPr>
            <a:spLocks noChangeArrowheads="1"/>
          </p:cNvSpPr>
          <p:nvPr/>
        </p:nvSpPr>
        <p:spPr bwMode="auto">
          <a:xfrm>
            <a:off x="2424113" y="21336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66" name="Rectangle 32"/>
          <p:cNvSpPr>
            <a:spLocks noChangeArrowheads="1"/>
          </p:cNvSpPr>
          <p:nvPr/>
        </p:nvSpPr>
        <p:spPr bwMode="auto">
          <a:xfrm>
            <a:off x="2881313" y="21336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67" name="Rectangle 33"/>
          <p:cNvSpPr>
            <a:spLocks noChangeArrowheads="1"/>
          </p:cNvSpPr>
          <p:nvPr/>
        </p:nvSpPr>
        <p:spPr bwMode="auto">
          <a:xfrm>
            <a:off x="2195513" y="23622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68" name="Rectangle 34"/>
          <p:cNvSpPr>
            <a:spLocks noChangeArrowheads="1"/>
          </p:cNvSpPr>
          <p:nvPr/>
        </p:nvSpPr>
        <p:spPr bwMode="auto">
          <a:xfrm>
            <a:off x="3109913" y="21336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69" name="Rectangle 35"/>
          <p:cNvSpPr>
            <a:spLocks noChangeArrowheads="1"/>
          </p:cNvSpPr>
          <p:nvPr/>
        </p:nvSpPr>
        <p:spPr bwMode="auto">
          <a:xfrm>
            <a:off x="2424113" y="23622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70" name="Rectangle 36"/>
          <p:cNvSpPr>
            <a:spLocks noChangeArrowheads="1"/>
          </p:cNvSpPr>
          <p:nvPr/>
        </p:nvSpPr>
        <p:spPr bwMode="auto">
          <a:xfrm>
            <a:off x="2652713" y="23622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71" name="Rectangle 37"/>
          <p:cNvSpPr>
            <a:spLocks noChangeArrowheads="1"/>
          </p:cNvSpPr>
          <p:nvPr/>
        </p:nvSpPr>
        <p:spPr bwMode="auto">
          <a:xfrm>
            <a:off x="2881313" y="23622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72" name="Rectangle 38"/>
          <p:cNvSpPr>
            <a:spLocks noChangeArrowheads="1"/>
          </p:cNvSpPr>
          <p:nvPr/>
        </p:nvSpPr>
        <p:spPr bwMode="auto">
          <a:xfrm>
            <a:off x="3109913" y="23622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73" name="Rectangle 39"/>
          <p:cNvSpPr>
            <a:spLocks noChangeArrowheads="1"/>
          </p:cNvSpPr>
          <p:nvPr/>
        </p:nvSpPr>
        <p:spPr bwMode="auto">
          <a:xfrm>
            <a:off x="2195513" y="25908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74" name="Rectangle 40"/>
          <p:cNvSpPr>
            <a:spLocks noChangeArrowheads="1"/>
          </p:cNvSpPr>
          <p:nvPr/>
        </p:nvSpPr>
        <p:spPr bwMode="auto">
          <a:xfrm>
            <a:off x="2424113" y="25908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75" name="Rectangle 41"/>
          <p:cNvSpPr>
            <a:spLocks noChangeArrowheads="1"/>
          </p:cNvSpPr>
          <p:nvPr/>
        </p:nvSpPr>
        <p:spPr bwMode="auto">
          <a:xfrm>
            <a:off x="2652713" y="25908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76" name="Rectangle 42"/>
          <p:cNvSpPr>
            <a:spLocks noChangeArrowheads="1"/>
          </p:cNvSpPr>
          <p:nvPr/>
        </p:nvSpPr>
        <p:spPr bwMode="auto">
          <a:xfrm>
            <a:off x="2881313" y="25908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77" name="Rectangle 43"/>
          <p:cNvSpPr>
            <a:spLocks noChangeArrowheads="1"/>
          </p:cNvSpPr>
          <p:nvPr/>
        </p:nvSpPr>
        <p:spPr bwMode="auto">
          <a:xfrm>
            <a:off x="3109913" y="25908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78" name="Rectangle 44"/>
          <p:cNvSpPr>
            <a:spLocks noChangeArrowheads="1"/>
          </p:cNvSpPr>
          <p:nvPr/>
        </p:nvSpPr>
        <p:spPr bwMode="auto">
          <a:xfrm>
            <a:off x="3338513" y="12192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79" name="Rectangle 45"/>
          <p:cNvSpPr>
            <a:spLocks noChangeArrowheads="1"/>
          </p:cNvSpPr>
          <p:nvPr/>
        </p:nvSpPr>
        <p:spPr bwMode="auto">
          <a:xfrm>
            <a:off x="3338513" y="9906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80" name="Rectangle 46"/>
          <p:cNvSpPr>
            <a:spLocks noChangeArrowheads="1"/>
          </p:cNvSpPr>
          <p:nvPr/>
        </p:nvSpPr>
        <p:spPr bwMode="auto">
          <a:xfrm>
            <a:off x="3338513" y="14478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81" name="Rectangle 47"/>
          <p:cNvSpPr>
            <a:spLocks noChangeArrowheads="1"/>
          </p:cNvSpPr>
          <p:nvPr/>
        </p:nvSpPr>
        <p:spPr bwMode="auto">
          <a:xfrm>
            <a:off x="3338513" y="16764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82" name="Rectangle 48"/>
          <p:cNvSpPr>
            <a:spLocks noChangeArrowheads="1"/>
          </p:cNvSpPr>
          <p:nvPr/>
        </p:nvSpPr>
        <p:spPr bwMode="auto">
          <a:xfrm>
            <a:off x="3338513" y="1905000"/>
            <a:ext cx="228600" cy="228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83" name="Rectangle 49"/>
          <p:cNvSpPr>
            <a:spLocks noChangeArrowheads="1"/>
          </p:cNvSpPr>
          <p:nvPr/>
        </p:nvSpPr>
        <p:spPr bwMode="auto">
          <a:xfrm>
            <a:off x="3338513" y="21336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84" name="Rectangle 50"/>
          <p:cNvSpPr>
            <a:spLocks noChangeArrowheads="1"/>
          </p:cNvSpPr>
          <p:nvPr/>
        </p:nvSpPr>
        <p:spPr bwMode="auto">
          <a:xfrm>
            <a:off x="3338513" y="23622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85" name="Rectangle 51"/>
          <p:cNvSpPr>
            <a:spLocks noChangeArrowheads="1"/>
          </p:cNvSpPr>
          <p:nvPr/>
        </p:nvSpPr>
        <p:spPr bwMode="auto">
          <a:xfrm>
            <a:off x="3338513" y="2590800"/>
            <a:ext cx="228600" cy="2286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86" name="Text Box 52"/>
          <p:cNvSpPr txBox="1">
            <a:spLocks noChangeArrowheads="1"/>
          </p:cNvSpPr>
          <p:nvPr/>
        </p:nvSpPr>
        <p:spPr bwMode="auto">
          <a:xfrm>
            <a:off x="3646488" y="1736725"/>
            <a:ext cx="3508375" cy="91598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US"/>
              <a:t>During pixel copy </a:t>
            </a:r>
            <a:br>
              <a:rPr lang="en-US"/>
            </a:br>
            <a:r>
              <a:rPr lang="en-US"/>
              <a:t>“blue” pixel (</a:t>
            </a:r>
            <a:r>
              <a:rPr lang="en-US" i="1"/>
              <a:t>newCell</a:t>
            </a:r>
            <a:r>
              <a:rPr lang="en-US"/>
              <a:t>) replaces “yellow” pixel (</a:t>
            </a:r>
            <a:r>
              <a:rPr lang="en-US" i="1"/>
              <a:t>oldCell</a:t>
            </a:r>
            <a:r>
              <a:rPr lang="en-US"/>
              <a:t>)</a:t>
            </a:r>
          </a:p>
        </p:txBody>
      </p:sp>
      <p:sp>
        <p:nvSpPr>
          <p:cNvPr id="14387" name="AutoShape 53"/>
          <p:cNvSpPr>
            <a:spLocks noChangeArrowheads="1"/>
          </p:cNvSpPr>
          <p:nvPr/>
        </p:nvSpPr>
        <p:spPr bwMode="auto">
          <a:xfrm>
            <a:off x="3038475" y="1711325"/>
            <a:ext cx="300038" cy="422275"/>
          </a:xfrm>
          <a:prstGeom prst="curvedLeftArrow">
            <a:avLst>
              <a:gd name="adj1" fmla="val 28148"/>
              <a:gd name="adj2" fmla="val 56296"/>
              <a:gd name="adj3" fmla="val 33333"/>
            </a:avLst>
          </a:prstGeom>
          <a:solidFill>
            <a:schemeClr val="tx2"/>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88" name="Text Box 54"/>
          <p:cNvSpPr txBox="1">
            <a:spLocks noChangeArrowheads="1"/>
          </p:cNvSpPr>
          <p:nvPr/>
        </p:nvSpPr>
        <p:spPr bwMode="auto">
          <a:xfrm>
            <a:off x="3713163" y="973138"/>
            <a:ext cx="2374900" cy="646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US" dirty="0"/>
              <a:t>Change </a:t>
            </a:r>
            <a:r>
              <a:rPr lang="en-US" dirty="0" smtClean="0"/>
              <a:t>voxel copy attempt</a:t>
            </a:r>
            <a:endParaRPr lang="en-US" dirty="0"/>
          </a:p>
        </p:txBody>
      </p:sp>
      <p:sp>
        <p:nvSpPr>
          <p:cNvPr id="14389" name="Line 55"/>
          <p:cNvSpPr>
            <a:spLocks noChangeShapeType="1"/>
          </p:cNvSpPr>
          <p:nvPr/>
        </p:nvSpPr>
        <p:spPr bwMode="auto">
          <a:xfrm flipH="1">
            <a:off x="2963863" y="1200150"/>
            <a:ext cx="855662" cy="80645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dirty="0">
              <a:latin typeface="Calibri" pitchFamily="34" charset="0"/>
            </a:endParaRPr>
          </a:p>
        </p:txBody>
      </p:sp>
      <p:sp>
        <p:nvSpPr>
          <p:cNvPr id="14390" name="Rectangle 56"/>
          <p:cNvSpPr>
            <a:spLocks noChangeArrowheads="1"/>
          </p:cNvSpPr>
          <p:nvPr/>
        </p:nvSpPr>
        <p:spPr bwMode="auto">
          <a:xfrm>
            <a:off x="152400" y="3632200"/>
            <a:ext cx="1524000" cy="1143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91" name="Rectangle 57"/>
          <p:cNvSpPr>
            <a:spLocks noChangeArrowheads="1"/>
          </p:cNvSpPr>
          <p:nvPr/>
        </p:nvSpPr>
        <p:spPr bwMode="auto">
          <a:xfrm>
            <a:off x="2501900" y="3632200"/>
            <a:ext cx="1524000" cy="1143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92" name="Rectangle 58"/>
          <p:cNvSpPr>
            <a:spLocks noChangeArrowheads="1"/>
          </p:cNvSpPr>
          <p:nvPr/>
        </p:nvSpPr>
        <p:spPr bwMode="auto">
          <a:xfrm>
            <a:off x="4876800" y="3632200"/>
            <a:ext cx="1524000" cy="1143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93" name="Rectangle 59"/>
          <p:cNvSpPr>
            <a:spLocks noChangeArrowheads="1"/>
          </p:cNvSpPr>
          <p:nvPr/>
        </p:nvSpPr>
        <p:spPr bwMode="auto">
          <a:xfrm>
            <a:off x="7467600" y="3632200"/>
            <a:ext cx="1524000" cy="1143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394" name="Text Box 60"/>
          <p:cNvSpPr txBox="1">
            <a:spLocks noChangeArrowheads="1"/>
          </p:cNvSpPr>
          <p:nvPr/>
        </p:nvSpPr>
        <p:spPr bwMode="auto">
          <a:xfrm>
            <a:off x="469900" y="3759200"/>
            <a:ext cx="914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US"/>
              <a:t>MCS 21</a:t>
            </a:r>
          </a:p>
        </p:txBody>
      </p:sp>
      <p:sp>
        <p:nvSpPr>
          <p:cNvPr id="14395" name="Text Box 61"/>
          <p:cNvSpPr txBox="1">
            <a:spLocks noChangeArrowheads="1"/>
          </p:cNvSpPr>
          <p:nvPr/>
        </p:nvSpPr>
        <p:spPr bwMode="auto">
          <a:xfrm>
            <a:off x="215900" y="4135438"/>
            <a:ext cx="1384300" cy="4889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US" sz="1600"/>
              <a:t>10000 pixel-copy attempts</a:t>
            </a:r>
          </a:p>
        </p:txBody>
      </p:sp>
      <p:sp>
        <p:nvSpPr>
          <p:cNvPr id="14396" name="Text Box 62"/>
          <p:cNvSpPr txBox="1">
            <a:spLocks noChangeArrowheads="1"/>
          </p:cNvSpPr>
          <p:nvPr/>
        </p:nvSpPr>
        <p:spPr bwMode="auto">
          <a:xfrm>
            <a:off x="2667000" y="3797300"/>
            <a:ext cx="914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US"/>
              <a:t>MCS 22</a:t>
            </a:r>
          </a:p>
        </p:txBody>
      </p:sp>
      <p:sp>
        <p:nvSpPr>
          <p:cNvPr id="14397" name="Text Box 63"/>
          <p:cNvSpPr txBox="1">
            <a:spLocks noChangeArrowheads="1"/>
          </p:cNvSpPr>
          <p:nvPr/>
        </p:nvSpPr>
        <p:spPr bwMode="auto">
          <a:xfrm>
            <a:off x="5181600" y="3810000"/>
            <a:ext cx="914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US"/>
              <a:t>MCS 23</a:t>
            </a:r>
          </a:p>
        </p:txBody>
      </p:sp>
      <p:sp>
        <p:nvSpPr>
          <p:cNvPr id="14398" name="Text Box 64"/>
          <p:cNvSpPr txBox="1">
            <a:spLocks noChangeArrowheads="1"/>
          </p:cNvSpPr>
          <p:nvPr/>
        </p:nvSpPr>
        <p:spPr bwMode="auto">
          <a:xfrm>
            <a:off x="7721600" y="3835400"/>
            <a:ext cx="914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US"/>
              <a:t>MCS 24</a:t>
            </a:r>
          </a:p>
        </p:txBody>
      </p:sp>
      <p:sp>
        <p:nvSpPr>
          <p:cNvPr id="14399" name="Text Box 65"/>
          <p:cNvSpPr txBox="1">
            <a:spLocks noChangeArrowheads="1"/>
          </p:cNvSpPr>
          <p:nvPr/>
        </p:nvSpPr>
        <p:spPr bwMode="auto">
          <a:xfrm>
            <a:off x="2501900" y="4160838"/>
            <a:ext cx="1384300" cy="4889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US" sz="1600"/>
              <a:t>10000 pixel-copy attempts</a:t>
            </a:r>
          </a:p>
        </p:txBody>
      </p:sp>
      <p:sp>
        <p:nvSpPr>
          <p:cNvPr id="14400" name="Text Box 66"/>
          <p:cNvSpPr txBox="1">
            <a:spLocks noChangeArrowheads="1"/>
          </p:cNvSpPr>
          <p:nvPr/>
        </p:nvSpPr>
        <p:spPr bwMode="auto">
          <a:xfrm>
            <a:off x="4940300" y="4198938"/>
            <a:ext cx="1384300" cy="4889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US" sz="1600"/>
              <a:t>10000 pixel-copy attempts</a:t>
            </a:r>
          </a:p>
        </p:txBody>
      </p:sp>
      <p:sp>
        <p:nvSpPr>
          <p:cNvPr id="14401" name="Text Box 67"/>
          <p:cNvSpPr txBox="1">
            <a:spLocks noChangeArrowheads="1"/>
          </p:cNvSpPr>
          <p:nvPr/>
        </p:nvSpPr>
        <p:spPr bwMode="auto">
          <a:xfrm>
            <a:off x="7543800" y="4211638"/>
            <a:ext cx="1384300" cy="4889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US" sz="1600"/>
              <a:t>10000 pixel-copy attempts</a:t>
            </a:r>
          </a:p>
        </p:txBody>
      </p:sp>
      <p:sp>
        <p:nvSpPr>
          <p:cNvPr id="14402" name="Line 68"/>
          <p:cNvSpPr>
            <a:spLocks noChangeShapeType="1"/>
          </p:cNvSpPr>
          <p:nvPr/>
        </p:nvSpPr>
        <p:spPr bwMode="auto">
          <a:xfrm>
            <a:off x="1676400" y="4198938"/>
            <a:ext cx="8255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dirty="0">
              <a:latin typeface="Calibri" pitchFamily="34" charset="0"/>
            </a:endParaRPr>
          </a:p>
        </p:txBody>
      </p:sp>
      <p:sp>
        <p:nvSpPr>
          <p:cNvPr id="14403" name="Line 69"/>
          <p:cNvSpPr>
            <a:spLocks noChangeShapeType="1"/>
          </p:cNvSpPr>
          <p:nvPr/>
        </p:nvSpPr>
        <p:spPr bwMode="auto">
          <a:xfrm>
            <a:off x="4025900" y="4198938"/>
            <a:ext cx="8509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dirty="0">
              <a:latin typeface="Calibri" pitchFamily="34" charset="0"/>
            </a:endParaRPr>
          </a:p>
        </p:txBody>
      </p:sp>
      <p:sp>
        <p:nvSpPr>
          <p:cNvPr id="14404" name="Line 70"/>
          <p:cNvSpPr>
            <a:spLocks noChangeShapeType="1"/>
          </p:cNvSpPr>
          <p:nvPr/>
        </p:nvSpPr>
        <p:spPr bwMode="auto">
          <a:xfrm>
            <a:off x="6400800" y="4211638"/>
            <a:ext cx="10668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dirty="0">
              <a:latin typeface="Calibri" pitchFamily="34" charset="0"/>
            </a:endParaRPr>
          </a:p>
        </p:txBody>
      </p:sp>
      <p:sp>
        <p:nvSpPr>
          <p:cNvPr id="14405" name="Rectangle 71"/>
          <p:cNvSpPr>
            <a:spLocks noChangeArrowheads="1"/>
          </p:cNvSpPr>
          <p:nvPr/>
        </p:nvSpPr>
        <p:spPr bwMode="auto">
          <a:xfrm>
            <a:off x="1384300" y="5232400"/>
            <a:ext cx="1524000" cy="11430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406" name="Text Box 72"/>
          <p:cNvSpPr txBox="1">
            <a:spLocks noChangeArrowheads="1"/>
          </p:cNvSpPr>
          <p:nvPr/>
        </p:nvSpPr>
        <p:spPr bwMode="auto">
          <a:xfrm>
            <a:off x="1460500" y="5380038"/>
            <a:ext cx="1371600" cy="6873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US"/>
              <a:t>Run</a:t>
            </a:r>
          </a:p>
          <a:p>
            <a:pPr algn="ctr" eaLnBrk="1" hangingPunct="1">
              <a:spcBef>
                <a:spcPct val="50000"/>
              </a:spcBef>
            </a:pPr>
            <a:r>
              <a:rPr lang="en-US"/>
              <a:t>Steppables</a:t>
            </a:r>
          </a:p>
        </p:txBody>
      </p:sp>
      <p:sp>
        <p:nvSpPr>
          <p:cNvPr id="14407" name="Rectangle 73"/>
          <p:cNvSpPr>
            <a:spLocks noChangeArrowheads="1"/>
          </p:cNvSpPr>
          <p:nvPr/>
        </p:nvSpPr>
        <p:spPr bwMode="auto">
          <a:xfrm>
            <a:off x="3670300" y="5207000"/>
            <a:ext cx="1524000" cy="11430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408" name="Text Box 74"/>
          <p:cNvSpPr txBox="1">
            <a:spLocks noChangeArrowheads="1"/>
          </p:cNvSpPr>
          <p:nvPr/>
        </p:nvSpPr>
        <p:spPr bwMode="auto">
          <a:xfrm>
            <a:off x="3746500" y="5354638"/>
            <a:ext cx="1371600" cy="6873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US"/>
              <a:t>Run</a:t>
            </a:r>
          </a:p>
          <a:p>
            <a:pPr algn="ctr" eaLnBrk="1" hangingPunct="1">
              <a:spcBef>
                <a:spcPct val="50000"/>
              </a:spcBef>
            </a:pPr>
            <a:r>
              <a:rPr lang="en-US"/>
              <a:t>Steppables</a:t>
            </a:r>
          </a:p>
        </p:txBody>
      </p:sp>
      <p:sp>
        <p:nvSpPr>
          <p:cNvPr id="14409" name="Rectangle 75"/>
          <p:cNvSpPr>
            <a:spLocks noChangeArrowheads="1"/>
          </p:cNvSpPr>
          <p:nvPr/>
        </p:nvSpPr>
        <p:spPr bwMode="auto">
          <a:xfrm>
            <a:off x="6197600" y="5194300"/>
            <a:ext cx="1524000" cy="11430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US" dirty="0">
              <a:latin typeface="Calibri" pitchFamily="34" charset="0"/>
            </a:endParaRPr>
          </a:p>
        </p:txBody>
      </p:sp>
      <p:sp>
        <p:nvSpPr>
          <p:cNvPr id="14410" name="Text Box 76"/>
          <p:cNvSpPr txBox="1">
            <a:spLocks noChangeArrowheads="1"/>
          </p:cNvSpPr>
          <p:nvPr/>
        </p:nvSpPr>
        <p:spPr bwMode="auto">
          <a:xfrm>
            <a:off x="6273800" y="5341938"/>
            <a:ext cx="1371600" cy="6873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US"/>
              <a:t>Run</a:t>
            </a:r>
          </a:p>
          <a:p>
            <a:pPr algn="ctr" eaLnBrk="1" hangingPunct="1">
              <a:spcBef>
                <a:spcPct val="50000"/>
              </a:spcBef>
            </a:pPr>
            <a:r>
              <a:rPr lang="en-US"/>
              <a:t>Steppables</a:t>
            </a:r>
          </a:p>
        </p:txBody>
      </p:sp>
      <p:sp>
        <p:nvSpPr>
          <p:cNvPr id="14411" name="AutoShape 77"/>
          <p:cNvSpPr>
            <a:spLocks noChangeArrowheads="1"/>
          </p:cNvSpPr>
          <p:nvPr/>
        </p:nvSpPr>
        <p:spPr bwMode="auto">
          <a:xfrm>
            <a:off x="1968500" y="4254500"/>
            <a:ext cx="292100" cy="939800"/>
          </a:xfrm>
          <a:prstGeom prst="upArrow">
            <a:avLst>
              <a:gd name="adj1" fmla="val 50000"/>
              <a:gd name="adj2" fmla="val 80435"/>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eaVert" wrap="none" anchor="ctr"/>
          <a:lstStyle/>
          <a:p>
            <a:endParaRPr lang="en-US" dirty="0">
              <a:latin typeface="Calibri" pitchFamily="34" charset="0"/>
            </a:endParaRPr>
          </a:p>
        </p:txBody>
      </p:sp>
      <p:sp>
        <p:nvSpPr>
          <p:cNvPr id="14412" name="AutoShape 78"/>
          <p:cNvSpPr>
            <a:spLocks noChangeArrowheads="1"/>
          </p:cNvSpPr>
          <p:nvPr/>
        </p:nvSpPr>
        <p:spPr bwMode="auto">
          <a:xfrm>
            <a:off x="4292600" y="4241800"/>
            <a:ext cx="292100" cy="939800"/>
          </a:xfrm>
          <a:prstGeom prst="upArrow">
            <a:avLst>
              <a:gd name="adj1" fmla="val 50000"/>
              <a:gd name="adj2" fmla="val 80435"/>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eaVert" wrap="none" anchor="ctr"/>
          <a:lstStyle/>
          <a:p>
            <a:endParaRPr lang="en-US" dirty="0">
              <a:latin typeface="Calibri" pitchFamily="34" charset="0"/>
            </a:endParaRPr>
          </a:p>
        </p:txBody>
      </p:sp>
      <p:sp>
        <p:nvSpPr>
          <p:cNvPr id="14413" name="AutoShape 79"/>
          <p:cNvSpPr>
            <a:spLocks noChangeArrowheads="1"/>
          </p:cNvSpPr>
          <p:nvPr/>
        </p:nvSpPr>
        <p:spPr bwMode="auto">
          <a:xfrm>
            <a:off x="6819900" y="4216400"/>
            <a:ext cx="292100" cy="939800"/>
          </a:xfrm>
          <a:prstGeom prst="upArrow">
            <a:avLst>
              <a:gd name="adj1" fmla="val 50000"/>
              <a:gd name="adj2" fmla="val 80435"/>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eaVert" wrap="none" anchor="ctr"/>
          <a:lstStyle/>
          <a:p>
            <a:endParaRPr lang="en-US" dirty="0">
              <a:latin typeface="Calibri" pitchFamily="34" charset="0"/>
            </a:endParaRPr>
          </a:p>
        </p:txBody>
      </p:sp>
      <p:sp>
        <p:nvSpPr>
          <p:cNvPr id="14414" name="Text Box 80"/>
          <p:cNvSpPr txBox="1">
            <a:spLocks noChangeArrowheads="1"/>
          </p:cNvSpPr>
          <p:nvPr/>
        </p:nvSpPr>
        <p:spPr bwMode="auto">
          <a:xfrm>
            <a:off x="0" y="3111500"/>
            <a:ext cx="6832600" cy="3667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US" dirty="0"/>
              <a:t>100x100x1 square lattice = 10000 lattice sites (pixels)</a:t>
            </a:r>
          </a:p>
        </p:txBody>
      </p:sp>
      <p:sp>
        <p:nvSpPr>
          <p:cNvPr id="14416" name="Line 82"/>
          <p:cNvSpPr>
            <a:spLocks noChangeShapeType="1"/>
          </p:cNvSpPr>
          <p:nvPr/>
        </p:nvSpPr>
        <p:spPr bwMode="auto">
          <a:xfrm>
            <a:off x="0" y="3111500"/>
            <a:ext cx="9144000" cy="0"/>
          </a:xfrm>
          <a:prstGeom prst="line">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dirty="0">
              <a:latin typeface="Calibri" pitchFamily="34" charset="0"/>
            </a:endParaRPr>
          </a:p>
        </p:txBody>
      </p:sp>
      <p:pic>
        <p:nvPicPr>
          <p:cNvPr id="14417" name="Picture 3" descr="Biocomplexity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4418" name="Picture 4" descr="redblackblocki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3" name="Rectangle 2"/>
          <p:cNvSpPr txBox="1">
            <a:spLocks noChangeArrowheads="1"/>
          </p:cNvSpPr>
          <p:nvPr/>
        </p:nvSpPr>
        <p:spPr>
          <a:xfrm>
            <a:off x="0" y="1"/>
            <a:ext cx="8001000" cy="762000"/>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Calibri" pitchFamily="34" charset="0"/>
                <a:ea typeface="+mj-ea"/>
                <a:cs typeface="+mj-cs"/>
              </a:defRPr>
            </a:lvl1pPr>
          </a:lstStyle>
          <a:p>
            <a:r>
              <a:rPr lang="en-US" b="1" dirty="0" smtClean="0">
                <a:solidFill>
                  <a:srgbClr val="3333FF"/>
                </a:solidFill>
              </a:rPr>
              <a:t>CompuCell3D Time Slicing</a:t>
            </a:r>
            <a:endParaRPr lang="en-US" b="1" dirty="0" smtClean="0"/>
          </a:p>
        </p:txBody>
      </p:sp>
    </p:spTree>
    <p:extLst>
      <p:ext uri="{BB962C8B-B14F-4D97-AF65-F5344CB8AC3E}">
        <p14:creationId xmlns:p14="http://schemas.microsoft.com/office/powerpoint/2010/main" val="207629655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0" name="Slide Number Placeholder 9"/>
          <p:cNvSpPr>
            <a:spLocks noGrp="1"/>
          </p:cNvSpPr>
          <p:nvPr>
            <p:ph type="sldNum" sz="quarter" idx="12"/>
          </p:nvPr>
        </p:nvSpPr>
        <p:spPr>
          <a:noFill/>
        </p:spPr>
        <p:txBody>
          <a:bodyPr/>
          <a:lstStyle/>
          <a:p>
            <a:fld id="{3507B031-02E1-4B48-9100-5431F4D82DE5}" type="slidenum">
              <a:rPr lang="en-US" smtClean="0">
                <a:ea typeface="ＭＳ Ｐゴシック" pitchFamily="34" charset="-128"/>
              </a:rPr>
              <a:pPr/>
              <a:t>34</a:t>
            </a:fld>
            <a:endParaRPr lang="en-US" dirty="0" smtClean="0">
              <a:ea typeface="ＭＳ Ｐゴシック" pitchFamily="34" charset="-128"/>
            </a:endParaRPr>
          </a:p>
        </p:txBody>
      </p:sp>
      <p:pic>
        <p:nvPicPr>
          <p:cNvPr id="30731" name="Picture 3" descr="Biocomplexity Logo"/>
          <p:cNvPicPr>
            <a:picLocks noChangeAspect="1" noChangeArrowheads="1"/>
          </p:cNvPicPr>
          <p:nvPr/>
        </p:nvPicPr>
        <p:blipFill>
          <a:blip r:embed="rId3"/>
          <a:srcRect/>
          <a:stretch>
            <a:fillRect/>
          </a:stretch>
        </p:blipFill>
        <p:spPr bwMode="auto">
          <a:xfrm>
            <a:off x="8550275" y="6264275"/>
            <a:ext cx="593725" cy="593725"/>
          </a:xfrm>
          <a:prstGeom prst="rect">
            <a:avLst/>
          </a:prstGeom>
          <a:noFill/>
          <a:ln w="9525">
            <a:noFill/>
            <a:miter lim="800000"/>
            <a:headEnd/>
            <a:tailEnd/>
          </a:ln>
        </p:spPr>
      </p:pic>
      <p:pic>
        <p:nvPicPr>
          <p:cNvPr id="30732" name="Picture 4" descr="redblackblockiu"/>
          <p:cNvPicPr>
            <a:picLocks noChangeAspect="1" noChangeArrowheads="1"/>
          </p:cNvPicPr>
          <p:nvPr/>
        </p:nvPicPr>
        <p:blipFill>
          <a:blip r:embed="rId4"/>
          <a:srcRect/>
          <a:stretch>
            <a:fillRect/>
          </a:stretch>
        </p:blipFill>
        <p:spPr bwMode="auto">
          <a:xfrm>
            <a:off x="0" y="6219825"/>
            <a:ext cx="484188" cy="638175"/>
          </a:xfrm>
          <a:prstGeom prst="rect">
            <a:avLst/>
          </a:prstGeom>
          <a:noFill/>
          <a:ln w="9525">
            <a:noFill/>
            <a:miter lim="800000"/>
            <a:headEnd/>
            <a:tailEnd/>
          </a:ln>
        </p:spPr>
      </p:pic>
      <p:sp>
        <p:nvSpPr>
          <p:cNvPr id="14" name="Title 1"/>
          <p:cNvSpPr>
            <a:spLocks noGrp="1"/>
          </p:cNvSpPr>
          <p:nvPr>
            <p:ph type="title"/>
          </p:nvPr>
        </p:nvSpPr>
        <p:spPr>
          <a:xfrm>
            <a:off x="0" y="0"/>
            <a:ext cx="9144000" cy="914400"/>
          </a:xfrm>
        </p:spPr>
        <p:txBody>
          <a:bodyPr/>
          <a:lstStyle/>
          <a:p>
            <a:r>
              <a:rPr lang="en-US" b="1" dirty="0" smtClean="0">
                <a:solidFill>
                  <a:srgbClr val="1421DC"/>
                </a:solidFill>
              </a:rPr>
              <a:t>Starting with Python</a:t>
            </a:r>
          </a:p>
        </p:txBody>
      </p:sp>
      <p:sp>
        <p:nvSpPr>
          <p:cNvPr id="4" name="TextBox 3"/>
          <p:cNvSpPr txBox="1"/>
          <p:nvPr/>
        </p:nvSpPr>
        <p:spPr>
          <a:xfrm>
            <a:off x="484188" y="1066800"/>
            <a:ext cx="8278812" cy="3693319"/>
          </a:xfrm>
          <a:prstGeom prst="rect">
            <a:avLst/>
          </a:prstGeom>
          <a:noFill/>
        </p:spPr>
        <p:txBody>
          <a:bodyPr wrap="square" rtlCol="0">
            <a:spAutoFit/>
          </a:bodyPr>
          <a:lstStyle/>
          <a:p>
            <a:r>
              <a:rPr lang="en-US" dirty="0" smtClean="0"/>
              <a:t>For Python Review See Links at</a:t>
            </a:r>
          </a:p>
          <a:p>
            <a:r>
              <a:rPr lang="en-US" dirty="0">
                <a:hlinkClick r:id="rId5"/>
              </a:rPr>
              <a:t>http://</a:t>
            </a:r>
            <a:r>
              <a:rPr lang="en-US" dirty="0" smtClean="0">
                <a:hlinkClick r:id="rId5"/>
              </a:rPr>
              <a:t>www.compucell3d.org/Workshops/Workshop15</a:t>
            </a:r>
            <a:endParaRPr lang="en-US" dirty="0" smtClean="0"/>
          </a:p>
          <a:p>
            <a:endParaRPr lang="en-US" dirty="0"/>
          </a:p>
          <a:p>
            <a:r>
              <a:rPr lang="en-US" dirty="0" smtClean="0"/>
              <a:t>If needed, start with:</a:t>
            </a:r>
          </a:p>
          <a:p>
            <a:endParaRPr lang="en-US" dirty="0" smtClean="0"/>
          </a:p>
          <a:p>
            <a:r>
              <a:rPr lang="en-US" dirty="0">
                <a:hlinkClick r:id="rId6"/>
              </a:rPr>
              <a:t>Introduction to </a:t>
            </a:r>
            <a:r>
              <a:rPr lang="en-US" dirty="0" smtClean="0">
                <a:hlinkClick r:id="rId6"/>
              </a:rPr>
              <a:t>Python</a:t>
            </a:r>
            <a:endParaRPr lang="en-US" dirty="0"/>
          </a:p>
          <a:p>
            <a:r>
              <a:rPr lang="en-US" dirty="0" smtClean="0">
                <a:hlinkClick r:id="rId7"/>
              </a:rPr>
              <a:t>Rosalind </a:t>
            </a:r>
            <a:r>
              <a:rPr lang="en-US" dirty="0">
                <a:hlinkClick r:id="rId7"/>
              </a:rPr>
              <a:t>- Interactive Python tutorials</a:t>
            </a:r>
            <a:endParaRPr lang="en-US" dirty="0"/>
          </a:p>
          <a:p>
            <a:endParaRPr lang="en-US" dirty="0"/>
          </a:p>
          <a:p>
            <a:r>
              <a:rPr lang="en-US" dirty="0" smtClean="0"/>
              <a:t>Need to get through:</a:t>
            </a:r>
          </a:p>
          <a:p>
            <a:r>
              <a:rPr lang="en-US" dirty="0">
                <a:hlinkClick r:id="rId8"/>
              </a:rPr>
              <a:t>Simple example of a class</a:t>
            </a:r>
            <a:endParaRPr lang="en-US" dirty="0"/>
          </a:p>
          <a:p>
            <a:r>
              <a:rPr lang="en-US" dirty="0">
                <a:hlinkClick r:id="rId9"/>
              </a:rPr>
              <a:t>Intro to classes</a:t>
            </a:r>
            <a:endParaRPr lang="en-US" dirty="0"/>
          </a:p>
          <a:p>
            <a:r>
              <a:rPr lang="en-US" dirty="0">
                <a:hlinkClick r:id="rId10"/>
              </a:rPr>
              <a:t>Classes with simple operator overloading</a:t>
            </a:r>
            <a:endParaRPr lang="en-US" dirty="0"/>
          </a:p>
          <a:p>
            <a:endParaRPr lang="en-US" dirty="0"/>
          </a:p>
        </p:txBody>
      </p:sp>
    </p:spTree>
    <p:extLst>
      <p:ext uri="{BB962C8B-B14F-4D97-AF65-F5344CB8AC3E}">
        <p14:creationId xmlns:p14="http://schemas.microsoft.com/office/powerpoint/2010/main" val="90216258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0" name="Slide Number Placeholder 9"/>
          <p:cNvSpPr>
            <a:spLocks noGrp="1"/>
          </p:cNvSpPr>
          <p:nvPr>
            <p:ph type="sldNum" sz="quarter" idx="12"/>
          </p:nvPr>
        </p:nvSpPr>
        <p:spPr>
          <a:noFill/>
        </p:spPr>
        <p:txBody>
          <a:bodyPr/>
          <a:lstStyle/>
          <a:p>
            <a:fld id="{3507B031-02E1-4B48-9100-5431F4D82DE5}" type="slidenum">
              <a:rPr lang="en-US" smtClean="0">
                <a:ea typeface="ＭＳ Ｐゴシック" pitchFamily="34" charset="-128"/>
              </a:rPr>
              <a:pPr/>
              <a:t>35</a:t>
            </a:fld>
            <a:endParaRPr lang="en-US" dirty="0" smtClean="0">
              <a:ea typeface="ＭＳ Ｐゴシック" pitchFamily="34" charset="-128"/>
            </a:endParaRPr>
          </a:p>
        </p:txBody>
      </p:sp>
      <p:pic>
        <p:nvPicPr>
          <p:cNvPr id="30731" name="Picture 3" descr="Biocomplexity Logo"/>
          <p:cNvPicPr>
            <a:picLocks noChangeAspect="1" noChangeArrowheads="1"/>
          </p:cNvPicPr>
          <p:nvPr/>
        </p:nvPicPr>
        <p:blipFill>
          <a:blip r:embed="rId3"/>
          <a:srcRect/>
          <a:stretch>
            <a:fillRect/>
          </a:stretch>
        </p:blipFill>
        <p:spPr bwMode="auto">
          <a:xfrm>
            <a:off x="8550275" y="6264275"/>
            <a:ext cx="593725" cy="593725"/>
          </a:xfrm>
          <a:prstGeom prst="rect">
            <a:avLst/>
          </a:prstGeom>
          <a:noFill/>
          <a:ln w="9525">
            <a:noFill/>
            <a:miter lim="800000"/>
            <a:headEnd/>
            <a:tailEnd/>
          </a:ln>
        </p:spPr>
      </p:pic>
      <p:pic>
        <p:nvPicPr>
          <p:cNvPr id="30732" name="Picture 4" descr="redblackblockiu"/>
          <p:cNvPicPr>
            <a:picLocks noChangeAspect="1" noChangeArrowheads="1"/>
          </p:cNvPicPr>
          <p:nvPr/>
        </p:nvPicPr>
        <p:blipFill>
          <a:blip r:embed="rId4"/>
          <a:srcRect/>
          <a:stretch>
            <a:fillRect/>
          </a:stretch>
        </p:blipFill>
        <p:spPr bwMode="auto">
          <a:xfrm>
            <a:off x="0" y="6219825"/>
            <a:ext cx="484188" cy="638175"/>
          </a:xfrm>
          <a:prstGeom prst="rect">
            <a:avLst/>
          </a:prstGeom>
          <a:noFill/>
          <a:ln w="9525">
            <a:noFill/>
            <a:miter lim="800000"/>
            <a:headEnd/>
            <a:tailEnd/>
          </a:ln>
        </p:spPr>
      </p:pic>
      <p:sp>
        <p:nvSpPr>
          <p:cNvPr id="14" name="Title 1"/>
          <p:cNvSpPr>
            <a:spLocks noGrp="1"/>
          </p:cNvSpPr>
          <p:nvPr>
            <p:ph type="title"/>
          </p:nvPr>
        </p:nvSpPr>
        <p:spPr>
          <a:xfrm>
            <a:off x="0" y="0"/>
            <a:ext cx="9144000" cy="914400"/>
          </a:xfrm>
        </p:spPr>
        <p:txBody>
          <a:bodyPr/>
          <a:lstStyle/>
          <a:p>
            <a:r>
              <a:rPr lang="en-US" b="1" dirty="0" smtClean="0">
                <a:solidFill>
                  <a:srgbClr val="1421DC"/>
                </a:solidFill>
              </a:rPr>
              <a:t>Installing CompuCell3D</a:t>
            </a:r>
          </a:p>
        </p:txBody>
      </p:sp>
      <p:sp>
        <p:nvSpPr>
          <p:cNvPr id="4" name="TextBox 3"/>
          <p:cNvSpPr txBox="1"/>
          <p:nvPr/>
        </p:nvSpPr>
        <p:spPr>
          <a:xfrm>
            <a:off x="304800" y="1066800"/>
            <a:ext cx="6233832" cy="2308324"/>
          </a:xfrm>
          <a:prstGeom prst="rect">
            <a:avLst/>
          </a:prstGeom>
          <a:noFill/>
        </p:spPr>
        <p:txBody>
          <a:bodyPr wrap="square" rtlCol="0">
            <a:spAutoFit/>
          </a:bodyPr>
          <a:lstStyle/>
          <a:p>
            <a:r>
              <a:rPr lang="en-US" dirty="0" smtClean="0"/>
              <a:t>Go to </a:t>
            </a:r>
          </a:p>
          <a:p>
            <a:r>
              <a:rPr lang="en-US" dirty="0" smtClean="0">
                <a:hlinkClick r:id="rId5"/>
              </a:rPr>
              <a:t>http</a:t>
            </a:r>
            <a:r>
              <a:rPr lang="en-US" dirty="0">
                <a:hlinkClick r:id="rId5"/>
              </a:rPr>
              <a:t>://</a:t>
            </a:r>
            <a:r>
              <a:rPr lang="en-US" dirty="0" smtClean="0">
                <a:hlinkClick r:id="rId5"/>
              </a:rPr>
              <a:t>www.compucell3d.org/SrcBin</a:t>
            </a:r>
            <a:endParaRPr lang="en-US" dirty="0" smtClean="0"/>
          </a:p>
          <a:p>
            <a:endParaRPr lang="en-US" dirty="0"/>
          </a:p>
          <a:p>
            <a:r>
              <a:rPr lang="en-US" dirty="0" smtClean="0"/>
              <a:t>If you are on Windows or Mac “SHOULD” be a single button install</a:t>
            </a:r>
          </a:p>
          <a:p>
            <a:endParaRPr lang="en-US" dirty="0"/>
          </a:p>
          <a:p>
            <a:r>
              <a:rPr lang="en-US" dirty="0" smtClean="0"/>
              <a:t>For LINUX follow instructions</a:t>
            </a:r>
          </a:p>
          <a:p>
            <a:endParaRPr lang="en-US" dirty="0"/>
          </a:p>
        </p:txBody>
      </p:sp>
    </p:spTree>
    <p:extLst>
      <p:ext uri="{BB962C8B-B14F-4D97-AF65-F5344CB8AC3E}">
        <p14:creationId xmlns:p14="http://schemas.microsoft.com/office/powerpoint/2010/main" val="405772892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31" name="Picture 3" descr="Biocomplexity Logo"/>
          <p:cNvPicPr>
            <a:picLocks noChangeAspect="1" noChangeArrowheads="1"/>
          </p:cNvPicPr>
          <p:nvPr/>
        </p:nvPicPr>
        <p:blipFill>
          <a:blip r:embed="rId3"/>
          <a:srcRect/>
          <a:stretch>
            <a:fillRect/>
          </a:stretch>
        </p:blipFill>
        <p:spPr bwMode="auto">
          <a:xfrm>
            <a:off x="8550275" y="6264275"/>
            <a:ext cx="593725" cy="593725"/>
          </a:xfrm>
          <a:prstGeom prst="rect">
            <a:avLst/>
          </a:prstGeom>
          <a:noFill/>
          <a:ln w="9525">
            <a:noFill/>
            <a:miter lim="800000"/>
            <a:headEnd/>
            <a:tailEnd/>
          </a:ln>
        </p:spPr>
      </p:pic>
      <p:pic>
        <p:nvPicPr>
          <p:cNvPr id="30732" name="Picture 4" descr="redblackblockiu"/>
          <p:cNvPicPr>
            <a:picLocks noChangeAspect="1" noChangeArrowheads="1"/>
          </p:cNvPicPr>
          <p:nvPr/>
        </p:nvPicPr>
        <p:blipFill>
          <a:blip r:embed="rId4"/>
          <a:srcRect/>
          <a:stretch>
            <a:fillRect/>
          </a:stretch>
        </p:blipFill>
        <p:spPr bwMode="auto">
          <a:xfrm>
            <a:off x="0" y="6219825"/>
            <a:ext cx="484188" cy="638175"/>
          </a:xfrm>
          <a:prstGeom prst="rect">
            <a:avLst/>
          </a:prstGeom>
          <a:noFill/>
          <a:ln w="9525">
            <a:noFill/>
            <a:miter lim="800000"/>
            <a:headEnd/>
            <a:tailEnd/>
          </a:ln>
        </p:spPr>
      </p:pic>
      <p:sp>
        <p:nvSpPr>
          <p:cNvPr id="14" name="Title 1"/>
          <p:cNvSpPr>
            <a:spLocks noGrp="1"/>
          </p:cNvSpPr>
          <p:nvPr>
            <p:ph type="title"/>
          </p:nvPr>
        </p:nvSpPr>
        <p:spPr>
          <a:xfrm>
            <a:off x="0" y="0"/>
            <a:ext cx="9144000" cy="914400"/>
          </a:xfrm>
        </p:spPr>
        <p:txBody>
          <a:bodyPr/>
          <a:lstStyle/>
          <a:p>
            <a:r>
              <a:rPr lang="en-US" b="1" dirty="0" smtClean="0">
                <a:solidFill>
                  <a:srgbClr val="1421DC"/>
                </a:solidFill>
              </a:rPr>
              <a:t>Live Example</a:t>
            </a:r>
          </a:p>
        </p:txBody>
      </p:sp>
      <p:sp>
        <p:nvSpPr>
          <p:cNvPr id="2" name="Rectangle 1"/>
          <p:cNvSpPr/>
          <p:nvPr/>
        </p:nvSpPr>
        <p:spPr>
          <a:xfrm>
            <a:off x="1143000" y="2209800"/>
            <a:ext cx="6695162" cy="461665"/>
          </a:xfrm>
          <a:prstGeom prst="rect">
            <a:avLst/>
          </a:prstGeom>
        </p:spPr>
        <p:txBody>
          <a:bodyPr wrap="none">
            <a:spAutoFit/>
          </a:bodyPr>
          <a:lstStyle/>
          <a:p>
            <a:r>
              <a:rPr lang="en-US" sz="2400" dirty="0" smtClean="0"/>
              <a:t>Creating a simulation of an homogenous cell culture</a:t>
            </a:r>
            <a:endParaRPr lang="en-US" sz="2400" dirty="0"/>
          </a:p>
        </p:txBody>
      </p:sp>
      <p:pic>
        <p:nvPicPr>
          <p:cNvPr id="8" name="Picture 7"/>
          <p:cNvPicPr>
            <a:picLocks noChangeAspect="1"/>
          </p:cNvPicPr>
          <p:nvPr/>
        </p:nvPicPr>
        <p:blipFill>
          <a:blip r:embed="rId5"/>
          <a:stretch>
            <a:fillRect/>
          </a:stretch>
        </p:blipFill>
        <p:spPr>
          <a:xfrm>
            <a:off x="3124200" y="3429000"/>
            <a:ext cx="2701890" cy="2647950"/>
          </a:xfrm>
          <a:prstGeom prst="rect">
            <a:avLst/>
          </a:prstGeom>
        </p:spPr>
      </p:pic>
    </p:spTree>
    <p:extLst>
      <p:ext uri="{BB962C8B-B14F-4D97-AF65-F5344CB8AC3E}">
        <p14:creationId xmlns:p14="http://schemas.microsoft.com/office/powerpoint/2010/main" val="156919132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8" name="TextBox 2"/>
          <p:cNvSpPr txBox="1">
            <a:spLocks noChangeArrowheads="1"/>
          </p:cNvSpPr>
          <p:nvPr/>
        </p:nvSpPr>
        <p:spPr bwMode="auto">
          <a:xfrm>
            <a:off x="457537" y="1295400"/>
            <a:ext cx="8153063" cy="34163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dirty="0" smtClean="0"/>
              <a:t>How do different cell types form ordered layered structures in developing embryos? Cells reorganize during early development, then maintain spatial relationships</a:t>
            </a:r>
          </a:p>
          <a:p>
            <a:pPr eaLnBrk="1" hangingPunct="1"/>
            <a:endParaRPr lang="en-US" dirty="0"/>
          </a:p>
          <a:p>
            <a:pPr eaLnBrk="1" hangingPunct="1"/>
            <a:endParaRPr lang="en-US" dirty="0" smtClean="0"/>
          </a:p>
          <a:p>
            <a:pPr eaLnBrk="1" hangingPunct="1"/>
            <a:endParaRPr lang="en-US" dirty="0"/>
          </a:p>
          <a:p>
            <a:pPr eaLnBrk="1" hangingPunct="1"/>
            <a:endParaRPr lang="en-US" dirty="0" smtClean="0"/>
          </a:p>
          <a:p>
            <a:pPr eaLnBrk="1" hangingPunct="1"/>
            <a:endParaRPr lang="en-US" dirty="0"/>
          </a:p>
          <a:p>
            <a:pPr eaLnBrk="1" hangingPunct="1"/>
            <a:endParaRPr lang="en-US" dirty="0" smtClean="0"/>
          </a:p>
          <a:p>
            <a:pPr eaLnBrk="1" hangingPunct="1"/>
            <a:endParaRPr lang="en-US" dirty="0" smtClean="0"/>
          </a:p>
          <a:p>
            <a:pPr eaLnBrk="1" hangingPunct="1"/>
            <a:r>
              <a:rPr lang="en-US" dirty="0" smtClean="0"/>
              <a:t>Study </a:t>
            </a:r>
            <a:r>
              <a:rPr lang="en-US" i="1" dirty="0" smtClean="0"/>
              <a:t>in vitro </a:t>
            </a:r>
            <a:r>
              <a:rPr lang="en-US" dirty="0" smtClean="0"/>
              <a:t>by making random aggregates of two embryonic cell types and see how they behave.</a:t>
            </a:r>
          </a:p>
        </p:txBody>
      </p:sp>
      <p:sp>
        <p:nvSpPr>
          <p:cNvPr id="15362" name="Title 1"/>
          <p:cNvSpPr>
            <a:spLocks noGrp="1"/>
          </p:cNvSpPr>
          <p:nvPr>
            <p:ph type="title"/>
          </p:nvPr>
        </p:nvSpPr>
        <p:spPr>
          <a:xfrm>
            <a:off x="0" y="295719"/>
            <a:ext cx="9144000" cy="587375"/>
          </a:xfrm>
          <a:noFill/>
        </p:spPr>
        <p:txBody>
          <a:bodyPr>
            <a:noAutofit/>
          </a:bodyPr>
          <a:lstStyle/>
          <a:p>
            <a:pPr eaLnBrk="1" hangingPunct="1">
              <a:spcBef>
                <a:spcPct val="50000"/>
              </a:spcBef>
            </a:pPr>
            <a:r>
              <a:rPr lang="en-US" sz="3600" b="1" dirty="0" smtClean="0">
                <a:solidFill>
                  <a:srgbClr val="0000FF"/>
                </a:solidFill>
              </a:rPr>
              <a:t>Cell Sorting During Development—</a:t>
            </a:r>
            <a:br>
              <a:rPr lang="en-US" sz="3600" b="1" dirty="0" smtClean="0">
                <a:solidFill>
                  <a:srgbClr val="0000FF"/>
                </a:solidFill>
              </a:rPr>
            </a:br>
            <a:r>
              <a:rPr lang="en-US" sz="3600" b="1" dirty="0" smtClean="0">
                <a:solidFill>
                  <a:srgbClr val="0000FF"/>
                </a:solidFill>
              </a:rPr>
              <a:t>Biological Observations</a:t>
            </a:r>
            <a:endParaRPr lang="pl-PL" sz="3600" b="1" dirty="0" smtClean="0">
              <a:solidFill>
                <a:srgbClr val="0000FF"/>
              </a:solidFill>
            </a:endParaRPr>
          </a:p>
        </p:txBody>
      </p:sp>
      <p:sp>
        <p:nvSpPr>
          <p:cNvPr id="13315" name="Slide Number Placeholder 2"/>
          <p:cNvSpPr>
            <a:spLocks noGrp="1"/>
          </p:cNvSpPr>
          <p:nvPr>
            <p:ph type="sldNum" sz="quarter" idx="12"/>
          </p:nvPr>
        </p:nvSpPr>
        <p:spPr>
          <a:xfrm>
            <a:off x="5826511" y="2286001"/>
            <a:ext cx="457200" cy="1711456"/>
          </a:xfrm>
        </p:spPr>
        <p:txBody>
          <a:bodyPr vert="vert270"/>
          <a:lstStyle/>
          <a:p>
            <a:pPr>
              <a:defRPr/>
            </a:pPr>
            <a:r>
              <a:rPr lang="en-US" sz="1050" dirty="0">
                <a:ea typeface="ＭＳ Ｐゴシック" pitchFamily="34" charset="-128"/>
              </a:rPr>
              <a:t>http://</a:t>
            </a:r>
            <a:r>
              <a:rPr lang="en-US" sz="1050" dirty="0" err="1">
                <a:ea typeface="ＭＳ Ｐゴシック" pitchFamily="34" charset="-128"/>
              </a:rPr>
              <a:t>www.djo.harvard.edu</a:t>
            </a:r>
            <a:r>
              <a:rPr lang="en-US" sz="1050" dirty="0">
                <a:ea typeface="ＭＳ Ｐゴシック" pitchFamily="34" charset="-128"/>
              </a:rPr>
              <a:t>/files/3068_362.jpg</a:t>
            </a:r>
          </a:p>
        </p:txBody>
      </p:sp>
      <p:pic>
        <p:nvPicPr>
          <p:cNvPr id="15364" name="Picture 3" descr="Biocomplex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65" name="Picture 4" descr="redblackblocki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67" name="Picture 4"/>
          <p:cNvPicPr>
            <a:picLocks noChangeAspect="1" noChangeArrowheads="1"/>
          </p:cNvPicPr>
          <p:nvPr/>
        </p:nvPicPr>
        <p:blipFill>
          <a:blip r:embed="rId5">
            <a:extLst>
              <a:ext uri="{28A0092B-C50C-407E-A947-70E740481C1C}">
                <a14:useLocalDpi xmlns:a14="http://schemas.microsoft.com/office/drawing/2010/main" val="0"/>
              </a:ext>
            </a:extLst>
          </a:blip>
          <a:srcRect l="899" t="18419" r="-899" b="46085"/>
          <a:stretch>
            <a:fillRect/>
          </a:stretch>
        </p:blipFill>
        <p:spPr bwMode="auto">
          <a:xfrm>
            <a:off x="1600200" y="4663792"/>
            <a:ext cx="5562600" cy="219420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292" name="Picture 4" descr="http://www.djo.harvard.edu/files/3068_362.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14600" y="2286000"/>
            <a:ext cx="3352713" cy="171302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4050278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0" y="295719"/>
            <a:ext cx="9144000" cy="587375"/>
          </a:xfrm>
          <a:noFill/>
        </p:spPr>
        <p:txBody>
          <a:bodyPr>
            <a:noAutofit/>
          </a:bodyPr>
          <a:lstStyle/>
          <a:p>
            <a:pPr eaLnBrk="1" hangingPunct="1">
              <a:spcBef>
                <a:spcPct val="50000"/>
              </a:spcBef>
            </a:pPr>
            <a:r>
              <a:rPr lang="en-US" sz="3200" b="1" dirty="0" smtClean="0">
                <a:solidFill>
                  <a:srgbClr val="0000FF"/>
                </a:solidFill>
              </a:rPr>
              <a:t>Cell Sorting—A Simple Model</a:t>
            </a:r>
            <a:br>
              <a:rPr lang="en-US" sz="3200" b="1" dirty="0" smtClean="0">
                <a:solidFill>
                  <a:srgbClr val="0000FF"/>
                </a:solidFill>
              </a:rPr>
            </a:br>
            <a:r>
              <a:rPr lang="en-US" sz="3200" b="1" dirty="0" smtClean="0">
                <a:solidFill>
                  <a:srgbClr val="0000FF"/>
                </a:solidFill>
              </a:rPr>
              <a:t>Biological Observations</a:t>
            </a:r>
            <a:endParaRPr lang="pl-PL" sz="3200" b="1" dirty="0" smtClean="0">
              <a:solidFill>
                <a:srgbClr val="0000FF"/>
              </a:solidFill>
            </a:endParaRPr>
          </a:p>
        </p:txBody>
      </p:sp>
      <p:sp>
        <p:nvSpPr>
          <p:cNvPr id="13315" name="Slide Number Placeholder 2"/>
          <p:cNvSpPr>
            <a:spLocks noGrp="1"/>
          </p:cNvSpPr>
          <p:nvPr>
            <p:ph type="sldNum" sz="quarter" idx="12"/>
          </p:nvPr>
        </p:nvSpPr>
        <p:spPr/>
        <p:txBody>
          <a:bodyPr/>
          <a:lstStyle/>
          <a:p>
            <a:pPr>
              <a:defRPr/>
            </a:pPr>
            <a:fld id="{5B3AE8C3-3BF2-40A9-BFF3-A0A6E7FD343C}" type="slidenum">
              <a:rPr lang="en-US" sz="1050">
                <a:ea typeface="ＭＳ Ｐゴシック" pitchFamily="34" charset="-128"/>
              </a:rPr>
              <a:pPr>
                <a:defRPr/>
              </a:pPr>
              <a:t>38</a:t>
            </a:fld>
            <a:endParaRPr lang="en-US" sz="1050" dirty="0">
              <a:ea typeface="ＭＳ Ｐゴシック" pitchFamily="34" charset="-128"/>
            </a:endParaRPr>
          </a:p>
        </p:txBody>
      </p:sp>
      <p:pic>
        <p:nvPicPr>
          <p:cNvPr id="15364" name="Picture 3" descr="Biocomplex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65" name="Picture 4" descr="redblackblocki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5368" name="TextBox 2"/>
          <p:cNvSpPr txBox="1">
            <a:spLocks noChangeArrowheads="1"/>
          </p:cNvSpPr>
          <p:nvPr/>
        </p:nvSpPr>
        <p:spPr bwMode="auto">
          <a:xfrm>
            <a:off x="304800" y="1143000"/>
            <a:ext cx="8763000" cy="486287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dirty="0" smtClean="0"/>
              <a:t>In a </a:t>
            </a:r>
            <a:r>
              <a:rPr lang="en-US" dirty="0"/>
              <a:t>randomly mixed aggregate of two </a:t>
            </a:r>
            <a:r>
              <a:rPr lang="en-US" dirty="0" smtClean="0"/>
              <a:t>embryonic cell types, cells of the same type form clusters, which gradually merge together until one cell type forms a sphere in the center of the aggregate, with the other type surrounding it. </a:t>
            </a:r>
          </a:p>
          <a:p>
            <a:pPr eaLnBrk="1" hangingPunct="1"/>
            <a:endParaRPr lang="en-US" sz="1400" dirty="0" smtClean="0"/>
          </a:p>
          <a:p>
            <a:pPr eaLnBrk="1" hangingPunct="1"/>
            <a:r>
              <a:rPr lang="en-US" dirty="0" smtClean="0"/>
              <a:t>We </a:t>
            </a:r>
            <a:r>
              <a:rPr lang="en-US" dirty="0"/>
              <a:t>call this phenomenon </a:t>
            </a:r>
            <a:r>
              <a:rPr lang="en-US" b="1" dirty="0"/>
              <a:t>cell </a:t>
            </a:r>
            <a:r>
              <a:rPr lang="en-US" b="1" dirty="0" smtClean="0"/>
              <a:t>sorting </a:t>
            </a:r>
            <a:r>
              <a:rPr lang="en-US" dirty="0" smtClean="0"/>
              <a:t>and say that the </a:t>
            </a:r>
            <a:r>
              <a:rPr lang="en-US" u="sng" dirty="0" smtClean="0"/>
              <a:t>outer cell type </a:t>
            </a:r>
            <a:r>
              <a:rPr lang="en-US" b="1" dirty="0" smtClean="0"/>
              <a:t>engulfs</a:t>
            </a:r>
            <a:r>
              <a:rPr lang="en-US" dirty="0" smtClean="0"/>
              <a:t> the </a:t>
            </a:r>
            <a:r>
              <a:rPr lang="en-US" u="sng" dirty="0" smtClean="0"/>
              <a:t>inner cell type</a:t>
            </a:r>
            <a:r>
              <a:rPr lang="en-US" dirty="0" smtClean="0"/>
              <a:t>.</a:t>
            </a:r>
            <a:endParaRPr lang="en-US" dirty="0"/>
          </a:p>
          <a:p>
            <a:pPr eaLnBrk="1" hangingPunct="1"/>
            <a:endParaRPr lang="en-US" sz="1400" dirty="0" smtClean="0"/>
          </a:p>
          <a:p>
            <a:pPr eaLnBrk="1" hangingPunct="1"/>
            <a:r>
              <a:rPr lang="en-US" dirty="0" smtClean="0"/>
              <a:t>Mixtures of the same pairs of cell types consistently put the same type to the center.</a:t>
            </a:r>
          </a:p>
          <a:p>
            <a:pPr eaLnBrk="1" hangingPunct="1"/>
            <a:endParaRPr lang="en-US" sz="1400" dirty="0"/>
          </a:p>
          <a:p>
            <a:pPr eaLnBrk="1" hangingPunct="1"/>
            <a:r>
              <a:rPr lang="en-US" dirty="0" smtClean="0"/>
              <a:t>If cell type A engulfs cell type B and cell type B engulfs cell type C, </a:t>
            </a:r>
          </a:p>
          <a:p>
            <a:pPr eaLnBrk="1" hangingPunct="1"/>
            <a:r>
              <a:rPr lang="en-US" dirty="0"/>
              <a:t>	</a:t>
            </a:r>
            <a:r>
              <a:rPr lang="en-US" dirty="0" smtClean="0"/>
              <a:t>then cell type A engulfs cell type C.</a:t>
            </a:r>
          </a:p>
          <a:p>
            <a:pPr eaLnBrk="1" hangingPunct="1"/>
            <a:endParaRPr lang="en-US" sz="1400" dirty="0"/>
          </a:p>
          <a:p>
            <a:pPr eaLnBrk="1" hangingPunct="1"/>
            <a:r>
              <a:rPr lang="en-US" dirty="0" smtClean="0"/>
              <a:t>Inhibiting cell movement prevents cell sorting. </a:t>
            </a:r>
          </a:p>
          <a:p>
            <a:pPr eaLnBrk="1" hangingPunct="1"/>
            <a:endParaRPr lang="en-US" dirty="0"/>
          </a:p>
          <a:p>
            <a:pPr eaLnBrk="1" hangingPunct="1"/>
            <a:endParaRPr lang="en-US" dirty="0" smtClean="0"/>
          </a:p>
          <a:p>
            <a:pPr eaLnBrk="1" hangingPunct="1"/>
            <a:endParaRPr lang="en-US" dirty="0"/>
          </a:p>
          <a:p>
            <a:pPr eaLnBrk="1" hangingPunct="1"/>
            <a:endParaRPr lang="en-US" dirty="0"/>
          </a:p>
          <a:p>
            <a:pPr eaLnBrk="1" hangingPunct="1"/>
            <a:endParaRPr lang="en-US" dirty="0"/>
          </a:p>
        </p:txBody>
      </p:sp>
      <p:pic>
        <p:nvPicPr>
          <p:cNvPr id="10" name="Picture 4"/>
          <p:cNvPicPr>
            <a:picLocks noChangeAspect="1" noChangeArrowheads="1"/>
          </p:cNvPicPr>
          <p:nvPr/>
        </p:nvPicPr>
        <p:blipFill>
          <a:blip r:embed="rId5">
            <a:extLst>
              <a:ext uri="{28A0092B-C50C-407E-A947-70E740481C1C}">
                <a14:useLocalDpi xmlns:a14="http://schemas.microsoft.com/office/drawing/2010/main" val="0"/>
              </a:ext>
            </a:extLst>
          </a:blip>
          <a:srcRect l="899" t="18419" r="-899" b="46085"/>
          <a:stretch>
            <a:fillRect/>
          </a:stretch>
        </p:blipFill>
        <p:spPr bwMode="auto">
          <a:xfrm>
            <a:off x="1600200" y="4663792"/>
            <a:ext cx="5562600" cy="219420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750426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0" y="0"/>
            <a:ext cx="9144000" cy="587375"/>
          </a:xfrm>
          <a:noFill/>
        </p:spPr>
        <p:txBody>
          <a:bodyPr>
            <a:noAutofit/>
          </a:bodyPr>
          <a:lstStyle/>
          <a:p>
            <a:pPr eaLnBrk="1" hangingPunct="1">
              <a:spcBef>
                <a:spcPct val="50000"/>
              </a:spcBef>
            </a:pPr>
            <a:r>
              <a:rPr lang="en-US" sz="3200" b="1" dirty="0" smtClean="0">
                <a:solidFill>
                  <a:srgbClr val="0000FF"/>
                </a:solidFill>
              </a:rPr>
              <a:t>Cell Sorting—Define Initial Hypotheses</a:t>
            </a:r>
            <a:endParaRPr lang="pl-PL" sz="3200" b="1" dirty="0" smtClean="0">
              <a:solidFill>
                <a:srgbClr val="0000FF"/>
              </a:solidFill>
            </a:endParaRPr>
          </a:p>
        </p:txBody>
      </p:sp>
      <p:sp>
        <p:nvSpPr>
          <p:cNvPr id="13315" name="Slide Number Placeholder 2"/>
          <p:cNvSpPr>
            <a:spLocks noGrp="1"/>
          </p:cNvSpPr>
          <p:nvPr>
            <p:ph type="sldNum" sz="quarter" idx="12"/>
          </p:nvPr>
        </p:nvSpPr>
        <p:spPr/>
        <p:txBody>
          <a:bodyPr/>
          <a:lstStyle/>
          <a:p>
            <a:pPr>
              <a:defRPr/>
            </a:pPr>
            <a:fld id="{5B3AE8C3-3BF2-40A9-BFF3-A0A6E7FD343C}" type="slidenum">
              <a:rPr lang="en-US" sz="1050">
                <a:ea typeface="ＭＳ Ｐゴシック" pitchFamily="34" charset="-128"/>
              </a:rPr>
              <a:pPr>
                <a:defRPr/>
              </a:pPr>
              <a:t>39</a:t>
            </a:fld>
            <a:endParaRPr lang="en-US" sz="1050" dirty="0">
              <a:ea typeface="ＭＳ Ｐゴシック" pitchFamily="34" charset="-128"/>
            </a:endParaRPr>
          </a:p>
        </p:txBody>
      </p:sp>
      <p:pic>
        <p:nvPicPr>
          <p:cNvPr id="15364" name="Picture 3" descr="Biocomplex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65" name="Picture 4" descr="redblackblocki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67" name="Picture 4"/>
          <p:cNvPicPr>
            <a:picLocks noChangeAspect="1" noChangeArrowheads="1"/>
          </p:cNvPicPr>
          <p:nvPr/>
        </p:nvPicPr>
        <p:blipFill>
          <a:blip r:embed="rId5">
            <a:extLst>
              <a:ext uri="{28A0092B-C50C-407E-A947-70E740481C1C}">
                <a14:useLocalDpi xmlns:a14="http://schemas.microsoft.com/office/drawing/2010/main" val="0"/>
              </a:ext>
            </a:extLst>
          </a:blip>
          <a:srcRect l="899" t="18419" r="-899" b="46085"/>
          <a:stretch>
            <a:fillRect/>
          </a:stretch>
        </p:blipFill>
        <p:spPr bwMode="auto">
          <a:xfrm>
            <a:off x="2209800" y="3200400"/>
            <a:ext cx="4181475" cy="16494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5368" name="TextBox 2"/>
          <p:cNvSpPr txBox="1">
            <a:spLocks noChangeArrowheads="1"/>
          </p:cNvSpPr>
          <p:nvPr/>
        </p:nvSpPr>
        <p:spPr bwMode="auto">
          <a:xfrm>
            <a:off x="341312" y="723900"/>
            <a:ext cx="8345488" cy="24468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dirty="0" smtClean="0"/>
              <a:t>Steinberg’s Differential Adhesion Hypothesis:</a:t>
            </a:r>
          </a:p>
          <a:p>
            <a:pPr eaLnBrk="1" hangingPunct="1">
              <a:spcAft>
                <a:spcPts val="300"/>
              </a:spcAft>
            </a:pPr>
            <a:endParaRPr lang="en-US" sz="1050" dirty="0"/>
          </a:p>
          <a:p>
            <a:pPr marL="342900" indent="-342900" eaLnBrk="1" hangingPunct="1">
              <a:spcAft>
                <a:spcPts val="300"/>
              </a:spcAft>
              <a:buAutoNum type="arabicParenR"/>
            </a:pPr>
            <a:r>
              <a:rPr lang="en-US" sz="1600" dirty="0" smtClean="0"/>
              <a:t>Cell types have a consistent hierarchy of adhesion energies when they come into contact with their own and other cell types.</a:t>
            </a:r>
          </a:p>
          <a:p>
            <a:pPr marL="342900" indent="-342900" eaLnBrk="1" hangingPunct="1">
              <a:spcAft>
                <a:spcPts val="300"/>
              </a:spcAft>
              <a:buAutoNum type="arabicParenR"/>
            </a:pPr>
            <a:r>
              <a:rPr lang="en-US" sz="1600" dirty="0" smtClean="0"/>
              <a:t>The cell’s </a:t>
            </a:r>
            <a:r>
              <a:rPr lang="en-US" sz="1600" dirty="0" err="1" smtClean="0"/>
              <a:t>adhesivity</a:t>
            </a:r>
            <a:r>
              <a:rPr lang="en-US" sz="1600" dirty="0" smtClean="0"/>
              <a:t> depends on the number and type of cell adhesion molecules in its membrane.</a:t>
            </a:r>
          </a:p>
          <a:p>
            <a:pPr marL="342900" indent="-342900" eaLnBrk="1" hangingPunct="1">
              <a:spcAft>
                <a:spcPts val="300"/>
              </a:spcAft>
              <a:buAutoNum type="arabicParenR"/>
            </a:pPr>
            <a:r>
              <a:rPr lang="en-US" sz="1600" dirty="0" smtClean="0"/>
              <a:t>Cells fluctuate randomly within an aggregate.</a:t>
            </a:r>
          </a:p>
          <a:p>
            <a:pPr marL="342900" indent="-342900" eaLnBrk="1" hangingPunct="1">
              <a:spcAft>
                <a:spcPts val="300"/>
              </a:spcAft>
              <a:buAutoNum type="arabicParenR"/>
            </a:pPr>
            <a:r>
              <a:rPr lang="en-US" sz="1600" dirty="0" smtClean="0"/>
              <a:t>Cells don’t grow or change their properties during sorting</a:t>
            </a:r>
          </a:p>
          <a:p>
            <a:pPr marL="342900" indent="-342900" eaLnBrk="1" hangingPunct="1">
              <a:spcAft>
                <a:spcPts val="300"/>
              </a:spcAft>
              <a:buAutoNum type="arabicParenR"/>
            </a:pPr>
            <a:r>
              <a:rPr lang="en-US" sz="1600" dirty="0" smtClean="0"/>
              <a:t>Less adhesive cell types engulf more adhesive cell types.</a:t>
            </a:r>
            <a:endParaRPr lang="en-US" sz="1600" dirty="0"/>
          </a:p>
        </p:txBody>
      </p:sp>
      <p:sp>
        <p:nvSpPr>
          <p:cNvPr id="3" name="Rectangle 2"/>
          <p:cNvSpPr/>
          <p:nvPr/>
        </p:nvSpPr>
        <p:spPr>
          <a:xfrm>
            <a:off x="609600" y="4876800"/>
            <a:ext cx="7993247" cy="1754327"/>
          </a:xfrm>
          <a:prstGeom prst="rect">
            <a:avLst/>
          </a:prstGeom>
        </p:spPr>
        <p:txBody>
          <a:bodyPr wrap="square">
            <a:spAutoFit/>
          </a:bodyPr>
          <a:lstStyle/>
          <a:p>
            <a:r>
              <a:rPr lang="en-US" dirty="0" smtClean="0">
                <a:solidFill>
                  <a:srgbClr val="FF0000"/>
                </a:solidFill>
                <a:effectLst>
                  <a:outerShdw blurRad="38100" dist="38100" dir="2700000" algn="tl">
                    <a:srgbClr val="000000">
                      <a:alpha val="43137"/>
                    </a:srgbClr>
                  </a:outerShdw>
                </a:effectLst>
              </a:rPr>
              <a:t>Alternative hypotheses assume: </a:t>
            </a:r>
          </a:p>
          <a:p>
            <a:pPr marL="342900" indent="-342900">
              <a:buAutoNum type="arabicParenR"/>
            </a:pPr>
            <a:r>
              <a:rPr lang="en-US" dirty="0" smtClean="0">
                <a:solidFill>
                  <a:srgbClr val="FF0000"/>
                </a:solidFill>
                <a:effectLst>
                  <a:outerShdw blurRad="38100" dist="38100" dir="2700000" algn="tl">
                    <a:srgbClr val="000000">
                      <a:alpha val="43137"/>
                    </a:srgbClr>
                  </a:outerShdw>
                </a:effectLst>
              </a:rPr>
              <a:t>differential </a:t>
            </a:r>
            <a:r>
              <a:rPr lang="en-US" dirty="0">
                <a:solidFill>
                  <a:srgbClr val="FF0000"/>
                </a:solidFill>
                <a:effectLst>
                  <a:outerShdw blurRad="38100" dist="38100" dir="2700000" algn="tl">
                    <a:srgbClr val="000000">
                      <a:alpha val="43137"/>
                    </a:srgbClr>
                  </a:outerShdw>
                </a:effectLst>
              </a:rPr>
              <a:t>contractility in cell membranes, </a:t>
            </a:r>
            <a:endParaRPr lang="en-US" dirty="0" smtClean="0">
              <a:solidFill>
                <a:srgbClr val="FF0000"/>
              </a:solidFill>
              <a:effectLst>
                <a:outerShdw blurRad="38100" dist="38100" dir="2700000" algn="tl">
                  <a:srgbClr val="000000">
                    <a:alpha val="43137"/>
                  </a:srgbClr>
                </a:outerShdw>
              </a:effectLst>
            </a:endParaRPr>
          </a:p>
          <a:p>
            <a:pPr marL="342900" indent="-342900">
              <a:buFontTx/>
              <a:buAutoNum type="arabicParenR"/>
            </a:pPr>
            <a:r>
              <a:rPr lang="en-US" dirty="0">
                <a:solidFill>
                  <a:srgbClr val="FF0000"/>
                </a:solidFill>
                <a:effectLst>
                  <a:outerShdw blurRad="38100" dist="38100" dir="2700000" algn="tl">
                    <a:srgbClr val="000000">
                      <a:alpha val="43137"/>
                    </a:srgbClr>
                  </a:outerShdw>
                </a:effectLst>
              </a:rPr>
              <a:t>differential mobility of cell </a:t>
            </a:r>
            <a:r>
              <a:rPr lang="en-US" dirty="0" smtClean="0">
                <a:solidFill>
                  <a:srgbClr val="FF0000"/>
                </a:solidFill>
                <a:effectLst>
                  <a:outerShdw blurRad="38100" dist="38100" dir="2700000" algn="tl">
                    <a:srgbClr val="000000">
                      <a:alpha val="43137"/>
                    </a:srgbClr>
                  </a:outerShdw>
                </a:effectLst>
              </a:rPr>
              <a:t>types,</a:t>
            </a:r>
          </a:p>
          <a:p>
            <a:pPr marL="342900" indent="-342900">
              <a:buAutoNum type="arabicParenR"/>
            </a:pPr>
            <a:r>
              <a:rPr lang="en-US" dirty="0" smtClean="0">
                <a:solidFill>
                  <a:srgbClr val="FF0000"/>
                </a:solidFill>
                <a:effectLst>
                  <a:outerShdw blurRad="38100" dist="38100" dir="2700000" algn="tl">
                    <a:srgbClr val="000000">
                      <a:alpha val="43137"/>
                    </a:srgbClr>
                  </a:outerShdw>
                </a:effectLst>
              </a:rPr>
              <a:t>that </a:t>
            </a:r>
            <a:r>
              <a:rPr lang="en-US" dirty="0">
                <a:solidFill>
                  <a:srgbClr val="FF0000"/>
                </a:solidFill>
                <a:effectLst>
                  <a:outerShdw blurRad="38100" dist="38100" dir="2700000" algn="tl">
                    <a:srgbClr val="000000">
                      <a:alpha val="43137"/>
                    </a:srgbClr>
                  </a:outerShdw>
                </a:effectLst>
              </a:rPr>
              <a:t>cells send out a diffusible chemical signal which attracts other cells of the same type by chemotaxis, </a:t>
            </a:r>
            <a:r>
              <a:rPr lang="en-US" dirty="0" smtClean="0">
                <a:solidFill>
                  <a:srgbClr val="FF0000"/>
                </a:solidFill>
                <a:effectLst>
                  <a:outerShdw blurRad="38100" dist="38100" dir="2700000" algn="tl">
                    <a:srgbClr val="000000">
                      <a:alpha val="43137"/>
                    </a:srgbClr>
                  </a:outerShdw>
                </a:effectLst>
              </a:rPr>
              <a:t>and </a:t>
            </a:r>
          </a:p>
          <a:p>
            <a:pPr marL="342900" indent="-342900">
              <a:buAutoNum type="arabicParenR"/>
            </a:pPr>
            <a:r>
              <a:rPr lang="en-US" dirty="0" smtClean="0">
                <a:solidFill>
                  <a:srgbClr val="FF0000"/>
                </a:solidFill>
                <a:effectLst>
                  <a:outerShdw blurRad="38100" dist="38100" dir="2700000" algn="tl">
                    <a:srgbClr val="000000">
                      <a:alpha val="43137"/>
                    </a:srgbClr>
                  </a:outerShdw>
                </a:effectLst>
              </a:rPr>
              <a:t>cells send </a:t>
            </a:r>
            <a:r>
              <a:rPr lang="en-US" dirty="0">
                <a:solidFill>
                  <a:srgbClr val="FF0000"/>
                </a:solidFill>
                <a:effectLst>
                  <a:outerShdw blurRad="38100" dist="38100" dir="2700000" algn="tl">
                    <a:srgbClr val="000000">
                      <a:alpha val="43137"/>
                    </a:srgbClr>
                  </a:outerShdw>
                </a:effectLst>
              </a:rPr>
              <a:t>out </a:t>
            </a:r>
            <a:r>
              <a:rPr lang="en-US" dirty="0" err="1">
                <a:solidFill>
                  <a:srgbClr val="FF0000"/>
                </a:solidFill>
                <a:effectLst>
                  <a:outerShdw blurRad="38100" dist="38100" dir="2700000" algn="tl">
                    <a:srgbClr val="000000">
                      <a:alpha val="43137"/>
                    </a:srgbClr>
                  </a:outerShdw>
                </a:effectLst>
              </a:rPr>
              <a:t>filopodia</a:t>
            </a:r>
            <a:r>
              <a:rPr lang="en-US" dirty="0">
                <a:solidFill>
                  <a:srgbClr val="FF0000"/>
                </a:solidFill>
                <a:effectLst>
                  <a:outerShdw blurRad="38100" dist="38100" dir="2700000" algn="tl">
                    <a:srgbClr val="000000">
                      <a:alpha val="43137"/>
                    </a:srgbClr>
                  </a:outerShdw>
                </a:effectLst>
              </a:rPr>
              <a:t> that </a:t>
            </a:r>
            <a:r>
              <a:rPr lang="en-US" dirty="0" smtClean="0">
                <a:solidFill>
                  <a:srgbClr val="FF0000"/>
                </a:solidFill>
                <a:effectLst>
                  <a:outerShdw blurRad="38100" dist="38100" dir="2700000" algn="tl">
                    <a:srgbClr val="000000">
                      <a:alpha val="43137"/>
                    </a:srgbClr>
                  </a:outerShdw>
                </a:effectLst>
              </a:rPr>
              <a:t> directly pull on cells of their own type</a:t>
            </a:r>
          </a:p>
        </p:txBody>
      </p:sp>
    </p:spTree>
    <p:extLst>
      <p:ext uri="{BB962C8B-B14F-4D97-AF65-F5344CB8AC3E}">
        <p14:creationId xmlns:p14="http://schemas.microsoft.com/office/powerpoint/2010/main" val="86665058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0" y="22225"/>
            <a:ext cx="9144000" cy="584775"/>
          </a:xfrm>
          <a:prstGeom prst="rect">
            <a:avLst/>
          </a:prstGeom>
          <a:noFill/>
          <a:ln>
            <a:noFill/>
          </a:ln>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US" sz="3200" b="1" dirty="0">
                <a:solidFill>
                  <a:srgbClr val="0000FF"/>
                </a:solidFill>
              </a:rPr>
              <a:t>Cell </a:t>
            </a:r>
            <a:r>
              <a:rPr lang="en-US" sz="3200" b="1" dirty="0" smtClean="0">
                <a:solidFill>
                  <a:srgbClr val="0000FF"/>
                </a:solidFill>
              </a:rPr>
              <a:t>Sorting—Execute Simulation</a:t>
            </a:r>
            <a:endParaRPr lang="pl-PL" sz="3200" b="1" dirty="0">
              <a:solidFill>
                <a:srgbClr val="0000FF"/>
              </a:solidFill>
            </a:endParaRPr>
          </a:p>
        </p:txBody>
      </p:sp>
      <p:sp>
        <p:nvSpPr>
          <p:cNvPr id="18435" name="Rectangle 3"/>
          <p:cNvSpPr>
            <a:spLocks noChangeArrowheads="1"/>
          </p:cNvSpPr>
          <p:nvPr/>
        </p:nvSpPr>
        <p:spPr bwMode="auto">
          <a:xfrm>
            <a:off x="0" y="3068122"/>
            <a:ext cx="184731"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nchor="ctr">
            <a:spAutoFit/>
          </a:bodyPr>
          <a:lstStyle/>
          <a:p>
            <a:endParaRPr lang="en-US" dirty="0">
              <a:latin typeface="Calibri" pitchFamily="34" charset="0"/>
            </a:endParaRPr>
          </a:p>
        </p:txBody>
      </p:sp>
      <p:sp>
        <p:nvSpPr>
          <p:cNvPr id="18437" name="Oval 6"/>
          <p:cNvSpPr>
            <a:spLocks noChangeArrowheads="1"/>
          </p:cNvSpPr>
          <p:nvPr/>
        </p:nvSpPr>
        <p:spPr bwMode="auto">
          <a:xfrm>
            <a:off x="4992688" y="1360488"/>
            <a:ext cx="231775" cy="361950"/>
          </a:xfrm>
          <a:prstGeom prst="ellipse">
            <a:avLst/>
          </a:prstGeom>
          <a:noFill/>
          <a:ln w="38100">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latin typeface="Calibri" pitchFamily="34" charset="0"/>
            </a:endParaRPr>
          </a:p>
        </p:txBody>
      </p:sp>
      <p:sp>
        <p:nvSpPr>
          <p:cNvPr id="18438" name="Oval 7"/>
          <p:cNvSpPr>
            <a:spLocks noChangeArrowheads="1"/>
          </p:cNvSpPr>
          <p:nvPr/>
        </p:nvSpPr>
        <p:spPr bwMode="auto">
          <a:xfrm>
            <a:off x="4271963" y="1176338"/>
            <a:ext cx="231775" cy="209550"/>
          </a:xfrm>
          <a:prstGeom prst="ellipse">
            <a:avLst/>
          </a:prstGeom>
          <a:noFill/>
          <a:ln w="38100">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latin typeface="Calibri" pitchFamily="34" charset="0"/>
            </a:endParaRPr>
          </a:p>
        </p:txBody>
      </p:sp>
      <p:grpSp>
        <p:nvGrpSpPr>
          <p:cNvPr id="18439" name="Group 9"/>
          <p:cNvGrpSpPr>
            <a:grpSpLocks noChangeAspect="1"/>
          </p:cNvGrpSpPr>
          <p:nvPr/>
        </p:nvGrpSpPr>
        <p:grpSpPr bwMode="auto">
          <a:xfrm>
            <a:off x="220242" y="1772168"/>
            <a:ext cx="4492598" cy="3402431"/>
            <a:chOff x="144" y="1056"/>
            <a:chExt cx="3878" cy="2936"/>
          </a:xfrm>
        </p:grpSpPr>
        <p:pic>
          <p:nvPicPr>
            <p:cNvPr id="18446" name="Picture 10" descr="initial_320x16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 y="2120"/>
              <a:ext cx="1680" cy="8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8447" name="Picture 11" descr="checkerboard_320x16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52" y="1056"/>
              <a:ext cx="1670" cy="8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8448" name="Picture 12" descr="completesorting_320x160"/>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52" y="2112"/>
              <a:ext cx="1670" cy="8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8449" name="Picture 13" descr="partialsorting_320x160"/>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52" y="3168"/>
              <a:ext cx="1670" cy="8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8450" name="Line 14"/>
            <p:cNvSpPr>
              <a:spLocks noChangeAspect="1" noChangeShapeType="1"/>
            </p:cNvSpPr>
            <p:nvPr/>
          </p:nvSpPr>
          <p:spPr bwMode="auto">
            <a:xfrm flipV="1">
              <a:off x="1824" y="1400"/>
              <a:ext cx="528" cy="1104"/>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latin typeface="Calibri" pitchFamily="34" charset="0"/>
              </a:endParaRPr>
            </a:p>
          </p:txBody>
        </p:sp>
        <p:sp>
          <p:nvSpPr>
            <p:cNvPr id="18451" name="Line 15"/>
            <p:cNvSpPr>
              <a:spLocks noChangeAspect="1" noChangeShapeType="1"/>
            </p:cNvSpPr>
            <p:nvPr/>
          </p:nvSpPr>
          <p:spPr bwMode="auto">
            <a:xfrm>
              <a:off x="1824" y="2504"/>
              <a:ext cx="528"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latin typeface="Calibri" pitchFamily="34" charset="0"/>
              </a:endParaRPr>
            </a:p>
          </p:txBody>
        </p:sp>
        <p:sp>
          <p:nvSpPr>
            <p:cNvPr id="18452" name="Line 16"/>
            <p:cNvSpPr>
              <a:spLocks noChangeAspect="1" noChangeShapeType="1"/>
            </p:cNvSpPr>
            <p:nvPr/>
          </p:nvSpPr>
          <p:spPr bwMode="auto">
            <a:xfrm>
              <a:off x="1824" y="2504"/>
              <a:ext cx="528" cy="1104"/>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latin typeface="Calibri" pitchFamily="34" charset="0"/>
              </a:endParaRPr>
            </a:p>
          </p:txBody>
        </p:sp>
      </p:grpSp>
      <p:sp>
        <p:nvSpPr>
          <p:cNvPr id="18441" name="Text Box 18"/>
          <p:cNvSpPr txBox="1">
            <a:spLocks noChangeArrowheads="1"/>
          </p:cNvSpPr>
          <p:nvPr/>
        </p:nvSpPr>
        <p:spPr bwMode="auto">
          <a:xfrm>
            <a:off x="582828" y="712160"/>
            <a:ext cx="6351372"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US" sz="2400" dirty="0" smtClean="0">
                <a:latin typeface="+mn-lt"/>
              </a:rPr>
              <a:t>Final Pattern Depends </a:t>
            </a:r>
            <a:r>
              <a:rPr lang="en-US" sz="2400" dirty="0">
                <a:latin typeface="+mn-lt"/>
              </a:rPr>
              <a:t>on</a:t>
            </a:r>
            <a:r>
              <a:rPr lang="en-US" sz="2400" dirty="0"/>
              <a:t> </a:t>
            </a:r>
            <a:r>
              <a:rPr lang="en-US" sz="2400" dirty="0" smtClean="0"/>
              <a:t>hierarchy of </a:t>
            </a:r>
            <a:r>
              <a:rPr lang="en-US" sz="2400" i="1" dirty="0" err="1" smtClean="0">
                <a:latin typeface="Times New Roman" panose="02020603050405020304" pitchFamily="18" charset="0"/>
                <a:cs typeface="Times New Roman" panose="02020603050405020304" pitchFamily="18" charset="0"/>
              </a:rPr>
              <a:t>J</a:t>
            </a:r>
            <a:r>
              <a:rPr lang="en-US" sz="2400" dirty="0" err="1" smtClean="0"/>
              <a:t>s</a:t>
            </a:r>
            <a:endParaRPr lang="en-US" sz="2400" dirty="0" smtClean="0"/>
          </a:p>
        </p:txBody>
      </p:sp>
      <p:pic>
        <p:nvPicPr>
          <p:cNvPr id="18443" name="Picture 4" descr="Biocomplexity Logo"/>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8444" name="Picture 5" descr="redblackblockiu"/>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p:cNvSpPr txBox="1"/>
          <p:nvPr/>
        </p:nvSpPr>
        <p:spPr>
          <a:xfrm>
            <a:off x="183251" y="5369771"/>
            <a:ext cx="7315200" cy="646331"/>
          </a:xfrm>
          <a:prstGeom prst="rect">
            <a:avLst/>
          </a:prstGeom>
          <a:noFill/>
        </p:spPr>
        <p:txBody>
          <a:bodyPr wrap="square" rtlCol="0">
            <a:spAutoFit/>
          </a:bodyPr>
          <a:lstStyle/>
          <a:p>
            <a:r>
              <a:rPr lang="en-US" dirty="0" smtClean="0"/>
              <a:t>In this figure, red denotes Dark Cells, green denotes Light Cells. Cell-Cell boundaries not rendered.</a:t>
            </a:r>
            <a:endParaRPr lang="en-US" dirty="0"/>
          </a:p>
        </p:txBody>
      </p:sp>
      <p:graphicFrame>
        <p:nvGraphicFramePr>
          <p:cNvPr id="21" name="Table 20"/>
          <p:cNvGraphicFramePr>
            <a:graphicFrameLocks noGrp="1"/>
          </p:cNvGraphicFramePr>
          <p:nvPr>
            <p:extLst/>
          </p:nvPr>
        </p:nvGraphicFramePr>
        <p:xfrm>
          <a:off x="4724425" y="1763559"/>
          <a:ext cx="4354497" cy="3792466"/>
        </p:xfrm>
        <a:graphic>
          <a:graphicData uri="http://schemas.openxmlformats.org/drawingml/2006/table">
            <a:tbl>
              <a:tblPr firstRow="1" bandRow="1">
                <a:tableStyleId>{5C22544A-7EE6-4342-B048-85BDC9FD1C3A}</a:tableStyleId>
              </a:tblPr>
              <a:tblGrid>
                <a:gridCol w="4354497"/>
              </a:tblGrid>
              <a:tr h="1107804">
                <a:tc>
                  <a:txBody>
                    <a:bodyPr/>
                    <a:lstStyle/>
                    <a:p>
                      <a:r>
                        <a:rPr lang="en-US" sz="1400" b="1" dirty="0" smtClean="0"/>
                        <a:t>Cell Mixing </a:t>
                      </a:r>
                      <a:r>
                        <a:rPr lang="en-US" sz="1400" dirty="0" smtClean="0"/>
                        <a:t>with Cell</a:t>
                      </a:r>
                      <a:r>
                        <a:rPr lang="en-US" sz="1400" baseline="0" dirty="0" smtClean="0"/>
                        <a:t> Types with identical behaviors and heterotypic interface favored over homotypic</a:t>
                      </a:r>
                      <a:r>
                        <a:rPr lang="en-US" sz="1400" dirty="0" smtClean="0"/>
                        <a:t>—</a:t>
                      </a:r>
                      <a:endParaRPr lang="en-US" sz="1400" i="1" dirty="0" smtClean="0">
                        <a:latin typeface="Cambria Math" panose="02040503050406030204" pitchFamily="18" charset="0"/>
                      </a:endParaRPr>
                    </a:p>
                    <a:p>
                      <a:endParaRPr lang="en-US" sz="1400" dirty="0"/>
                    </a:p>
                  </a:txBody>
                  <a:tcPr/>
                </a:tc>
              </a:tr>
              <a:tr h="1173053">
                <a:tc>
                  <a:txBody>
                    <a:bodyPr/>
                    <a:lstStyle/>
                    <a:p>
                      <a:r>
                        <a:rPr lang="en-US" sz="1400" b="1" dirty="0" smtClean="0"/>
                        <a:t>Complete Cell Sorting </a:t>
                      </a:r>
                      <a:r>
                        <a:rPr lang="en-US" sz="1400" dirty="0" smtClean="0"/>
                        <a:t>with </a:t>
                      </a:r>
                      <a:r>
                        <a:rPr lang="en-US" sz="1400" baseline="0" dirty="0" smtClean="0"/>
                        <a:t>Dark Cells more cohesive than Light Cells and Dark-Light contact intermediate in energy</a:t>
                      </a:r>
                      <a:r>
                        <a:rPr lang="en-US" sz="1400" dirty="0" smtClean="0"/>
                        <a:t>—</a:t>
                      </a:r>
                    </a:p>
                    <a:p>
                      <a:endParaRPr lang="en-US" sz="1400" dirty="0"/>
                    </a:p>
                  </a:txBody>
                  <a:tcPr/>
                </a:tc>
              </a:tr>
              <a:tr h="1130183">
                <a:tc>
                  <a:txBody>
                    <a:bodyPr/>
                    <a:lstStyle/>
                    <a:p>
                      <a:r>
                        <a:rPr lang="en-US" sz="1400" b="1" dirty="0" smtClean="0"/>
                        <a:t>Partial Cell Sorting</a:t>
                      </a:r>
                      <a:r>
                        <a:rPr lang="en-US" sz="1400" dirty="0" smtClean="0"/>
                        <a:t>, with Dark-Light contact very costly</a:t>
                      </a:r>
                      <a:r>
                        <a:rPr lang="en-US" sz="1400" baseline="0" dirty="0" smtClean="0"/>
                        <a:t>—</a:t>
                      </a:r>
                    </a:p>
                    <a:p>
                      <a:endParaRPr lang="en-US" sz="1400" dirty="0"/>
                    </a:p>
                  </a:txBody>
                  <a:tcPr/>
                </a:tc>
              </a:tr>
            </a:tbl>
          </a:graphicData>
        </a:graphic>
      </p:graphicFrame>
      <p:sp>
        <p:nvSpPr>
          <p:cNvPr id="3" name="Rectangle 2"/>
          <p:cNvSpPr/>
          <p:nvPr/>
        </p:nvSpPr>
        <p:spPr>
          <a:xfrm>
            <a:off x="183251" y="2103665"/>
            <a:ext cx="1916457" cy="646331"/>
          </a:xfrm>
          <a:prstGeom prst="rect">
            <a:avLst/>
          </a:prstGeom>
        </p:spPr>
        <p:txBody>
          <a:bodyPr wrap="square">
            <a:spAutoFit/>
          </a:bodyPr>
          <a:lstStyle/>
          <a:p>
            <a:r>
              <a:rPr lang="en-US" dirty="0"/>
              <a:t>Initial Condition—Random Mixture</a:t>
            </a:r>
          </a:p>
        </p:txBody>
      </p:sp>
    </p:spTree>
    <p:extLst>
      <p:ext uri="{BB962C8B-B14F-4D97-AF65-F5344CB8AC3E}">
        <p14:creationId xmlns:p14="http://schemas.microsoft.com/office/powerpoint/2010/main" val="167432440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0" y="22225"/>
            <a:ext cx="9144000" cy="584775"/>
          </a:xfrm>
          <a:prstGeom prst="rect">
            <a:avLst/>
          </a:prstGeom>
          <a:noFill/>
          <a:ln>
            <a:noFill/>
          </a:ln>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US" sz="3200" b="1" dirty="0">
                <a:solidFill>
                  <a:srgbClr val="0000FF"/>
                </a:solidFill>
              </a:rPr>
              <a:t>Cell </a:t>
            </a:r>
            <a:r>
              <a:rPr lang="en-US" sz="3200" b="1" dirty="0" smtClean="0">
                <a:solidFill>
                  <a:srgbClr val="0000FF"/>
                </a:solidFill>
              </a:rPr>
              <a:t>Sorting—Execute Simulation</a:t>
            </a:r>
            <a:endParaRPr lang="pl-PL" sz="3200" b="1" dirty="0">
              <a:solidFill>
                <a:srgbClr val="0000FF"/>
              </a:solidFill>
            </a:endParaRPr>
          </a:p>
        </p:txBody>
      </p:sp>
      <p:sp>
        <p:nvSpPr>
          <p:cNvPr id="18435" name="Rectangle 3"/>
          <p:cNvSpPr>
            <a:spLocks noChangeArrowheads="1"/>
          </p:cNvSpPr>
          <p:nvPr/>
        </p:nvSpPr>
        <p:spPr bwMode="auto">
          <a:xfrm>
            <a:off x="0" y="3068122"/>
            <a:ext cx="184731"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nchor="ctr">
            <a:spAutoFit/>
          </a:bodyPr>
          <a:lstStyle/>
          <a:p>
            <a:endParaRPr lang="en-US" dirty="0">
              <a:latin typeface="Calibri" pitchFamily="34" charset="0"/>
            </a:endParaRPr>
          </a:p>
        </p:txBody>
      </p:sp>
      <p:sp>
        <p:nvSpPr>
          <p:cNvPr id="18437" name="Oval 6"/>
          <p:cNvSpPr>
            <a:spLocks noChangeArrowheads="1"/>
          </p:cNvSpPr>
          <p:nvPr/>
        </p:nvSpPr>
        <p:spPr bwMode="auto">
          <a:xfrm>
            <a:off x="4992688" y="1360488"/>
            <a:ext cx="231775" cy="361950"/>
          </a:xfrm>
          <a:prstGeom prst="ellipse">
            <a:avLst/>
          </a:prstGeom>
          <a:noFill/>
          <a:ln w="38100">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latin typeface="Calibri" pitchFamily="34" charset="0"/>
            </a:endParaRPr>
          </a:p>
        </p:txBody>
      </p:sp>
      <p:sp>
        <p:nvSpPr>
          <p:cNvPr id="18438" name="Oval 7"/>
          <p:cNvSpPr>
            <a:spLocks noChangeArrowheads="1"/>
          </p:cNvSpPr>
          <p:nvPr/>
        </p:nvSpPr>
        <p:spPr bwMode="auto">
          <a:xfrm>
            <a:off x="4271963" y="1176338"/>
            <a:ext cx="231775" cy="209550"/>
          </a:xfrm>
          <a:prstGeom prst="ellipse">
            <a:avLst/>
          </a:prstGeom>
          <a:noFill/>
          <a:ln w="38100">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latin typeface="Calibri" pitchFamily="34" charset="0"/>
            </a:endParaRPr>
          </a:p>
        </p:txBody>
      </p:sp>
      <p:sp>
        <p:nvSpPr>
          <p:cNvPr id="18441" name="Text Box 18"/>
          <p:cNvSpPr txBox="1">
            <a:spLocks noChangeArrowheads="1"/>
          </p:cNvSpPr>
          <p:nvPr/>
        </p:nvSpPr>
        <p:spPr bwMode="auto">
          <a:xfrm>
            <a:off x="490106" y="674598"/>
            <a:ext cx="6291694"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US" sz="2000" dirty="0" smtClean="0">
                <a:latin typeface="+mn-lt"/>
              </a:rPr>
              <a:t>Additional Final Patterns for different </a:t>
            </a:r>
            <a:r>
              <a:rPr lang="en-US" sz="2000" i="1" dirty="0" smtClean="0">
                <a:latin typeface="Times New Roman" panose="02020603050405020304" pitchFamily="18" charset="0"/>
                <a:cs typeface="Times New Roman" panose="02020603050405020304" pitchFamily="18" charset="0"/>
              </a:rPr>
              <a:t>J</a:t>
            </a:r>
            <a:r>
              <a:rPr lang="en-US" sz="2000" dirty="0"/>
              <a:t> </a:t>
            </a:r>
            <a:r>
              <a:rPr lang="en-US" sz="2000" dirty="0" smtClean="0"/>
              <a:t>hierarchies</a:t>
            </a:r>
          </a:p>
        </p:txBody>
      </p:sp>
      <p:pic>
        <p:nvPicPr>
          <p:cNvPr id="18442" name="Picture 19"/>
          <p:cNvPicPr>
            <a:picLocks noChangeAspect="1" noChangeArrowheads="1"/>
          </p:cNvPicPr>
          <p:nvPr/>
        </p:nvPicPr>
        <p:blipFill rotWithShape="1">
          <a:blip r:embed="rId3">
            <a:extLst>
              <a:ext uri="{28A0092B-C50C-407E-A947-70E740481C1C}">
                <a14:useLocalDpi xmlns:a14="http://schemas.microsoft.com/office/drawing/2010/main" val="0"/>
              </a:ext>
            </a:extLst>
          </a:blip>
          <a:srcRect l="71269"/>
          <a:stretch/>
        </p:blipFill>
        <p:spPr bwMode="auto">
          <a:xfrm>
            <a:off x="7402245" y="989806"/>
            <a:ext cx="1148030" cy="4525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8443" name="Picture 4" descr="Biocomplexity Logo"/>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8444" name="Picture 5" descr="redblackblockiu"/>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9" name="TextBox 18"/>
          <p:cNvSpPr txBox="1"/>
          <p:nvPr/>
        </p:nvSpPr>
        <p:spPr>
          <a:xfrm>
            <a:off x="1676400" y="5715000"/>
            <a:ext cx="6248400" cy="369332"/>
          </a:xfrm>
          <a:prstGeom prst="rect">
            <a:avLst/>
          </a:prstGeom>
          <a:noFill/>
        </p:spPr>
        <p:txBody>
          <a:bodyPr wrap="square" rtlCol="0">
            <a:spAutoFit/>
          </a:bodyPr>
          <a:lstStyle/>
          <a:p>
            <a:r>
              <a:rPr lang="en-US" dirty="0" smtClean="0"/>
              <a:t>In this figure, red denotes Dark Cells, yellow denotes Light Cells.</a:t>
            </a:r>
            <a:endParaRPr lang="en-US" dirty="0"/>
          </a:p>
        </p:txBody>
      </p:sp>
      <p:graphicFrame>
        <p:nvGraphicFramePr>
          <p:cNvPr id="4" name="Table 3"/>
          <p:cNvGraphicFramePr>
            <a:graphicFrameLocks noGrp="1"/>
          </p:cNvGraphicFramePr>
          <p:nvPr>
            <p:extLst/>
          </p:nvPr>
        </p:nvGraphicFramePr>
        <p:xfrm>
          <a:off x="117044" y="1124446"/>
          <a:ext cx="7265844" cy="4638920"/>
        </p:xfrm>
        <a:graphic>
          <a:graphicData uri="http://schemas.openxmlformats.org/drawingml/2006/table">
            <a:tbl>
              <a:tblPr firstRow="1" bandRow="1">
                <a:tableStyleId>{5C22544A-7EE6-4342-B048-85BDC9FD1C3A}</a:tableStyleId>
              </a:tblPr>
              <a:tblGrid>
                <a:gridCol w="7265844"/>
              </a:tblGrid>
              <a:tr h="857630">
                <a:tc>
                  <a:txBody>
                    <a:bodyPr/>
                    <a:lstStyle/>
                    <a:p>
                      <a:r>
                        <a:rPr lang="en-US" sz="1600" dirty="0" smtClean="0"/>
                        <a:t>Initial Condition—Random Mixture</a:t>
                      </a:r>
                    </a:p>
                    <a:p>
                      <a:endParaRPr lang="en-US" sz="1600" dirty="0" smtClean="0"/>
                    </a:p>
                    <a:p>
                      <a:endParaRPr lang="en-US" sz="1600" dirty="0" smtClean="0"/>
                    </a:p>
                  </a:txBody>
                  <a:tcPr/>
                </a:tc>
              </a:tr>
              <a:tr h="878594">
                <a:tc>
                  <a:txBody>
                    <a:bodyPr/>
                    <a:lstStyle/>
                    <a:p>
                      <a:r>
                        <a:rPr lang="en-US" sz="1600" b="1" dirty="0" smtClean="0"/>
                        <a:t>Incomplete</a:t>
                      </a:r>
                      <a:r>
                        <a:rPr lang="en-US" sz="1600" b="1" baseline="0" dirty="0" smtClean="0"/>
                        <a:t> </a:t>
                      </a:r>
                      <a:r>
                        <a:rPr lang="en-US" sz="1600" b="1" dirty="0" smtClean="0"/>
                        <a:t>Cell Sorting </a:t>
                      </a:r>
                      <a:r>
                        <a:rPr lang="en-US" sz="1600" dirty="0" smtClean="0"/>
                        <a:t>with Cell</a:t>
                      </a:r>
                      <a:r>
                        <a:rPr lang="en-US" sz="1600" baseline="0" dirty="0" smtClean="0"/>
                        <a:t> Types with identical behaviors and homotypic interface favored over heterotypic </a:t>
                      </a:r>
                      <a:r>
                        <a:rPr lang="en-US" sz="1600" dirty="0" smtClean="0"/>
                        <a:t>—</a:t>
                      </a:r>
                    </a:p>
                    <a:p>
                      <a:endParaRPr lang="en-US" sz="1600" dirty="0"/>
                    </a:p>
                  </a:txBody>
                  <a:tcPr/>
                </a:tc>
              </a:tr>
              <a:tr h="878594">
                <a:tc>
                  <a:txBody>
                    <a:bodyPr/>
                    <a:lstStyle/>
                    <a:p>
                      <a:r>
                        <a:rPr lang="en-US" sz="1600" b="1" dirty="0" smtClean="0"/>
                        <a:t>Cell Mixing </a:t>
                      </a:r>
                      <a:r>
                        <a:rPr lang="en-US" sz="1600" dirty="0" smtClean="0"/>
                        <a:t>with Cell</a:t>
                      </a:r>
                      <a:r>
                        <a:rPr lang="en-US" sz="1600" baseline="0" dirty="0" smtClean="0"/>
                        <a:t> Types with identical behaviors and heterotypic interface favored over homotypic</a:t>
                      </a:r>
                      <a:r>
                        <a:rPr lang="en-US" sz="1600" dirty="0" smtClean="0"/>
                        <a:t>—</a:t>
                      </a:r>
                      <a:endParaRPr lang="en-US" sz="1600" i="1" dirty="0" smtClean="0">
                        <a:latin typeface="Cambria Math" panose="02040503050406030204" pitchFamily="18" charset="0"/>
                      </a:endParaRPr>
                    </a:p>
                    <a:p>
                      <a:endParaRPr lang="en-US" sz="1600" dirty="0"/>
                    </a:p>
                  </a:txBody>
                  <a:tcPr/>
                </a:tc>
              </a:tr>
              <a:tr h="878594">
                <a:tc>
                  <a:txBody>
                    <a:bodyPr/>
                    <a:lstStyle/>
                    <a:p>
                      <a:r>
                        <a:rPr lang="en-US" sz="1600" b="1" dirty="0" smtClean="0"/>
                        <a:t>Inverse Cell Sorting </a:t>
                      </a:r>
                      <a:r>
                        <a:rPr lang="en-US" sz="1600" dirty="0" smtClean="0"/>
                        <a:t>with </a:t>
                      </a:r>
                      <a:r>
                        <a:rPr lang="en-US" sz="1600" baseline="0" dirty="0" smtClean="0"/>
                        <a:t>Dark Cells more cohesive but preferring Medium contact compared to Light Cells</a:t>
                      </a:r>
                      <a:r>
                        <a:rPr lang="en-US" sz="1600" dirty="0" smtClean="0"/>
                        <a:t>—</a:t>
                      </a:r>
                    </a:p>
                    <a:p>
                      <a:endParaRPr lang="en-US" sz="1600" dirty="0"/>
                    </a:p>
                  </a:txBody>
                  <a:tcPr/>
                </a:tc>
              </a:tr>
              <a:tr h="896342">
                <a:tc>
                  <a:txBody>
                    <a:bodyPr/>
                    <a:lstStyle/>
                    <a:p>
                      <a:r>
                        <a:rPr lang="en-US" sz="1600" b="1" dirty="0" smtClean="0"/>
                        <a:t>Cell Dispersal</a:t>
                      </a:r>
                      <a:r>
                        <a:rPr lang="en-US" sz="1600" dirty="0" smtClean="0"/>
                        <a:t>, with Cells preferring to contact</a:t>
                      </a:r>
                      <a:r>
                        <a:rPr lang="en-US" sz="1600" baseline="0" dirty="0" smtClean="0"/>
                        <a:t> Medium rather than each other—</a:t>
                      </a:r>
                    </a:p>
                    <a:p>
                      <a:endParaRPr lang="en-US" sz="1600" dirty="0"/>
                    </a:p>
                  </a:txBody>
                  <a:tcPr/>
                </a:tc>
              </a:tr>
            </a:tbl>
          </a:graphicData>
        </a:graphic>
      </p:graphicFrame>
    </p:spTree>
    <p:extLst>
      <p:ext uri="{BB962C8B-B14F-4D97-AF65-F5344CB8AC3E}">
        <p14:creationId xmlns:p14="http://schemas.microsoft.com/office/powerpoint/2010/main" val="354799634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386" name="Object 2"/>
          <p:cNvGraphicFramePr>
            <a:graphicFrameLocks noGrp="1" noChangeAspect="1"/>
          </p:cNvGraphicFramePr>
          <p:nvPr>
            <p:ph/>
          </p:nvPr>
        </p:nvGraphicFramePr>
        <p:xfrm>
          <a:off x="50800" y="1524000"/>
          <a:ext cx="4521200" cy="5029200"/>
        </p:xfrm>
        <a:graphic>
          <a:graphicData uri="http://schemas.openxmlformats.org/presentationml/2006/ole">
            <mc:AlternateContent xmlns:mc="http://schemas.openxmlformats.org/markup-compatibility/2006">
              <mc:Choice xmlns:v="urn:schemas-microsoft-com:vml" Requires="v">
                <p:oleObj spid="_x0000_s86077" name="Photo Editor Photo" r:id="rId4" imgW="14419048" imgH="15914286" progId="MSPhotoEd.3">
                  <p:embed/>
                </p:oleObj>
              </mc:Choice>
              <mc:Fallback>
                <p:oleObj name="Photo Editor Photo" r:id="rId4" imgW="14419048" imgH="15914286" progId="MSPhotoEd.3">
                  <p:embed/>
                  <p:pic>
                    <p:nvPicPr>
                      <p:cNvPr id="0" name=""/>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800" y="1524000"/>
                        <a:ext cx="4521200" cy="50292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oleObj>
              </mc:Fallback>
            </mc:AlternateContent>
          </a:graphicData>
        </a:graphic>
      </p:graphicFrame>
      <p:graphicFrame>
        <p:nvGraphicFramePr>
          <p:cNvPr id="16388" name="Object 4"/>
          <p:cNvGraphicFramePr>
            <a:graphicFrameLocks noChangeAspect="1"/>
          </p:cNvGraphicFramePr>
          <p:nvPr/>
        </p:nvGraphicFramePr>
        <p:xfrm>
          <a:off x="4572000" y="2895600"/>
          <a:ext cx="4368800" cy="3784600"/>
        </p:xfrm>
        <a:graphic>
          <a:graphicData uri="http://schemas.openxmlformats.org/presentationml/2006/ole">
            <mc:AlternateContent xmlns:mc="http://schemas.openxmlformats.org/markup-compatibility/2006">
              <mc:Choice xmlns:v="urn:schemas-microsoft-com:vml" Requires="v">
                <p:oleObj spid="_x0000_s86078" name="Photo Editor Photo" r:id="rId6" imgW="15257143" imgH="13114286" progId="MSPhotoEd.3">
                  <p:embed/>
                </p:oleObj>
              </mc:Choice>
              <mc:Fallback>
                <p:oleObj name="Photo Editor Photo" r:id="rId6" imgW="15257143" imgH="13114286" progId="MSPhotoEd.3">
                  <p:embed/>
                  <p:pic>
                    <p:nvPicPr>
                      <p:cNvPr id="0" nam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72000" y="2895600"/>
                        <a:ext cx="4368800" cy="3784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sp>
        <p:nvSpPr>
          <p:cNvPr id="29701" name="Text Box 5"/>
          <p:cNvSpPr txBox="1">
            <a:spLocks noChangeArrowheads="1"/>
          </p:cNvSpPr>
          <p:nvPr/>
        </p:nvSpPr>
        <p:spPr bwMode="auto">
          <a:xfrm>
            <a:off x="152400" y="53975"/>
            <a:ext cx="8991600" cy="1200329"/>
          </a:xfrm>
          <a:prstGeom prst="rect">
            <a:avLst/>
          </a:prstGeom>
          <a:noFill/>
          <a:ln>
            <a:noFill/>
          </a:ln>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spcBef>
                <a:spcPct val="50000"/>
              </a:spcBef>
            </a:pPr>
            <a:r>
              <a:rPr lang="en-US" sz="3600" b="1" dirty="0">
                <a:solidFill>
                  <a:srgbClr val="0000FF"/>
                </a:solidFill>
              </a:rPr>
              <a:t>Cell </a:t>
            </a:r>
            <a:r>
              <a:rPr lang="en-US" sz="3600" b="1" dirty="0" smtClean="0">
                <a:solidFill>
                  <a:srgbClr val="0000FF"/>
                </a:solidFill>
              </a:rPr>
              <a:t>Sorting—Compare Sorting Kinetics in Experiment and Simulation</a:t>
            </a:r>
            <a:endParaRPr lang="en-US" sz="4800" b="1" dirty="0">
              <a:solidFill>
                <a:srgbClr val="0000FF"/>
              </a:solidFill>
            </a:endParaRPr>
          </a:p>
        </p:txBody>
      </p:sp>
      <p:pic>
        <p:nvPicPr>
          <p:cNvPr id="16390" name="Picture 4" descr="Biocomplexity Logo"/>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6391" name="Picture 5" descr="redblackblockiu"/>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67114659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0" y="57108"/>
            <a:ext cx="9144000" cy="587375"/>
          </a:xfrm>
          <a:noFill/>
        </p:spPr>
        <p:txBody>
          <a:bodyPr>
            <a:noAutofit/>
          </a:bodyPr>
          <a:lstStyle/>
          <a:p>
            <a:pPr eaLnBrk="1" hangingPunct="1">
              <a:spcBef>
                <a:spcPct val="50000"/>
              </a:spcBef>
            </a:pPr>
            <a:r>
              <a:rPr lang="en-US" sz="3600" b="1" dirty="0" smtClean="0">
                <a:solidFill>
                  <a:srgbClr val="0000FF"/>
                </a:solidFill>
              </a:rPr>
              <a:t>Cell Sorting—In class exercises</a:t>
            </a:r>
            <a:endParaRPr lang="pl-PL" sz="3600" b="1" dirty="0" smtClean="0">
              <a:solidFill>
                <a:srgbClr val="0000FF"/>
              </a:solidFill>
            </a:endParaRPr>
          </a:p>
        </p:txBody>
      </p:sp>
      <p:sp>
        <p:nvSpPr>
          <p:cNvPr id="13315" name="Slide Number Placeholder 2"/>
          <p:cNvSpPr>
            <a:spLocks noGrp="1"/>
          </p:cNvSpPr>
          <p:nvPr>
            <p:ph type="sldNum" sz="quarter" idx="12"/>
          </p:nvPr>
        </p:nvSpPr>
        <p:spPr/>
        <p:txBody>
          <a:bodyPr/>
          <a:lstStyle/>
          <a:p>
            <a:pPr>
              <a:defRPr/>
            </a:pPr>
            <a:fld id="{5B3AE8C3-3BF2-40A9-BFF3-A0A6E7FD343C}" type="slidenum">
              <a:rPr lang="en-US" sz="1050">
                <a:ea typeface="ＭＳ Ｐゴシック" pitchFamily="34" charset="-128"/>
              </a:rPr>
              <a:pPr>
                <a:defRPr/>
              </a:pPr>
              <a:t>43</a:t>
            </a:fld>
            <a:endParaRPr lang="en-US" sz="1050" dirty="0">
              <a:ea typeface="ＭＳ Ｐゴシック" pitchFamily="34" charset="-128"/>
            </a:endParaRPr>
          </a:p>
        </p:txBody>
      </p:sp>
      <p:pic>
        <p:nvPicPr>
          <p:cNvPr id="15364" name="Picture 3" descr="Biocomplex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TextBox 2"/>
          <p:cNvSpPr txBox="1">
            <a:spLocks noChangeArrowheads="1"/>
          </p:cNvSpPr>
          <p:nvPr/>
        </p:nvSpPr>
        <p:spPr bwMode="auto">
          <a:xfrm>
            <a:off x="609599" y="863798"/>
            <a:ext cx="7848601" cy="523220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marL="342900" indent="-342900" eaLnBrk="1" hangingPunct="1">
              <a:spcAft>
                <a:spcPts val="600"/>
              </a:spcAft>
              <a:buAutoNum type="arabicParenR"/>
            </a:pPr>
            <a:r>
              <a:rPr lang="en-US" sz="1600" dirty="0" smtClean="0"/>
              <a:t>Find a set of surface energies with both cell-Medium contact energies equal that lead to normal sorting (dark cells on the inside engulfed by light cells). What is the relationship among your energies?</a:t>
            </a:r>
          </a:p>
          <a:p>
            <a:pPr marL="342900" indent="-342900" eaLnBrk="1" hangingPunct="1">
              <a:spcAft>
                <a:spcPts val="600"/>
              </a:spcAft>
              <a:buAutoNum type="arabicParenR"/>
            </a:pPr>
            <a:r>
              <a:rPr lang="en-US" sz="1600" dirty="0" smtClean="0"/>
              <a:t>Change the cell-Medium </a:t>
            </a:r>
            <a:r>
              <a:rPr lang="en-US" sz="1600" dirty="0"/>
              <a:t>contact energies </a:t>
            </a:r>
            <a:r>
              <a:rPr lang="en-US" sz="1600" dirty="0" smtClean="0"/>
              <a:t>so that the sorting is reversed (light cells on the outside). How do the revised cell-Medium contact energies compare to each other and to the cell-cell contact energies?</a:t>
            </a:r>
          </a:p>
          <a:p>
            <a:pPr marL="342900" indent="-342900" eaLnBrk="1" hangingPunct="1">
              <a:spcAft>
                <a:spcPts val="600"/>
              </a:spcAft>
              <a:buAutoNum type="arabicParenR"/>
            </a:pPr>
            <a:r>
              <a:rPr lang="en-US" sz="1600" dirty="0" smtClean="0"/>
              <a:t>Start from the normal sorting case (1). Change the Light-Dark contact energy to achieve incomplete cell sorting. What is the relationship between the Light-Dark, Light-Light and Dark-Dark contact energies in this case?</a:t>
            </a:r>
          </a:p>
          <a:p>
            <a:pPr marL="342900" indent="-342900" eaLnBrk="1" hangingPunct="1">
              <a:spcAft>
                <a:spcPts val="600"/>
              </a:spcAft>
              <a:buFontTx/>
              <a:buAutoNum type="arabicParenR"/>
            </a:pPr>
            <a:r>
              <a:rPr lang="en-US" sz="1600" dirty="0" smtClean="0"/>
              <a:t>Start from the normal sorting case (1). Adjust your energies so that the cells form a single cluster with checkerboard configuration. </a:t>
            </a:r>
            <a:r>
              <a:rPr lang="en-US" sz="1600" dirty="0"/>
              <a:t>What is the relationship among your energies?</a:t>
            </a:r>
          </a:p>
          <a:p>
            <a:pPr marL="342900" indent="-342900" eaLnBrk="1" hangingPunct="1">
              <a:spcAft>
                <a:spcPts val="600"/>
              </a:spcAft>
              <a:buFontTx/>
              <a:buAutoNum type="arabicParenR"/>
            </a:pPr>
            <a:r>
              <a:rPr lang="en-US" sz="1600" dirty="0"/>
              <a:t>Start from the normal sorting case (1). Adjust your energies so that the cells form </a:t>
            </a:r>
            <a:r>
              <a:rPr lang="en-US" sz="1600" dirty="0" smtClean="0"/>
              <a:t>two completely separate clusters surrounded by medium. </a:t>
            </a:r>
            <a:r>
              <a:rPr lang="en-US" sz="1600" dirty="0"/>
              <a:t>What is the relationship among your energies</a:t>
            </a:r>
            <a:r>
              <a:rPr lang="en-US" sz="1600" dirty="0" smtClean="0"/>
              <a:t>?</a:t>
            </a:r>
          </a:p>
          <a:p>
            <a:pPr marL="342900" indent="-342900" eaLnBrk="1" hangingPunct="1">
              <a:spcAft>
                <a:spcPts val="600"/>
              </a:spcAft>
              <a:buFontTx/>
              <a:buAutoNum type="arabicParenR"/>
            </a:pPr>
            <a:r>
              <a:rPr lang="en-US" sz="1600" dirty="0"/>
              <a:t>Start from the normal sorting case (1). Adjust your energies so that the cells </a:t>
            </a:r>
            <a:r>
              <a:rPr lang="en-US" sz="1600" dirty="0" smtClean="0"/>
              <a:t>disperse in the medium. </a:t>
            </a:r>
            <a:r>
              <a:rPr lang="en-US" sz="1600" dirty="0"/>
              <a:t>What is the relationship among your energies</a:t>
            </a:r>
            <a:r>
              <a:rPr lang="en-US" sz="1600" dirty="0" smtClean="0"/>
              <a:t>?</a:t>
            </a:r>
          </a:p>
          <a:p>
            <a:pPr marL="342900" indent="-342900" eaLnBrk="1" hangingPunct="1">
              <a:spcAft>
                <a:spcPts val="600"/>
              </a:spcAft>
              <a:buFontTx/>
              <a:buAutoNum type="arabicParenR"/>
            </a:pPr>
            <a:r>
              <a:rPr lang="en-US" sz="1600" dirty="0"/>
              <a:t>Start from the normal sorting case (1). Adjust your energies so that the </a:t>
            </a:r>
            <a:r>
              <a:rPr lang="en-US" sz="1600" dirty="0" smtClean="0"/>
              <a:t>once cell type forms cluster and the other cell type disperses in the medium.</a:t>
            </a:r>
            <a:endParaRPr lang="en-US" sz="1600" dirty="0"/>
          </a:p>
        </p:txBody>
      </p:sp>
      <p:pic>
        <p:nvPicPr>
          <p:cNvPr id="7" name="Picture 4" descr="redblackblocki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77890251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525309" y="560388"/>
            <a:ext cx="5648325" cy="4152900"/>
          </a:xfrm>
          <a:prstGeom prst="rect">
            <a:avLst/>
          </a:prstGeom>
        </p:spPr>
      </p:pic>
      <p:sp>
        <p:nvSpPr>
          <p:cNvPr id="15362" name="Title 1"/>
          <p:cNvSpPr>
            <a:spLocks noGrp="1"/>
          </p:cNvSpPr>
          <p:nvPr>
            <p:ph type="title"/>
          </p:nvPr>
        </p:nvSpPr>
        <p:spPr>
          <a:xfrm>
            <a:off x="0" y="11837"/>
            <a:ext cx="9144000" cy="587375"/>
          </a:xfrm>
          <a:noFill/>
        </p:spPr>
        <p:txBody>
          <a:bodyPr>
            <a:noAutofit/>
          </a:bodyPr>
          <a:lstStyle/>
          <a:p>
            <a:pPr eaLnBrk="1" hangingPunct="1">
              <a:spcBef>
                <a:spcPct val="50000"/>
              </a:spcBef>
            </a:pPr>
            <a:r>
              <a:rPr lang="en-US" sz="3200" b="1" dirty="0" smtClean="0">
                <a:solidFill>
                  <a:srgbClr val="0000FF"/>
                </a:solidFill>
              </a:rPr>
              <a:t>Cell Proliferation and Division</a:t>
            </a:r>
            <a:endParaRPr lang="pl-PL" sz="3200" b="1" dirty="0" smtClean="0">
              <a:solidFill>
                <a:srgbClr val="0000FF"/>
              </a:solidFill>
            </a:endParaRPr>
          </a:p>
        </p:txBody>
      </p:sp>
      <p:sp>
        <p:nvSpPr>
          <p:cNvPr id="13315" name="Slide Number Placeholder 2"/>
          <p:cNvSpPr>
            <a:spLocks noGrp="1"/>
          </p:cNvSpPr>
          <p:nvPr>
            <p:ph type="sldNum" sz="quarter" idx="12"/>
          </p:nvPr>
        </p:nvSpPr>
        <p:spPr/>
        <p:txBody>
          <a:bodyPr/>
          <a:lstStyle/>
          <a:p>
            <a:pPr>
              <a:defRPr/>
            </a:pPr>
            <a:fld id="{5B3AE8C3-3BF2-40A9-BFF3-A0A6E7FD343C}" type="slidenum">
              <a:rPr lang="en-US" sz="1050">
                <a:ea typeface="ＭＳ Ｐゴシック" pitchFamily="34" charset="-128"/>
              </a:rPr>
              <a:pPr>
                <a:defRPr/>
              </a:pPr>
              <a:t>44</a:t>
            </a:fld>
            <a:endParaRPr lang="en-US" sz="1050" dirty="0">
              <a:ea typeface="ＭＳ Ｐゴシック" pitchFamily="34" charset="-128"/>
            </a:endParaRPr>
          </a:p>
        </p:txBody>
      </p:sp>
      <p:pic>
        <p:nvPicPr>
          <p:cNvPr id="15364" name="Picture 3" descr="Biocomplexity Logo"/>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365" name="Picture 4" descr="redblackblockiu"/>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5368" name="TextBox 2"/>
          <p:cNvSpPr txBox="1">
            <a:spLocks noChangeArrowheads="1"/>
          </p:cNvSpPr>
          <p:nvPr/>
        </p:nvSpPr>
        <p:spPr bwMode="auto">
          <a:xfrm>
            <a:off x="219160" y="599212"/>
            <a:ext cx="3514640" cy="563231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dirty="0" smtClean="0"/>
              <a:t>In multicellular organisms, cells must continuously decide whether to proliferate, survive (quiescence), differentiate or die</a:t>
            </a:r>
          </a:p>
          <a:p>
            <a:pPr eaLnBrk="1" hangingPunct="1"/>
            <a:endParaRPr lang="en-US" dirty="0"/>
          </a:p>
          <a:p>
            <a:pPr eaLnBrk="1" hangingPunct="1"/>
            <a:r>
              <a:rPr lang="en-US" dirty="0" smtClean="0"/>
              <a:t>These decisions depend on a wide range of internal and external signals</a:t>
            </a:r>
          </a:p>
          <a:p>
            <a:pPr eaLnBrk="1" hangingPunct="1"/>
            <a:endParaRPr lang="en-US" dirty="0"/>
          </a:p>
          <a:p>
            <a:pPr eaLnBrk="1" hangingPunct="1"/>
            <a:r>
              <a:rPr lang="en-US" dirty="0" smtClean="0"/>
              <a:t>Growth factors often promote proliferation</a:t>
            </a:r>
          </a:p>
          <a:p>
            <a:pPr eaLnBrk="1" hangingPunct="1"/>
            <a:endParaRPr lang="en-US" dirty="0"/>
          </a:p>
          <a:p>
            <a:pPr eaLnBrk="1" hangingPunct="1"/>
            <a:r>
              <a:rPr lang="en-US" dirty="0" smtClean="0"/>
              <a:t>Cell-cell contact generally inhibits proliferation (contact inhibition)</a:t>
            </a:r>
          </a:p>
          <a:p>
            <a:pPr eaLnBrk="1" hangingPunct="1"/>
            <a:endParaRPr lang="en-US" dirty="0"/>
          </a:p>
          <a:p>
            <a:pPr eaLnBrk="1" hangingPunct="1"/>
            <a:r>
              <a:rPr lang="en-US" dirty="0" smtClean="0"/>
              <a:t>A variety of other factors may promote one of these three outcomes depending on cell state and circumstances</a:t>
            </a:r>
          </a:p>
        </p:txBody>
      </p:sp>
      <p:sp>
        <p:nvSpPr>
          <p:cNvPr id="3" name="Rectangle 2"/>
          <p:cNvSpPr/>
          <p:nvPr/>
        </p:nvSpPr>
        <p:spPr>
          <a:xfrm>
            <a:off x="4191000" y="4851635"/>
            <a:ext cx="4572000" cy="1169551"/>
          </a:xfrm>
          <a:prstGeom prst="rect">
            <a:avLst/>
          </a:prstGeom>
        </p:spPr>
        <p:txBody>
          <a:bodyPr>
            <a:spAutoFit/>
          </a:bodyPr>
          <a:lstStyle/>
          <a:p>
            <a:r>
              <a:rPr lang="en-US" sz="1400" dirty="0"/>
              <a:t>By </a:t>
            </a:r>
            <a:r>
              <a:rPr lang="en-US" sz="1400" dirty="0" err="1"/>
              <a:t>cybertory</a:t>
            </a:r>
            <a:r>
              <a:rPr lang="en-US" sz="1400" dirty="0"/>
              <a:t> - http://en.wikipedia.org/wiki/File:Signal_transduction_v1.png, CC BY-SA 3.0, https://commons.wikimedia.org/w/index.php?curid=12081090</a:t>
            </a:r>
          </a:p>
        </p:txBody>
      </p:sp>
    </p:spTree>
    <p:extLst>
      <p:ext uri="{BB962C8B-B14F-4D97-AF65-F5344CB8AC3E}">
        <p14:creationId xmlns:p14="http://schemas.microsoft.com/office/powerpoint/2010/main" val="9531281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58775" y="14289"/>
            <a:ext cx="8382000" cy="806450"/>
          </a:xfrm>
        </p:spPr>
        <p:txBody>
          <a:bodyPr/>
          <a:lstStyle/>
          <a:p>
            <a:r>
              <a:rPr lang="en-US" altLang="en-US" sz="4000" b="1" dirty="0">
                <a:solidFill>
                  <a:srgbClr val="0000CC"/>
                </a:solidFill>
                <a:latin typeface="Arial" panose="020B0604020202020204" pitchFamily="34" charset="0"/>
              </a:rPr>
              <a:t>THE CELL CYCLE</a:t>
            </a:r>
            <a:endParaRPr lang="en-GB" altLang="en-US" sz="4000" b="1" dirty="0">
              <a:solidFill>
                <a:srgbClr val="0000CC"/>
              </a:solidFill>
              <a:latin typeface="Arial" panose="020B0604020202020204" pitchFamily="34" charset="0"/>
            </a:endParaRPr>
          </a:p>
        </p:txBody>
      </p:sp>
      <p:graphicFrame>
        <p:nvGraphicFramePr>
          <p:cNvPr id="17412" name="Object 4"/>
          <p:cNvGraphicFramePr>
            <a:graphicFrameLocks noChangeAspect="1"/>
          </p:cNvGraphicFramePr>
          <p:nvPr/>
        </p:nvGraphicFramePr>
        <p:xfrm>
          <a:off x="2759075" y="3236913"/>
          <a:ext cx="3581400" cy="3019425"/>
        </p:xfrm>
        <a:graphic>
          <a:graphicData uri="http://schemas.openxmlformats.org/presentationml/2006/ole">
            <mc:AlternateContent xmlns:mc="http://schemas.openxmlformats.org/markup-compatibility/2006">
              <mc:Choice xmlns:v="urn:schemas-microsoft-com:vml" Requires="v">
                <p:oleObj spid="_x0000_s87130" name="點陣圖影像" r:id="rId4" imgW="2114845" imgH="1905266" progId="Paint.Picture">
                  <p:embed/>
                </p:oleObj>
              </mc:Choice>
              <mc:Fallback>
                <p:oleObj name="點陣圖影像" r:id="rId4" imgW="2114845" imgH="1905266" progId="Paint.Picture">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59075" y="3236913"/>
                        <a:ext cx="3581400" cy="30194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pic>
        <p:nvPicPr>
          <p:cNvPr id="17422" name="Picture 14" descr="http://www.cancerquest.org/images/anaphaseai.gif"/>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30675" y="1636713"/>
            <a:ext cx="1752600" cy="1238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17424" name="Picture 16" descr="http://www.cancerquest.org/Images/telophaseai.gif"/>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11875" y="1636713"/>
            <a:ext cx="1981200" cy="11557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chemeClr val="tx1"/>
                </a:solidFill>
                <a:miter lim="800000"/>
                <a:headEnd/>
                <a:tailEnd/>
              </a14:hiddenLine>
            </a:ext>
          </a:extLst>
        </p:spPr>
      </p:pic>
      <p:graphicFrame>
        <p:nvGraphicFramePr>
          <p:cNvPr id="17425" name="Object 17"/>
          <p:cNvGraphicFramePr>
            <a:graphicFrameLocks noChangeAspect="1"/>
          </p:cNvGraphicFramePr>
          <p:nvPr/>
        </p:nvGraphicFramePr>
        <p:xfrm>
          <a:off x="777875" y="1560513"/>
          <a:ext cx="1295400" cy="1281112"/>
        </p:xfrm>
        <a:graphic>
          <a:graphicData uri="http://schemas.openxmlformats.org/presentationml/2006/ole">
            <mc:AlternateContent xmlns:mc="http://schemas.openxmlformats.org/markup-compatibility/2006">
              <mc:Choice xmlns:v="urn:schemas-microsoft-com:vml" Requires="v">
                <p:oleObj spid="_x0000_s87131" name="點陣圖影像" r:id="rId8" imgW="857143" imgH="847843" progId="Paint.Picture">
                  <p:embed/>
                </p:oleObj>
              </mc:Choice>
              <mc:Fallback>
                <p:oleObj name="點陣圖影像" r:id="rId8" imgW="857143" imgH="847843" progId="Paint.Picture">
                  <p:embed/>
                  <p:pic>
                    <p:nvPicPr>
                      <p:cNvPr id="0" nam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77875" y="1560513"/>
                        <a:ext cx="1295400" cy="12811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graphicFrame>
        <p:nvGraphicFramePr>
          <p:cNvPr id="17426" name="Object 18"/>
          <p:cNvGraphicFramePr>
            <a:graphicFrameLocks noChangeAspect="1"/>
          </p:cNvGraphicFramePr>
          <p:nvPr/>
        </p:nvGraphicFramePr>
        <p:xfrm>
          <a:off x="2530475" y="1560513"/>
          <a:ext cx="1371600" cy="1295400"/>
        </p:xfrm>
        <a:graphic>
          <a:graphicData uri="http://schemas.openxmlformats.org/presentationml/2006/ole">
            <mc:AlternateContent xmlns:mc="http://schemas.openxmlformats.org/markup-compatibility/2006">
              <mc:Choice xmlns:v="urn:schemas-microsoft-com:vml" Requires="v">
                <p:oleObj spid="_x0000_s87132" name="點陣圖影像" r:id="rId10" imgW="876190" imgH="905001" progId="Paint.Picture">
                  <p:embed/>
                </p:oleObj>
              </mc:Choice>
              <mc:Fallback>
                <p:oleObj name="點陣圖影像" r:id="rId10" imgW="876190" imgH="905001" progId="Paint.Picture">
                  <p:embed/>
                  <p:pic>
                    <p:nvPicPr>
                      <p:cNvPr id="0" name=""/>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530475" y="1560513"/>
                        <a:ext cx="13716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sp>
        <p:nvSpPr>
          <p:cNvPr id="17427" name="Text Box 19"/>
          <p:cNvSpPr txBox="1">
            <a:spLocks noChangeArrowheads="1"/>
          </p:cNvSpPr>
          <p:nvPr/>
        </p:nvSpPr>
        <p:spPr bwMode="auto">
          <a:xfrm>
            <a:off x="854075" y="1255713"/>
            <a:ext cx="1108075" cy="3365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pPr algn="l"/>
            <a:r>
              <a:rPr lang="en-US" altLang="en-US" b="1" i="1"/>
              <a:t>Prophase</a:t>
            </a:r>
            <a:endParaRPr lang="en-GB" altLang="en-US" b="1" i="1"/>
          </a:p>
        </p:txBody>
      </p:sp>
      <p:sp>
        <p:nvSpPr>
          <p:cNvPr id="17428" name="Text Box 20"/>
          <p:cNvSpPr txBox="1">
            <a:spLocks noChangeArrowheads="1"/>
          </p:cNvSpPr>
          <p:nvPr/>
        </p:nvSpPr>
        <p:spPr bwMode="auto">
          <a:xfrm>
            <a:off x="2530475" y="1255713"/>
            <a:ext cx="1233488" cy="3365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pPr algn="l"/>
            <a:r>
              <a:rPr lang="en-US" altLang="en-US" b="1" i="1"/>
              <a:t>Metaphase</a:t>
            </a:r>
            <a:endParaRPr lang="en-GB" altLang="en-US" b="1" i="1"/>
          </a:p>
        </p:txBody>
      </p:sp>
      <p:sp>
        <p:nvSpPr>
          <p:cNvPr id="17429" name="Text Box 21"/>
          <p:cNvSpPr txBox="1">
            <a:spLocks noChangeArrowheads="1"/>
          </p:cNvSpPr>
          <p:nvPr/>
        </p:nvSpPr>
        <p:spPr bwMode="auto">
          <a:xfrm>
            <a:off x="4435475" y="1255713"/>
            <a:ext cx="1152525" cy="3365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pPr algn="l"/>
            <a:r>
              <a:rPr lang="en-US" altLang="en-US" b="1" i="1"/>
              <a:t>Anaphase</a:t>
            </a:r>
            <a:endParaRPr lang="en-GB" altLang="en-US" b="1" i="1"/>
          </a:p>
        </p:txBody>
      </p:sp>
      <p:sp>
        <p:nvSpPr>
          <p:cNvPr id="17430" name="Text Box 22"/>
          <p:cNvSpPr txBox="1">
            <a:spLocks noChangeArrowheads="1"/>
          </p:cNvSpPr>
          <p:nvPr/>
        </p:nvSpPr>
        <p:spPr bwMode="auto">
          <a:xfrm>
            <a:off x="6416675" y="1255713"/>
            <a:ext cx="1187450" cy="3365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pPr algn="l"/>
            <a:r>
              <a:rPr lang="en-US" altLang="en-US" b="1" i="1"/>
              <a:t>Telophase</a:t>
            </a:r>
            <a:endParaRPr lang="en-GB" altLang="en-US" b="1" i="1"/>
          </a:p>
        </p:txBody>
      </p:sp>
      <p:sp>
        <p:nvSpPr>
          <p:cNvPr id="17431" name="Line 23"/>
          <p:cNvSpPr>
            <a:spLocks noChangeShapeType="1"/>
          </p:cNvSpPr>
          <p:nvPr/>
        </p:nvSpPr>
        <p:spPr bwMode="auto">
          <a:xfrm flipH="1" flipV="1">
            <a:off x="1844675" y="2627313"/>
            <a:ext cx="2438400" cy="8382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sp>
        <p:nvSpPr>
          <p:cNvPr id="17432" name="Line 24"/>
          <p:cNvSpPr>
            <a:spLocks noChangeShapeType="1"/>
          </p:cNvSpPr>
          <p:nvPr/>
        </p:nvSpPr>
        <p:spPr bwMode="auto">
          <a:xfrm flipV="1">
            <a:off x="4664075" y="2627313"/>
            <a:ext cx="1828800" cy="8382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sp>
        <p:nvSpPr>
          <p:cNvPr id="17416" name="Text Box 8"/>
          <p:cNvSpPr txBox="1">
            <a:spLocks noChangeArrowheads="1"/>
          </p:cNvSpPr>
          <p:nvPr/>
        </p:nvSpPr>
        <p:spPr bwMode="auto">
          <a:xfrm>
            <a:off x="4283075" y="3084513"/>
            <a:ext cx="404813" cy="4064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pPr algn="l"/>
            <a:r>
              <a:rPr lang="en-US" altLang="en-US" sz="2000" b="1">
                <a:solidFill>
                  <a:schemeClr val="accent2"/>
                </a:solidFill>
              </a:rPr>
              <a:t>M</a:t>
            </a:r>
            <a:endParaRPr lang="en-GB" altLang="en-US" sz="2000" b="1">
              <a:solidFill>
                <a:schemeClr val="accent2"/>
              </a:solidFill>
            </a:endParaRPr>
          </a:p>
        </p:txBody>
      </p:sp>
      <p:sp>
        <p:nvSpPr>
          <p:cNvPr id="17433" name="Text Box 25"/>
          <p:cNvSpPr txBox="1">
            <a:spLocks noChangeArrowheads="1"/>
          </p:cNvSpPr>
          <p:nvPr/>
        </p:nvSpPr>
        <p:spPr bwMode="auto">
          <a:xfrm>
            <a:off x="5807075" y="5141913"/>
            <a:ext cx="531813" cy="4064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pPr algn="l"/>
            <a:r>
              <a:rPr lang="en-US" altLang="en-US" sz="2000" b="1">
                <a:solidFill>
                  <a:schemeClr val="accent2"/>
                </a:solidFill>
              </a:rPr>
              <a:t>G0</a:t>
            </a:r>
            <a:endParaRPr lang="en-GB" altLang="en-US" sz="2000" b="1">
              <a:solidFill>
                <a:schemeClr val="accent2"/>
              </a:solidFill>
            </a:endParaRPr>
          </a:p>
        </p:txBody>
      </p:sp>
      <p:sp>
        <p:nvSpPr>
          <p:cNvPr id="17435" name="Text Box 27"/>
          <p:cNvSpPr txBox="1">
            <a:spLocks noChangeArrowheads="1"/>
          </p:cNvSpPr>
          <p:nvPr/>
        </p:nvSpPr>
        <p:spPr bwMode="auto">
          <a:xfrm>
            <a:off x="2454275" y="3973513"/>
            <a:ext cx="531813" cy="4064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pPr algn="l"/>
            <a:r>
              <a:rPr lang="en-US" altLang="en-US" sz="2000" b="1">
                <a:solidFill>
                  <a:schemeClr val="accent2"/>
                </a:solidFill>
              </a:rPr>
              <a:t>G2</a:t>
            </a:r>
            <a:endParaRPr lang="en-GB" altLang="en-US" sz="2000" b="1">
              <a:solidFill>
                <a:schemeClr val="accent2"/>
              </a:solidFill>
            </a:endParaRPr>
          </a:p>
        </p:txBody>
      </p:sp>
      <p:sp>
        <p:nvSpPr>
          <p:cNvPr id="17438" name="Text Box 30"/>
          <p:cNvSpPr txBox="1">
            <a:spLocks noChangeArrowheads="1"/>
          </p:cNvSpPr>
          <p:nvPr/>
        </p:nvSpPr>
        <p:spPr bwMode="auto">
          <a:xfrm>
            <a:off x="3906838" y="2703513"/>
            <a:ext cx="1057275" cy="3968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pPr algn="l"/>
            <a:r>
              <a:rPr lang="en-US" altLang="en-US" sz="2000" b="1" i="1">
                <a:solidFill>
                  <a:schemeClr val="accent2"/>
                </a:solidFill>
              </a:rPr>
              <a:t>Mitosis</a:t>
            </a:r>
            <a:endParaRPr lang="en-GB" altLang="en-US" sz="2000" b="1" i="1">
              <a:solidFill>
                <a:schemeClr val="accent2"/>
              </a:solidFill>
            </a:endParaRPr>
          </a:p>
        </p:txBody>
      </p:sp>
      <p:sp>
        <p:nvSpPr>
          <p:cNvPr id="17434" name="Text Box 26"/>
          <p:cNvSpPr txBox="1">
            <a:spLocks noChangeArrowheads="1"/>
          </p:cNvSpPr>
          <p:nvPr/>
        </p:nvSpPr>
        <p:spPr bwMode="auto">
          <a:xfrm>
            <a:off x="5730875" y="3973513"/>
            <a:ext cx="531813" cy="4064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lgn="l"/>
            <a:r>
              <a:rPr lang="en-US" altLang="en-US" sz="2000" b="1">
                <a:solidFill>
                  <a:schemeClr val="accent2"/>
                </a:solidFill>
              </a:rPr>
              <a:t>G1</a:t>
            </a:r>
            <a:endParaRPr lang="en-GB" altLang="en-US" sz="2000" b="1">
              <a:solidFill>
                <a:schemeClr val="accent2"/>
              </a:solidFill>
            </a:endParaRPr>
          </a:p>
        </p:txBody>
      </p:sp>
      <p:sp>
        <p:nvSpPr>
          <p:cNvPr id="17436" name="Text Box 28"/>
          <p:cNvSpPr txBox="1">
            <a:spLocks noChangeArrowheads="1"/>
          </p:cNvSpPr>
          <p:nvPr/>
        </p:nvSpPr>
        <p:spPr bwMode="auto">
          <a:xfrm>
            <a:off x="2606675" y="5167313"/>
            <a:ext cx="363538" cy="406400"/>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pPr algn="l"/>
            <a:r>
              <a:rPr lang="en-US" altLang="en-US" sz="2000" b="1">
                <a:solidFill>
                  <a:schemeClr val="accent2"/>
                </a:solidFill>
              </a:rPr>
              <a:t>S</a:t>
            </a:r>
            <a:endParaRPr lang="en-GB" altLang="en-US" sz="2000" b="1">
              <a:solidFill>
                <a:schemeClr val="accent2"/>
              </a:solidFill>
            </a:endParaRPr>
          </a:p>
        </p:txBody>
      </p:sp>
      <p:sp>
        <p:nvSpPr>
          <p:cNvPr id="17455" name="Text Box 47"/>
          <p:cNvSpPr txBox="1">
            <a:spLocks noChangeArrowheads="1"/>
          </p:cNvSpPr>
          <p:nvPr/>
        </p:nvSpPr>
        <p:spPr bwMode="auto">
          <a:xfrm>
            <a:off x="6416675" y="3733800"/>
            <a:ext cx="2438400" cy="835025"/>
          </a:xfrm>
          <a:prstGeom prst="rect">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r>
              <a:rPr lang="en-US" altLang="en-US" b="1">
                <a:solidFill>
                  <a:srgbClr val="FFFF00"/>
                </a:solidFill>
              </a:rPr>
              <a:t>Cell increases in size &amp; produces RNA and synthesizes proteins</a:t>
            </a:r>
            <a:endParaRPr lang="en-GB" altLang="en-US" b="1">
              <a:solidFill>
                <a:srgbClr val="FFFF00"/>
              </a:solidFill>
            </a:endParaRPr>
          </a:p>
        </p:txBody>
      </p:sp>
      <p:sp>
        <p:nvSpPr>
          <p:cNvPr id="17456" name="Text Box 48"/>
          <p:cNvSpPr txBox="1">
            <a:spLocks noChangeArrowheads="1"/>
          </p:cNvSpPr>
          <p:nvPr/>
        </p:nvSpPr>
        <p:spPr bwMode="auto">
          <a:xfrm>
            <a:off x="6416675" y="5075238"/>
            <a:ext cx="2514600" cy="590550"/>
          </a:xfrm>
          <a:prstGeom prst="rect">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r>
              <a:rPr lang="en-US" altLang="en-US" b="1">
                <a:solidFill>
                  <a:srgbClr val="FFFF00"/>
                </a:solidFill>
              </a:rPr>
              <a:t>Cell arrest &amp; absence of cell division</a:t>
            </a:r>
            <a:endParaRPr lang="en-GB" altLang="en-US">
              <a:solidFill>
                <a:srgbClr val="FFFF00"/>
              </a:solidFill>
            </a:endParaRPr>
          </a:p>
        </p:txBody>
      </p:sp>
      <p:sp>
        <p:nvSpPr>
          <p:cNvPr id="17457" name="Text Box 49"/>
          <p:cNvSpPr txBox="1">
            <a:spLocks noChangeArrowheads="1"/>
          </p:cNvSpPr>
          <p:nvPr/>
        </p:nvSpPr>
        <p:spPr bwMode="auto">
          <a:xfrm>
            <a:off x="152400" y="5197475"/>
            <a:ext cx="2149475" cy="346075"/>
          </a:xfrm>
          <a:prstGeom prst="rect">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r>
              <a:rPr lang="en-US" altLang="en-US" b="1">
                <a:solidFill>
                  <a:srgbClr val="FFFF00"/>
                </a:solidFill>
              </a:rPr>
              <a:t>DNA synthesis</a:t>
            </a:r>
            <a:endParaRPr lang="en-GB" altLang="en-US">
              <a:solidFill>
                <a:srgbClr val="FFFF00"/>
              </a:solidFill>
            </a:endParaRPr>
          </a:p>
        </p:txBody>
      </p:sp>
      <p:sp>
        <p:nvSpPr>
          <p:cNvPr id="17459" name="Text Box 51"/>
          <p:cNvSpPr txBox="1">
            <a:spLocks noChangeArrowheads="1"/>
          </p:cNvSpPr>
          <p:nvPr/>
        </p:nvSpPr>
        <p:spPr bwMode="auto">
          <a:xfrm>
            <a:off x="168275" y="3733800"/>
            <a:ext cx="2133600" cy="835025"/>
          </a:xfrm>
          <a:prstGeom prst="rect">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r>
              <a:rPr lang="en-US" altLang="en-US" b="1">
                <a:solidFill>
                  <a:srgbClr val="FFFF00"/>
                </a:solidFill>
              </a:rPr>
              <a:t>Production of new proteins for cell division</a:t>
            </a:r>
            <a:endParaRPr lang="en-GB" altLang="en-US">
              <a:solidFill>
                <a:srgbClr val="FFFF00"/>
              </a:solidFill>
            </a:endParaRPr>
          </a:p>
        </p:txBody>
      </p:sp>
      <p:sp>
        <p:nvSpPr>
          <p:cNvPr id="17460" name="Text Box 52"/>
          <p:cNvSpPr txBox="1">
            <a:spLocks noChangeArrowheads="1"/>
          </p:cNvSpPr>
          <p:nvPr/>
        </p:nvSpPr>
        <p:spPr bwMode="auto">
          <a:xfrm>
            <a:off x="2743200" y="6151563"/>
            <a:ext cx="3789363" cy="466725"/>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pPr algn="l"/>
            <a:r>
              <a:rPr lang="en-US" altLang="en-US" sz="2400" b="1"/>
              <a:t>G1 + S + G2 = Interphase</a:t>
            </a:r>
            <a:endParaRPr lang="en-GB" altLang="en-US" sz="2400" b="1"/>
          </a:p>
        </p:txBody>
      </p:sp>
      <p:sp>
        <p:nvSpPr>
          <p:cNvPr id="2" name="Rectangle 1"/>
          <p:cNvSpPr/>
          <p:nvPr/>
        </p:nvSpPr>
        <p:spPr>
          <a:xfrm>
            <a:off x="6622604" y="6291849"/>
            <a:ext cx="2232471" cy="369332"/>
          </a:xfrm>
          <a:prstGeom prst="rect">
            <a:avLst/>
          </a:prstGeom>
        </p:spPr>
        <p:txBody>
          <a:bodyPr wrap="none">
            <a:spAutoFit/>
          </a:bodyPr>
          <a:lstStyle/>
          <a:p>
            <a:r>
              <a:rPr lang="en-US" b="1" dirty="0" smtClean="0"/>
              <a:t>From Anderson, 2009</a:t>
            </a:r>
            <a:endParaRPr lang="en-US" dirty="0"/>
          </a:p>
        </p:txBody>
      </p:sp>
      <p:sp>
        <p:nvSpPr>
          <p:cNvPr id="26" name="TextBox 2"/>
          <p:cNvSpPr txBox="1">
            <a:spLocks noChangeArrowheads="1"/>
          </p:cNvSpPr>
          <p:nvPr/>
        </p:nvSpPr>
        <p:spPr bwMode="auto">
          <a:xfrm>
            <a:off x="219160" y="720488"/>
            <a:ext cx="8712115"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dirty="0" smtClean="0"/>
              <a:t>When a cell does decide to proliferate, it enters the cell cycle</a:t>
            </a:r>
          </a:p>
        </p:txBody>
      </p:sp>
    </p:spTree>
    <p:extLst>
      <p:ext uri="{BB962C8B-B14F-4D97-AF65-F5344CB8AC3E}">
        <p14:creationId xmlns:p14="http://schemas.microsoft.com/office/powerpoint/2010/main" val="1559236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741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8" fill="hold" nodeType="clickEffect">
                                  <p:stCondLst>
                                    <p:cond delay="0"/>
                                  </p:stCondLst>
                                  <p:childTnLst>
                                    <p:set>
                                      <p:cBhvr>
                                        <p:cTn id="10" dur="1" fill="hold">
                                          <p:stCondLst>
                                            <p:cond delay="0"/>
                                          </p:stCondLst>
                                        </p:cTn>
                                        <p:tgtEl>
                                          <p:spTgt spid="17412"/>
                                        </p:tgtEl>
                                        <p:attrNameLst>
                                          <p:attrName>style.visibility</p:attrName>
                                        </p:attrNameLst>
                                      </p:cBhvr>
                                      <p:to>
                                        <p:strVal val="visible"/>
                                      </p:to>
                                    </p:set>
                                    <p:anim calcmode="lin" valueType="num">
                                      <p:cBhvr additive="base">
                                        <p:cTn id="11" dur="500" fill="hold"/>
                                        <p:tgtEl>
                                          <p:spTgt spid="17412"/>
                                        </p:tgtEl>
                                        <p:attrNameLst>
                                          <p:attrName>ppt_x</p:attrName>
                                        </p:attrNameLst>
                                      </p:cBhvr>
                                      <p:tavLst>
                                        <p:tav tm="0">
                                          <p:val>
                                            <p:strVal val="0-#ppt_w/2"/>
                                          </p:val>
                                        </p:tav>
                                        <p:tav tm="100000">
                                          <p:val>
                                            <p:strVal val="#ppt_x"/>
                                          </p:val>
                                        </p:tav>
                                      </p:tavLst>
                                    </p:anim>
                                    <p:anim calcmode="lin" valueType="num">
                                      <p:cBhvr additive="base">
                                        <p:cTn id="12" dur="500" fill="hold"/>
                                        <p:tgtEl>
                                          <p:spTgt spid="17412"/>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3" presetClass="entr" presetSubtype="16" fill="hold" grpId="0" nodeType="clickEffect">
                                  <p:stCondLst>
                                    <p:cond delay="0"/>
                                  </p:stCondLst>
                                  <p:childTnLst>
                                    <p:set>
                                      <p:cBhvr>
                                        <p:cTn id="16" dur="1" fill="hold">
                                          <p:stCondLst>
                                            <p:cond delay="0"/>
                                          </p:stCondLst>
                                        </p:cTn>
                                        <p:tgtEl>
                                          <p:spTgt spid="17416"/>
                                        </p:tgtEl>
                                        <p:attrNameLst>
                                          <p:attrName>style.visibility</p:attrName>
                                        </p:attrNameLst>
                                      </p:cBhvr>
                                      <p:to>
                                        <p:strVal val="visible"/>
                                      </p:to>
                                    </p:set>
                                    <p:anim calcmode="lin" valueType="num">
                                      <p:cBhvr>
                                        <p:cTn id="17" dur="500" fill="hold"/>
                                        <p:tgtEl>
                                          <p:spTgt spid="17416"/>
                                        </p:tgtEl>
                                        <p:attrNameLst>
                                          <p:attrName>ppt_w</p:attrName>
                                        </p:attrNameLst>
                                      </p:cBhvr>
                                      <p:tavLst>
                                        <p:tav tm="0">
                                          <p:val>
                                            <p:fltVal val="0"/>
                                          </p:val>
                                        </p:tav>
                                        <p:tav tm="100000">
                                          <p:val>
                                            <p:strVal val="#ppt_w"/>
                                          </p:val>
                                        </p:tav>
                                      </p:tavLst>
                                    </p:anim>
                                    <p:anim calcmode="lin" valueType="num">
                                      <p:cBhvr>
                                        <p:cTn id="18" dur="500" fill="hold"/>
                                        <p:tgtEl>
                                          <p:spTgt spid="17416"/>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3" presetClass="entr" presetSubtype="16" fill="hold" grpId="0" nodeType="clickEffect">
                                  <p:stCondLst>
                                    <p:cond delay="0"/>
                                  </p:stCondLst>
                                  <p:childTnLst>
                                    <p:set>
                                      <p:cBhvr>
                                        <p:cTn id="22" dur="1" fill="hold">
                                          <p:stCondLst>
                                            <p:cond delay="0"/>
                                          </p:stCondLst>
                                        </p:cTn>
                                        <p:tgtEl>
                                          <p:spTgt spid="17438"/>
                                        </p:tgtEl>
                                        <p:attrNameLst>
                                          <p:attrName>style.visibility</p:attrName>
                                        </p:attrNameLst>
                                      </p:cBhvr>
                                      <p:to>
                                        <p:strVal val="visible"/>
                                      </p:to>
                                    </p:set>
                                    <p:anim calcmode="lin" valueType="num">
                                      <p:cBhvr>
                                        <p:cTn id="23" dur="500" fill="hold"/>
                                        <p:tgtEl>
                                          <p:spTgt spid="17438"/>
                                        </p:tgtEl>
                                        <p:attrNameLst>
                                          <p:attrName>ppt_w</p:attrName>
                                        </p:attrNameLst>
                                      </p:cBhvr>
                                      <p:tavLst>
                                        <p:tav tm="0">
                                          <p:val>
                                            <p:fltVal val="0"/>
                                          </p:val>
                                        </p:tav>
                                        <p:tav tm="100000">
                                          <p:val>
                                            <p:strVal val="#ppt_w"/>
                                          </p:val>
                                        </p:tav>
                                      </p:tavLst>
                                    </p:anim>
                                    <p:anim calcmode="lin" valueType="num">
                                      <p:cBhvr>
                                        <p:cTn id="24" dur="500" fill="hold"/>
                                        <p:tgtEl>
                                          <p:spTgt spid="17438"/>
                                        </p:tgtEl>
                                        <p:attrNameLst>
                                          <p:attrName>ppt_h</p:attrName>
                                        </p:attrNameLst>
                                      </p:cBhvr>
                                      <p:tavLst>
                                        <p:tav tm="0">
                                          <p:val>
                                            <p:fltVal val="0"/>
                                          </p:val>
                                        </p:tav>
                                        <p:tav tm="100000">
                                          <p:val>
                                            <p:strVal val="#ppt_h"/>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17431"/>
                                        </p:tgtEl>
                                        <p:attrNameLst>
                                          <p:attrName>style.visibility</p:attrName>
                                        </p:attrNameLst>
                                      </p:cBhvr>
                                      <p:to>
                                        <p:strVal val="visible"/>
                                      </p:to>
                                    </p:set>
                                    <p:anim calcmode="lin" valueType="num">
                                      <p:cBhvr additive="base">
                                        <p:cTn id="29" dur="500" fill="hold"/>
                                        <p:tgtEl>
                                          <p:spTgt spid="17431"/>
                                        </p:tgtEl>
                                        <p:attrNameLst>
                                          <p:attrName>ppt_x</p:attrName>
                                        </p:attrNameLst>
                                      </p:cBhvr>
                                      <p:tavLst>
                                        <p:tav tm="0">
                                          <p:val>
                                            <p:strVal val="0-#ppt_w/2"/>
                                          </p:val>
                                        </p:tav>
                                        <p:tav tm="100000">
                                          <p:val>
                                            <p:strVal val="#ppt_x"/>
                                          </p:val>
                                        </p:tav>
                                      </p:tavLst>
                                    </p:anim>
                                    <p:anim calcmode="lin" valueType="num">
                                      <p:cBhvr additive="base">
                                        <p:cTn id="30" dur="500" fill="hold"/>
                                        <p:tgtEl>
                                          <p:spTgt spid="17431"/>
                                        </p:tgtEl>
                                        <p:attrNameLst>
                                          <p:attrName>ppt_y</p:attrName>
                                        </p:attrNameLst>
                                      </p:cBhvr>
                                      <p:tavLst>
                                        <p:tav tm="0">
                                          <p:val>
                                            <p:strVal val="#ppt_y"/>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17432"/>
                                        </p:tgtEl>
                                        <p:attrNameLst>
                                          <p:attrName>style.visibility</p:attrName>
                                        </p:attrNameLst>
                                      </p:cBhvr>
                                      <p:to>
                                        <p:strVal val="visible"/>
                                      </p:to>
                                    </p:set>
                                    <p:anim calcmode="lin" valueType="num">
                                      <p:cBhvr additive="base">
                                        <p:cTn id="35" dur="500" fill="hold"/>
                                        <p:tgtEl>
                                          <p:spTgt spid="17432"/>
                                        </p:tgtEl>
                                        <p:attrNameLst>
                                          <p:attrName>ppt_x</p:attrName>
                                        </p:attrNameLst>
                                      </p:cBhvr>
                                      <p:tavLst>
                                        <p:tav tm="0">
                                          <p:val>
                                            <p:strVal val="0-#ppt_w/2"/>
                                          </p:val>
                                        </p:tav>
                                        <p:tav tm="100000">
                                          <p:val>
                                            <p:strVal val="#ppt_x"/>
                                          </p:val>
                                        </p:tav>
                                      </p:tavLst>
                                    </p:anim>
                                    <p:anim calcmode="lin" valueType="num">
                                      <p:cBhvr additive="base">
                                        <p:cTn id="36" dur="500" fill="hold"/>
                                        <p:tgtEl>
                                          <p:spTgt spid="17432"/>
                                        </p:tgtEl>
                                        <p:attrNameLst>
                                          <p:attrName>ppt_y</p:attrName>
                                        </p:attrNameLst>
                                      </p:cBhvr>
                                      <p:tavLst>
                                        <p:tav tm="0">
                                          <p:val>
                                            <p:strVal val="#ppt_y"/>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8" fill="hold" nodeType="clickEffect">
                                  <p:stCondLst>
                                    <p:cond delay="0"/>
                                  </p:stCondLst>
                                  <p:childTnLst>
                                    <p:set>
                                      <p:cBhvr>
                                        <p:cTn id="40" dur="1" fill="hold">
                                          <p:stCondLst>
                                            <p:cond delay="0"/>
                                          </p:stCondLst>
                                        </p:cTn>
                                        <p:tgtEl>
                                          <p:spTgt spid="17425"/>
                                        </p:tgtEl>
                                        <p:attrNameLst>
                                          <p:attrName>style.visibility</p:attrName>
                                        </p:attrNameLst>
                                      </p:cBhvr>
                                      <p:to>
                                        <p:strVal val="visible"/>
                                      </p:to>
                                    </p:set>
                                    <p:anim calcmode="lin" valueType="num">
                                      <p:cBhvr additive="base">
                                        <p:cTn id="41" dur="500" fill="hold"/>
                                        <p:tgtEl>
                                          <p:spTgt spid="17425"/>
                                        </p:tgtEl>
                                        <p:attrNameLst>
                                          <p:attrName>ppt_x</p:attrName>
                                        </p:attrNameLst>
                                      </p:cBhvr>
                                      <p:tavLst>
                                        <p:tav tm="0">
                                          <p:val>
                                            <p:strVal val="0-#ppt_w/2"/>
                                          </p:val>
                                        </p:tav>
                                        <p:tav tm="100000">
                                          <p:val>
                                            <p:strVal val="#ppt_x"/>
                                          </p:val>
                                        </p:tav>
                                      </p:tavLst>
                                    </p:anim>
                                    <p:anim calcmode="lin" valueType="num">
                                      <p:cBhvr additive="base">
                                        <p:cTn id="42" dur="500" fill="hold"/>
                                        <p:tgtEl>
                                          <p:spTgt spid="17425"/>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3" presetClass="entr" presetSubtype="16" fill="hold" grpId="0" nodeType="clickEffect">
                                  <p:stCondLst>
                                    <p:cond delay="0"/>
                                  </p:stCondLst>
                                  <p:childTnLst>
                                    <p:set>
                                      <p:cBhvr>
                                        <p:cTn id="46" dur="1" fill="hold">
                                          <p:stCondLst>
                                            <p:cond delay="0"/>
                                          </p:stCondLst>
                                        </p:cTn>
                                        <p:tgtEl>
                                          <p:spTgt spid="17427"/>
                                        </p:tgtEl>
                                        <p:attrNameLst>
                                          <p:attrName>style.visibility</p:attrName>
                                        </p:attrNameLst>
                                      </p:cBhvr>
                                      <p:to>
                                        <p:strVal val="visible"/>
                                      </p:to>
                                    </p:set>
                                    <p:anim calcmode="lin" valueType="num">
                                      <p:cBhvr>
                                        <p:cTn id="47" dur="500" fill="hold"/>
                                        <p:tgtEl>
                                          <p:spTgt spid="17427"/>
                                        </p:tgtEl>
                                        <p:attrNameLst>
                                          <p:attrName>ppt_w</p:attrName>
                                        </p:attrNameLst>
                                      </p:cBhvr>
                                      <p:tavLst>
                                        <p:tav tm="0">
                                          <p:val>
                                            <p:fltVal val="0"/>
                                          </p:val>
                                        </p:tav>
                                        <p:tav tm="100000">
                                          <p:val>
                                            <p:strVal val="#ppt_w"/>
                                          </p:val>
                                        </p:tav>
                                      </p:tavLst>
                                    </p:anim>
                                    <p:anim calcmode="lin" valueType="num">
                                      <p:cBhvr>
                                        <p:cTn id="48" dur="500" fill="hold"/>
                                        <p:tgtEl>
                                          <p:spTgt spid="17427"/>
                                        </p:tgtEl>
                                        <p:attrNameLst>
                                          <p:attrName>ppt_h</p:attrName>
                                        </p:attrNameLst>
                                      </p:cBhvr>
                                      <p:tavLst>
                                        <p:tav tm="0">
                                          <p:val>
                                            <p:fltVal val="0"/>
                                          </p:val>
                                        </p:tav>
                                        <p:tav tm="100000">
                                          <p:val>
                                            <p:strVal val="#ppt_h"/>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8" fill="hold" nodeType="clickEffect">
                                  <p:stCondLst>
                                    <p:cond delay="0"/>
                                  </p:stCondLst>
                                  <p:childTnLst>
                                    <p:set>
                                      <p:cBhvr>
                                        <p:cTn id="52" dur="1" fill="hold">
                                          <p:stCondLst>
                                            <p:cond delay="0"/>
                                          </p:stCondLst>
                                        </p:cTn>
                                        <p:tgtEl>
                                          <p:spTgt spid="17426"/>
                                        </p:tgtEl>
                                        <p:attrNameLst>
                                          <p:attrName>style.visibility</p:attrName>
                                        </p:attrNameLst>
                                      </p:cBhvr>
                                      <p:to>
                                        <p:strVal val="visible"/>
                                      </p:to>
                                    </p:set>
                                    <p:anim calcmode="lin" valueType="num">
                                      <p:cBhvr additive="base">
                                        <p:cTn id="53" dur="500" fill="hold"/>
                                        <p:tgtEl>
                                          <p:spTgt spid="17426"/>
                                        </p:tgtEl>
                                        <p:attrNameLst>
                                          <p:attrName>ppt_x</p:attrName>
                                        </p:attrNameLst>
                                      </p:cBhvr>
                                      <p:tavLst>
                                        <p:tav tm="0">
                                          <p:val>
                                            <p:strVal val="0-#ppt_w/2"/>
                                          </p:val>
                                        </p:tav>
                                        <p:tav tm="100000">
                                          <p:val>
                                            <p:strVal val="#ppt_x"/>
                                          </p:val>
                                        </p:tav>
                                      </p:tavLst>
                                    </p:anim>
                                    <p:anim calcmode="lin" valueType="num">
                                      <p:cBhvr additive="base">
                                        <p:cTn id="54" dur="500" fill="hold"/>
                                        <p:tgtEl>
                                          <p:spTgt spid="17426"/>
                                        </p:tgtEl>
                                        <p:attrNameLst>
                                          <p:attrName>ppt_y</p:attrName>
                                        </p:attrNameLst>
                                      </p:cBhvr>
                                      <p:tavLst>
                                        <p:tav tm="0">
                                          <p:val>
                                            <p:strVal val="#ppt_y"/>
                                          </p:val>
                                        </p:tav>
                                        <p:tav tm="100000">
                                          <p:val>
                                            <p:strVal val="#ppt_y"/>
                                          </p:val>
                                        </p:tav>
                                      </p:tavLst>
                                    </p:anim>
                                  </p:childTnLst>
                                </p:cTn>
                              </p:par>
                            </p:childTnLst>
                          </p:cTn>
                        </p:par>
                      </p:childTnLst>
                    </p:cTn>
                  </p:par>
                  <p:par>
                    <p:cTn id="55" fill="hold" nodeType="clickPar">
                      <p:stCondLst>
                        <p:cond delay="indefinite"/>
                      </p:stCondLst>
                      <p:childTnLst>
                        <p:par>
                          <p:cTn id="56" fill="hold" nodeType="withGroup">
                            <p:stCondLst>
                              <p:cond delay="0"/>
                            </p:stCondLst>
                            <p:childTnLst>
                              <p:par>
                                <p:cTn id="57" presetID="23" presetClass="entr" presetSubtype="16" fill="hold" grpId="0" nodeType="clickEffect">
                                  <p:stCondLst>
                                    <p:cond delay="0"/>
                                  </p:stCondLst>
                                  <p:childTnLst>
                                    <p:set>
                                      <p:cBhvr>
                                        <p:cTn id="58" dur="1" fill="hold">
                                          <p:stCondLst>
                                            <p:cond delay="0"/>
                                          </p:stCondLst>
                                        </p:cTn>
                                        <p:tgtEl>
                                          <p:spTgt spid="17428"/>
                                        </p:tgtEl>
                                        <p:attrNameLst>
                                          <p:attrName>style.visibility</p:attrName>
                                        </p:attrNameLst>
                                      </p:cBhvr>
                                      <p:to>
                                        <p:strVal val="visible"/>
                                      </p:to>
                                    </p:set>
                                    <p:anim calcmode="lin" valueType="num">
                                      <p:cBhvr>
                                        <p:cTn id="59" dur="500" fill="hold"/>
                                        <p:tgtEl>
                                          <p:spTgt spid="17428"/>
                                        </p:tgtEl>
                                        <p:attrNameLst>
                                          <p:attrName>ppt_w</p:attrName>
                                        </p:attrNameLst>
                                      </p:cBhvr>
                                      <p:tavLst>
                                        <p:tav tm="0">
                                          <p:val>
                                            <p:fltVal val="0"/>
                                          </p:val>
                                        </p:tav>
                                        <p:tav tm="100000">
                                          <p:val>
                                            <p:strVal val="#ppt_w"/>
                                          </p:val>
                                        </p:tav>
                                      </p:tavLst>
                                    </p:anim>
                                    <p:anim calcmode="lin" valueType="num">
                                      <p:cBhvr>
                                        <p:cTn id="60" dur="500" fill="hold"/>
                                        <p:tgtEl>
                                          <p:spTgt spid="17428"/>
                                        </p:tgtEl>
                                        <p:attrNameLst>
                                          <p:attrName>ppt_h</p:attrName>
                                        </p:attrNameLst>
                                      </p:cBhvr>
                                      <p:tavLst>
                                        <p:tav tm="0">
                                          <p:val>
                                            <p:fltVal val="0"/>
                                          </p:val>
                                        </p:tav>
                                        <p:tav tm="100000">
                                          <p:val>
                                            <p:strVal val="#ppt_h"/>
                                          </p:val>
                                        </p:tav>
                                      </p:tavLst>
                                    </p:anim>
                                  </p:childTnLst>
                                </p:cTn>
                              </p:par>
                            </p:childTnLst>
                          </p:cTn>
                        </p:par>
                      </p:childTnLst>
                    </p:cTn>
                  </p:par>
                  <p:par>
                    <p:cTn id="61" fill="hold" nodeType="clickPar">
                      <p:stCondLst>
                        <p:cond delay="indefinite"/>
                      </p:stCondLst>
                      <p:childTnLst>
                        <p:par>
                          <p:cTn id="62" fill="hold" nodeType="withGroup">
                            <p:stCondLst>
                              <p:cond delay="0"/>
                            </p:stCondLst>
                            <p:childTnLst>
                              <p:par>
                                <p:cTn id="63" presetID="2" presetClass="entr" presetSubtype="8" fill="hold" nodeType="clickEffect">
                                  <p:stCondLst>
                                    <p:cond delay="0"/>
                                  </p:stCondLst>
                                  <p:childTnLst>
                                    <p:set>
                                      <p:cBhvr>
                                        <p:cTn id="64" dur="1" fill="hold">
                                          <p:stCondLst>
                                            <p:cond delay="0"/>
                                          </p:stCondLst>
                                        </p:cTn>
                                        <p:tgtEl>
                                          <p:spTgt spid="17422"/>
                                        </p:tgtEl>
                                        <p:attrNameLst>
                                          <p:attrName>style.visibility</p:attrName>
                                        </p:attrNameLst>
                                      </p:cBhvr>
                                      <p:to>
                                        <p:strVal val="visible"/>
                                      </p:to>
                                    </p:set>
                                    <p:anim calcmode="lin" valueType="num">
                                      <p:cBhvr additive="base">
                                        <p:cTn id="65" dur="500" fill="hold"/>
                                        <p:tgtEl>
                                          <p:spTgt spid="17422"/>
                                        </p:tgtEl>
                                        <p:attrNameLst>
                                          <p:attrName>ppt_x</p:attrName>
                                        </p:attrNameLst>
                                      </p:cBhvr>
                                      <p:tavLst>
                                        <p:tav tm="0">
                                          <p:val>
                                            <p:strVal val="0-#ppt_w/2"/>
                                          </p:val>
                                        </p:tav>
                                        <p:tav tm="100000">
                                          <p:val>
                                            <p:strVal val="#ppt_x"/>
                                          </p:val>
                                        </p:tav>
                                      </p:tavLst>
                                    </p:anim>
                                    <p:anim calcmode="lin" valueType="num">
                                      <p:cBhvr additive="base">
                                        <p:cTn id="66" dur="500" fill="hold"/>
                                        <p:tgtEl>
                                          <p:spTgt spid="17422"/>
                                        </p:tgtEl>
                                        <p:attrNameLst>
                                          <p:attrName>ppt_y</p:attrName>
                                        </p:attrNameLst>
                                      </p:cBhvr>
                                      <p:tavLst>
                                        <p:tav tm="0">
                                          <p:val>
                                            <p:strVal val="#ppt_y"/>
                                          </p:val>
                                        </p:tav>
                                        <p:tav tm="100000">
                                          <p:val>
                                            <p:strVal val="#ppt_y"/>
                                          </p:val>
                                        </p:tav>
                                      </p:tavLst>
                                    </p:anim>
                                  </p:childTnLst>
                                </p:cTn>
                              </p:par>
                            </p:childTnLst>
                          </p:cTn>
                        </p:par>
                      </p:childTnLst>
                    </p:cTn>
                  </p:par>
                  <p:par>
                    <p:cTn id="67" fill="hold" nodeType="clickPar">
                      <p:stCondLst>
                        <p:cond delay="indefinite"/>
                      </p:stCondLst>
                      <p:childTnLst>
                        <p:par>
                          <p:cTn id="68" fill="hold" nodeType="withGroup">
                            <p:stCondLst>
                              <p:cond delay="0"/>
                            </p:stCondLst>
                            <p:childTnLst>
                              <p:par>
                                <p:cTn id="69" presetID="23" presetClass="entr" presetSubtype="16" fill="hold" grpId="0" nodeType="clickEffect">
                                  <p:stCondLst>
                                    <p:cond delay="0"/>
                                  </p:stCondLst>
                                  <p:childTnLst>
                                    <p:set>
                                      <p:cBhvr>
                                        <p:cTn id="70" dur="1" fill="hold">
                                          <p:stCondLst>
                                            <p:cond delay="0"/>
                                          </p:stCondLst>
                                        </p:cTn>
                                        <p:tgtEl>
                                          <p:spTgt spid="17429"/>
                                        </p:tgtEl>
                                        <p:attrNameLst>
                                          <p:attrName>style.visibility</p:attrName>
                                        </p:attrNameLst>
                                      </p:cBhvr>
                                      <p:to>
                                        <p:strVal val="visible"/>
                                      </p:to>
                                    </p:set>
                                    <p:anim calcmode="lin" valueType="num">
                                      <p:cBhvr>
                                        <p:cTn id="71" dur="500" fill="hold"/>
                                        <p:tgtEl>
                                          <p:spTgt spid="17429"/>
                                        </p:tgtEl>
                                        <p:attrNameLst>
                                          <p:attrName>ppt_w</p:attrName>
                                        </p:attrNameLst>
                                      </p:cBhvr>
                                      <p:tavLst>
                                        <p:tav tm="0">
                                          <p:val>
                                            <p:fltVal val="0"/>
                                          </p:val>
                                        </p:tav>
                                        <p:tav tm="100000">
                                          <p:val>
                                            <p:strVal val="#ppt_w"/>
                                          </p:val>
                                        </p:tav>
                                      </p:tavLst>
                                    </p:anim>
                                    <p:anim calcmode="lin" valueType="num">
                                      <p:cBhvr>
                                        <p:cTn id="72" dur="500" fill="hold"/>
                                        <p:tgtEl>
                                          <p:spTgt spid="17429"/>
                                        </p:tgtEl>
                                        <p:attrNameLst>
                                          <p:attrName>ppt_h</p:attrName>
                                        </p:attrNameLst>
                                      </p:cBhvr>
                                      <p:tavLst>
                                        <p:tav tm="0">
                                          <p:val>
                                            <p:fltVal val="0"/>
                                          </p:val>
                                        </p:tav>
                                        <p:tav tm="100000">
                                          <p:val>
                                            <p:strVal val="#ppt_h"/>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2" presetClass="entr" presetSubtype="8" fill="hold" nodeType="clickEffect">
                                  <p:stCondLst>
                                    <p:cond delay="0"/>
                                  </p:stCondLst>
                                  <p:childTnLst>
                                    <p:set>
                                      <p:cBhvr>
                                        <p:cTn id="76" dur="1" fill="hold">
                                          <p:stCondLst>
                                            <p:cond delay="0"/>
                                          </p:stCondLst>
                                        </p:cTn>
                                        <p:tgtEl>
                                          <p:spTgt spid="17424"/>
                                        </p:tgtEl>
                                        <p:attrNameLst>
                                          <p:attrName>style.visibility</p:attrName>
                                        </p:attrNameLst>
                                      </p:cBhvr>
                                      <p:to>
                                        <p:strVal val="visible"/>
                                      </p:to>
                                    </p:set>
                                    <p:anim calcmode="lin" valueType="num">
                                      <p:cBhvr additive="base">
                                        <p:cTn id="77" dur="500" fill="hold"/>
                                        <p:tgtEl>
                                          <p:spTgt spid="17424"/>
                                        </p:tgtEl>
                                        <p:attrNameLst>
                                          <p:attrName>ppt_x</p:attrName>
                                        </p:attrNameLst>
                                      </p:cBhvr>
                                      <p:tavLst>
                                        <p:tav tm="0">
                                          <p:val>
                                            <p:strVal val="0-#ppt_w/2"/>
                                          </p:val>
                                        </p:tav>
                                        <p:tav tm="100000">
                                          <p:val>
                                            <p:strVal val="#ppt_x"/>
                                          </p:val>
                                        </p:tav>
                                      </p:tavLst>
                                    </p:anim>
                                    <p:anim calcmode="lin" valueType="num">
                                      <p:cBhvr additive="base">
                                        <p:cTn id="78" dur="500" fill="hold"/>
                                        <p:tgtEl>
                                          <p:spTgt spid="17424"/>
                                        </p:tgtEl>
                                        <p:attrNameLst>
                                          <p:attrName>ppt_y</p:attrName>
                                        </p:attrNameLst>
                                      </p:cBhvr>
                                      <p:tavLst>
                                        <p:tav tm="0">
                                          <p:val>
                                            <p:strVal val="#ppt_y"/>
                                          </p:val>
                                        </p:tav>
                                        <p:tav tm="100000">
                                          <p:val>
                                            <p:strVal val="#ppt_y"/>
                                          </p:val>
                                        </p:tav>
                                      </p:tavLst>
                                    </p:anim>
                                  </p:childTnLst>
                                </p:cTn>
                              </p:par>
                            </p:childTnLst>
                          </p:cTn>
                        </p:par>
                      </p:childTnLst>
                    </p:cTn>
                  </p:par>
                  <p:par>
                    <p:cTn id="79" fill="hold" nodeType="clickPar">
                      <p:stCondLst>
                        <p:cond delay="indefinite"/>
                      </p:stCondLst>
                      <p:childTnLst>
                        <p:par>
                          <p:cTn id="80" fill="hold" nodeType="withGroup">
                            <p:stCondLst>
                              <p:cond delay="0"/>
                            </p:stCondLst>
                            <p:childTnLst>
                              <p:par>
                                <p:cTn id="81" presetID="23" presetClass="entr" presetSubtype="16" fill="hold" grpId="0" nodeType="clickEffect">
                                  <p:stCondLst>
                                    <p:cond delay="0"/>
                                  </p:stCondLst>
                                  <p:childTnLst>
                                    <p:set>
                                      <p:cBhvr>
                                        <p:cTn id="82" dur="1" fill="hold">
                                          <p:stCondLst>
                                            <p:cond delay="0"/>
                                          </p:stCondLst>
                                        </p:cTn>
                                        <p:tgtEl>
                                          <p:spTgt spid="17430"/>
                                        </p:tgtEl>
                                        <p:attrNameLst>
                                          <p:attrName>style.visibility</p:attrName>
                                        </p:attrNameLst>
                                      </p:cBhvr>
                                      <p:to>
                                        <p:strVal val="visible"/>
                                      </p:to>
                                    </p:set>
                                    <p:anim calcmode="lin" valueType="num">
                                      <p:cBhvr>
                                        <p:cTn id="83" dur="500" fill="hold"/>
                                        <p:tgtEl>
                                          <p:spTgt spid="17430"/>
                                        </p:tgtEl>
                                        <p:attrNameLst>
                                          <p:attrName>ppt_w</p:attrName>
                                        </p:attrNameLst>
                                      </p:cBhvr>
                                      <p:tavLst>
                                        <p:tav tm="0">
                                          <p:val>
                                            <p:fltVal val="0"/>
                                          </p:val>
                                        </p:tav>
                                        <p:tav tm="100000">
                                          <p:val>
                                            <p:strVal val="#ppt_w"/>
                                          </p:val>
                                        </p:tav>
                                      </p:tavLst>
                                    </p:anim>
                                    <p:anim calcmode="lin" valueType="num">
                                      <p:cBhvr>
                                        <p:cTn id="84" dur="500" fill="hold"/>
                                        <p:tgtEl>
                                          <p:spTgt spid="17430"/>
                                        </p:tgtEl>
                                        <p:attrNameLst>
                                          <p:attrName>ppt_h</p:attrName>
                                        </p:attrNameLst>
                                      </p:cBhvr>
                                      <p:tavLst>
                                        <p:tav tm="0">
                                          <p:val>
                                            <p:fltVal val="0"/>
                                          </p:val>
                                        </p:tav>
                                        <p:tav tm="100000">
                                          <p:val>
                                            <p:strVal val="#ppt_h"/>
                                          </p:val>
                                        </p:tav>
                                      </p:tavLst>
                                    </p:anim>
                                  </p:childTnLst>
                                </p:cTn>
                              </p:par>
                            </p:childTnLst>
                          </p:cTn>
                        </p:par>
                      </p:childTnLst>
                    </p:cTn>
                  </p:par>
                  <p:par>
                    <p:cTn id="85" fill="hold" nodeType="clickPar">
                      <p:stCondLst>
                        <p:cond delay="indefinite"/>
                      </p:stCondLst>
                      <p:childTnLst>
                        <p:par>
                          <p:cTn id="86" fill="hold" nodeType="withGroup">
                            <p:stCondLst>
                              <p:cond delay="0"/>
                            </p:stCondLst>
                            <p:childTnLst>
                              <p:par>
                                <p:cTn id="87" presetID="23" presetClass="entr" presetSubtype="16" fill="hold" grpId="0" nodeType="clickEffect">
                                  <p:stCondLst>
                                    <p:cond delay="0"/>
                                  </p:stCondLst>
                                  <p:childTnLst>
                                    <p:set>
                                      <p:cBhvr>
                                        <p:cTn id="88" dur="1" fill="hold">
                                          <p:stCondLst>
                                            <p:cond delay="0"/>
                                          </p:stCondLst>
                                        </p:cTn>
                                        <p:tgtEl>
                                          <p:spTgt spid="17434"/>
                                        </p:tgtEl>
                                        <p:attrNameLst>
                                          <p:attrName>style.visibility</p:attrName>
                                        </p:attrNameLst>
                                      </p:cBhvr>
                                      <p:to>
                                        <p:strVal val="visible"/>
                                      </p:to>
                                    </p:set>
                                    <p:anim calcmode="lin" valueType="num">
                                      <p:cBhvr>
                                        <p:cTn id="89" dur="500" fill="hold"/>
                                        <p:tgtEl>
                                          <p:spTgt spid="17434"/>
                                        </p:tgtEl>
                                        <p:attrNameLst>
                                          <p:attrName>ppt_w</p:attrName>
                                        </p:attrNameLst>
                                      </p:cBhvr>
                                      <p:tavLst>
                                        <p:tav tm="0">
                                          <p:val>
                                            <p:fltVal val="0"/>
                                          </p:val>
                                        </p:tav>
                                        <p:tav tm="100000">
                                          <p:val>
                                            <p:strVal val="#ppt_w"/>
                                          </p:val>
                                        </p:tav>
                                      </p:tavLst>
                                    </p:anim>
                                    <p:anim calcmode="lin" valueType="num">
                                      <p:cBhvr>
                                        <p:cTn id="90" dur="500" fill="hold"/>
                                        <p:tgtEl>
                                          <p:spTgt spid="17434"/>
                                        </p:tgtEl>
                                        <p:attrNameLst>
                                          <p:attrName>ppt_h</p:attrName>
                                        </p:attrNameLst>
                                      </p:cBhvr>
                                      <p:tavLst>
                                        <p:tav tm="0">
                                          <p:val>
                                            <p:fltVal val="0"/>
                                          </p:val>
                                        </p:tav>
                                        <p:tav tm="100000">
                                          <p:val>
                                            <p:strVal val="#ppt_h"/>
                                          </p:val>
                                        </p:tav>
                                      </p:tavLst>
                                    </p:anim>
                                  </p:childTnLst>
                                </p:cTn>
                              </p:par>
                            </p:childTnLst>
                          </p:cTn>
                        </p:par>
                      </p:childTnLst>
                    </p:cTn>
                  </p:par>
                  <p:par>
                    <p:cTn id="91" fill="hold" nodeType="clickPar">
                      <p:stCondLst>
                        <p:cond delay="indefinite"/>
                      </p:stCondLst>
                      <p:childTnLst>
                        <p:par>
                          <p:cTn id="92" fill="hold" nodeType="withGroup">
                            <p:stCondLst>
                              <p:cond delay="0"/>
                            </p:stCondLst>
                            <p:childTnLst>
                              <p:par>
                                <p:cTn id="93" presetID="2" presetClass="entr" presetSubtype="8" fill="hold" grpId="0" nodeType="clickEffect">
                                  <p:stCondLst>
                                    <p:cond delay="0"/>
                                  </p:stCondLst>
                                  <p:childTnLst>
                                    <p:set>
                                      <p:cBhvr>
                                        <p:cTn id="94" dur="1" fill="hold">
                                          <p:stCondLst>
                                            <p:cond delay="0"/>
                                          </p:stCondLst>
                                        </p:cTn>
                                        <p:tgtEl>
                                          <p:spTgt spid="17455"/>
                                        </p:tgtEl>
                                        <p:attrNameLst>
                                          <p:attrName>style.visibility</p:attrName>
                                        </p:attrNameLst>
                                      </p:cBhvr>
                                      <p:to>
                                        <p:strVal val="visible"/>
                                      </p:to>
                                    </p:set>
                                    <p:anim calcmode="lin" valueType="num">
                                      <p:cBhvr additive="base">
                                        <p:cTn id="95" dur="500" fill="hold"/>
                                        <p:tgtEl>
                                          <p:spTgt spid="17455"/>
                                        </p:tgtEl>
                                        <p:attrNameLst>
                                          <p:attrName>ppt_x</p:attrName>
                                        </p:attrNameLst>
                                      </p:cBhvr>
                                      <p:tavLst>
                                        <p:tav tm="0">
                                          <p:val>
                                            <p:strVal val="0-#ppt_w/2"/>
                                          </p:val>
                                        </p:tav>
                                        <p:tav tm="100000">
                                          <p:val>
                                            <p:strVal val="#ppt_x"/>
                                          </p:val>
                                        </p:tav>
                                      </p:tavLst>
                                    </p:anim>
                                    <p:anim calcmode="lin" valueType="num">
                                      <p:cBhvr additive="base">
                                        <p:cTn id="96" dur="500" fill="hold"/>
                                        <p:tgtEl>
                                          <p:spTgt spid="17455"/>
                                        </p:tgtEl>
                                        <p:attrNameLst>
                                          <p:attrName>ppt_y</p:attrName>
                                        </p:attrNameLst>
                                      </p:cBhvr>
                                      <p:tavLst>
                                        <p:tav tm="0">
                                          <p:val>
                                            <p:strVal val="#ppt_y"/>
                                          </p:val>
                                        </p:tav>
                                        <p:tav tm="100000">
                                          <p:val>
                                            <p:strVal val="#ppt_y"/>
                                          </p:val>
                                        </p:tav>
                                      </p:tavLst>
                                    </p:anim>
                                  </p:childTnLst>
                                </p:cTn>
                              </p:par>
                            </p:childTnLst>
                          </p:cTn>
                        </p:par>
                      </p:childTnLst>
                    </p:cTn>
                  </p:par>
                  <p:par>
                    <p:cTn id="97" fill="hold" nodeType="clickPar">
                      <p:stCondLst>
                        <p:cond delay="indefinite"/>
                      </p:stCondLst>
                      <p:childTnLst>
                        <p:par>
                          <p:cTn id="98" fill="hold" nodeType="withGroup">
                            <p:stCondLst>
                              <p:cond delay="0"/>
                            </p:stCondLst>
                            <p:childTnLst>
                              <p:par>
                                <p:cTn id="99" presetID="23" presetClass="entr" presetSubtype="16" fill="hold" grpId="0" nodeType="clickEffect">
                                  <p:stCondLst>
                                    <p:cond delay="0"/>
                                  </p:stCondLst>
                                  <p:childTnLst>
                                    <p:set>
                                      <p:cBhvr>
                                        <p:cTn id="100" dur="1" fill="hold">
                                          <p:stCondLst>
                                            <p:cond delay="0"/>
                                          </p:stCondLst>
                                        </p:cTn>
                                        <p:tgtEl>
                                          <p:spTgt spid="17433"/>
                                        </p:tgtEl>
                                        <p:attrNameLst>
                                          <p:attrName>style.visibility</p:attrName>
                                        </p:attrNameLst>
                                      </p:cBhvr>
                                      <p:to>
                                        <p:strVal val="visible"/>
                                      </p:to>
                                    </p:set>
                                    <p:anim calcmode="lin" valueType="num">
                                      <p:cBhvr>
                                        <p:cTn id="101" dur="500" fill="hold"/>
                                        <p:tgtEl>
                                          <p:spTgt spid="17433"/>
                                        </p:tgtEl>
                                        <p:attrNameLst>
                                          <p:attrName>ppt_w</p:attrName>
                                        </p:attrNameLst>
                                      </p:cBhvr>
                                      <p:tavLst>
                                        <p:tav tm="0">
                                          <p:val>
                                            <p:fltVal val="0"/>
                                          </p:val>
                                        </p:tav>
                                        <p:tav tm="100000">
                                          <p:val>
                                            <p:strVal val="#ppt_w"/>
                                          </p:val>
                                        </p:tav>
                                      </p:tavLst>
                                    </p:anim>
                                    <p:anim calcmode="lin" valueType="num">
                                      <p:cBhvr>
                                        <p:cTn id="102" dur="500" fill="hold"/>
                                        <p:tgtEl>
                                          <p:spTgt spid="17433"/>
                                        </p:tgtEl>
                                        <p:attrNameLst>
                                          <p:attrName>ppt_h</p:attrName>
                                        </p:attrNameLst>
                                      </p:cBhvr>
                                      <p:tavLst>
                                        <p:tav tm="0">
                                          <p:val>
                                            <p:fltVal val="0"/>
                                          </p:val>
                                        </p:tav>
                                        <p:tav tm="100000">
                                          <p:val>
                                            <p:strVal val="#ppt_h"/>
                                          </p:val>
                                        </p:tav>
                                      </p:tavLst>
                                    </p:anim>
                                  </p:childTnLst>
                                </p:cTn>
                              </p:par>
                            </p:childTnLst>
                          </p:cTn>
                        </p:par>
                      </p:childTnLst>
                    </p:cTn>
                  </p:par>
                  <p:par>
                    <p:cTn id="103" fill="hold" nodeType="clickPar">
                      <p:stCondLst>
                        <p:cond delay="indefinite"/>
                      </p:stCondLst>
                      <p:childTnLst>
                        <p:par>
                          <p:cTn id="104" fill="hold" nodeType="withGroup">
                            <p:stCondLst>
                              <p:cond delay="0"/>
                            </p:stCondLst>
                            <p:childTnLst>
                              <p:par>
                                <p:cTn id="105" presetID="2" presetClass="entr" presetSubtype="8" fill="hold" grpId="0" nodeType="clickEffect">
                                  <p:stCondLst>
                                    <p:cond delay="0"/>
                                  </p:stCondLst>
                                  <p:childTnLst>
                                    <p:set>
                                      <p:cBhvr>
                                        <p:cTn id="106" dur="1" fill="hold">
                                          <p:stCondLst>
                                            <p:cond delay="0"/>
                                          </p:stCondLst>
                                        </p:cTn>
                                        <p:tgtEl>
                                          <p:spTgt spid="17456"/>
                                        </p:tgtEl>
                                        <p:attrNameLst>
                                          <p:attrName>style.visibility</p:attrName>
                                        </p:attrNameLst>
                                      </p:cBhvr>
                                      <p:to>
                                        <p:strVal val="visible"/>
                                      </p:to>
                                    </p:set>
                                    <p:anim calcmode="lin" valueType="num">
                                      <p:cBhvr additive="base">
                                        <p:cTn id="107" dur="500" fill="hold"/>
                                        <p:tgtEl>
                                          <p:spTgt spid="17456"/>
                                        </p:tgtEl>
                                        <p:attrNameLst>
                                          <p:attrName>ppt_x</p:attrName>
                                        </p:attrNameLst>
                                      </p:cBhvr>
                                      <p:tavLst>
                                        <p:tav tm="0">
                                          <p:val>
                                            <p:strVal val="0-#ppt_w/2"/>
                                          </p:val>
                                        </p:tav>
                                        <p:tav tm="100000">
                                          <p:val>
                                            <p:strVal val="#ppt_x"/>
                                          </p:val>
                                        </p:tav>
                                      </p:tavLst>
                                    </p:anim>
                                    <p:anim calcmode="lin" valueType="num">
                                      <p:cBhvr additive="base">
                                        <p:cTn id="108" dur="500" fill="hold"/>
                                        <p:tgtEl>
                                          <p:spTgt spid="17456"/>
                                        </p:tgtEl>
                                        <p:attrNameLst>
                                          <p:attrName>ppt_y</p:attrName>
                                        </p:attrNameLst>
                                      </p:cBhvr>
                                      <p:tavLst>
                                        <p:tav tm="0">
                                          <p:val>
                                            <p:strVal val="#ppt_y"/>
                                          </p:val>
                                        </p:tav>
                                        <p:tav tm="100000">
                                          <p:val>
                                            <p:strVal val="#ppt_y"/>
                                          </p:val>
                                        </p:tav>
                                      </p:tavLst>
                                    </p:anim>
                                  </p:childTnLst>
                                </p:cTn>
                              </p:par>
                            </p:childTnLst>
                          </p:cTn>
                        </p:par>
                      </p:childTnLst>
                    </p:cTn>
                  </p:par>
                  <p:par>
                    <p:cTn id="109" fill="hold" nodeType="clickPar">
                      <p:stCondLst>
                        <p:cond delay="indefinite"/>
                      </p:stCondLst>
                      <p:childTnLst>
                        <p:par>
                          <p:cTn id="110" fill="hold" nodeType="withGroup">
                            <p:stCondLst>
                              <p:cond delay="0"/>
                            </p:stCondLst>
                            <p:childTnLst>
                              <p:par>
                                <p:cTn id="111" presetID="23" presetClass="entr" presetSubtype="16" fill="hold" grpId="0" nodeType="clickEffect">
                                  <p:stCondLst>
                                    <p:cond delay="0"/>
                                  </p:stCondLst>
                                  <p:childTnLst>
                                    <p:set>
                                      <p:cBhvr>
                                        <p:cTn id="112" dur="1" fill="hold">
                                          <p:stCondLst>
                                            <p:cond delay="0"/>
                                          </p:stCondLst>
                                        </p:cTn>
                                        <p:tgtEl>
                                          <p:spTgt spid="17436"/>
                                        </p:tgtEl>
                                        <p:attrNameLst>
                                          <p:attrName>style.visibility</p:attrName>
                                        </p:attrNameLst>
                                      </p:cBhvr>
                                      <p:to>
                                        <p:strVal val="visible"/>
                                      </p:to>
                                    </p:set>
                                    <p:anim calcmode="lin" valueType="num">
                                      <p:cBhvr>
                                        <p:cTn id="113" dur="500" fill="hold"/>
                                        <p:tgtEl>
                                          <p:spTgt spid="17436"/>
                                        </p:tgtEl>
                                        <p:attrNameLst>
                                          <p:attrName>ppt_w</p:attrName>
                                        </p:attrNameLst>
                                      </p:cBhvr>
                                      <p:tavLst>
                                        <p:tav tm="0">
                                          <p:val>
                                            <p:fltVal val="0"/>
                                          </p:val>
                                        </p:tav>
                                        <p:tav tm="100000">
                                          <p:val>
                                            <p:strVal val="#ppt_w"/>
                                          </p:val>
                                        </p:tav>
                                      </p:tavLst>
                                    </p:anim>
                                    <p:anim calcmode="lin" valueType="num">
                                      <p:cBhvr>
                                        <p:cTn id="114" dur="500" fill="hold"/>
                                        <p:tgtEl>
                                          <p:spTgt spid="17436"/>
                                        </p:tgtEl>
                                        <p:attrNameLst>
                                          <p:attrName>ppt_h</p:attrName>
                                        </p:attrNameLst>
                                      </p:cBhvr>
                                      <p:tavLst>
                                        <p:tav tm="0">
                                          <p:val>
                                            <p:fltVal val="0"/>
                                          </p:val>
                                        </p:tav>
                                        <p:tav tm="100000">
                                          <p:val>
                                            <p:strVal val="#ppt_h"/>
                                          </p:val>
                                        </p:tav>
                                      </p:tavLst>
                                    </p:anim>
                                  </p:childTnLst>
                                </p:cTn>
                              </p:par>
                            </p:childTnLst>
                          </p:cTn>
                        </p:par>
                      </p:childTnLst>
                    </p:cTn>
                  </p:par>
                  <p:par>
                    <p:cTn id="115" fill="hold" nodeType="clickPar">
                      <p:stCondLst>
                        <p:cond delay="indefinite"/>
                      </p:stCondLst>
                      <p:childTnLst>
                        <p:par>
                          <p:cTn id="116" fill="hold" nodeType="withGroup">
                            <p:stCondLst>
                              <p:cond delay="0"/>
                            </p:stCondLst>
                            <p:childTnLst>
                              <p:par>
                                <p:cTn id="117" presetID="2" presetClass="entr" presetSubtype="8" fill="hold" grpId="0" nodeType="clickEffect">
                                  <p:stCondLst>
                                    <p:cond delay="0"/>
                                  </p:stCondLst>
                                  <p:childTnLst>
                                    <p:set>
                                      <p:cBhvr>
                                        <p:cTn id="118" dur="1" fill="hold">
                                          <p:stCondLst>
                                            <p:cond delay="0"/>
                                          </p:stCondLst>
                                        </p:cTn>
                                        <p:tgtEl>
                                          <p:spTgt spid="17457"/>
                                        </p:tgtEl>
                                        <p:attrNameLst>
                                          <p:attrName>style.visibility</p:attrName>
                                        </p:attrNameLst>
                                      </p:cBhvr>
                                      <p:to>
                                        <p:strVal val="visible"/>
                                      </p:to>
                                    </p:set>
                                    <p:anim calcmode="lin" valueType="num">
                                      <p:cBhvr additive="base">
                                        <p:cTn id="119" dur="500" fill="hold"/>
                                        <p:tgtEl>
                                          <p:spTgt spid="17457"/>
                                        </p:tgtEl>
                                        <p:attrNameLst>
                                          <p:attrName>ppt_x</p:attrName>
                                        </p:attrNameLst>
                                      </p:cBhvr>
                                      <p:tavLst>
                                        <p:tav tm="0">
                                          <p:val>
                                            <p:strVal val="0-#ppt_w/2"/>
                                          </p:val>
                                        </p:tav>
                                        <p:tav tm="100000">
                                          <p:val>
                                            <p:strVal val="#ppt_x"/>
                                          </p:val>
                                        </p:tav>
                                      </p:tavLst>
                                    </p:anim>
                                    <p:anim calcmode="lin" valueType="num">
                                      <p:cBhvr additive="base">
                                        <p:cTn id="120" dur="500" fill="hold"/>
                                        <p:tgtEl>
                                          <p:spTgt spid="17457"/>
                                        </p:tgtEl>
                                        <p:attrNameLst>
                                          <p:attrName>ppt_y</p:attrName>
                                        </p:attrNameLst>
                                      </p:cBhvr>
                                      <p:tavLst>
                                        <p:tav tm="0">
                                          <p:val>
                                            <p:strVal val="#ppt_y"/>
                                          </p:val>
                                        </p:tav>
                                        <p:tav tm="100000">
                                          <p:val>
                                            <p:strVal val="#ppt_y"/>
                                          </p:val>
                                        </p:tav>
                                      </p:tavLst>
                                    </p:anim>
                                  </p:childTnLst>
                                </p:cTn>
                              </p:par>
                            </p:childTnLst>
                          </p:cTn>
                        </p:par>
                      </p:childTnLst>
                    </p:cTn>
                  </p:par>
                  <p:par>
                    <p:cTn id="121" fill="hold" nodeType="clickPar">
                      <p:stCondLst>
                        <p:cond delay="indefinite"/>
                      </p:stCondLst>
                      <p:childTnLst>
                        <p:par>
                          <p:cTn id="122" fill="hold" nodeType="withGroup">
                            <p:stCondLst>
                              <p:cond delay="0"/>
                            </p:stCondLst>
                            <p:childTnLst>
                              <p:par>
                                <p:cTn id="123" presetID="23" presetClass="entr" presetSubtype="16" fill="hold" grpId="0" nodeType="clickEffect">
                                  <p:stCondLst>
                                    <p:cond delay="0"/>
                                  </p:stCondLst>
                                  <p:childTnLst>
                                    <p:set>
                                      <p:cBhvr>
                                        <p:cTn id="124" dur="1" fill="hold">
                                          <p:stCondLst>
                                            <p:cond delay="0"/>
                                          </p:stCondLst>
                                        </p:cTn>
                                        <p:tgtEl>
                                          <p:spTgt spid="17435"/>
                                        </p:tgtEl>
                                        <p:attrNameLst>
                                          <p:attrName>style.visibility</p:attrName>
                                        </p:attrNameLst>
                                      </p:cBhvr>
                                      <p:to>
                                        <p:strVal val="visible"/>
                                      </p:to>
                                    </p:set>
                                    <p:anim calcmode="lin" valueType="num">
                                      <p:cBhvr>
                                        <p:cTn id="125" dur="500" fill="hold"/>
                                        <p:tgtEl>
                                          <p:spTgt spid="17435"/>
                                        </p:tgtEl>
                                        <p:attrNameLst>
                                          <p:attrName>ppt_w</p:attrName>
                                        </p:attrNameLst>
                                      </p:cBhvr>
                                      <p:tavLst>
                                        <p:tav tm="0">
                                          <p:val>
                                            <p:fltVal val="0"/>
                                          </p:val>
                                        </p:tav>
                                        <p:tav tm="100000">
                                          <p:val>
                                            <p:strVal val="#ppt_w"/>
                                          </p:val>
                                        </p:tav>
                                      </p:tavLst>
                                    </p:anim>
                                    <p:anim calcmode="lin" valueType="num">
                                      <p:cBhvr>
                                        <p:cTn id="126" dur="500" fill="hold"/>
                                        <p:tgtEl>
                                          <p:spTgt spid="17435"/>
                                        </p:tgtEl>
                                        <p:attrNameLst>
                                          <p:attrName>ppt_h</p:attrName>
                                        </p:attrNameLst>
                                      </p:cBhvr>
                                      <p:tavLst>
                                        <p:tav tm="0">
                                          <p:val>
                                            <p:fltVal val="0"/>
                                          </p:val>
                                        </p:tav>
                                        <p:tav tm="100000">
                                          <p:val>
                                            <p:strVal val="#ppt_h"/>
                                          </p:val>
                                        </p:tav>
                                      </p:tavLst>
                                    </p:anim>
                                  </p:childTnLst>
                                </p:cTn>
                              </p:par>
                            </p:childTnLst>
                          </p:cTn>
                        </p:par>
                      </p:childTnLst>
                    </p:cTn>
                  </p:par>
                  <p:par>
                    <p:cTn id="127" fill="hold" nodeType="clickPar">
                      <p:stCondLst>
                        <p:cond delay="indefinite"/>
                      </p:stCondLst>
                      <p:childTnLst>
                        <p:par>
                          <p:cTn id="128" fill="hold" nodeType="withGroup">
                            <p:stCondLst>
                              <p:cond delay="0"/>
                            </p:stCondLst>
                            <p:childTnLst>
                              <p:par>
                                <p:cTn id="129" presetID="2" presetClass="entr" presetSubtype="8" fill="hold" grpId="0" nodeType="clickEffect">
                                  <p:stCondLst>
                                    <p:cond delay="0"/>
                                  </p:stCondLst>
                                  <p:childTnLst>
                                    <p:set>
                                      <p:cBhvr>
                                        <p:cTn id="130" dur="1" fill="hold">
                                          <p:stCondLst>
                                            <p:cond delay="0"/>
                                          </p:stCondLst>
                                        </p:cTn>
                                        <p:tgtEl>
                                          <p:spTgt spid="17459"/>
                                        </p:tgtEl>
                                        <p:attrNameLst>
                                          <p:attrName>style.visibility</p:attrName>
                                        </p:attrNameLst>
                                      </p:cBhvr>
                                      <p:to>
                                        <p:strVal val="visible"/>
                                      </p:to>
                                    </p:set>
                                    <p:anim calcmode="lin" valueType="num">
                                      <p:cBhvr additive="base">
                                        <p:cTn id="131" dur="500" fill="hold"/>
                                        <p:tgtEl>
                                          <p:spTgt spid="17459"/>
                                        </p:tgtEl>
                                        <p:attrNameLst>
                                          <p:attrName>ppt_x</p:attrName>
                                        </p:attrNameLst>
                                      </p:cBhvr>
                                      <p:tavLst>
                                        <p:tav tm="0">
                                          <p:val>
                                            <p:strVal val="0-#ppt_w/2"/>
                                          </p:val>
                                        </p:tav>
                                        <p:tav tm="100000">
                                          <p:val>
                                            <p:strVal val="#ppt_x"/>
                                          </p:val>
                                        </p:tav>
                                      </p:tavLst>
                                    </p:anim>
                                    <p:anim calcmode="lin" valueType="num">
                                      <p:cBhvr additive="base">
                                        <p:cTn id="132" dur="500" fill="hold"/>
                                        <p:tgtEl>
                                          <p:spTgt spid="17459"/>
                                        </p:tgtEl>
                                        <p:attrNameLst>
                                          <p:attrName>ppt_y</p:attrName>
                                        </p:attrNameLst>
                                      </p:cBhvr>
                                      <p:tavLst>
                                        <p:tav tm="0">
                                          <p:val>
                                            <p:strVal val="#ppt_y"/>
                                          </p:val>
                                        </p:tav>
                                        <p:tav tm="100000">
                                          <p:val>
                                            <p:strVal val="#ppt_y"/>
                                          </p:val>
                                        </p:tav>
                                      </p:tavLst>
                                    </p:anim>
                                  </p:childTnLst>
                                </p:cTn>
                              </p:par>
                            </p:childTnLst>
                          </p:cTn>
                        </p:par>
                      </p:childTnLst>
                    </p:cTn>
                  </p:par>
                  <p:par>
                    <p:cTn id="133" fill="hold" nodeType="clickPar">
                      <p:stCondLst>
                        <p:cond delay="indefinite"/>
                      </p:stCondLst>
                      <p:childTnLst>
                        <p:par>
                          <p:cTn id="134" fill="hold" nodeType="withGroup">
                            <p:stCondLst>
                              <p:cond delay="0"/>
                            </p:stCondLst>
                            <p:childTnLst>
                              <p:par>
                                <p:cTn id="135" presetID="2" presetClass="entr" presetSubtype="8" fill="hold" grpId="0" nodeType="clickEffect">
                                  <p:stCondLst>
                                    <p:cond delay="0"/>
                                  </p:stCondLst>
                                  <p:childTnLst>
                                    <p:set>
                                      <p:cBhvr>
                                        <p:cTn id="136" dur="1" fill="hold">
                                          <p:stCondLst>
                                            <p:cond delay="0"/>
                                          </p:stCondLst>
                                        </p:cTn>
                                        <p:tgtEl>
                                          <p:spTgt spid="17460"/>
                                        </p:tgtEl>
                                        <p:attrNameLst>
                                          <p:attrName>style.visibility</p:attrName>
                                        </p:attrNameLst>
                                      </p:cBhvr>
                                      <p:to>
                                        <p:strVal val="visible"/>
                                      </p:to>
                                    </p:set>
                                    <p:anim calcmode="lin" valueType="num">
                                      <p:cBhvr additive="base">
                                        <p:cTn id="137" dur="500" fill="hold"/>
                                        <p:tgtEl>
                                          <p:spTgt spid="17460"/>
                                        </p:tgtEl>
                                        <p:attrNameLst>
                                          <p:attrName>ppt_x</p:attrName>
                                        </p:attrNameLst>
                                      </p:cBhvr>
                                      <p:tavLst>
                                        <p:tav tm="0">
                                          <p:val>
                                            <p:strVal val="0-#ppt_w/2"/>
                                          </p:val>
                                        </p:tav>
                                        <p:tav tm="100000">
                                          <p:val>
                                            <p:strVal val="#ppt_x"/>
                                          </p:val>
                                        </p:tav>
                                      </p:tavLst>
                                    </p:anim>
                                    <p:anim calcmode="lin" valueType="num">
                                      <p:cBhvr additive="base">
                                        <p:cTn id="138" dur="500" fill="hold"/>
                                        <p:tgtEl>
                                          <p:spTgt spid="1746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autoUpdateAnimBg="0"/>
      <p:bldP spid="17427" grpId="0" autoUpdateAnimBg="0"/>
      <p:bldP spid="17428" grpId="0" autoUpdateAnimBg="0"/>
      <p:bldP spid="17429" grpId="0" autoUpdateAnimBg="0"/>
      <p:bldP spid="17430" grpId="0" autoUpdateAnimBg="0"/>
      <p:bldP spid="17431" grpId="0" animBg="1"/>
      <p:bldP spid="17432" grpId="0" animBg="1"/>
      <p:bldP spid="17416" grpId="0" animBg="1" autoUpdateAnimBg="0"/>
      <p:bldP spid="17433" grpId="0" animBg="1" autoUpdateAnimBg="0"/>
      <p:bldP spid="17435" grpId="0" animBg="1" autoUpdateAnimBg="0"/>
      <p:bldP spid="17438" grpId="0" autoUpdateAnimBg="0"/>
      <p:bldP spid="17434" grpId="0" animBg="1" autoUpdateAnimBg="0"/>
      <p:bldP spid="17436" grpId="0" animBg="1" autoUpdateAnimBg="0"/>
      <p:bldP spid="17455" grpId="0" animBg="1" autoUpdateAnimBg="0"/>
      <p:bldP spid="17456" grpId="0" animBg="1" autoUpdateAnimBg="0"/>
      <p:bldP spid="17457" grpId="0" animBg="1" autoUpdateAnimBg="0"/>
      <p:bldP spid="17459" grpId="0" animBg="1" autoUpdateAnimBg="0"/>
      <p:bldP spid="17460" grpId="0" animBg="1"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8" name="Rectangle 1028"/>
          <p:cNvSpPr>
            <a:spLocks noGrp="1" noChangeArrowheads="1"/>
          </p:cNvSpPr>
          <p:nvPr>
            <p:ph type="title"/>
          </p:nvPr>
        </p:nvSpPr>
        <p:spPr>
          <a:xfrm>
            <a:off x="681037" y="38740"/>
            <a:ext cx="7772400" cy="647060"/>
          </a:xfrm>
          <a:noFill/>
          <a:ln/>
        </p:spPr>
        <p:txBody>
          <a:bodyPr>
            <a:normAutofit fontScale="90000"/>
          </a:bodyPr>
          <a:lstStyle/>
          <a:p>
            <a:r>
              <a:rPr lang="en-US" altLang="en-US" sz="4000" b="1" dirty="0">
                <a:solidFill>
                  <a:srgbClr val="0000CC"/>
                </a:solidFill>
                <a:latin typeface="Arial" panose="020B0604020202020204" pitchFamily="34" charset="0"/>
              </a:rPr>
              <a:t>CELL CYCLE CHECKPOINTS</a:t>
            </a:r>
            <a:endParaRPr lang="en-GB" altLang="en-US" sz="4000" b="1" dirty="0">
              <a:solidFill>
                <a:srgbClr val="0000CC"/>
              </a:solidFill>
              <a:latin typeface="Arial" panose="020B0604020202020204" pitchFamily="34" charset="0"/>
            </a:endParaRPr>
          </a:p>
        </p:txBody>
      </p:sp>
      <p:pic>
        <p:nvPicPr>
          <p:cNvPr id="26632" name="Picture 1032" descr="C:\Documents and Settings\Helen Cheung\My Documents\My Pictures\controller.bm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2286000"/>
            <a:ext cx="4495800" cy="3287713"/>
          </a:xfrm>
          <a:prstGeom prst="rect">
            <a:avLst/>
          </a:prstGeom>
          <a:noFill/>
          <a:extLst>
            <a:ext uri="{909E8E84-426E-40dd-AFC4-6F175D3DCCD1}">
              <a14:hiddenFill xmlns:a14="http://schemas.microsoft.com/office/drawing/2010/main" xmlns="">
                <a:solidFill>
                  <a:srgbClr val="FFFFFF"/>
                </a:solidFill>
              </a14:hiddenFill>
            </a:ext>
          </a:extLst>
        </p:spPr>
      </p:pic>
      <p:sp>
        <p:nvSpPr>
          <p:cNvPr id="26637" name="Text Box 1037"/>
          <p:cNvSpPr txBox="1">
            <a:spLocks noChangeArrowheads="1"/>
          </p:cNvSpPr>
          <p:nvPr/>
        </p:nvSpPr>
        <p:spPr bwMode="auto">
          <a:xfrm>
            <a:off x="3581400" y="5867400"/>
            <a:ext cx="1806575" cy="376238"/>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r>
              <a:rPr lang="en-US" altLang="en-US" sz="1800" b="1">
                <a:solidFill>
                  <a:schemeClr val="accent2"/>
                </a:solidFill>
              </a:rPr>
              <a:t>G1 Checkpoint</a:t>
            </a:r>
            <a:endParaRPr lang="en-GB" altLang="en-US" sz="1800" b="1">
              <a:solidFill>
                <a:schemeClr val="accent2"/>
              </a:solidFill>
            </a:endParaRPr>
          </a:p>
        </p:txBody>
      </p:sp>
      <p:sp>
        <p:nvSpPr>
          <p:cNvPr id="26638" name="AutoShape 1038"/>
          <p:cNvSpPr>
            <a:spLocks noChangeArrowheads="1"/>
          </p:cNvSpPr>
          <p:nvPr/>
        </p:nvSpPr>
        <p:spPr bwMode="auto">
          <a:xfrm>
            <a:off x="3657600" y="5410200"/>
            <a:ext cx="1600200" cy="381000"/>
          </a:xfrm>
          <a:prstGeom prst="wedgeRectCallout">
            <a:avLst>
              <a:gd name="adj1" fmla="val -42958"/>
              <a:gd name="adj2" fmla="val -128333"/>
            </a:avLst>
          </a:prstGeom>
          <a:solidFill>
            <a:srgbClr val="FF00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r>
              <a:rPr lang="en-US" altLang="en-US" sz="1800" b="1">
                <a:solidFill>
                  <a:srgbClr val="FFFF00"/>
                </a:solidFill>
              </a:rPr>
              <a:t>Enter into S</a:t>
            </a:r>
            <a:endParaRPr lang="en-GB" altLang="en-US" sz="1800" b="1">
              <a:solidFill>
                <a:srgbClr val="FFFF00"/>
              </a:solidFill>
            </a:endParaRPr>
          </a:p>
        </p:txBody>
      </p:sp>
      <p:sp>
        <p:nvSpPr>
          <p:cNvPr id="26639" name="Text Box 1039"/>
          <p:cNvSpPr txBox="1">
            <a:spLocks noChangeArrowheads="1"/>
          </p:cNvSpPr>
          <p:nvPr/>
        </p:nvSpPr>
        <p:spPr bwMode="auto">
          <a:xfrm>
            <a:off x="3048000" y="6329363"/>
            <a:ext cx="3038475" cy="376237"/>
          </a:xfrm>
          <a:prstGeom prst="rect">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r>
              <a:rPr lang="en-US" altLang="en-US" sz="1800" b="1">
                <a:solidFill>
                  <a:srgbClr val="FFFF00"/>
                </a:solidFill>
              </a:rPr>
              <a:t>Is environment favorable?</a:t>
            </a:r>
            <a:endParaRPr lang="en-GB" altLang="en-US" sz="1800" b="1">
              <a:solidFill>
                <a:srgbClr val="FFFF00"/>
              </a:solidFill>
            </a:endParaRPr>
          </a:p>
        </p:txBody>
      </p:sp>
      <p:sp>
        <p:nvSpPr>
          <p:cNvPr id="26641" name="Text Box 1041"/>
          <p:cNvSpPr txBox="1">
            <a:spLocks noChangeArrowheads="1"/>
          </p:cNvSpPr>
          <p:nvPr/>
        </p:nvSpPr>
        <p:spPr bwMode="auto">
          <a:xfrm>
            <a:off x="1524000" y="1828800"/>
            <a:ext cx="1806575" cy="376238"/>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r>
              <a:rPr lang="en-US" altLang="en-US" sz="1800" b="1">
                <a:solidFill>
                  <a:schemeClr val="accent2"/>
                </a:solidFill>
              </a:rPr>
              <a:t>G2 Checkpoint</a:t>
            </a:r>
            <a:endParaRPr lang="en-GB" altLang="en-US" sz="1800" b="1">
              <a:solidFill>
                <a:schemeClr val="accent2"/>
              </a:solidFill>
            </a:endParaRPr>
          </a:p>
        </p:txBody>
      </p:sp>
      <p:sp>
        <p:nvSpPr>
          <p:cNvPr id="26642" name="Text Box 1042"/>
          <p:cNvSpPr txBox="1">
            <a:spLocks noChangeArrowheads="1"/>
          </p:cNvSpPr>
          <p:nvPr/>
        </p:nvSpPr>
        <p:spPr bwMode="auto">
          <a:xfrm>
            <a:off x="1066800" y="1101725"/>
            <a:ext cx="3038475" cy="650875"/>
          </a:xfrm>
          <a:prstGeom prst="rect">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r>
              <a:rPr lang="en-US" altLang="en-US" sz="1800" b="1" dirty="0">
                <a:solidFill>
                  <a:srgbClr val="FFFF00"/>
                </a:solidFill>
              </a:rPr>
              <a:t>Is environment favorable?</a:t>
            </a:r>
          </a:p>
          <a:p>
            <a:r>
              <a:rPr lang="en-US" altLang="en-US" sz="1800" b="1" dirty="0">
                <a:solidFill>
                  <a:srgbClr val="FFFF00"/>
                </a:solidFill>
              </a:rPr>
              <a:t>Has DNA replicated?</a:t>
            </a:r>
            <a:endParaRPr lang="en-GB" altLang="en-US" sz="1800" b="1" dirty="0">
              <a:solidFill>
                <a:srgbClr val="FFFF00"/>
              </a:solidFill>
            </a:endParaRPr>
          </a:p>
        </p:txBody>
      </p:sp>
      <p:sp>
        <p:nvSpPr>
          <p:cNvPr id="26643" name="AutoShape 1043"/>
          <p:cNvSpPr>
            <a:spLocks noChangeArrowheads="1"/>
          </p:cNvSpPr>
          <p:nvPr/>
        </p:nvSpPr>
        <p:spPr bwMode="auto">
          <a:xfrm>
            <a:off x="1676400" y="2286000"/>
            <a:ext cx="1524000" cy="381000"/>
          </a:xfrm>
          <a:prstGeom prst="wedgeRectCallout">
            <a:avLst>
              <a:gd name="adj1" fmla="val 69481"/>
              <a:gd name="adj2" fmla="val 96667"/>
            </a:avLst>
          </a:prstGeom>
          <a:solidFill>
            <a:srgbClr val="FF00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r>
              <a:rPr lang="en-US" altLang="en-US" sz="1800" b="1">
                <a:solidFill>
                  <a:srgbClr val="FFFF00"/>
                </a:solidFill>
              </a:rPr>
              <a:t>Enter into M</a:t>
            </a:r>
            <a:endParaRPr lang="en-GB" altLang="en-US" sz="1800" b="1">
              <a:solidFill>
                <a:srgbClr val="FFFF00"/>
              </a:solidFill>
            </a:endParaRPr>
          </a:p>
        </p:txBody>
      </p:sp>
      <p:sp>
        <p:nvSpPr>
          <p:cNvPr id="26644" name="AutoShape 1044"/>
          <p:cNvSpPr>
            <a:spLocks noChangeArrowheads="1"/>
          </p:cNvSpPr>
          <p:nvPr/>
        </p:nvSpPr>
        <p:spPr bwMode="auto">
          <a:xfrm>
            <a:off x="5943600" y="2286000"/>
            <a:ext cx="1524000" cy="381000"/>
          </a:xfrm>
          <a:prstGeom prst="wedgeRectCallout">
            <a:avLst>
              <a:gd name="adj1" fmla="val -73440"/>
              <a:gd name="adj2" fmla="val 115417"/>
            </a:avLst>
          </a:prstGeom>
          <a:solidFill>
            <a:srgbClr val="FF00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r>
              <a:rPr lang="en-US" altLang="en-US" sz="1800" b="1">
                <a:solidFill>
                  <a:srgbClr val="FFFF00"/>
                </a:solidFill>
              </a:rPr>
              <a:t>Exit M</a:t>
            </a:r>
            <a:endParaRPr lang="en-GB" altLang="en-US" sz="1800" b="1">
              <a:solidFill>
                <a:srgbClr val="FFFF00"/>
              </a:solidFill>
            </a:endParaRPr>
          </a:p>
        </p:txBody>
      </p:sp>
      <p:sp>
        <p:nvSpPr>
          <p:cNvPr id="26645" name="Text Box 1045"/>
          <p:cNvSpPr txBox="1">
            <a:spLocks noChangeArrowheads="1"/>
          </p:cNvSpPr>
          <p:nvPr/>
        </p:nvSpPr>
        <p:spPr bwMode="auto">
          <a:xfrm>
            <a:off x="5867400" y="1833563"/>
            <a:ext cx="1692275" cy="376237"/>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r>
              <a:rPr lang="en-US" altLang="en-US" sz="1800" b="1">
                <a:solidFill>
                  <a:schemeClr val="accent2"/>
                </a:solidFill>
              </a:rPr>
              <a:t>M Checkpoint</a:t>
            </a:r>
            <a:endParaRPr lang="en-GB" altLang="en-US" sz="1800" b="1">
              <a:solidFill>
                <a:schemeClr val="accent2"/>
              </a:solidFill>
            </a:endParaRPr>
          </a:p>
        </p:txBody>
      </p:sp>
      <p:sp>
        <p:nvSpPr>
          <p:cNvPr id="26646" name="Text Box 1046"/>
          <p:cNvSpPr txBox="1">
            <a:spLocks noChangeArrowheads="1"/>
          </p:cNvSpPr>
          <p:nvPr/>
        </p:nvSpPr>
        <p:spPr bwMode="auto">
          <a:xfrm>
            <a:off x="4953000" y="1101725"/>
            <a:ext cx="3429000" cy="650875"/>
          </a:xfrm>
          <a:prstGeom prst="rect">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r>
              <a:rPr lang="en-US" altLang="en-US" sz="1800" b="1">
                <a:solidFill>
                  <a:srgbClr val="FFFF00"/>
                </a:solidFill>
              </a:rPr>
              <a:t>Are all chromosomes attached to the spindle?</a:t>
            </a:r>
            <a:endParaRPr lang="en-GB" altLang="en-US" sz="1800" b="1">
              <a:solidFill>
                <a:srgbClr val="FFFF00"/>
              </a:solidFill>
            </a:endParaRPr>
          </a:p>
        </p:txBody>
      </p:sp>
      <p:sp>
        <p:nvSpPr>
          <p:cNvPr id="13" name="Rectangle 12"/>
          <p:cNvSpPr/>
          <p:nvPr/>
        </p:nvSpPr>
        <p:spPr>
          <a:xfrm>
            <a:off x="6858000" y="6346995"/>
            <a:ext cx="2232471" cy="369332"/>
          </a:xfrm>
          <a:prstGeom prst="rect">
            <a:avLst/>
          </a:prstGeom>
        </p:spPr>
        <p:txBody>
          <a:bodyPr wrap="none">
            <a:spAutoFit/>
          </a:bodyPr>
          <a:lstStyle/>
          <a:p>
            <a:r>
              <a:rPr lang="en-US" b="1" dirty="0" smtClean="0"/>
              <a:t>From Anderson, 2009</a:t>
            </a:r>
            <a:endParaRPr lang="en-US" dirty="0"/>
          </a:p>
        </p:txBody>
      </p:sp>
      <p:sp>
        <p:nvSpPr>
          <p:cNvPr id="14" name="TextBox 2"/>
          <p:cNvSpPr txBox="1">
            <a:spLocks noChangeArrowheads="1"/>
          </p:cNvSpPr>
          <p:nvPr/>
        </p:nvSpPr>
        <p:spPr bwMode="auto">
          <a:xfrm>
            <a:off x="27993" y="2946266"/>
            <a:ext cx="1953208" cy="369331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dirty="0" smtClean="0"/>
              <a:t>A variety of controls make sure the cell is ready to proceed from one phase of the cell cycle to the next</a:t>
            </a:r>
          </a:p>
          <a:p>
            <a:pPr eaLnBrk="1" hangingPunct="1"/>
            <a:endParaRPr lang="en-US" dirty="0"/>
          </a:p>
          <a:p>
            <a:pPr eaLnBrk="1" hangingPunct="1"/>
            <a:r>
              <a:rPr lang="en-US" dirty="0" smtClean="0"/>
              <a:t>If these checkpoints fail the cell will arrest growth and often die via apoptosis</a:t>
            </a:r>
          </a:p>
        </p:txBody>
      </p:sp>
    </p:spTree>
    <p:extLst>
      <p:ext uri="{BB962C8B-B14F-4D97-AF65-F5344CB8AC3E}">
        <p14:creationId xmlns:p14="http://schemas.microsoft.com/office/powerpoint/2010/main" val="9568414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662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8" fill="hold" nodeType="clickEffect">
                                  <p:stCondLst>
                                    <p:cond delay="0"/>
                                  </p:stCondLst>
                                  <p:childTnLst>
                                    <p:set>
                                      <p:cBhvr>
                                        <p:cTn id="10" dur="1" fill="hold">
                                          <p:stCondLst>
                                            <p:cond delay="0"/>
                                          </p:stCondLst>
                                        </p:cTn>
                                        <p:tgtEl>
                                          <p:spTgt spid="26632"/>
                                        </p:tgtEl>
                                        <p:attrNameLst>
                                          <p:attrName>style.visibility</p:attrName>
                                        </p:attrNameLst>
                                      </p:cBhvr>
                                      <p:to>
                                        <p:strVal val="visible"/>
                                      </p:to>
                                    </p:set>
                                    <p:anim calcmode="lin" valueType="num">
                                      <p:cBhvr additive="base">
                                        <p:cTn id="11" dur="500" fill="hold"/>
                                        <p:tgtEl>
                                          <p:spTgt spid="26632"/>
                                        </p:tgtEl>
                                        <p:attrNameLst>
                                          <p:attrName>ppt_x</p:attrName>
                                        </p:attrNameLst>
                                      </p:cBhvr>
                                      <p:tavLst>
                                        <p:tav tm="0">
                                          <p:val>
                                            <p:strVal val="0-#ppt_w/2"/>
                                          </p:val>
                                        </p:tav>
                                        <p:tav tm="100000">
                                          <p:val>
                                            <p:strVal val="#ppt_x"/>
                                          </p:val>
                                        </p:tav>
                                      </p:tavLst>
                                    </p:anim>
                                    <p:anim calcmode="lin" valueType="num">
                                      <p:cBhvr additive="base">
                                        <p:cTn id="12" dur="500" fill="hold"/>
                                        <p:tgtEl>
                                          <p:spTgt spid="26632"/>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3" presetClass="entr" presetSubtype="16" fill="hold" grpId="0" nodeType="clickEffect">
                                  <p:stCondLst>
                                    <p:cond delay="0"/>
                                  </p:stCondLst>
                                  <p:childTnLst>
                                    <p:set>
                                      <p:cBhvr>
                                        <p:cTn id="16" dur="1" fill="hold">
                                          <p:stCondLst>
                                            <p:cond delay="0"/>
                                          </p:stCondLst>
                                        </p:cTn>
                                        <p:tgtEl>
                                          <p:spTgt spid="26637"/>
                                        </p:tgtEl>
                                        <p:attrNameLst>
                                          <p:attrName>style.visibility</p:attrName>
                                        </p:attrNameLst>
                                      </p:cBhvr>
                                      <p:to>
                                        <p:strVal val="visible"/>
                                      </p:to>
                                    </p:set>
                                    <p:anim calcmode="lin" valueType="num">
                                      <p:cBhvr>
                                        <p:cTn id="17" dur="500" fill="hold"/>
                                        <p:tgtEl>
                                          <p:spTgt spid="26637"/>
                                        </p:tgtEl>
                                        <p:attrNameLst>
                                          <p:attrName>ppt_w</p:attrName>
                                        </p:attrNameLst>
                                      </p:cBhvr>
                                      <p:tavLst>
                                        <p:tav tm="0">
                                          <p:val>
                                            <p:fltVal val="0"/>
                                          </p:val>
                                        </p:tav>
                                        <p:tav tm="100000">
                                          <p:val>
                                            <p:strVal val="#ppt_w"/>
                                          </p:val>
                                        </p:tav>
                                      </p:tavLst>
                                    </p:anim>
                                    <p:anim calcmode="lin" valueType="num">
                                      <p:cBhvr>
                                        <p:cTn id="18" dur="500" fill="hold"/>
                                        <p:tgtEl>
                                          <p:spTgt spid="26637"/>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26639"/>
                                        </p:tgtEl>
                                        <p:attrNameLst>
                                          <p:attrName>style.visibility</p:attrName>
                                        </p:attrNameLst>
                                      </p:cBhvr>
                                      <p:to>
                                        <p:strVal val="visible"/>
                                      </p:to>
                                    </p:set>
                                    <p:anim calcmode="lin" valueType="num">
                                      <p:cBhvr additive="base">
                                        <p:cTn id="23" dur="500" fill="hold"/>
                                        <p:tgtEl>
                                          <p:spTgt spid="26639"/>
                                        </p:tgtEl>
                                        <p:attrNameLst>
                                          <p:attrName>ppt_x</p:attrName>
                                        </p:attrNameLst>
                                      </p:cBhvr>
                                      <p:tavLst>
                                        <p:tav tm="0">
                                          <p:val>
                                            <p:strVal val="0-#ppt_w/2"/>
                                          </p:val>
                                        </p:tav>
                                        <p:tav tm="100000">
                                          <p:val>
                                            <p:strVal val="#ppt_x"/>
                                          </p:val>
                                        </p:tav>
                                      </p:tavLst>
                                    </p:anim>
                                    <p:anim calcmode="lin" valueType="num">
                                      <p:cBhvr additive="base">
                                        <p:cTn id="24" dur="500" fill="hold"/>
                                        <p:tgtEl>
                                          <p:spTgt spid="26639"/>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15" presetClass="entr" presetSubtype="0" fill="hold" grpId="0" nodeType="clickEffect">
                                  <p:stCondLst>
                                    <p:cond delay="0"/>
                                  </p:stCondLst>
                                  <p:childTnLst>
                                    <p:set>
                                      <p:cBhvr>
                                        <p:cTn id="28" dur="1" fill="hold">
                                          <p:stCondLst>
                                            <p:cond delay="0"/>
                                          </p:stCondLst>
                                        </p:cTn>
                                        <p:tgtEl>
                                          <p:spTgt spid="26638"/>
                                        </p:tgtEl>
                                        <p:attrNameLst>
                                          <p:attrName>style.visibility</p:attrName>
                                        </p:attrNameLst>
                                      </p:cBhvr>
                                      <p:to>
                                        <p:strVal val="visible"/>
                                      </p:to>
                                    </p:set>
                                    <p:anim calcmode="lin" valueType="num">
                                      <p:cBhvr>
                                        <p:cTn id="29" dur="1000" fill="hold"/>
                                        <p:tgtEl>
                                          <p:spTgt spid="26638"/>
                                        </p:tgtEl>
                                        <p:attrNameLst>
                                          <p:attrName>ppt_w</p:attrName>
                                        </p:attrNameLst>
                                      </p:cBhvr>
                                      <p:tavLst>
                                        <p:tav tm="0">
                                          <p:val>
                                            <p:fltVal val="0"/>
                                          </p:val>
                                        </p:tav>
                                        <p:tav tm="100000">
                                          <p:val>
                                            <p:strVal val="#ppt_w"/>
                                          </p:val>
                                        </p:tav>
                                      </p:tavLst>
                                    </p:anim>
                                    <p:anim calcmode="lin" valueType="num">
                                      <p:cBhvr>
                                        <p:cTn id="30" dur="1000" fill="hold"/>
                                        <p:tgtEl>
                                          <p:spTgt spid="26638"/>
                                        </p:tgtEl>
                                        <p:attrNameLst>
                                          <p:attrName>ppt_h</p:attrName>
                                        </p:attrNameLst>
                                      </p:cBhvr>
                                      <p:tavLst>
                                        <p:tav tm="0">
                                          <p:val>
                                            <p:fltVal val="0"/>
                                          </p:val>
                                        </p:tav>
                                        <p:tav tm="100000">
                                          <p:val>
                                            <p:strVal val="#ppt_h"/>
                                          </p:val>
                                        </p:tav>
                                      </p:tavLst>
                                    </p:anim>
                                    <p:anim calcmode="lin" valueType="num">
                                      <p:cBhvr>
                                        <p:cTn id="31" dur="1000" fill="hold"/>
                                        <p:tgtEl>
                                          <p:spTgt spid="26638"/>
                                        </p:tgtEl>
                                        <p:attrNameLst>
                                          <p:attrName>ppt_x</p:attrName>
                                        </p:attrNameLst>
                                      </p:cBhvr>
                                      <p:tavLst>
                                        <p:tav tm="0" fmla="#ppt_x+(cos(-2*pi*(1-$))*-#ppt_x-sin(-2*pi*(1-$))*(1-#ppt_y))*(1-$)">
                                          <p:val>
                                            <p:fltVal val="0"/>
                                          </p:val>
                                        </p:tav>
                                        <p:tav tm="100000">
                                          <p:val>
                                            <p:fltVal val="1"/>
                                          </p:val>
                                        </p:tav>
                                      </p:tavLst>
                                    </p:anim>
                                    <p:anim calcmode="lin" valueType="num">
                                      <p:cBhvr>
                                        <p:cTn id="32" dur="1000" fill="hold"/>
                                        <p:tgtEl>
                                          <p:spTgt spid="2663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3" presetClass="entr" presetSubtype="16" fill="hold" grpId="0" nodeType="clickEffect">
                                  <p:stCondLst>
                                    <p:cond delay="0"/>
                                  </p:stCondLst>
                                  <p:childTnLst>
                                    <p:set>
                                      <p:cBhvr>
                                        <p:cTn id="36" dur="1" fill="hold">
                                          <p:stCondLst>
                                            <p:cond delay="0"/>
                                          </p:stCondLst>
                                        </p:cTn>
                                        <p:tgtEl>
                                          <p:spTgt spid="26641"/>
                                        </p:tgtEl>
                                        <p:attrNameLst>
                                          <p:attrName>style.visibility</p:attrName>
                                        </p:attrNameLst>
                                      </p:cBhvr>
                                      <p:to>
                                        <p:strVal val="visible"/>
                                      </p:to>
                                    </p:set>
                                    <p:anim calcmode="lin" valueType="num">
                                      <p:cBhvr>
                                        <p:cTn id="37" dur="500" fill="hold"/>
                                        <p:tgtEl>
                                          <p:spTgt spid="26641"/>
                                        </p:tgtEl>
                                        <p:attrNameLst>
                                          <p:attrName>ppt_w</p:attrName>
                                        </p:attrNameLst>
                                      </p:cBhvr>
                                      <p:tavLst>
                                        <p:tav tm="0">
                                          <p:val>
                                            <p:fltVal val="0"/>
                                          </p:val>
                                        </p:tav>
                                        <p:tav tm="100000">
                                          <p:val>
                                            <p:strVal val="#ppt_w"/>
                                          </p:val>
                                        </p:tav>
                                      </p:tavLst>
                                    </p:anim>
                                    <p:anim calcmode="lin" valueType="num">
                                      <p:cBhvr>
                                        <p:cTn id="38" dur="500" fill="hold"/>
                                        <p:tgtEl>
                                          <p:spTgt spid="26641"/>
                                        </p:tgtEl>
                                        <p:attrNameLst>
                                          <p:attrName>ppt_h</p:attrName>
                                        </p:attrNameLst>
                                      </p:cBhvr>
                                      <p:tavLst>
                                        <p:tav tm="0">
                                          <p:val>
                                            <p:fltVal val="0"/>
                                          </p:val>
                                        </p:tav>
                                        <p:tav tm="100000">
                                          <p:val>
                                            <p:strVal val="#ppt_h"/>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26642"/>
                                        </p:tgtEl>
                                        <p:attrNameLst>
                                          <p:attrName>style.visibility</p:attrName>
                                        </p:attrNameLst>
                                      </p:cBhvr>
                                      <p:to>
                                        <p:strVal val="visible"/>
                                      </p:to>
                                    </p:set>
                                    <p:anim calcmode="lin" valueType="num">
                                      <p:cBhvr additive="base">
                                        <p:cTn id="43" dur="500" fill="hold"/>
                                        <p:tgtEl>
                                          <p:spTgt spid="26642"/>
                                        </p:tgtEl>
                                        <p:attrNameLst>
                                          <p:attrName>ppt_x</p:attrName>
                                        </p:attrNameLst>
                                      </p:cBhvr>
                                      <p:tavLst>
                                        <p:tav tm="0">
                                          <p:val>
                                            <p:strVal val="0-#ppt_w/2"/>
                                          </p:val>
                                        </p:tav>
                                        <p:tav tm="100000">
                                          <p:val>
                                            <p:strVal val="#ppt_x"/>
                                          </p:val>
                                        </p:tav>
                                      </p:tavLst>
                                    </p:anim>
                                    <p:anim calcmode="lin" valueType="num">
                                      <p:cBhvr additive="base">
                                        <p:cTn id="44" dur="500" fill="hold"/>
                                        <p:tgtEl>
                                          <p:spTgt spid="26642"/>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15" presetClass="entr" presetSubtype="0" fill="hold" grpId="0" nodeType="clickEffect">
                                  <p:stCondLst>
                                    <p:cond delay="0"/>
                                  </p:stCondLst>
                                  <p:childTnLst>
                                    <p:set>
                                      <p:cBhvr>
                                        <p:cTn id="48" dur="1" fill="hold">
                                          <p:stCondLst>
                                            <p:cond delay="0"/>
                                          </p:stCondLst>
                                        </p:cTn>
                                        <p:tgtEl>
                                          <p:spTgt spid="26643"/>
                                        </p:tgtEl>
                                        <p:attrNameLst>
                                          <p:attrName>style.visibility</p:attrName>
                                        </p:attrNameLst>
                                      </p:cBhvr>
                                      <p:to>
                                        <p:strVal val="visible"/>
                                      </p:to>
                                    </p:set>
                                    <p:anim calcmode="lin" valueType="num">
                                      <p:cBhvr>
                                        <p:cTn id="49" dur="1000" fill="hold"/>
                                        <p:tgtEl>
                                          <p:spTgt spid="26643"/>
                                        </p:tgtEl>
                                        <p:attrNameLst>
                                          <p:attrName>ppt_w</p:attrName>
                                        </p:attrNameLst>
                                      </p:cBhvr>
                                      <p:tavLst>
                                        <p:tav tm="0">
                                          <p:val>
                                            <p:fltVal val="0"/>
                                          </p:val>
                                        </p:tav>
                                        <p:tav tm="100000">
                                          <p:val>
                                            <p:strVal val="#ppt_w"/>
                                          </p:val>
                                        </p:tav>
                                      </p:tavLst>
                                    </p:anim>
                                    <p:anim calcmode="lin" valueType="num">
                                      <p:cBhvr>
                                        <p:cTn id="50" dur="1000" fill="hold"/>
                                        <p:tgtEl>
                                          <p:spTgt spid="26643"/>
                                        </p:tgtEl>
                                        <p:attrNameLst>
                                          <p:attrName>ppt_h</p:attrName>
                                        </p:attrNameLst>
                                      </p:cBhvr>
                                      <p:tavLst>
                                        <p:tav tm="0">
                                          <p:val>
                                            <p:fltVal val="0"/>
                                          </p:val>
                                        </p:tav>
                                        <p:tav tm="100000">
                                          <p:val>
                                            <p:strVal val="#ppt_h"/>
                                          </p:val>
                                        </p:tav>
                                      </p:tavLst>
                                    </p:anim>
                                    <p:anim calcmode="lin" valueType="num">
                                      <p:cBhvr>
                                        <p:cTn id="51" dur="1000" fill="hold"/>
                                        <p:tgtEl>
                                          <p:spTgt spid="26643"/>
                                        </p:tgtEl>
                                        <p:attrNameLst>
                                          <p:attrName>ppt_x</p:attrName>
                                        </p:attrNameLst>
                                      </p:cBhvr>
                                      <p:tavLst>
                                        <p:tav tm="0" fmla="#ppt_x+(cos(-2*pi*(1-$))*-#ppt_x-sin(-2*pi*(1-$))*(1-#ppt_y))*(1-$)">
                                          <p:val>
                                            <p:fltVal val="0"/>
                                          </p:val>
                                        </p:tav>
                                        <p:tav tm="100000">
                                          <p:val>
                                            <p:fltVal val="1"/>
                                          </p:val>
                                        </p:tav>
                                      </p:tavLst>
                                    </p:anim>
                                    <p:anim calcmode="lin" valueType="num">
                                      <p:cBhvr>
                                        <p:cTn id="52" dur="1000" fill="hold"/>
                                        <p:tgtEl>
                                          <p:spTgt spid="2664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53" fill="hold" nodeType="clickPar">
                      <p:stCondLst>
                        <p:cond delay="indefinite"/>
                      </p:stCondLst>
                      <p:childTnLst>
                        <p:par>
                          <p:cTn id="54" fill="hold" nodeType="withGroup">
                            <p:stCondLst>
                              <p:cond delay="0"/>
                            </p:stCondLst>
                            <p:childTnLst>
                              <p:par>
                                <p:cTn id="55" presetID="23" presetClass="entr" presetSubtype="16" fill="hold" grpId="0" nodeType="clickEffect">
                                  <p:stCondLst>
                                    <p:cond delay="0"/>
                                  </p:stCondLst>
                                  <p:childTnLst>
                                    <p:set>
                                      <p:cBhvr>
                                        <p:cTn id="56" dur="1" fill="hold">
                                          <p:stCondLst>
                                            <p:cond delay="0"/>
                                          </p:stCondLst>
                                        </p:cTn>
                                        <p:tgtEl>
                                          <p:spTgt spid="26645"/>
                                        </p:tgtEl>
                                        <p:attrNameLst>
                                          <p:attrName>style.visibility</p:attrName>
                                        </p:attrNameLst>
                                      </p:cBhvr>
                                      <p:to>
                                        <p:strVal val="visible"/>
                                      </p:to>
                                    </p:set>
                                    <p:anim calcmode="lin" valueType="num">
                                      <p:cBhvr>
                                        <p:cTn id="57" dur="500" fill="hold"/>
                                        <p:tgtEl>
                                          <p:spTgt spid="26645"/>
                                        </p:tgtEl>
                                        <p:attrNameLst>
                                          <p:attrName>ppt_w</p:attrName>
                                        </p:attrNameLst>
                                      </p:cBhvr>
                                      <p:tavLst>
                                        <p:tav tm="0">
                                          <p:val>
                                            <p:fltVal val="0"/>
                                          </p:val>
                                        </p:tav>
                                        <p:tav tm="100000">
                                          <p:val>
                                            <p:strVal val="#ppt_w"/>
                                          </p:val>
                                        </p:tav>
                                      </p:tavLst>
                                    </p:anim>
                                    <p:anim calcmode="lin" valueType="num">
                                      <p:cBhvr>
                                        <p:cTn id="58" dur="500" fill="hold"/>
                                        <p:tgtEl>
                                          <p:spTgt spid="26645"/>
                                        </p:tgtEl>
                                        <p:attrNameLst>
                                          <p:attrName>ppt_h</p:attrName>
                                        </p:attrNameLst>
                                      </p:cBhvr>
                                      <p:tavLst>
                                        <p:tav tm="0">
                                          <p:val>
                                            <p:fltVal val="0"/>
                                          </p:val>
                                        </p:tav>
                                        <p:tav tm="100000">
                                          <p:val>
                                            <p:strVal val="#ppt_h"/>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2" presetClass="entr" presetSubtype="8" fill="hold" grpId="0" nodeType="clickEffect">
                                  <p:stCondLst>
                                    <p:cond delay="0"/>
                                  </p:stCondLst>
                                  <p:childTnLst>
                                    <p:set>
                                      <p:cBhvr>
                                        <p:cTn id="62" dur="1" fill="hold">
                                          <p:stCondLst>
                                            <p:cond delay="0"/>
                                          </p:stCondLst>
                                        </p:cTn>
                                        <p:tgtEl>
                                          <p:spTgt spid="26646"/>
                                        </p:tgtEl>
                                        <p:attrNameLst>
                                          <p:attrName>style.visibility</p:attrName>
                                        </p:attrNameLst>
                                      </p:cBhvr>
                                      <p:to>
                                        <p:strVal val="visible"/>
                                      </p:to>
                                    </p:set>
                                    <p:anim calcmode="lin" valueType="num">
                                      <p:cBhvr additive="base">
                                        <p:cTn id="63" dur="500" fill="hold"/>
                                        <p:tgtEl>
                                          <p:spTgt spid="26646"/>
                                        </p:tgtEl>
                                        <p:attrNameLst>
                                          <p:attrName>ppt_x</p:attrName>
                                        </p:attrNameLst>
                                      </p:cBhvr>
                                      <p:tavLst>
                                        <p:tav tm="0">
                                          <p:val>
                                            <p:strVal val="0-#ppt_w/2"/>
                                          </p:val>
                                        </p:tav>
                                        <p:tav tm="100000">
                                          <p:val>
                                            <p:strVal val="#ppt_x"/>
                                          </p:val>
                                        </p:tav>
                                      </p:tavLst>
                                    </p:anim>
                                    <p:anim calcmode="lin" valueType="num">
                                      <p:cBhvr additive="base">
                                        <p:cTn id="64" dur="500" fill="hold"/>
                                        <p:tgtEl>
                                          <p:spTgt spid="26646"/>
                                        </p:tgtEl>
                                        <p:attrNameLst>
                                          <p:attrName>ppt_y</p:attrName>
                                        </p:attrNameLst>
                                      </p:cBhvr>
                                      <p:tavLst>
                                        <p:tav tm="0">
                                          <p:val>
                                            <p:strVal val="#ppt_y"/>
                                          </p:val>
                                        </p:tav>
                                        <p:tav tm="100000">
                                          <p:val>
                                            <p:strVal val="#ppt_y"/>
                                          </p:val>
                                        </p:tav>
                                      </p:tavLst>
                                    </p:anim>
                                  </p:childTnLst>
                                </p:cTn>
                              </p:par>
                            </p:childTnLst>
                          </p:cTn>
                        </p:par>
                      </p:childTnLst>
                    </p:cTn>
                  </p:par>
                  <p:par>
                    <p:cTn id="65" fill="hold" nodeType="clickPar">
                      <p:stCondLst>
                        <p:cond delay="indefinite"/>
                      </p:stCondLst>
                      <p:childTnLst>
                        <p:par>
                          <p:cTn id="66" fill="hold" nodeType="withGroup">
                            <p:stCondLst>
                              <p:cond delay="0"/>
                            </p:stCondLst>
                            <p:childTnLst>
                              <p:par>
                                <p:cTn id="67" presetID="15" presetClass="entr" presetSubtype="0" fill="hold" grpId="0" nodeType="clickEffect">
                                  <p:stCondLst>
                                    <p:cond delay="0"/>
                                  </p:stCondLst>
                                  <p:childTnLst>
                                    <p:set>
                                      <p:cBhvr>
                                        <p:cTn id="68" dur="1" fill="hold">
                                          <p:stCondLst>
                                            <p:cond delay="0"/>
                                          </p:stCondLst>
                                        </p:cTn>
                                        <p:tgtEl>
                                          <p:spTgt spid="26644"/>
                                        </p:tgtEl>
                                        <p:attrNameLst>
                                          <p:attrName>style.visibility</p:attrName>
                                        </p:attrNameLst>
                                      </p:cBhvr>
                                      <p:to>
                                        <p:strVal val="visible"/>
                                      </p:to>
                                    </p:set>
                                    <p:anim calcmode="lin" valueType="num">
                                      <p:cBhvr>
                                        <p:cTn id="69" dur="1000" fill="hold"/>
                                        <p:tgtEl>
                                          <p:spTgt spid="26644"/>
                                        </p:tgtEl>
                                        <p:attrNameLst>
                                          <p:attrName>ppt_w</p:attrName>
                                        </p:attrNameLst>
                                      </p:cBhvr>
                                      <p:tavLst>
                                        <p:tav tm="0">
                                          <p:val>
                                            <p:fltVal val="0"/>
                                          </p:val>
                                        </p:tav>
                                        <p:tav tm="100000">
                                          <p:val>
                                            <p:strVal val="#ppt_w"/>
                                          </p:val>
                                        </p:tav>
                                      </p:tavLst>
                                    </p:anim>
                                    <p:anim calcmode="lin" valueType="num">
                                      <p:cBhvr>
                                        <p:cTn id="70" dur="1000" fill="hold"/>
                                        <p:tgtEl>
                                          <p:spTgt spid="26644"/>
                                        </p:tgtEl>
                                        <p:attrNameLst>
                                          <p:attrName>ppt_h</p:attrName>
                                        </p:attrNameLst>
                                      </p:cBhvr>
                                      <p:tavLst>
                                        <p:tav tm="0">
                                          <p:val>
                                            <p:fltVal val="0"/>
                                          </p:val>
                                        </p:tav>
                                        <p:tav tm="100000">
                                          <p:val>
                                            <p:strVal val="#ppt_h"/>
                                          </p:val>
                                        </p:tav>
                                      </p:tavLst>
                                    </p:anim>
                                    <p:anim calcmode="lin" valueType="num">
                                      <p:cBhvr>
                                        <p:cTn id="71" dur="1000" fill="hold"/>
                                        <p:tgtEl>
                                          <p:spTgt spid="26644"/>
                                        </p:tgtEl>
                                        <p:attrNameLst>
                                          <p:attrName>ppt_x</p:attrName>
                                        </p:attrNameLst>
                                      </p:cBhvr>
                                      <p:tavLst>
                                        <p:tav tm="0" fmla="#ppt_x+(cos(-2*pi*(1-$))*-#ppt_x-sin(-2*pi*(1-$))*(1-#ppt_y))*(1-$)">
                                          <p:val>
                                            <p:fltVal val="0"/>
                                          </p:val>
                                        </p:tav>
                                        <p:tav tm="100000">
                                          <p:val>
                                            <p:fltVal val="1"/>
                                          </p:val>
                                        </p:tav>
                                      </p:tavLst>
                                    </p:anim>
                                    <p:anim calcmode="lin" valueType="num">
                                      <p:cBhvr>
                                        <p:cTn id="72" dur="1000" fill="hold"/>
                                        <p:tgtEl>
                                          <p:spTgt spid="26644"/>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8" grpId="0" animBg="1"/>
      <p:bldP spid="26637" grpId="0" animBg="1" autoUpdateAnimBg="0"/>
      <p:bldP spid="26638" grpId="0" animBg="1" autoUpdateAnimBg="0"/>
      <p:bldP spid="26639" grpId="0" animBg="1" autoUpdateAnimBg="0"/>
      <p:bldP spid="26641" grpId="0" animBg="1" autoUpdateAnimBg="0"/>
      <p:bldP spid="26642" grpId="0" animBg="1" autoUpdateAnimBg="0"/>
      <p:bldP spid="26643" grpId="0" animBg="1" autoUpdateAnimBg="0"/>
      <p:bldP spid="26644" grpId="0" animBg="1" autoUpdateAnimBg="0"/>
      <p:bldP spid="26645" grpId="0" animBg="1" autoUpdateAnimBg="0"/>
      <p:bldP spid="26646" grpId="0" animBg="1"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44039" name="Object 7"/>
          <p:cNvGraphicFramePr>
            <a:graphicFrameLocks noChangeAspect="1"/>
          </p:cNvGraphicFramePr>
          <p:nvPr/>
        </p:nvGraphicFramePr>
        <p:xfrm>
          <a:off x="3962400" y="5105400"/>
          <a:ext cx="1600200" cy="1266825"/>
        </p:xfrm>
        <a:graphic>
          <a:graphicData uri="http://schemas.openxmlformats.org/presentationml/2006/ole">
            <mc:AlternateContent xmlns:mc="http://schemas.openxmlformats.org/markup-compatibility/2006">
              <mc:Choice xmlns:v="urn:schemas-microsoft-com:vml" Requires="v">
                <p:oleObj spid="_x0000_s88444" name="點陣圖影像" r:id="rId4" imgW="1095528" imgH="866896" progId="Paint.Picture">
                  <p:embed/>
                </p:oleObj>
              </mc:Choice>
              <mc:Fallback>
                <p:oleObj name="點陣圖影像" r:id="rId4" imgW="1095528" imgH="866896" progId="Paint.Picture">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62400" y="5105400"/>
                        <a:ext cx="1600200" cy="12668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sp>
        <p:nvSpPr>
          <p:cNvPr id="44034" name="Rectangle 2"/>
          <p:cNvSpPr>
            <a:spLocks noGrp="1" noChangeArrowheads="1"/>
          </p:cNvSpPr>
          <p:nvPr>
            <p:ph type="title"/>
          </p:nvPr>
        </p:nvSpPr>
        <p:spPr>
          <a:xfrm>
            <a:off x="0" y="33939"/>
            <a:ext cx="9144000" cy="651861"/>
          </a:xfrm>
        </p:spPr>
        <p:txBody>
          <a:bodyPr>
            <a:normAutofit/>
          </a:bodyPr>
          <a:lstStyle/>
          <a:p>
            <a:r>
              <a:rPr lang="en-US" altLang="en-US" sz="2800" b="1" dirty="0">
                <a:solidFill>
                  <a:srgbClr val="0000CC"/>
                </a:solidFill>
                <a:latin typeface="Arial" panose="020B0604020202020204" pitchFamily="34" charset="0"/>
              </a:rPr>
              <a:t>CYCLIN-DEPENDENT KINASES (CDK) &amp; CYCLINS</a:t>
            </a:r>
            <a:endParaRPr lang="en-GB" altLang="en-US" sz="2800" b="1" dirty="0">
              <a:solidFill>
                <a:srgbClr val="0000CC"/>
              </a:solidFill>
              <a:latin typeface="Arial" panose="020B0604020202020204" pitchFamily="34" charset="0"/>
            </a:endParaRPr>
          </a:p>
        </p:txBody>
      </p:sp>
      <p:graphicFrame>
        <p:nvGraphicFramePr>
          <p:cNvPr id="44040" name="Object 8"/>
          <p:cNvGraphicFramePr>
            <a:graphicFrameLocks noChangeAspect="1"/>
          </p:cNvGraphicFramePr>
          <p:nvPr/>
        </p:nvGraphicFramePr>
        <p:xfrm>
          <a:off x="3429000" y="5791200"/>
          <a:ext cx="571500" cy="114300"/>
        </p:xfrm>
        <a:graphic>
          <a:graphicData uri="http://schemas.openxmlformats.org/presentationml/2006/ole">
            <mc:AlternateContent xmlns:mc="http://schemas.openxmlformats.org/markup-compatibility/2006">
              <mc:Choice xmlns:v="urn:schemas-microsoft-com:vml" Requires="v">
                <p:oleObj spid="_x0000_s88445" name="點陣圖影像" r:id="rId6" imgW="571731" imgH="114467" progId="Paint.Picture">
                  <p:embed/>
                </p:oleObj>
              </mc:Choice>
              <mc:Fallback>
                <p:oleObj name="點陣圖影像" r:id="rId6" imgW="571731" imgH="114467" progId="Paint.Picture">
                  <p:embed/>
                  <p:pic>
                    <p:nvPicPr>
                      <p:cNvPr id="0" nam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29000" y="5791200"/>
                        <a:ext cx="571500" cy="1143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graphicFrame>
        <p:nvGraphicFramePr>
          <p:cNvPr id="44041" name="Object 9"/>
          <p:cNvGraphicFramePr>
            <a:graphicFrameLocks noChangeAspect="1"/>
          </p:cNvGraphicFramePr>
          <p:nvPr/>
        </p:nvGraphicFramePr>
        <p:xfrm>
          <a:off x="1905000" y="5562600"/>
          <a:ext cx="1314450" cy="1022350"/>
        </p:xfrm>
        <a:graphic>
          <a:graphicData uri="http://schemas.openxmlformats.org/presentationml/2006/ole">
            <mc:AlternateContent xmlns:mc="http://schemas.openxmlformats.org/markup-compatibility/2006">
              <mc:Choice xmlns:v="urn:schemas-microsoft-com:vml" Requires="v">
                <p:oleObj spid="_x0000_s88446" name="點陣圖影像" r:id="rId8" imgW="857143" imgH="666667" progId="Paint.Picture">
                  <p:embed/>
                </p:oleObj>
              </mc:Choice>
              <mc:Fallback>
                <p:oleObj name="點陣圖影像" r:id="rId8" imgW="857143" imgH="666667" progId="Paint.Picture">
                  <p:embed/>
                  <p:pic>
                    <p:nvPicPr>
                      <p:cNvPr id="0" nam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905000" y="5562600"/>
                        <a:ext cx="1314450" cy="10223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graphicFrame>
        <p:nvGraphicFramePr>
          <p:cNvPr id="44042" name="Object 10"/>
          <p:cNvGraphicFramePr>
            <a:graphicFrameLocks noChangeAspect="1"/>
          </p:cNvGraphicFramePr>
          <p:nvPr/>
        </p:nvGraphicFramePr>
        <p:xfrm>
          <a:off x="2535238" y="3505200"/>
          <a:ext cx="1008062" cy="1066800"/>
        </p:xfrm>
        <a:graphic>
          <a:graphicData uri="http://schemas.openxmlformats.org/presentationml/2006/ole">
            <mc:AlternateContent xmlns:mc="http://schemas.openxmlformats.org/markup-compatibility/2006">
              <mc:Choice xmlns:v="urn:schemas-microsoft-com:vml" Requires="v">
                <p:oleObj spid="_x0000_s88447" name="點陣圖影像" r:id="rId10" imgW="647619" imgH="685714" progId="Paint.Picture">
                  <p:embed/>
                </p:oleObj>
              </mc:Choice>
              <mc:Fallback>
                <p:oleObj name="點陣圖影像" r:id="rId10" imgW="647619" imgH="685714" progId="Paint.Picture">
                  <p:embed/>
                  <p:pic>
                    <p:nvPicPr>
                      <p:cNvPr id="0" name=""/>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535238" y="3505200"/>
                        <a:ext cx="1008062" cy="1066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graphicFrame>
        <p:nvGraphicFramePr>
          <p:cNvPr id="44043" name="Object 11"/>
          <p:cNvGraphicFramePr>
            <a:graphicFrameLocks noChangeAspect="1"/>
          </p:cNvGraphicFramePr>
          <p:nvPr/>
        </p:nvGraphicFramePr>
        <p:xfrm>
          <a:off x="2895600" y="1752600"/>
          <a:ext cx="990600" cy="830263"/>
        </p:xfrm>
        <a:graphic>
          <a:graphicData uri="http://schemas.openxmlformats.org/presentationml/2006/ole">
            <mc:AlternateContent xmlns:mc="http://schemas.openxmlformats.org/markup-compatibility/2006">
              <mc:Choice xmlns:v="urn:schemas-microsoft-com:vml" Requires="v">
                <p:oleObj spid="_x0000_s88448" name="點陣圖影像" r:id="rId12" imgW="647619" imgH="542857" progId="Paint.Picture">
                  <p:embed/>
                </p:oleObj>
              </mc:Choice>
              <mc:Fallback>
                <p:oleObj name="點陣圖影像" r:id="rId12" imgW="647619" imgH="542857" progId="Paint.Picture">
                  <p:embed/>
                  <p:pic>
                    <p:nvPicPr>
                      <p:cNvPr id="0" name=""/>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895600" y="1752600"/>
                        <a:ext cx="990600" cy="8302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graphicFrame>
        <p:nvGraphicFramePr>
          <p:cNvPr id="44044" name="Object 12"/>
          <p:cNvGraphicFramePr>
            <a:graphicFrameLocks noChangeAspect="1"/>
          </p:cNvGraphicFramePr>
          <p:nvPr/>
        </p:nvGraphicFramePr>
        <p:xfrm>
          <a:off x="4419600" y="1676400"/>
          <a:ext cx="1600200" cy="1225550"/>
        </p:xfrm>
        <a:graphic>
          <a:graphicData uri="http://schemas.openxmlformats.org/presentationml/2006/ole">
            <mc:AlternateContent xmlns:mc="http://schemas.openxmlformats.org/markup-compatibility/2006">
              <mc:Choice xmlns:v="urn:schemas-microsoft-com:vml" Requires="v">
                <p:oleObj spid="_x0000_s88449" name="點陣圖影像" r:id="rId14" imgW="1057423" imgH="809738" progId="Paint.Picture">
                  <p:embed/>
                </p:oleObj>
              </mc:Choice>
              <mc:Fallback>
                <p:oleObj name="點陣圖影像" r:id="rId14" imgW="1057423" imgH="809738" progId="Paint.Picture">
                  <p:embed/>
                  <p:pic>
                    <p:nvPicPr>
                      <p:cNvPr id="0" name=""/>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419600" y="1676400"/>
                        <a:ext cx="1600200" cy="12255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graphicFrame>
        <p:nvGraphicFramePr>
          <p:cNvPr id="44045" name="Object 13"/>
          <p:cNvGraphicFramePr>
            <a:graphicFrameLocks noChangeAspect="1"/>
          </p:cNvGraphicFramePr>
          <p:nvPr/>
        </p:nvGraphicFramePr>
        <p:xfrm>
          <a:off x="3276600" y="2590800"/>
          <a:ext cx="1228725" cy="819150"/>
        </p:xfrm>
        <a:graphic>
          <a:graphicData uri="http://schemas.openxmlformats.org/presentationml/2006/ole">
            <mc:AlternateContent xmlns:mc="http://schemas.openxmlformats.org/markup-compatibility/2006">
              <mc:Choice xmlns:v="urn:schemas-microsoft-com:vml" Requires="v">
                <p:oleObj spid="_x0000_s88450" name="點陣圖影像" r:id="rId16" imgW="1228571" imgH="819048" progId="Paint.Picture">
                  <p:embed/>
                </p:oleObj>
              </mc:Choice>
              <mc:Fallback>
                <p:oleObj name="點陣圖影像" r:id="rId16" imgW="1228571" imgH="819048" progId="Paint.Picture">
                  <p:embed/>
                  <p:pic>
                    <p:nvPicPr>
                      <p:cNvPr id="0" name=""/>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276600" y="2590800"/>
                        <a:ext cx="1228725" cy="8191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graphicFrame>
        <p:nvGraphicFramePr>
          <p:cNvPr id="44046" name="Object 14"/>
          <p:cNvGraphicFramePr>
            <a:graphicFrameLocks noChangeAspect="1"/>
          </p:cNvGraphicFramePr>
          <p:nvPr/>
        </p:nvGraphicFramePr>
        <p:xfrm>
          <a:off x="6019800" y="2209800"/>
          <a:ext cx="552450" cy="123825"/>
        </p:xfrm>
        <a:graphic>
          <a:graphicData uri="http://schemas.openxmlformats.org/presentationml/2006/ole">
            <mc:AlternateContent xmlns:mc="http://schemas.openxmlformats.org/markup-compatibility/2006">
              <mc:Choice xmlns:v="urn:schemas-microsoft-com:vml" Requires="v">
                <p:oleObj spid="_x0000_s88451" name="點陣圖影像" r:id="rId18" imgW="552527" imgH="123842" progId="Paint.Picture">
                  <p:embed/>
                </p:oleObj>
              </mc:Choice>
              <mc:Fallback>
                <p:oleObj name="點陣圖影像" r:id="rId18" imgW="552527" imgH="123842" progId="Paint.Picture">
                  <p:embed/>
                  <p:pic>
                    <p:nvPicPr>
                      <p:cNvPr id="0" name=""/>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019800" y="2209800"/>
                        <a:ext cx="552450" cy="1238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graphicFrame>
        <p:nvGraphicFramePr>
          <p:cNvPr id="44047" name="Object 15"/>
          <p:cNvGraphicFramePr>
            <a:graphicFrameLocks noChangeAspect="1"/>
          </p:cNvGraphicFramePr>
          <p:nvPr/>
        </p:nvGraphicFramePr>
        <p:xfrm>
          <a:off x="6477000" y="1905000"/>
          <a:ext cx="1143000" cy="766763"/>
        </p:xfrm>
        <a:graphic>
          <a:graphicData uri="http://schemas.openxmlformats.org/presentationml/2006/ole">
            <mc:AlternateContent xmlns:mc="http://schemas.openxmlformats.org/markup-compatibility/2006">
              <mc:Choice xmlns:v="urn:schemas-microsoft-com:vml" Requires="v">
                <p:oleObj spid="_x0000_s88452" name="點陣圖影像" r:id="rId20" imgW="781159" imgH="523810" progId="Paint.Picture">
                  <p:embed/>
                </p:oleObj>
              </mc:Choice>
              <mc:Fallback>
                <p:oleObj name="點陣圖影像" r:id="rId20" imgW="781159" imgH="523810" progId="Paint.Picture">
                  <p:embed/>
                  <p:pic>
                    <p:nvPicPr>
                      <p:cNvPr id="0" name=""/>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6477000" y="1905000"/>
                        <a:ext cx="1143000" cy="7667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graphicFrame>
        <p:nvGraphicFramePr>
          <p:cNvPr id="44050" name="Object 18"/>
          <p:cNvGraphicFramePr>
            <a:graphicFrameLocks noChangeAspect="1"/>
          </p:cNvGraphicFramePr>
          <p:nvPr/>
        </p:nvGraphicFramePr>
        <p:xfrm>
          <a:off x="5486400" y="4038600"/>
          <a:ext cx="1543050" cy="1474788"/>
        </p:xfrm>
        <a:graphic>
          <a:graphicData uri="http://schemas.openxmlformats.org/presentationml/2006/ole">
            <mc:AlternateContent xmlns:mc="http://schemas.openxmlformats.org/markup-compatibility/2006">
              <mc:Choice xmlns:v="urn:schemas-microsoft-com:vml" Requires="v">
                <p:oleObj spid="_x0000_s88453" name="點陣圖影像" r:id="rId22" imgW="857143" imgH="819048" progId="Paint.Picture">
                  <p:embed/>
                </p:oleObj>
              </mc:Choice>
              <mc:Fallback>
                <p:oleObj name="點陣圖影像" r:id="rId22" imgW="857143" imgH="819048" progId="Paint.Picture">
                  <p:embed/>
                  <p:pic>
                    <p:nvPicPr>
                      <p:cNvPr id="0" name=""/>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5486400" y="4038600"/>
                        <a:ext cx="1543050" cy="147478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graphicFrame>
        <p:nvGraphicFramePr>
          <p:cNvPr id="44051" name="Object 19"/>
          <p:cNvGraphicFramePr>
            <a:graphicFrameLocks noChangeAspect="1"/>
          </p:cNvGraphicFramePr>
          <p:nvPr/>
        </p:nvGraphicFramePr>
        <p:xfrm>
          <a:off x="3733800" y="2971800"/>
          <a:ext cx="2276475" cy="2181225"/>
        </p:xfrm>
        <a:graphic>
          <a:graphicData uri="http://schemas.openxmlformats.org/presentationml/2006/ole">
            <mc:AlternateContent xmlns:mc="http://schemas.openxmlformats.org/markup-compatibility/2006">
              <mc:Choice xmlns:v="urn:schemas-microsoft-com:vml" Requires="v">
                <p:oleObj spid="_x0000_s88454" name="點陣圖影像" r:id="rId24" imgW="2276793" imgH="2180952" progId="Paint.Picture">
                  <p:embed/>
                </p:oleObj>
              </mc:Choice>
              <mc:Fallback>
                <p:oleObj name="點陣圖影像" r:id="rId24" imgW="2276793" imgH="2180952" progId="Paint.Picture">
                  <p:embed/>
                  <p:pic>
                    <p:nvPicPr>
                      <p:cNvPr id="0" name=""/>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3733800" y="2971800"/>
                        <a:ext cx="2276475" cy="21812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graphicFrame>
        <p:nvGraphicFramePr>
          <p:cNvPr id="44038" name="Object 6"/>
          <p:cNvGraphicFramePr>
            <a:graphicFrameLocks noChangeAspect="1"/>
          </p:cNvGraphicFramePr>
          <p:nvPr/>
        </p:nvGraphicFramePr>
        <p:xfrm>
          <a:off x="6400800" y="5181600"/>
          <a:ext cx="1143000" cy="808038"/>
        </p:xfrm>
        <a:graphic>
          <a:graphicData uri="http://schemas.openxmlformats.org/presentationml/2006/ole">
            <mc:AlternateContent xmlns:mc="http://schemas.openxmlformats.org/markup-compatibility/2006">
              <mc:Choice xmlns:v="urn:schemas-microsoft-com:vml" Requires="v">
                <p:oleObj spid="_x0000_s88455" name="點陣圖影像" r:id="rId26" imgW="781159" imgH="552527" progId="Paint.Picture">
                  <p:embed/>
                </p:oleObj>
              </mc:Choice>
              <mc:Fallback>
                <p:oleObj name="點陣圖影像" r:id="rId26" imgW="781159" imgH="552527" progId="Paint.Picture">
                  <p:embed/>
                  <p:pic>
                    <p:nvPicPr>
                      <p:cNvPr id="0" name=""/>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6400800" y="5181600"/>
                        <a:ext cx="1143000" cy="8080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graphicFrame>
        <p:nvGraphicFramePr>
          <p:cNvPr id="44036" name="Object 4"/>
          <p:cNvGraphicFramePr>
            <a:graphicFrameLocks noChangeAspect="1"/>
          </p:cNvGraphicFramePr>
          <p:nvPr/>
        </p:nvGraphicFramePr>
        <p:xfrm>
          <a:off x="6324600" y="3124200"/>
          <a:ext cx="1081088" cy="1152525"/>
        </p:xfrm>
        <a:graphic>
          <a:graphicData uri="http://schemas.openxmlformats.org/presentationml/2006/ole">
            <mc:AlternateContent xmlns:mc="http://schemas.openxmlformats.org/markup-compatibility/2006">
              <mc:Choice xmlns:v="urn:schemas-microsoft-com:vml" Requires="v">
                <p:oleObj spid="_x0000_s88456" name="點陣圖影像" r:id="rId28" imgW="724001" imgH="771429" progId="Paint.Picture">
                  <p:embed/>
                </p:oleObj>
              </mc:Choice>
              <mc:Fallback>
                <p:oleObj name="點陣圖影像" r:id="rId28" imgW="724001" imgH="771429" progId="Paint.Picture">
                  <p:embed/>
                  <p:pic>
                    <p:nvPicPr>
                      <p:cNvPr id="0" name=""/>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6324600" y="3124200"/>
                        <a:ext cx="1081088" cy="11525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oleObj>
              </mc:Fallback>
            </mc:AlternateContent>
          </a:graphicData>
        </a:graphic>
      </p:graphicFrame>
      <p:sp>
        <p:nvSpPr>
          <p:cNvPr id="44052" name="Text Box 20"/>
          <p:cNvSpPr txBox="1">
            <a:spLocks noChangeArrowheads="1"/>
          </p:cNvSpPr>
          <p:nvPr/>
        </p:nvSpPr>
        <p:spPr bwMode="auto">
          <a:xfrm>
            <a:off x="1371600" y="2209800"/>
            <a:ext cx="1812925" cy="58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r>
              <a:rPr lang="en-US" altLang="en-US" b="1" i="1"/>
              <a:t>Mitotic cyclin</a:t>
            </a:r>
          </a:p>
          <a:p>
            <a:r>
              <a:rPr lang="en-US" altLang="en-US" b="1" i="1"/>
              <a:t>(Cyclin B)</a:t>
            </a:r>
            <a:endParaRPr lang="en-GB" altLang="en-US" b="1" i="1"/>
          </a:p>
        </p:txBody>
      </p:sp>
      <p:sp>
        <p:nvSpPr>
          <p:cNvPr id="44053" name="Text Box 21"/>
          <p:cNvSpPr txBox="1">
            <a:spLocks noChangeArrowheads="1"/>
          </p:cNvSpPr>
          <p:nvPr/>
        </p:nvSpPr>
        <p:spPr bwMode="auto">
          <a:xfrm>
            <a:off x="838200" y="3810000"/>
            <a:ext cx="1679575" cy="58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r>
              <a:rPr lang="en-US" altLang="en-US" b="1" i="1"/>
              <a:t>Mitotic cdk</a:t>
            </a:r>
          </a:p>
          <a:p>
            <a:r>
              <a:rPr lang="en-US" altLang="en-US" b="1" i="1"/>
              <a:t>(cdk 1)</a:t>
            </a:r>
            <a:endParaRPr lang="en-GB" altLang="en-US" b="1" i="1"/>
          </a:p>
        </p:txBody>
      </p:sp>
      <p:sp>
        <p:nvSpPr>
          <p:cNvPr id="44054" name="Text Box 22"/>
          <p:cNvSpPr txBox="1">
            <a:spLocks noChangeArrowheads="1"/>
          </p:cNvSpPr>
          <p:nvPr/>
        </p:nvSpPr>
        <p:spPr bwMode="auto">
          <a:xfrm>
            <a:off x="3489325" y="1447800"/>
            <a:ext cx="3303588" cy="3365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r>
              <a:rPr lang="en-US" altLang="en-US" b="1" i="1"/>
              <a:t>Active Mitosis Promoting Factor</a:t>
            </a:r>
            <a:endParaRPr lang="en-GB" altLang="en-US" b="1" i="1"/>
          </a:p>
        </p:txBody>
      </p:sp>
      <p:sp>
        <p:nvSpPr>
          <p:cNvPr id="44055" name="Text Box 23"/>
          <p:cNvSpPr txBox="1">
            <a:spLocks noChangeArrowheads="1"/>
          </p:cNvSpPr>
          <p:nvPr/>
        </p:nvSpPr>
        <p:spPr bwMode="auto">
          <a:xfrm>
            <a:off x="7391400" y="1752600"/>
            <a:ext cx="1751013" cy="8255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r>
              <a:rPr lang="en-US" altLang="en-US" b="1" i="1"/>
              <a:t>Degraded</a:t>
            </a:r>
          </a:p>
          <a:p>
            <a:r>
              <a:rPr lang="en-US" altLang="en-US" b="1" i="1"/>
              <a:t>mitotic cyclin</a:t>
            </a:r>
          </a:p>
          <a:p>
            <a:r>
              <a:rPr lang="en-US" altLang="en-US" b="1" i="1"/>
              <a:t>(Cyclin B)</a:t>
            </a:r>
            <a:endParaRPr lang="en-GB" altLang="en-US" b="1" i="1"/>
          </a:p>
        </p:txBody>
      </p:sp>
      <p:sp>
        <p:nvSpPr>
          <p:cNvPr id="44056" name="Text Box 24"/>
          <p:cNvSpPr txBox="1">
            <a:spLocks noChangeArrowheads="1"/>
          </p:cNvSpPr>
          <p:nvPr/>
        </p:nvSpPr>
        <p:spPr bwMode="auto">
          <a:xfrm>
            <a:off x="7313613" y="3581400"/>
            <a:ext cx="1828800" cy="58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r>
              <a:rPr lang="en-US" altLang="en-US" b="1" i="1"/>
              <a:t>S phase cdk</a:t>
            </a:r>
          </a:p>
          <a:p>
            <a:r>
              <a:rPr lang="en-US" altLang="en-US" b="1" i="1"/>
              <a:t>(cdk2)</a:t>
            </a:r>
            <a:endParaRPr lang="en-GB" altLang="en-US" b="1" i="1"/>
          </a:p>
        </p:txBody>
      </p:sp>
      <p:sp>
        <p:nvSpPr>
          <p:cNvPr id="44057" name="Text Box 25"/>
          <p:cNvSpPr txBox="1">
            <a:spLocks noChangeArrowheads="1"/>
          </p:cNvSpPr>
          <p:nvPr/>
        </p:nvSpPr>
        <p:spPr bwMode="auto">
          <a:xfrm>
            <a:off x="7315200" y="5410200"/>
            <a:ext cx="1827213" cy="58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r>
              <a:rPr lang="en-US" altLang="en-US" b="1" i="1"/>
              <a:t>S phase cyclin</a:t>
            </a:r>
          </a:p>
          <a:p>
            <a:r>
              <a:rPr lang="en-US" altLang="en-US" b="1" i="1"/>
              <a:t>(Cyclin A)</a:t>
            </a:r>
            <a:endParaRPr lang="en-GB" altLang="en-US" b="1" i="1"/>
          </a:p>
        </p:txBody>
      </p:sp>
      <p:sp>
        <p:nvSpPr>
          <p:cNvPr id="44058" name="Text Box 26"/>
          <p:cNvSpPr txBox="1">
            <a:spLocks noChangeArrowheads="1"/>
          </p:cNvSpPr>
          <p:nvPr/>
        </p:nvSpPr>
        <p:spPr bwMode="auto">
          <a:xfrm>
            <a:off x="3244850" y="6324600"/>
            <a:ext cx="3041650" cy="3365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r>
              <a:rPr lang="en-US" altLang="en-US" b="1" i="1"/>
              <a:t>Active cdk2-cyclin A complex</a:t>
            </a:r>
            <a:endParaRPr lang="en-GB" altLang="en-US" b="1" i="1"/>
          </a:p>
        </p:txBody>
      </p:sp>
      <p:sp>
        <p:nvSpPr>
          <p:cNvPr id="44060" name="Text Box 28"/>
          <p:cNvSpPr txBox="1">
            <a:spLocks noChangeArrowheads="1"/>
          </p:cNvSpPr>
          <p:nvPr/>
        </p:nvSpPr>
        <p:spPr bwMode="auto">
          <a:xfrm>
            <a:off x="252413" y="5791200"/>
            <a:ext cx="1595437" cy="8255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r>
              <a:rPr lang="en-US" altLang="en-US" b="1" i="1"/>
              <a:t>Degraded</a:t>
            </a:r>
          </a:p>
          <a:p>
            <a:r>
              <a:rPr lang="en-US" altLang="en-US" b="1" i="1"/>
              <a:t>S phase cyclin</a:t>
            </a:r>
          </a:p>
          <a:p>
            <a:r>
              <a:rPr lang="en-US" altLang="en-US" b="1" i="1"/>
              <a:t>(Cyclin A)</a:t>
            </a:r>
            <a:endParaRPr lang="en-GB" altLang="en-US" b="1" i="1"/>
          </a:p>
        </p:txBody>
      </p:sp>
      <p:sp>
        <p:nvSpPr>
          <p:cNvPr id="24" name="Rectangle 23"/>
          <p:cNvSpPr/>
          <p:nvPr/>
        </p:nvSpPr>
        <p:spPr>
          <a:xfrm>
            <a:off x="6858000" y="6346995"/>
            <a:ext cx="2232471" cy="369332"/>
          </a:xfrm>
          <a:prstGeom prst="rect">
            <a:avLst/>
          </a:prstGeom>
        </p:spPr>
        <p:txBody>
          <a:bodyPr wrap="none">
            <a:spAutoFit/>
          </a:bodyPr>
          <a:lstStyle/>
          <a:p>
            <a:r>
              <a:rPr lang="en-US" b="1" dirty="0" smtClean="0"/>
              <a:t>From Anderson, 2009</a:t>
            </a:r>
            <a:endParaRPr lang="en-US" dirty="0"/>
          </a:p>
        </p:txBody>
      </p:sp>
      <p:sp>
        <p:nvSpPr>
          <p:cNvPr id="25" name="TextBox 2"/>
          <p:cNvSpPr txBox="1">
            <a:spLocks noChangeArrowheads="1"/>
          </p:cNvSpPr>
          <p:nvPr/>
        </p:nvSpPr>
        <p:spPr bwMode="auto">
          <a:xfrm>
            <a:off x="45486" y="685800"/>
            <a:ext cx="9098513"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dirty="0" smtClean="0"/>
              <a:t>A series of mutually inhibitory molecules called cyclins and CDKs determine the progression of the cell between phases of the cell cycle</a:t>
            </a:r>
          </a:p>
        </p:txBody>
      </p:sp>
    </p:spTree>
    <p:extLst>
      <p:ext uri="{BB962C8B-B14F-4D97-AF65-F5344CB8AC3E}">
        <p14:creationId xmlns:p14="http://schemas.microsoft.com/office/powerpoint/2010/main" val="8863020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403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8" fill="hold" nodeType="clickEffect">
                                  <p:stCondLst>
                                    <p:cond delay="0"/>
                                  </p:stCondLst>
                                  <p:childTnLst>
                                    <p:set>
                                      <p:cBhvr>
                                        <p:cTn id="10" dur="1" fill="hold">
                                          <p:stCondLst>
                                            <p:cond delay="0"/>
                                          </p:stCondLst>
                                        </p:cTn>
                                        <p:tgtEl>
                                          <p:spTgt spid="44051"/>
                                        </p:tgtEl>
                                        <p:attrNameLst>
                                          <p:attrName>style.visibility</p:attrName>
                                        </p:attrNameLst>
                                      </p:cBhvr>
                                      <p:to>
                                        <p:strVal val="visible"/>
                                      </p:to>
                                    </p:set>
                                    <p:anim calcmode="lin" valueType="num">
                                      <p:cBhvr additive="base">
                                        <p:cTn id="11" dur="500" fill="hold"/>
                                        <p:tgtEl>
                                          <p:spTgt spid="44051"/>
                                        </p:tgtEl>
                                        <p:attrNameLst>
                                          <p:attrName>ppt_x</p:attrName>
                                        </p:attrNameLst>
                                      </p:cBhvr>
                                      <p:tavLst>
                                        <p:tav tm="0">
                                          <p:val>
                                            <p:strVal val="0-#ppt_w/2"/>
                                          </p:val>
                                        </p:tav>
                                        <p:tav tm="100000">
                                          <p:val>
                                            <p:strVal val="#ppt_x"/>
                                          </p:val>
                                        </p:tav>
                                      </p:tavLst>
                                    </p:anim>
                                    <p:anim calcmode="lin" valueType="num">
                                      <p:cBhvr additive="base">
                                        <p:cTn id="12" dur="500" fill="hold"/>
                                        <p:tgtEl>
                                          <p:spTgt spid="44051"/>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44036"/>
                                        </p:tgtEl>
                                        <p:attrNameLst>
                                          <p:attrName>style.visibility</p:attrName>
                                        </p:attrNameLst>
                                      </p:cBhvr>
                                      <p:to>
                                        <p:strVal val="visible"/>
                                      </p:to>
                                    </p:set>
                                    <p:anim calcmode="lin" valueType="num">
                                      <p:cBhvr additive="base">
                                        <p:cTn id="17" dur="500" fill="hold"/>
                                        <p:tgtEl>
                                          <p:spTgt spid="44036"/>
                                        </p:tgtEl>
                                        <p:attrNameLst>
                                          <p:attrName>ppt_x</p:attrName>
                                        </p:attrNameLst>
                                      </p:cBhvr>
                                      <p:tavLst>
                                        <p:tav tm="0">
                                          <p:val>
                                            <p:strVal val="0-#ppt_w/2"/>
                                          </p:val>
                                        </p:tav>
                                        <p:tav tm="100000">
                                          <p:val>
                                            <p:strVal val="#ppt_x"/>
                                          </p:val>
                                        </p:tav>
                                      </p:tavLst>
                                    </p:anim>
                                    <p:anim calcmode="lin" valueType="num">
                                      <p:cBhvr additive="base">
                                        <p:cTn id="18" dur="500" fill="hold"/>
                                        <p:tgtEl>
                                          <p:spTgt spid="44036"/>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5" presetClass="entr" presetSubtype="0" fill="hold" grpId="0" nodeType="clickEffect">
                                  <p:stCondLst>
                                    <p:cond delay="0"/>
                                  </p:stCondLst>
                                  <p:childTnLst>
                                    <p:set>
                                      <p:cBhvr>
                                        <p:cTn id="22" dur="1" fill="hold">
                                          <p:stCondLst>
                                            <p:cond delay="0"/>
                                          </p:stCondLst>
                                        </p:cTn>
                                        <p:tgtEl>
                                          <p:spTgt spid="44056"/>
                                        </p:tgtEl>
                                        <p:attrNameLst>
                                          <p:attrName>style.visibility</p:attrName>
                                        </p:attrNameLst>
                                      </p:cBhvr>
                                      <p:to>
                                        <p:strVal val="visible"/>
                                      </p:to>
                                    </p:set>
                                    <p:anim calcmode="lin" valueType="num">
                                      <p:cBhvr>
                                        <p:cTn id="23" dur="1000" fill="hold"/>
                                        <p:tgtEl>
                                          <p:spTgt spid="44056"/>
                                        </p:tgtEl>
                                        <p:attrNameLst>
                                          <p:attrName>ppt_w</p:attrName>
                                        </p:attrNameLst>
                                      </p:cBhvr>
                                      <p:tavLst>
                                        <p:tav tm="0">
                                          <p:val>
                                            <p:fltVal val="0"/>
                                          </p:val>
                                        </p:tav>
                                        <p:tav tm="100000">
                                          <p:val>
                                            <p:strVal val="#ppt_w"/>
                                          </p:val>
                                        </p:tav>
                                      </p:tavLst>
                                    </p:anim>
                                    <p:anim calcmode="lin" valueType="num">
                                      <p:cBhvr>
                                        <p:cTn id="24" dur="1000" fill="hold"/>
                                        <p:tgtEl>
                                          <p:spTgt spid="44056"/>
                                        </p:tgtEl>
                                        <p:attrNameLst>
                                          <p:attrName>ppt_h</p:attrName>
                                        </p:attrNameLst>
                                      </p:cBhvr>
                                      <p:tavLst>
                                        <p:tav tm="0">
                                          <p:val>
                                            <p:fltVal val="0"/>
                                          </p:val>
                                        </p:tav>
                                        <p:tav tm="100000">
                                          <p:val>
                                            <p:strVal val="#ppt_h"/>
                                          </p:val>
                                        </p:tav>
                                      </p:tavLst>
                                    </p:anim>
                                    <p:anim calcmode="lin" valueType="num">
                                      <p:cBhvr>
                                        <p:cTn id="25" dur="1000" fill="hold"/>
                                        <p:tgtEl>
                                          <p:spTgt spid="44056"/>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44056"/>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44050"/>
                                        </p:tgtEl>
                                        <p:attrNameLst>
                                          <p:attrName>style.visibility</p:attrName>
                                        </p:attrNameLst>
                                      </p:cBhvr>
                                      <p:to>
                                        <p:strVal val="visible"/>
                                      </p:to>
                                    </p:set>
                                    <p:anim calcmode="lin" valueType="num">
                                      <p:cBhvr additive="base">
                                        <p:cTn id="31" dur="500" fill="hold"/>
                                        <p:tgtEl>
                                          <p:spTgt spid="44050"/>
                                        </p:tgtEl>
                                        <p:attrNameLst>
                                          <p:attrName>ppt_x</p:attrName>
                                        </p:attrNameLst>
                                      </p:cBhvr>
                                      <p:tavLst>
                                        <p:tav tm="0">
                                          <p:val>
                                            <p:strVal val="0-#ppt_w/2"/>
                                          </p:val>
                                        </p:tav>
                                        <p:tav tm="100000">
                                          <p:val>
                                            <p:strVal val="#ppt_x"/>
                                          </p:val>
                                        </p:tav>
                                      </p:tavLst>
                                    </p:anim>
                                    <p:anim calcmode="lin" valueType="num">
                                      <p:cBhvr additive="base">
                                        <p:cTn id="32" dur="500" fill="hold"/>
                                        <p:tgtEl>
                                          <p:spTgt spid="44050"/>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44038"/>
                                        </p:tgtEl>
                                        <p:attrNameLst>
                                          <p:attrName>style.visibility</p:attrName>
                                        </p:attrNameLst>
                                      </p:cBhvr>
                                      <p:to>
                                        <p:strVal val="visible"/>
                                      </p:to>
                                    </p:set>
                                    <p:anim calcmode="lin" valueType="num">
                                      <p:cBhvr additive="base">
                                        <p:cTn id="37" dur="500" fill="hold"/>
                                        <p:tgtEl>
                                          <p:spTgt spid="44038"/>
                                        </p:tgtEl>
                                        <p:attrNameLst>
                                          <p:attrName>ppt_x</p:attrName>
                                        </p:attrNameLst>
                                      </p:cBhvr>
                                      <p:tavLst>
                                        <p:tav tm="0">
                                          <p:val>
                                            <p:strVal val="0-#ppt_w/2"/>
                                          </p:val>
                                        </p:tav>
                                        <p:tav tm="100000">
                                          <p:val>
                                            <p:strVal val="#ppt_x"/>
                                          </p:val>
                                        </p:tav>
                                      </p:tavLst>
                                    </p:anim>
                                    <p:anim calcmode="lin" valueType="num">
                                      <p:cBhvr additive="base">
                                        <p:cTn id="38" dur="500" fill="hold"/>
                                        <p:tgtEl>
                                          <p:spTgt spid="44038"/>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15" presetClass="entr" presetSubtype="0" fill="hold" grpId="0" nodeType="clickEffect">
                                  <p:stCondLst>
                                    <p:cond delay="0"/>
                                  </p:stCondLst>
                                  <p:childTnLst>
                                    <p:set>
                                      <p:cBhvr>
                                        <p:cTn id="42" dur="1" fill="hold">
                                          <p:stCondLst>
                                            <p:cond delay="0"/>
                                          </p:stCondLst>
                                        </p:cTn>
                                        <p:tgtEl>
                                          <p:spTgt spid="44057"/>
                                        </p:tgtEl>
                                        <p:attrNameLst>
                                          <p:attrName>style.visibility</p:attrName>
                                        </p:attrNameLst>
                                      </p:cBhvr>
                                      <p:to>
                                        <p:strVal val="visible"/>
                                      </p:to>
                                    </p:set>
                                    <p:anim calcmode="lin" valueType="num">
                                      <p:cBhvr>
                                        <p:cTn id="43" dur="1000" fill="hold"/>
                                        <p:tgtEl>
                                          <p:spTgt spid="44057"/>
                                        </p:tgtEl>
                                        <p:attrNameLst>
                                          <p:attrName>ppt_w</p:attrName>
                                        </p:attrNameLst>
                                      </p:cBhvr>
                                      <p:tavLst>
                                        <p:tav tm="0">
                                          <p:val>
                                            <p:fltVal val="0"/>
                                          </p:val>
                                        </p:tav>
                                        <p:tav tm="100000">
                                          <p:val>
                                            <p:strVal val="#ppt_w"/>
                                          </p:val>
                                        </p:tav>
                                      </p:tavLst>
                                    </p:anim>
                                    <p:anim calcmode="lin" valueType="num">
                                      <p:cBhvr>
                                        <p:cTn id="44" dur="1000" fill="hold"/>
                                        <p:tgtEl>
                                          <p:spTgt spid="44057"/>
                                        </p:tgtEl>
                                        <p:attrNameLst>
                                          <p:attrName>ppt_h</p:attrName>
                                        </p:attrNameLst>
                                      </p:cBhvr>
                                      <p:tavLst>
                                        <p:tav tm="0">
                                          <p:val>
                                            <p:fltVal val="0"/>
                                          </p:val>
                                        </p:tav>
                                        <p:tav tm="100000">
                                          <p:val>
                                            <p:strVal val="#ppt_h"/>
                                          </p:val>
                                        </p:tav>
                                      </p:tavLst>
                                    </p:anim>
                                    <p:anim calcmode="lin" valueType="num">
                                      <p:cBhvr>
                                        <p:cTn id="45" dur="1000" fill="hold"/>
                                        <p:tgtEl>
                                          <p:spTgt spid="44057"/>
                                        </p:tgtEl>
                                        <p:attrNameLst>
                                          <p:attrName>ppt_x</p:attrName>
                                        </p:attrNameLst>
                                      </p:cBhvr>
                                      <p:tavLst>
                                        <p:tav tm="0" fmla="#ppt_x+(cos(-2*pi*(1-$))*-#ppt_x-sin(-2*pi*(1-$))*(1-#ppt_y))*(1-$)">
                                          <p:val>
                                            <p:fltVal val="0"/>
                                          </p:val>
                                        </p:tav>
                                        <p:tav tm="100000">
                                          <p:val>
                                            <p:fltVal val="1"/>
                                          </p:val>
                                        </p:tav>
                                      </p:tavLst>
                                    </p:anim>
                                    <p:anim calcmode="lin" valueType="num">
                                      <p:cBhvr>
                                        <p:cTn id="46" dur="1000" fill="hold"/>
                                        <p:tgtEl>
                                          <p:spTgt spid="4405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7" fill="hold" nodeType="clickPar">
                      <p:stCondLst>
                        <p:cond delay="indefinite"/>
                      </p:stCondLst>
                      <p:childTnLst>
                        <p:par>
                          <p:cTn id="48" fill="hold" nodeType="withGroup">
                            <p:stCondLst>
                              <p:cond delay="0"/>
                            </p:stCondLst>
                            <p:childTnLst>
                              <p:par>
                                <p:cTn id="49" presetID="2" presetClass="entr" presetSubtype="8" fill="hold" nodeType="clickEffect">
                                  <p:stCondLst>
                                    <p:cond delay="0"/>
                                  </p:stCondLst>
                                  <p:childTnLst>
                                    <p:set>
                                      <p:cBhvr>
                                        <p:cTn id="50" dur="1" fill="hold">
                                          <p:stCondLst>
                                            <p:cond delay="0"/>
                                          </p:stCondLst>
                                        </p:cTn>
                                        <p:tgtEl>
                                          <p:spTgt spid="44039"/>
                                        </p:tgtEl>
                                        <p:attrNameLst>
                                          <p:attrName>style.visibility</p:attrName>
                                        </p:attrNameLst>
                                      </p:cBhvr>
                                      <p:to>
                                        <p:strVal val="visible"/>
                                      </p:to>
                                    </p:set>
                                    <p:anim calcmode="lin" valueType="num">
                                      <p:cBhvr additive="base">
                                        <p:cTn id="51" dur="500" fill="hold"/>
                                        <p:tgtEl>
                                          <p:spTgt spid="44039"/>
                                        </p:tgtEl>
                                        <p:attrNameLst>
                                          <p:attrName>ppt_x</p:attrName>
                                        </p:attrNameLst>
                                      </p:cBhvr>
                                      <p:tavLst>
                                        <p:tav tm="0">
                                          <p:val>
                                            <p:strVal val="0-#ppt_w/2"/>
                                          </p:val>
                                        </p:tav>
                                        <p:tav tm="100000">
                                          <p:val>
                                            <p:strVal val="#ppt_x"/>
                                          </p:val>
                                        </p:tav>
                                      </p:tavLst>
                                    </p:anim>
                                    <p:anim calcmode="lin" valueType="num">
                                      <p:cBhvr additive="base">
                                        <p:cTn id="52" dur="500" fill="hold"/>
                                        <p:tgtEl>
                                          <p:spTgt spid="44039"/>
                                        </p:tgtEl>
                                        <p:attrNameLst>
                                          <p:attrName>ppt_y</p:attrName>
                                        </p:attrNameLst>
                                      </p:cBhvr>
                                      <p:tavLst>
                                        <p:tav tm="0">
                                          <p:val>
                                            <p:strVal val="#ppt_y"/>
                                          </p:val>
                                        </p:tav>
                                        <p:tav tm="100000">
                                          <p:val>
                                            <p:strVal val="#ppt_y"/>
                                          </p:val>
                                        </p:tav>
                                      </p:tavLst>
                                    </p:anim>
                                  </p:childTnLst>
                                </p:cTn>
                              </p:par>
                            </p:childTnLst>
                          </p:cTn>
                        </p:par>
                      </p:childTnLst>
                    </p:cTn>
                  </p:par>
                  <p:par>
                    <p:cTn id="53" fill="hold" nodeType="clickPar">
                      <p:stCondLst>
                        <p:cond delay="indefinite"/>
                      </p:stCondLst>
                      <p:childTnLst>
                        <p:par>
                          <p:cTn id="54" fill="hold" nodeType="withGroup">
                            <p:stCondLst>
                              <p:cond delay="0"/>
                            </p:stCondLst>
                            <p:childTnLst>
                              <p:par>
                                <p:cTn id="55" presetID="15" presetClass="entr" presetSubtype="0" fill="hold" grpId="0" nodeType="clickEffect">
                                  <p:stCondLst>
                                    <p:cond delay="0"/>
                                  </p:stCondLst>
                                  <p:childTnLst>
                                    <p:set>
                                      <p:cBhvr>
                                        <p:cTn id="56" dur="1" fill="hold">
                                          <p:stCondLst>
                                            <p:cond delay="0"/>
                                          </p:stCondLst>
                                        </p:cTn>
                                        <p:tgtEl>
                                          <p:spTgt spid="44058"/>
                                        </p:tgtEl>
                                        <p:attrNameLst>
                                          <p:attrName>style.visibility</p:attrName>
                                        </p:attrNameLst>
                                      </p:cBhvr>
                                      <p:to>
                                        <p:strVal val="visible"/>
                                      </p:to>
                                    </p:set>
                                    <p:anim calcmode="lin" valueType="num">
                                      <p:cBhvr>
                                        <p:cTn id="57" dur="1000" fill="hold"/>
                                        <p:tgtEl>
                                          <p:spTgt spid="44058"/>
                                        </p:tgtEl>
                                        <p:attrNameLst>
                                          <p:attrName>ppt_w</p:attrName>
                                        </p:attrNameLst>
                                      </p:cBhvr>
                                      <p:tavLst>
                                        <p:tav tm="0">
                                          <p:val>
                                            <p:fltVal val="0"/>
                                          </p:val>
                                        </p:tav>
                                        <p:tav tm="100000">
                                          <p:val>
                                            <p:strVal val="#ppt_w"/>
                                          </p:val>
                                        </p:tav>
                                      </p:tavLst>
                                    </p:anim>
                                    <p:anim calcmode="lin" valueType="num">
                                      <p:cBhvr>
                                        <p:cTn id="58" dur="1000" fill="hold"/>
                                        <p:tgtEl>
                                          <p:spTgt spid="44058"/>
                                        </p:tgtEl>
                                        <p:attrNameLst>
                                          <p:attrName>ppt_h</p:attrName>
                                        </p:attrNameLst>
                                      </p:cBhvr>
                                      <p:tavLst>
                                        <p:tav tm="0">
                                          <p:val>
                                            <p:fltVal val="0"/>
                                          </p:val>
                                        </p:tav>
                                        <p:tav tm="100000">
                                          <p:val>
                                            <p:strVal val="#ppt_h"/>
                                          </p:val>
                                        </p:tav>
                                      </p:tavLst>
                                    </p:anim>
                                    <p:anim calcmode="lin" valueType="num">
                                      <p:cBhvr>
                                        <p:cTn id="59" dur="1000" fill="hold"/>
                                        <p:tgtEl>
                                          <p:spTgt spid="44058"/>
                                        </p:tgtEl>
                                        <p:attrNameLst>
                                          <p:attrName>ppt_x</p:attrName>
                                        </p:attrNameLst>
                                      </p:cBhvr>
                                      <p:tavLst>
                                        <p:tav tm="0" fmla="#ppt_x+(cos(-2*pi*(1-$))*-#ppt_x-sin(-2*pi*(1-$))*(1-#ppt_y))*(1-$)">
                                          <p:val>
                                            <p:fltVal val="0"/>
                                          </p:val>
                                        </p:tav>
                                        <p:tav tm="100000">
                                          <p:val>
                                            <p:fltVal val="1"/>
                                          </p:val>
                                        </p:tav>
                                      </p:tavLst>
                                    </p:anim>
                                    <p:anim calcmode="lin" valueType="num">
                                      <p:cBhvr>
                                        <p:cTn id="60" dur="1000" fill="hold"/>
                                        <p:tgtEl>
                                          <p:spTgt spid="4405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61" fill="hold" nodeType="clickPar">
                      <p:stCondLst>
                        <p:cond delay="indefinite"/>
                      </p:stCondLst>
                      <p:childTnLst>
                        <p:par>
                          <p:cTn id="62" fill="hold" nodeType="withGroup">
                            <p:stCondLst>
                              <p:cond delay="0"/>
                            </p:stCondLst>
                            <p:childTnLst>
                              <p:par>
                                <p:cTn id="63" presetID="2" presetClass="entr" presetSubtype="8" fill="hold" nodeType="clickEffect">
                                  <p:stCondLst>
                                    <p:cond delay="0"/>
                                  </p:stCondLst>
                                  <p:childTnLst>
                                    <p:set>
                                      <p:cBhvr>
                                        <p:cTn id="64" dur="1" fill="hold">
                                          <p:stCondLst>
                                            <p:cond delay="0"/>
                                          </p:stCondLst>
                                        </p:cTn>
                                        <p:tgtEl>
                                          <p:spTgt spid="44040"/>
                                        </p:tgtEl>
                                        <p:attrNameLst>
                                          <p:attrName>style.visibility</p:attrName>
                                        </p:attrNameLst>
                                      </p:cBhvr>
                                      <p:to>
                                        <p:strVal val="visible"/>
                                      </p:to>
                                    </p:set>
                                    <p:anim calcmode="lin" valueType="num">
                                      <p:cBhvr additive="base">
                                        <p:cTn id="65" dur="500" fill="hold"/>
                                        <p:tgtEl>
                                          <p:spTgt spid="44040"/>
                                        </p:tgtEl>
                                        <p:attrNameLst>
                                          <p:attrName>ppt_x</p:attrName>
                                        </p:attrNameLst>
                                      </p:cBhvr>
                                      <p:tavLst>
                                        <p:tav tm="0">
                                          <p:val>
                                            <p:strVal val="0-#ppt_w/2"/>
                                          </p:val>
                                        </p:tav>
                                        <p:tav tm="100000">
                                          <p:val>
                                            <p:strVal val="#ppt_x"/>
                                          </p:val>
                                        </p:tav>
                                      </p:tavLst>
                                    </p:anim>
                                    <p:anim calcmode="lin" valueType="num">
                                      <p:cBhvr additive="base">
                                        <p:cTn id="66" dur="500" fill="hold"/>
                                        <p:tgtEl>
                                          <p:spTgt spid="44040"/>
                                        </p:tgtEl>
                                        <p:attrNameLst>
                                          <p:attrName>ppt_y</p:attrName>
                                        </p:attrNameLst>
                                      </p:cBhvr>
                                      <p:tavLst>
                                        <p:tav tm="0">
                                          <p:val>
                                            <p:strVal val="#ppt_y"/>
                                          </p:val>
                                        </p:tav>
                                        <p:tav tm="100000">
                                          <p:val>
                                            <p:strVal val="#ppt_y"/>
                                          </p:val>
                                        </p:tav>
                                      </p:tavLst>
                                    </p:anim>
                                  </p:childTnLst>
                                </p:cTn>
                              </p:par>
                            </p:childTnLst>
                          </p:cTn>
                        </p:par>
                      </p:childTnLst>
                    </p:cTn>
                  </p:par>
                  <p:par>
                    <p:cTn id="67" fill="hold" nodeType="clickPar">
                      <p:stCondLst>
                        <p:cond delay="indefinite"/>
                      </p:stCondLst>
                      <p:childTnLst>
                        <p:par>
                          <p:cTn id="68" fill="hold" nodeType="withGroup">
                            <p:stCondLst>
                              <p:cond delay="0"/>
                            </p:stCondLst>
                            <p:childTnLst>
                              <p:par>
                                <p:cTn id="69" presetID="2" presetClass="entr" presetSubtype="8" fill="hold" nodeType="clickEffect">
                                  <p:stCondLst>
                                    <p:cond delay="0"/>
                                  </p:stCondLst>
                                  <p:childTnLst>
                                    <p:set>
                                      <p:cBhvr>
                                        <p:cTn id="70" dur="1" fill="hold">
                                          <p:stCondLst>
                                            <p:cond delay="0"/>
                                          </p:stCondLst>
                                        </p:cTn>
                                        <p:tgtEl>
                                          <p:spTgt spid="44041"/>
                                        </p:tgtEl>
                                        <p:attrNameLst>
                                          <p:attrName>style.visibility</p:attrName>
                                        </p:attrNameLst>
                                      </p:cBhvr>
                                      <p:to>
                                        <p:strVal val="visible"/>
                                      </p:to>
                                    </p:set>
                                    <p:anim calcmode="lin" valueType="num">
                                      <p:cBhvr additive="base">
                                        <p:cTn id="71" dur="500" fill="hold"/>
                                        <p:tgtEl>
                                          <p:spTgt spid="44041"/>
                                        </p:tgtEl>
                                        <p:attrNameLst>
                                          <p:attrName>ppt_x</p:attrName>
                                        </p:attrNameLst>
                                      </p:cBhvr>
                                      <p:tavLst>
                                        <p:tav tm="0">
                                          <p:val>
                                            <p:strVal val="0-#ppt_w/2"/>
                                          </p:val>
                                        </p:tav>
                                        <p:tav tm="100000">
                                          <p:val>
                                            <p:strVal val="#ppt_x"/>
                                          </p:val>
                                        </p:tav>
                                      </p:tavLst>
                                    </p:anim>
                                    <p:anim calcmode="lin" valueType="num">
                                      <p:cBhvr additive="base">
                                        <p:cTn id="72" dur="500" fill="hold"/>
                                        <p:tgtEl>
                                          <p:spTgt spid="44041"/>
                                        </p:tgtEl>
                                        <p:attrNameLst>
                                          <p:attrName>ppt_y</p:attrName>
                                        </p:attrNameLst>
                                      </p:cBhvr>
                                      <p:tavLst>
                                        <p:tav tm="0">
                                          <p:val>
                                            <p:strVal val="#ppt_y"/>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15" presetClass="entr" presetSubtype="0" fill="hold" grpId="0" nodeType="clickEffect">
                                  <p:stCondLst>
                                    <p:cond delay="0"/>
                                  </p:stCondLst>
                                  <p:childTnLst>
                                    <p:set>
                                      <p:cBhvr>
                                        <p:cTn id="76" dur="1" fill="hold">
                                          <p:stCondLst>
                                            <p:cond delay="0"/>
                                          </p:stCondLst>
                                        </p:cTn>
                                        <p:tgtEl>
                                          <p:spTgt spid="44060"/>
                                        </p:tgtEl>
                                        <p:attrNameLst>
                                          <p:attrName>style.visibility</p:attrName>
                                        </p:attrNameLst>
                                      </p:cBhvr>
                                      <p:to>
                                        <p:strVal val="visible"/>
                                      </p:to>
                                    </p:set>
                                    <p:anim calcmode="lin" valueType="num">
                                      <p:cBhvr>
                                        <p:cTn id="77" dur="1000" fill="hold"/>
                                        <p:tgtEl>
                                          <p:spTgt spid="44060"/>
                                        </p:tgtEl>
                                        <p:attrNameLst>
                                          <p:attrName>ppt_w</p:attrName>
                                        </p:attrNameLst>
                                      </p:cBhvr>
                                      <p:tavLst>
                                        <p:tav tm="0">
                                          <p:val>
                                            <p:fltVal val="0"/>
                                          </p:val>
                                        </p:tav>
                                        <p:tav tm="100000">
                                          <p:val>
                                            <p:strVal val="#ppt_w"/>
                                          </p:val>
                                        </p:tav>
                                      </p:tavLst>
                                    </p:anim>
                                    <p:anim calcmode="lin" valueType="num">
                                      <p:cBhvr>
                                        <p:cTn id="78" dur="1000" fill="hold"/>
                                        <p:tgtEl>
                                          <p:spTgt spid="44060"/>
                                        </p:tgtEl>
                                        <p:attrNameLst>
                                          <p:attrName>ppt_h</p:attrName>
                                        </p:attrNameLst>
                                      </p:cBhvr>
                                      <p:tavLst>
                                        <p:tav tm="0">
                                          <p:val>
                                            <p:fltVal val="0"/>
                                          </p:val>
                                        </p:tav>
                                        <p:tav tm="100000">
                                          <p:val>
                                            <p:strVal val="#ppt_h"/>
                                          </p:val>
                                        </p:tav>
                                      </p:tavLst>
                                    </p:anim>
                                    <p:anim calcmode="lin" valueType="num">
                                      <p:cBhvr>
                                        <p:cTn id="79" dur="1000" fill="hold"/>
                                        <p:tgtEl>
                                          <p:spTgt spid="44060"/>
                                        </p:tgtEl>
                                        <p:attrNameLst>
                                          <p:attrName>ppt_x</p:attrName>
                                        </p:attrNameLst>
                                      </p:cBhvr>
                                      <p:tavLst>
                                        <p:tav tm="0" fmla="#ppt_x+(cos(-2*pi*(1-$))*-#ppt_x-sin(-2*pi*(1-$))*(1-#ppt_y))*(1-$)">
                                          <p:val>
                                            <p:fltVal val="0"/>
                                          </p:val>
                                        </p:tav>
                                        <p:tav tm="100000">
                                          <p:val>
                                            <p:fltVal val="1"/>
                                          </p:val>
                                        </p:tav>
                                      </p:tavLst>
                                    </p:anim>
                                    <p:anim calcmode="lin" valueType="num">
                                      <p:cBhvr>
                                        <p:cTn id="80" dur="1000" fill="hold"/>
                                        <p:tgtEl>
                                          <p:spTgt spid="4406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81" fill="hold" nodeType="clickPar">
                      <p:stCondLst>
                        <p:cond delay="indefinite"/>
                      </p:stCondLst>
                      <p:childTnLst>
                        <p:par>
                          <p:cTn id="82" fill="hold" nodeType="withGroup">
                            <p:stCondLst>
                              <p:cond delay="0"/>
                            </p:stCondLst>
                            <p:childTnLst>
                              <p:par>
                                <p:cTn id="83" presetID="2" presetClass="entr" presetSubtype="8" fill="hold" nodeType="clickEffect">
                                  <p:stCondLst>
                                    <p:cond delay="0"/>
                                  </p:stCondLst>
                                  <p:childTnLst>
                                    <p:set>
                                      <p:cBhvr>
                                        <p:cTn id="84" dur="1" fill="hold">
                                          <p:stCondLst>
                                            <p:cond delay="0"/>
                                          </p:stCondLst>
                                        </p:cTn>
                                        <p:tgtEl>
                                          <p:spTgt spid="44042"/>
                                        </p:tgtEl>
                                        <p:attrNameLst>
                                          <p:attrName>style.visibility</p:attrName>
                                        </p:attrNameLst>
                                      </p:cBhvr>
                                      <p:to>
                                        <p:strVal val="visible"/>
                                      </p:to>
                                    </p:set>
                                    <p:anim calcmode="lin" valueType="num">
                                      <p:cBhvr additive="base">
                                        <p:cTn id="85" dur="500" fill="hold"/>
                                        <p:tgtEl>
                                          <p:spTgt spid="44042"/>
                                        </p:tgtEl>
                                        <p:attrNameLst>
                                          <p:attrName>ppt_x</p:attrName>
                                        </p:attrNameLst>
                                      </p:cBhvr>
                                      <p:tavLst>
                                        <p:tav tm="0">
                                          <p:val>
                                            <p:strVal val="0-#ppt_w/2"/>
                                          </p:val>
                                        </p:tav>
                                        <p:tav tm="100000">
                                          <p:val>
                                            <p:strVal val="#ppt_x"/>
                                          </p:val>
                                        </p:tav>
                                      </p:tavLst>
                                    </p:anim>
                                    <p:anim calcmode="lin" valueType="num">
                                      <p:cBhvr additive="base">
                                        <p:cTn id="86" dur="500" fill="hold"/>
                                        <p:tgtEl>
                                          <p:spTgt spid="44042"/>
                                        </p:tgtEl>
                                        <p:attrNameLst>
                                          <p:attrName>ppt_y</p:attrName>
                                        </p:attrNameLst>
                                      </p:cBhvr>
                                      <p:tavLst>
                                        <p:tav tm="0">
                                          <p:val>
                                            <p:strVal val="#ppt_y"/>
                                          </p:val>
                                        </p:tav>
                                        <p:tav tm="100000">
                                          <p:val>
                                            <p:strVal val="#ppt_y"/>
                                          </p:val>
                                        </p:tav>
                                      </p:tavLst>
                                    </p:anim>
                                  </p:childTnLst>
                                </p:cTn>
                              </p:par>
                            </p:childTnLst>
                          </p:cTn>
                        </p:par>
                      </p:childTnLst>
                    </p:cTn>
                  </p:par>
                  <p:par>
                    <p:cTn id="87" fill="hold" nodeType="clickPar">
                      <p:stCondLst>
                        <p:cond delay="indefinite"/>
                      </p:stCondLst>
                      <p:childTnLst>
                        <p:par>
                          <p:cTn id="88" fill="hold" nodeType="withGroup">
                            <p:stCondLst>
                              <p:cond delay="0"/>
                            </p:stCondLst>
                            <p:childTnLst>
                              <p:par>
                                <p:cTn id="89" presetID="15" presetClass="entr" presetSubtype="0" fill="hold" grpId="0" nodeType="clickEffect">
                                  <p:stCondLst>
                                    <p:cond delay="0"/>
                                  </p:stCondLst>
                                  <p:childTnLst>
                                    <p:set>
                                      <p:cBhvr>
                                        <p:cTn id="90" dur="1" fill="hold">
                                          <p:stCondLst>
                                            <p:cond delay="0"/>
                                          </p:stCondLst>
                                        </p:cTn>
                                        <p:tgtEl>
                                          <p:spTgt spid="44053"/>
                                        </p:tgtEl>
                                        <p:attrNameLst>
                                          <p:attrName>style.visibility</p:attrName>
                                        </p:attrNameLst>
                                      </p:cBhvr>
                                      <p:to>
                                        <p:strVal val="visible"/>
                                      </p:to>
                                    </p:set>
                                    <p:anim calcmode="lin" valueType="num">
                                      <p:cBhvr>
                                        <p:cTn id="91" dur="1000" fill="hold"/>
                                        <p:tgtEl>
                                          <p:spTgt spid="44053"/>
                                        </p:tgtEl>
                                        <p:attrNameLst>
                                          <p:attrName>ppt_w</p:attrName>
                                        </p:attrNameLst>
                                      </p:cBhvr>
                                      <p:tavLst>
                                        <p:tav tm="0">
                                          <p:val>
                                            <p:fltVal val="0"/>
                                          </p:val>
                                        </p:tav>
                                        <p:tav tm="100000">
                                          <p:val>
                                            <p:strVal val="#ppt_w"/>
                                          </p:val>
                                        </p:tav>
                                      </p:tavLst>
                                    </p:anim>
                                    <p:anim calcmode="lin" valueType="num">
                                      <p:cBhvr>
                                        <p:cTn id="92" dur="1000" fill="hold"/>
                                        <p:tgtEl>
                                          <p:spTgt spid="44053"/>
                                        </p:tgtEl>
                                        <p:attrNameLst>
                                          <p:attrName>ppt_h</p:attrName>
                                        </p:attrNameLst>
                                      </p:cBhvr>
                                      <p:tavLst>
                                        <p:tav tm="0">
                                          <p:val>
                                            <p:fltVal val="0"/>
                                          </p:val>
                                        </p:tav>
                                        <p:tav tm="100000">
                                          <p:val>
                                            <p:strVal val="#ppt_h"/>
                                          </p:val>
                                        </p:tav>
                                      </p:tavLst>
                                    </p:anim>
                                    <p:anim calcmode="lin" valueType="num">
                                      <p:cBhvr>
                                        <p:cTn id="93" dur="1000" fill="hold"/>
                                        <p:tgtEl>
                                          <p:spTgt spid="44053"/>
                                        </p:tgtEl>
                                        <p:attrNameLst>
                                          <p:attrName>ppt_x</p:attrName>
                                        </p:attrNameLst>
                                      </p:cBhvr>
                                      <p:tavLst>
                                        <p:tav tm="0" fmla="#ppt_x+(cos(-2*pi*(1-$))*-#ppt_x-sin(-2*pi*(1-$))*(1-#ppt_y))*(1-$)">
                                          <p:val>
                                            <p:fltVal val="0"/>
                                          </p:val>
                                        </p:tav>
                                        <p:tav tm="100000">
                                          <p:val>
                                            <p:fltVal val="1"/>
                                          </p:val>
                                        </p:tav>
                                      </p:tavLst>
                                    </p:anim>
                                    <p:anim calcmode="lin" valueType="num">
                                      <p:cBhvr>
                                        <p:cTn id="94" dur="1000" fill="hold"/>
                                        <p:tgtEl>
                                          <p:spTgt spid="4405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95" fill="hold" nodeType="clickPar">
                      <p:stCondLst>
                        <p:cond delay="indefinite"/>
                      </p:stCondLst>
                      <p:childTnLst>
                        <p:par>
                          <p:cTn id="96" fill="hold" nodeType="withGroup">
                            <p:stCondLst>
                              <p:cond delay="0"/>
                            </p:stCondLst>
                            <p:childTnLst>
                              <p:par>
                                <p:cTn id="97" presetID="2" presetClass="entr" presetSubtype="8" fill="hold" nodeType="clickEffect">
                                  <p:stCondLst>
                                    <p:cond delay="0"/>
                                  </p:stCondLst>
                                  <p:childTnLst>
                                    <p:set>
                                      <p:cBhvr>
                                        <p:cTn id="98" dur="1" fill="hold">
                                          <p:stCondLst>
                                            <p:cond delay="0"/>
                                          </p:stCondLst>
                                        </p:cTn>
                                        <p:tgtEl>
                                          <p:spTgt spid="44045"/>
                                        </p:tgtEl>
                                        <p:attrNameLst>
                                          <p:attrName>style.visibility</p:attrName>
                                        </p:attrNameLst>
                                      </p:cBhvr>
                                      <p:to>
                                        <p:strVal val="visible"/>
                                      </p:to>
                                    </p:set>
                                    <p:anim calcmode="lin" valueType="num">
                                      <p:cBhvr additive="base">
                                        <p:cTn id="99" dur="500" fill="hold"/>
                                        <p:tgtEl>
                                          <p:spTgt spid="44045"/>
                                        </p:tgtEl>
                                        <p:attrNameLst>
                                          <p:attrName>ppt_x</p:attrName>
                                        </p:attrNameLst>
                                      </p:cBhvr>
                                      <p:tavLst>
                                        <p:tav tm="0">
                                          <p:val>
                                            <p:strVal val="0-#ppt_w/2"/>
                                          </p:val>
                                        </p:tav>
                                        <p:tav tm="100000">
                                          <p:val>
                                            <p:strVal val="#ppt_x"/>
                                          </p:val>
                                        </p:tav>
                                      </p:tavLst>
                                    </p:anim>
                                    <p:anim calcmode="lin" valueType="num">
                                      <p:cBhvr additive="base">
                                        <p:cTn id="100" dur="500" fill="hold"/>
                                        <p:tgtEl>
                                          <p:spTgt spid="44045"/>
                                        </p:tgtEl>
                                        <p:attrNameLst>
                                          <p:attrName>ppt_y</p:attrName>
                                        </p:attrNameLst>
                                      </p:cBhvr>
                                      <p:tavLst>
                                        <p:tav tm="0">
                                          <p:val>
                                            <p:strVal val="#ppt_y"/>
                                          </p:val>
                                        </p:tav>
                                        <p:tav tm="100000">
                                          <p:val>
                                            <p:strVal val="#ppt_y"/>
                                          </p:val>
                                        </p:tav>
                                      </p:tavLst>
                                    </p:anim>
                                  </p:childTnLst>
                                </p:cTn>
                              </p:par>
                            </p:childTnLst>
                          </p:cTn>
                        </p:par>
                      </p:childTnLst>
                    </p:cTn>
                  </p:par>
                  <p:par>
                    <p:cTn id="101" fill="hold" nodeType="clickPar">
                      <p:stCondLst>
                        <p:cond delay="indefinite"/>
                      </p:stCondLst>
                      <p:childTnLst>
                        <p:par>
                          <p:cTn id="102" fill="hold" nodeType="withGroup">
                            <p:stCondLst>
                              <p:cond delay="0"/>
                            </p:stCondLst>
                            <p:childTnLst>
                              <p:par>
                                <p:cTn id="103" presetID="2" presetClass="entr" presetSubtype="8" fill="hold" nodeType="clickEffect">
                                  <p:stCondLst>
                                    <p:cond delay="0"/>
                                  </p:stCondLst>
                                  <p:childTnLst>
                                    <p:set>
                                      <p:cBhvr>
                                        <p:cTn id="104" dur="1" fill="hold">
                                          <p:stCondLst>
                                            <p:cond delay="0"/>
                                          </p:stCondLst>
                                        </p:cTn>
                                        <p:tgtEl>
                                          <p:spTgt spid="44043"/>
                                        </p:tgtEl>
                                        <p:attrNameLst>
                                          <p:attrName>style.visibility</p:attrName>
                                        </p:attrNameLst>
                                      </p:cBhvr>
                                      <p:to>
                                        <p:strVal val="visible"/>
                                      </p:to>
                                    </p:set>
                                    <p:anim calcmode="lin" valueType="num">
                                      <p:cBhvr additive="base">
                                        <p:cTn id="105" dur="500" fill="hold"/>
                                        <p:tgtEl>
                                          <p:spTgt spid="44043"/>
                                        </p:tgtEl>
                                        <p:attrNameLst>
                                          <p:attrName>ppt_x</p:attrName>
                                        </p:attrNameLst>
                                      </p:cBhvr>
                                      <p:tavLst>
                                        <p:tav tm="0">
                                          <p:val>
                                            <p:strVal val="0-#ppt_w/2"/>
                                          </p:val>
                                        </p:tav>
                                        <p:tav tm="100000">
                                          <p:val>
                                            <p:strVal val="#ppt_x"/>
                                          </p:val>
                                        </p:tav>
                                      </p:tavLst>
                                    </p:anim>
                                    <p:anim calcmode="lin" valueType="num">
                                      <p:cBhvr additive="base">
                                        <p:cTn id="106" dur="500" fill="hold"/>
                                        <p:tgtEl>
                                          <p:spTgt spid="44043"/>
                                        </p:tgtEl>
                                        <p:attrNameLst>
                                          <p:attrName>ppt_y</p:attrName>
                                        </p:attrNameLst>
                                      </p:cBhvr>
                                      <p:tavLst>
                                        <p:tav tm="0">
                                          <p:val>
                                            <p:strVal val="#ppt_y"/>
                                          </p:val>
                                        </p:tav>
                                        <p:tav tm="100000">
                                          <p:val>
                                            <p:strVal val="#ppt_y"/>
                                          </p:val>
                                        </p:tav>
                                      </p:tavLst>
                                    </p:anim>
                                  </p:childTnLst>
                                </p:cTn>
                              </p:par>
                            </p:childTnLst>
                          </p:cTn>
                        </p:par>
                      </p:childTnLst>
                    </p:cTn>
                  </p:par>
                  <p:par>
                    <p:cTn id="107" fill="hold" nodeType="clickPar">
                      <p:stCondLst>
                        <p:cond delay="indefinite"/>
                      </p:stCondLst>
                      <p:childTnLst>
                        <p:par>
                          <p:cTn id="108" fill="hold" nodeType="withGroup">
                            <p:stCondLst>
                              <p:cond delay="0"/>
                            </p:stCondLst>
                            <p:childTnLst>
                              <p:par>
                                <p:cTn id="109" presetID="15" presetClass="entr" presetSubtype="0" fill="hold" grpId="0" nodeType="clickEffect">
                                  <p:stCondLst>
                                    <p:cond delay="0"/>
                                  </p:stCondLst>
                                  <p:childTnLst>
                                    <p:set>
                                      <p:cBhvr>
                                        <p:cTn id="110" dur="1" fill="hold">
                                          <p:stCondLst>
                                            <p:cond delay="0"/>
                                          </p:stCondLst>
                                        </p:cTn>
                                        <p:tgtEl>
                                          <p:spTgt spid="44052"/>
                                        </p:tgtEl>
                                        <p:attrNameLst>
                                          <p:attrName>style.visibility</p:attrName>
                                        </p:attrNameLst>
                                      </p:cBhvr>
                                      <p:to>
                                        <p:strVal val="visible"/>
                                      </p:to>
                                    </p:set>
                                    <p:anim calcmode="lin" valueType="num">
                                      <p:cBhvr>
                                        <p:cTn id="111" dur="1000" fill="hold"/>
                                        <p:tgtEl>
                                          <p:spTgt spid="44052"/>
                                        </p:tgtEl>
                                        <p:attrNameLst>
                                          <p:attrName>ppt_w</p:attrName>
                                        </p:attrNameLst>
                                      </p:cBhvr>
                                      <p:tavLst>
                                        <p:tav tm="0">
                                          <p:val>
                                            <p:fltVal val="0"/>
                                          </p:val>
                                        </p:tav>
                                        <p:tav tm="100000">
                                          <p:val>
                                            <p:strVal val="#ppt_w"/>
                                          </p:val>
                                        </p:tav>
                                      </p:tavLst>
                                    </p:anim>
                                    <p:anim calcmode="lin" valueType="num">
                                      <p:cBhvr>
                                        <p:cTn id="112" dur="1000" fill="hold"/>
                                        <p:tgtEl>
                                          <p:spTgt spid="44052"/>
                                        </p:tgtEl>
                                        <p:attrNameLst>
                                          <p:attrName>ppt_h</p:attrName>
                                        </p:attrNameLst>
                                      </p:cBhvr>
                                      <p:tavLst>
                                        <p:tav tm="0">
                                          <p:val>
                                            <p:fltVal val="0"/>
                                          </p:val>
                                        </p:tav>
                                        <p:tav tm="100000">
                                          <p:val>
                                            <p:strVal val="#ppt_h"/>
                                          </p:val>
                                        </p:tav>
                                      </p:tavLst>
                                    </p:anim>
                                    <p:anim calcmode="lin" valueType="num">
                                      <p:cBhvr>
                                        <p:cTn id="113" dur="1000" fill="hold"/>
                                        <p:tgtEl>
                                          <p:spTgt spid="44052"/>
                                        </p:tgtEl>
                                        <p:attrNameLst>
                                          <p:attrName>ppt_x</p:attrName>
                                        </p:attrNameLst>
                                      </p:cBhvr>
                                      <p:tavLst>
                                        <p:tav tm="0" fmla="#ppt_x+(cos(-2*pi*(1-$))*-#ppt_x-sin(-2*pi*(1-$))*(1-#ppt_y))*(1-$)">
                                          <p:val>
                                            <p:fltVal val="0"/>
                                          </p:val>
                                        </p:tav>
                                        <p:tav tm="100000">
                                          <p:val>
                                            <p:fltVal val="1"/>
                                          </p:val>
                                        </p:tav>
                                      </p:tavLst>
                                    </p:anim>
                                    <p:anim calcmode="lin" valueType="num">
                                      <p:cBhvr>
                                        <p:cTn id="114" dur="1000" fill="hold"/>
                                        <p:tgtEl>
                                          <p:spTgt spid="44052"/>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5" fill="hold" nodeType="clickPar">
                      <p:stCondLst>
                        <p:cond delay="indefinite"/>
                      </p:stCondLst>
                      <p:childTnLst>
                        <p:par>
                          <p:cTn id="116" fill="hold" nodeType="withGroup">
                            <p:stCondLst>
                              <p:cond delay="0"/>
                            </p:stCondLst>
                            <p:childTnLst>
                              <p:par>
                                <p:cTn id="117" presetID="2" presetClass="entr" presetSubtype="8" fill="hold" nodeType="clickEffect">
                                  <p:stCondLst>
                                    <p:cond delay="0"/>
                                  </p:stCondLst>
                                  <p:childTnLst>
                                    <p:set>
                                      <p:cBhvr>
                                        <p:cTn id="118" dur="1" fill="hold">
                                          <p:stCondLst>
                                            <p:cond delay="0"/>
                                          </p:stCondLst>
                                        </p:cTn>
                                        <p:tgtEl>
                                          <p:spTgt spid="44044"/>
                                        </p:tgtEl>
                                        <p:attrNameLst>
                                          <p:attrName>style.visibility</p:attrName>
                                        </p:attrNameLst>
                                      </p:cBhvr>
                                      <p:to>
                                        <p:strVal val="visible"/>
                                      </p:to>
                                    </p:set>
                                    <p:anim calcmode="lin" valueType="num">
                                      <p:cBhvr additive="base">
                                        <p:cTn id="119" dur="500" fill="hold"/>
                                        <p:tgtEl>
                                          <p:spTgt spid="44044"/>
                                        </p:tgtEl>
                                        <p:attrNameLst>
                                          <p:attrName>ppt_x</p:attrName>
                                        </p:attrNameLst>
                                      </p:cBhvr>
                                      <p:tavLst>
                                        <p:tav tm="0">
                                          <p:val>
                                            <p:strVal val="0-#ppt_w/2"/>
                                          </p:val>
                                        </p:tav>
                                        <p:tav tm="100000">
                                          <p:val>
                                            <p:strVal val="#ppt_x"/>
                                          </p:val>
                                        </p:tav>
                                      </p:tavLst>
                                    </p:anim>
                                    <p:anim calcmode="lin" valueType="num">
                                      <p:cBhvr additive="base">
                                        <p:cTn id="120" dur="500" fill="hold"/>
                                        <p:tgtEl>
                                          <p:spTgt spid="44044"/>
                                        </p:tgtEl>
                                        <p:attrNameLst>
                                          <p:attrName>ppt_y</p:attrName>
                                        </p:attrNameLst>
                                      </p:cBhvr>
                                      <p:tavLst>
                                        <p:tav tm="0">
                                          <p:val>
                                            <p:strVal val="#ppt_y"/>
                                          </p:val>
                                        </p:tav>
                                        <p:tav tm="100000">
                                          <p:val>
                                            <p:strVal val="#ppt_y"/>
                                          </p:val>
                                        </p:tav>
                                      </p:tavLst>
                                    </p:anim>
                                  </p:childTnLst>
                                </p:cTn>
                              </p:par>
                            </p:childTnLst>
                          </p:cTn>
                        </p:par>
                      </p:childTnLst>
                    </p:cTn>
                  </p:par>
                  <p:par>
                    <p:cTn id="121" fill="hold" nodeType="clickPar">
                      <p:stCondLst>
                        <p:cond delay="indefinite"/>
                      </p:stCondLst>
                      <p:childTnLst>
                        <p:par>
                          <p:cTn id="122" fill="hold" nodeType="withGroup">
                            <p:stCondLst>
                              <p:cond delay="0"/>
                            </p:stCondLst>
                            <p:childTnLst>
                              <p:par>
                                <p:cTn id="123" presetID="15" presetClass="entr" presetSubtype="0" fill="hold" grpId="0" nodeType="clickEffect">
                                  <p:stCondLst>
                                    <p:cond delay="0"/>
                                  </p:stCondLst>
                                  <p:childTnLst>
                                    <p:set>
                                      <p:cBhvr>
                                        <p:cTn id="124" dur="1" fill="hold">
                                          <p:stCondLst>
                                            <p:cond delay="0"/>
                                          </p:stCondLst>
                                        </p:cTn>
                                        <p:tgtEl>
                                          <p:spTgt spid="44054"/>
                                        </p:tgtEl>
                                        <p:attrNameLst>
                                          <p:attrName>style.visibility</p:attrName>
                                        </p:attrNameLst>
                                      </p:cBhvr>
                                      <p:to>
                                        <p:strVal val="visible"/>
                                      </p:to>
                                    </p:set>
                                    <p:anim calcmode="lin" valueType="num">
                                      <p:cBhvr>
                                        <p:cTn id="125" dur="1000" fill="hold"/>
                                        <p:tgtEl>
                                          <p:spTgt spid="44054"/>
                                        </p:tgtEl>
                                        <p:attrNameLst>
                                          <p:attrName>ppt_w</p:attrName>
                                        </p:attrNameLst>
                                      </p:cBhvr>
                                      <p:tavLst>
                                        <p:tav tm="0">
                                          <p:val>
                                            <p:fltVal val="0"/>
                                          </p:val>
                                        </p:tav>
                                        <p:tav tm="100000">
                                          <p:val>
                                            <p:strVal val="#ppt_w"/>
                                          </p:val>
                                        </p:tav>
                                      </p:tavLst>
                                    </p:anim>
                                    <p:anim calcmode="lin" valueType="num">
                                      <p:cBhvr>
                                        <p:cTn id="126" dur="1000" fill="hold"/>
                                        <p:tgtEl>
                                          <p:spTgt spid="44054"/>
                                        </p:tgtEl>
                                        <p:attrNameLst>
                                          <p:attrName>ppt_h</p:attrName>
                                        </p:attrNameLst>
                                      </p:cBhvr>
                                      <p:tavLst>
                                        <p:tav tm="0">
                                          <p:val>
                                            <p:fltVal val="0"/>
                                          </p:val>
                                        </p:tav>
                                        <p:tav tm="100000">
                                          <p:val>
                                            <p:strVal val="#ppt_h"/>
                                          </p:val>
                                        </p:tav>
                                      </p:tavLst>
                                    </p:anim>
                                    <p:anim calcmode="lin" valueType="num">
                                      <p:cBhvr>
                                        <p:cTn id="127" dur="1000" fill="hold"/>
                                        <p:tgtEl>
                                          <p:spTgt spid="44054"/>
                                        </p:tgtEl>
                                        <p:attrNameLst>
                                          <p:attrName>ppt_x</p:attrName>
                                        </p:attrNameLst>
                                      </p:cBhvr>
                                      <p:tavLst>
                                        <p:tav tm="0" fmla="#ppt_x+(cos(-2*pi*(1-$))*-#ppt_x-sin(-2*pi*(1-$))*(1-#ppt_y))*(1-$)">
                                          <p:val>
                                            <p:fltVal val="0"/>
                                          </p:val>
                                        </p:tav>
                                        <p:tav tm="100000">
                                          <p:val>
                                            <p:fltVal val="1"/>
                                          </p:val>
                                        </p:tav>
                                      </p:tavLst>
                                    </p:anim>
                                    <p:anim calcmode="lin" valueType="num">
                                      <p:cBhvr>
                                        <p:cTn id="128" dur="1000" fill="hold"/>
                                        <p:tgtEl>
                                          <p:spTgt spid="4405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29" fill="hold" nodeType="clickPar">
                      <p:stCondLst>
                        <p:cond delay="indefinite"/>
                      </p:stCondLst>
                      <p:childTnLst>
                        <p:par>
                          <p:cTn id="130" fill="hold" nodeType="withGroup">
                            <p:stCondLst>
                              <p:cond delay="0"/>
                            </p:stCondLst>
                            <p:childTnLst>
                              <p:par>
                                <p:cTn id="131" presetID="2" presetClass="entr" presetSubtype="8" fill="hold" nodeType="clickEffect">
                                  <p:stCondLst>
                                    <p:cond delay="0"/>
                                  </p:stCondLst>
                                  <p:childTnLst>
                                    <p:set>
                                      <p:cBhvr>
                                        <p:cTn id="132" dur="1" fill="hold">
                                          <p:stCondLst>
                                            <p:cond delay="0"/>
                                          </p:stCondLst>
                                        </p:cTn>
                                        <p:tgtEl>
                                          <p:spTgt spid="44046"/>
                                        </p:tgtEl>
                                        <p:attrNameLst>
                                          <p:attrName>style.visibility</p:attrName>
                                        </p:attrNameLst>
                                      </p:cBhvr>
                                      <p:to>
                                        <p:strVal val="visible"/>
                                      </p:to>
                                    </p:set>
                                    <p:anim calcmode="lin" valueType="num">
                                      <p:cBhvr additive="base">
                                        <p:cTn id="133" dur="500" fill="hold"/>
                                        <p:tgtEl>
                                          <p:spTgt spid="44046"/>
                                        </p:tgtEl>
                                        <p:attrNameLst>
                                          <p:attrName>ppt_x</p:attrName>
                                        </p:attrNameLst>
                                      </p:cBhvr>
                                      <p:tavLst>
                                        <p:tav tm="0">
                                          <p:val>
                                            <p:strVal val="0-#ppt_w/2"/>
                                          </p:val>
                                        </p:tav>
                                        <p:tav tm="100000">
                                          <p:val>
                                            <p:strVal val="#ppt_x"/>
                                          </p:val>
                                        </p:tav>
                                      </p:tavLst>
                                    </p:anim>
                                    <p:anim calcmode="lin" valueType="num">
                                      <p:cBhvr additive="base">
                                        <p:cTn id="134" dur="500" fill="hold"/>
                                        <p:tgtEl>
                                          <p:spTgt spid="44046"/>
                                        </p:tgtEl>
                                        <p:attrNameLst>
                                          <p:attrName>ppt_y</p:attrName>
                                        </p:attrNameLst>
                                      </p:cBhvr>
                                      <p:tavLst>
                                        <p:tav tm="0">
                                          <p:val>
                                            <p:strVal val="#ppt_y"/>
                                          </p:val>
                                        </p:tav>
                                        <p:tav tm="100000">
                                          <p:val>
                                            <p:strVal val="#ppt_y"/>
                                          </p:val>
                                        </p:tav>
                                      </p:tavLst>
                                    </p:anim>
                                  </p:childTnLst>
                                </p:cTn>
                              </p:par>
                            </p:childTnLst>
                          </p:cTn>
                        </p:par>
                      </p:childTnLst>
                    </p:cTn>
                  </p:par>
                  <p:par>
                    <p:cTn id="135" fill="hold" nodeType="clickPar">
                      <p:stCondLst>
                        <p:cond delay="indefinite"/>
                      </p:stCondLst>
                      <p:childTnLst>
                        <p:par>
                          <p:cTn id="136" fill="hold" nodeType="withGroup">
                            <p:stCondLst>
                              <p:cond delay="0"/>
                            </p:stCondLst>
                            <p:childTnLst>
                              <p:par>
                                <p:cTn id="137" presetID="2" presetClass="entr" presetSubtype="8" fill="hold" nodeType="clickEffect">
                                  <p:stCondLst>
                                    <p:cond delay="0"/>
                                  </p:stCondLst>
                                  <p:childTnLst>
                                    <p:set>
                                      <p:cBhvr>
                                        <p:cTn id="138" dur="1" fill="hold">
                                          <p:stCondLst>
                                            <p:cond delay="0"/>
                                          </p:stCondLst>
                                        </p:cTn>
                                        <p:tgtEl>
                                          <p:spTgt spid="44047"/>
                                        </p:tgtEl>
                                        <p:attrNameLst>
                                          <p:attrName>style.visibility</p:attrName>
                                        </p:attrNameLst>
                                      </p:cBhvr>
                                      <p:to>
                                        <p:strVal val="visible"/>
                                      </p:to>
                                    </p:set>
                                    <p:anim calcmode="lin" valueType="num">
                                      <p:cBhvr additive="base">
                                        <p:cTn id="139" dur="500" fill="hold"/>
                                        <p:tgtEl>
                                          <p:spTgt spid="44047"/>
                                        </p:tgtEl>
                                        <p:attrNameLst>
                                          <p:attrName>ppt_x</p:attrName>
                                        </p:attrNameLst>
                                      </p:cBhvr>
                                      <p:tavLst>
                                        <p:tav tm="0">
                                          <p:val>
                                            <p:strVal val="0-#ppt_w/2"/>
                                          </p:val>
                                        </p:tav>
                                        <p:tav tm="100000">
                                          <p:val>
                                            <p:strVal val="#ppt_x"/>
                                          </p:val>
                                        </p:tav>
                                      </p:tavLst>
                                    </p:anim>
                                    <p:anim calcmode="lin" valueType="num">
                                      <p:cBhvr additive="base">
                                        <p:cTn id="140" dur="500" fill="hold"/>
                                        <p:tgtEl>
                                          <p:spTgt spid="44047"/>
                                        </p:tgtEl>
                                        <p:attrNameLst>
                                          <p:attrName>ppt_y</p:attrName>
                                        </p:attrNameLst>
                                      </p:cBhvr>
                                      <p:tavLst>
                                        <p:tav tm="0">
                                          <p:val>
                                            <p:strVal val="#ppt_y"/>
                                          </p:val>
                                        </p:tav>
                                        <p:tav tm="100000">
                                          <p:val>
                                            <p:strVal val="#ppt_y"/>
                                          </p:val>
                                        </p:tav>
                                      </p:tavLst>
                                    </p:anim>
                                  </p:childTnLst>
                                </p:cTn>
                              </p:par>
                            </p:childTnLst>
                          </p:cTn>
                        </p:par>
                      </p:childTnLst>
                    </p:cTn>
                  </p:par>
                  <p:par>
                    <p:cTn id="141" fill="hold" nodeType="clickPar">
                      <p:stCondLst>
                        <p:cond delay="indefinite"/>
                      </p:stCondLst>
                      <p:childTnLst>
                        <p:par>
                          <p:cTn id="142" fill="hold" nodeType="withGroup">
                            <p:stCondLst>
                              <p:cond delay="0"/>
                            </p:stCondLst>
                            <p:childTnLst>
                              <p:par>
                                <p:cTn id="143" presetID="15" presetClass="entr" presetSubtype="0" fill="hold" grpId="0" nodeType="clickEffect">
                                  <p:stCondLst>
                                    <p:cond delay="0"/>
                                  </p:stCondLst>
                                  <p:childTnLst>
                                    <p:set>
                                      <p:cBhvr>
                                        <p:cTn id="144" dur="1" fill="hold">
                                          <p:stCondLst>
                                            <p:cond delay="0"/>
                                          </p:stCondLst>
                                        </p:cTn>
                                        <p:tgtEl>
                                          <p:spTgt spid="44055"/>
                                        </p:tgtEl>
                                        <p:attrNameLst>
                                          <p:attrName>style.visibility</p:attrName>
                                        </p:attrNameLst>
                                      </p:cBhvr>
                                      <p:to>
                                        <p:strVal val="visible"/>
                                      </p:to>
                                    </p:set>
                                    <p:anim calcmode="lin" valueType="num">
                                      <p:cBhvr>
                                        <p:cTn id="145" dur="1000" fill="hold"/>
                                        <p:tgtEl>
                                          <p:spTgt spid="44055"/>
                                        </p:tgtEl>
                                        <p:attrNameLst>
                                          <p:attrName>ppt_w</p:attrName>
                                        </p:attrNameLst>
                                      </p:cBhvr>
                                      <p:tavLst>
                                        <p:tav tm="0">
                                          <p:val>
                                            <p:fltVal val="0"/>
                                          </p:val>
                                        </p:tav>
                                        <p:tav tm="100000">
                                          <p:val>
                                            <p:strVal val="#ppt_w"/>
                                          </p:val>
                                        </p:tav>
                                      </p:tavLst>
                                    </p:anim>
                                    <p:anim calcmode="lin" valueType="num">
                                      <p:cBhvr>
                                        <p:cTn id="146" dur="1000" fill="hold"/>
                                        <p:tgtEl>
                                          <p:spTgt spid="44055"/>
                                        </p:tgtEl>
                                        <p:attrNameLst>
                                          <p:attrName>ppt_h</p:attrName>
                                        </p:attrNameLst>
                                      </p:cBhvr>
                                      <p:tavLst>
                                        <p:tav tm="0">
                                          <p:val>
                                            <p:fltVal val="0"/>
                                          </p:val>
                                        </p:tav>
                                        <p:tav tm="100000">
                                          <p:val>
                                            <p:strVal val="#ppt_h"/>
                                          </p:val>
                                        </p:tav>
                                      </p:tavLst>
                                    </p:anim>
                                    <p:anim calcmode="lin" valueType="num">
                                      <p:cBhvr>
                                        <p:cTn id="147" dur="1000" fill="hold"/>
                                        <p:tgtEl>
                                          <p:spTgt spid="44055"/>
                                        </p:tgtEl>
                                        <p:attrNameLst>
                                          <p:attrName>ppt_x</p:attrName>
                                        </p:attrNameLst>
                                      </p:cBhvr>
                                      <p:tavLst>
                                        <p:tav tm="0" fmla="#ppt_x+(cos(-2*pi*(1-$))*-#ppt_x-sin(-2*pi*(1-$))*(1-#ppt_y))*(1-$)">
                                          <p:val>
                                            <p:fltVal val="0"/>
                                          </p:val>
                                        </p:tav>
                                        <p:tav tm="100000">
                                          <p:val>
                                            <p:fltVal val="1"/>
                                          </p:val>
                                        </p:tav>
                                      </p:tavLst>
                                    </p:anim>
                                    <p:anim calcmode="lin" valueType="num">
                                      <p:cBhvr>
                                        <p:cTn id="148" dur="1000" fill="hold"/>
                                        <p:tgtEl>
                                          <p:spTgt spid="4405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autoUpdateAnimBg="0"/>
      <p:bldP spid="44052" grpId="0" autoUpdateAnimBg="0"/>
      <p:bldP spid="44053" grpId="0" autoUpdateAnimBg="0"/>
      <p:bldP spid="44054" grpId="0" autoUpdateAnimBg="0"/>
      <p:bldP spid="44055" grpId="0" autoUpdateAnimBg="0"/>
      <p:bldP spid="44056" grpId="0" autoUpdateAnimBg="0"/>
      <p:bldP spid="44057" grpId="0" autoUpdateAnimBg="0"/>
      <p:bldP spid="44058" grpId="0" autoUpdateAnimBg="0"/>
      <p:bldP spid="44060" grpId="0" autoUpdateAnimBg="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33939"/>
            <a:ext cx="9144000" cy="651861"/>
          </a:xfrm>
        </p:spPr>
        <p:txBody>
          <a:bodyPr>
            <a:normAutofit/>
          </a:bodyPr>
          <a:lstStyle/>
          <a:p>
            <a:r>
              <a:rPr lang="en-US" altLang="en-US" sz="2800" b="1" dirty="0">
                <a:solidFill>
                  <a:srgbClr val="0000CC"/>
                </a:solidFill>
                <a:latin typeface="Arial" panose="020B0604020202020204" pitchFamily="34" charset="0"/>
              </a:rPr>
              <a:t>CYCLIN-DEPENDENT KINASES (CDK) &amp; CYCLINS</a:t>
            </a:r>
            <a:endParaRPr lang="en-GB" altLang="en-US" sz="2800" b="1" dirty="0">
              <a:solidFill>
                <a:srgbClr val="0000CC"/>
              </a:solidFill>
              <a:latin typeface="Arial" panose="020B0604020202020204" pitchFamily="34" charset="0"/>
            </a:endParaRPr>
          </a:p>
        </p:txBody>
      </p:sp>
      <p:sp>
        <p:nvSpPr>
          <p:cNvPr id="25" name="TextBox 2"/>
          <p:cNvSpPr txBox="1">
            <a:spLocks noChangeArrowheads="1"/>
          </p:cNvSpPr>
          <p:nvPr/>
        </p:nvSpPr>
        <p:spPr bwMode="auto">
          <a:xfrm>
            <a:off x="45486" y="685800"/>
            <a:ext cx="9098513" cy="147732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dirty="0" smtClean="0"/>
              <a:t>A series of mutually inhibitory molecules called cyclins and CDKs determine the progression of the cell between phases of the cell cycle</a:t>
            </a:r>
          </a:p>
          <a:p>
            <a:pPr eaLnBrk="1" hangingPunct="1"/>
            <a:endParaRPr lang="en-US" dirty="0"/>
          </a:p>
          <a:p>
            <a:pPr eaLnBrk="1" hangingPunct="1"/>
            <a:r>
              <a:rPr lang="en-US" dirty="0" smtClean="0"/>
              <a:t>A number of detailed models of the biochemical interactions of the Cyclins are available with varying levels of detail. Models by Tyson and </a:t>
            </a:r>
            <a:r>
              <a:rPr lang="en-US" dirty="0" err="1" smtClean="0"/>
              <a:t>Goldbeter</a:t>
            </a:r>
            <a:r>
              <a:rPr lang="en-US" dirty="0" smtClean="0"/>
              <a:t> are particularly well known</a:t>
            </a:r>
          </a:p>
        </p:txBody>
      </p:sp>
      <p:pic>
        <p:nvPicPr>
          <p:cNvPr id="96258" name="Picture 2" descr="https://www.researchgate.net/profile/Albert_Goldbeter/publication/237043637/figure/fig4/AS:299296760057865@1448369316583/Figure-4-Sustained-oscillations-in-the-Cdk-network-in-presence-of-a-suprathreshold-level.png"/>
          <p:cNvPicPr>
            <a:picLocks noChangeAspect="1" noChangeArrowheads="1"/>
          </p:cNvPicPr>
          <p:nvPr/>
        </p:nvPicPr>
        <p:blipFill rotWithShape="1">
          <a:blip r:embed="rId3">
            <a:extLst>
              <a:ext uri="{28A0092B-C50C-407E-A947-70E740481C1C}">
                <a14:useLocalDpi xmlns:a14="http://schemas.microsoft.com/office/drawing/2010/main" val="0"/>
              </a:ext>
            </a:extLst>
          </a:blip>
          <a:srcRect t="50211"/>
          <a:stretch/>
        </p:blipFill>
        <p:spPr bwMode="auto">
          <a:xfrm>
            <a:off x="4724400" y="2465456"/>
            <a:ext cx="4314825" cy="3376613"/>
          </a:xfrm>
          <a:prstGeom prst="rect">
            <a:avLst/>
          </a:prstGeom>
          <a:noFill/>
          <a:extLst>
            <a:ext uri="{909E8E84-426E-40dd-AFC4-6F175D3DCCD1}">
              <a14:hiddenFill xmlns:a14="http://schemas.microsoft.com/office/drawing/2010/main" xmlns="">
                <a:solidFill>
                  <a:srgbClr val="FFFFFF"/>
                </a:solidFill>
              </a14:hiddenFill>
            </a:ext>
          </a:extLst>
        </p:spPr>
      </p:pic>
      <p:sp>
        <p:nvSpPr>
          <p:cNvPr id="2" name="Rectangle 1"/>
          <p:cNvSpPr/>
          <p:nvPr/>
        </p:nvSpPr>
        <p:spPr>
          <a:xfrm>
            <a:off x="45486" y="2465456"/>
            <a:ext cx="4572000" cy="3970318"/>
          </a:xfrm>
          <a:prstGeom prst="rect">
            <a:avLst/>
          </a:prstGeom>
        </p:spPr>
        <p:txBody>
          <a:bodyPr>
            <a:spAutoFit/>
          </a:bodyPr>
          <a:lstStyle/>
          <a:p>
            <a:r>
              <a:rPr lang="en-US" dirty="0"/>
              <a:t>C. Gerard and A. </a:t>
            </a:r>
            <a:r>
              <a:rPr lang="en-US" dirty="0" err="1"/>
              <a:t>Goldbeter</a:t>
            </a:r>
            <a:r>
              <a:rPr lang="en-US" dirty="0"/>
              <a:t>, The Cell Cycle is a Limit Cycle. </a:t>
            </a:r>
            <a:r>
              <a:rPr lang="en-US" i="1" dirty="0" smtClean="0"/>
              <a:t>Math</a:t>
            </a:r>
            <a:r>
              <a:rPr lang="en-US" i="1" dirty="0"/>
              <a:t>. Model. Nat. </a:t>
            </a:r>
            <a:r>
              <a:rPr lang="en-US" i="1" dirty="0" smtClean="0"/>
              <a:t>Phenom</a:t>
            </a:r>
            <a:r>
              <a:rPr lang="en-US" dirty="0" smtClean="0"/>
              <a:t>. </a:t>
            </a:r>
            <a:r>
              <a:rPr lang="en-US" b="1" dirty="0" smtClean="0"/>
              <a:t>7</a:t>
            </a:r>
            <a:r>
              <a:rPr lang="en-US" dirty="0"/>
              <a:t> </a:t>
            </a:r>
            <a:r>
              <a:rPr lang="en-US" dirty="0" smtClean="0"/>
              <a:t>(2012), 126–166</a:t>
            </a:r>
          </a:p>
          <a:p>
            <a:r>
              <a:rPr lang="en-US" dirty="0" smtClean="0">
                <a:hlinkClick r:id="rId4"/>
              </a:rPr>
              <a:t>https</a:t>
            </a:r>
            <a:r>
              <a:rPr lang="en-US" dirty="0">
                <a:hlinkClick r:id="rId4"/>
              </a:rPr>
              <a:t>://</a:t>
            </a:r>
            <a:r>
              <a:rPr lang="en-US" dirty="0" smtClean="0">
                <a:hlinkClick r:id="rId4"/>
              </a:rPr>
              <a:t>www.researchgate.net/publication/237043637_The_Cell_Cycle_is_a_Limit_Cycle</a:t>
            </a:r>
            <a:endParaRPr lang="en-US" dirty="0" smtClean="0"/>
          </a:p>
          <a:p>
            <a:endParaRPr lang="en-US" dirty="0"/>
          </a:p>
          <a:p>
            <a:endParaRPr lang="en-US" dirty="0" smtClean="0"/>
          </a:p>
          <a:p>
            <a:r>
              <a:rPr lang="en-US" dirty="0" smtClean="0"/>
              <a:t>We may have a chance to work with some of these models later in the course</a:t>
            </a:r>
          </a:p>
          <a:p>
            <a:endParaRPr lang="en-US" dirty="0"/>
          </a:p>
          <a:p>
            <a:r>
              <a:rPr lang="en-US" dirty="0" smtClean="0"/>
              <a:t>For the moment we will make some extremely simple assumptions about cell growth and division</a:t>
            </a:r>
            <a:endParaRPr lang="en-US" dirty="0"/>
          </a:p>
        </p:txBody>
      </p:sp>
    </p:spTree>
    <p:extLst>
      <p:ext uri="{BB962C8B-B14F-4D97-AF65-F5344CB8AC3E}">
        <p14:creationId xmlns:p14="http://schemas.microsoft.com/office/powerpoint/2010/main" val="2651430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40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autoUpdateAnimBg="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33939"/>
            <a:ext cx="9144000" cy="651861"/>
          </a:xfrm>
        </p:spPr>
        <p:txBody>
          <a:bodyPr>
            <a:normAutofit/>
          </a:bodyPr>
          <a:lstStyle/>
          <a:p>
            <a:r>
              <a:rPr lang="en-US" altLang="en-US" sz="2800" b="1" dirty="0" smtClean="0">
                <a:solidFill>
                  <a:srgbClr val="0000CC"/>
                </a:solidFill>
                <a:latin typeface="Arial" panose="020B0604020202020204" pitchFamily="34" charset="0"/>
              </a:rPr>
              <a:t>In </a:t>
            </a:r>
            <a:r>
              <a:rPr lang="en-US" altLang="en-US" sz="2800" b="1" dirty="0">
                <a:solidFill>
                  <a:srgbClr val="0000CC"/>
                </a:solidFill>
                <a:latin typeface="Arial" panose="020B0604020202020204" pitchFamily="34" charset="0"/>
              </a:rPr>
              <a:t>C</a:t>
            </a:r>
            <a:r>
              <a:rPr lang="en-US" altLang="en-US" sz="2800" b="1" dirty="0" smtClean="0">
                <a:solidFill>
                  <a:srgbClr val="0000CC"/>
                </a:solidFill>
                <a:latin typeface="Arial" panose="020B0604020202020204" pitchFamily="34" charset="0"/>
              </a:rPr>
              <a:t>lass Exercises</a:t>
            </a:r>
            <a:endParaRPr lang="en-GB" altLang="en-US" sz="2800" b="1" dirty="0">
              <a:solidFill>
                <a:srgbClr val="0000CC"/>
              </a:solidFill>
              <a:latin typeface="Arial" panose="020B0604020202020204" pitchFamily="34" charset="0"/>
            </a:endParaRPr>
          </a:p>
        </p:txBody>
      </p:sp>
      <p:sp>
        <p:nvSpPr>
          <p:cNvPr id="25" name="TextBox 2"/>
          <p:cNvSpPr txBox="1">
            <a:spLocks noChangeArrowheads="1"/>
          </p:cNvSpPr>
          <p:nvPr/>
        </p:nvSpPr>
        <p:spPr bwMode="auto">
          <a:xfrm>
            <a:off x="45486" y="685800"/>
            <a:ext cx="9098513" cy="480131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dirty="0" smtClean="0"/>
              <a:t>1) Begin with a naïve model in which a cell grows at a constant rate and divides when it reaches a doubling volume</a:t>
            </a:r>
          </a:p>
          <a:p>
            <a:pPr eaLnBrk="1" hangingPunct="1"/>
            <a:endParaRPr lang="en-US" dirty="0"/>
          </a:p>
          <a:p>
            <a:pPr eaLnBrk="1" hangingPunct="1"/>
            <a:r>
              <a:rPr lang="en-US" dirty="0" smtClean="0"/>
              <a:t>Create a single cell with an initial target volume of 25</a:t>
            </a:r>
          </a:p>
          <a:p>
            <a:pPr eaLnBrk="1" hangingPunct="1"/>
            <a:endParaRPr lang="en-US" dirty="0"/>
          </a:p>
          <a:p>
            <a:pPr eaLnBrk="1" hangingPunct="1"/>
            <a:r>
              <a:rPr lang="en-US" dirty="0" smtClean="0"/>
              <a:t>In the main </a:t>
            </a:r>
            <a:r>
              <a:rPr lang="en-US" dirty="0" err="1" smtClean="0"/>
              <a:t>steppable</a:t>
            </a:r>
            <a:r>
              <a:rPr lang="en-US" dirty="0" smtClean="0"/>
              <a:t>, have the cell volume grow at a small constant rate</a:t>
            </a:r>
          </a:p>
          <a:p>
            <a:pPr eaLnBrk="1" hangingPunct="1"/>
            <a:endParaRPr lang="en-US" dirty="0"/>
          </a:p>
          <a:p>
            <a:pPr eaLnBrk="1" hangingPunct="1"/>
            <a:endParaRPr lang="en-US" dirty="0" smtClean="0"/>
          </a:p>
          <a:p>
            <a:pPr eaLnBrk="1" hangingPunct="1"/>
            <a:endParaRPr lang="en-US" dirty="0"/>
          </a:p>
          <a:p>
            <a:pPr eaLnBrk="1" hangingPunct="1"/>
            <a:endParaRPr lang="en-US" dirty="0" smtClean="0"/>
          </a:p>
          <a:p>
            <a:pPr eaLnBrk="1" hangingPunct="1"/>
            <a:r>
              <a:rPr lang="en-US" dirty="0" smtClean="0"/>
              <a:t>Now we have to check the cell volume and divide the cell when it reaches its target</a:t>
            </a:r>
          </a:p>
          <a:p>
            <a:pPr eaLnBrk="1" hangingPunct="1"/>
            <a:endParaRPr lang="en-US" dirty="0"/>
          </a:p>
          <a:p>
            <a:pPr eaLnBrk="1" hangingPunct="1"/>
            <a:r>
              <a:rPr lang="en-US" dirty="0" smtClean="0"/>
              <a:t>We will use the wizard to create the cell and the appropriate </a:t>
            </a:r>
            <a:r>
              <a:rPr lang="en-US" dirty="0" err="1" smtClean="0"/>
              <a:t>steppables</a:t>
            </a:r>
            <a:endParaRPr lang="en-US" dirty="0" smtClean="0"/>
          </a:p>
          <a:p>
            <a:pPr eaLnBrk="1" hangingPunct="1"/>
            <a:endParaRPr lang="en-US" dirty="0"/>
          </a:p>
          <a:p>
            <a:pPr eaLnBrk="1" hangingPunct="1"/>
            <a:r>
              <a:rPr lang="en-US" dirty="0" smtClean="0"/>
              <a:t>Add a plot of the number of cells vs time and of the mean cell area vs time.</a:t>
            </a:r>
          </a:p>
          <a:p>
            <a:pPr eaLnBrk="1" hangingPunct="1"/>
            <a:endParaRPr lang="en-US" dirty="0"/>
          </a:p>
          <a:p>
            <a:pPr eaLnBrk="1" hangingPunct="1"/>
            <a:r>
              <a:rPr lang="en-US" dirty="0" smtClean="0"/>
              <a:t>What happens?</a:t>
            </a:r>
          </a:p>
        </p:txBody>
      </p:sp>
      <p:sp>
        <p:nvSpPr>
          <p:cNvPr id="3" name="Rectangle 2"/>
          <p:cNvSpPr/>
          <p:nvPr/>
        </p:nvSpPr>
        <p:spPr>
          <a:xfrm>
            <a:off x="152400" y="2590800"/>
            <a:ext cx="6400800" cy="646331"/>
          </a:xfrm>
          <a:prstGeom prst="rect">
            <a:avLst/>
          </a:prstGeom>
          <a:ln w="19050">
            <a:solidFill>
              <a:schemeClr val="tx1"/>
            </a:solidFill>
          </a:ln>
        </p:spPr>
        <p:txBody>
          <a:bodyPr wrap="square">
            <a:spAutoFit/>
          </a:bodyPr>
          <a:lstStyle/>
          <a:p>
            <a:r>
              <a:rPr lang="en-US" dirty="0"/>
              <a:t>for cell in </a:t>
            </a:r>
            <a:r>
              <a:rPr lang="en-US" dirty="0" err="1"/>
              <a:t>self.cellList</a:t>
            </a:r>
            <a:r>
              <a:rPr lang="en-US" dirty="0"/>
              <a:t>:</a:t>
            </a:r>
          </a:p>
          <a:p>
            <a:r>
              <a:rPr lang="en-US" dirty="0"/>
              <a:t>                </a:t>
            </a:r>
            <a:r>
              <a:rPr lang="en-US" dirty="0" err="1"/>
              <a:t>cell.targetVolume</a:t>
            </a:r>
            <a:r>
              <a:rPr lang="en-US" dirty="0"/>
              <a:t> += 0.1</a:t>
            </a:r>
          </a:p>
        </p:txBody>
      </p:sp>
    </p:spTree>
    <p:extLst>
      <p:ext uri="{BB962C8B-B14F-4D97-AF65-F5344CB8AC3E}">
        <p14:creationId xmlns:p14="http://schemas.microsoft.com/office/powerpoint/2010/main" val="17652708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40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33939"/>
            <a:ext cx="9144000" cy="651861"/>
          </a:xfrm>
        </p:spPr>
        <p:txBody>
          <a:bodyPr>
            <a:normAutofit/>
          </a:bodyPr>
          <a:lstStyle/>
          <a:p>
            <a:r>
              <a:rPr lang="en-US" altLang="en-US" sz="2800" b="1" dirty="0" smtClean="0">
                <a:solidFill>
                  <a:srgbClr val="0000CC"/>
                </a:solidFill>
                <a:latin typeface="Arial" panose="020B0604020202020204" pitchFamily="34" charset="0"/>
              </a:rPr>
              <a:t>In </a:t>
            </a:r>
            <a:r>
              <a:rPr lang="en-US" altLang="en-US" sz="2800" b="1" dirty="0">
                <a:solidFill>
                  <a:srgbClr val="0000CC"/>
                </a:solidFill>
                <a:latin typeface="Arial" panose="020B0604020202020204" pitchFamily="34" charset="0"/>
              </a:rPr>
              <a:t>C</a:t>
            </a:r>
            <a:r>
              <a:rPr lang="en-US" altLang="en-US" sz="2800" b="1" dirty="0" smtClean="0">
                <a:solidFill>
                  <a:srgbClr val="0000CC"/>
                </a:solidFill>
                <a:latin typeface="Arial" panose="020B0604020202020204" pitchFamily="34" charset="0"/>
              </a:rPr>
              <a:t>lass Exercises</a:t>
            </a:r>
            <a:endParaRPr lang="en-GB" altLang="en-US" sz="2800" b="1" dirty="0">
              <a:solidFill>
                <a:srgbClr val="0000CC"/>
              </a:solidFill>
              <a:latin typeface="Arial" panose="020B0604020202020204" pitchFamily="34" charset="0"/>
            </a:endParaRPr>
          </a:p>
        </p:txBody>
      </p:sp>
      <p:sp>
        <p:nvSpPr>
          <p:cNvPr id="25" name="TextBox 2"/>
          <p:cNvSpPr txBox="1">
            <a:spLocks noChangeArrowheads="1"/>
          </p:cNvSpPr>
          <p:nvPr/>
        </p:nvSpPr>
        <p:spPr bwMode="auto">
          <a:xfrm>
            <a:off x="45486" y="685800"/>
            <a:ext cx="9098513" cy="452431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dirty="0"/>
              <a:t>2</a:t>
            </a:r>
            <a:r>
              <a:rPr lang="en-US" dirty="0" smtClean="0"/>
              <a:t>) In reality, cells respond to a variety of cues to tell them when to proliferate and when not. One key inhibitor of cell proliferation is cell-cell contact. We will use pressure as a surrogate for the cell-cell contact area</a:t>
            </a:r>
          </a:p>
          <a:p>
            <a:pPr eaLnBrk="1" hangingPunct="1"/>
            <a:endParaRPr lang="en-US" dirty="0"/>
          </a:p>
          <a:p>
            <a:pPr eaLnBrk="1" hangingPunct="1"/>
            <a:r>
              <a:rPr lang="en-US" dirty="0" smtClean="0"/>
              <a:t>Include a pressure calculation for each cell. Adjust the growth rate so that the cells in contact with medium proliferate, but cells in the core of the growing mass do not.</a:t>
            </a:r>
          </a:p>
          <a:p>
            <a:pPr eaLnBrk="1" hangingPunct="1"/>
            <a:endParaRPr lang="en-US" dirty="0"/>
          </a:p>
          <a:p>
            <a:pPr eaLnBrk="1" hangingPunct="1"/>
            <a:r>
              <a:rPr lang="en-US" dirty="0" smtClean="0"/>
              <a:t>3) Adjust the cell-cell and cell-Medium contact energy so that the cells prefer to be surrounded by medium. Now make the growth rate depend on the cell-cell contact area. Can you adjust your model so that the results are the same as in the previous example?</a:t>
            </a:r>
          </a:p>
          <a:p>
            <a:pPr eaLnBrk="1" hangingPunct="1"/>
            <a:endParaRPr lang="en-US" dirty="0"/>
          </a:p>
          <a:p>
            <a:pPr eaLnBrk="1" hangingPunct="1"/>
            <a:r>
              <a:rPr lang="en-US" dirty="0" smtClean="0"/>
              <a:t>4) Add a flag to your cells, so they are either “Quiescent,” “Proliferating,” or “Necrotic.” Instead of having the growth rate depend on the pressure (or contact area) have the “Proliferating” cells grow at a fixed rate, but the probability of switching between growing and proliferating cells depend on the pressure (or contact area), “Necrotic” cells shrink at a fixed rate and eventually disappear.</a:t>
            </a:r>
          </a:p>
        </p:txBody>
      </p:sp>
    </p:spTree>
    <p:extLst>
      <p:ext uri="{BB962C8B-B14F-4D97-AF65-F5344CB8AC3E}">
        <p14:creationId xmlns:p14="http://schemas.microsoft.com/office/powerpoint/2010/main" val="4720169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40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autoUpdateAnimBg="0"/>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33939"/>
            <a:ext cx="9144000" cy="651861"/>
          </a:xfrm>
        </p:spPr>
        <p:txBody>
          <a:bodyPr>
            <a:normAutofit/>
          </a:bodyPr>
          <a:lstStyle/>
          <a:p>
            <a:r>
              <a:rPr lang="en-US" altLang="en-US" sz="2800" b="1" dirty="0" smtClean="0">
                <a:solidFill>
                  <a:srgbClr val="0000CC"/>
                </a:solidFill>
                <a:latin typeface="Arial" panose="020B0604020202020204" pitchFamily="34" charset="0"/>
              </a:rPr>
              <a:t>In </a:t>
            </a:r>
            <a:r>
              <a:rPr lang="en-US" altLang="en-US" sz="2800" b="1" dirty="0">
                <a:solidFill>
                  <a:srgbClr val="0000CC"/>
                </a:solidFill>
                <a:latin typeface="Arial" panose="020B0604020202020204" pitchFamily="34" charset="0"/>
              </a:rPr>
              <a:t>C</a:t>
            </a:r>
            <a:r>
              <a:rPr lang="en-US" altLang="en-US" sz="2800" b="1" dirty="0" smtClean="0">
                <a:solidFill>
                  <a:srgbClr val="0000CC"/>
                </a:solidFill>
                <a:latin typeface="Arial" panose="020B0604020202020204" pitchFamily="34" charset="0"/>
              </a:rPr>
              <a:t>lass Exercises</a:t>
            </a:r>
            <a:endParaRPr lang="en-GB" altLang="en-US" sz="2800" b="1" dirty="0">
              <a:solidFill>
                <a:srgbClr val="0000CC"/>
              </a:solidFill>
              <a:latin typeface="Arial" panose="020B0604020202020204" pitchFamily="34" charset="0"/>
            </a:endParaRPr>
          </a:p>
        </p:txBody>
      </p:sp>
      <p:sp>
        <p:nvSpPr>
          <p:cNvPr id="25" name="TextBox 2"/>
          <p:cNvSpPr txBox="1">
            <a:spLocks noChangeArrowheads="1"/>
          </p:cNvSpPr>
          <p:nvPr/>
        </p:nvSpPr>
        <p:spPr bwMode="auto">
          <a:xfrm>
            <a:off x="45486" y="685800"/>
            <a:ext cx="9098513" cy="53553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dirty="0" smtClean="0"/>
              <a:t>5) In reality, all cells except stem cells can only divide a limited number of times before senescence. Create two cell types (“Stem” and “Somatic”) [The cell counts the number of divisions by shortening its </a:t>
            </a:r>
            <a:r>
              <a:rPr lang="en-US" dirty="0" err="1" smtClean="0"/>
              <a:t>telomers</a:t>
            </a:r>
            <a:r>
              <a:rPr lang="en-US" dirty="0" smtClean="0"/>
              <a:t> at the end of the chromosomes at each division—in stem cells, the enzyme telomerase maintains the telomere length]</a:t>
            </a:r>
          </a:p>
          <a:p>
            <a:pPr eaLnBrk="1" hangingPunct="1"/>
            <a:endParaRPr lang="en-US" dirty="0"/>
          </a:p>
          <a:p>
            <a:pPr eaLnBrk="1" hangingPunct="1"/>
            <a:r>
              <a:rPr lang="en-US" dirty="0" smtClean="0"/>
              <a:t>When a “Stem” cell divides, its offspring are usually, one “Stem” cell and one “Somatic” cell. When a “Somatic” cell divides, its offspring are both “Somatic” cells</a:t>
            </a:r>
          </a:p>
          <a:p>
            <a:pPr eaLnBrk="1" hangingPunct="1"/>
            <a:endParaRPr lang="en-US" dirty="0"/>
          </a:p>
          <a:p>
            <a:pPr eaLnBrk="1" hangingPunct="1"/>
            <a:r>
              <a:rPr lang="en-US" dirty="0" smtClean="0"/>
              <a:t>When a “Stem” cell first becomes “Somatic” assign it a “</a:t>
            </a:r>
            <a:r>
              <a:rPr lang="en-US" dirty="0" err="1" smtClean="0"/>
              <a:t>SomaticDivisions</a:t>
            </a:r>
            <a:r>
              <a:rPr lang="en-US" dirty="0" smtClean="0"/>
              <a:t>” counter. After each division, decrement this counter. When it reaches 0, change the type of the cell to “Necrotic” </a:t>
            </a:r>
          </a:p>
          <a:p>
            <a:pPr eaLnBrk="1" hangingPunct="1"/>
            <a:endParaRPr lang="en-US" dirty="0"/>
          </a:p>
          <a:p>
            <a:pPr eaLnBrk="1" hangingPunct="1"/>
            <a:r>
              <a:rPr lang="en-US" dirty="0" smtClean="0"/>
              <a:t>In reality, the permissible number of divisions is ~40. To make a practical simulation, you will have to assign the number to be 5-10</a:t>
            </a:r>
          </a:p>
          <a:p>
            <a:pPr eaLnBrk="1" hangingPunct="1"/>
            <a:endParaRPr lang="en-US" dirty="0"/>
          </a:p>
          <a:p>
            <a:pPr eaLnBrk="1" hangingPunct="1"/>
            <a:r>
              <a:rPr lang="en-US" dirty="0" smtClean="0"/>
              <a:t>What happens as you change the number of allowed divisions? </a:t>
            </a:r>
          </a:p>
          <a:p>
            <a:pPr eaLnBrk="1" hangingPunct="1"/>
            <a:endParaRPr lang="en-US" dirty="0"/>
          </a:p>
          <a:p>
            <a:pPr eaLnBrk="1" hangingPunct="1"/>
            <a:r>
              <a:rPr lang="en-US" dirty="0" smtClean="0"/>
              <a:t>In reality, the cell doesn’t die abruptly when the counter is exhausted, but the probability of death per division goes up. You might wish to explore this effect.</a:t>
            </a:r>
          </a:p>
        </p:txBody>
      </p:sp>
    </p:spTree>
    <p:extLst>
      <p:ext uri="{BB962C8B-B14F-4D97-AF65-F5344CB8AC3E}">
        <p14:creationId xmlns:p14="http://schemas.microsoft.com/office/powerpoint/2010/main" val="38392964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40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33939"/>
            <a:ext cx="9144000" cy="651861"/>
          </a:xfrm>
        </p:spPr>
        <p:txBody>
          <a:bodyPr>
            <a:normAutofit/>
          </a:bodyPr>
          <a:lstStyle/>
          <a:p>
            <a:r>
              <a:rPr lang="en-US" altLang="en-US" sz="2800" b="1" dirty="0" smtClean="0">
                <a:solidFill>
                  <a:srgbClr val="0000CC"/>
                </a:solidFill>
                <a:latin typeface="Arial" panose="020B0604020202020204" pitchFamily="34" charset="0"/>
              </a:rPr>
              <a:t>In </a:t>
            </a:r>
            <a:r>
              <a:rPr lang="en-US" altLang="en-US" sz="2800" b="1" dirty="0">
                <a:solidFill>
                  <a:srgbClr val="0000CC"/>
                </a:solidFill>
                <a:latin typeface="Arial" panose="020B0604020202020204" pitchFamily="34" charset="0"/>
              </a:rPr>
              <a:t>C</a:t>
            </a:r>
            <a:r>
              <a:rPr lang="en-US" altLang="en-US" sz="2800" b="1" dirty="0" smtClean="0">
                <a:solidFill>
                  <a:srgbClr val="0000CC"/>
                </a:solidFill>
                <a:latin typeface="Arial" panose="020B0604020202020204" pitchFamily="34" charset="0"/>
              </a:rPr>
              <a:t>lass Exercises</a:t>
            </a:r>
            <a:endParaRPr lang="en-GB" altLang="en-US" sz="2800" b="1" dirty="0">
              <a:solidFill>
                <a:srgbClr val="0000CC"/>
              </a:solidFill>
              <a:latin typeface="Arial" panose="020B0604020202020204" pitchFamily="34" charset="0"/>
            </a:endParaRPr>
          </a:p>
        </p:txBody>
      </p:sp>
      <p:sp>
        <p:nvSpPr>
          <p:cNvPr id="25" name="TextBox 2"/>
          <p:cNvSpPr txBox="1">
            <a:spLocks noChangeArrowheads="1"/>
          </p:cNvSpPr>
          <p:nvPr/>
        </p:nvSpPr>
        <p:spPr bwMode="auto">
          <a:xfrm>
            <a:off x="45486" y="685800"/>
            <a:ext cx="9098513" cy="59093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dirty="0"/>
              <a:t>6</a:t>
            </a:r>
            <a:r>
              <a:rPr lang="en-US" dirty="0" smtClean="0"/>
              <a:t>) A simple cancer evolution game. In tumors, the cells do not respect the normal signals to stop dividing. Assign each stem cell a small excess probability of giving rise to two stem cells on division rather than one stem and one somatic cell. </a:t>
            </a:r>
          </a:p>
          <a:p>
            <a:pPr eaLnBrk="1" hangingPunct="1"/>
            <a:endParaRPr lang="en-US" dirty="0"/>
          </a:p>
          <a:p>
            <a:pPr eaLnBrk="1" hangingPunct="1"/>
            <a:r>
              <a:rPr lang="en-US" dirty="0" smtClean="0"/>
              <a:t>What happens as you increase this probability?</a:t>
            </a:r>
          </a:p>
          <a:p>
            <a:pPr eaLnBrk="1" hangingPunct="1"/>
            <a:endParaRPr lang="en-US" dirty="0"/>
          </a:p>
          <a:p>
            <a:pPr eaLnBrk="1" hangingPunct="1"/>
            <a:r>
              <a:rPr lang="en-US" dirty="0" smtClean="0"/>
              <a:t>Now consider mutations. At each division, assign a small probability that either the maximum number of somatic divisions or the excess probability of stem division mutates (the value you will assign will be several orders of magnitude bigger than in a real tissue)</a:t>
            </a:r>
          </a:p>
          <a:p>
            <a:pPr eaLnBrk="1" hangingPunct="1"/>
            <a:endParaRPr lang="en-US" dirty="0"/>
          </a:p>
          <a:p>
            <a:pPr eaLnBrk="1" hangingPunct="1"/>
            <a:r>
              <a:rPr lang="en-US" dirty="0" smtClean="0"/>
              <a:t>On mutation, change the excess probability or the maximum number of somatic divisions by increasing or decreasing the value by a small amount</a:t>
            </a:r>
          </a:p>
          <a:p>
            <a:pPr eaLnBrk="1" hangingPunct="1"/>
            <a:endParaRPr lang="en-US" dirty="0"/>
          </a:p>
          <a:p>
            <a:pPr eaLnBrk="1" hangingPunct="1"/>
            <a:r>
              <a:rPr lang="en-US" dirty="0" smtClean="0"/>
              <a:t>You may wish to use an auxiliary field so you can visualize these values in each cell.</a:t>
            </a:r>
          </a:p>
          <a:p>
            <a:pPr eaLnBrk="1" hangingPunct="1"/>
            <a:endParaRPr lang="en-US" dirty="0"/>
          </a:p>
          <a:p>
            <a:pPr eaLnBrk="1" hangingPunct="1"/>
            <a:r>
              <a:rPr lang="en-US" dirty="0" smtClean="0"/>
              <a:t>Run the simulation for various probabilities of mutation and variance amplitudes. Plot the mean number of stem cells vs time, the mean excess stem cell probability and the maximum number of somatic divisions.</a:t>
            </a:r>
          </a:p>
          <a:p>
            <a:pPr eaLnBrk="1" hangingPunct="1"/>
            <a:endParaRPr lang="en-US" dirty="0"/>
          </a:p>
          <a:p>
            <a:pPr eaLnBrk="1" hangingPunct="1"/>
            <a:r>
              <a:rPr lang="en-US" dirty="0" smtClean="0"/>
              <a:t>How do these change in time? Why?</a:t>
            </a:r>
          </a:p>
        </p:txBody>
      </p:sp>
    </p:spTree>
    <p:extLst>
      <p:ext uri="{BB962C8B-B14F-4D97-AF65-F5344CB8AC3E}">
        <p14:creationId xmlns:p14="http://schemas.microsoft.com/office/powerpoint/2010/main" val="902154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40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autoUpdateAnimBg="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495"/>
            <a:ext cx="8229600" cy="728505"/>
          </a:xfrm>
        </p:spPr>
        <p:txBody>
          <a:bodyPr>
            <a:normAutofit fontScale="90000"/>
          </a:bodyPr>
          <a:lstStyle/>
          <a:p>
            <a:r>
              <a:rPr lang="en-US" b="1" dirty="0" smtClean="0">
                <a:solidFill>
                  <a:srgbClr val="0070C0"/>
                </a:solidFill>
              </a:rPr>
              <a:t>First Cancer Game</a:t>
            </a:r>
            <a:endParaRPr lang="en-US" b="1" dirty="0">
              <a:solidFill>
                <a:srgbClr val="0070C0"/>
              </a:solidFill>
            </a:endParaRPr>
          </a:p>
        </p:txBody>
      </p:sp>
      <p:sp>
        <p:nvSpPr>
          <p:cNvPr id="3" name="Content Placeholder 2"/>
          <p:cNvSpPr>
            <a:spLocks noGrp="1"/>
          </p:cNvSpPr>
          <p:nvPr>
            <p:ph idx="1"/>
          </p:nvPr>
        </p:nvSpPr>
        <p:spPr>
          <a:xfrm>
            <a:off x="457200" y="685800"/>
            <a:ext cx="8229600" cy="6019800"/>
          </a:xfrm>
        </p:spPr>
        <p:txBody>
          <a:bodyPr>
            <a:normAutofit fontScale="77500" lnSpcReduction="20000"/>
          </a:bodyPr>
          <a:lstStyle/>
          <a:p>
            <a:r>
              <a:rPr lang="en-US" dirty="0" smtClean="0"/>
              <a:t>Objects:</a:t>
            </a:r>
          </a:p>
          <a:p>
            <a:pPr lvl="1"/>
            <a:r>
              <a:rPr lang="en-US" dirty="0" smtClean="0"/>
              <a:t>Cells </a:t>
            </a:r>
          </a:p>
          <a:p>
            <a:pPr lvl="2"/>
            <a:r>
              <a:rPr lang="en-US" dirty="0" smtClean="0"/>
              <a:t>“Stem-like”</a:t>
            </a:r>
          </a:p>
          <a:p>
            <a:pPr lvl="2"/>
            <a:r>
              <a:rPr lang="en-US" dirty="0" smtClean="0"/>
              <a:t>“Somatic Cancer”</a:t>
            </a:r>
          </a:p>
          <a:p>
            <a:pPr lvl="2"/>
            <a:r>
              <a:rPr lang="en-US" dirty="0" smtClean="0"/>
              <a:t>Stroma and surrounding ECM represented by Medium</a:t>
            </a:r>
          </a:p>
          <a:p>
            <a:r>
              <a:rPr lang="en-US" dirty="0" smtClean="0"/>
              <a:t>Behaviors and Dynamics</a:t>
            </a:r>
          </a:p>
          <a:p>
            <a:pPr lvl="1"/>
            <a:r>
              <a:rPr lang="en-US" dirty="0" smtClean="0"/>
              <a:t>Constant Cell Growth </a:t>
            </a:r>
          </a:p>
          <a:p>
            <a:pPr lvl="1"/>
            <a:r>
              <a:rPr lang="en-US" dirty="0" smtClean="0"/>
              <a:t>Cell Division</a:t>
            </a:r>
          </a:p>
          <a:p>
            <a:pPr lvl="1"/>
            <a:r>
              <a:rPr lang="en-US" dirty="0" smtClean="0"/>
              <a:t>Cell Random Motility</a:t>
            </a:r>
          </a:p>
          <a:p>
            <a:pPr lvl="1"/>
            <a:r>
              <a:rPr lang="en-US" dirty="0" smtClean="0"/>
              <a:t>Cell Death due to:</a:t>
            </a:r>
          </a:p>
          <a:p>
            <a:pPr lvl="2"/>
            <a:r>
              <a:rPr lang="en-US" dirty="0" smtClean="0"/>
              <a:t>Compression</a:t>
            </a:r>
          </a:p>
          <a:p>
            <a:pPr lvl="2"/>
            <a:r>
              <a:rPr lang="en-US" dirty="0" smtClean="0"/>
              <a:t>Senescence</a:t>
            </a:r>
          </a:p>
          <a:p>
            <a:pPr lvl="1"/>
            <a:r>
              <a:rPr lang="en-US" dirty="0" smtClean="0"/>
              <a:t>Cell Differentiation</a:t>
            </a:r>
          </a:p>
          <a:p>
            <a:pPr lvl="1"/>
            <a:r>
              <a:rPr lang="en-US" dirty="0" smtClean="0"/>
              <a:t>Generation Counter for Cell Cycles</a:t>
            </a:r>
          </a:p>
          <a:p>
            <a:pPr lvl="1"/>
            <a:r>
              <a:rPr lang="en-US" dirty="0" smtClean="0"/>
              <a:t>Cell Mutation</a:t>
            </a:r>
          </a:p>
          <a:p>
            <a:r>
              <a:rPr lang="en-US" dirty="0" smtClean="0"/>
              <a:t>Interactions</a:t>
            </a:r>
          </a:p>
          <a:p>
            <a:pPr lvl="1"/>
            <a:r>
              <a:rPr lang="en-US" dirty="0" smtClean="0"/>
              <a:t>Cell-Cell Adhesion (via “</a:t>
            </a:r>
            <a:r>
              <a:rPr lang="en-US" dirty="0" err="1" smtClean="0"/>
              <a:t>Cadherins</a:t>
            </a:r>
            <a:r>
              <a:rPr lang="en-US" dirty="0" smtClean="0"/>
              <a:t>”)</a:t>
            </a:r>
          </a:p>
          <a:p>
            <a:pPr lvl="1"/>
            <a:r>
              <a:rPr lang="en-US" dirty="0" smtClean="0"/>
              <a:t>Cell Competition for Space</a:t>
            </a:r>
            <a:endParaRPr lang="en-US" dirty="0"/>
          </a:p>
          <a:p>
            <a:pPr lvl="1"/>
            <a:endParaRPr lang="en-US" dirty="0" smtClean="0"/>
          </a:p>
          <a:p>
            <a:pPr lvl="1"/>
            <a:endParaRPr lang="en-US" dirty="0"/>
          </a:p>
          <a:p>
            <a:pPr lvl="1"/>
            <a:endParaRPr lang="en-US" dirty="0"/>
          </a:p>
        </p:txBody>
      </p:sp>
      <p:pic>
        <p:nvPicPr>
          <p:cNvPr id="4" name="Picture 5" descr="Biocomplexity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Picture 6" descr="redblackblocki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7263746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15962"/>
          </a:xfrm>
        </p:spPr>
        <p:txBody>
          <a:bodyPr>
            <a:noAutofit/>
          </a:bodyPr>
          <a:lstStyle/>
          <a:p>
            <a:r>
              <a:rPr lang="en-US" b="1" dirty="0" smtClean="0">
                <a:solidFill>
                  <a:srgbClr val="0070C0"/>
                </a:solidFill>
              </a:rPr>
              <a:t>Cells Types and States</a:t>
            </a:r>
            <a:endParaRPr lang="en-US" b="1" dirty="0">
              <a:solidFill>
                <a:srgbClr val="0070C0"/>
              </a:solidFill>
            </a:endParaRPr>
          </a:p>
        </p:txBody>
      </p:sp>
      <p:sp>
        <p:nvSpPr>
          <p:cNvPr id="3" name="Content Placeholder 2"/>
          <p:cNvSpPr>
            <a:spLocks noGrp="1"/>
          </p:cNvSpPr>
          <p:nvPr>
            <p:ph idx="1"/>
          </p:nvPr>
        </p:nvSpPr>
        <p:spPr>
          <a:xfrm>
            <a:off x="0" y="685801"/>
            <a:ext cx="9144000" cy="1295400"/>
          </a:xfrm>
        </p:spPr>
        <p:txBody>
          <a:bodyPr>
            <a:normAutofit/>
          </a:bodyPr>
          <a:lstStyle/>
          <a:p>
            <a:r>
              <a:rPr lang="en-US" sz="3500" dirty="0" smtClean="0"/>
              <a:t>Cells</a:t>
            </a:r>
            <a:r>
              <a:rPr lang="en-US" sz="3500" dirty="0"/>
              <a:t>: (</a:t>
            </a:r>
            <a:r>
              <a:rPr lang="en-US" sz="3500" dirty="0" smtClean="0"/>
              <a:t>S) Stem-like, (C) “Somatic” Cancer</a:t>
            </a:r>
            <a:endParaRPr lang="en-US" sz="3500" dirty="0"/>
          </a:p>
          <a:p>
            <a:r>
              <a:rPr lang="en-US" sz="3500" dirty="0" smtClean="0"/>
              <a:t>States: (P)</a:t>
            </a:r>
            <a:r>
              <a:rPr lang="en-US" sz="3500" dirty="0" err="1" smtClean="0"/>
              <a:t>roliferating</a:t>
            </a:r>
            <a:r>
              <a:rPr lang="en-US" sz="3500" dirty="0" smtClean="0"/>
              <a:t>, (N)</a:t>
            </a:r>
            <a:r>
              <a:rPr lang="en-US" sz="3500" dirty="0" err="1" smtClean="0"/>
              <a:t>ecrotic</a:t>
            </a:r>
            <a:endParaRPr lang="en-US" sz="3500" dirty="0" smtClean="0"/>
          </a:p>
          <a:p>
            <a:endParaRPr lang="en-US" dirty="0"/>
          </a:p>
        </p:txBody>
      </p:sp>
      <p:sp>
        <p:nvSpPr>
          <p:cNvPr id="26" name="TextBox 25"/>
          <p:cNvSpPr txBox="1"/>
          <p:nvPr/>
        </p:nvSpPr>
        <p:spPr>
          <a:xfrm>
            <a:off x="484187" y="5679500"/>
            <a:ext cx="8066087" cy="1077218"/>
          </a:xfrm>
          <a:prstGeom prst="rect">
            <a:avLst/>
          </a:prstGeom>
          <a:noFill/>
        </p:spPr>
        <p:txBody>
          <a:bodyPr wrap="square" rtlCol="0">
            <a:spAutoFit/>
          </a:bodyPr>
          <a:lstStyle/>
          <a:p>
            <a:pPr>
              <a:tabLst>
                <a:tab pos="347663" algn="l"/>
              </a:tabLst>
            </a:pPr>
            <a:r>
              <a:rPr lang="en-US" sz="3200" dirty="0" smtClean="0"/>
              <a:t>Heritable Mutations May Occur at any Division</a:t>
            </a:r>
          </a:p>
          <a:p>
            <a:pPr>
              <a:tabLst>
                <a:tab pos="347663" algn="l"/>
              </a:tabLst>
            </a:pPr>
            <a:r>
              <a:rPr lang="en-US" sz="3200" b="1" dirty="0" smtClean="0">
                <a:solidFill>
                  <a:srgbClr val="3333FF"/>
                </a:solidFill>
              </a:rPr>
              <a:t>Cells are competing for space to grow!</a:t>
            </a:r>
            <a:endParaRPr lang="en-US" sz="3200" b="1" dirty="0">
              <a:solidFill>
                <a:srgbClr val="3333FF"/>
              </a:solidFill>
            </a:endParaRPr>
          </a:p>
        </p:txBody>
      </p:sp>
      <p:grpSp>
        <p:nvGrpSpPr>
          <p:cNvPr id="56" name="Group 55"/>
          <p:cNvGrpSpPr/>
          <p:nvPr/>
        </p:nvGrpSpPr>
        <p:grpSpPr>
          <a:xfrm>
            <a:off x="457200" y="2003100"/>
            <a:ext cx="1177902" cy="1846597"/>
            <a:chOff x="457200" y="2003100"/>
            <a:chExt cx="1177902" cy="1846597"/>
          </a:xfrm>
        </p:grpSpPr>
        <p:grpSp>
          <p:nvGrpSpPr>
            <p:cNvPr id="54" name="Group 53"/>
            <p:cNvGrpSpPr/>
            <p:nvPr/>
          </p:nvGrpSpPr>
          <p:grpSpPr>
            <a:xfrm>
              <a:off x="541407" y="2003100"/>
              <a:ext cx="1009489" cy="1525450"/>
              <a:chOff x="543830" y="2003100"/>
              <a:chExt cx="1009489" cy="1525450"/>
            </a:xfrm>
          </p:grpSpPr>
          <p:sp>
            <p:nvSpPr>
              <p:cNvPr id="5" name="TextBox 4"/>
              <p:cNvSpPr txBox="1"/>
              <p:nvPr/>
            </p:nvSpPr>
            <p:spPr>
              <a:xfrm>
                <a:off x="819974" y="2003100"/>
                <a:ext cx="457200" cy="369332"/>
              </a:xfrm>
              <a:prstGeom prst="rect">
                <a:avLst/>
              </a:prstGeom>
              <a:noFill/>
            </p:spPr>
            <p:txBody>
              <a:bodyPr wrap="square" rtlCol="0">
                <a:spAutoFit/>
              </a:bodyPr>
              <a:lstStyle/>
              <a:p>
                <a:pPr algn="ctr"/>
                <a:r>
                  <a:rPr lang="en-US" dirty="0" smtClean="0"/>
                  <a:t>PS</a:t>
                </a:r>
                <a:endParaRPr lang="en-US" dirty="0"/>
              </a:p>
            </p:txBody>
          </p:sp>
          <p:cxnSp>
            <p:nvCxnSpPr>
              <p:cNvPr id="27" name="Straight Arrow Connector 26"/>
              <p:cNvCxnSpPr/>
              <p:nvPr/>
            </p:nvCxnSpPr>
            <p:spPr>
              <a:xfrm>
                <a:off x="1048574" y="2299120"/>
                <a:ext cx="0"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sp>
            <p:nvSpPr>
              <p:cNvPr id="10" name="Flowchart: Decision 9"/>
              <p:cNvSpPr/>
              <p:nvPr/>
            </p:nvSpPr>
            <p:spPr>
              <a:xfrm>
                <a:off x="543830" y="2586179"/>
                <a:ext cx="1009489" cy="415837"/>
              </a:xfrm>
              <a:prstGeom prst="flowChartDecisio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p:cNvGrpSpPr/>
              <p:nvPr/>
            </p:nvGrpSpPr>
            <p:grpSpPr>
              <a:xfrm>
                <a:off x="682587" y="3004302"/>
                <a:ext cx="731974" cy="524248"/>
                <a:chOff x="690850" y="3004302"/>
                <a:chExt cx="731974" cy="524248"/>
              </a:xfrm>
            </p:grpSpPr>
            <p:cxnSp>
              <p:nvCxnSpPr>
                <p:cNvPr id="31" name="Straight Arrow Connector 30"/>
                <p:cNvCxnSpPr/>
                <p:nvPr/>
              </p:nvCxnSpPr>
              <p:spPr>
                <a:xfrm>
                  <a:off x="1047588" y="3004302"/>
                  <a:ext cx="0"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grpSp>
              <p:nvGrpSpPr>
                <p:cNvPr id="13" name="Group 12"/>
                <p:cNvGrpSpPr/>
                <p:nvPr/>
              </p:nvGrpSpPr>
              <p:grpSpPr>
                <a:xfrm>
                  <a:off x="690850" y="3256016"/>
                  <a:ext cx="731974" cy="272534"/>
                  <a:chOff x="685800" y="3211187"/>
                  <a:chExt cx="731974" cy="272534"/>
                </a:xfrm>
              </p:grpSpPr>
              <p:cxnSp>
                <p:nvCxnSpPr>
                  <p:cNvPr id="32" name="Straight Arrow Connector 31"/>
                  <p:cNvCxnSpPr/>
                  <p:nvPr/>
                </p:nvCxnSpPr>
                <p:spPr>
                  <a:xfrm flipH="1">
                    <a:off x="685800" y="3211187"/>
                    <a:ext cx="360937"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33" name="Straight Arrow Connector 32"/>
                  <p:cNvCxnSpPr/>
                  <p:nvPr/>
                </p:nvCxnSpPr>
                <p:spPr>
                  <a:xfrm>
                    <a:off x="1056837" y="3211187"/>
                    <a:ext cx="360937"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grpSp>
          </p:grpSp>
        </p:grpSp>
        <p:grpSp>
          <p:nvGrpSpPr>
            <p:cNvPr id="55" name="Group 54"/>
            <p:cNvGrpSpPr/>
            <p:nvPr/>
          </p:nvGrpSpPr>
          <p:grpSpPr>
            <a:xfrm>
              <a:off x="457200" y="3480365"/>
              <a:ext cx="1177902" cy="369332"/>
              <a:chOff x="457200" y="3480365"/>
              <a:chExt cx="1177902" cy="369332"/>
            </a:xfrm>
          </p:grpSpPr>
          <p:sp>
            <p:nvSpPr>
              <p:cNvPr id="34" name="TextBox 33"/>
              <p:cNvSpPr txBox="1"/>
              <p:nvPr/>
            </p:nvSpPr>
            <p:spPr>
              <a:xfrm>
                <a:off x="1177902" y="3480365"/>
                <a:ext cx="457200" cy="369332"/>
              </a:xfrm>
              <a:prstGeom prst="rect">
                <a:avLst/>
              </a:prstGeom>
              <a:noFill/>
            </p:spPr>
            <p:txBody>
              <a:bodyPr wrap="square" rtlCol="0">
                <a:spAutoFit/>
              </a:bodyPr>
              <a:lstStyle/>
              <a:p>
                <a:pPr algn="ctr"/>
                <a:r>
                  <a:rPr lang="en-US" dirty="0"/>
                  <a:t>Q</a:t>
                </a:r>
                <a:r>
                  <a:rPr lang="en-US" dirty="0" smtClean="0"/>
                  <a:t>S</a:t>
                </a:r>
                <a:endParaRPr lang="en-US" dirty="0"/>
              </a:p>
            </p:txBody>
          </p:sp>
          <p:sp>
            <p:nvSpPr>
              <p:cNvPr id="35" name="TextBox 34"/>
              <p:cNvSpPr txBox="1"/>
              <p:nvPr/>
            </p:nvSpPr>
            <p:spPr>
              <a:xfrm>
                <a:off x="457200" y="3480365"/>
                <a:ext cx="457200" cy="369332"/>
              </a:xfrm>
              <a:prstGeom prst="rect">
                <a:avLst/>
              </a:prstGeom>
              <a:noFill/>
            </p:spPr>
            <p:txBody>
              <a:bodyPr wrap="square" rtlCol="0">
                <a:spAutoFit/>
              </a:bodyPr>
              <a:lstStyle/>
              <a:p>
                <a:pPr algn="ctr"/>
                <a:r>
                  <a:rPr lang="en-US" dirty="0"/>
                  <a:t>Q</a:t>
                </a:r>
                <a:r>
                  <a:rPr lang="en-US" dirty="0" smtClean="0"/>
                  <a:t>S</a:t>
                </a:r>
                <a:endParaRPr lang="en-US" dirty="0"/>
              </a:p>
            </p:txBody>
          </p:sp>
        </p:grpSp>
      </p:grpSp>
      <p:grpSp>
        <p:nvGrpSpPr>
          <p:cNvPr id="37" name="Group 36"/>
          <p:cNvGrpSpPr/>
          <p:nvPr/>
        </p:nvGrpSpPr>
        <p:grpSpPr>
          <a:xfrm rot="16200000">
            <a:off x="1439046" y="2527978"/>
            <a:ext cx="731974" cy="524248"/>
            <a:chOff x="690850" y="3004302"/>
            <a:chExt cx="731974" cy="524248"/>
          </a:xfrm>
        </p:grpSpPr>
        <p:cxnSp>
          <p:nvCxnSpPr>
            <p:cNvPr id="38" name="Straight Arrow Connector 37"/>
            <p:cNvCxnSpPr/>
            <p:nvPr/>
          </p:nvCxnSpPr>
          <p:spPr>
            <a:xfrm>
              <a:off x="1047588" y="3004302"/>
              <a:ext cx="0"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grpSp>
          <p:nvGrpSpPr>
            <p:cNvPr id="39" name="Group 38"/>
            <p:cNvGrpSpPr/>
            <p:nvPr/>
          </p:nvGrpSpPr>
          <p:grpSpPr>
            <a:xfrm>
              <a:off x="690850" y="3256016"/>
              <a:ext cx="731974" cy="272534"/>
              <a:chOff x="685800" y="3211187"/>
              <a:chExt cx="731974" cy="272534"/>
            </a:xfrm>
          </p:grpSpPr>
          <p:cxnSp>
            <p:nvCxnSpPr>
              <p:cNvPr id="40" name="Straight Arrow Connector 39"/>
              <p:cNvCxnSpPr/>
              <p:nvPr/>
            </p:nvCxnSpPr>
            <p:spPr>
              <a:xfrm flipH="1">
                <a:off x="685800" y="3211187"/>
                <a:ext cx="360937"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41" name="Straight Arrow Connector 40"/>
              <p:cNvCxnSpPr/>
              <p:nvPr/>
            </p:nvCxnSpPr>
            <p:spPr>
              <a:xfrm>
                <a:off x="1056837" y="3211187"/>
                <a:ext cx="360937"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grpSp>
      </p:grpSp>
      <p:grpSp>
        <p:nvGrpSpPr>
          <p:cNvPr id="57" name="Group 56"/>
          <p:cNvGrpSpPr/>
          <p:nvPr/>
        </p:nvGrpSpPr>
        <p:grpSpPr>
          <a:xfrm>
            <a:off x="1987762" y="2255363"/>
            <a:ext cx="500555" cy="1069872"/>
            <a:chOff x="2056665" y="2255363"/>
            <a:chExt cx="500555" cy="1069872"/>
          </a:xfrm>
        </p:grpSpPr>
        <p:sp>
          <p:nvSpPr>
            <p:cNvPr id="42" name="TextBox 41"/>
            <p:cNvSpPr txBox="1"/>
            <p:nvPr/>
          </p:nvSpPr>
          <p:spPr>
            <a:xfrm>
              <a:off x="2056665" y="2955903"/>
              <a:ext cx="500555" cy="369332"/>
            </a:xfrm>
            <a:prstGeom prst="rect">
              <a:avLst/>
            </a:prstGeom>
            <a:noFill/>
          </p:spPr>
          <p:txBody>
            <a:bodyPr wrap="square" rtlCol="0">
              <a:spAutoFit/>
            </a:bodyPr>
            <a:lstStyle/>
            <a:p>
              <a:pPr algn="ctr"/>
              <a:r>
                <a:rPr lang="en-US" dirty="0" smtClean="0"/>
                <a:t>Q</a:t>
              </a:r>
              <a:r>
                <a:rPr lang="en-US" dirty="0"/>
                <a:t>C</a:t>
              </a:r>
            </a:p>
          </p:txBody>
        </p:sp>
        <p:sp>
          <p:nvSpPr>
            <p:cNvPr id="43" name="TextBox 42"/>
            <p:cNvSpPr txBox="1"/>
            <p:nvPr/>
          </p:nvSpPr>
          <p:spPr>
            <a:xfrm>
              <a:off x="2078342" y="2255363"/>
              <a:ext cx="457200" cy="369332"/>
            </a:xfrm>
            <a:prstGeom prst="rect">
              <a:avLst/>
            </a:prstGeom>
            <a:noFill/>
          </p:spPr>
          <p:txBody>
            <a:bodyPr wrap="square" rtlCol="0">
              <a:spAutoFit/>
            </a:bodyPr>
            <a:lstStyle/>
            <a:p>
              <a:pPr algn="ctr"/>
              <a:r>
                <a:rPr lang="en-US" dirty="0"/>
                <a:t>Q</a:t>
              </a:r>
              <a:r>
                <a:rPr lang="en-US" dirty="0" smtClean="0"/>
                <a:t>S</a:t>
              </a:r>
              <a:endParaRPr lang="en-US" dirty="0"/>
            </a:p>
          </p:txBody>
        </p:sp>
      </p:grpSp>
      <p:cxnSp>
        <p:nvCxnSpPr>
          <p:cNvPr id="49" name="Straight Arrow Connector 48"/>
          <p:cNvCxnSpPr/>
          <p:nvPr/>
        </p:nvCxnSpPr>
        <p:spPr>
          <a:xfrm rot="16200000">
            <a:off x="2596383" y="3004302"/>
            <a:ext cx="0"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sp>
        <p:nvSpPr>
          <p:cNvPr id="51" name="TextBox 50"/>
          <p:cNvSpPr txBox="1"/>
          <p:nvPr/>
        </p:nvSpPr>
        <p:spPr>
          <a:xfrm>
            <a:off x="2667000" y="2961761"/>
            <a:ext cx="457200" cy="369332"/>
          </a:xfrm>
          <a:prstGeom prst="rect">
            <a:avLst/>
          </a:prstGeom>
          <a:noFill/>
        </p:spPr>
        <p:txBody>
          <a:bodyPr wrap="square" rtlCol="0">
            <a:spAutoFit/>
          </a:bodyPr>
          <a:lstStyle/>
          <a:p>
            <a:pPr algn="ctr"/>
            <a:r>
              <a:rPr lang="en-US" dirty="0" smtClean="0"/>
              <a:t>PC</a:t>
            </a:r>
            <a:endParaRPr lang="en-US" dirty="0"/>
          </a:p>
        </p:txBody>
      </p:sp>
      <p:grpSp>
        <p:nvGrpSpPr>
          <p:cNvPr id="59" name="Group 58"/>
          <p:cNvGrpSpPr/>
          <p:nvPr/>
        </p:nvGrpSpPr>
        <p:grpSpPr>
          <a:xfrm>
            <a:off x="3124200" y="2592429"/>
            <a:ext cx="1031289" cy="1069872"/>
            <a:chOff x="3124200" y="2592429"/>
            <a:chExt cx="1031289" cy="1069872"/>
          </a:xfrm>
        </p:grpSpPr>
        <p:grpSp>
          <p:nvGrpSpPr>
            <p:cNvPr id="44" name="Group 43"/>
            <p:cNvGrpSpPr/>
            <p:nvPr/>
          </p:nvGrpSpPr>
          <p:grpSpPr>
            <a:xfrm rot="16200000">
              <a:off x="3020337" y="2873310"/>
              <a:ext cx="731974" cy="524248"/>
              <a:chOff x="690850" y="3004302"/>
              <a:chExt cx="731974" cy="524248"/>
            </a:xfrm>
          </p:grpSpPr>
          <p:cxnSp>
            <p:nvCxnSpPr>
              <p:cNvPr id="45" name="Straight Arrow Connector 44"/>
              <p:cNvCxnSpPr/>
              <p:nvPr/>
            </p:nvCxnSpPr>
            <p:spPr>
              <a:xfrm>
                <a:off x="1047588" y="3004302"/>
                <a:ext cx="0"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grpSp>
            <p:nvGrpSpPr>
              <p:cNvPr id="46" name="Group 45"/>
              <p:cNvGrpSpPr/>
              <p:nvPr/>
            </p:nvGrpSpPr>
            <p:grpSpPr>
              <a:xfrm>
                <a:off x="690850" y="3256016"/>
                <a:ext cx="731974" cy="272534"/>
                <a:chOff x="685800" y="3211187"/>
                <a:chExt cx="731974" cy="272534"/>
              </a:xfrm>
            </p:grpSpPr>
            <p:cxnSp>
              <p:nvCxnSpPr>
                <p:cNvPr id="47" name="Straight Arrow Connector 46"/>
                <p:cNvCxnSpPr/>
                <p:nvPr/>
              </p:nvCxnSpPr>
              <p:spPr>
                <a:xfrm flipH="1">
                  <a:off x="685800" y="3211187"/>
                  <a:ext cx="360937"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48" name="Straight Arrow Connector 47"/>
                <p:cNvCxnSpPr/>
                <p:nvPr/>
              </p:nvCxnSpPr>
              <p:spPr>
                <a:xfrm>
                  <a:off x="1056837" y="3211187"/>
                  <a:ext cx="360937"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grpSp>
        </p:grpSp>
        <p:grpSp>
          <p:nvGrpSpPr>
            <p:cNvPr id="58" name="Group 57"/>
            <p:cNvGrpSpPr/>
            <p:nvPr/>
          </p:nvGrpSpPr>
          <p:grpSpPr>
            <a:xfrm>
              <a:off x="3648449" y="2592429"/>
              <a:ext cx="507040" cy="1069872"/>
              <a:chOff x="3648449" y="2592429"/>
              <a:chExt cx="507040" cy="1069872"/>
            </a:xfrm>
          </p:grpSpPr>
          <p:sp>
            <p:nvSpPr>
              <p:cNvPr id="52" name="TextBox 51"/>
              <p:cNvSpPr txBox="1"/>
              <p:nvPr/>
            </p:nvSpPr>
            <p:spPr>
              <a:xfrm>
                <a:off x="3651692" y="3292969"/>
                <a:ext cx="500555" cy="369332"/>
              </a:xfrm>
              <a:prstGeom prst="rect">
                <a:avLst/>
              </a:prstGeom>
              <a:noFill/>
            </p:spPr>
            <p:txBody>
              <a:bodyPr wrap="square" rtlCol="0">
                <a:spAutoFit/>
              </a:bodyPr>
              <a:lstStyle/>
              <a:p>
                <a:pPr algn="ctr"/>
                <a:r>
                  <a:rPr lang="en-US" dirty="0" smtClean="0"/>
                  <a:t>Q</a:t>
                </a:r>
                <a:r>
                  <a:rPr lang="en-US" dirty="0"/>
                  <a:t>C</a:t>
                </a:r>
              </a:p>
            </p:txBody>
          </p:sp>
          <p:sp>
            <p:nvSpPr>
              <p:cNvPr id="53" name="TextBox 52"/>
              <p:cNvSpPr txBox="1"/>
              <p:nvPr/>
            </p:nvSpPr>
            <p:spPr>
              <a:xfrm>
                <a:off x="3648449" y="2592429"/>
                <a:ext cx="507040" cy="369332"/>
              </a:xfrm>
              <a:prstGeom prst="rect">
                <a:avLst/>
              </a:prstGeom>
              <a:noFill/>
            </p:spPr>
            <p:txBody>
              <a:bodyPr wrap="square" rtlCol="0">
                <a:spAutoFit/>
              </a:bodyPr>
              <a:lstStyle/>
              <a:p>
                <a:pPr algn="ctr"/>
                <a:r>
                  <a:rPr lang="en-US" dirty="0" smtClean="0"/>
                  <a:t>Q</a:t>
                </a:r>
                <a:r>
                  <a:rPr lang="en-US" dirty="0"/>
                  <a:t>C</a:t>
                </a:r>
              </a:p>
            </p:txBody>
          </p:sp>
        </p:grpSp>
      </p:grpSp>
      <p:sp>
        <p:nvSpPr>
          <p:cNvPr id="62" name="TextBox 61"/>
          <p:cNvSpPr txBox="1"/>
          <p:nvPr/>
        </p:nvSpPr>
        <p:spPr>
          <a:xfrm>
            <a:off x="3647958" y="3849697"/>
            <a:ext cx="507040" cy="369332"/>
          </a:xfrm>
          <a:prstGeom prst="rect">
            <a:avLst/>
          </a:prstGeom>
          <a:noFill/>
        </p:spPr>
        <p:txBody>
          <a:bodyPr wrap="square" rtlCol="0">
            <a:spAutoFit/>
          </a:bodyPr>
          <a:lstStyle/>
          <a:p>
            <a:pPr algn="ctr"/>
            <a:r>
              <a:rPr lang="en-US" dirty="0" smtClean="0"/>
              <a:t>…</a:t>
            </a:r>
            <a:endParaRPr lang="en-US" dirty="0"/>
          </a:p>
        </p:txBody>
      </p:sp>
      <p:sp>
        <p:nvSpPr>
          <p:cNvPr id="63" name="Flowchart: Decision 62"/>
          <p:cNvSpPr/>
          <p:nvPr/>
        </p:nvSpPr>
        <p:spPr>
          <a:xfrm>
            <a:off x="3396734" y="4513794"/>
            <a:ext cx="1009489" cy="415837"/>
          </a:xfrm>
          <a:prstGeom prst="flowChartDecisio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4" name="Straight Arrow Connector 63"/>
          <p:cNvCxnSpPr/>
          <p:nvPr/>
        </p:nvCxnSpPr>
        <p:spPr>
          <a:xfrm>
            <a:off x="3901478" y="3662301"/>
            <a:ext cx="0"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65" name="Straight Arrow Connector 64"/>
          <p:cNvCxnSpPr/>
          <p:nvPr/>
        </p:nvCxnSpPr>
        <p:spPr>
          <a:xfrm>
            <a:off x="3914448" y="4219029"/>
            <a:ext cx="0"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grpSp>
        <p:nvGrpSpPr>
          <p:cNvPr id="66" name="Group 65"/>
          <p:cNvGrpSpPr/>
          <p:nvPr/>
        </p:nvGrpSpPr>
        <p:grpSpPr>
          <a:xfrm>
            <a:off x="4419579" y="4186776"/>
            <a:ext cx="1031289" cy="1069872"/>
            <a:chOff x="3124200" y="2592429"/>
            <a:chExt cx="1031289" cy="1069872"/>
          </a:xfrm>
        </p:grpSpPr>
        <p:grpSp>
          <p:nvGrpSpPr>
            <p:cNvPr id="67" name="Group 66"/>
            <p:cNvGrpSpPr/>
            <p:nvPr/>
          </p:nvGrpSpPr>
          <p:grpSpPr>
            <a:xfrm rot="16200000">
              <a:off x="3020337" y="2873310"/>
              <a:ext cx="731974" cy="524248"/>
              <a:chOff x="690850" y="3004302"/>
              <a:chExt cx="731974" cy="524248"/>
            </a:xfrm>
          </p:grpSpPr>
          <p:cxnSp>
            <p:nvCxnSpPr>
              <p:cNvPr id="71" name="Straight Arrow Connector 70"/>
              <p:cNvCxnSpPr/>
              <p:nvPr/>
            </p:nvCxnSpPr>
            <p:spPr>
              <a:xfrm>
                <a:off x="1047588" y="3004302"/>
                <a:ext cx="0"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grpSp>
            <p:nvGrpSpPr>
              <p:cNvPr id="72" name="Group 71"/>
              <p:cNvGrpSpPr/>
              <p:nvPr/>
            </p:nvGrpSpPr>
            <p:grpSpPr>
              <a:xfrm>
                <a:off x="690850" y="3256016"/>
                <a:ext cx="731974" cy="272534"/>
                <a:chOff x="685800" y="3211187"/>
                <a:chExt cx="731974" cy="272534"/>
              </a:xfrm>
            </p:grpSpPr>
            <p:cxnSp>
              <p:nvCxnSpPr>
                <p:cNvPr id="73" name="Straight Arrow Connector 72"/>
                <p:cNvCxnSpPr/>
                <p:nvPr/>
              </p:nvCxnSpPr>
              <p:spPr>
                <a:xfrm flipH="1">
                  <a:off x="685800" y="3211187"/>
                  <a:ext cx="360937"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74" name="Straight Arrow Connector 73"/>
                <p:cNvCxnSpPr/>
                <p:nvPr/>
              </p:nvCxnSpPr>
              <p:spPr>
                <a:xfrm>
                  <a:off x="1056837" y="3211187"/>
                  <a:ext cx="360937"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grpSp>
        </p:grpSp>
        <p:grpSp>
          <p:nvGrpSpPr>
            <p:cNvPr id="68" name="Group 67"/>
            <p:cNvGrpSpPr/>
            <p:nvPr/>
          </p:nvGrpSpPr>
          <p:grpSpPr>
            <a:xfrm>
              <a:off x="3648449" y="2592429"/>
              <a:ext cx="507040" cy="1069872"/>
              <a:chOff x="3648449" y="2592429"/>
              <a:chExt cx="507040" cy="1069872"/>
            </a:xfrm>
          </p:grpSpPr>
          <p:sp>
            <p:nvSpPr>
              <p:cNvPr id="69" name="TextBox 68"/>
              <p:cNvSpPr txBox="1"/>
              <p:nvPr/>
            </p:nvSpPr>
            <p:spPr>
              <a:xfrm>
                <a:off x="3651692" y="3292969"/>
                <a:ext cx="500555" cy="369332"/>
              </a:xfrm>
              <a:prstGeom prst="rect">
                <a:avLst/>
              </a:prstGeom>
              <a:noFill/>
            </p:spPr>
            <p:txBody>
              <a:bodyPr wrap="square" rtlCol="0">
                <a:spAutoFit/>
              </a:bodyPr>
              <a:lstStyle/>
              <a:p>
                <a:pPr algn="ctr"/>
                <a:r>
                  <a:rPr lang="en-US" dirty="0" smtClean="0"/>
                  <a:t>Q</a:t>
                </a:r>
                <a:r>
                  <a:rPr lang="en-US" dirty="0"/>
                  <a:t>C</a:t>
                </a:r>
              </a:p>
            </p:txBody>
          </p:sp>
          <p:sp>
            <p:nvSpPr>
              <p:cNvPr id="70" name="TextBox 69"/>
              <p:cNvSpPr txBox="1"/>
              <p:nvPr/>
            </p:nvSpPr>
            <p:spPr>
              <a:xfrm>
                <a:off x="3648449" y="2592429"/>
                <a:ext cx="507040" cy="369332"/>
              </a:xfrm>
              <a:prstGeom prst="rect">
                <a:avLst/>
              </a:prstGeom>
              <a:noFill/>
            </p:spPr>
            <p:txBody>
              <a:bodyPr wrap="square" rtlCol="0">
                <a:spAutoFit/>
              </a:bodyPr>
              <a:lstStyle/>
              <a:p>
                <a:pPr algn="ctr"/>
                <a:r>
                  <a:rPr lang="en-US" dirty="0" smtClean="0"/>
                  <a:t>Q</a:t>
                </a:r>
                <a:r>
                  <a:rPr lang="en-US" dirty="0"/>
                  <a:t>C</a:t>
                </a:r>
              </a:p>
            </p:txBody>
          </p:sp>
        </p:grpSp>
      </p:grpSp>
      <p:cxnSp>
        <p:nvCxnSpPr>
          <p:cNvPr id="75" name="Straight Arrow Connector 74"/>
          <p:cNvCxnSpPr/>
          <p:nvPr/>
        </p:nvCxnSpPr>
        <p:spPr>
          <a:xfrm>
            <a:off x="3914448" y="4959502"/>
            <a:ext cx="0" cy="272534"/>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sp>
        <p:nvSpPr>
          <p:cNvPr id="76" name="TextBox 75"/>
          <p:cNvSpPr txBox="1"/>
          <p:nvPr/>
        </p:nvSpPr>
        <p:spPr>
          <a:xfrm>
            <a:off x="3654934" y="5232036"/>
            <a:ext cx="500555" cy="369332"/>
          </a:xfrm>
          <a:prstGeom prst="rect">
            <a:avLst/>
          </a:prstGeom>
          <a:noFill/>
        </p:spPr>
        <p:txBody>
          <a:bodyPr wrap="square" rtlCol="0">
            <a:spAutoFit/>
          </a:bodyPr>
          <a:lstStyle/>
          <a:p>
            <a:pPr algn="ctr"/>
            <a:r>
              <a:rPr lang="en-US" dirty="0"/>
              <a:t>N</a:t>
            </a:r>
            <a:r>
              <a:rPr lang="en-US" dirty="0" smtClean="0"/>
              <a:t>C</a:t>
            </a:r>
            <a:endParaRPr lang="en-US" dirty="0"/>
          </a:p>
        </p:txBody>
      </p:sp>
      <p:sp>
        <p:nvSpPr>
          <p:cNvPr id="77" name="TextBox 76"/>
          <p:cNvSpPr txBox="1"/>
          <p:nvPr/>
        </p:nvSpPr>
        <p:spPr>
          <a:xfrm>
            <a:off x="578688" y="2678899"/>
            <a:ext cx="1056414" cy="261610"/>
          </a:xfrm>
          <a:prstGeom prst="rect">
            <a:avLst/>
          </a:prstGeom>
          <a:noFill/>
        </p:spPr>
        <p:txBody>
          <a:bodyPr wrap="square" rtlCol="0">
            <a:spAutoFit/>
          </a:bodyPr>
          <a:lstStyle/>
          <a:p>
            <a:pPr>
              <a:tabLst>
                <a:tab pos="228600" algn="l"/>
              </a:tabLst>
            </a:pPr>
            <a:r>
              <a:rPr lang="en-US" sz="1100" b="1" dirty="0" smtClean="0">
                <a:solidFill>
                  <a:schemeClr val="tx2"/>
                </a:solidFill>
              </a:rPr>
              <a:t>Differentiate?</a:t>
            </a:r>
            <a:endParaRPr lang="en-US" sz="1100" b="1" dirty="0">
              <a:solidFill>
                <a:schemeClr val="tx2"/>
              </a:solidFill>
            </a:endParaRPr>
          </a:p>
        </p:txBody>
      </p:sp>
      <p:sp>
        <p:nvSpPr>
          <p:cNvPr id="78" name="TextBox 77"/>
          <p:cNvSpPr txBox="1"/>
          <p:nvPr/>
        </p:nvSpPr>
        <p:spPr>
          <a:xfrm>
            <a:off x="3499432" y="4590907"/>
            <a:ext cx="1056414" cy="261610"/>
          </a:xfrm>
          <a:prstGeom prst="rect">
            <a:avLst/>
          </a:prstGeom>
          <a:noFill/>
        </p:spPr>
        <p:txBody>
          <a:bodyPr wrap="square" rtlCol="0">
            <a:spAutoFit/>
          </a:bodyPr>
          <a:lstStyle/>
          <a:p>
            <a:pPr>
              <a:tabLst>
                <a:tab pos="228600" algn="l"/>
              </a:tabLst>
            </a:pPr>
            <a:r>
              <a:rPr lang="en-US" sz="1100" b="1" dirty="0" smtClean="0">
                <a:solidFill>
                  <a:schemeClr val="tx2"/>
                </a:solidFill>
              </a:rPr>
              <a:t>Senescent?</a:t>
            </a:r>
            <a:endParaRPr lang="en-US" sz="1100" b="1" dirty="0">
              <a:solidFill>
                <a:schemeClr val="tx2"/>
              </a:solidFill>
            </a:endParaRPr>
          </a:p>
        </p:txBody>
      </p:sp>
      <p:sp>
        <p:nvSpPr>
          <p:cNvPr id="79" name="TextBox 78"/>
          <p:cNvSpPr txBox="1"/>
          <p:nvPr/>
        </p:nvSpPr>
        <p:spPr>
          <a:xfrm>
            <a:off x="1418621" y="2491874"/>
            <a:ext cx="396821" cy="307777"/>
          </a:xfrm>
          <a:prstGeom prst="rect">
            <a:avLst/>
          </a:prstGeom>
          <a:noFill/>
        </p:spPr>
        <p:txBody>
          <a:bodyPr wrap="square" rtlCol="0">
            <a:spAutoFit/>
          </a:bodyPr>
          <a:lstStyle/>
          <a:p>
            <a:r>
              <a:rPr lang="en-US" sz="1400" dirty="0" smtClean="0"/>
              <a:t>No</a:t>
            </a:r>
            <a:endParaRPr lang="en-US" dirty="0"/>
          </a:p>
        </p:txBody>
      </p:sp>
      <p:sp>
        <p:nvSpPr>
          <p:cNvPr id="80" name="TextBox 79"/>
          <p:cNvSpPr txBox="1"/>
          <p:nvPr/>
        </p:nvSpPr>
        <p:spPr>
          <a:xfrm>
            <a:off x="4297049" y="4372207"/>
            <a:ext cx="396821" cy="307777"/>
          </a:xfrm>
          <a:prstGeom prst="rect">
            <a:avLst/>
          </a:prstGeom>
          <a:noFill/>
        </p:spPr>
        <p:txBody>
          <a:bodyPr wrap="square" rtlCol="0">
            <a:spAutoFit/>
          </a:bodyPr>
          <a:lstStyle/>
          <a:p>
            <a:r>
              <a:rPr lang="en-US" sz="1400" dirty="0" smtClean="0"/>
              <a:t>No</a:t>
            </a:r>
            <a:endParaRPr lang="en-US" dirty="0"/>
          </a:p>
        </p:txBody>
      </p:sp>
      <p:sp>
        <p:nvSpPr>
          <p:cNvPr id="81" name="TextBox 80"/>
          <p:cNvSpPr txBox="1"/>
          <p:nvPr/>
        </p:nvSpPr>
        <p:spPr>
          <a:xfrm>
            <a:off x="1102914" y="2952516"/>
            <a:ext cx="532188" cy="307777"/>
          </a:xfrm>
          <a:prstGeom prst="rect">
            <a:avLst/>
          </a:prstGeom>
          <a:noFill/>
        </p:spPr>
        <p:txBody>
          <a:bodyPr wrap="square" rtlCol="0">
            <a:spAutoFit/>
          </a:bodyPr>
          <a:lstStyle/>
          <a:p>
            <a:r>
              <a:rPr lang="en-US" sz="1400" dirty="0" smtClean="0"/>
              <a:t>Yes</a:t>
            </a:r>
            <a:endParaRPr lang="en-US" dirty="0"/>
          </a:p>
        </p:txBody>
      </p:sp>
      <p:sp>
        <p:nvSpPr>
          <p:cNvPr id="82" name="TextBox 81"/>
          <p:cNvSpPr txBox="1"/>
          <p:nvPr/>
        </p:nvSpPr>
        <p:spPr>
          <a:xfrm>
            <a:off x="4023121" y="4882772"/>
            <a:ext cx="532188" cy="307777"/>
          </a:xfrm>
          <a:prstGeom prst="rect">
            <a:avLst/>
          </a:prstGeom>
          <a:noFill/>
        </p:spPr>
        <p:txBody>
          <a:bodyPr wrap="square" rtlCol="0">
            <a:spAutoFit/>
          </a:bodyPr>
          <a:lstStyle/>
          <a:p>
            <a:r>
              <a:rPr lang="en-US" sz="1400" dirty="0" smtClean="0"/>
              <a:t>Yes</a:t>
            </a:r>
            <a:endParaRPr lang="en-US" dirty="0"/>
          </a:p>
        </p:txBody>
      </p:sp>
      <p:sp>
        <p:nvSpPr>
          <p:cNvPr id="83" name="TextBox 82"/>
          <p:cNvSpPr txBox="1"/>
          <p:nvPr/>
        </p:nvSpPr>
        <p:spPr>
          <a:xfrm>
            <a:off x="2286000" y="3934835"/>
            <a:ext cx="1447800" cy="307777"/>
          </a:xfrm>
          <a:prstGeom prst="rect">
            <a:avLst/>
          </a:prstGeom>
          <a:noFill/>
        </p:spPr>
        <p:txBody>
          <a:bodyPr wrap="square" rtlCol="0">
            <a:spAutoFit/>
          </a:bodyPr>
          <a:lstStyle/>
          <a:p>
            <a:pPr algn="ctr"/>
            <a:r>
              <a:rPr lang="en-US" sz="1400" dirty="0" smtClean="0"/>
              <a:t>Rho Generations</a:t>
            </a:r>
            <a:endParaRPr lang="en-US" sz="1400" dirty="0"/>
          </a:p>
        </p:txBody>
      </p:sp>
      <p:pic>
        <p:nvPicPr>
          <p:cNvPr id="60" name="Picture 5" descr="Biocomplexity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1" name="Picture 6" descr="redblackblocki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56884106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Evolution of Lifetime of Somatic Cancer Cells (</a:t>
            </a:r>
            <a:r>
              <a:rPr lang="en-US" i="1" dirty="0" smtClean="0"/>
              <a:t>Rho</a:t>
            </a:r>
            <a:r>
              <a:rPr lang="en-US" dirty="0" smtClean="0"/>
              <a:t>)</a:t>
            </a:r>
            <a:endParaRPr lang="en-US" dirty="0"/>
          </a:p>
        </p:txBody>
      </p:sp>
      <p:pic>
        <p:nvPicPr>
          <p:cNvPr id="7" name="Heiko_2A_Rho_py_09_19_2011_22_58_46.avi">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314575" y="1600200"/>
            <a:ext cx="4514850" cy="4525963"/>
          </a:xfrm>
        </p:spPr>
      </p:pic>
      <p:pic>
        <p:nvPicPr>
          <p:cNvPr id="4" name="Picture 5" descr="Biocomplexity Logo"/>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Picture 6" descr="redblackblockiu"/>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03034305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Heiko_2A_PS_py_09_19_2011_22_56_40.avi">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314575" y="1600200"/>
            <a:ext cx="4516438" cy="4525963"/>
          </a:xfrm>
        </p:spPr>
      </p:pic>
      <p:sp>
        <p:nvSpPr>
          <p:cNvPr id="4" name="Title 1"/>
          <p:cNvSpPr>
            <a:spLocks noGrp="1"/>
          </p:cNvSpPr>
          <p:nvPr>
            <p:ph type="title"/>
          </p:nvPr>
        </p:nvSpPr>
        <p:spPr/>
        <p:txBody>
          <a:bodyPr>
            <a:normAutofit fontScale="90000"/>
          </a:bodyPr>
          <a:lstStyle/>
          <a:p>
            <a:r>
              <a:rPr lang="en-US" dirty="0" smtClean="0"/>
              <a:t>Evolution of fraction of Stem-Stem Divisions (</a:t>
            </a:r>
            <a:r>
              <a:rPr lang="en-US" i="1" dirty="0" smtClean="0"/>
              <a:t>P</a:t>
            </a:r>
            <a:r>
              <a:rPr lang="en-US" dirty="0" smtClean="0"/>
              <a:t>, Stem Probability)</a:t>
            </a:r>
            <a:endParaRPr lang="en-US" dirty="0"/>
          </a:p>
        </p:txBody>
      </p:sp>
      <p:pic>
        <p:nvPicPr>
          <p:cNvPr id="6" name="Picture 5" descr="Biocomplexity Logo"/>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6" descr="redblackblockiu"/>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412069470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Simultaneous Evolution of Somatic Senescence and </a:t>
            </a:r>
            <a:r>
              <a:rPr lang="en-US" i="1" dirty="0" smtClean="0"/>
              <a:t>P</a:t>
            </a:r>
            <a:endParaRPr lang="en-US" i="1" dirty="0"/>
          </a:p>
        </p:txBody>
      </p:sp>
      <p:pic>
        <p:nvPicPr>
          <p:cNvPr id="4" name="Heiko_2A_Rho_PS_py_09_19_2011_22_57_44.avi">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314575" y="1600200"/>
            <a:ext cx="4514850" cy="4525963"/>
          </a:xfrm>
        </p:spPr>
      </p:pic>
      <p:pic>
        <p:nvPicPr>
          <p:cNvPr id="5" name="Picture 5" descr="Biocomplexity Logo"/>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 name="Picture 6" descr="redblackblockiu"/>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324143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419600" y="-228600"/>
            <a:ext cx="4908806" cy="7543800"/>
          </a:xfrm>
        </p:spPr>
      </p:pic>
      <p:sp>
        <p:nvSpPr>
          <p:cNvPr id="2" name="Title 1"/>
          <p:cNvSpPr>
            <a:spLocks noGrp="1"/>
          </p:cNvSpPr>
          <p:nvPr>
            <p:ph type="title"/>
          </p:nvPr>
        </p:nvSpPr>
        <p:spPr>
          <a:xfrm>
            <a:off x="-76200" y="152400"/>
            <a:ext cx="4724400" cy="1143000"/>
          </a:xfrm>
        </p:spPr>
        <p:txBody>
          <a:bodyPr>
            <a:noAutofit/>
          </a:bodyPr>
          <a:lstStyle/>
          <a:p>
            <a:r>
              <a:rPr lang="en-US" sz="2400" b="1" dirty="0" smtClean="0">
                <a:solidFill>
                  <a:srgbClr val="0070C0"/>
                </a:solidFill>
              </a:rPr>
              <a:t>Scenarios for Evolution </a:t>
            </a:r>
            <a:r>
              <a:rPr lang="en-US" sz="2400" b="1" dirty="0">
                <a:solidFill>
                  <a:srgbClr val="0070C0"/>
                </a:solidFill>
              </a:rPr>
              <a:t>of Somatic Senescence and </a:t>
            </a:r>
            <a:r>
              <a:rPr lang="en-US" sz="2400" b="1" i="1" dirty="0">
                <a:solidFill>
                  <a:srgbClr val="0070C0"/>
                </a:solidFill>
              </a:rPr>
              <a:t>P</a:t>
            </a:r>
            <a:endParaRPr lang="en-US" sz="2400" b="1" dirty="0">
              <a:solidFill>
                <a:srgbClr val="0070C0"/>
              </a:solidFill>
            </a:endParaRPr>
          </a:p>
        </p:txBody>
      </p:sp>
      <p:sp>
        <p:nvSpPr>
          <p:cNvPr id="5" name="TextBox 4"/>
          <p:cNvSpPr txBox="1"/>
          <p:nvPr/>
        </p:nvSpPr>
        <p:spPr>
          <a:xfrm>
            <a:off x="228600" y="1371600"/>
            <a:ext cx="3581400" cy="923330"/>
          </a:xfrm>
          <a:prstGeom prst="rect">
            <a:avLst/>
          </a:prstGeom>
          <a:noFill/>
        </p:spPr>
        <p:txBody>
          <a:bodyPr wrap="square" rtlCol="0">
            <a:spAutoFit/>
          </a:bodyPr>
          <a:lstStyle/>
          <a:p>
            <a:pPr marL="285750" indent="-285750">
              <a:buFont typeface="Arial" pitchFamily="34" charset="0"/>
              <a:buChar char="•"/>
            </a:pPr>
            <a:r>
              <a:rPr lang="en-US" dirty="0" smtClean="0"/>
              <a:t>Rho: Maximum # of divisions</a:t>
            </a:r>
          </a:p>
          <a:p>
            <a:pPr marL="285750" indent="-285750">
              <a:buFont typeface="Arial" pitchFamily="34" charset="0"/>
              <a:buChar char="•"/>
            </a:pPr>
            <a:r>
              <a:rPr lang="en-US" dirty="0" smtClean="0"/>
              <a:t>PS: </a:t>
            </a:r>
            <a:r>
              <a:rPr lang="en-US" dirty="0"/>
              <a:t>P</a:t>
            </a:r>
            <a:r>
              <a:rPr lang="en-US" dirty="0" smtClean="0"/>
              <a:t>robability to get two S cells when S divides  </a:t>
            </a:r>
            <a:endParaRPr lang="en-US" dirty="0"/>
          </a:p>
        </p:txBody>
      </p:sp>
      <p:pic>
        <p:nvPicPr>
          <p:cNvPr id="6" name="Picture 5" descr="Biocomplex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6" descr="redblackblocki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71775550"/>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048400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3" descr="Biocomplexity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6868" name="Text Box 2"/>
          <p:cNvSpPr txBox="1">
            <a:spLocks noChangeArrowheads="1"/>
          </p:cNvSpPr>
          <p:nvPr/>
        </p:nvSpPr>
        <p:spPr bwMode="auto">
          <a:xfrm>
            <a:off x="0" y="-3175"/>
            <a:ext cx="9144000" cy="584775"/>
          </a:xfrm>
          <a:prstGeom prst="rect">
            <a:avLst/>
          </a:prstGeom>
          <a:noFill/>
          <a:ln>
            <a:noFill/>
          </a:ln>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b="1" dirty="0" smtClean="0">
                <a:solidFill>
                  <a:srgbClr val="0000CC"/>
                </a:solidFill>
              </a:rPr>
              <a:t>Storing Information in CC3D Objects</a:t>
            </a:r>
            <a:endParaRPr lang="pl-PL" altLang="en-US" b="1" dirty="0">
              <a:solidFill>
                <a:srgbClr val="0000CC"/>
              </a:solidFill>
            </a:endParaRPr>
          </a:p>
        </p:txBody>
      </p:sp>
      <p:pic>
        <p:nvPicPr>
          <p:cNvPr id="10" name="Picture 4" descr="redblackblocki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 name="Text Box 6"/>
          <p:cNvSpPr txBox="1">
            <a:spLocks noChangeArrowheads="1"/>
          </p:cNvSpPr>
          <p:nvPr/>
        </p:nvSpPr>
        <p:spPr bwMode="auto">
          <a:xfrm>
            <a:off x="484188" y="1185207"/>
            <a:ext cx="8278812" cy="191847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ts val="1000"/>
              </a:spcBef>
              <a:buNone/>
            </a:pPr>
            <a:endParaRPr lang="en-US" altLang="en-US" sz="1600" dirty="0"/>
          </a:p>
          <a:p>
            <a:pPr eaLnBrk="1" hangingPunct="1">
              <a:spcBef>
                <a:spcPts val="1000"/>
              </a:spcBef>
              <a:buNone/>
            </a:pPr>
            <a:endParaRPr lang="en-US" altLang="en-US" sz="1600" dirty="0" smtClean="0"/>
          </a:p>
          <a:p>
            <a:pPr eaLnBrk="1" hangingPunct="1">
              <a:spcBef>
                <a:spcPts val="1000"/>
              </a:spcBef>
              <a:buNone/>
            </a:pPr>
            <a:endParaRPr lang="en-US" altLang="en-US" sz="1600" b="1" dirty="0" smtClean="0"/>
          </a:p>
          <a:p>
            <a:pPr eaLnBrk="1" hangingPunct="1">
              <a:spcBef>
                <a:spcPct val="50000"/>
              </a:spcBef>
              <a:buNone/>
            </a:pPr>
            <a:endParaRPr lang="en-US" altLang="en-US" sz="1800" dirty="0"/>
          </a:p>
          <a:p>
            <a:pPr eaLnBrk="1" hangingPunct="1">
              <a:spcBef>
                <a:spcPct val="50000"/>
              </a:spcBef>
              <a:buNone/>
            </a:pPr>
            <a:r>
              <a:rPr lang="en-US" altLang="en-US" sz="1800" dirty="0" smtClean="0"/>
              <a:t>                           </a:t>
            </a:r>
          </a:p>
        </p:txBody>
      </p:sp>
      <p:sp>
        <p:nvSpPr>
          <p:cNvPr id="7" name="Rectangle 6"/>
          <p:cNvSpPr/>
          <p:nvPr/>
        </p:nvSpPr>
        <p:spPr>
          <a:xfrm>
            <a:off x="242094" y="598616"/>
            <a:ext cx="8229600" cy="4031873"/>
          </a:xfrm>
          <a:prstGeom prst="rect">
            <a:avLst/>
          </a:prstGeom>
        </p:spPr>
        <p:txBody>
          <a:bodyPr wrap="square">
            <a:spAutoFit/>
          </a:bodyPr>
          <a:lstStyle/>
          <a:p>
            <a:r>
              <a:rPr lang="en-US" sz="1600" dirty="0" smtClean="0"/>
              <a:t>To take a time derivative, or determine whether the volume of a cell is changing more or less slowly in time, we need to be able to keep track of prior values of a property (like position or volume)</a:t>
            </a:r>
          </a:p>
          <a:p>
            <a:endParaRPr lang="en-US" sz="1600" dirty="0"/>
          </a:p>
          <a:p>
            <a:endParaRPr lang="en-US" sz="1600" dirty="0"/>
          </a:p>
          <a:p>
            <a:r>
              <a:rPr lang="en-US" sz="1600" dirty="0" smtClean="0"/>
              <a:t>We can also attach parameters, dictionaries or lists to the simulation to store global information (available only inside the stoppable where they are declared)</a:t>
            </a:r>
          </a:p>
          <a:p>
            <a:endParaRPr lang="en-US" sz="1600" dirty="0"/>
          </a:p>
          <a:p>
            <a:r>
              <a:rPr lang="en-US" sz="1600" dirty="0" smtClean="0"/>
              <a:t>To add a global to the simulation, you create the object in the </a:t>
            </a:r>
            <a:r>
              <a:rPr lang="en-US" sz="1600" dirty="0" err="1" smtClean="0"/>
              <a:t>def</a:t>
            </a:r>
            <a:r>
              <a:rPr lang="en-US" sz="1600" dirty="0" smtClean="0"/>
              <a:t>__</a:t>
            </a:r>
            <a:r>
              <a:rPr lang="en-US" sz="1600" dirty="0" err="1" smtClean="0"/>
              <a:t>init</a:t>
            </a:r>
            <a:r>
              <a:rPr lang="en-US" sz="1600" dirty="0" smtClean="0"/>
              <a:t>__</a:t>
            </a:r>
          </a:p>
          <a:p>
            <a:endParaRPr lang="en-US" sz="1600" dirty="0" smtClean="0"/>
          </a:p>
          <a:p>
            <a:endParaRPr lang="en-US" sz="1600" dirty="0"/>
          </a:p>
          <a:p>
            <a:endParaRPr lang="en-US" sz="1600" dirty="0" smtClean="0"/>
          </a:p>
          <a:p>
            <a:endParaRPr lang="en-US" sz="1600" dirty="0" smtClean="0"/>
          </a:p>
          <a:p>
            <a:endParaRPr lang="en-US" sz="1600" dirty="0"/>
          </a:p>
          <a:p>
            <a:endParaRPr lang="en-US" sz="1600" dirty="0" smtClean="0"/>
          </a:p>
          <a:p>
            <a:endParaRPr lang="en-US" sz="1600" dirty="0"/>
          </a:p>
        </p:txBody>
      </p:sp>
      <p:sp>
        <p:nvSpPr>
          <p:cNvPr id="2" name="Rectangle 1"/>
          <p:cNvSpPr/>
          <p:nvPr/>
        </p:nvSpPr>
        <p:spPr>
          <a:xfrm>
            <a:off x="419100" y="3103681"/>
            <a:ext cx="8305800" cy="2308324"/>
          </a:xfrm>
          <a:prstGeom prst="rect">
            <a:avLst/>
          </a:prstGeom>
          <a:ln w="19050">
            <a:solidFill>
              <a:schemeClr val="tx1"/>
            </a:solidFill>
          </a:ln>
        </p:spPr>
        <p:txBody>
          <a:bodyPr wrap="square">
            <a:spAutoFit/>
          </a:bodyPr>
          <a:lstStyle/>
          <a:p>
            <a:r>
              <a:rPr lang="en-US" dirty="0" err="1"/>
              <a:t>def</a:t>
            </a:r>
            <a:r>
              <a:rPr lang="en-US" dirty="0"/>
              <a:t> __</a:t>
            </a:r>
            <a:r>
              <a:rPr lang="en-US" dirty="0" err="1"/>
              <a:t>init</a:t>
            </a:r>
            <a:r>
              <a:rPr lang="en-US" dirty="0"/>
              <a:t>__(</a:t>
            </a:r>
            <a:r>
              <a:rPr lang="en-US" dirty="0" err="1"/>
              <a:t>self,_simulator,_frequency</a:t>
            </a:r>
            <a:r>
              <a:rPr lang="en-US" dirty="0"/>
              <a:t>=1):</a:t>
            </a:r>
          </a:p>
          <a:p>
            <a:r>
              <a:rPr lang="en-US" dirty="0"/>
              <a:t>        </a:t>
            </a:r>
            <a:r>
              <a:rPr lang="en-US" dirty="0" err="1"/>
              <a:t>SteppableBasePy</a:t>
            </a:r>
            <a:r>
              <a:rPr lang="en-US" dirty="0"/>
              <a:t>.__</a:t>
            </a:r>
            <a:r>
              <a:rPr lang="en-US" dirty="0" err="1"/>
              <a:t>init</a:t>
            </a:r>
            <a:r>
              <a:rPr lang="en-US" dirty="0"/>
              <a:t>__(</a:t>
            </a:r>
            <a:r>
              <a:rPr lang="en-US" dirty="0" err="1"/>
              <a:t>self,_simulator,_frequency</a:t>
            </a:r>
            <a:r>
              <a:rPr lang="en-US" dirty="0" smtClean="0"/>
              <a:t>)</a:t>
            </a:r>
            <a:endParaRPr lang="en-US" dirty="0"/>
          </a:p>
          <a:p>
            <a:r>
              <a:rPr lang="en-US" dirty="0"/>
              <a:t>        </a:t>
            </a:r>
            <a:r>
              <a:rPr lang="en-US" b="1" dirty="0" err="1" smtClean="0">
                <a:solidFill>
                  <a:srgbClr val="0000CC"/>
                </a:solidFill>
              </a:rPr>
              <a:t>self.parameters</a:t>
            </a:r>
            <a:r>
              <a:rPr lang="en-US" b="1" dirty="0" smtClean="0">
                <a:solidFill>
                  <a:srgbClr val="0000CC"/>
                </a:solidFill>
              </a:rPr>
              <a:t>=None</a:t>
            </a:r>
          </a:p>
          <a:p>
            <a:r>
              <a:rPr lang="en-US" b="1" dirty="0" smtClean="0">
                <a:solidFill>
                  <a:srgbClr val="0000CC"/>
                </a:solidFill>
              </a:rPr>
              <a:t>        # to add a </a:t>
            </a:r>
            <a:r>
              <a:rPr lang="en-US" b="1" dirty="0" err="1" smtClean="0">
                <a:solidFill>
                  <a:srgbClr val="0000CC"/>
                </a:solidFill>
              </a:rPr>
              <a:t>paremeter</a:t>
            </a:r>
            <a:r>
              <a:rPr lang="en-US" b="1" dirty="0" smtClean="0">
                <a:solidFill>
                  <a:srgbClr val="0000CC"/>
                </a:solidFill>
              </a:rPr>
              <a:t> to the simulation</a:t>
            </a:r>
            <a:endParaRPr lang="en-US" b="1" dirty="0">
              <a:solidFill>
                <a:srgbClr val="0000CC"/>
              </a:solidFill>
            </a:endParaRPr>
          </a:p>
          <a:p>
            <a:r>
              <a:rPr lang="en-US" b="1" dirty="0">
                <a:solidFill>
                  <a:srgbClr val="0000CC"/>
                </a:solidFill>
              </a:rPr>
              <a:t>        </a:t>
            </a:r>
            <a:r>
              <a:rPr lang="en-US" b="1" dirty="0" err="1">
                <a:solidFill>
                  <a:srgbClr val="0000CC"/>
                </a:solidFill>
              </a:rPr>
              <a:t>self.info_dict</a:t>
            </a:r>
            <a:r>
              <a:rPr lang="en-US" b="1" dirty="0">
                <a:solidFill>
                  <a:srgbClr val="0000CC"/>
                </a:solidFill>
              </a:rPr>
              <a:t> = {} </a:t>
            </a:r>
            <a:endParaRPr lang="en-US" b="1" dirty="0" smtClean="0">
              <a:solidFill>
                <a:srgbClr val="0000CC"/>
              </a:solidFill>
            </a:endParaRPr>
          </a:p>
          <a:p>
            <a:r>
              <a:rPr lang="en-US" b="1" dirty="0">
                <a:solidFill>
                  <a:srgbClr val="0000CC"/>
                </a:solidFill>
              </a:rPr>
              <a:t> </a:t>
            </a:r>
            <a:r>
              <a:rPr lang="en-US" b="1" dirty="0" smtClean="0">
                <a:solidFill>
                  <a:srgbClr val="0000CC"/>
                </a:solidFill>
              </a:rPr>
              <a:t>       # to add a dictionary to the simulation</a:t>
            </a:r>
            <a:endParaRPr lang="en-US" b="1" dirty="0">
              <a:solidFill>
                <a:srgbClr val="0000CC"/>
              </a:solidFill>
            </a:endParaRPr>
          </a:p>
          <a:p>
            <a:r>
              <a:rPr lang="en-US" b="1" dirty="0">
                <a:solidFill>
                  <a:srgbClr val="0000CC"/>
                </a:solidFill>
              </a:rPr>
              <a:t>        </a:t>
            </a:r>
            <a:r>
              <a:rPr lang="en-US" b="1" dirty="0" err="1">
                <a:solidFill>
                  <a:srgbClr val="0000CC"/>
                </a:solidFill>
              </a:rPr>
              <a:t>self.d_list</a:t>
            </a:r>
            <a:r>
              <a:rPr lang="en-US" b="1" dirty="0">
                <a:solidFill>
                  <a:srgbClr val="0000CC"/>
                </a:solidFill>
              </a:rPr>
              <a:t> = </a:t>
            </a:r>
            <a:r>
              <a:rPr lang="en-US" b="1" dirty="0" smtClean="0">
                <a:solidFill>
                  <a:srgbClr val="0000CC"/>
                </a:solidFill>
              </a:rPr>
              <a:t>[]</a:t>
            </a:r>
          </a:p>
          <a:p>
            <a:r>
              <a:rPr lang="en-US" b="1" dirty="0">
                <a:solidFill>
                  <a:srgbClr val="0000CC"/>
                </a:solidFill>
              </a:rPr>
              <a:t> </a:t>
            </a:r>
            <a:r>
              <a:rPr lang="en-US" b="1" dirty="0" smtClean="0">
                <a:solidFill>
                  <a:srgbClr val="0000CC"/>
                </a:solidFill>
              </a:rPr>
              <a:t>       # to add a list to the simulation</a:t>
            </a:r>
            <a:endParaRPr lang="en-US" b="1" dirty="0">
              <a:solidFill>
                <a:srgbClr val="0000CC"/>
              </a:solidFill>
            </a:endParaRPr>
          </a:p>
        </p:txBody>
      </p:sp>
    </p:spTree>
    <p:extLst>
      <p:ext uri="{BB962C8B-B14F-4D97-AF65-F5344CB8AC3E}">
        <p14:creationId xmlns:p14="http://schemas.microsoft.com/office/powerpoint/2010/main" val="1699927512"/>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3" descr="Biocomplexity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6868" name="Text Box 2"/>
          <p:cNvSpPr txBox="1">
            <a:spLocks noChangeArrowheads="1"/>
          </p:cNvSpPr>
          <p:nvPr/>
        </p:nvSpPr>
        <p:spPr bwMode="auto">
          <a:xfrm>
            <a:off x="0" y="-3175"/>
            <a:ext cx="9144000" cy="584775"/>
          </a:xfrm>
          <a:prstGeom prst="rect">
            <a:avLst/>
          </a:prstGeom>
          <a:noFill/>
          <a:ln>
            <a:noFill/>
          </a:ln>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b="1" dirty="0" smtClean="0">
                <a:solidFill>
                  <a:srgbClr val="0000CC"/>
                </a:solidFill>
              </a:rPr>
              <a:t>Storing Information in CC3D Objects</a:t>
            </a:r>
            <a:endParaRPr lang="pl-PL" altLang="en-US" b="1" dirty="0">
              <a:solidFill>
                <a:srgbClr val="0000CC"/>
              </a:solidFill>
            </a:endParaRPr>
          </a:p>
        </p:txBody>
      </p:sp>
      <p:pic>
        <p:nvPicPr>
          <p:cNvPr id="10" name="Picture 4" descr="redblackblocki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 name="Text Box 6"/>
          <p:cNvSpPr txBox="1">
            <a:spLocks noChangeArrowheads="1"/>
          </p:cNvSpPr>
          <p:nvPr/>
        </p:nvSpPr>
        <p:spPr bwMode="auto">
          <a:xfrm>
            <a:off x="484188" y="3582421"/>
            <a:ext cx="8278812" cy="3385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ts val="1000"/>
              </a:spcBef>
              <a:buNone/>
            </a:pPr>
            <a:r>
              <a:rPr lang="en-US" altLang="en-US" sz="1600" dirty="0" smtClean="0"/>
              <a:t>We can then reference these in the step function using self.name</a:t>
            </a:r>
            <a:endParaRPr lang="en-US" altLang="en-US" sz="1600" dirty="0"/>
          </a:p>
        </p:txBody>
      </p:sp>
      <p:sp>
        <p:nvSpPr>
          <p:cNvPr id="7" name="Rectangle 6"/>
          <p:cNvSpPr/>
          <p:nvPr/>
        </p:nvSpPr>
        <p:spPr>
          <a:xfrm>
            <a:off x="320675" y="2195740"/>
            <a:ext cx="8229600" cy="1815882"/>
          </a:xfrm>
          <a:prstGeom prst="rect">
            <a:avLst/>
          </a:prstGeom>
        </p:spPr>
        <p:txBody>
          <a:bodyPr wrap="square">
            <a:spAutoFit/>
          </a:bodyPr>
          <a:lstStyle/>
          <a:p>
            <a:endParaRPr lang="en-US" sz="1600" dirty="0" smtClean="0"/>
          </a:p>
          <a:p>
            <a:endParaRPr lang="en-US" sz="1600" dirty="0"/>
          </a:p>
          <a:p>
            <a:endParaRPr lang="en-US" sz="1600" dirty="0" smtClean="0"/>
          </a:p>
          <a:p>
            <a:endParaRPr lang="en-US" sz="1600" dirty="0" smtClean="0"/>
          </a:p>
          <a:p>
            <a:endParaRPr lang="en-US" sz="1600" dirty="0"/>
          </a:p>
          <a:p>
            <a:endParaRPr lang="en-US" sz="1600" dirty="0" smtClean="0"/>
          </a:p>
          <a:p>
            <a:endParaRPr lang="en-US" sz="1600" dirty="0"/>
          </a:p>
        </p:txBody>
      </p:sp>
      <p:sp>
        <p:nvSpPr>
          <p:cNvPr id="2" name="Rectangle 1"/>
          <p:cNvSpPr/>
          <p:nvPr/>
        </p:nvSpPr>
        <p:spPr>
          <a:xfrm>
            <a:off x="457200" y="581600"/>
            <a:ext cx="8305800" cy="2862322"/>
          </a:xfrm>
          <a:prstGeom prst="rect">
            <a:avLst/>
          </a:prstGeom>
          <a:ln w="19050">
            <a:solidFill>
              <a:schemeClr val="tx1"/>
            </a:solidFill>
          </a:ln>
        </p:spPr>
        <p:txBody>
          <a:bodyPr wrap="square">
            <a:spAutoFit/>
          </a:bodyPr>
          <a:lstStyle/>
          <a:p>
            <a:r>
              <a:rPr lang="en-US" dirty="0" err="1"/>
              <a:t>def</a:t>
            </a:r>
            <a:r>
              <a:rPr lang="en-US" dirty="0"/>
              <a:t> __</a:t>
            </a:r>
            <a:r>
              <a:rPr lang="en-US" dirty="0" err="1"/>
              <a:t>init</a:t>
            </a:r>
            <a:r>
              <a:rPr lang="en-US" dirty="0"/>
              <a:t>__(</a:t>
            </a:r>
            <a:r>
              <a:rPr lang="en-US" dirty="0" err="1"/>
              <a:t>self,_simulator,_frequency</a:t>
            </a:r>
            <a:r>
              <a:rPr lang="en-US" dirty="0"/>
              <a:t>=1):</a:t>
            </a:r>
          </a:p>
          <a:p>
            <a:r>
              <a:rPr lang="en-US" dirty="0"/>
              <a:t>        </a:t>
            </a:r>
            <a:r>
              <a:rPr lang="en-US" dirty="0" err="1"/>
              <a:t>SteppableBasePy</a:t>
            </a:r>
            <a:r>
              <a:rPr lang="en-US" dirty="0"/>
              <a:t>.__</a:t>
            </a:r>
            <a:r>
              <a:rPr lang="en-US" dirty="0" err="1"/>
              <a:t>init</a:t>
            </a:r>
            <a:r>
              <a:rPr lang="en-US" dirty="0"/>
              <a:t>__(</a:t>
            </a:r>
            <a:r>
              <a:rPr lang="en-US" dirty="0" err="1"/>
              <a:t>self,_simulator,_frequency</a:t>
            </a:r>
            <a:r>
              <a:rPr lang="en-US" dirty="0" smtClean="0"/>
              <a:t>)</a:t>
            </a:r>
            <a:endParaRPr lang="en-US" dirty="0"/>
          </a:p>
          <a:p>
            <a:r>
              <a:rPr lang="en-US" dirty="0"/>
              <a:t>        </a:t>
            </a:r>
            <a:r>
              <a:rPr lang="en-US" b="1" dirty="0" err="1" smtClean="0">
                <a:solidFill>
                  <a:srgbClr val="0000CC"/>
                </a:solidFill>
              </a:rPr>
              <a:t>self.parameters</a:t>
            </a:r>
            <a:r>
              <a:rPr lang="en-US" b="1" dirty="0" smtClean="0">
                <a:solidFill>
                  <a:srgbClr val="0000CC"/>
                </a:solidFill>
              </a:rPr>
              <a:t>=None</a:t>
            </a:r>
          </a:p>
          <a:p>
            <a:r>
              <a:rPr lang="en-US" b="1" dirty="0" smtClean="0">
                <a:solidFill>
                  <a:srgbClr val="0000CC"/>
                </a:solidFill>
              </a:rPr>
              <a:t>        # to add a </a:t>
            </a:r>
            <a:r>
              <a:rPr lang="en-US" b="1" dirty="0" err="1" smtClean="0">
                <a:solidFill>
                  <a:srgbClr val="0000CC"/>
                </a:solidFill>
              </a:rPr>
              <a:t>paremeter</a:t>
            </a:r>
            <a:r>
              <a:rPr lang="en-US" b="1" dirty="0" smtClean="0">
                <a:solidFill>
                  <a:srgbClr val="0000CC"/>
                </a:solidFill>
              </a:rPr>
              <a:t> to the simulation </a:t>
            </a:r>
            <a:endParaRPr lang="en-US" b="1" dirty="0">
              <a:solidFill>
                <a:srgbClr val="0000CC"/>
              </a:solidFill>
            </a:endParaRPr>
          </a:p>
          <a:p>
            <a:r>
              <a:rPr lang="en-US" b="1" dirty="0">
                <a:solidFill>
                  <a:srgbClr val="0000CC"/>
                </a:solidFill>
              </a:rPr>
              <a:t>        </a:t>
            </a:r>
            <a:r>
              <a:rPr lang="en-US" b="1" dirty="0" err="1">
                <a:solidFill>
                  <a:srgbClr val="0000CC"/>
                </a:solidFill>
              </a:rPr>
              <a:t>self.info_dict</a:t>
            </a:r>
            <a:r>
              <a:rPr lang="en-US" b="1" dirty="0">
                <a:solidFill>
                  <a:srgbClr val="0000CC"/>
                </a:solidFill>
              </a:rPr>
              <a:t> = {} </a:t>
            </a:r>
            <a:endParaRPr lang="en-US" b="1" dirty="0" smtClean="0">
              <a:solidFill>
                <a:srgbClr val="0000CC"/>
              </a:solidFill>
            </a:endParaRPr>
          </a:p>
          <a:p>
            <a:r>
              <a:rPr lang="en-US" b="1" dirty="0">
                <a:solidFill>
                  <a:srgbClr val="0000CC"/>
                </a:solidFill>
              </a:rPr>
              <a:t> </a:t>
            </a:r>
            <a:r>
              <a:rPr lang="en-US" b="1" dirty="0" smtClean="0">
                <a:solidFill>
                  <a:srgbClr val="0000CC"/>
                </a:solidFill>
              </a:rPr>
              <a:t>       # to add a dictionary to the simulation </a:t>
            </a:r>
          </a:p>
          <a:p>
            <a:r>
              <a:rPr lang="en-US" b="1" dirty="0">
                <a:solidFill>
                  <a:srgbClr val="0000CC"/>
                </a:solidFill>
              </a:rPr>
              <a:t> </a:t>
            </a:r>
            <a:r>
              <a:rPr lang="en-US" b="1" dirty="0" smtClean="0">
                <a:solidFill>
                  <a:srgbClr val="0000CC"/>
                </a:solidFill>
              </a:rPr>
              <a:t>       # put the name instead of </a:t>
            </a:r>
            <a:r>
              <a:rPr lang="en-US" b="1" dirty="0" err="1" smtClean="0">
                <a:solidFill>
                  <a:srgbClr val="0000CC"/>
                </a:solidFill>
              </a:rPr>
              <a:t>info_dict</a:t>
            </a:r>
            <a:endParaRPr lang="en-US" b="1" dirty="0">
              <a:solidFill>
                <a:srgbClr val="0000CC"/>
              </a:solidFill>
            </a:endParaRPr>
          </a:p>
          <a:p>
            <a:r>
              <a:rPr lang="en-US" b="1" dirty="0">
                <a:solidFill>
                  <a:srgbClr val="0000CC"/>
                </a:solidFill>
              </a:rPr>
              <a:t>        </a:t>
            </a:r>
            <a:r>
              <a:rPr lang="en-US" b="1" dirty="0" err="1">
                <a:solidFill>
                  <a:srgbClr val="0000CC"/>
                </a:solidFill>
              </a:rPr>
              <a:t>self.d_list</a:t>
            </a:r>
            <a:r>
              <a:rPr lang="en-US" b="1" dirty="0">
                <a:solidFill>
                  <a:srgbClr val="0000CC"/>
                </a:solidFill>
              </a:rPr>
              <a:t> = </a:t>
            </a:r>
            <a:r>
              <a:rPr lang="en-US" b="1" dirty="0" smtClean="0">
                <a:solidFill>
                  <a:srgbClr val="0000CC"/>
                </a:solidFill>
              </a:rPr>
              <a:t>[]</a:t>
            </a:r>
          </a:p>
          <a:p>
            <a:r>
              <a:rPr lang="en-US" b="1" dirty="0">
                <a:solidFill>
                  <a:srgbClr val="0000CC"/>
                </a:solidFill>
              </a:rPr>
              <a:t> </a:t>
            </a:r>
            <a:r>
              <a:rPr lang="en-US" b="1" dirty="0" smtClean="0">
                <a:solidFill>
                  <a:srgbClr val="0000CC"/>
                </a:solidFill>
              </a:rPr>
              <a:t>       # to add a list to the simulation</a:t>
            </a:r>
          </a:p>
          <a:p>
            <a:r>
              <a:rPr lang="en-US" b="1" dirty="0">
                <a:solidFill>
                  <a:srgbClr val="0000CC"/>
                </a:solidFill>
              </a:rPr>
              <a:t> </a:t>
            </a:r>
            <a:r>
              <a:rPr lang="en-US" b="1" dirty="0" smtClean="0">
                <a:solidFill>
                  <a:srgbClr val="0000CC"/>
                </a:solidFill>
              </a:rPr>
              <a:t>       # put the name instead of </a:t>
            </a:r>
            <a:r>
              <a:rPr lang="en-US" b="1" dirty="0" err="1" smtClean="0">
                <a:solidFill>
                  <a:srgbClr val="0000CC"/>
                </a:solidFill>
              </a:rPr>
              <a:t>d_list</a:t>
            </a:r>
            <a:endParaRPr lang="en-US" b="1" dirty="0">
              <a:solidFill>
                <a:srgbClr val="0000CC"/>
              </a:solidFill>
            </a:endParaRPr>
          </a:p>
        </p:txBody>
      </p:sp>
    </p:spTree>
    <p:extLst>
      <p:ext uri="{BB962C8B-B14F-4D97-AF65-F5344CB8AC3E}">
        <p14:creationId xmlns:p14="http://schemas.microsoft.com/office/powerpoint/2010/main" val="386119009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3" descr="Biocomplexity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6868" name="Text Box 2"/>
          <p:cNvSpPr txBox="1">
            <a:spLocks noChangeArrowheads="1"/>
          </p:cNvSpPr>
          <p:nvPr/>
        </p:nvSpPr>
        <p:spPr bwMode="auto">
          <a:xfrm>
            <a:off x="0" y="-3175"/>
            <a:ext cx="9144000" cy="584775"/>
          </a:xfrm>
          <a:prstGeom prst="rect">
            <a:avLst/>
          </a:prstGeom>
          <a:noFill/>
          <a:ln>
            <a:noFill/>
          </a:ln>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b="1" dirty="0" smtClean="0">
                <a:solidFill>
                  <a:srgbClr val="0000CC"/>
                </a:solidFill>
              </a:rPr>
              <a:t>Storing Information in CC3D Objects</a:t>
            </a:r>
            <a:endParaRPr lang="pl-PL" altLang="en-US" b="1" dirty="0">
              <a:solidFill>
                <a:srgbClr val="0000CC"/>
              </a:solidFill>
            </a:endParaRPr>
          </a:p>
        </p:txBody>
      </p:sp>
      <p:pic>
        <p:nvPicPr>
          <p:cNvPr id="10" name="Picture 4" descr="redblackblocki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 name="Text Box 6"/>
          <p:cNvSpPr txBox="1">
            <a:spLocks noChangeArrowheads="1"/>
          </p:cNvSpPr>
          <p:nvPr/>
        </p:nvSpPr>
        <p:spPr bwMode="auto">
          <a:xfrm>
            <a:off x="339910" y="611932"/>
            <a:ext cx="8278812" cy="208262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ts val="1000"/>
              </a:spcBef>
              <a:buNone/>
            </a:pPr>
            <a:r>
              <a:rPr lang="en-US" altLang="en-US" sz="1600" dirty="0" smtClean="0"/>
              <a:t>More commonly, we attach these property containers to Objects like cells</a:t>
            </a:r>
          </a:p>
          <a:p>
            <a:pPr eaLnBrk="1" hangingPunct="1">
              <a:spcBef>
                <a:spcPts val="1000"/>
              </a:spcBef>
              <a:buNone/>
            </a:pPr>
            <a:r>
              <a:rPr lang="en-US" altLang="en-US" sz="1600" dirty="0" smtClean="0"/>
              <a:t>By default, all CC3D Cell Objects have a dictionary attached</a:t>
            </a:r>
          </a:p>
          <a:p>
            <a:pPr eaLnBrk="1" hangingPunct="1">
              <a:spcBef>
                <a:spcPts val="1000"/>
              </a:spcBef>
              <a:buNone/>
            </a:pPr>
            <a:r>
              <a:rPr lang="en-US" altLang="en-US" sz="1600" dirty="0" smtClean="0"/>
              <a:t>If we wanted to store the current cell volume vs time we would do it as follows:</a:t>
            </a:r>
          </a:p>
          <a:p>
            <a:pPr eaLnBrk="1" hangingPunct="1">
              <a:spcBef>
                <a:spcPts val="1000"/>
              </a:spcBef>
              <a:buNone/>
            </a:pPr>
            <a:r>
              <a:rPr lang="en-US" altLang="en-US" sz="1600" dirty="0" smtClean="0"/>
              <a:t>In the start function, we add the dictionary attributes we need to the cell, in this case lists to keep track of the current and target volumes of the cells</a:t>
            </a:r>
          </a:p>
          <a:p>
            <a:pPr eaLnBrk="1" hangingPunct="1">
              <a:spcBef>
                <a:spcPts val="1000"/>
              </a:spcBef>
              <a:buNone/>
            </a:pPr>
            <a:endParaRPr lang="en-US" altLang="en-US" sz="1600" dirty="0"/>
          </a:p>
        </p:txBody>
      </p:sp>
      <p:sp>
        <p:nvSpPr>
          <p:cNvPr id="7" name="Rectangle 6"/>
          <p:cNvSpPr/>
          <p:nvPr/>
        </p:nvSpPr>
        <p:spPr>
          <a:xfrm>
            <a:off x="320675" y="2195740"/>
            <a:ext cx="8229600" cy="1815882"/>
          </a:xfrm>
          <a:prstGeom prst="rect">
            <a:avLst/>
          </a:prstGeom>
        </p:spPr>
        <p:txBody>
          <a:bodyPr wrap="square">
            <a:spAutoFit/>
          </a:bodyPr>
          <a:lstStyle/>
          <a:p>
            <a:endParaRPr lang="en-US" sz="1600" dirty="0" smtClean="0"/>
          </a:p>
          <a:p>
            <a:endParaRPr lang="en-US" sz="1600" dirty="0"/>
          </a:p>
          <a:p>
            <a:endParaRPr lang="en-US" sz="1600" dirty="0" smtClean="0"/>
          </a:p>
          <a:p>
            <a:endParaRPr lang="en-US" sz="1600" dirty="0" smtClean="0"/>
          </a:p>
          <a:p>
            <a:endParaRPr lang="en-US" sz="1600" dirty="0"/>
          </a:p>
          <a:p>
            <a:endParaRPr lang="en-US" sz="1600" dirty="0" smtClean="0"/>
          </a:p>
          <a:p>
            <a:endParaRPr lang="en-US" sz="1600" dirty="0"/>
          </a:p>
        </p:txBody>
      </p:sp>
      <p:sp>
        <p:nvSpPr>
          <p:cNvPr id="2" name="Rectangle 1"/>
          <p:cNvSpPr/>
          <p:nvPr/>
        </p:nvSpPr>
        <p:spPr>
          <a:xfrm>
            <a:off x="419100" y="2448088"/>
            <a:ext cx="8305800" cy="2031325"/>
          </a:xfrm>
          <a:prstGeom prst="rect">
            <a:avLst/>
          </a:prstGeom>
          <a:ln w="19050">
            <a:solidFill>
              <a:schemeClr val="tx1"/>
            </a:solidFill>
          </a:ln>
        </p:spPr>
        <p:txBody>
          <a:bodyPr wrap="square">
            <a:spAutoFit/>
          </a:bodyPr>
          <a:lstStyle/>
          <a:p>
            <a:r>
              <a:rPr lang="en-US" dirty="0"/>
              <a:t> </a:t>
            </a:r>
            <a:r>
              <a:rPr lang="en-US" dirty="0" err="1"/>
              <a:t>def</a:t>
            </a:r>
            <a:r>
              <a:rPr lang="en-US" dirty="0"/>
              <a:t> start(self</a:t>
            </a:r>
            <a:r>
              <a:rPr lang="en-US" dirty="0" smtClean="0"/>
              <a:t>):</a:t>
            </a:r>
          </a:p>
          <a:p>
            <a:r>
              <a:rPr lang="en-US" dirty="0"/>
              <a:t> </a:t>
            </a:r>
            <a:r>
              <a:rPr lang="en-US" dirty="0" smtClean="0"/>
              <a:t>    for </a:t>
            </a:r>
            <a:r>
              <a:rPr lang="en-US" dirty="0"/>
              <a:t>cell in </a:t>
            </a:r>
            <a:r>
              <a:rPr lang="en-US" dirty="0" err="1"/>
              <a:t>self.cellList</a:t>
            </a:r>
            <a:r>
              <a:rPr lang="en-US" dirty="0"/>
              <a:t>:</a:t>
            </a:r>
          </a:p>
          <a:p>
            <a:r>
              <a:rPr lang="en-US" dirty="0"/>
              <a:t>            </a:t>
            </a:r>
            <a:r>
              <a:rPr lang="en-US" b="1" dirty="0" err="1">
                <a:solidFill>
                  <a:srgbClr val="0000CC"/>
                </a:solidFill>
              </a:rPr>
              <a:t>cellDict</a:t>
            </a:r>
            <a:r>
              <a:rPr lang="en-US" b="1" dirty="0">
                <a:solidFill>
                  <a:srgbClr val="0000CC"/>
                </a:solidFill>
              </a:rPr>
              <a:t>=</a:t>
            </a:r>
            <a:r>
              <a:rPr lang="en-US" b="1" dirty="0" err="1">
                <a:solidFill>
                  <a:srgbClr val="0000CC"/>
                </a:solidFill>
              </a:rPr>
              <a:t>self.getDictionaryAttribute</a:t>
            </a:r>
            <a:r>
              <a:rPr lang="en-US" b="1" dirty="0">
                <a:solidFill>
                  <a:srgbClr val="0000CC"/>
                </a:solidFill>
              </a:rPr>
              <a:t>(cell)</a:t>
            </a:r>
          </a:p>
          <a:p>
            <a:r>
              <a:rPr lang="en-US" b="1" dirty="0">
                <a:solidFill>
                  <a:srgbClr val="0000CC"/>
                </a:solidFill>
              </a:rPr>
              <a:t>            </a:t>
            </a:r>
            <a:r>
              <a:rPr lang="en-US" b="1" dirty="0" err="1">
                <a:solidFill>
                  <a:srgbClr val="0000CC"/>
                </a:solidFill>
              </a:rPr>
              <a:t>cellDict</a:t>
            </a:r>
            <a:r>
              <a:rPr lang="en-US" b="1" dirty="0" smtClean="0">
                <a:solidFill>
                  <a:srgbClr val="0000CC"/>
                </a:solidFill>
              </a:rPr>
              <a:t>[‘</a:t>
            </a:r>
            <a:r>
              <a:rPr lang="en-US" b="1" dirty="0" err="1" smtClean="0">
                <a:solidFill>
                  <a:srgbClr val="0000CC"/>
                </a:solidFill>
              </a:rPr>
              <a:t>cVolume</a:t>
            </a:r>
            <a:r>
              <a:rPr lang="en-US" b="1" dirty="0" smtClean="0">
                <a:solidFill>
                  <a:srgbClr val="0000CC"/>
                </a:solidFill>
              </a:rPr>
              <a:t>']=[]</a:t>
            </a:r>
            <a:endParaRPr lang="en-US" b="1" dirty="0">
              <a:solidFill>
                <a:srgbClr val="0000CC"/>
              </a:solidFill>
            </a:endParaRPr>
          </a:p>
          <a:p>
            <a:r>
              <a:rPr lang="en-US" b="1" dirty="0">
                <a:solidFill>
                  <a:srgbClr val="0000CC"/>
                </a:solidFill>
              </a:rPr>
              <a:t>            </a:t>
            </a:r>
            <a:r>
              <a:rPr lang="en-US" b="1" dirty="0" err="1">
                <a:solidFill>
                  <a:srgbClr val="0000CC"/>
                </a:solidFill>
              </a:rPr>
              <a:t>cellDict</a:t>
            </a:r>
            <a:r>
              <a:rPr lang="en-US" b="1" dirty="0" smtClean="0">
                <a:solidFill>
                  <a:srgbClr val="0000CC"/>
                </a:solidFill>
              </a:rPr>
              <a:t>[‘</a:t>
            </a:r>
            <a:r>
              <a:rPr lang="en-US" b="1" dirty="0" err="1" smtClean="0">
                <a:solidFill>
                  <a:srgbClr val="0000CC"/>
                </a:solidFill>
              </a:rPr>
              <a:t>cSurface</a:t>
            </a:r>
            <a:r>
              <a:rPr lang="en-US" b="1" dirty="0" smtClean="0">
                <a:solidFill>
                  <a:srgbClr val="0000CC"/>
                </a:solidFill>
              </a:rPr>
              <a:t>]=[]</a:t>
            </a:r>
            <a:endParaRPr lang="en-US" b="1" dirty="0">
              <a:solidFill>
                <a:srgbClr val="0000CC"/>
              </a:solidFill>
            </a:endParaRPr>
          </a:p>
          <a:p>
            <a:r>
              <a:rPr lang="en-US" b="1" dirty="0">
                <a:solidFill>
                  <a:srgbClr val="0000CC"/>
                </a:solidFill>
              </a:rPr>
              <a:t>            </a:t>
            </a:r>
            <a:r>
              <a:rPr lang="en-US" b="1" dirty="0" err="1">
                <a:solidFill>
                  <a:srgbClr val="0000CC"/>
                </a:solidFill>
              </a:rPr>
              <a:t>cellDict</a:t>
            </a:r>
            <a:r>
              <a:rPr lang="en-US" b="1" dirty="0" smtClean="0">
                <a:solidFill>
                  <a:srgbClr val="0000CC"/>
                </a:solidFill>
              </a:rPr>
              <a:t>[‘</a:t>
            </a:r>
            <a:r>
              <a:rPr lang="en-US" b="1" dirty="0" err="1" smtClean="0">
                <a:solidFill>
                  <a:srgbClr val="0000CC"/>
                </a:solidFill>
              </a:rPr>
              <a:t>tVolume</a:t>
            </a:r>
            <a:r>
              <a:rPr lang="en-US" b="1" dirty="0" smtClean="0">
                <a:solidFill>
                  <a:srgbClr val="0000CC"/>
                </a:solidFill>
              </a:rPr>
              <a:t>']=[]</a:t>
            </a:r>
            <a:endParaRPr lang="en-US" b="1" dirty="0">
              <a:solidFill>
                <a:srgbClr val="0000CC"/>
              </a:solidFill>
            </a:endParaRPr>
          </a:p>
          <a:p>
            <a:r>
              <a:rPr lang="en-US" b="1" dirty="0">
                <a:solidFill>
                  <a:srgbClr val="0000CC"/>
                </a:solidFill>
              </a:rPr>
              <a:t>            </a:t>
            </a:r>
            <a:r>
              <a:rPr lang="en-US" b="1" dirty="0" err="1">
                <a:solidFill>
                  <a:srgbClr val="0000CC"/>
                </a:solidFill>
              </a:rPr>
              <a:t>cellDict</a:t>
            </a:r>
            <a:r>
              <a:rPr lang="en-US" b="1" dirty="0" smtClean="0">
                <a:solidFill>
                  <a:srgbClr val="0000CC"/>
                </a:solidFill>
              </a:rPr>
              <a:t>[‘</a:t>
            </a:r>
            <a:r>
              <a:rPr lang="en-US" b="1" dirty="0" err="1" smtClean="0">
                <a:solidFill>
                  <a:srgbClr val="0000CC"/>
                </a:solidFill>
              </a:rPr>
              <a:t>tSurface</a:t>
            </a:r>
            <a:r>
              <a:rPr lang="en-US" b="1" dirty="0" smtClean="0">
                <a:solidFill>
                  <a:srgbClr val="0000CC"/>
                </a:solidFill>
              </a:rPr>
              <a:t>']=[]</a:t>
            </a:r>
            <a:endParaRPr lang="en-US" b="1" dirty="0">
              <a:solidFill>
                <a:srgbClr val="0000CC"/>
              </a:solidFill>
            </a:endParaRPr>
          </a:p>
        </p:txBody>
      </p:sp>
      <p:sp>
        <p:nvSpPr>
          <p:cNvPr id="8" name="Text Box 6"/>
          <p:cNvSpPr txBox="1">
            <a:spLocks noChangeArrowheads="1"/>
          </p:cNvSpPr>
          <p:nvPr/>
        </p:nvSpPr>
        <p:spPr bwMode="auto">
          <a:xfrm>
            <a:off x="377826" y="4554119"/>
            <a:ext cx="8278812" cy="9592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ts val="1000"/>
              </a:spcBef>
              <a:buNone/>
            </a:pPr>
            <a:r>
              <a:rPr lang="en-US" altLang="en-US" sz="1600" dirty="0" smtClean="0"/>
              <a:t>As in all python, we can create </a:t>
            </a:r>
            <a:r>
              <a:rPr lang="en-US" altLang="en-US" sz="1600" smtClean="0"/>
              <a:t>temporary local object </a:t>
            </a:r>
            <a:r>
              <a:rPr lang="en-US" altLang="en-US" sz="1600" dirty="0" smtClean="0"/>
              <a:t>inside a function as needed, but we can’t assume that they will be accessible outside the function or persist between steps</a:t>
            </a:r>
          </a:p>
          <a:p>
            <a:pPr eaLnBrk="1" hangingPunct="1">
              <a:spcBef>
                <a:spcPts val="1000"/>
              </a:spcBef>
              <a:buNone/>
            </a:pPr>
            <a:endParaRPr lang="en-US" altLang="en-US" sz="1600" dirty="0"/>
          </a:p>
        </p:txBody>
      </p:sp>
    </p:spTree>
    <p:extLst>
      <p:ext uri="{BB962C8B-B14F-4D97-AF65-F5344CB8AC3E}">
        <p14:creationId xmlns:p14="http://schemas.microsoft.com/office/powerpoint/2010/main" val="2403370681"/>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3" descr="Biocomplexity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6868" name="Text Box 2"/>
          <p:cNvSpPr txBox="1">
            <a:spLocks noChangeArrowheads="1"/>
          </p:cNvSpPr>
          <p:nvPr/>
        </p:nvSpPr>
        <p:spPr bwMode="auto">
          <a:xfrm>
            <a:off x="0" y="-3175"/>
            <a:ext cx="9144000" cy="584775"/>
          </a:xfrm>
          <a:prstGeom prst="rect">
            <a:avLst/>
          </a:prstGeom>
          <a:noFill/>
          <a:ln>
            <a:noFill/>
          </a:ln>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b="1" dirty="0" smtClean="0">
                <a:solidFill>
                  <a:srgbClr val="0000CC"/>
                </a:solidFill>
              </a:rPr>
              <a:t>Storing Information in CC3D Objects</a:t>
            </a:r>
            <a:endParaRPr lang="pl-PL" altLang="en-US" b="1" dirty="0">
              <a:solidFill>
                <a:srgbClr val="0000CC"/>
              </a:solidFill>
            </a:endParaRPr>
          </a:p>
        </p:txBody>
      </p:sp>
      <p:pic>
        <p:nvPicPr>
          <p:cNvPr id="10" name="Picture 4" descr="redblackblocki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 name="Text Box 6"/>
          <p:cNvSpPr txBox="1">
            <a:spLocks noChangeArrowheads="1"/>
          </p:cNvSpPr>
          <p:nvPr/>
        </p:nvSpPr>
        <p:spPr bwMode="auto">
          <a:xfrm>
            <a:off x="399865" y="2685990"/>
            <a:ext cx="8278812" cy="3385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ts val="1000"/>
              </a:spcBef>
              <a:buNone/>
            </a:pPr>
            <a:r>
              <a:rPr lang="en-US" altLang="en-US" sz="1600" dirty="0" smtClean="0"/>
              <a:t>In the step function we can now append the state at the times we care about to the list</a:t>
            </a:r>
            <a:endParaRPr lang="en-US" altLang="en-US" sz="1600" dirty="0"/>
          </a:p>
        </p:txBody>
      </p:sp>
      <p:sp>
        <p:nvSpPr>
          <p:cNvPr id="7" name="Rectangle 6"/>
          <p:cNvSpPr/>
          <p:nvPr/>
        </p:nvSpPr>
        <p:spPr>
          <a:xfrm>
            <a:off x="419100" y="3024544"/>
            <a:ext cx="8229600" cy="1323439"/>
          </a:xfrm>
          <a:prstGeom prst="rect">
            <a:avLst/>
          </a:prstGeom>
          <a:ln w="19050">
            <a:solidFill>
              <a:schemeClr val="tx1"/>
            </a:solidFill>
          </a:ln>
        </p:spPr>
        <p:txBody>
          <a:bodyPr wrap="square">
            <a:spAutoFit/>
          </a:bodyPr>
          <a:lstStyle/>
          <a:p>
            <a:r>
              <a:rPr lang="en-US" sz="1600" dirty="0" err="1"/>
              <a:t>def</a:t>
            </a:r>
            <a:r>
              <a:rPr lang="en-US" sz="1600" dirty="0"/>
              <a:t> step(</a:t>
            </a:r>
            <a:r>
              <a:rPr lang="en-US" sz="1600" dirty="0" err="1"/>
              <a:t>self,mcs</a:t>
            </a:r>
            <a:r>
              <a:rPr lang="en-US" sz="1600" dirty="0"/>
              <a:t>):  </a:t>
            </a:r>
          </a:p>
          <a:p>
            <a:r>
              <a:rPr lang="en-US" sz="1600" dirty="0" smtClean="0"/>
              <a:t>   for </a:t>
            </a:r>
            <a:r>
              <a:rPr lang="en-US" sz="1600" dirty="0"/>
              <a:t>cell in </a:t>
            </a:r>
            <a:r>
              <a:rPr lang="en-US" sz="1600" dirty="0" err="1"/>
              <a:t>self.cellList</a:t>
            </a:r>
            <a:r>
              <a:rPr lang="en-US" sz="1600" dirty="0"/>
              <a:t>:</a:t>
            </a:r>
          </a:p>
          <a:p>
            <a:r>
              <a:rPr lang="en-US" sz="1600" dirty="0" smtClean="0"/>
              <a:t>            </a:t>
            </a:r>
            <a:r>
              <a:rPr lang="en-US" sz="1600" b="1" dirty="0" err="1" smtClean="0">
                <a:solidFill>
                  <a:srgbClr val="0000CC"/>
                </a:solidFill>
              </a:rPr>
              <a:t>cellDict</a:t>
            </a:r>
            <a:r>
              <a:rPr lang="en-US" sz="1600" b="1" dirty="0" smtClean="0">
                <a:solidFill>
                  <a:srgbClr val="0000CC"/>
                </a:solidFill>
              </a:rPr>
              <a:t>=</a:t>
            </a:r>
            <a:r>
              <a:rPr lang="en-US" sz="1600" b="1" dirty="0" err="1" smtClean="0">
                <a:solidFill>
                  <a:srgbClr val="0000CC"/>
                </a:solidFill>
              </a:rPr>
              <a:t>self.getDictionaryAttribute</a:t>
            </a:r>
            <a:r>
              <a:rPr lang="en-US" sz="1600" b="1" dirty="0" smtClean="0">
                <a:solidFill>
                  <a:srgbClr val="0000CC"/>
                </a:solidFill>
              </a:rPr>
              <a:t>(cell</a:t>
            </a:r>
            <a:r>
              <a:rPr lang="en-US" sz="1600" b="1" dirty="0">
                <a:solidFill>
                  <a:srgbClr val="0000CC"/>
                </a:solidFill>
              </a:rPr>
              <a:t>)</a:t>
            </a:r>
          </a:p>
          <a:p>
            <a:r>
              <a:rPr lang="en-US" sz="1600" b="1" dirty="0">
                <a:solidFill>
                  <a:srgbClr val="0000CC"/>
                </a:solidFill>
              </a:rPr>
              <a:t>            </a:t>
            </a:r>
            <a:r>
              <a:rPr lang="en-US" sz="1600" b="1" dirty="0" err="1">
                <a:solidFill>
                  <a:srgbClr val="0000CC"/>
                </a:solidFill>
              </a:rPr>
              <a:t>cellDict</a:t>
            </a:r>
            <a:r>
              <a:rPr lang="en-US" sz="1600" b="1" dirty="0" smtClean="0">
                <a:solidFill>
                  <a:srgbClr val="0000CC"/>
                </a:solidFill>
              </a:rPr>
              <a:t>['</a:t>
            </a:r>
            <a:r>
              <a:rPr lang="en-US" sz="1600" b="1" dirty="0" err="1" smtClean="0">
                <a:solidFill>
                  <a:srgbClr val="0000CC"/>
                </a:solidFill>
              </a:rPr>
              <a:t>cVolume</a:t>
            </a:r>
            <a:r>
              <a:rPr lang="en-US" sz="1600" b="1" dirty="0" smtClean="0">
                <a:solidFill>
                  <a:srgbClr val="0000CC"/>
                </a:solidFill>
              </a:rPr>
              <a:t>'].append(</a:t>
            </a:r>
            <a:r>
              <a:rPr lang="en-US" sz="1600" b="1" dirty="0" err="1" smtClean="0">
                <a:solidFill>
                  <a:srgbClr val="0000CC"/>
                </a:solidFill>
              </a:rPr>
              <a:t>cell.volume</a:t>
            </a:r>
            <a:r>
              <a:rPr lang="en-US" sz="1600" b="1" dirty="0" smtClean="0">
                <a:solidFill>
                  <a:srgbClr val="0000CC"/>
                </a:solidFill>
              </a:rPr>
              <a:t>)</a:t>
            </a:r>
            <a:endParaRPr lang="en-US" sz="1600" b="1" dirty="0">
              <a:solidFill>
                <a:srgbClr val="0000CC"/>
              </a:solidFill>
            </a:endParaRPr>
          </a:p>
          <a:p>
            <a:r>
              <a:rPr lang="en-US" sz="1600" b="1" dirty="0">
                <a:solidFill>
                  <a:srgbClr val="0000CC"/>
                </a:solidFill>
              </a:rPr>
              <a:t>            </a:t>
            </a:r>
            <a:r>
              <a:rPr lang="en-US" sz="1600" b="1" dirty="0" err="1">
                <a:solidFill>
                  <a:srgbClr val="0000CC"/>
                </a:solidFill>
              </a:rPr>
              <a:t>cellDict</a:t>
            </a:r>
            <a:r>
              <a:rPr lang="en-US" sz="1600" b="1" dirty="0" smtClean="0">
                <a:solidFill>
                  <a:srgbClr val="0000CC"/>
                </a:solidFill>
              </a:rPr>
              <a:t>['</a:t>
            </a:r>
            <a:r>
              <a:rPr lang="en-US" sz="1600" b="1" dirty="0" err="1" smtClean="0">
                <a:solidFill>
                  <a:srgbClr val="0000CC"/>
                </a:solidFill>
              </a:rPr>
              <a:t>tVolume</a:t>
            </a:r>
            <a:r>
              <a:rPr lang="en-US" sz="1600" b="1" dirty="0" smtClean="0">
                <a:solidFill>
                  <a:srgbClr val="0000CC"/>
                </a:solidFill>
              </a:rPr>
              <a:t>'].append(</a:t>
            </a:r>
            <a:r>
              <a:rPr lang="en-US" sz="1600" b="1" dirty="0" err="1" smtClean="0">
                <a:solidFill>
                  <a:srgbClr val="0000CC"/>
                </a:solidFill>
              </a:rPr>
              <a:t>cell.targetVolume</a:t>
            </a:r>
            <a:r>
              <a:rPr lang="en-US" sz="1600" b="1" dirty="0" smtClean="0">
                <a:solidFill>
                  <a:srgbClr val="0000CC"/>
                </a:solidFill>
              </a:rPr>
              <a:t>)</a:t>
            </a:r>
            <a:endParaRPr lang="en-US" sz="1600" b="1" dirty="0">
              <a:solidFill>
                <a:srgbClr val="0000CC"/>
              </a:solidFill>
            </a:endParaRPr>
          </a:p>
        </p:txBody>
      </p:sp>
      <p:sp>
        <p:nvSpPr>
          <p:cNvPr id="2" name="Rectangle 1"/>
          <p:cNvSpPr/>
          <p:nvPr/>
        </p:nvSpPr>
        <p:spPr>
          <a:xfrm>
            <a:off x="419100" y="581600"/>
            <a:ext cx="8305800" cy="2031325"/>
          </a:xfrm>
          <a:prstGeom prst="rect">
            <a:avLst/>
          </a:prstGeom>
          <a:ln w="19050">
            <a:solidFill>
              <a:schemeClr val="tx1"/>
            </a:solidFill>
          </a:ln>
        </p:spPr>
        <p:txBody>
          <a:bodyPr wrap="square">
            <a:spAutoFit/>
          </a:bodyPr>
          <a:lstStyle/>
          <a:p>
            <a:r>
              <a:rPr lang="en-US" dirty="0"/>
              <a:t> </a:t>
            </a:r>
            <a:r>
              <a:rPr lang="en-US" dirty="0" err="1"/>
              <a:t>def</a:t>
            </a:r>
            <a:r>
              <a:rPr lang="en-US" dirty="0"/>
              <a:t> start(self</a:t>
            </a:r>
            <a:r>
              <a:rPr lang="en-US" dirty="0" smtClean="0"/>
              <a:t>):</a:t>
            </a:r>
          </a:p>
          <a:p>
            <a:r>
              <a:rPr lang="en-US" dirty="0"/>
              <a:t> </a:t>
            </a:r>
            <a:r>
              <a:rPr lang="en-US" dirty="0" smtClean="0"/>
              <a:t>    for </a:t>
            </a:r>
            <a:r>
              <a:rPr lang="en-US" dirty="0"/>
              <a:t>cell in </a:t>
            </a:r>
            <a:r>
              <a:rPr lang="en-US" dirty="0" err="1"/>
              <a:t>self.cellList</a:t>
            </a:r>
            <a:r>
              <a:rPr lang="en-US" dirty="0"/>
              <a:t>:</a:t>
            </a:r>
          </a:p>
          <a:p>
            <a:r>
              <a:rPr lang="en-US" dirty="0"/>
              <a:t>            </a:t>
            </a:r>
            <a:r>
              <a:rPr lang="en-US" dirty="0" err="1"/>
              <a:t>cellDict</a:t>
            </a:r>
            <a:r>
              <a:rPr lang="en-US" dirty="0"/>
              <a:t>=</a:t>
            </a:r>
            <a:r>
              <a:rPr lang="en-US" dirty="0" err="1"/>
              <a:t>self.getDictionaryAttribute</a:t>
            </a:r>
            <a:r>
              <a:rPr lang="en-US" dirty="0"/>
              <a:t>(cell)</a:t>
            </a:r>
          </a:p>
          <a:p>
            <a:r>
              <a:rPr lang="en-US" dirty="0"/>
              <a:t>            </a:t>
            </a:r>
            <a:r>
              <a:rPr lang="en-US" dirty="0" err="1"/>
              <a:t>cellDict</a:t>
            </a:r>
            <a:r>
              <a:rPr lang="en-US" dirty="0" smtClean="0"/>
              <a:t>[‘</a:t>
            </a:r>
            <a:r>
              <a:rPr lang="en-US" dirty="0" err="1" smtClean="0"/>
              <a:t>cVolume</a:t>
            </a:r>
            <a:r>
              <a:rPr lang="en-US" dirty="0" smtClean="0"/>
              <a:t>']=[]</a:t>
            </a:r>
            <a:endParaRPr lang="en-US" dirty="0"/>
          </a:p>
          <a:p>
            <a:r>
              <a:rPr lang="en-US" dirty="0"/>
              <a:t>            </a:t>
            </a:r>
            <a:r>
              <a:rPr lang="en-US" dirty="0" err="1"/>
              <a:t>cellDict</a:t>
            </a:r>
            <a:r>
              <a:rPr lang="en-US" dirty="0" smtClean="0"/>
              <a:t>[‘</a:t>
            </a:r>
            <a:r>
              <a:rPr lang="en-US" dirty="0" err="1" smtClean="0"/>
              <a:t>cSurface</a:t>
            </a:r>
            <a:r>
              <a:rPr lang="en-US" dirty="0" smtClean="0"/>
              <a:t>]=[]</a:t>
            </a:r>
            <a:endParaRPr lang="en-US" dirty="0"/>
          </a:p>
          <a:p>
            <a:r>
              <a:rPr lang="en-US" dirty="0"/>
              <a:t>            </a:t>
            </a:r>
            <a:r>
              <a:rPr lang="en-US" dirty="0" err="1"/>
              <a:t>cellDict</a:t>
            </a:r>
            <a:r>
              <a:rPr lang="en-US" dirty="0" smtClean="0"/>
              <a:t>[‘</a:t>
            </a:r>
            <a:r>
              <a:rPr lang="en-US" dirty="0" err="1" smtClean="0"/>
              <a:t>tVolume</a:t>
            </a:r>
            <a:r>
              <a:rPr lang="en-US" dirty="0" smtClean="0"/>
              <a:t>']=[]</a:t>
            </a:r>
            <a:endParaRPr lang="en-US" dirty="0"/>
          </a:p>
          <a:p>
            <a:r>
              <a:rPr lang="en-US" dirty="0"/>
              <a:t>            </a:t>
            </a:r>
            <a:r>
              <a:rPr lang="en-US" dirty="0" err="1"/>
              <a:t>cellDict</a:t>
            </a:r>
            <a:r>
              <a:rPr lang="en-US" dirty="0" smtClean="0"/>
              <a:t>[‘</a:t>
            </a:r>
            <a:r>
              <a:rPr lang="en-US" dirty="0" err="1" smtClean="0"/>
              <a:t>tSurface</a:t>
            </a:r>
            <a:r>
              <a:rPr lang="en-US" dirty="0" smtClean="0"/>
              <a:t>']=[]</a:t>
            </a:r>
            <a:endParaRPr lang="en-US" dirty="0"/>
          </a:p>
        </p:txBody>
      </p:sp>
      <p:sp>
        <p:nvSpPr>
          <p:cNvPr id="3" name="Rectangle 2"/>
          <p:cNvSpPr/>
          <p:nvPr/>
        </p:nvSpPr>
        <p:spPr>
          <a:xfrm>
            <a:off x="388027" y="4434721"/>
            <a:ext cx="8290649" cy="1328569"/>
          </a:xfrm>
          <a:prstGeom prst="rect">
            <a:avLst/>
          </a:prstGeom>
        </p:spPr>
        <p:txBody>
          <a:bodyPr wrap="square">
            <a:spAutoFit/>
          </a:bodyPr>
          <a:lstStyle/>
          <a:p>
            <a:pPr eaLnBrk="1" hangingPunct="1">
              <a:spcBef>
                <a:spcPts val="1000"/>
              </a:spcBef>
              <a:buNone/>
            </a:pPr>
            <a:r>
              <a:rPr lang="en-US" altLang="en-US" dirty="0" smtClean="0"/>
              <a:t>Think about what you would need to store to determine the rate of change of the cell volume or surface IN time</a:t>
            </a:r>
          </a:p>
          <a:p>
            <a:pPr eaLnBrk="1" hangingPunct="1">
              <a:spcBef>
                <a:spcPts val="1000"/>
              </a:spcBef>
              <a:buNone/>
            </a:pPr>
            <a:r>
              <a:rPr lang="en-US" altLang="en-US" dirty="0" smtClean="0"/>
              <a:t>What would you have to store to measure the derivative of the volume or surface of the cell with respect to a parameter like target volume?</a:t>
            </a:r>
            <a:endParaRPr lang="en-US" altLang="en-US" dirty="0"/>
          </a:p>
        </p:txBody>
      </p:sp>
    </p:spTree>
    <p:extLst>
      <p:ext uri="{BB962C8B-B14F-4D97-AF65-F5344CB8AC3E}">
        <p14:creationId xmlns:p14="http://schemas.microsoft.com/office/powerpoint/2010/main" val="40619213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3" descr="Biocomplexity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0275" y="6264275"/>
            <a:ext cx="593725" cy="593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6868" name="Text Box 2"/>
          <p:cNvSpPr txBox="1">
            <a:spLocks noChangeArrowheads="1"/>
          </p:cNvSpPr>
          <p:nvPr/>
        </p:nvSpPr>
        <p:spPr bwMode="auto">
          <a:xfrm>
            <a:off x="0" y="-3175"/>
            <a:ext cx="9144000" cy="584775"/>
          </a:xfrm>
          <a:prstGeom prst="rect">
            <a:avLst/>
          </a:prstGeom>
          <a:noFill/>
          <a:ln>
            <a:noFill/>
          </a:ln>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b="1" dirty="0" smtClean="0">
                <a:solidFill>
                  <a:srgbClr val="0000CC"/>
                </a:solidFill>
              </a:rPr>
              <a:t>Storing Information in CC3D Objects</a:t>
            </a:r>
            <a:endParaRPr lang="pl-PL" altLang="en-US" b="1" dirty="0">
              <a:solidFill>
                <a:srgbClr val="0000CC"/>
              </a:solidFill>
            </a:endParaRPr>
          </a:p>
        </p:txBody>
      </p:sp>
      <p:pic>
        <p:nvPicPr>
          <p:cNvPr id="10" name="Picture 4" descr="redblackblocki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9825"/>
            <a:ext cx="484188" cy="63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Rectangle 6"/>
          <p:cNvSpPr/>
          <p:nvPr/>
        </p:nvSpPr>
        <p:spPr>
          <a:xfrm>
            <a:off x="376190" y="609600"/>
            <a:ext cx="8229600" cy="1323439"/>
          </a:xfrm>
          <a:prstGeom prst="rect">
            <a:avLst/>
          </a:prstGeom>
          <a:ln w="19050">
            <a:solidFill>
              <a:schemeClr val="tx1"/>
            </a:solidFill>
          </a:ln>
        </p:spPr>
        <p:txBody>
          <a:bodyPr wrap="square">
            <a:spAutoFit/>
          </a:bodyPr>
          <a:lstStyle/>
          <a:p>
            <a:r>
              <a:rPr lang="en-US" sz="1600" dirty="0" err="1"/>
              <a:t>def</a:t>
            </a:r>
            <a:r>
              <a:rPr lang="en-US" sz="1600" dirty="0"/>
              <a:t> step(</a:t>
            </a:r>
            <a:r>
              <a:rPr lang="en-US" sz="1600" dirty="0" err="1"/>
              <a:t>self,mcs</a:t>
            </a:r>
            <a:r>
              <a:rPr lang="en-US" sz="1600" dirty="0"/>
              <a:t>):  </a:t>
            </a:r>
          </a:p>
          <a:p>
            <a:r>
              <a:rPr lang="en-US" sz="1600" dirty="0" smtClean="0"/>
              <a:t>   for </a:t>
            </a:r>
            <a:r>
              <a:rPr lang="en-US" sz="1600" dirty="0"/>
              <a:t>cell in </a:t>
            </a:r>
            <a:r>
              <a:rPr lang="en-US" sz="1600" dirty="0" err="1"/>
              <a:t>self.cellList</a:t>
            </a:r>
            <a:r>
              <a:rPr lang="en-US" sz="1600" dirty="0"/>
              <a:t>:</a:t>
            </a:r>
          </a:p>
          <a:p>
            <a:r>
              <a:rPr lang="en-US" sz="1600" dirty="0" smtClean="0"/>
              <a:t>            </a:t>
            </a:r>
            <a:r>
              <a:rPr lang="en-US" sz="1600" b="1" dirty="0" err="1" smtClean="0">
                <a:solidFill>
                  <a:srgbClr val="0000CC"/>
                </a:solidFill>
              </a:rPr>
              <a:t>cellDict</a:t>
            </a:r>
            <a:r>
              <a:rPr lang="en-US" sz="1600" b="1" dirty="0" smtClean="0">
                <a:solidFill>
                  <a:srgbClr val="0000CC"/>
                </a:solidFill>
              </a:rPr>
              <a:t>=</a:t>
            </a:r>
            <a:r>
              <a:rPr lang="en-US" sz="1600" b="1" dirty="0" err="1" smtClean="0">
                <a:solidFill>
                  <a:srgbClr val="0000CC"/>
                </a:solidFill>
              </a:rPr>
              <a:t>self.getDictionaryAttribute</a:t>
            </a:r>
            <a:r>
              <a:rPr lang="en-US" sz="1600" b="1" dirty="0" smtClean="0">
                <a:solidFill>
                  <a:srgbClr val="0000CC"/>
                </a:solidFill>
              </a:rPr>
              <a:t>(cell</a:t>
            </a:r>
            <a:r>
              <a:rPr lang="en-US" sz="1600" b="1" dirty="0">
                <a:solidFill>
                  <a:srgbClr val="0000CC"/>
                </a:solidFill>
              </a:rPr>
              <a:t>)</a:t>
            </a:r>
          </a:p>
          <a:p>
            <a:r>
              <a:rPr lang="en-US" sz="1600" b="1" dirty="0">
                <a:solidFill>
                  <a:srgbClr val="0000CC"/>
                </a:solidFill>
              </a:rPr>
              <a:t>            </a:t>
            </a:r>
            <a:r>
              <a:rPr lang="en-US" sz="1600" b="1" dirty="0" err="1">
                <a:solidFill>
                  <a:srgbClr val="0000CC"/>
                </a:solidFill>
              </a:rPr>
              <a:t>cellDict</a:t>
            </a:r>
            <a:r>
              <a:rPr lang="en-US" sz="1600" b="1" dirty="0" smtClean="0">
                <a:solidFill>
                  <a:srgbClr val="0000CC"/>
                </a:solidFill>
              </a:rPr>
              <a:t>['</a:t>
            </a:r>
            <a:r>
              <a:rPr lang="en-US" sz="1600" b="1" dirty="0" err="1" smtClean="0">
                <a:solidFill>
                  <a:srgbClr val="0000CC"/>
                </a:solidFill>
              </a:rPr>
              <a:t>cVolume</a:t>
            </a:r>
            <a:r>
              <a:rPr lang="en-US" sz="1600" b="1" dirty="0" smtClean="0">
                <a:solidFill>
                  <a:srgbClr val="0000CC"/>
                </a:solidFill>
              </a:rPr>
              <a:t>'].append(</a:t>
            </a:r>
            <a:r>
              <a:rPr lang="en-US" sz="1600" b="1" dirty="0" err="1" smtClean="0">
                <a:solidFill>
                  <a:srgbClr val="0000CC"/>
                </a:solidFill>
              </a:rPr>
              <a:t>cell.volume</a:t>
            </a:r>
            <a:r>
              <a:rPr lang="en-US" sz="1600" b="1" dirty="0" smtClean="0">
                <a:solidFill>
                  <a:srgbClr val="0000CC"/>
                </a:solidFill>
              </a:rPr>
              <a:t>)</a:t>
            </a:r>
            <a:endParaRPr lang="en-US" sz="1600" b="1" dirty="0">
              <a:solidFill>
                <a:srgbClr val="0000CC"/>
              </a:solidFill>
            </a:endParaRPr>
          </a:p>
          <a:p>
            <a:r>
              <a:rPr lang="en-US" sz="1600" b="1" dirty="0">
                <a:solidFill>
                  <a:srgbClr val="0000CC"/>
                </a:solidFill>
              </a:rPr>
              <a:t>            </a:t>
            </a:r>
            <a:r>
              <a:rPr lang="en-US" sz="1600" b="1" dirty="0" err="1">
                <a:solidFill>
                  <a:srgbClr val="0000CC"/>
                </a:solidFill>
              </a:rPr>
              <a:t>cellDict</a:t>
            </a:r>
            <a:r>
              <a:rPr lang="en-US" sz="1600" b="1" dirty="0" smtClean="0">
                <a:solidFill>
                  <a:srgbClr val="0000CC"/>
                </a:solidFill>
              </a:rPr>
              <a:t>['</a:t>
            </a:r>
            <a:r>
              <a:rPr lang="en-US" sz="1600" b="1" dirty="0" err="1" smtClean="0">
                <a:solidFill>
                  <a:srgbClr val="0000CC"/>
                </a:solidFill>
              </a:rPr>
              <a:t>tVolume</a:t>
            </a:r>
            <a:r>
              <a:rPr lang="en-US" sz="1600" b="1" dirty="0" smtClean="0">
                <a:solidFill>
                  <a:srgbClr val="0000CC"/>
                </a:solidFill>
              </a:rPr>
              <a:t>'].append(</a:t>
            </a:r>
            <a:r>
              <a:rPr lang="en-US" sz="1600" b="1" dirty="0" err="1" smtClean="0">
                <a:solidFill>
                  <a:srgbClr val="0000CC"/>
                </a:solidFill>
              </a:rPr>
              <a:t>cell.targetVolume</a:t>
            </a:r>
            <a:r>
              <a:rPr lang="en-US" sz="1600" b="1" dirty="0" smtClean="0">
                <a:solidFill>
                  <a:srgbClr val="0000CC"/>
                </a:solidFill>
              </a:rPr>
              <a:t>)</a:t>
            </a:r>
            <a:endParaRPr lang="en-US" sz="1600" b="1" dirty="0">
              <a:solidFill>
                <a:srgbClr val="0000CC"/>
              </a:solidFill>
            </a:endParaRPr>
          </a:p>
        </p:txBody>
      </p:sp>
      <p:sp>
        <p:nvSpPr>
          <p:cNvPr id="3" name="Rectangle 2"/>
          <p:cNvSpPr/>
          <p:nvPr/>
        </p:nvSpPr>
        <p:spPr>
          <a:xfrm>
            <a:off x="350297" y="1961039"/>
            <a:ext cx="8290649" cy="369332"/>
          </a:xfrm>
          <a:prstGeom prst="rect">
            <a:avLst/>
          </a:prstGeom>
        </p:spPr>
        <p:txBody>
          <a:bodyPr wrap="square">
            <a:spAutoFit/>
          </a:bodyPr>
          <a:lstStyle/>
          <a:p>
            <a:pPr eaLnBrk="1" hangingPunct="1">
              <a:spcBef>
                <a:spcPts val="1000"/>
              </a:spcBef>
              <a:buNone/>
            </a:pPr>
            <a:r>
              <a:rPr lang="en-US" altLang="en-US" dirty="0" smtClean="0"/>
              <a:t>To read and write elements in the list we use </a:t>
            </a:r>
            <a:r>
              <a:rPr lang="en-US" altLang="en-US" b="1" dirty="0" smtClean="0">
                <a:solidFill>
                  <a:srgbClr val="0000CC"/>
                </a:solidFill>
              </a:rPr>
              <a:t>[]</a:t>
            </a:r>
            <a:endParaRPr lang="en-US" altLang="en-US" b="1" dirty="0">
              <a:solidFill>
                <a:srgbClr val="0000CC"/>
              </a:solidFill>
            </a:endParaRPr>
          </a:p>
        </p:txBody>
      </p:sp>
      <p:sp>
        <p:nvSpPr>
          <p:cNvPr id="11" name="Rectangle 10"/>
          <p:cNvSpPr/>
          <p:nvPr/>
        </p:nvSpPr>
        <p:spPr>
          <a:xfrm>
            <a:off x="376190" y="2386371"/>
            <a:ext cx="8229600" cy="830997"/>
          </a:xfrm>
          <a:prstGeom prst="rect">
            <a:avLst/>
          </a:prstGeom>
          <a:ln w="19050">
            <a:solidFill>
              <a:schemeClr val="tx1"/>
            </a:solidFill>
          </a:ln>
        </p:spPr>
        <p:txBody>
          <a:bodyPr wrap="square">
            <a:spAutoFit/>
          </a:bodyPr>
          <a:lstStyle/>
          <a:p>
            <a:r>
              <a:rPr lang="en-US" sz="1600" b="1" dirty="0" smtClean="0">
                <a:solidFill>
                  <a:srgbClr val="0000CC"/>
                </a:solidFill>
              </a:rPr>
              <a:t>x=</a:t>
            </a:r>
            <a:r>
              <a:rPr lang="en-US" sz="1600" b="1" dirty="0" err="1" smtClean="0">
                <a:solidFill>
                  <a:srgbClr val="0000CC"/>
                </a:solidFill>
              </a:rPr>
              <a:t>cellDict</a:t>
            </a:r>
            <a:r>
              <a:rPr lang="en-US" sz="1600" b="1" dirty="0" smtClean="0">
                <a:solidFill>
                  <a:srgbClr val="0000CC"/>
                </a:solidFill>
              </a:rPr>
              <a:t>['</a:t>
            </a:r>
            <a:r>
              <a:rPr lang="en-US" sz="1600" b="1" dirty="0" err="1" smtClean="0">
                <a:solidFill>
                  <a:srgbClr val="0000CC"/>
                </a:solidFill>
              </a:rPr>
              <a:t>cVolume</a:t>
            </a:r>
            <a:r>
              <a:rPr lang="en-US" sz="1600" b="1" dirty="0" smtClean="0">
                <a:solidFill>
                  <a:srgbClr val="0000CC"/>
                </a:solidFill>
              </a:rPr>
              <a:t>'][1]</a:t>
            </a:r>
          </a:p>
          <a:p>
            <a:endParaRPr lang="en-US" sz="1600" b="1" dirty="0" smtClean="0">
              <a:solidFill>
                <a:srgbClr val="0000CC"/>
              </a:solidFill>
            </a:endParaRPr>
          </a:p>
          <a:p>
            <a:r>
              <a:rPr lang="en-US" sz="1600" b="1" dirty="0" err="1" smtClean="0">
                <a:solidFill>
                  <a:srgbClr val="0000CC"/>
                </a:solidFill>
              </a:rPr>
              <a:t>cellDict</a:t>
            </a:r>
            <a:r>
              <a:rPr lang="en-US" sz="1600" b="1" dirty="0" smtClean="0">
                <a:solidFill>
                  <a:srgbClr val="0000CC"/>
                </a:solidFill>
              </a:rPr>
              <a:t>['</a:t>
            </a:r>
            <a:r>
              <a:rPr lang="en-US" sz="1600" b="1" dirty="0" err="1" smtClean="0">
                <a:solidFill>
                  <a:srgbClr val="0000CC"/>
                </a:solidFill>
              </a:rPr>
              <a:t>tVolume</a:t>
            </a:r>
            <a:r>
              <a:rPr lang="en-US" sz="1600" b="1" dirty="0" smtClean="0">
                <a:solidFill>
                  <a:srgbClr val="0000CC"/>
                </a:solidFill>
              </a:rPr>
              <a:t>'][3]=10.1</a:t>
            </a:r>
            <a:endParaRPr lang="en-US" sz="1600" b="1" dirty="0">
              <a:solidFill>
                <a:srgbClr val="0000CC"/>
              </a:solidFill>
            </a:endParaRPr>
          </a:p>
        </p:txBody>
      </p:sp>
    </p:spTree>
    <p:extLst>
      <p:ext uri="{BB962C8B-B14F-4D97-AF65-F5344CB8AC3E}">
        <p14:creationId xmlns:p14="http://schemas.microsoft.com/office/powerpoint/2010/main" val="37094768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4169</TotalTime>
  <Words>4482</Words>
  <Application>Microsoft Office PowerPoint</Application>
  <PresentationFormat>On-screen Show (4:3)</PresentationFormat>
  <Paragraphs>733</Paragraphs>
  <Slides>64</Slides>
  <Notes>35</Notes>
  <HiddenSlides>0</HiddenSlides>
  <MMClips>11</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3</vt:i4>
      </vt:variant>
      <vt:variant>
        <vt:lpstr>Slide Titles</vt:lpstr>
      </vt:variant>
      <vt:variant>
        <vt:i4>64</vt:i4>
      </vt:variant>
    </vt:vector>
  </HeadingPairs>
  <TitlesOfParts>
    <vt:vector size="76" baseType="lpstr">
      <vt:lpstr>Wingdings</vt:lpstr>
      <vt:lpstr>Times New Roman</vt:lpstr>
      <vt:lpstr>Arial</vt:lpstr>
      <vt:lpstr>Cambria Math</vt:lpstr>
      <vt:lpstr>Symbol</vt:lpstr>
      <vt:lpstr>ＭＳ Ｐゴシック</vt:lpstr>
      <vt:lpstr>Calibri</vt:lpstr>
      <vt:lpstr>Verdana</vt:lpstr>
      <vt:lpstr>Office Theme</vt:lpstr>
      <vt:lpstr>Equation</vt:lpstr>
      <vt:lpstr>Photo Editor Photo</vt:lpstr>
      <vt:lpstr>點陣圖影像</vt:lpstr>
      <vt:lpstr>Tutorial on Virtual-Tissue Simulation of Development and Disease</vt:lpstr>
      <vt:lpstr>PowerPoint Presentation</vt:lpstr>
      <vt:lpstr>PowerPoint Presentation</vt:lpstr>
      <vt:lpstr>PowerPoint Presentation</vt:lpstr>
      <vt:lpstr>PowerPoint Presentation</vt:lpstr>
      <vt:lpstr>One Way to Describe Cells  and their Behaviors: The GGH Model</vt:lpstr>
      <vt:lpstr>From Ising Model to GGH Model Via Potts Model and Cellular Potts Model</vt:lpstr>
      <vt:lpstr>Background – Ising Model</vt:lpstr>
      <vt:lpstr>Potts Model Basics</vt:lpstr>
      <vt:lpstr>Coarsening is the Same in 3D</vt:lpstr>
      <vt:lpstr>From Potts to GGH</vt:lpstr>
      <vt:lpstr>GGH Concepts</vt:lpstr>
      <vt:lpstr>Generalized Cells</vt:lpstr>
      <vt:lpstr>PowerPoint Presentation</vt:lpstr>
      <vt:lpstr>PowerPoint Presentation</vt:lpstr>
      <vt:lpstr>Constraints</vt:lpstr>
      <vt:lpstr>Volume Constraints</vt:lpstr>
      <vt:lpstr>Energy Terms: Variable Cell Adhesion</vt:lpstr>
      <vt:lpstr>PowerPoint Presentation</vt:lpstr>
      <vt:lpstr>Subcell Spatial Modeling Intracellular Fields </vt:lpstr>
      <vt:lpstr>Fields</vt:lpstr>
      <vt:lpstr>Field and Cell Interactions: Chemotaxis</vt:lpstr>
      <vt:lpstr>Subcellular or Supercellular Reaction Kinetics Modeling</vt:lpstr>
      <vt:lpstr>Subcellular Modelling</vt:lpstr>
      <vt:lpstr>PowerPoint Presentation</vt:lpstr>
      <vt:lpstr>Creating a GGH model</vt:lpstr>
      <vt:lpstr>CompuCell3D file structure</vt:lpstr>
      <vt:lpstr>CompuCell3D programs</vt:lpstr>
      <vt:lpstr>PowerPoint Presentation</vt:lpstr>
      <vt:lpstr>PowerPoint Presentation</vt:lpstr>
      <vt:lpstr>PowerPoint Presentation</vt:lpstr>
      <vt:lpstr>CompuCell3D file structure</vt:lpstr>
      <vt:lpstr>PowerPoint Presentation</vt:lpstr>
      <vt:lpstr>Starting with Python</vt:lpstr>
      <vt:lpstr>Installing CompuCell3D</vt:lpstr>
      <vt:lpstr>Live Example</vt:lpstr>
      <vt:lpstr>Cell Sorting During Development— Biological Observations</vt:lpstr>
      <vt:lpstr>Cell Sorting—A Simple Model Biological Observations</vt:lpstr>
      <vt:lpstr>Cell Sorting—Define Initial Hypotheses</vt:lpstr>
      <vt:lpstr>PowerPoint Presentation</vt:lpstr>
      <vt:lpstr>PowerPoint Presentation</vt:lpstr>
      <vt:lpstr>PowerPoint Presentation</vt:lpstr>
      <vt:lpstr>Cell Sorting—In class exercises</vt:lpstr>
      <vt:lpstr>Cell Proliferation and Division</vt:lpstr>
      <vt:lpstr>THE CELL CYCLE</vt:lpstr>
      <vt:lpstr>CELL CYCLE CHECKPOINTS</vt:lpstr>
      <vt:lpstr>CYCLIN-DEPENDENT KINASES (CDK) &amp; CYCLINS</vt:lpstr>
      <vt:lpstr>CYCLIN-DEPENDENT KINASES (CDK) &amp; CYCLINS</vt:lpstr>
      <vt:lpstr>In Class Exercises</vt:lpstr>
      <vt:lpstr>In Class Exercises</vt:lpstr>
      <vt:lpstr>In Class Exercises</vt:lpstr>
      <vt:lpstr>In Class Exercises</vt:lpstr>
      <vt:lpstr>First Cancer Game</vt:lpstr>
      <vt:lpstr>Cells Types and States</vt:lpstr>
      <vt:lpstr>Evolution of Lifetime of Somatic Cancer Cells (Rho)</vt:lpstr>
      <vt:lpstr>Evolution of fraction of Stem-Stem Divisions (P, Stem Probability)</vt:lpstr>
      <vt:lpstr>Simultaneous Evolution of Somatic Senescence and P</vt:lpstr>
      <vt:lpstr>Scenarios for Evolution of Somatic Senescence and P</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Abbas Shirinifard</dc:creator>
  <cp:lastModifiedBy>JamesG</cp:lastModifiedBy>
  <cp:revision>408</cp:revision>
  <dcterms:created xsi:type="dcterms:W3CDTF">2010-09-30T17:46:05Z</dcterms:created>
  <dcterms:modified xsi:type="dcterms:W3CDTF">2017-06-06T12:06:42Z</dcterms:modified>
</cp:coreProperties>
</file>