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8" r:id="rId23"/>
    <p:sldId id="277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54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Parameter Fitting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6201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One of the simplest approaches:</a:t>
            </a:r>
            <a:br>
              <a:rPr lang="en-US" dirty="0" smtClean="0"/>
            </a:br>
            <a:r>
              <a:rPr lang="en-US" dirty="0" smtClean="0"/>
              <a:t>Gradient descent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4919" y="1447800"/>
            <a:ext cx="550545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90600" y="6019800"/>
            <a:ext cx="7561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 common variant of the gradient descent is the </a:t>
            </a:r>
            <a:r>
              <a:rPr lang="en-US" dirty="0" err="1" smtClean="0"/>
              <a:t>Levenberg</a:t>
            </a:r>
            <a:r>
              <a:rPr lang="en-US" dirty="0" smtClean="0"/>
              <a:t>-Marquardt Method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273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Differential Evolution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447800" y="1447800"/>
            <a:ext cx="5867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https://en.wikipedia.org/wiki/Differential_evolution</a:t>
            </a:r>
          </a:p>
        </p:txBody>
      </p:sp>
      <p:pic>
        <p:nvPicPr>
          <p:cNvPr id="11266" name="Picture 2" descr="Image result for differential evolu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442125"/>
            <a:ext cx="6410325" cy="2676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5825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Differential Evolution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219200"/>
            <a:ext cx="5943600" cy="488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2438400" y="6352401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http://www.cybernet.co.jp/english/products/mds/solutions/sol3.html</a:t>
            </a:r>
          </a:p>
        </p:txBody>
      </p:sp>
    </p:spTree>
    <p:extLst>
      <p:ext uri="{BB962C8B-B14F-4D97-AF65-F5344CB8AC3E}">
        <p14:creationId xmlns:p14="http://schemas.microsoft.com/office/powerpoint/2010/main" val="1573648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Differential Evolution</a:t>
            </a:r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3550" y="2028825"/>
            <a:ext cx="5676900" cy="421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841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Exercise: Fit a model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90600" y="1752600"/>
            <a:ext cx="7857600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000" dirty="0" smtClean="0"/>
              <a:t>Come up with a model you’d like to fit data to</a:t>
            </a:r>
          </a:p>
          <a:p>
            <a:pPr marL="342900" indent="-342900">
              <a:buAutoNum type="arabicPeriod"/>
            </a:pPr>
            <a:r>
              <a:rPr lang="en-US" sz="2000" dirty="0" smtClean="0"/>
              <a:t>Pick one or more variables from your model</a:t>
            </a:r>
          </a:p>
          <a:p>
            <a:pPr marL="342900" indent="-342900">
              <a:buAutoNum type="arabicPeriod"/>
            </a:pPr>
            <a:r>
              <a:rPr lang="en-US" sz="2000" dirty="0" smtClean="0"/>
              <a:t>We will pretend that you can get experimental data for these variables</a:t>
            </a:r>
            <a:endParaRPr lang="en-US" sz="2000" dirty="0"/>
          </a:p>
          <a:p>
            <a:pPr marL="342900" indent="-342900">
              <a:buAutoNum type="arabicPeriod"/>
            </a:pPr>
            <a:r>
              <a:rPr lang="en-US" sz="2000" dirty="0" smtClean="0"/>
              <a:t>Generate some synthetic  experimental data from your model: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a) Run a simulation of your model, collect time courses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corresponding to the variables of interest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b) Add noise to the ‘experimental data’</a:t>
            </a:r>
          </a:p>
          <a:p>
            <a:r>
              <a:rPr lang="en-US" sz="2000" dirty="0" smtClean="0"/>
              <a:t>5. Take your original model and scramble the parameter values</a:t>
            </a:r>
          </a:p>
          <a:p>
            <a:r>
              <a:rPr lang="en-US" sz="2000" dirty="0" smtClean="0"/>
              <a:t>6. Fit your model to the experimental data you collected</a:t>
            </a:r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44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Exercise: Fit a model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90600" y="1752600"/>
            <a:ext cx="533684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000" dirty="0" smtClean="0"/>
              <a:t>Come up with a model you’d like to fit data to.</a:t>
            </a:r>
          </a:p>
          <a:p>
            <a:endParaRPr lang="en-US" sz="2000" dirty="0" smtClean="0"/>
          </a:p>
          <a:p>
            <a:r>
              <a:rPr lang="en-US" sz="2000" dirty="0" smtClean="0"/>
              <a:t>Something like this perhaps:</a:t>
            </a:r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124200"/>
            <a:ext cx="3913656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38200" y="4495800"/>
            <a:ext cx="4465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Pick easy rate laws: </a:t>
            </a:r>
            <a:r>
              <a:rPr lang="en-US" dirty="0" err="1" smtClean="0"/>
              <a:t>eg</a:t>
            </a:r>
            <a:r>
              <a:rPr lang="en-US" dirty="0" smtClean="0"/>
              <a:t> k1*S1, (k2*S2 – k3*S3)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076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Exercise: Fit a model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90600" y="1752600"/>
            <a:ext cx="7092454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000" dirty="0" smtClean="0"/>
              <a:t>Pick one or more variables from your model</a:t>
            </a:r>
          </a:p>
          <a:p>
            <a:pPr marL="342900" indent="-342900">
              <a:buAutoNum type="arabicPeriod"/>
            </a:pPr>
            <a:endParaRPr lang="en-US" sz="2000" dirty="0"/>
          </a:p>
          <a:p>
            <a:r>
              <a:rPr lang="en-US" sz="2000" dirty="0" smtClean="0"/>
              <a:t>There are three variables in your model, pick one or more of these</a:t>
            </a:r>
          </a:p>
          <a:p>
            <a:r>
              <a:rPr lang="en-US" sz="2000" dirty="0" smtClean="0"/>
              <a:t>to represent the variables you will measure experimentally.</a:t>
            </a:r>
          </a:p>
          <a:p>
            <a:endParaRPr lang="en-US" sz="2000" dirty="0"/>
          </a:p>
          <a:p>
            <a:r>
              <a:rPr lang="en-US" sz="2000" dirty="0" err="1" smtClean="0"/>
              <a:t>Eg</a:t>
            </a:r>
            <a:r>
              <a:rPr lang="en-US" sz="2000" dirty="0" smtClean="0"/>
              <a:t> Pick S1 and S3</a:t>
            </a:r>
            <a:endParaRPr lang="en-US" dirty="0" smtClean="0"/>
          </a:p>
          <a:p>
            <a:pPr marL="342900" indent="-342900"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9308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Exercise: Fit a model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1295400"/>
            <a:ext cx="8454559" cy="54476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000" dirty="0" smtClean="0"/>
              <a:t>Generate some synthetic  experimental data from your model:</a:t>
            </a:r>
            <a:br>
              <a:rPr lang="en-US" sz="2000" dirty="0" smtClean="0"/>
            </a:br>
            <a:endParaRPr lang="en-US" sz="2000" dirty="0" smtClean="0"/>
          </a:p>
          <a:p>
            <a:r>
              <a:rPr lang="en-US" sz="2000" dirty="0"/>
              <a:t>	</a:t>
            </a:r>
            <a:r>
              <a:rPr lang="en-US" sz="2000" dirty="0" smtClean="0"/>
              <a:t>a) Run a simulation of your model, collect time courses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corresponding to the variables of interest, </a:t>
            </a:r>
            <a:r>
              <a:rPr lang="en-US" sz="2000" dirty="0" err="1" smtClean="0"/>
              <a:t>eg</a:t>
            </a:r>
            <a:r>
              <a:rPr lang="en-US" sz="2000" dirty="0" smtClean="0"/>
              <a:t> S1 and S3</a:t>
            </a:r>
          </a:p>
          <a:p>
            <a:endParaRPr lang="en-US" sz="2000" dirty="0" smtClean="0"/>
          </a:p>
          <a:p>
            <a:r>
              <a:rPr lang="en-US" sz="2000" dirty="0"/>
              <a:t>	</a:t>
            </a:r>
            <a:r>
              <a:rPr lang="en-US" sz="2000" dirty="0" smtClean="0"/>
              <a:t>b) Add noise to the ‘experimental data’</a:t>
            </a:r>
          </a:p>
          <a:p>
            <a:endParaRPr lang="en-US" sz="2000" dirty="0"/>
          </a:p>
          <a:p>
            <a:r>
              <a:rPr lang="en-US" sz="2000" dirty="0" smtClean="0"/>
              <a:t>In these situations it is usual to add normally distributed noise to your </a:t>
            </a:r>
          </a:p>
          <a:p>
            <a:r>
              <a:rPr lang="en-US" sz="2000" dirty="0" smtClean="0"/>
              <a:t>data to simulate experimental noise. </a:t>
            </a:r>
          </a:p>
          <a:p>
            <a:endParaRPr lang="en-US" sz="2000" dirty="0"/>
          </a:p>
          <a:p>
            <a:r>
              <a:rPr lang="en-US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expData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r.simulate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(0,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timeToSimulate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nDataPoints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[‘S1’, ‘S3’])</a:t>
            </a:r>
          </a:p>
          <a:p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noise[</a:t>
            </a:r>
            <a:r>
              <a:rPr lang="en-US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] = 0.1 # standard deviation of noise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in range (0,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len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expdata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[k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])):</a:t>
            </a:r>
          </a:p>
          <a:p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expData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[k][0]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expDta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[k][0]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+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np.random.normal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(0,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noise);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# Add noise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in range (0,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len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expdata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[k])):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expData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[k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][1]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expDta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[k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][1]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+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np.random.normal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(0, noise); # Add noise</a:t>
            </a:r>
          </a:p>
          <a:p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28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Exercise: Fit a model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90600" y="1752600"/>
            <a:ext cx="771365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Take your original model and scramble the parameter values</a:t>
            </a:r>
          </a:p>
          <a:p>
            <a:endParaRPr lang="en-US" dirty="0" smtClean="0"/>
          </a:p>
          <a:p>
            <a:pPr marL="342900" indent="-342900"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098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Exercise: Fit a model using </a:t>
            </a:r>
            <a:r>
              <a:rPr lang="en-US" dirty="0" err="1" smtClean="0"/>
              <a:t>lmfit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90600" y="1752600"/>
            <a:ext cx="6883166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Fit your model to the experimental data you collected</a:t>
            </a:r>
          </a:p>
          <a:p>
            <a:endParaRPr lang="en-US" sz="2400" dirty="0"/>
          </a:p>
          <a:p>
            <a:r>
              <a:rPr lang="en-US" sz="2400" dirty="0" smtClean="0"/>
              <a:t>We will use </a:t>
            </a:r>
            <a:r>
              <a:rPr lang="en-US" sz="2400" dirty="0" err="1" smtClean="0"/>
              <a:t>lmfit</a:t>
            </a:r>
            <a:r>
              <a:rPr lang="en-US" sz="2400" dirty="0" smtClean="0"/>
              <a:t> from Python to do our fitting.</a:t>
            </a:r>
          </a:p>
          <a:p>
            <a:pPr marL="342900" indent="-342900">
              <a:buAutoNum type="arabicPeriod"/>
            </a:pPr>
            <a:endParaRPr lang="en-US" sz="2000" dirty="0" smtClean="0"/>
          </a:p>
          <a:p>
            <a:pPr marL="342900" indent="-342900">
              <a:buAutoNum type="arabicPeriod"/>
            </a:pPr>
            <a:endParaRPr lang="en-US" sz="2000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048000"/>
            <a:ext cx="7353300" cy="3247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838200" y="1295400"/>
            <a:ext cx="7848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http://cars9.uchicago.edu/software/python/lmfit_MinimizerResult/index.html</a:t>
            </a:r>
          </a:p>
        </p:txBody>
      </p:sp>
    </p:spTree>
    <p:extLst>
      <p:ext uri="{BB962C8B-B14F-4D97-AF65-F5344CB8AC3E}">
        <p14:creationId xmlns:p14="http://schemas.microsoft.com/office/powerpoint/2010/main" val="4027082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kinds of questions we might ask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828800"/>
            <a:ext cx="8249421" cy="283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00106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Exercise: Fit a model using </a:t>
            </a:r>
            <a:r>
              <a:rPr lang="en-US" dirty="0" err="1" smtClean="0"/>
              <a:t>lmfit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90600" y="1752600"/>
            <a:ext cx="6883166" cy="39087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Fit your model to the experimental data you collected</a:t>
            </a:r>
          </a:p>
          <a:p>
            <a:endParaRPr lang="en-US" sz="2400" dirty="0" smtClean="0"/>
          </a:p>
          <a:p>
            <a:r>
              <a:rPr lang="en-US" sz="2400" dirty="0" smtClean="0"/>
              <a:t>Stages to setting up </a:t>
            </a:r>
            <a:r>
              <a:rPr lang="en-US" sz="2400" dirty="0" err="1" smtClean="0"/>
              <a:t>lmfit</a:t>
            </a:r>
            <a:r>
              <a:rPr lang="en-US" sz="2400" dirty="0" smtClean="0"/>
              <a:t>:</a:t>
            </a:r>
          </a:p>
          <a:p>
            <a:endParaRPr lang="en-US" sz="2400" dirty="0" smtClean="0"/>
          </a:p>
          <a:p>
            <a:r>
              <a:rPr lang="en-US" sz="2400" dirty="0" smtClean="0"/>
              <a:t>1.    Import </a:t>
            </a:r>
            <a:r>
              <a:rPr lang="en-US" sz="2400" dirty="0" err="1" smtClean="0"/>
              <a:t>lmfit</a:t>
            </a:r>
            <a:r>
              <a:rPr lang="en-US" sz="2400" dirty="0"/>
              <a:t>: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import 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lmfit</a:t>
            </a: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400" dirty="0" smtClean="0"/>
              <a:t>2.    Declare which parameters will be fitted</a:t>
            </a:r>
          </a:p>
          <a:p>
            <a:r>
              <a:rPr lang="en-US" sz="2400" dirty="0" smtClean="0"/>
              <a:t>3.     Write your least square function: </a:t>
            </a:r>
          </a:p>
          <a:p>
            <a:pPr lvl="1"/>
            <a:r>
              <a:rPr lang="en-US" sz="2000" dirty="0" smtClean="0"/>
              <a:t>  a) Actually </a:t>
            </a:r>
            <a:r>
              <a:rPr lang="en-US" sz="2000" dirty="0" err="1" smtClean="0"/>
              <a:t>lmfit</a:t>
            </a:r>
            <a:r>
              <a:rPr lang="en-US" sz="2000" dirty="0" smtClean="0"/>
              <a:t> just needs the difference between </a:t>
            </a:r>
          </a:p>
          <a:p>
            <a:pPr lvl="1"/>
            <a:r>
              <a:rPr lang="en-US" sz="2000" dirty="0" smtClean="0"/>
              <a:t>  the experimental data and the model</a:t>
            </a:r>
          </a:p>
          <a:p>
            <a:pPr lvl="1"/>
            <a:endParaRPr lang="en-US" sz="2000" dirty="0"/>
          </a:p>
          <a:p>
            <a:pPr marL="342900" indent="-342900">
              <a:buAutoNum type="arabicPeriod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89519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Exercise: Fit a model using </a:t>
            </a:r>
            <a:r>
              <a:rPr lang="en-US" dirty="0" err="1" smtClean="0"/>
              <a:t>lmfit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90600" y="1752600"/>
            <a:ext cx="6883166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Fit your model to the experimental data you collected</a:t>
            </a:r>
          </a:p>
          <a:p>
            <a:endParaRPr lang="en-US" sz="2400" dirty="0" smtClean="0"/>
          </a:p>
          <a:p>
            <a:r>
              <a:rPr lang="en-US" sz="2400" dirty="0" smtClean="0"/>
              <a:t>Stages to setting up </a:t>
            </a:r>
            <a:r>
              <a:rPr lang="en-US" sz="2400" dirty="0" err="1" smtClean="0"/>
              <a:t>lmfit</a:t>
            </a:r>
            <a:r>
              <a:rPr lang="en-US" sz="2400" dirty="0" smtClean="0"/>
              <a:t>:</a:t>
            </a:r>
          </a:p>
          <a:p>
            <a:endParaRPr lang="en-US" sz="2400" dirty="0" smtClean="0"/>
          </a:p>
          <a:p>
            <a:r>
              <a:rPr lang="en-US" sz="2400" dirty="0" smtClean="0"/>
              <a:t>Declare which parameters will be fitted:</a:t>
            </a:r>
          </a:p>
          <a:p>
            <a:endParaRPr lang="en-US" sz="2400" dirty="0"/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# Set up the parameters that we will fit</a:t>
            </a:r>
          </a:p>
          <a:p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params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lmfit.Parameters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params.add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('k1', value=1, min=0,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max=50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params.add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('k2', value=1, min=0,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max=50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params.add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('k3', value=1, min=0,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max=50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endParaRPr lang="en-US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endParaRPr lang="en-US" sz="2000" dirty="0"/>
          </a:p>
          <a:p>
            <a:pPr marL="342900" indent="-342900">
              <a:buAutoNum type="arabicPeriod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07908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Exercise: Fit a model using </a:t>
            </a:r>
            <a:r>
              <a:rPr lang="en-US" dirty="0" err="1" smtClean="0"/>
              <a:t>lmfit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90600" y="1752600"/>
            <a:ext cx="6883166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Fit your model to the experimental data you collected</a:t>
            </a:r>
          </a:p>
          <a:p>
            <a:endParaRPr lang="en-US" sz="2400" dirty="0" smtClean="0"/>
          </a:p>
          <a:p>
            <a:r>
              <a:rPr lang="en-US" sz="2400" dirty="0" smtClean="0"/>
              <a:t>Stages to setting up </a:t>
            </a:r>
            <a:r>
              <a:rPr lang="en-US" sz="2400" dirty="0" err="1" smtClean="0"/>
              <a:t>lmfit</a:t>
            </a:r>
            <a:r>
              <a:rPr lang="en-US" sz="2400" dirty="0" smtClean="0"/>
              <a:t>:</a:t>
            </a:r>
          </a:p>
          <a:p>
            <a:endParaRPr lang="en-US" sz="2400" dirty="0" smtClean="0"/>
          </a:p>
          <a:p>
            <a:r>
              <a:rPr lang="en-US" sz="2400" dirty="0" smtClean="0"/>
              <a:t>Write your least square function: </a:t>
            </a:r>
          </a:p>
          <a:p>
            <a:pPr lvl="1"/>
            <a:r>
              <a:rPr lang="en-US" sz="2000" dirty="0" smtClean="0"/>
              <a:t>  a) Actually, </a:t>
            </a:r>
            <a:r>
              <a:rPr lang="en-US" sz="2000" dirty="0" err="1" smtClean="0"/>
              <a:t>lmfit</a:t>
            </a:r>
            <a:r>
              <a:rPr lang="en-US" sz="2000" dirty="0" smtClean="0"/>
              <a:t> just needs the difference between </a:t>
            </a:r>
          </a:p>
          <a:p>
            <a:pPr lvl="1"/>
            <a:r>
              <a:rPr lang="en-US" sz="2000" dirty="0" smtClean="0"/>
              <a:t>  the experimental data and the model</a:t>
            </a:r>
          </a:p>
          <a:p>
            <a:pPr lvl="1"/>
            <a:endParaRPr lang="en-US" sz="2000" dirty="0"/>
          </a:p>
          <a:p>
            <a:pPr marL="342900" indent="-342900">
              <a:buAutoNum type="arabicPeriod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9444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the Objective Function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9154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residuals(p):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r.reset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()  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v =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p.valuesdict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r.k1 = v['k1']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r.k2 = v['k2']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r.k3 = v['k3']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m =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r.simulate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(0,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timeToSimulate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nDataPoints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['S1', 'S2', 'S3'])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y1 =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expData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[:,0] - m[:,0]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y2 =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expData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[:,1] - m[:,1]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y3 =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expData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[:,2] - m[:,2]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c =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np.concatenate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((y1, y2, y3)) 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return c</a:t>
            </a:r>
          </a:p>
        </p:txBody>
      </p:sp>
    </p:spTree>
    <p:extLst>
      <p:ext uri="{BB962C8B-B14F-4D97-AF65-F5344CB8AC3E}">
        <p14:creationId xmlns:p14="http://schemas.microsoft.com/office/powerpoint/2010/main" val="11505806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Calling the Optimizer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minimizer =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lmfit.Minimizer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(residuals,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params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#result =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minimizer.minimize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(method='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differential_evolution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') 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result =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minimizer.minimize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(method='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leastsq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')  #'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leastsqr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')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result =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minimizer.minimize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print "Results:"</a:t>
            </a:r>
          </a:p>
          <a:p>
            <a:pPr marL="0" indent="0">
              <a:buNone/>
            </a:pP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lmfit.report_fit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result.params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min_correl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=0.5)</a:t>
            </a:r>
          </a:p>
          <a:p>
            <a:pPr marL="0" indent="0">
              <a:buNone/>
            </a:pP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18470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Plot the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# Assign fitted parameters to the model</a:t>
            </a:r>
          </a:p>
          <a:p>
            <a:pPr marL="0" indent="0">
              <a:buNone/>
            </a:pP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r.reset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r.k1 =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result.params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['k1'].value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r.k2 =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result.params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['k2'].value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r.k3 =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result.params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['k3'].value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m =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r.simulate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(0,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timeToSimulate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100, ['time', 'S1', 'S2', 'S3'])</a:t>
            </a:r>
          </a:p>
          <a:p>
            <a:pPr marL="0" indent="0">
              <a:buNone/>
            </a:pPr>
            <a:endParaRPr lang="en-US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# Compute the fitted points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r.reset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marL="0" indent="0">
              <a:buNone/>
            </a:pP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fittedPoints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r.simulate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(0,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timeToSimulate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nDataPoints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['S1', 'S2', 'S3'])</a:t>
            </a:r>
          </a:p>
        </p:txBody>
      </p:sp>
    </p:spTree>
    <p:extLst>
      <p:ext uri="{BB962C8B-B14F-4D97-AF65-F5344CB8AC3E}">
        <p14:creationId xmlns:p14="http://schemas.microsoft.com/office/powerpoint/2010/main" val="37314589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Plot the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ldata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=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plt.plot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x_data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expData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[:,0], '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dm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',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markersize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=6)</a:t>
            </a:r>
          </a:p>
          <a:p>
            <a:pPr marL="0" indent="0">
              <a:buNone/>
            </a:pP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ldata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=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plt.plot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x_data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expData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[:,1], 'H',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markersize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=6)</a:t>
            </a:r>
          </a:p>
          <a:p>
            <a:pPr marL="0" indent="0">
              <a:buNone/>
            </a:pP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ldata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=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plt.plot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x_data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expData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[:,2], 'o',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markersize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=6)</a:t>
            </a:r>
          </a:p>
          <a:p>
            <a:pPr marL="0" indent="0">
              <a:buNone/>
            </a:pP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#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Plot the fitted lines for S1, S2 and S3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#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Retrieve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lfit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to use in the legend</a:t>
            </a:r>
          </a:p>
          <a:p>
            <a:pPr marL="0" indent="0">
              <a:buNone/>
            </a:pP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lfit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=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plt.plot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(m[:,0], m[:,1], '-b', linewidth=2)</a:t>
            </a:r>
          </a:p>
          <a:p>
            <a:pPr marL="0" indent="0">
              <a:buNone/>
            </a:pP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plt.plot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(m[:,0], m[:,2], '-g', linewidth=2)</a:t>
            </a:r>
          </a:p>
          <a:p>
            <a:pPr marL="0" indent="0">
              <a:buNone/>
            </a:pP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plt.plot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(m[:,0], m[:,3], '-r', linewidth=2)</a:t>
            </a:r>
          </a:p>
          <a:p>
            <a:pPr marL="0" indent="0">
              <a:buNone/>
            </a:pP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#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Plot the residuals</a:t>
            </a:r>
          </a:p>
          <a:p>
            <a:pPr marL="0" indent="0">
              <a:buNone/>
            </a:pP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resids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fittedPoints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[:,0] -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expData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[:,0]</a:t>
            </a:r>
          </a:p>
          <a:p>
            <a:pPr marL="0" indent="0">
              <a:buNone/>
            </a:pP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lresids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=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plt.plot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x_data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resids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'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bo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',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markersize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=6)</a:t>
            </a:r>
          </a:p>
          <a:p>
            <a:pPr marL="0" indent="0">
              <a:buNone/>
            </a:pP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plt.vlines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x_data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[0],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resids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color='r', linewidth=2)</a:t>
            </a:r>
          </a:p>
          <a:p>
            <a:pPr marL="0" indent="0">
              <a:buNone/>
            </a:pP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1693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Plot the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plt.tick_params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(axis='both', which='major',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labelsize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=16)</a:t>
            </a:r>
          </a:p>
          <a:p>
            <a:pPr marL="0" indent="0">
              <a:buNone/>
            </a:pP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plt.xlabel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('Time')</a:t>
            </a:r>
          </a:p>
          <a:p>
            <a:pPr marL="0" indent="0">
              <a:buNone/>
            </a:pP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plt.ylabel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("Concentration",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fontsize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=16)</a:t>
            </a:r>
          </a:p>
          <a:p>
            <a:pPr marL="0" indent="0">
              <a:buNone/>
            </a:pP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plt.legend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([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ldata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lfit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lresids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],['Data', 'Best fit', 'Residuals'],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loc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=0,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fontsize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=10)</a:t>
            </a:r>
          </a:p>
          <a:p>
            <a:pPr marL="0" indent="0">
              <a:buNone/>
            </a:pP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plt.axhline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(y=0, color='k')</a:t>
            </a:r>
          </a:p>
          <a:p>
            <a:pPr marL="0" indent="0">
              <a:buNone/>
            </a:pP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plt.savefig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('fittedCurves.pdf')</a:t>
            </a:r>
          </a:p>
          <a:p>
            <a:pPr marL="0" indent="0">
              <a:buNone/>
            </a:pP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plt.show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6181652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Confidence Intervals on Parameters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716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ci =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lmfit.conf_interval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(minimizer, result)</a:t>
            </a:r>
          </a:p>
          <a:p>
            <a:pPr marL="0" indent="0">
              <a:buNone/>
            </a:pP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lmfit.printfuncs.report_ci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(ci)</a:t>
            </a:r>
          </a:p>
        </p:txBody>
      </p:sp>
    </p:spTree>
    <p:extLst>
      <p:ext uri="{BB962C8B-B14F-4D97-AF65-F5344CB8AC3E}">
        <p14:creationId xmlns:p14="http://schemas.microsoft.com/office/powerpoint/2010/main" val="12963079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Study how the noise and choice of variables affects the fit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65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parameter fitting?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977" y="2362200"/>
            <a:ext cx="9236177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026963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good is the model?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not look at the errors in the parameters to determine the quality of the model fit</a:t>
            </a:r>
          </a:p>
          <a:p>
            <a:r>
              <a:rPr lang="en-US" dirty="0" smtClean="0"/>
              <a:t>Either use the </a:t>
            </a:r>
            <a:r>
              <a:rPr lang="en-US" dirty="0" err="1" smtClean="0"/>
              <a:t>chisquare</a:t>
            </a:r>
            <a:r>
              <a:rPr lang="en-US" dirty="0" smtClean="0"/>
              <a:t> or better AIC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Fitting cannot tell you whether a model is right or wrong.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27549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457200" y="4876800"/>
            <a:ext cx="8229600" cy="99060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good is the model?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To really judge the quality of a model you should compare your model with another similar model</a:t>
            </a:r>
          </a:p>
          <a:p>
            <a:r>
              <a:rPr lang="en-US" dirty="0" smtClean="0"/>
              <a:t>This is what the AIC value is used for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The smaller the AIC value the more parsimonious the model. That is you’re getting just as good a fit with a simpler model.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AIC helps you find the best-fitting model that uses the fewest variables.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6248400"/>
            <a:ext cx="7740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traditional F test done on two reduced </a:t>
            </a:r>
            <a:r>
              <a:rPr lang="en-US" dirty="0" err="1" smtClean="0"/>
              <a:t>chisquare</a:t>
            </a:r>
            <a:r>
              <a:rPr lang="en-US" dirty="0" smtClean="0"/>
              <a:t> values does a similar thing,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81793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the following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Make two models,  one where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v</a:t>
            </a:r>
            <a:r>
              <a:rPr lang="en-US" dirty="0" smtClean="0"/>
              <a:t> = k1*S1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a</a:t>
            </a:r>
            <a:r>
              <a:rPr lang="en-US" dirty="0" smtClean="0"/>
              <a:t>nd a second where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v = k1*S1*S1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Fit both, compare the AIC values, the first model should have a lower AIC value.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578410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Better ways to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Stress test your model!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Use cross-validation: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/>
              <a:t>cross</a:t>
            </a:r>
            <a:r>
              <a:rPr lang="en-US" dirty="0" smtClean="0"/>
              <a:t>-</a:t>
            </a:r>
            <a:r>
              <a:rPr lang="en-US" b="1" dirty="0" smtClean="0"/>
              <a:t>validation</a:t>
            </a:r>
            <a:r>
              <a:rPr lang="en-US" dirty="0"/>
              <a:t> is a technique to evaluate predictive models by partitioning the original sample into a training set to train the model, and a test set to evaluate it.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947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Aspects of </a:t>
            </a:r>
            <a:br>
              <a:rPr lang="en-US" dirty="0" smtClean="0"/>
            </a:br>
            <a:r>
              <a:rPr lang="en-US" dirty="0" smtClean="0"/>
              <a:t>Parameter </a:t>
            </a:r>
            <a:br>
              <a:rPr lang="en-US" dirty="0" smtClean="0"/>
            </a:br>
            <a:r>
              <a:rPr lang="en-US" dirty="0" smtClean="0"/>
              <a:t>Fitting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685800"/>
            <a:ext cx="5286375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21352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Comparing your Model to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9213" y="2219325"/>
            <a:ext cx="6505575" cy="395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117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the Sum of Squares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5750" y="1371600"/>
            <a:ext cx="38250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438400"/>
            <a:ext cx="4289612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3352800"/>
            <a:ext cx="390877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84334" y="4800600"/>
            <a:ext cx="10842734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33600" y="6320135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Weighted </a:t>
            </a:r>
            <a:r>
              <a:rPr lang="en-US" sz="2400" dirty="0" err="1" smtClean="0"/>
              <a:t>chisquare</a:t>
            </a:r>
            <a:r>
              <a:rPr lang="en-US" sz="2400" dirty="0" smtClean="0"/>
              <a:t> sum of squares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14328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50" y="1524000"/>
            <a:ext cx="7524750" cy="2763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994" y="4800600"/>
            <a:ext cx="6653406" cy="114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24000" y="6172200"/>
            <a:ext cx="662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Weighted reduced </a:t>
            </a:r>
            <a:r>
              <a:rPr lang="en-US" sz="2400" dirty="0" err="1" smtClean="0"/>
              <a:t>chisquare</a:t>
            </a:r>
            <a:r>
              <a:rPr lang="en-US" sz="2400" dirty="0" smtClean="0"/>
              <a:t> sum of squares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751580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Chisquare</a:t>
            </a:r>
            <a:r>
              <a:rPr lang="en-US" dirty="0" smtClean="0"/>
              <a:t> surface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362200" y="5943600"/>
            <a:ext cx="6629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Parameter fitting involves looking  </a:t>
            </a:r>
          </a:p>
          <a:p>
            <a:r>
              <a:rPr lang="en-US" sz="2400" dirty="0" smtClean="0"/>
              <a:t>for the minimum of the </a:t>
            </a:r>
            <a:r>
              <a:rPr lang="en-US" sz="2400" dirty="0" err="1" smtClean="0"/>
              <a:t>chisquare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419225"/>
            <a:ext cx="7810500" cy="467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0832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Chisquare</a:t>
            </a:r>
            <a:r>
              <a:rPr lang="en-US" dirty="0" smtClean="0"/>
              <a:t> surface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362200" y="5943600"/>
            <a:ext cx="6629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Parameter fitting involves looking  </a:t>
            </a:r>
          </a:p>
          <a:p>
            <a:r>
              <a:rPr lang="en-US" sz="2400" dirty="0" smtClean="0"/>
              <a:t>for the minimum of the </a:t>
            </a:r>
            <a:r>
              <a:rPr lang="en-US" sz="2400" dirty="0" err="1" smtClean="0"/>
              <a:t>chisquare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371961"/>
            <a:ext cx="6924675" cy="4919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4682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561</TotalTime>
  <Words>1082</Words>
  <Application>Microsoft Office PowerPoint</Application>
  <PresentationFormat>On-screen Show (4:3)</PresentationFormat>
  <Paragraphs>189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Parameter Fitting</vt:lpstr>
      <vt:lpstr>The kinds of questions we might ask</vt:lpstr>
      <vt:lpstr>What is parameter fitting?</vt:lpstr>
      <vt:lpstr>Aspects of  Parameter  Fitting</vt:lpstr>
      <vt:lpstr>Comparing your Model to Data</vt:lpstr>
      <vt:lpstr>Use the Sum of Squares</vt:lpstr>
      <vt:lpstr>Example</vt:lpstr>
      <vt:lpstr>Chisquare surface</vt:lpstr>
      <vt:lpstr>Chisquare surface</vt:lpstr>
      <vt:lpstr>One of the simplest approaches: Gradient descent</vt:lpstr>
      <vt:lpstr>Differential Evolution</vt:lpstr>
      <vt:lpstr>Differential Evolution</vt:lpstr>
      <vt:lpstr>Differential Evolution</vt:lpstr>
      <vt:lpstr>Exercise: Fit a model</vt:lpstr>
      <vt:lpstr>Exercise: Fit a model</vt:lpstr>
      <vt:lpstr>Exercise: Fit a model</vt:lpstr>
      <vt:lpstr>Exercise: Fit a model</vt:lpstr>
      <vt:lpstr>Exercise: Fit a model</vt:lpstr>
      <vt:lpstr>Exercise: Fit a model using lmfit</vt:lpstr>
      <vt:lpstr>Exercise: Fit a model using lmfit</vt:lpstr>
      <vt:lpstr>Exercise: Fit a model using lmfit</vt:lpstr>
      <vt:lpstr>Exercise: Fit a model using lmfit</vt:lpstr>
      <vt:lpstr>Writing the Objective Function</vt:lpstr>
      <vt:lpstr>Calling the Optimizer</vt:lpstr>
      <vt:lpstr>Plot the Results</vt:lpstr>
      <vt:lpstr>Plot the Results</vt:lpstr>
      <vt:lpstr>Plot the Results</vt:lpstr>
      <vt:lpstr>Confidence Intervals on Parameters</vt:lpstr>
      <vt:lpstr>Study how the noise and choice of variables affects the fit</vt:lpstr>
      <vt:lpstr>How good is the model?</vt:lpstr>
      <vt:lpstr>How good is the model?</vt:lpstr>
      <vt:lpstr>Try the following</vt:lpstr>
      <vt:lpstr>Better ways to test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Parameter Fitting</dc:title>
  <dc:creator>hsauro</dc:creator>
  <cp:lastModifiedBy>Herbert Sauro</cp:lastModifiedBy>
  <cp:revision>16</cp:revision>
  <dcterms:created xsi:type="dcterms:W3CDTF">2006-08-16T00:00:00Z</dcterms:created>
  <dcterms:modified xsi:type="dcterms:W3CDTF">2018-08-06T03:45:04Z</dcterms:modified>
</cp:coreProperties>
</file>