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9"/>
  </p:notesMasterIdLst>
  <p:sldIdLst>
    <p:sldId id="266" r:id="rId2"/>
    <p:sldId id="1217" r:id="rId3"/>
    <p:sldId id="1250" r:id="rId4"/>
    <p:sldId id="1251" r:id="rId5"/>
    <p:sldId id="1274" r:id="rId6"/>
    <p:sldId id="1259" r:id="rId7"/>
    <p:sldId id="1261" r:id="rId8"/>
    <p:sldId id="1066" r:id="rId9"/>
    <p:sldId id="1072" r:id="rId10"/>
    <p:sldId id="1053" r:id="rId11"/>
    <p:sldId id="1471" r:id="rId12"/>
    <p:sldId id="1477" r:id="rId13"/>
    <p:sldId id="1472" r:id="rId14"/>
    <p:sldId id="1473" r:id="rId15"/>
    <p:sldId id="1474" r:id="rId16"/>
    <p:sldId id="1475" r:id="rId17"/>
    <p:sldId id="1476" r:id="rId18"/>
    <p:sldId id="1478" r:id="rId19"/>
    <p:sldId id="1479" r:id="rId20"/>
    <p:sldId id="1484" r:id="rId21"/>
    <p:sldId id="1485" r:id="rId22"/>
    <p:sldId id="1486" r:id="rId23"/>
    <p:sldId id="1487" r:id="rId24"/>
    <p:sldId id="1488" r:id="rId25"/>
    <p:sldId id="1532" r:id="rId26"/>
    <p:sldId id="1489" r:id="rId27"/>
    <p:sldId id="1490" r:id="rId28"/>
    <p:sldId id="1491" r:id="rId29"/>
    <p:sldId id="1492" r:id="rId30"/>
    <p:sldId id="1508" r:id="rId31"/>
    <p:sldId id="1493" r:id="rId32"/>
    <p:sldId id="1495" r:id="rId33"/>
    <p:sldId id="1496" r:id="rId34"/>
    <p:sldId id="1497" r:id="rId35"/>
    <p:sldId id="1498" r:id="rId36"/>
    <p:sldId id="1515" r:id="rId37"/>
    <p:sldId id="1499" r:id="rId38"/>
    <p:sldId id="1500" r:id="rId39"/>
    <p:sldId id="1507" r:id="rId40"/>
    <p:sldId id="1501" r:id="rId41"/>
    <p:sldId id="1509" r:id="rId42"/>
    <p:sldId id="1502" r:id="rId43"/>
    <p:sldId id="1503" r:id="rId44"/>
    <p:sldId id="1504" r:id="rId45"/>
    <p:sldId id="1506" r:id="rId46"/>
    <p:sldId id="1505" r:id="rId47"/>
    <p:sldId id="1510" r:id="rId48"/>
    <p:sldId id="1511" r:id="rId49"/>
    <p:sldId id="1512" r:id="rId50"/>
    <p:sldId id="1513" r:id="rId51"/>
    <p:sldId id="1514" r:id="rId52"/>
    <p:sldId id="1517" r:id="rId53"/>
    <p:sldId id="1516" r:id="rId54"/>
    <p:sldId id="1518" r:id="rId55"/>
    <p:sldId id="1519" r:id="rId56"/>
    <p:sldId id="1520" r:id="rId57"/>
    <p:sldId id="1522" r:id="rId58"/>
    <p:sldId id="1521" r:id="rId59"/>
    <p:sldId id="1523" r:id="rId60"/>
    <p:sldId id="1524" r:id="rId61"/>
    <p:sldId id="1525" r:id="rId62"/>
    <p:sldId id="1563" r:id="rId63"/>
    <p:sldId id="1564" r:id="rId64"/>
    <p:sldId id="1551" r:id="rId65"/>
    <p:sldId id="1554" r:id="rId66"/>
    <p:sldId id="1556" r:id="rId67"/>
    <p:sldId id="1555" r:id="rId68"/>
    <p:sldId id="1557" r:id="rId69"/>
    <p:sldId id="1558" r:id="rId70"/>
    <p:sldId id="1559" r:id="rId71"/>
    <p:sldId id="1560" r:id="rId72"/>
    <p:sldId id="1526" r:id="rId73"/>
    <p:sldId id="1528" r:id="rId74"/>
    <p:sldId id="1527" r:id="rId75"/>
    <p:sldId id="1529" r:id="rId76"/>
    <p:sldId id="1530" r:id="rId77"/>
    <p:sldId id="1531" r:id="rId78"/>
    <p:sldId id="1533" r:id="rId79"/>
    <p:sldId id="1534" r:id="rId80"/>
    <p:sldId id="1535" r:id="rId81"/>
    <p:sldId id="1536" r:id="rId82"/>
    <p:sldId id="1537" r:id="rId83"/>
    <p:sldId id="1538" r:id="rId84"/>
    <p:sldId id="1545" r:id="rId85"/>
    <p:sldId id="1539" r:id="rId86"/>
    <p:sldId id="1540" r:id="rId87"/>
    <p:sldId id="1541" r:id="rId88"/>
    <p:sldId id="1542" r:id="rId89"/>
    <p:sldId id="1561" r:id="rId90"/>
    <p:sldId id="1562" r:id="rId91"/>
    <p:sldId id="1543" r:id="rId92"/>
    <p:sldId id="1544" r:id="rId93"/>
    <p:sldId id="1547" r:id="rId94"/>
    <p:sldId id="1548" r:id="rId95"/>
    <p:sldId id="1549" r:id="rId96"/>
    <p:sldId id="1550" r:id="rId97"/>
    <p:sldId id="1546" r:id="rId9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ao Fu" initials="XF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CC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>
      <p:cViewPr varScale="1">
        <p:scale>
          <a:sx n="82" d="100"/>
          <a:sy n="82" d="100"/>
        </p:scale>
        <p:origin x="77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viewProps" Target="view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notesMaster" Target="notesMasters/notesMaster1.xml"/><Relationship Id="rId10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5B55F373-7BCF-4994-8E90-F22E1D3DB1DB}" type="datetimeFigureOut">
              <a:rPr lang="en-US"/>
              <a:pPr>
                <a:defRPr/>
              </a:pPr>
              <a:t>9/28/2017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108B2DD-3C97-43C7-A40D-4F648D603A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9769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9A26DA1-F7E7-4EAD-A7C7-680743A4A3C5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040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15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312402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16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747483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17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069216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18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691046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19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11276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20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02017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21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75315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22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72034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23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83945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24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9712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B42451-878F-4343-B9EA-CD6B51B8DA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2091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25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452731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26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67114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27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3690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28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649416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29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169421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30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93662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31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75457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32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0399550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33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394990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34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25644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B42451-878F-4343-B9EA-CD6B51B8DA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9227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35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2919425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36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5404014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37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4611996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38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055785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39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4441038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40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6024219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41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0286247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42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4138825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43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5608858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44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71862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84F1E5D-D8D2-4EBC-BAA5-AAFD5554319B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75241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45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1118352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46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86477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47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8550876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48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855656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49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050597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50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2408464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51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6615891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52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505927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53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000999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54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80738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7A2C678-EEBC-461B-B55D-FBC71AC05013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22891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55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706783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56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249655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57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1118047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58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8360299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59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5266922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60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5896531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61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2261063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62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2051604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63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884446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64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204542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11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253449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65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91384940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66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859046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67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7887692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68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6298033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69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357911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70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021941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71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50370290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72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97487024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73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067214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74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348717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12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08439878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75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1720403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76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72621045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77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4507521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78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3875171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79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2553007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80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07924441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81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25242167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82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12702026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83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89170369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84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92994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13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79964795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85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89309085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86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50123171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87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95008370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88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38876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89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11069537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90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3011990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91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9058654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92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305504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93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3615964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94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99426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14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6056299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95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38421443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96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36750140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97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61047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92FA0-2F44-4092-A01A-2B6418E3BA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2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37EC7-5807-440E-A5B2-E1CEEB8AE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8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F2564-F238-4C4E-92AB-3C60302F2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21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0BAA9-906F-4369-B716-2AAC1AC7B6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63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3FDDC-4AE0-48FE-A9DE-9DB1C7B3F1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685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60A61-93C8-4496-96E2-DF306E17D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205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B9C89-B45A-4220-B3DB-03E13E7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18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4BF51-B50C-454E-BB14-109CEA97A6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536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D6412-D282-4AFE-BB7D-A79A895120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47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E420C-DBCB-4DD4-BBE2-A311D551C0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44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B3BD2-46F6-4D42-8A97-FE2C800C1B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424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1762B-3C88-4511-B923-9FB8ABB71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547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6B63DE1-6DF1-49E9-A645-190D7EA17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antimony.sourceforge.net/" TargetMode="Externa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://tellurium.analogmachine.org/documentation/antimony-documentation/" TargetMode="External"/><Relationship Id="rId4" Type="http://schemas.openxmlformats.org/officeDocument/2006/relationships/hyperlink" Target="http://tellurium.analogmachine.org/documentation/antimony-tutorial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5.png"/><Relationship Id="rId3" Type="http://schemas.openxmlformats.org/officeDocument/2006/relationships/image" Target="../media/image1810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10.png"/><Relationship Id="rId11" Type="http://schemas.openxmlformats.org/officeDocument/2006/relationships/image" Target="../media/image26.png"/><Relationship Id="rId5" Type="http://schemas.openxmlformats.org/officeDocument/2006/relationships/image" Target="../media/image2010.png"/><Relationship Id="rId15" Type="http://schemas.openxmlformats.org/officeDocument/2006/relationships/image" Target="../media/image5.jpeg"/><Relationship Id="rId10" Type="http://schemas.openxmlformats.org/officeDocument/2006/relationships/image" Target="../media/image25.png"/><Relationship Id="rId4" Type="http://schemas.openxmlformats.org/officeDocument/2006/relationships/image" Target="../media/image1910.png"/><Relationship Id="rId9" Type="http://schemas.openxmlformats.org/officeDocument/2006/relationships/image" Target="../media/image24.png"/><Relationship Id="rId1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image" Target="../media/image3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image" Target="../media/image1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image" Target="../media/image3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30.png"/><Relationship Id="rId18" Type="http://schemas.openxmlformats.org/officeDocument/2006/relationships/image" Target="../media/image1340.png"/><Relationship Id="rId3" Type="http://schemas.openxmlformats.org/officeDocument/2006/relationships/image" Target="../media/image8.png"/><Relationship Id="rId12" Type="http://schemas.openxmlformats.org/officeDocument/2006/relationships/image" Target="../media/image9.png"/><Relationship Id="rId17" Type="http://schemas.openxmlformats.org/officeDocument/2006/relationships/image" Target="../media/image1330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550.png"/><Relationship Id="rId1" Type="http://schemas.openxmlformats.org/officeDocument/2006/relationships/slideLayout" Target="../slideLayouts/slideLayout12.xml"/><Relationship Id="rId11" Type="http://schemas.openxmlformats.org/officeDocument/2006/relationships/image" Target="../media/image190.png"/><Relationship Id="rId5" Type="http://schemas.openxmlformats.org/officeDocument/2006/relationships/image" Target="../media/image6.png"/><Relationship Id="rId15" Type="http://schemas.openxmlformats.org/officeDocument/2006/relationships/image" Target="../media/image2.png"/><Relationship Id="rId10" Type="http://schemas.openxmlformats.org/officeDocument/2006/relationships/image" Target="../media/image1810.png"/><Relationship Id="rId19" Type="http://schemas.openxmlformats.org/officeDocument/2006/relationships/image" Target="../media/image1360.png"/><Relationship Id="rId4" Type="http://schemas.openxmlformats.org/officeDocument/2006/relationships/image" Target="../media/image5.jpeg"/><Relationship Id="rId14" Type="http://schemas.openxmlformats.org/officeDocument/2006/relationships/image" Target="../media/image1540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image" Target="../media/image3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44.png"/><Relationship Id="rId4" Type="http://schemas.openxmlformats.org/officeDocument/2006/relationships/image" Target="../media/image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1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image" Target="../media/image50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2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7.png"/><Relationship Id="rId4" Type="http://schemas.openxmlformats.org/officeDocument/2006/relationships/image" Target="../media/image2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0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2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60.png"/><Relationship Id="rId4" Type="http://schemas.openxmlformats.org/officeDocument/2006/relationships/image" Target="../media/image2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2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6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9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2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3.png"/><Relationship Id="rId4" Type="http://schemas.openxmlformats.org/officeDocument/2006/relationships/image" Target="../media/image2.png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8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2.png"/><Relationship Id="rId4" Type="http://schemas.openxmlformats.org/officeDocument/2006/relationships/image" Target="../media/image5.jpeg"/><Relationship Id="rId9" Type="http://schemas.openxmlformats.org/officeDocument/2006/relationships/image" Target="../media/image77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2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2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6.png"/><Relationship Id="rId4" Type="http://schemas.openxmlformats.org/officeDocument/2006/relationships/image" Target="../media/image2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2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92.png"/><Relationship Id="rId4" Type="http://schemas.openxmlformats.org/officeDocument/2006/relationships/image" Target="../media/image2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2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2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hyperlink" Target="http://tellurium.analogmachine.org/documentation/antimony-documentation/#events" TargetMode="External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759041"/>
            <a:ext cx="8839200" cy="1752600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0000CC"/>
                </a:solidFill>
              </a:rPr>
              <a:t>E399/E599: Introduction </a:t>
            </a:r>
            <a:r>
              <a:rPr lang="en-US" sz="2800" b="1" dirty="0">
                <a:solidFill>
                  <a:srgbClr val="0000CC"/>
                </a:solidFill>
              </a:rPr>
              <a:t>to Computational </a:t>
            </a:r>
            <a:r>
              <a:rPr lang="en-US" sz="2800" b="1" dirty="0" smtClean="0">
                <a:solidFill>
                  <a:srgbClr val="0000CC"/>
                </a:solidFill>
              </a:rPr>
              <a:t>Bioengineering—Dynamics </a:t>
            </a:r>
            <a:r>
              <a:rPr lang="en-US" sz="2800" b="1" dirty="0">
                <a:solidFill>
                  <a:srgbClr val="0000CC"/>
                </a:solidFill>
              </a:rPr>
              <a:t>on Networks</a:t>
            </a:r>
            <a:r>
              <a:rPr lang="en-US" sz="2800" b="1" dirty="0" smtClean="0">
                <a:solidFill>
                  <a:srgbClr val="0000CC"/>
                </a:solidFill>
              </a:rPr>
              <a:t/>
            </a:r>
            <a:br>
              <a:rPr lang="en-US" sz="2800" b="1" dirty="0" smtClean="0">
                <a:solidFill>
                  <a:srgbClr val="0000CC"/>
                </a:solidFill>
              </a:rPr>
            </a:br>
            <a:r>
              <a:rPr lang="en-US" sz="2800" b="1" dirty="0" smtClean="0">
                <a:solidFill>
                  <a:srgbClr val="0000CC"/>
                </a:solidFill>
              </a:rPr>
              <a:t>Lecture 5</a:t>
            </a:r>
            <a:br>
              <a:rPr lang="en-US" sz="2800" b="1" dirty="0" smtClean="0">
                <a:solidFill>
                  <a:srgbClr val="0000CC"/>
                </a:solidFill>
              </a:rPr>
            </a:br>
            <a:r>
              <a:rPr lang="en-US" sz="2800" b="1" dirty="0" smtClean="0">
                <a:solidFill>
                  <a:srgbClr val="0000CC"/>
                </a:solidFill>
              </a:rPr>
              <a:t>Introduction to Tellurium Modeling in Python</a:t>
            </a:r>
            <a:endParaRPr lang="en-US" sz="2800" b="1" dirty="0" smtClean="0">
              <a:solidFill>
                <a:srgbClr val="000099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19812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solidFill>
                  <a:srgbClr val="000099"/>
                </a:solidFill>
              </a:rPr>
              <a:t>James  A. Glazier</a:t>
            </a:r>
          </a:p>
          <a:p>
            <a:pPr eaLnBrk="1" hangingPunct="1"/>
            <a:r>
              <a:rPr lang="en-US" sz="2000" dirty="0" err="1" smtClean="0">
                <a:solidFill>
                  <a:srgbClr val="000099"/>
                </a:solidFill>
              </a:rPr>
              <a:t>Biocomplexity</a:t>
            </a:r>
            <a:r>
              <a:rPr lang="en-US" sz="2000" dirty="0" smtClean="0">
                <a:solidFill>
                  <a:srgbClr val="000099"/>
                </a:solidFill>
              </a:rPr>
              <a:t> Institute</a:t>
            </a:r>
          </a:p>
          <a:p>
            <a:pPr eaLnBrk="1" hangingPunct="1"/>
            <a:r>
              <a:rPr lang="en-US" sz="2000" dirty="0" smtClean="0">
                <a:solidFill>
                  <a:srgbClr val="000099"/>
                </a:solidFill>
              </a:rPr>
              <a:t>Indiana University </a:t>
            </a:r>
          </a:p>
          <a:p>
            <a:pPr eaLnBrk="1" hangingPunct="1"/>
            <a:r>
              <a:rPr lang="en-US" sz="2000" dirty="0" smtClean="0">
                <a:solidFill>
                  <a:srgbClr val="000099"/>
                </a:solidFill>
              </a:rPr>
              <a:t>Bloomington, IN 47405</a:t>
            </a:r>
          </a:p>
          <a:p>
            <a:pPr eaLnBrk="1" hangingPunct="1"/>
            <a:r>
              <a:rPr lang="en-US" sz="2000" b="1" dirty="0" smtClean="0">
                <a:solidFill>
                  <a:srgbClr val="000099"/>
                </a:solidFill>
              </a:rPr>
              <a:t>USA</a:t>
            </a:r>
          </a:p>
        </p:txBody>
      </p:sp>
      <p:pic>
        <p:nvPicPr>
          <p:cNvPr id="3076" name="Picture 5" descr="IU seal, red on white, l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276600"/>
            <a:ext cx="1944688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6576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55626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 Reference: </a:t>
            </a:r>
            <a:r>
              <a:rPr lang="en-US" b="1" dirty="0"/>
              <a:t>Herbert </a:t>
            </a:r>
            <a:r>
              <a:rPr lang="en-US" b="1" dirty="0" err="1"/>
              <a:t>Sauro</a:t>
            </a:r>
            <a:r>
              <a:rPr lang="en-US" b="1" dirty="0"/>
              <a:t>, </a:t>
            </a:r>
            <a:r>
              <a:rPr lang="en-US" b="1" i="1" dirty="0"/>
              <a:t>Systems Biology: Introduction to Pathway </a:t>
            </a:r>
            <a:r>
              <a:rPr lang="en-US" b="1" i="1" dirty="0" smtClean="0"/>
              <a:t>Modeling, </a:t>
            </a:r>
            <a:r>
              <a:rPr lang="en-US" b="1" dirty="0" smtClean="0"/>
              <a:t>Appendix H</a:t>
            </a:r>
            <a:r>
              <a:rPr lang="en-US" b="1" i="1" dirty="0" smtClean="0"/>
              <a:t>, </a:t>
            </a:r>
            <a:r>
              <a:rPr lang="en-US" b="1" dirty="0" smtClean="0"/>
              <a:t>Chapters 2, 3, 12.1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</a:rPr>
              <a:t>Last Time: Mass-Action Ratio</a:t>
            </a:r>
            <a:endParaRPr lang="en-US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969885"/>
                <a:ext cx="8839200" cy="5403018"/>
              </a:xfrm>
            </p:spPr>
            <p:txBody>
              <a:bodyPr>
                <a:spAutoFit/>
              </a:bodyPr>
              <a:lstStyle/>
              <a:p>
                <a:pPr marL="0" indent="0">
                  <a:buNone/>
                </a:pPr>
                <a:r>
                  <a:rPr lang="en-US" sz="2200" dirty="0" smtClean="0">
                    <a:ea typeface="Cambria Math" panose="02040503050406030204" pitchFamily="18" charset="0"/>
                  </a:rPr>
                  <a:t>For the reaction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𝑎𝐴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𝑏𝐵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+…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𝐴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p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p>
                            </m:sSup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  <m:m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⇌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p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sup>
                            </m:sSup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</m:m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𝑝𝑃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𝑞𝑄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…</m:t>
                      </m:r>
                    </m:oMath>
                  </m:oMathPara>
                </a14:m>
                <a:endParaRPr lang="en-US" sz="2200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200" dirty="0" smtClean="0">
                    <a:ea typeface="Cambria Math" panose="02040503050406030204" pitchFamily="18" charset="0"/>
                  </a:rPr>
                  <a:t>We define the </a:t>
                </a:r>
                <a:r>
                  <a:rPr lang="en-US" sz="2200" b="1" dirty="0" smtClean="0">
                    <a:ea typeface="Cambria Math" panose="02040503050406030204" pitchFamily="18" charset="0"/>
                  </a:rPr>
                  <a:t>mass-action ratio </a:t>
                </a:r>
                <a:r>
                  <a:rPr lang="en-US" sz="2200" dirty="0" smtClean="0">
                    <a:ea typeface="Cambria Math" panose="02040503050406030204" pitchFamily="18" charset="0"/>
                  </a:rPr>
                  <a:t>at any time  to be</a:t>
                </a:r>
                <a:endParaRPr lang="en-US" sz="220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𝛤</m:t>
                      </m:r>
                      <m:d>
                        <m:dPr>
                          <m:ctrlP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sup>
                          </m:sSup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…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p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…</m:t>
                          </m:r>
                        </m:den>
                      </m:f>
                    </m:oMath>
                  </m:oMathPara>
                </a14:m>
                <a:endParaRPr lang="en-US" sz="2200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200" b="1" dirty="0" smtClean="0"/>
                  <a:t>At chemical equilibrium,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𝛤</m:t>
                    </m:r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𝑒𝑞</m:t>
                        </m:r>
                      </m:sub>
                    </m:sSub>
                  </m:oMath>
                </a14:m>
                <a:endParaRPr lang="en-US" sz="2200" b="1" dirty="0" smtClean="0"/>
              </a:p>
              <a:p>
                <a:pPr marL="0" indent="0">
                  <a:buNone/>
                </a:pPr>
                <a:r>
                  <a:rPr lang="en-US" sz="2200" dirty="0" smtClean="0"/>
                  <a:t>We define the </a:t>
                </a:r>
                <a:r>
                  <a:rPr lang="en-US" sz="2200" b="1" dirty="0" smtClean="0"/>
                  <a:t>disequilibrium ratio </a:t>
                </a:r>
                <a:r>
                  <a:rPr lang="en-US" sz="2200" dirty="0" smtClean="0"/>
                  <a:t>to be: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𝛤</m:t>
                          </m:r>
                          <m:d>
                            <m:d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𝛤</m:t>
                          </m:r>
                          <m:d>
                            <m:d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200" i="1" dirty="0" smtClean="0"/>
              </a:p>
              <a:p>
                <a:pPr marL="0" indent="0">
                  <a:buNone/>
                </a:pPr>
                <a:r>
                  <a:rPr lang="en-US" sz="2200" dirty="0" smtClean="0"/>
                  <a:t>If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200" dirty="0" smtClean="0"/>
                  <a:t> we are </a:t>
                </a:r>
                <a:r>
                  <a:rPr lang="en-US" sz="2200" b="1" dirty="0" smtClean="0"/>
                  <a:t>at</a:t>
                </a:r>
                <a:r>
                  <a:rPr lang="en-US" sz="2200" dirty="0" smtClean="0"/>
                  <a:t> chemical equilibrium</a:t>
                </a:r>
              </a:p>
              <a:p>
                <a:pPr marL="0" indent="0">
                  <a:buNone/>
                </a:pPr>
                <a:r>
                  <a:rPr lang="en-US" sz="2200" dirty="0" smtClean="0"/>
                  <a:t>If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sz="2200" dirty="0" smtClean="0"/>
                  <a:t> we have </a:t>
                </a:r>
                <a:r>
                  <a:rPr lang="en-US" sz="2200" b="1" dirty="0" smtClean="0"/>
                  <a:t>more product</a:t>
                </a:r>
                <a:r>
                  <a:rPr lang="en-US" sz="2200" dirty="0" smtClean="0"/>
                  <a:t> than we would at equilibrium</a:t>
                </a:r>
              </a:p>
              <a:p>
                <a:pPr marL="0" indent="0">
                  <a:buNone/>
                </a:pPr>
                <a:r>
                  <a:rPr lang="en-US" sz="2200" dirty="0" smtClean="0"/>
                  <a:t>If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en-US" sz="2200" dirty="0" smtClean="0"/>
                  <a:t> we have </a:t>
                </a:r>
                <a:r>
                  <a:rPr lang="en-US" sz="2200" b="1" dirty="0" smtClean="0"/>
                  <a:t>less product </a:t>
                </a:r>
                <a:r>
                  <a:rPr lang="en-US" sz="2200" dirty="0" smtClean="0"/>
                  <a:t>than we would at equilibrium</a:t>
                </a:r>
                <a:endParaRPr lang="en-US" sz="2200" i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969885"/>
                <a:ext cx="8839200" cy="5403018"/>
              </a:xfrm>
              <a:blipFill rotWithShape="0">
                <a:blip r:embed="rId2"/>
                <a:stretch>
                  <a:fillRect l="-897" t="-677" b="-14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572000" y="6369784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Slide Courtesy of Herbert </a:t>
            </a:r>
            <a:r>
              <a:rPr lang="en-US" dirty="0" err="1" smtClean="0"/>
              <a:t>Sauro</a:t>
            </a:r>
            <a:endParaRPr lang="en-US" dirty="0"/>
          </a:p>
        </p:txBody>
      </p:sp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672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Tellurium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52400" y="763189"/>
            <a:ext cx="8534401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0" dirty="0" err="1" smtClean="0">
                <a:ea typeface="Cambria Math" panose="02040503050406030204" pitchFamily="18" charset="0"/>
                <a:sym typeface="Symbol" panose="05050102010706020507" pitchFamily="18" charset="2"/>
              </a:rPr>
              <a:t>PathwayDesigner</a:t>
            </a:r>
            <a:r>
              <a:rPr lang="en-US" sz="2400" b="0" dirty="0" smtClean="0">
                <a:ea typeface="Cambria Math" panose="02040503050406030204" pitchFamily="18" charset="0"/>
                <a:sym typeface="Symbol" panose="05050102010706020507" pitchFamily="18" charset="2"/>
              </a:rPr>
              <a:t> is great for model definition, sliders and parameter scans </a:t>
            </a:r>
          </a:p>
          <a:p>
            <a:endParaRPr lang="en-US" sz="24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4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To do much post-processing, need to run simulations in an environment where we can perform more calculations</a:t>
            </a:r>
          </a:p>
          <a:p>
            <a:endParaRPr lang="en-US" sz="24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4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We will use Python’s Spyder2 interface and Herbert’s Tellurium package to do these calculations</a:t>
            </a:r>
          </a:p>
          <a:p>
            <a:endParaRPr lang="en-US" sz="24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4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We can always import the SBML models we’ve written in </a:t>
            </a:r>
            <a:r>
              <a:rPr lang="en-US" sz="24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PathwayDesigner</a:t>
            </a:r>
            <a:r>
              <a:rPr lang="en-US" sz="24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into Tellurium</a:t>
            </a:r>
          </a:p>
          <a:p>
            <a:endParaRPr lang="en-US" sz="24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4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If you haven’t used Python much, best strategy is to work from examples</a:t>
            </a:r>
            <a:endParaRPr lang="en-US" sz="24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561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In Class Exercise: Tellurium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763189"/>
                <a:ext cx="8534401" cy="32652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Let’s use Tellurium to do a simple simulation of the decay reaction cascade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8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2"/>
                                </m:r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groupChr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8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groupChr>
                    </m:oMath>
                  </m:oMathPara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763189"/>
                <a:ext cx="8534401" cy="3265253"/>
              </a:xfrm>
              <a:prstGeom prst="rect">
                <a:avLst/>
              </a:prstGeom>
              <a:blipFill rotWithShape="0">
                <a:blip r:embed="rId3"/>
                <a:stretch>
                  <a:fillRect l="-1429" t="-18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925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In Class Exercise: Tellurium: Launch IDE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52400" y="763189"/>
            <a:ext cx="8534401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0" dirty="0" smtClean="0">
                <a:ea typeface="Cambria Math" panose="02040503050406030204" pitchFamily="18" charset="0"/>
                <a:sym typeface="Symbol" panose="05050102010706020507" pitchFamily="18" charset="2"/>
              </a:rPr>
              <a:t>Launch </a:t>
            </a:r>
            <a:r>
              <a:rPr lang="en-US" sz="2400" b="0" dirty="0" err="1" smtClean="0">
                <a:ea typeface="Cambria Math" panose="02040503050406030204" pitchFamily="18" charset="0"/>
                <a:sym typeface="Symbol" panose="05050102010706020507" pitchFamily="18" charset="2"/>
              </a:rPr>
              <a:t>Spyder</a:t>
            </a:r>
            <a:r>
              <a:rPr lang="en-US" sz="2400" b="0" dirty="0" smtClean="0">
                <a:ea typeface="Cambria Math" panose="02040503050406030204" pitchFamily="18" charset="0"/>
                <a:sym typeface="Symbol" panose="05050102010706020507" pitchFamily="18" charset="2"/>
              </a:rPr>
              <a:t> for Tellurium </a:t>
            </a:r>
            <a:r>
              <a:rPr lang="en-US" sz="2400" dirty="0" smtClean="0">
                <a:ea typeface="Cambria Math" panose="02040503050406030204" pitchFamily="18" charset="0"/>
                <a:sym typeface="Symbol" panose="05050102010706020507" pitchFamily="18" charset="2"/>
              </a:rPr>
              <a:t>on your computer</a:t>
            </a:r>
          </a:p>
          <a:p>
            <a:endParaRPr lang="en-US" sz="24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4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It may take a while, but you should see:</a:t>
            </a:r>
          </a:p>
          <a:p>
            <a:endParaRPr lang="en-US" sz="24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1343" y="2033211"/>
            <a:ext cx="6276514" cy="3367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64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In Class Exercise: Tellurium: Launch IDE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52400" y="763189"/>
            <a:ext cx="853440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Left hand side is your program editor</a:t>
            </a:r>
          </a:p>
          <a:p>
            <a:endParaRPr lang="en-US" sz="24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1343" y="2033211"/>
            <a:ext cx="6276514" cy="33670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71600" y="2514600"/>
            <a:ext cx="3124200" cy="28194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62000" y="811635"/>
            <a:ext cx="5181600" cy="444043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0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In Class Exercise: Tellurium: Launch IDE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52400" y="763189"/>
            <a:ext cx="853440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Bottom Right hand side is your console output and live Python interface</a:t>
            </a:r>
          </a:p>
          <a:p>
            <a:endParaRPr lang="en-US" sz="24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1281343" y="2356377"/>
            <a:ext cx="6276514" cy="3367088"/>
            <a:chOff x="1281343" y="2356377"/>
            <a:chExt cx="6276514" cy="336708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81343" y="2356377"/>
              <a:ext cx="6276514" cy="3367088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4459550" y="4808865"/>
              <a:ext cx="3098307" cy="802790"/>
            </a:xfrm>
            <a:prstGeom prst="rect">
              <a:avLst/>
            </a:prstGeom>
            <a:solidFill>
              <a:srgbClr val="92D05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762000" y="830225"/>
            <a:ext cx="3124200" cy="34271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91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In Class Exercise: Download File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52400" y="763189"/>
            <a:ext cx="853440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There should be a default template program in the program editor window for you to work with</a:t>
            </a:r>
          </a:p>
          <a:p>
            <a:endParaRPr lang="en-US" sz="24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4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However, we will work with a simple parameter scan I have uploaded to the canvas</a:t>
            </a:r>
          </a:p>
          <a:p>
            <a:endParaRPr lang="en-US" sz="24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4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Create a directory on your desktop for your Tellurium files (something like “Tellurium Examples”)</a:t>
            </a:r>
          </a:p>
          <a:p>
            <a:endParaRPr lang="en-US" sz="24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4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Login to Canvas and Download the file “ConstantDecayV1.py”</a:t>
            </a:r>
          </a:p>
          <a:p>
            <a:r>
              <a:rPr lang="en-US" sz="24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From Canvas and put it into your directory</a:t>
            </a:r>
            <a:endParaRPr lang="en-US" sz="24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6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763189"/>
            <a:ext cx="8534401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Open the file using the “Open Python” option in the “File” pulldown menu</a:t>
            </a:r>
          </a:p>
          <a:p>
            <a:endParaRPr lang="en-US" sz="24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4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You should see the following code:</a:t>
            </a:r>
          </a:p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Don’t panic!</a:t>
            </a:r>
          </a:p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It’s pretty easy to understand and</a:t>
            </a: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Adapt</a:t>
            </a:r>
          </a:p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Let’s look at it section by section</a:t>
            </a:r>
          </a:p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0299" y="1329592"/>
            <a:ext cx="5038725" cy="647700"/>
          </a:xfrm>
          <a:prstGeom prst="rect">
            <a:avLst/>
          </a:prstGeom>
        </p:spPr>
      </p:pic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In Class Exercise: Tellurium: Open File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934200" y="868570"/>
            <a:ext cx="685800" cy="300665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278080" y="1358791"/>
            <a:ext cx="379520" cy="241409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648200" y="2167240"/>
            <a:ext cx="2819400" cy="4536241"/>
            <a:chOff x="4648200" y="2167240"/>
            <a:chExt cx="2819400" cy="453624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48200" y="2167240"/>
              <a:ext cx="2819400" cy="453624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705600" y="5257800"/>
              <a:ext cx="152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CC00"/>
                  </a:solidFill>
                </a:rPr>
                <a:t>;</a:t>
              </a:r>
              <a:endParaRPr lang="en-US" sz="1200" b="1" dirty="0">
                <a:solidFill>
                  <a:srgbClr val="00CC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119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Tellurium: Model Syntax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52400" y="763189"/>
            <a:ext cx="8534401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Lines 2-6 provide info on the model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Put your name, date,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etc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… here</a:t>
            </a:r>
            <a:endParaRPr lang="en-US" sz="20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b="78904"/>
          <a:stretch/>
        </p:blipFill>
        <p:spPr>
          <a:xfrm>
            <a:off x="1219200" y="1981200"/>
            <a:ext cx="6920709" cy="234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36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763189"/>
            <a:ext cx="853440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Lines 8-12 load various libraries you may need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Python can annoy you by making you load things you think are already there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Python Syntax: Libraries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24455" b="57067"/>
          <a:stretch/>
        </p:blipFill>
        <p:spPr>
          <a:xfrm>
            <a:off x="1064145" y="2939227"/>
            <a:ext cx="7463196" cy="221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15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8597" y="3295486"/>
            <a:ext cx="38338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/>
              <a:t>Select “Parameter Scanner” in the Menu to open the Parameter </a:t>
            </a:r>
            <a:r>
              <a:rPr lang="en-US" sz="2400" dirty="0" smtClean="0"/>
              <a:t>Scanner Plugin </a:t>
            </a:r>
            <a:r>
              <a:rPr lang="en-US" sz="2400" dirty="0"/>
              <a:t>window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769" y="3038074"/>
            <a:ext cx="5038978" cy="37039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971"/>
            <a:ext cx="9144000" cy="765699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</a:rPr>
              <a:t>Last Time: Using Pathway Designer: Parameter Scanning</a:t>
            </a:r>
            <a:endParaRPr lang="en-US" sz="2800" b="1" dirty="0">
              <a:solidFill>
                <a:srgbClr val="0000CC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7477" y="1215022"/>
            <a:ext cx="84848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 smtClean="0"/>
              <a:t>The “Plugins” Pulldown menu has some useful tools to explore the simulation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2035717"/>
            <a:ext cx="5943600" cy="97163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696200" y="2338047"/>
            <a:ext cx="546767" cy="243390"/>
          </a:xfrm>
          <a:prstGeom prst="rect">
            <a:avLst/>
          </a:prstGeom>
          <a:solidFill>
            <a:srgbClr val="00CC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92070" y="1276565"/>
            <a:ext cx="1241530" cy="381000"/>
          </a:xfrm>
          <a:prstGeom prst="rect">
            <a:avLst/>
          </a:prstGeom>
          <a:solidFill>
            <a:srgbClr val="00CC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9" idx="1"/>
            <a:endCxn id="11" idx="3"/>
          </p:cNvCxnSpPr>
          <p:nvPr/>
        </p:nvCxnSpPr>
        <p:spPr>
          <a:xfrm flipH="1" flipV="1">
            <a:off x="2133600" y="1467065"/>
            <a:ext cx="5562600" cy="992677"/>
          </a:xfrm>
          <a:prstGeom prst="straightConnector1">
            <a:avLst/>
          </a:prstGeom>
          <a:ln w="63500">
            <a:solidFill>
              <a:srgbClr val="00CC00">
                <a:alpha val="39000"/>
              </a:srgb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126266" y="3299555"/>
            <a:ext cx="1055334" cy="205645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447801" y="4068108"/>
            <a:ext cx="1524000" cy="421761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stCxn id="16" idx="1"/>
            <a:endCxn id="18" idx="3"/>
          </p:cNvCxnSpPr>
          <p:nvPr/>
        </p:nvCxnSpPr>
        <p:spPr>
          <a:xfrm flipH="1">
            <a:off x="2971801" y="3402378"/>
            <a:ext cx="1154465" cy="876611"/>
          </a:xfrm>
          <a:prstGeom prst="straightConnector1">
            <a:avLst/>
          </a:prstGeom>
          <a:ln w="63500">
            <a:solidFill>
              <a:srgbClr val="FF0000">
                <a:alpha val="39000"/>
              </a:srgb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01966" y="4420143"/>
            <a:ext cx="2084034" cy="421761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7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33400" y="763189"/>
            <a:ext cx="8153401" cy="8710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Lines 8-12 load various libraries you may need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Python can annoy you by making you load things you think are 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already 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there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Most 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of these libraries won’t be used till later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However: 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tellurium, roadrunner and antimony, 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load 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solvers for the network models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Python Syntax: Libraries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24455" b="57067"/>
          <a:stretch/>
        </p:blipFill>
        <p:spPr>
          <a:xfrm>
            <a:off x="840402" y="2607361"/>
            <a:ext cx="7463196" cy="221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67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33400" y="763189"/>
            <a:ext cx="815340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Python refers to loaded functions using the syntax 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name.xxx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” 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import </a:t>
            </a:r>
            <a:r>
              <a:rPr lang="en-US" sz="2800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” loads a bunch of mathematical functions which we will refer to later as “</a:t>
            </a:r>
            <a:r>
              <a:rPr lang="en-US" sz="2800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numpy.xxx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”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Python Syntax: Libraries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24455" b="57067"/>
          <a:stretch/>
        </p:blipFill>
        <p:spPr>
          <a:xfrm>
            <a:off x="840402" y="2607361"/>
            <a:ext cx="7463196" cy="221878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33400" y="1723275"/>
            <a:ext cx="25908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95400" y="4316708"/>
            <a:ext cx="2667000" cy="416799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8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33400" y="763189"/>
            <a:ext cx="815340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Python refers to loaded functions using the syntax 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name.xxx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” 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“as” allows you to specify a shorthand name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Python Syntax: Libraries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24455" b="57067"/>
          <a:stretch/>
        </p:blipFill>
        <p:spPr>
          <a:xfrm>
            <a:off x="840402" y="2607361"/>
            <a:ext cx="7463196" cy="221878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84188" y="5106533"/>
            <a:ext cx="83550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command “import tellurium as </a:t>
            </a:r>
            <a:r>
              <a:rPr lang="en-US" sz="2800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te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” will allow you to refer to tellurium functions later as “</a:t>
            </a:r>
            <a:r>
              <a:rPr lang="en-US" sz="2800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te.xxx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”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71600" y="2672357"/>
            <a:ext cx="42672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819400" y="5162615"/>
            <a:ext cx="3657600" cy="413232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00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33400" y="763189"/>
            <a:ext cx="815340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Python refers to loaded functions using the syntax 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name.xxx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” 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“as” allows you to specify a shorthand name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>
                <a:solidFill>
                  <a:srgbClr val="0000CC"/>
                </a:solidFill>
              </a:rPr>
              <a:t>Python Syntax: Libraries</a:t>
            </a:r>
            <a:endParaRPr lang="en-US" sz="3600" b="1" dirty="0" smtClean="0">
              <a:solidFill>
                <a:srgbClr val="0000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24455" b="57067"/>
          <a:stretch/>
        </p:blipFill>
        <p:spPr>
          <a:xfrm>
            <a:off x="840402" y="2607361"/>
            <a:ext cx="7463196" cy="221878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84188" y="5106533"/>
            <a:ext cx="83550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command “import </a:t>
            </a:r>
            <a:r>
              <a:rPr lang="en-US" sz="2800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matplotlib.pyplot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as </a:t>
            </a:r>
            <a:r>
              <a:rPr lang="en-US" sz="2800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plt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” loads a bunch of graphics display functions which we will refer to later as “</a:t>
            </a:r>
            <a:r>
              <a:rPr lang="en-US" sz="2800" dirty="0" err="1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plt.xxx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”</a:t>
            </a:r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71600" y="3939305"/>
            <a:ext cx="59436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819400" y="5162615"/>
            <a:ext cx="4953000" cy="413232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37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763189"/>
            <a:ext cx="853440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Lines 14-25 define the network model using a simple chemical reaction syntax which Herbert calls Antimony (and which is based on his earlier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Jarnac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language)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Tellurium: Antimony Model Specification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2678435" y="2162320"/>
            <a:ext cx="5867401" cy="4602034"/>
            <a:chOff x="2678435" y="2162320"/>
            <a:chExt cx="5867401" cy="460203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/>
            <a:srcRect l="985" t="45418" r="12258" b="12288"/>
            <a:stretch/>
          </p:blipFill>
          <p:spPr>
            <a:xfrm>
              <a:off x="2678435" y="2162320"/>
              <a:ext cx="5867401" cy="4602034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696200" y="4795062"/>
              <a:ext cx="381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CC00"/>
                  </a:solidFill>
                </a:rPr>
                <a:t>;</a:t>
              </a:r>
              <a:endParaRPr lang="en-US" sz="2000" b="1" dirty="0">
                <a:solidFill>
                  <a:srgbClr val="00CC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458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763189"/>
            <a:ext cx="8534401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For more detailed information and tutorials on Antimony model specification, see the cheat sheet in class 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and 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  <a:hlinkClick r:id="rId3"/>
              </a:rPr>
              <a:t>http://antimony.sourceforge.net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  <a:hlinkClick r:id="rId3"/>
              </a:rPr>
              <a:t>/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  <a:hlinkClick r:id="rId4"/>
              </a:rPr>
              <a:t>http://tellurium.analogmachine.org/documentation/antimony-tutorial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  <a:hlinkClick r:id="rId4"/>
              </a:rPr>
              <a:t>/</a:t>
            </a:r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  <a:hlinkClick r:id="rId5"/>
              </a:rPr>
              <a:t>http://tellurium.analogmachine.org/documentation/antimony-documentation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  <a:hlinkClick r:id="rId5"/>
              </a:rPr>
              <a:t>/</a:t>
            </a:r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Tellurium: Antimony Model Specification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654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763189"/>
                <a:ext cx="8534401" cy="52629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Lines 14 and 25 define open and close the definition of a text string which contains the model 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odd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′′′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are needed since the text string contains carriage returns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name “</a:t>
                </a:r>
                <a:r>
                  <a:rPr lang="en-US" sz="2800" dirty="0" err="1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antStr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” is the name of a variable containing the model and must be </a:t>
                </a:r>
                <a:r>
                  <a:rPr lang="en-US" sz="28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unique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if you have multiple models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763189"/>
                <a:ext cx="8534401" cy="5262979"/>
              </a:xfrm>
              <a:prstGeom prst="rect">
                <a:avLst/>
              </a:prstGeom>
              <a:blipFill rotWithShape="0">
                <a:blip r:embed="rId3"/>
                <a:stretch>
                  <a:fillRect l="-1429" t="-1157" r="-1214" b="-21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>
                <a:solidFill>
                  <a:srgbClr val="0000CC"/>
                </a:solidFill>
              </a:rPr>
              <a:t>Tellurium: Model Specification</a:t>
            </a:r>
            <a:endParaRPr lang="en-US" sz="3600" b="1" dirty="0" smtClean="0">
              <a:solidFill>
                <a:srgbClr val="0000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828800" y="4652044"/>
            <a:ext cx="12192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273337" y="1951743"/>
            <a:ext cx="3429000" cy="1099880"/>
            <a:chOff x="5334000" y="1465868"/>
            <a:chExt cx="3429000" cy="1099880"/>
          </a:xfrm>
        </p:grpSpPr>
        <p:grpSp>
          <p:nvGrpSpPr>
            <p:cNvPr id="4" name="Group 3"/>
            <p:cNvGrpSpPr/>
            <p:nvPr/>
          </p:nvGrpSpPr>
          <p:grpSpPr>
            <a:xfrm>
              <a:off x="5334000" y="1467057"/>
              <a:ext cx="3429000" cy="1098691"/>
              <a:chOff x="1638299" y="1330971"/>
              <a:chExt cx="3429000" cy="1098691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6"/>
              <a:srcRect l="984" t="45418" r="59999" b="50644"/>
              <a:stretch/>
            </p:blipFill>
            <p:spPr>
              <a:xfrm>
                <a:off x="1645372" y="1330971"/>
                <a:ext cx="3269528" cy="53091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6"/>
              <a:srcRect l="985" t="83670" r="58217" b="12288"/>
              <a:stretch/>
            </p:blipFill>
            <p:spPr>
              <a:xfrm>
                <a:off x="1638299" y="1883147"/>
                <a:ext cx="3429000" cy="546515"/>
              </a:xfrm>
              <a:prstGeom prst="rect">
                <a:avLst/>
              </a:prstGeom>
            </p:spPr>
          </p:pic>
        </p:grpSp>
        <p:sp>
          <p:nvSpPr>
            <p:cNvPr id="14" name="Rectangle 13"/>
            <p:cNvSpPr/>
            <p:nvPr/>
          </p:nvSpPr>
          <p:spPr>
            <a:xfrm>
              <a:off x="5867400" y="1465868"/>
              <a:ext cx="1356064" cy="490614"/>
            </a:xfrm>
            <a:prstGeom prst="rect">
              <a:avLst/>
            </a:prstGeom>
            <a:solidFill>
              <a:srgbClr val="92D05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1524000" y="3393590"/>
            <a:ext cx="304800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730602" y="2007380"/>
            <a:ext cx="651398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484769" y="2551569"/>
            <a:ext cx="651398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67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763189"/>
            <a:ext cx="853440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Line 15 names the model, you will refer to this name later, so it should be descriptive and unique</a:t>
            </a:r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>
                <a:solidFill>
                  <a:srgbClr val="0000CC"/>
                </a:solidFill>
              </a:rPr>
              <a:t>Tellurium: Model Specification</a:t>
            </a:r>
            <a:endParaRPr lang="en-US" sz="3600" b="1" dirty="0" smtClean="0">
              <a:solidFill>
                <a:srgbClr val="0000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25078" y="832686"/>
            <a:ext cx="3889722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819400" y="1829899"/>
            <a:ext cx="5867401" cy="4602034"/>
            <a:chOff x="2819400" y="1829899"/>
            <a:chExt cx="5867401" cy="460203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/>
            <a:srcRect l="985" t="45418" r="12258" b="12288"/>
            <a:stretch/>
          </p:blipFill>
          <p:spPr>
            <a:xfrm>
              <a:off x="2819400" y="1829899"/>
              <a:ext cx="5867401" cy="4602034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772400" y="4467573"/>
              <a:ext cx="228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CC00"/>
                  </a:solidFill>
                </a:rPr>
                <a:t>;</a:t>
              </a:r>
              <a:endParaRPr lang="en-US" sz="2000" b="1" dirty="0">
                <a:solidFill>
                  <a:srgbClr val="00CC00"/>
                </a:solidFill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2667000" y="2203076"/>
            <a:ext cx="4953000" cy="413232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92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819400" y="1829899"/>
            <a:ext cx="5867401" cy="4602034"/>
            <a:chOff x="2819400" y="1829899"/>
            <a:chExt cx="5867401" cy="460203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985" t="45418" r="12258" b="12288"/>
            <a:stretch/>
          </p:blipFill>
          <p:spPr>
            <a:xfrm>
              <a:off x="2819400" y="1829899"/>
              <a:ext cx="5867401" cy="4602034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772400" y="4437375"/>
              <a:ext cx="228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00CC00"/>
                  </a:solidFill>
                </a:rPr>
                <a:t>;</a:t>
              </a:r>
              <a:endParaRPr lang="en-US" sz="2400" b="1" dirty="0">
                <a:solidFill>
                  <a:srgbClr val="00CC00"/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152400" y="763189"/>
            <a:ext cx="853440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Line 16 “// Reactions:” starts the formal description of the model</a:t>
            </a:r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Model </a:t>
            </a:r>
            <a:r>
              <a:rPr lang="en-US" sz="3200" b="1" dirty="0" smtClean="0">
                <a:solidFill>
                  <a:srgbClr val="0000CC"/>
                </a:solidFill>
              </a:rPr>
              <a:t>Specification: Reactions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819400" y="2608485"/>
            <a:ext cx="3889722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469625" y="834872"/>
            <a:ext cx="2340375" cy="413232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22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763189"/>
            <a:ext cx="853440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Antimony syntax for reactions is: 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Reaction name</a:t>
            </a:r>
            <a:r>
              <a:rPr lang="en-US" sz="2800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: 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Reactants -&gt; Products; Rate Law; 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Model Specification: Reactions</a:t>
            </a:r>
            <a:endParaRPr lang="en-US" sz="3200" b="1" dirty="0" smtClean="0">
              <a:solidFill>
                <a:srgbClr val="0000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985" t="45418" r="12258" b="12288"/>
          <a:stretch/>
        </p:blipFill>
        <p:spPr>
          <a:xfrm>
            <a:off x="2819400" y="1829899"/>
            <a:ext cx="5867401" cy="460203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819400" y="2970460"/>
            <a:ext cx="4343400" cy="839539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772400" y="4437375"/>
            <a:ext cx="22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CC00"/>
                </a:solidFill>
              </a:rPr>
              <a:t>;</a:t>
            </a:r>
            <a:endParaRPr lang="en-US" sz="24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32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Last Time: Linear Stability of Fixed Points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4767700" y="926811"/>
            <a:ext cx="3377314" cy="1881895"/>
            <a:chOff x="289967" y="2971337"/>
            <a:chExt cx="3377314" cy="1881895"/>
          </a:xfrm>
        </p:grpSpPr>
        <p:grpSp>
          <p:nvGrpSpPr>
            <p:cNvPr id="24" name="Group 23"/>
            <p:cNvGrpSpPr/>
            <p:nvPr/>
          </p:nvGrpSpPr>
          <p:grpSpPr>
            <a:xfrm>
              <a:off x="289967" y="3274081"/>
              <a:ext cx="3051510" cy="1579151"/>
              <a:chOff x="3702470" y="3160959"/>
              <a:chExt cx="3051510" cy="1579151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3702470" y="3160959"/>
                <a:ext cx="3051510" cy="1579151"/>
                <a:chOff x="3702470" y="3160959"/>
                <a:chExt cx="3051510" cy="1579151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4022736" y="3160959"/>
                  <a:ext cx="2731244" cy="1579151"/>
                  <a:chOff x="4022736" y="3160959"/>
                  <a:chExt cx="2731244" cy="1579151"/>
                </a:xfrm>
              </p:grpSpPr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4022736" y="3160959"/>
                    <a:ext cx="2731244" cy="1579151"/>
                    <a:chOff x="4022736" y="3160959"/>
                    <a:chExt cx="2731244" cy="1579151"/>
                  </a:xfrm>
                </p:grpSpPr>
                <p:grpSp>
                  <p:nvGrpSpPr>
                    <p:cNvPr id="12" name="Group 11"/>
                    <p:cNvGrpSpPr/>
                    <p:nvPr/>
                  </p:nvGrpSpPr>
                  <p:grpSpPr>
                    <a:xfrm>
                      <a:off x="4022736" y="3160959"/>
                      <a:ext cx="2731244" cy="1579151"/>
                      <a:chOff x="4022736" y="3160959"/>
                      <a:chExt cx="2731244" cy="1579151"/>
                    </a:xfrm>
                  </p:grpSpPr>
                  <p:grpSp>
                    <p:nvGrpSpPr>
                      <p:cNvPr id="11" name="Group 10"/>
                      <p:cNvGrpSpPr/>
                      <p:nvPr/>
                    </p:nvGrpSpPr>
                    <p:grpSpPr>
                      <a:xfrm>
                        <a:off x="4022736" y="3160959"/>
                        <a:ext cx="2689149" cy="1301475"/>
                        <a:chOff x="4022736" y="3160959"/>
                        <a:chExt cx="2689149" cy="1301475"/>
                      </a:xfrm>
                    </p:grpSpPr>
                    <p:grpSp>
                      <p:nvGrpSpPr>
                        <p:cNvPr id="9" name="Group 8"/>
                        <p:cNvGrpSpPr/>
                        <p:nvPr/>
                      </p:nvGrpSpPr>
                      <p:grpSpPr>
                        <a:xfrm>
                          <a:off x="4572000" y="3284083"/>
                          <a:ext cx="2139885" cy="1178351"/>
                          <a:chOff x="4572000" y="3394302"/>
                          <a:chExt cx="2139885" cy="1178351"/>
                        </a:xfrm>
                      </p:grpSpPr>
                      <p:cxnSp>
                        <p:nvCxnSpPr>
                          <p:cNvPr id="5" name="Straight Arrow Connector 4"/>
                          <p:cNvCxnSpPr/>
                          <p:nvPr/>
                        </p:nvCxnSpPr>
                        <p:spPr>
                          <a:xfrm>
                            <a:off x="4572000" y="3394302"/>
                            <a:ext cx="0" cy="1178351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chemeClr val="tx2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7" name="Straight Arrow Connector 6"/>
                          <p:cNvCxnSpPr/>
                          <p:nvPr/>
                        </p:nvCxnSpPr>
                        <p:spPr>
                          <a:xfrm flipV="1">
                            <a:off x="4572000" y="4543066"/>
                            <a:ext cx="2139885" cy="29587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chemeClr val="tx2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10" name="TextBox 9"/>
                            <p:cNvSpPr txBox="1"/>
                            <p:nvPr/>
                          </p:nvSpPr>
                          <p:spPr>
                            <a:xfrm>
                              <a:off x="4022736" y="3160959"/>
                              <a:ext cx="527452" cy="276999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0" tIns="0" rIns="0" bIns="0" rtlCol="0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10" name="TextBox 9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4022736" y="3160959"/>
                              <a:ext cx="527452" cy="276999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3"/>
                              <a:stretch>
                                <a:fillRect l="-9302" t="-2222" r="-15116" b="-37778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8" name="TextBox 17"/>
                          <p:cNvSpPr txBox="1"/>
                          <p:nvPr/>
                        </p:nvSpPr>
                        <p:spPr>
                          <a:xfrm>
                            <a:off x="6592846" y="4463111"/>
                            <a:ext cx="161134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8" name="TextBox 17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92846" y="4463111"/>
                            <a:ext cx="161134" cy="276999"/>
                          </a:xfrm>
                          <a:prstGeom prst="rect">
                            <a:avLst/>
                          </a:prstGeom>
                          <a:blipFill rotWithShape="0">
                            <a:blip r:embed="rId4"/>
                            <a:stretch>
                              <a:fillRect l="-25926" r="-22222" b="-6522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0" name="TextBox 19"/>
                        <p:cNvSpPr txBox="1"/>
                        <p:nvPr/>
                      </p:nvSpPr>
                      <p:spPr>
                        <a:xfrm>
                          <a:off x="4235626" y="3691697"/>
                          <a:ext cx="336374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p>
                                    <m:r>
                                      <a:rPr lang="en-US" b="0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20" name="TextBox 19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235626" y="3691697"/>
                          <a:ext cx="336374" cy="276999"/>
                        </a:xfrm>
                        <a:prstGeom prst="rect">
                          <a:avLst/>
                        </a:prstGeom>
                        <a:blipFill rotWithShape="0">
                          <a:blip r:embed="rId5"/>
                          <a:stretch>
                            <a:fillRect l="-16364" r="-1818" b="-8889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cxnSp>
                <p:nvCxnSpPr>
                  <p:cNvPr id="15" name="Straight Connector 14"/>
                  <p:cNvCxnSpPr>
                    <a:endCxn id="20" idx="3"/>
                  </p:cNvCxnSpPr>
                  <p:nvPr/>
                </p:nvCxnSpPr>
                <p:spPr>
                  <a:xfrm flipH="1">
                    <a:off x="4572000" y="3808429"/>
                    <a:ext cx="2103120" cy="21768"/>
                  </a:xfrm>
                  <a:prstGeom prst="line">
                    <a:avLst/>
                  </a:prstGeom>
                  <a:ln w="25400">
                    <a:solidFill>
                      <a:srgbClr val="FF0000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1" name="Rectangle 20"/>
                    <p:cNvSpPr/>
                    <p:nvPr/>
                  </p:nvSpPr>
                  <p:spPr>
                    <a:xfrm>
                      <a:off x="3702470" y="3789256"/>
                      <a:ext cx="911468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lang="en-US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1" name="Rectangle 20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702470" y="3789256"/>
                      <a:ext cx="911468" cy="369332"/>
                    </a:xfrm>
                    <a:prstGeom prst="rect">
                      <a:avLst/>
                    </a:prstGeom>
                    <a:blipFill rotWithShape="0"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8" name="Rectangle 27"/>
                    <p:cNvSpPr/>
                    <p:nvPr/>
                  </p:nvSpPr>
                  <p:spPr>
                    <a:xfrm>
                      <a:off x="3702470" y="3392333"/>
                      <a:ext cx="911468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lang="en-US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8" name="Rectangle 2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702470" y="3392333"/>
                      <a:ext cx="911468" cy="369332"/>
                    </a:xfrm>
                    <a:prstGeom prst="rect">
                      <a:avLst/>
                    </a:prstGeom>
                    <a:blipFill rotWithShape="0"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23" name="Freeform 22"/>
              <p:cNvSpPr/>
              <p:nvPr/>
            </p:nvSpPr>
            <p:spPr>
              <a:xfrm flipH="1">
                <a:off x="4550188" y="3534732"/>
                <a:ext cx="2064470" cy="254524"/>
              </a:xfrm>
              <a:custGeom>
                <a:avLst/>
                <a:gdLst>
                  <a:gd name="connsiteX0" fmla="*/ 0 w 2064470"/>
                  <a:gd name="connsiteY0" fmla="*/ 0 h 254524"/>
                  <a:gd name="connsiteX1" fmla="*/ 772998 w 2064470"/>
                  <a:gd name="connsiteY1" fmla="*/ 207390 h 254524"/>
                  <a:gd name="connsiteX2" fmla="*/ 2064470 w 2064470"/>
                  <a:gd name="connsiteY2" fmla="*/ 254524 h 254524"/>
                  <a:gd name="connsiteX3" fmla="*/ 2064470 w 2064470"/>
                  <a:gd name="connsiteY3" fmla="*/ 254524 h 25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4470" h="254524">
                    <a:moveTo>
                      <a:pt x="0" y="0"/>
                    </a:moveTo>
                    <a:cubicBezTo>
                      <a:pt x="214460" y="82484"/>
                      <a:pt x="428920" y="164969"/>
                      <a:pt x="772998" y="207390"/>
                    </a:cubicBezTo>
                    <a:cubicBezTo>
                      <a:pt x="1117076" y="249811"/>
                      <a:pt x="2064470" y="254524"/>
                      <a:pt x="2064470" y="254524"/>
                    </a:cubicBezTo>
                    <a:lnTo>
                      <a:pt x="2064470" y="254524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Freeform 30"/>
              <p:cNvSpPr/>
              <p:nvPr/>
            </p:nvSpPr>
            <p:spPr>
              <a:xfrm flipH="1" flipV="1">
                <a:off x="4550188" y="3876961"/>
                <a:ext cx="2064470" cy="254524"/>
              </a:xfrm>
              <a:custGeom>
                <a:avLst/>
                <a:gdLst>
                  <a:gd name="connsiteX0" fmla="*/ 0 w 2064470"/>
                  <a:gd name="connsiteY0" fmla="*/ 0 h 254524"/>
                  <a:gd name="connsiteX1" fmla="*/ 772998 w 2064470"/>
                  <a:gd name="connsiteY1" fmla="*/ 207390 h 254524"/>
                  <a:gd name="connsiteX2" fmla="*/ 2064470 w 2064470"/>
                  <a:gd name="connsiteY2" fmla="*/ 254524 h 254524"/>
                  <a:gd name="connsiteX3" fmla="*/ 2064470 w 2064470"/>
                  <a:gd name="connsiteY3" fmla="*/ 254524 h 25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4470" h="254524">
                    <a:moveTo>
                      <a:pt x="0" y="0"/>
                    </a:moveTo>
                    <a:cubicBezTo>
                      <a:pt x="214460" y="82484"/>
                      <a:pt x="428920" y="164969"/>
                      <a:pt x="772998" y="207390"/>
                    </a:cubicBezTo>
                    <a:cubicBezTo>
                      <a:pt x="1117076" y="249811"/>
                      <a:pt x="2064470" y="254524"/>
                      <a:pt x="2064470" y="254524"/>
                    </a:cubicBezTo>
                    <a:lnTo>
                      <a:pt x="2064470" y="254524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1199939" y="2971337"/>
              <a:ext cx="2467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Unstable Fixed Point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35140" y="955572"/>
            <a:ext cx="3096682" cy="1881895"/>
            <a:chOff x="288471" y="2971337"/>
            <a:chExt cx="3096682" cy="1881895"/>
          </a:xfrm>
        </p:grpSpPr>
        <p:grpSp>
          <p:nvGrpSpPr>
            <p:cNvPr id="36" name="Group 35"/>
            <p:cNvGrpSpPr/>
            <p:nvPr/>
          </p:nvGrpSpPr>
          <p:grpSpPr>
            <a:xfrm>
              <a:off x="288471" y="3264296"/>
              <a:ext cx="3053006" cy="1588936"/>
              <a:chOff x="3700974" y="3151174"/>
              <a:chExt cx="3053006" cy="1588936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3700974" y="3151174"/>
                <a:ext cx="3053006" cy="1588936"/>
                <a:chOff x="3700974" y="3151174"/>
                <a:chExt cx="3053006" cy="1588936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4043053" y="3151174"/>
                  <a:ext cx="2710927" cy="1588936"/>
                  <a:chOff x="4043053" y="3151174"/>
                  <a:chExt cx="2710927" cy="1588936"/>
                </a:xfrm>
              </p:grpSpPr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4043053" y="3151174"/>
                    <a:ext cx="2710927" cy="1588936"/>
                    <a:chOff x="4043053" y="3151174"/>
                    <a:chExt cx="2710927" cy="1588936"/>
                  </a:xfrm>
                </p:grpSpPr>
                <p:grpSp>
                  <p:nvGrpSpPr>
                    <p:cNvPr id="46" name="Group 45"/>
                    <p:cNvGrpSpPr/>
                    <p:nvPr/>
                  </p:nvGrpSpPr>
                  <p:grpSpPr>
                    <a:xfrm>
                      <a:off x="4043053" y="3151174"/>
                      <a:ext cx="2710927" cy="1588936"/>
                      <a:chOff x="4043053" y="3151174"/>
                      <a:chExt cx="2710927" cy="1588936"/>
                    </a:xfrm>
                  </p:grpSpPr>
                  <p:grpSp>
                    <p:nvGrpSpPr>
                      <p:cNvPr id="48" name="Group 47"/>
                      <p:cNvGrpSpPr/>
                      <p:nvPr/>
                    </p:nvGrpSpPr>
                    <p:grpSpPr>
                      <a:xfrm>
                        <a:off x="4043053" y="3151174"/>
                        <a:ext cx="2668832" cy="1311260"/>
                        <a:chOff x="4043053" y="3151174"/>
                        <a:chExt cx="2668832" cy="1311260"/>
                      </a:xfrm>
                    </p:grpSpPr>
                    <p:grpSp>
                      <p:nvGrpSpPr>
                        <p:cNvPr id="50" name="Group 49"/>
                        <p:cNvGrpSpPr/>
                        <p:nvPr/>
                      </p:nvGrpSpPr>
                      <p:grpSpPr>
                        <a:xfrm>
                          <a:off x="4572000" y="3284083"/>
                          <a:ext cx="2139885" cy="1178351"/>
                          <a:chOff x="4572000" y="3394302"/>
                          <a:chExt cx="2139885" cy="1178351"/>
                        </a:xfrm>
                      </p:grpSpPr>
                      <p:cxnSp>
                        <p:nvCxnSpPr>
                          <p:cNvPr id="52" name="Straight Arrow Connector 51"/>
                          <p:cNvCxnSpPr/>
                          <p:nvPr/>
                        </p:nvCxnSpPr>
                        <p:spPr>
                          <a:xfrm>
                            <a:off x="4572000" y="3394302"/>
                            <a:ext cx="0" cy="1178351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chemeClr val="tx2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3" name="Straight Arrow Connector 52"/>
                          <p:cNvCxnSpPr/>
                          <p:nvPr/>
                        </p:nvCxnSpPr>
                        <p:spPr>
                          <a:xfrm flipV="1">
                            <a:off x="4572000" y="4543066"/>
                            <a:ext cx="2139885" cy="29587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chemeClr val="tx2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51" name="TextBox 50"/>
                            <p:cNvSpPr txBox="1"/>
                            <p:nvPr/>
                          </p:nvSpPr>
                          <p:spPr>
                            <a:xfrm>
                              <a:off x="4043053" y="3151174"/>
                              <a:ext cx="527452" cy="276999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0" tIns="0" rIns="0" bIns="0" rtlCol="0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51" name="TextBox 50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4043053" y="3151174"/>
                              <a:ext cx="527452" cy="276999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8"/>
                              <a:stretch>
                                <a:fillRect l="-9302" b="-8889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49" name="TextBox 48"/>
                          <p:cNvSpPr txBox="1"/>
                          <p:nvPr/>
                        </p:nvSpPr>
                        <p:spPr>
                          <a:xfrm>
                            <a:off x="6592846" y="4463111"/>
                            <a:ext cx="161134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49" name="TextBox 48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92846" y="4463111"/>
                            <a:ext cx="161134" cy="276999"/>
                          </a:xfrm>
                          <a:prstGeom prst="rect">
                            <a:avLst/>
                          </a:prstGeom>
                          <a:blipFill rotWithShape="0">
                            <a:blip r:embed="rId9"/>
                            <a:stretch>
                              <a:fillRect l="-25926" r="-22222" b="-8889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7" name="TextBox 46"/>
                        <p:cNvSpPr txBox="1"/>
                        <p:nvPr/>
                      </p:nvSpPr>
                      <p:spPr>
                        <a:xfrm>
                          <a:off x="4235626" y="3691697"/>
                          <a:ext cx="336374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p>
                                    <m:r>
                                      <a:rPr lang="en-US" b="0" i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47" name="TextBox 46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235626" y="3691697"/>
                          <a:ext cx="336374" cy="276999"/>
                        </a:xfrm>
                        <a:prstGeom prst="rect">
                          <a:avLst/>
                        </a:prstGeom>
                        <a:blipFill rotWithShape="0">
                          <a:blip r:embed="rId10"/>
                          <a:stretch>
                            <a:fillRect l="-14286" b="-8696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cxnSp>
                <p:nvCxnSpPr>
                  <p:cNvPr id="45" name="Straight Connector 44"/>
                  <p:cNvCxnSpPr>
                    <a:endCxn id="47" idx="3"/>
                  </p:cNvCxnSpPr>
                  <p:nvPr/>
                </p:nvCxnSpPr>
                <p:spPr>
                  <a:xfrm flipH="1">
                    <a:off x="4572000" y="3808429"/>
                    <a:ext cx="2103120" cy="21768"/>
                  </a:xfrm>
                  <a:prstGeom prst="line">
                    <a:avLst/>
                  </a:prstGeom>
                  <a:ln w="25400">
                    <a:solidFill>
                      <a:srgbClr val="00B050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2" name="Rectangle 41"/>
                    <p:cNvSpPr/>
                    <p:nvPr/>
                  </p:nvSpPr>
                  <p:spPr>
                    <a:xfrm>
                      <a:off x="3700974" y="3921465"/>
                      <a:ext cx="911468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lang="en-US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2" name="Rectangle 41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700974" y="3921465"/>
                      <a:ext cx="911468" cy="369332"/>
                    </a:xfrm>
                    <a:prstGeom prst="rect">
                      <a:avLst/>
                    </a:prstGeom>
                    <a:blipFill rotWithShape="0">
                      <a:blip r:embed="rId1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3" name="Rectangle 42"/>
                    <p:cNvSpPr/>
                    <p:nvPr/>
                  </p:nvSpPr>
                  <p:spPr>
                    <a:xfrm>
                      <a:off x="3700974" y="3347224"/>
                      <a:ext cx="911468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lang="en-US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3" name="Rectangle 4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700974" y="3347224"/>
                      <a:ext cx="911468" cy="369332"/>
                    </a:xfrm>
                    <a:prstGeom prst="rect">
                      <a:avLst/>
                    </a:prstGeom>
                    <a:blipFill rotWithShape="0"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39" name="Freeform 38"/>
              <p:cNvSpPr/>
              <p:nvPr/>
            </p:nvSpPr>
            <p:spPr>
              <a:xfrm>
                <a:off x="4550188" y="3515878"/>
                <a:ext cx="2064470" cy="254524"/>
              </a:xfrm>
              <a:custGeom>
                <a:avLst/>
                <a:gdLst>
                  <a:gd name="connsiteX0" fmla="*/ 0 w 2064470"/>
                  <a:gd name="connsiteY0" fmla="*/ 0 h 254524"/>
                  <a:gd name="connsiteX1" fmla="*/ 772998 w 2064470"/>
                  <a:gd name="connsiteY1" fmla="*/ 207390 h 254524"/>
                  <a:gd name="connsiteX2" fmla="*/ 2064470 w 2064470"/>
                  <a:gd name="connsiteY2" fmla="*/ 254524 h 254524"/>
                  <a:gd name="connsiteX3" fmla="*/ 2064470 w 2064470"/>
                  <a:gd name="connsiteY3" fmla="*/ 254524 h 25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4470" h="254524">
                    <a:moveTo>
                      <a:pt x="0" y="0"/>
                    </a:moveTo>
                    <a:cubicBezTo>
                      <a:pt x="214460" y="82484"/>
                      <a:pt x="428920" y="164969"/>
                      <a:pt x="772998" y="207390"/>
                    </a:cubicBezTo>
                    <a:cubicBezTo>
                      <a:pt x="1117076" y="249811"/>
                      <a:pt x="2064470" y="254524"/>
                      <a:pt x="2064470" y="254524"/>
                    </a:cubicBezTo>
                    <a:lnTo>
                      <a:pt x="2064470" y="254524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Freeform 39"/>
              <p:cNvSpPr/>
              <p:nvPr/>
            </p:nvSpPr>
            <p:spPr>
              <a:xfrm flipV="1">
                <a:off x="4550188" y="3858107"/>
                <a:ext cx="2064470" cy="254524"/>
              </a:xfrm>
              <a:custGeom>
                <a:avLst/>
                <a:gdLst>
                  <a:gd name="connsiteX0" fmla="*/ 0 w 2064470"/>
                  <a:gd name="connsiteY0" fmla="*/ 0 h 254524"/>
                  <a:gd name="connsiteX1" fmla="*/ 772998 w 2064470"/>
                  <a:gd name="connsiteY1" fmla="*/ 207390 h 254524"/>
                  <a:gd name="connsiteX2" fmla="*/ 2064470 w 2064470"/>
                  <a:gd name="connsiteY2" fmla="*/ 254524 h 254524"/>
                  <a:gd name="connsiteX3" fmla="*/ 2064470 w 2064470"/>
                  <a:gd name="connsiteY3" fmla="*/ 254524 h 25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4470" h="254524">
                    <a:moveTo>
                      <a:pt x="0" y="0"/>
                    </a:moveTo>
                    <a:cubicBezTo>
                      <a:pt x="214460" y="82484"/>
                      <a:pt x="428920" y="164969"/>
                      <a:pt x="772998" y="207390"/>
                    </a:cubicBezTo>
                    <a:cubicBezTo>
                      <a:pt x="1117076" y="249811"/>
                      <a:pt x="2064470" y="254524"/>
                      <a:pt x="2064470" y="254524"/>
                    </a:cubicBezTo>
                    <a:lnTo>
                      <a:pt x="2064470" y="254524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1199939" y="2971337"/>
              <a:ext cx="21852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B050"/>
                  </a:solidFill>
                </a:rPr>
                <a:t>Stable Fixed Point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3"/>
              <p:cNvSpPr txBox="1">
                <a:spLocks noChangeArrowheads="1"/>
              </p:cNvSpPr>
              <p:nvPr/>
            </p:nvSpPr>
            <p:spPr bwMode="auto">
              <a:xfrm>
                <a:off x="0" y="2837467"/>
                <a:ext cx="9144000" cy="990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2800" dirty="0" smtClean="0">
                    <a:ea typeface="Cambria Math" panose="02040503050406030204" pitchFamily="18" charset="0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𝑑𝑓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𝑑𝑁</m:t>
                                </m:r>
                              </m:den>
                            </m:f>
                          </m:e>
                        </m:d>
                      </m:e>
                      <m:sub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,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sz="28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sz="2800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lim</m:t>
                        </m:r>
                      </m:e>
                      <m:lim>
                        <m:r>
                          <a:rPr lang="en-US" sz="28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8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→∞</m:t>
                        </m:r>
                      </m:lim>
                    </m:limLow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4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dirty="0" smtClean="0">
                    <a:ea typeface="Cambria Math" panose="02040503050406030204" pitchFamily="18" charset="0"/>
                  </a:rPr>
                  <a:t>, so fixed </a:t>
                </a:r>
                <a:r>
                  <a:rPr lang="en-US" sz="2800" dirty="0">
                    <a:ea typeface="Cambria Math" panose="02040503050406030204" pitchFamily="18" charset="0"/>
                  </a:rPr>
                  <a:t>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 is </a:t>
                </a:r>
                <a:r>
                  <a:rPr lang="en-US" sz="2800" b="1" dirty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stable</a:t>
                </a:r>
              </a:p>
              <a:p>
                <a:pPr marL="0" indent="0">
                  <a:buNone/>
                </a:pPr>
                <a:r>
                  <a:rPr lang="en-US" sz="2800" dirty="0" smtClean="0">
                    <a:ea typeface="Cambria Math" panose="02040503050406030204" pitchFamily="18" charset="0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𝑑𝑓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𝑑𝑁</m:t>
                                </m:r>
                              </m:den>
                            </m:f>
                          </m:e>
                        </m:d>
                      </m:e>
                      <m:sub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,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sz="28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sz="2800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lim</m:t>
                        </m:r>
                      </m:e>
                      <m:lim>
                        <m:r>
                          <a:rPr lang="en-US" sz="28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8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→∞</m:t>
                        </m:r>
                      </m:lim>
                    </m:limLow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 diverges </a:t>
                </a:r>
                <a:r>
                  <a:rPr lang="en-US" sz="2800" dirty="0" smtClean="0">
                    <a:ea typeface="Cambria Math" panose="02040503050406030204" pitchFamily="18" charset="0"/>
                  </a:rPr>
                  <a:t>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, </a:t>
                </a:r>
                <a:r>
                  <a:rPr lang="en-US" sz="2800" dirty="0" smtClean="0">
                    <a:ea typeface="Cambria Math" panose="02040503050406030204" pitchFamily="18" charset="0"/>
                  </a:rPr>
                  <a:t>so fixed </a:t>
                </a:r>
                <a:r>
                  <a:rPr lang="en-US" sz="2800" dirty="0">
                    <a:ea typeface="Cambria Math" panose="02040503050406030204" pitchFamily="18" charset="0"/>
                  </a:rPr>
                  <a:t>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 is </a:t>
                </a:r>
                <a:r>
                  <a:rPr lang="en-US" sz="2800" b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unstable</a:t>
                </a:r>
              </a:p>
              <a:p>
                <a:pPr marL="0" indent="0">
                  <a:buNone/>
                </a:pPr>
                <a:r>
                  <a:rPr lang="en-US" sz="2800" dirty="0" smtClean="0">
                    <a:ea typeface="Cambria Math" panose="02040503050406030204" pitchFamily="18" charset="0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𝑑𝑓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𝑑𝑁</m:t>
                                </m:r>
                              </m:den>
                            </m:f>
                          </m:e>
                        </m:d>
                      </m:e>
                      <m:sub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 does not move w.r.t.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to first </a:t>
                </a:r>
                <a:r>
                  <a:rPr lang="en-US" sz="2800" dirty="0" smtClean="0">
                    <a:ea typeface="Cambria Math" panose="02040503050406030204" pitchFamily="18" charset="0"/>
                  </a:rPr>
                  <a:t>order, so fixed </a:t>
                </a:r>
                <a:r>
                  <a:rPr lang="en-US" sz="2800" dirty="0">
                    <a:ea typeface="Cambria Math" panose="02040503050406030204" pitchFamily="18" charset="0"/>
                  </a:rPr>
                  <a:t>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 is </a:t>
                </a:r>
                <a:r>
                  <a:rPr lang="en-US" sz="2800" b="1" dirty="0">
                    <a:solidFill>
                      <a:srgbClr val="FFC000"/>
                    </a:solidFill>
                    <a:ea typeface="Cambria Math" panose="02040503050406030204" pitchFamily="18" charset="0"/>
                  </a:rPr>
                  <a:t>marginally stable </a:t>
                </a:r>
              </a:p>
            </p:txBody>
          </p:sp>
        </mc:Choice>
        <mc:Fallback xmlns="">
          <p:sp>
            <p:nvSpPr>
              <p:cNvPr id="5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837467"/>
                <a:ext cx="9144000" cy="990600"/>
              </a:xfrm>
              <a:prstGeom prst="rect">
                <a:avLst/>
              </a:prstGeom>
              <a:blipFill rotWithShape="0">
                <a:blip r:embed="rId13"/>
                <a:stretch>
                  <a:fillRect l="-1333" r="-1933" b="-24846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5" name="Picture 4" descr="Biocomplexity Logo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5" descr="redblackblockiu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092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763189"/>
                <a:ext cx="8534401" cy="5302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To translate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groupChr>
                      <m:groupChrPr>
                        <m:chr m:val="→"/>
                        <m:vertJc m:val="bot"/>
                        <m:ctrlPr>
                          <a:rPr lang="el-GR" sz="28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brk m:alnAt="2"/>
                              </m:r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groupChr>
                    <m:r>
                      <a:rPr lang="en-US" sz="2800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groupChr>
                      <m:groupChrPr>
                        <m:chr m:val="→"/>
                        <m:vertJc m:val="bot"/>
                        <m:ctrlPr>
                          <a:rPr lang="el-GR" sz="28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groupCh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into Antimony syntax 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need two reactions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8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2"/>
                                </m:r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groupChr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And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8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groupChr>
                    </m:oMath>
                  </m:oMathPara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Reaction name</a:t>
                </a:r>
                <a:r>
                  <a:rPr lang="en-US" sz="28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 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Reactants -&gt; Products; Rate Law; 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763189"/>
                <a:ext cx="8534401" cy="5302221"/>
              </a:xfrm>
              <a:prstGeom prst="rect">
                <a:avLst/>
              </a:prstGeom>
              <a:blipFill rotWithShape="0">
                <a:blip r:embed="rId3"/>
                <a:stretch>
                  <a:fillRect l="-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Model Specification: Reactions</a:t>
            </a:r>
            <a:endParaRPr lang="en-US" sz="3200" b="1" dirty="0" smtClean="0">
              <a:solidFill>
                <a:srgbClr val="0000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985" t="55912" r="35919" b="36385"/>
          <a:stretch/>
        </p:blipFill>
        <p:spPr>
          <a:xfrm>
            <a:off x="2514601" y="5171204"/>
            <a:ext cx="4267200" cy="83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7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33905" y="3590564"/>
            <a:ext cx="551895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763189"/>
                <a:ext cx="8534401" cy="49888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Let’s name the first reaction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𝐽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0</m:t>
                    </m:r>
                  </m:oMath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0: </m:t>
                      </m:r>
                      <m:r>
                        <a:rPr lang="en-US" sz="28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8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2"/>
                                </m:r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groupChr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Remember the syntax</a:t>
                </a:r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Reaction name</a:t>
                </a:r>
                <a:r>
                  <a:rPr lang="en-US" sz="28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 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Reactants -&gt; Products; Rate Law;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𝐽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0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 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763189"/>
                <a:ext cx="8534401" cy="4988802"/>
              </a:xfrm>
              <a:prstGeom prst="rect">
                <a:avLst/>
              </a:prstGeom>
              <a:blipFill rotWithShape="0">
                <a:blip r:embed="rId3"/>
                <a:stretch>
                  <a:fillRect l="-1429" t="-12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Model Specification: Reactions</a:t>
            </a:r>
            <a:endParaRPr lang="en-US" sz="3200" b="1" dirty="0" smtClean="0">
              <a:solidFill>
                <a:srgbClr val="0000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581400" y="1434052"/>
            <a:ext cx="587775" cy="394748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52400" y="2697280"/>
            <a:ext cx="24384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45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33905" y="3590564"/>
            <a:ext cx="551895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763189"/>
                <a:ext cx="8534401" cy="49888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Let’s name the first reaction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𝐽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0</m:t>
                    </m:r>
                  </m:oMath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0: </m:t>
                      </m:r>
                      <m:r>
                        <a:rPr lang="en-US" sz="28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8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2"/>
                                </m:r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groupChr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Remember the syntax</a:t>
                </a:r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Reaction name</a:t>
                </a:r>
                <a:r>
                  <a:rPr lang="en-US" sz="28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 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Reactants -&gt; Products; Rate Law;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𝐽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0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 A-&gt;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763189"/>
                <a:ext cx="8534401" cy="4988802"/>
              </a:xfrm>
              <a:prstGeom prst="rect">
                <a:avLst/>
              </a:prstGeom>
              <a:blipFill rotWithShape="0">
                <a:blip r:embed="rId3"/>
                <a:stretch>
                  <a:fillRect l="-1429" t="-12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Model Specification: Reactions</a:t>
            </a:r>
            <a:endParaRPr lang="en-US" sz="3200" b="1" dirty="0" smtClean="0">
              <a:solidFill>
                <a:srgbClr val="0000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581400" y="1434052"/>
            <a:ext cx="587775" cy="394748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90800" y="2690806"/>
            <a:ext cx="2057400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04295" y="3598104"/>
            <a:ext cx="667305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230765" y="1434052"/>
            <a:ext cx="646035" cy="394748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8600" y="2697280"/>
            <a:ext cx="23622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46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33905" y="3590564"/>
            <a:ext cx="551895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04295" y="3598104"/>
            <a:ext cx="667305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763189"/>
                <a:ext cx="8534401" cy="49888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Let’s name the first reaction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𝐽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0</m:t>
                    </m:r>
                  </m:oMath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0: </m:t>
                      </m:r>
                      <m:r>
                        <a:rPr lang="en-US" sz="28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8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2"/>
                                </m:r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groupChr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Remember the syntax</a:t>
                </a:r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Reaction name</a:t>
                </a:r>
                <a:r>
                  <a:rPr lang="en-US" sz="28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 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Reactants -&gt; Products; Rate Law;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𝐽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0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 A-&gt; B;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763189"/>
                <a:ext cx="8534401" cy="4988802"/>
              </a:xfrm>
              <a:prstGeom prst="rect">
                <a:avLst/>
              </a:prstGeom>
              <a:blipFill rotWithShape="0">
                <a:blip r:embed="rId3"/>
                <a:stretch>
                  <a:fillRect l="-1429" t="-12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Model Specification: Reactions</a:t>
            </a:r>
            <a:endParaRPr lang="en-US" sz="3200" b="1" dirty="0" smtClean="0">
              <a:solidFill>
                <a:srgbClr val="0000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581400" y="1434052"/>
            <a:ext cx="587775" cy="394748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90800" y="2690806"/>
            <a:ext cx="2057400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230765" y="1434052"/>
            <a:ext cx="646035" cy="394748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8600" y="2697280"/>
            <a:ext cx="23622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666695" y="2690806"/>
            <a:ext cx="1505505" cy="381000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390095" y="3598104"/>
            <a:ext cx="362505" cy="381000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916565" y="1434052"/>
            <a:ext cx="265035" cy="394748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37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33905" y="3590564"/>
            <a:ext cx="551895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04295" y="3598104"/>
            <a:ext cx="667305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763189"/>
                <a:ext cx="8534401" cy="49888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Let’s name the first reaction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𝐽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0</m:t>
                    </m:r>
                  </m:oMath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0: </m:t>
                      </m:r>
                      <m:r>
                        <a:rPr lang="en-US" sz="28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8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2"/>
                                </m:r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groupChr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Remember the syntax</a:t>
                </a:r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Reaction name</a:t>
                </a:r>
                <a:r>
                  <a:rPr lang="en-US" sz="28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 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Reactants -&gt; Products; Rate Law;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𝐽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0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 A-&gt; B; k1*A;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763189"/>
                <a:ext cx="8534401" cy="4988802"/>
              </a:xfrm>
              <a:prstGeom prst="rect">
                <a:avLst/>
              </a:prstGeom>
              <a:blipFill rotWithShape="0">
                <a:blip r:embed="rId3"/>
                <a:stretch>
                  <a:fillRect l="-1429" t="-12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Model Specification: Reactions</a:t>
            </a:r>
            <a:endParaRPr lang="en-US" sz="3200" b="1" dirty="0" smtClean="0">
              <a:solidFill>
                <a:srgbClr val="0000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581400" y="1434052"/>
            <a:ext cx="587775" cy="394748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90800" y="2690806"/>
            <a:ext cx="2057400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230765" y="1434052"/>
            <a:ext cx="646035" cy="394748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8600" y="2697280"/>
            <a:ext cx="23622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666695" y="2690806"/>
            <a:ext cx="1505505" cy="381000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390095" y="3598104"/>
            <a:ext cx="362505" cy="381000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916565" y="1434052"/>
            <a:ext cx="265035" cy="394748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190695" y="2690806"/>
            <a:ext cx="1505505" cy="381000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799947" y="3598104"/>
            <a:ext cx="867053" cy="381000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515682" y="1169236"/>
            <a:ext cx="361118" cy="394748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/>
          <a:srcRect l="985" t="55912" r="35919" b="40462"/>
          <a:stretch/>
        </p:blipFill>
        <p:spPr>
          <a:xfrm>
            <a:off x="2239391" y="4787083"/>
            <a:ext cx="4267200" cy="394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03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33905" y="5645054"/>
            <a:ext cx="551895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3905" y="3590564"/>
            <a:ext cx="551895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763189"/>
                <a:ext cx="8534401" cy="71432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Let’s name the second reaction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𝐽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1</m:t>
                    </m:r>
                  </m:oMath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1:</m:t>
                      </m:r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8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groupChr>
                    </m:oMath>
                  </m:oMathPara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Remember the syntax</a:t>
                </a:r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Reaction name</a:t>
                </a:r>
                <a:r>
                  <a:rPr lang="en-US" sz="28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 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Reactants -&gt; Products; Rate Law;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𝐽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1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 </a:t>
                </a:r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B-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&gt; ; </a:t>
                </a:r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k2*B;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Alternatively, I can use a ‘$’ to define a boundary species which would allow me to count the amount of B that has broken down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𝐽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1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 </a:t>
                </a:r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B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-&gt; $X0; k2*B;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763189"/>
                <a:ext cx="8534401" cy="7143238"/>
              </a:xfrm>
              <a:prstGeom prst="rect">
                <a:avLst/>
              </a:prstGeom>
              <a:blipFill rotWithShape="0">
                <a:blip r:embed="rId3"/>
                <a:stretch>
                  <a:fillRect l="-1429" t="-8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4343677" y="1434052"/>
            <a:ext cx="646035" cy="394748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748966" y="1434052"/>
            <a:ext cx="587775" cy="394748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04295" y="3598104"/>
            <a:ext cx="895905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Model Specification: Reactions</a:t>
            </a:r>
            <a:endParaRPr lang="en-US" sz="3200" b="1" dirty="0" smtClean="0">
              <a:solidFill>
                <a:srgbClr val="0000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2590800" y="2690806"/>
            <a:ext cx="2057400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8600" y="2697280"/>
            <a:ext cx="23622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666695" y="2690806"/>
            <a:ext cx="1505505" cy="381000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036135" y="1434052"/>
            <a:ext cx="265035" cy="394748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190695" y="2690806"/>
            <a:ext cx="1505505" cy="381000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600200" y="3588378"/>
            <a:ext cx="867053" cy="381000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628594" y="1169236"/>
            <a:ext cx="361118" cy="394748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/>
          <a:srcRect l="985" t="59676" r="35919" b="36385"/>
          <a:stretch/>
        </p:blipFill>
        <p:spPr>
          <a:xfrm>
            <a:off x="3962400" y="5745544"/>
            <a:ext cx="4267200" cy="428625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704295" y="5652594"/>
            <a:ext cx="667305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157273" y="5652594"/>
            <a:ext cx="867053" cy="381000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390095" y="5652594"/>
            <a:ext cx="767178" cy="394748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53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33905" y="5645054"/>
            <a:ext cx="551895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3905" y="3590564"/>
            <a:ext cx="551895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763189"/>
                <a:ext cx="8599487" cy="71432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f</m:t>
                    </m:r>
                    <m:r>
                      <a:rPr lang="en-US" sz="2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sz="2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I</m:t>
                    </m:r>
                    <m:r>
                      <a:rPr lang="en-US" sz="2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sz="2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had</m:t>
                    </m:r>
                    <m:r>
                      <a:rPr lang="en-US" sz="2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sz="2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an</m:t>
                    </m:r>
                    <m:r>
                      <a:rPr lang="en-US" sz="2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sz="2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external</m:t>
                    </m:r>
                    <m:r>
                      <a:rPr lang="en-US" sz="2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n-US" sz="2800" b="0" i="0" dirty="0" smtClean="0">
                    <a:latin typeface="Cambria Math" panose="02040503050406030204" pitchFamily="18" charset="0"/>
                    <a:ea typeface="Cambria Math" panose="02040503050406030204" pitchFamily="18" charset="0"/>
                    <a:sym typeface="Symbol" panose="05050102010706020507" pitchFamily="18" charset="2"/>
                  </a:rPr>
                  <a:t>source of a species for reaction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𝐽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3</m:t>
                    </m:r>
                  </m:oMath>
                </a14:m>
                <a:endParaRPr lang="en-US" sz="2800" b="0" i="0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3:  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8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8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groupChr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Remember the syntax</a:t>
                </a:r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Reaction name</a:t>
                </a:r>
                <a:r>
                  <a:rPr lang="en-US" sz="28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 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Reactants -&gt; Products; Rate Law;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𝐽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3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 -&gt; A; k3;</a:t>
                </a:r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Alternatively, I can use a ‘$’ to define a boundary species which would allow me to set the external concentration and rate separately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𝐽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3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 $X1-&gt; A; k3*$X1;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763189"/>
                <a:ext cx="8599487" cy="7143238"/>
              </a:xfrm>
              <a:prstGeom prst="rect">
                <a:avLst/>
              </a:prstGeom>
              <a:blipFill rotWithShape="0">
                <a:blip r:embed="rId3"/>
                <a:stretch>
                  <a:fillRect l="-1417" t="-8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4249627" y="1434052"/>
            <a:ext cx="600632" cy="394748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668512" y="1434052"/>
            <a:ext cx="587775" cy="394748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04296" y="3598104"/>
            <a:ext cx="438706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Model Specification: Reactions</a:t>
            </a:r>
            <a:endParaRPr lang="en-US" sz="3200" b="1" dirty="0" smtClean="0">
              <a:solidFill>
                <a:srgbClr val="0000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2590800" y="2690806"/>
            <a:ext cx="2057400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8600" y="2697280"/>
            <a:ext cx="23622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666695" y="2690806"/>
            <a:ext cx="1505505" cy="381000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850259" y="1434052"/>
            <a:ext cx="265035" cy="394748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190695" y="2690806"/>
            <a:ext cx="1505505" cy="381000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600201" y="3588378"/>
            <a:ext cx="477084" cy="381000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462273" y="1134876"/>
            <a:ext cx="361118" cy="394748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04295" y="5652594"/>
            <a:ext cx="995777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157273" y="5652594"/>
            <a:ext cx="1237695" cy="381000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752599" y="5652594"/>
            <a:ext cx="404673" cy="394748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162884" y="3591230"/>
            <a:ext cx="437316" cy="394748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3605" y="6295770"/>
            <a:ext cx="5012676" cy="443429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3031725" y="6264213"/>
            <a:ext cx="587775" cy="394748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751738" y="6277961"/>
            <a:ext cx="1201262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965955" y="6277530"/>
            <a:ext cx="596645" cy="394748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579995" y="6277530"/>
            <a:ext cx="1329060" cy="394748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28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819400" y="1829899"/>
            <a:ext cx="5867401" cy="4602034"/>
            <a:chOff x="2819400" y="1829899"/>
            <a:chExt cx="5867401" cy="460203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985" t="45418" r="12258" b="12288"/>
            <a:stretch/>
          </p:blipFill>
          <p:spPr>
            <a:xfrm>
              <a:off x="2819400" y="1829899"/>
              <a:ext cx="5867401" cy="4602034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7772400" y="4494284"/>
              <a:ext cx="228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CC00"/>
                  </a:solidFill>
                </a:rPr>
                <a:t>;</a:t>
              </a:r>
              <a:endParaRPr lang="en-US" sz="2000" b="1" dirty="0">
                <a:solidFill>
                  <a:srgbClr val="00CC00"/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152400" y="763189"/>
            <a:ext cx="853440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Line 20 “// Species initializations:” starts the block which defines the initial values in the model</a:t>
            </a:r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2800" b="1" dirty="0">
                <a:solidFill>
                  <a:srgbClr val="0000CC"/>
                </a:solidFill>
              </a:rPr>
              <a:t>Tellurium: Model Specification: </a:t>
            </a:r>
            <a:r>
              <a:rPr lang="en-US" sz="2800" b="1" dirty="0" smtClean="0">
                <a:solidFill>
                  <a:srgbClr val="0000CC"/>
                </a:solidFill>
              </a:rPr>
              <a:t>Initial Concentrations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352800" y="4113284"/>
            <a:ext cx="48006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469625" y="834872"/>
            <a:ext cx="4092975" cy="413232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9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933699" y="4060731"/>
            <a:ext cx="5867401" cy="914401"/>
            <a:chOff x="2819400" y="4038599"/>
            <a:chExt cx="5867401" cy="91440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985" t="65716" r="12258" b="25880"/>
            <a:stretch/>
          </p:blipFill>
          <p:spPr>
            <a:xfrm>
              <a:off x="2819400" y="4038599"/>
              <a:ext cx="5867401" cy="91440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848600" y="4490620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CC00"/>
                  </a:solidFill>
                </a:rPr>
                <a:t>;</a:t>
              </a:r>
              <a:endParaRPr lang="en-US" b="1" dirty="0">
                <a:solidFill>
                  <a:srgbClr val="00CC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763189"/>
                <a:ext cx="8534401" cy="52629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Since we defined a species A in reaction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𝐽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0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in line 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need to set the initial concentration of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=10.0</m:t>
                    </m:r>
                  </m:oMath>
                </a14:m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syntax is </a:t>
                </a:r>
              </a:p>
              <a:p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	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Species name = value;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763189"/>
                <a:ext cx="8534401" cy="5262979"/>
              </a:xfrm>
              <a:prstGeom prst="rect">
                <a:avLst/>
              </a:prstGeom>
              <a:blipFill rotWithShape="0">
                <a:blip r:embed="rId4"/>
                <a:stretch>
                  <a:fillRect l="-1429" t="-11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2800" b="1" dirty="0">
                <a:solidFill>
                  <a:srgbClr val="0000CC"/>
                </a:solidFill>
              </a:rPr>
              <a:t>Tellurium: Model Specification: Initial Concentrations</a:t>
            </a:r>
            <a:endParaRPr lang="en-US" sz="2800" b="1" dirty="0" smtClean="0">
              <a:solidFill>
                <a:srgbClr val="0000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9867899" y="2853456"/>
            <a:ext cx="22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CC00"/>
                </a:solidFill>
              </a:rPr>
              <a:t>;</a:t>
            </a:r>
            <a:endParaRPr lang="en-US" sz="2000" b="1" dirty="0">
              <a:solidFill>
                <a:srgbClr val="00CC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985" t="55585" r="39862" b="40586"/>
          <a:stretch/>
        </p:blipFill>
        <p:spPr>
          <a:xfrm>
            <a:off x="1981200" y="1233253"/>
            <a:ext cx="4000501" cy="416572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066801" y="2993317"/>
            <a:ext cx="2514600" cy="413232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581401" y="4503141"/>
            <a:ext cx="761999" cy="413232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372252" y="4503141"/>
            <a:ext cx="885548" cy="413232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582140" y="2977793"/>
            <a:ext cx="1066059" cy="413232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50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819400" y="4038599"/>
            <a:ext cx="5867401" cy="914401"/>
            <a:chOff x="2819400" y="4038599"/>
            <a:chExt cx="5867401" cy="91440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985" t="65716" r="12258" b="25880"/>
            <a:stretch/>
          </p:blipFill>
          <p:spPr>
            <a:xfrm>
              <a:off x="2819400" y="4038599"/>
              <a:ext cx="5867401" cy="91440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848600" y="4490620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CC00"/>
                  </a:solidFill>
                </a:rPr>
                <a:t>;</a:t>
              </a:r>
              <a:endParaRPr lang="en-US" b="1" dirty="0">
                <a:solidFill>
                  <a:srgbClr val="00CC00"/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152400" y="763189"/>
            <a:ext cx="853440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You should define the initial values for each species named in the model (there is a default of 0 and </a:t>
            </a:r>
            <a:r>
              <a:rPr lang="en-US" sz="2800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you can change the values later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, as we will see)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syntax is </a:t>
            </a:r>
          </a:p>
          <a:p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	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Species name = value;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Here we define three initial concentrations</a:t>
            </a:r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2800" b="1" dirty="0">
                <a:solidFill>
                  <a:srgbClr val="0000CC"/>
                </a:solidFill>
              </a:rPr>
              <a:t>Tellurium: Model Specification: Initial Concentrations</a:t>
            </a:r>
            <a:endParaRPr lang="en-US" sz="2800" b="1" dirty="0" smtClean="0">
              <a:solidFill>
                <a:srgbClr val="0000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352800" y="4523172"/>
            <a:ext cx="48006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81400" y="834872"/>
            <a:ext cx="1981200" cy="413232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9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Last Time: Linear Stability 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083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0" y="1096651"/>
                <a:ext cx="9144000" cy="990600"/>
              </a:xfrm>
            </p:spPr>
            <p:txBody>
              <a:bodyPr/>
              <a:lstStyle/>
              <a:p>
                <a:pPr marL="0" indent="0" eaLnBrk="1" hangingPunct="1">
                  <a:buNone/>
                </a:pPr>
                <a:r>
                  <a:rPr lang="en-US" sz="2800" dirty="0" smtClean="0"/>
                  <a:t>Consider a starting value of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sz="2800" dirty="0" smtClean="0"/>
                  <a:t> for a Fixed 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i="1" baseline="-2500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/>
                  <a:t>and </a:t>
                </a:r>
                <a:r>
                  <a:rPr lang="en-US" sz="2800" b="1" dirty="0" smtClean="0">
                    <a:solidFill>
                      <a:srgbClr val="00CC00"/>
                    </a:solidFill>
                  </a:rPr>
                  <a:t>Perturbation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</m:oMath>
                </a14:m>
                <a:endParaRPr lang="en-US" sz="2800" b="1" dirty="0" smtClean="0">
                  <a:solidFill>
                    <a:srgbClr val="00CC00"/>
                  </a:solidFill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m:rPr>
                          <m:nor/>
                        </m:rPr>
                        <a:rPr lang="en-US" sz="28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𝑑𝑓</m:t>
                                      </m:r>
                                    </m:num>
                                    <m:den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𝑑𝑁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b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sub>
                          </m:sSub>
                        </m:sup>
                      </m:sSup>
                    </m:oMath>
                  </m:oMathPara>
                </a14:m>
                <a:endParaRPr lang="en-US" sz="360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ea typeface="Cambria Math" panose="02040503050406030204" pitchFamily="18" charset="0"/>
                  </a:rPr>
                  <a:t>So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𝑑𝑓</m:t>
                                      </m:r>
                                    </m:num>
                                    <m:den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𝑑𝑁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b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sub>
                          </m:sSub>
                        </m:sup>
                      </m:sSup>
                    </m:oMath>
                  </m:oMathPara>
                </a14:m>
                <a:endParaRPr lang="en-US" sz="2800" dirty="0" smtClean="0"/>
              </a:p>
              <a:p>
                <a:pPr marL="0" indent="0">
                  <a:buNone/>
                </a:pPr>
                <a:r>
                  <a:rPr lang="en-US" sz="2800" dirty="0">
                    <a:ea typeface="Cambria Math" panose="02040503050406030204" pitchFamily="18" charset="0"/>
                  </a:rPr>
                  <a:t>The time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800" dirty="0" smtClean="0">
                    <a:ea typeface="Cambria Math" panose="02040503050406030204" pitchFamily="18" charset="0"/>
                  </a:rPr>
                  <a:t>takes </a:t>
                </a:r>
                <a:r>
                  <a:rPr lang="en-US" sz="2800" dirty="0">
                    <a:ea typeface="Cambria Math" panose="02040503050406030204" pitchFamily="18" charset="0"/>
                  </a:rPr>
                  <a:t>to move a factor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 closer or further from the fixed point is </a:t>
                </a:r>
                <a:endParaRPr lang="en-US" sz="28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begChr m:val=""/>
                                      <m:endChr m:val="|"/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2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𝑑𝑓</m:t>
                                          </m:r>
                                        </m:num>
                                        <m:den>
                                          <m:r>
                                            <a:rPr lang="en-US" sz="2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𝑑𝑁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p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2800" dirty="0" smtClean="0"/>
              </a:p>
            </p:txBody>
          </p:sp>
        </mc:Choice>
        <mc:Fallback xmlns="">
          <p:sp>
            <p:nvSpPr>
              <p:cNvPr id="4608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0" y="1096651"/>
                <a:ext cx="9144000" cy="990600"/>
              </a:xfrm>
              <a:blipFill rotWithShape="0">
                <a:blip r:embed="rId3"/>
                <a:stretch>
                  <a:fillRect l="-1667" t="-6790" r="-2333" b="-426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168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819400" y="1829899"/>
            <a:ext cx="5867401" cy="4602034"/>
            <a:chOff x="2819400" y="1829899"/>
            <a:chExt cx="5867401" cy="460203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985" t="45418" r="12258" b="12288"/>
            <a:stretch/>
          </p:blipFill>
          <p:spPr>
            <a:xfrm>
              <a:off x="2819400" y="1829899"/>
              <a:ext cx="5867401" cy="4602034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7772400" y="4494284"/>
              <a:ext cx="228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CC00"/>
                  </a:solidFill>
                </a:rPr>
                <a:t>;</a:t>
              </a:r>
              <a:endParaRPr lang="en-US" sz="2000" b="1" dirty="0">
                <a:solidFill>
                  <a:srgbClr val="00CC00"/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152400" y="763189"/>
            <a:ext cx="853440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Line 23 “// Parameter initialization:” starts the block which defines the initial values of the rate constants in the model</a:t>
            </a:r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Model Specification: </a:t>
            </a:r>
            <a:r>
              <a:rPr lang="en-US" sz="3200" b="1" dirty="0" smtClean="0">
                <a:solidFill>
                  <a:srgbClr val="0000CC"/>
                </a:solidFill>
              </a:rPr>
              <a:t>Rates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276601" y="5225036"/>
            <a:ext cx="5273674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469625" y="834872"/>
            <a:ext cx="4397775" cy="413232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95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763189"/>
                <a:ext cx="8534401" cy="67123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Since our model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groupChr>
                      <m:groupChrPr>
                        <m:chr m:val="→"/>
                        <m:vertJc m:val="bot"/>
                        <m:ctrlPr>
                          <a:rPr lang="el-GR" sz="28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brk m:alnAt="2"/>
                              </m:r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groupChr>
                    <m:r>
                      <a:rPr lang="en-US" sz="2800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groupChr>
                      <m:groupChrPr>
                        <m:chr m:val="→"/>
                        <m:vertJc m:val="bot"/>
                        <m:ctrlPr>
                          <a:rPr lang="el-GR" sz="28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groupCh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has a rate constant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brk m:alnAt="2"/>
                          </m:rPr>
                          <a:rPr lang="en-US" sz="28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brk m:alnAt="2"/>
                          </m:rPr>
                          <a:rPr lang="en-US" sz="28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=0.1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which corresponds to the rate constant k1 in reaction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𝐽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0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in line 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need to set the value of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k</m:t>
                    </m:r>
                    <m: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1=10.0</m:t>
                    </m:r>
                  </m:oMath>
                </a14:m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syntax is </a:t>
                </a:r>
              </a:p>
              <a:p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	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Species name = value;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763189"/>
                <a:ext cx="8534401" cy="6712350"/>
              </a:xfrm>
              <a:prstGeom prst="rect">
                <a:avLst/>
              </a:prstGeom>
              <a:blipFill rotWithShape="0">
                <a:blip r:embed="rId3"/>
                <a:stretch>
                  <a:fillRect l="-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501776" y="5379593"/>
            <a:ext cx="5867401" cy="914401"/>
            <a:chOff x="2819400" y="4038599"/>
            <a:chExt cx="5867401" cy="91440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l="985" t="65716" r="12258" b="25880"/>
            <a:stretch/>
          </p:blipFill>
          <p:spPr>
            <a:xfrm>
              <a:off x="2819400" y="4038599"/>
              <a:ext cx="5867401" cy="91440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848600" y="4490620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CC00"/>
                  </a:solidFill>
                </a:rPr>
                <a:t>;</a:t>
              </a:r>
              <a:endParaRPr lang="en-US" b="1" dirty="0">
                <a:solidFill>
                  <a:srgbClr val="00CC00"/>
                </a:solidFill>
              </a:endParaRPr>
            </a:p>
          </p:txBody>
        </p:sp>
      </p:grp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2800" b="1" dirty="0">
                <a:solidFill>
                  <a:srgbClr val="0000CC"/>
                </a:solidFill>
              </a:rPr>
              <a:t>Tellurium: Model Specification: Initial Concentrations</a:t>
            </a:r>
            <a:endParaRPr lang="en-US" sz="2800" b="1" dirty="0" smtClean="0">
              <a:solidFill>
                <a:srgbClr val="0000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9867899" y="2853456"/>
            <a:ext cx="22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CC00"/>
                </a:solidFill>
              </a:rPr>
              <a:t>;</a:t>
            </a:r>
            <a:endParaRPr lang="en-US" sz="2000" b="1" dirty="0">
              <a:solidFill>
                <a:srgbClr val="00CC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/>
          <a:srcRect l="985" t="55585" r="39862" b="40586"/>
          <a:stretch/>
        </p:blipFill>
        <p:spPr>
          <a:xfrm>
            <a:off x="1676400" y="2308994"/>
            <a:ext cx="4000501" cy="416572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122839" y="4424077"/>
            <a:ext cx="2514600" cy="413232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209800" y="5831614"/>
            <a:ext cx="761999" cy="413232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971799" y="5831614"/>
            <a:ext cx="885548" cy="413232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637439" y="4416067"/>
            <a:ext cx="1066059" cy="413232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81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763189"/>
            <a:ext cx="853440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You should define the values for each rate named in the model (</a:t>
            </a:r>
            <a:r>
              <a:rPr lang="en-US" sz="2800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you can change the values later, 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as we will see)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syntax is </a:t>
            </a:r>
          </a:p>
          <a:p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	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Rate name = value;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Here we define two rate constants, k1 and k2</a:t>
            </a:r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Model Specification: </a:t>
            </a:r>
            <a:r>
              <a:rPr lang="en-US" sz="3200" b="1" dirty="0" smtClean="0">
                <a:solidFill>
                  <a:srgbClr val="0000CC"/>
                </a:solidFill>
              </a:rPr>
              <a:t>Rates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352800" y="4523172"/>
            <a:ext cx="48006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81400" y="834872"/>
            <a:ext cx="990600" cy="413232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819400" y="4191000"/>
            <a:ext cx="5867401" cy="762000"/>
            <a:chOff x="2819400" y="4191000"/>
            <a:chExt cx="5867401" cy="762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/>
            <a:srcRect l="1127" t="77037" r="12116" b="15960"/>
            <a:stretch/>
          </p:blipFill>
          <p:spPr>
            <a:xfrm>
              <a:off x="2819400" y="4191000"/>
              <a:ext cx="5867401" cy="762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848600" y="4490620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CC00"/>
                  </a:solidFill>
                </a:rPr>
                <a:t>;</a:t>
              </a:r>
              <a:endParaRPr lang="en-US" b="1" dirty="0">
                <a:solidFill>
                  <a:srgbClr val="00CC00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3352800" y="4550125"/>
            <a:ext cx="3581400" cy="413232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87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819400" y="1829899"/>
            <a:ext cx="5867401" cy="4602034"/>
            <a:chOff x="2819400" y="1829899"/>
            <a:chExt cx="5867401" cy="460203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985" t="45418" r="12258" b="12288"/>
            <a:stretch/>
          </p:blipFill>
          <p:spPr>
            <a:xfrm>
              <a:off x="2819400" y="1829899"/>
              <a:ext cx="5867401" cy="4602034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7772400" y="4494284"/>
              <a:ext cx="228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CC00"/>
                  </a:solidFill>
                </a:rPr>
                <a:t>;</a:t>
              </a:r>
              <a:endParaRPr lang="en-US" sz="2000" b="1" dirty="0">
                <a:solidFill>
                  <a:srgbClr val="00CC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763189"/>
                <a:ext cx="8991600" cy="32652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Reviewing the whole specification of the r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eactions</m:t>
                    </m:r>
                    <m:r>
                      <a:rPr lang="en-US" sz="2800" b="0" i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groupChr>
                      <m:groupChrPr>
                        <m:chr m:val="→"/>
                        <m:vertJc m:val="bot"/>
                        <m:ctrlPr>
                          <a:rPr lang="el-GR" sz="28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brk m:alnAt="2"/>
                              </m:r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groupChr>
                    <m:r>
                      <a:rPr lang="en-US" sz="2800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groupChr>
                      <m:groupChrPr>
                        <m:chr m:val="→"/>
                        <m:vertJc m:val="bot"/>
                        <m:ctrlPr>
                          <a:rPr lang="el-GR" sz="28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groupChr>
                  </m:oMath>
                </a14:m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763189"/>
                <a:ext cx="8991600" cy="3265253"/>
              </a:xfrm>
              <a:prstGeom prst="rect">
                <a:avLst/>
              </a:prstGeom>
              <a:blipFill rotWithShape="0">
                <a:blip r:embed="rId4"/>
                <a:stretch>
                  <a:fillRect l="-1356" t="-18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Model </a:t>
            </a:r>
            <a:r>
              <a:rPr lang="en-US" sz="3200" b="1" dirty="0" smtClean="0">
                <a:solidFill>
                  <a:srgbClr val="0000CC"/>
                </a:solidFill>
              </a:rPr>
              <a:t>Specification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352800" y="4113284"/>
            <a:ext cx="48006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37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763189"/>
            <a:ext cx="8991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To simulate the model we must first load it into Python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syntax is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“Model reference = tellurium library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reference.</a:t>
            </a:r>
            <a:r>
              <a:rPr lang="en-US" sz="2800" b="1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loadAntimonyModel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(string name)”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Where do these components come from?</a:t>
            </a:r>
            <a:endParaRPr lang="en-US" sz="2800" b="1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Model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86839" r="7609" b="8960"/>
          <a:stretch/>
        </p:blipFill>
        <p:spPr>
          <a:xfrm>
            <a:off x="762000" y="2674237"/>
            <a:ext cx="6248400" cy="45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54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991600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To simulate the model we must first load it into Python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syntax is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“Model reference = tellurium library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reference.</a:t>
            </a:r>
            <a:r>
              <a:rPr lang="en-US" sz="2800" b="1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loadAntimonyModel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(string name)”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We can define the Model reference to be anything we like, we will use this name repeatedly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Here, we set the Model reference to be “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rr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”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If we have more than one model, each needs a </a:t>
            </a:r>
            <a:r>
              <a:rPr lang="en-US" sz="2800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unique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reference</a:t>
            </a:r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Model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81000" y="1618684"/>
            <a:ext cx="28956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86839" r="7609" b="8960"/>
          <a:stretch/>
        </p:blipFill>
        <p:spPr>
          <a:xfrm>
            <a:off x="762000" y="2674237"/>
            <a:ext cx="6248400" cy="45719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219200" y="2742069"/>
            <a:ext cx="8382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096000" y="4640871"/>
            <a:ext cx="6096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9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9916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To simulate the model we must first load it into Python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syntax is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“Model reference = tellurium library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reference.</a:t>
            </a:r>
            <a:r>
              <a:rPr lang="en-US" sz="2800" b="1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loadAntimonyModel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(string name)”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command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loadAntimonyModel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() comes from the Tellurium library so we must reference it using the abbreviation we defined on import in line 8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1127" t="24625" r="12116" b="71183"/>
          <a:stretch/>
        </p:blipFill>
        <p:spPr>
          <a:xfrm>
            <a:off x="1118585" y="5464244"/>
            <a:ext cx="5867401" cy="456101"/>
          </a:xfrm>
          <a:prstGeom prst="rect">
            <a:avLst/>
          </a:prstGeom>
        </p:spPr>
      </p:pic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Model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876800" y="5500068"/>
            <a:ext cx="457200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86839" r="7609" b="8960"/>
          <a:stretch/>
        </p:blipFill>
        <p:spPr>
          <a:xfrm>
            <a:off x="762000" y="2674237"/>
            <a:ext cx="6248400" cy="45719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315200" y="8848835"/>
            <a:ext cx="22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CC00"/>
                </a:solidFill>
              </a:rPr>
              <a:t>;</a:t>
            </a:r>
            <a:endParaRPr lang="en-US" sz="2000" b="1" dirty="0">
              <a:solidFill>
                <a:srgbClr val="00CC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57400" y="2728105"/>
            <a:ext cx="609600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667000" y="2728105"/>
            <a:ext cx="30480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9" name="Rectangle 18"/>
          <p:cNvSpPr/>
          <p:nvPr/>
        </p:nvSpPr>
        <p:spPr>
          <a:xfrm>
            <a:off x="2476500" y="3771662"/>
            <a:ext cx="34290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0" name="Rectangle 19"/>
          <p:cNvSpPr/>
          <p:nvPr/>
        </p:nvSpPr>
        <p:spPr>
          <a:xfrm>
            <a:off x="6705600" y="2721422"/>
            <a:ext cx="15388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7541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9916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To simulate the model we must first load it into Python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syntax is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“Model reference = tellurium library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reference.</a:t>
            </a:r>
            <a:r>
              <a:rPr lang="en-US" sz="2800" b="1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loadAntimonyModel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(string name)”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command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loadAntimonyModel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() takes as argument the name of the string (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antStr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) we defined to contain the model in line 14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-361" t="45319" r="13604" b="50489"/>
          <a:stretch/>
        </p:blipFill>
        <p:spPr>
          <a:xfrm>
            <a:off x="1118585" y="5464244"/>
            <a:ext cx="5867401" cy="456101"/>
          </a:xfrm>
          <a:prstGeom prst="rect">
            <a:avLst/>
          </a:prstGeom>
        </p:spPr>
      </p:pic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Model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606118" y="5501794"/>
            <a:ext cx="1060882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86839" r="7609" b="8960"/>
          <a:stretch/>
        </p:blipFill>
        <p:spPr>
          <a:xfrm>
            <a:off x="762000" y="2674237"/>
            <a:ext cx="6248400" cy="45719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315200" y="8848835"/>
            <a:ext cx="22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CC00"/>
                </a:solidFill>
              </a:rPr>
              <a:t>;</a:t>
            </a:r>
            <a:endParaRPr lang="en-US" sz="2000" b="1" dirty="0">
              <a:solidFill>
                <a:srgbClr val="00CC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667000" y="2728105"/>
            <a:ext cx="30480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9" name="Rectangle 18"/>
          <p:cNvSpPr/>
          <p:nvPr/>
        </p:nvSpPr>
        <p:spPr>
          <a:xfrm>
            <a:off x="2476500" y="3771662"/>
            <a:ext cx="34290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0" name="Rectangle 19"/>
          <p:cNvSpPr/>
          <p:nvPr/>
        </p:nvSpPr>
        <p:spPr>
          <a:xfrm>
            <a:off x="6705600" y="2721422"/>
            <a:ext cx="15388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1" name="Rectangle 20"/>
          <p:cNvSpPr/>
          <p:nvPr/>
        </p:nvSpPr>
        <p:spPr>
          <a:xfrm>
            <a:off x="5697984" y="2705774"/>
            <a:ext cx="1007616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733800" y="4195340"/>
            <a:ext cx="990600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4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991600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Now that the model is loaded, we can step it forward in time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syntax is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“Model Output Variable = model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reference.</a:t>
            </a:r>
            <a:r>
              <a:rPr lang="en-US" sz="2800" b="1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simulate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(start time, end time, number of points)”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We can define the Model Output Variable to be anything we like, we will use this name repeatedly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Here, we set the Model reference to be “m”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“m” will contain a table of output data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We will see how to customize this table in a minute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Model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81000" y="2047761"/>
            <a:ext cx="38100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90388" r="7609" b="5411"/>
          <a:stretch/>
        </p:blipFill>
        <p:spPr>
          <a:xfrm>
            <a:off x="762000" y="3118419"/>
            <a:ext cx="6248400" cy="45719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219200" y="3156518"/>
            <a:ext cx="6858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096000" y="5069888"/>
            <a:ext cx="6096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58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9916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Now that the model is loaded, we can step it forward in time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syntax is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“Model Output Variable = model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reference.</a:t>
            </a:r>
            <a:r>
              <a:rPr lang="en-US" sz="2800" b="1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simulate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(start time, end time, number of points)”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model reference comes from our previous line 26 where we loaded the model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Model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191000" y="2068417"/>
            <a:ext cx="25908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90388" r="7609" b="5411"/>
          <a:stretch/>
        </p:blipFill>
        <p:spPr>
          <a:xfrm>
            <a:off x="762000" y="3118419"/>
            <a:ext cx="6248400" cy="45719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905000" y="3173633"/>
            <a:ext cx="533400" cy="345022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-886" t="87046" r="8495" b="8753"/>
          <a:stretch/>
        </p:blipFill>
        <p:spPr>
          <a:xfrm>
            <a:off x="778276" y="4672673"/>
            <a:ext cx="6248400" cy="45719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333500" y="4721499"/>
            <a:ext cx="4572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76300" y="3774785"/>
            <a:ext cx="25527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69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85407"/>
            <a:ext cx="9144000" cy="929737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Last Time: </a:t>
            </a:r>
            <a:r>
              <a:rPr lang="en-US" sz="3600" b="1" dirty="0" err="1" smtClean="0">
                <a:solidFill>
                  <a:srgbClr val="0000CC"/>
                </a:solidFill>
              </a:rPr>
              <a:t>Verhulst</a:t>
            </a:r>
            <a:r>
              <a:rPr lang="en-US" sz="3600" b="1" dirty="0" smtClean="0">
                <a:solidFill>
                  <a:srgbClr val="0000CC"/>
                </a:solidFill>
              </a:rPr>
              <a:t> or Logistic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843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90004" y="1077755"/>
                <a:ext cx="8229600" cy="4525963"/>
              </a:xfrm>
            </p:spPr>
            <p:txBody>
              <a:bodyPr/>
              <a:lstStyle/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𝑑𝑥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𝑥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1−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sz="2800" dirty="0" smtClean="0">
                  <a:sym typeface="Symbol" panose="05050102010706020507" pitchFamily="18" charset="2"/>
                </a:endParaRPr>
              </a:p>
              <a:p>
                <a:pPr eaLnBrk="1" hangingPunct="1"/>
                <a:endParaRPr lang="en-US" sz="2800" dirty="0" smtClean="0">
                  <a:sym typeface="Symbol" panose="05050102010706020507" pitchFamily="18" charset="2"/>
                </a:endParaRPr>
              </a:p>
              <a:p>
                <a:pPr eaLnBrk="1" hangingPunct="1"/>
                <a:r>
                  <a:rPr lang="en-US" sz="2800" dirty="0" smtClean="0">
                    <a:sym typeface="Symbol" panose="05050102010706020507" pitchFamily="18" charset="2"/>
                  </a:rPr>
                  <a:t>The Logistic Equation has a Closed-Form Solution: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𝑥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𝑡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𝑡</m:t>
                            </m:r>
                          </m:sup>
                        </m:sSup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1−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0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+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𝑡</m:t>
                            </m:r>
                          </m:sup>
                        </m:sSup>
                      </m:den>
                    </m:f>
                  </m:oMath>
                </a14:m>
                <a:endParaRPr lang="en-US" sz="2800" dirty="0" smtClean="0">
                  <a:sym typeface="Symbol" panose="05050102010706020507" pitchFamily="18" charset="2"/>
                </a:endParaRPr>
              </a:p>
              <a:p>
                <a:pPr eaLnBrk="1" hangingPunct="1"/>
                <a:endParaRPr lang="en-US" sz="2800" dirty="0" smtClean="0"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3584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90004" y="1077755"/>
                <a:ext cx="8229600" cy="4525963"/>
              </a:xfrm>
              <a:blipFill rotWithShape="0">
                <a:blip r:embed="rId3"/>
                <a:stretch>
                  <a:fillRect l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849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6019800" y="771113"/>
            <a:ext cx="3253073" cy="2134109"/>
            <a:chOff x="5491163" y="3200400"/>
            <a:chExt cx="3253073" cy="213410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55252" y="3200400"/>
              <a:ext cx="2721293" cy="163277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7602077" y="4725432"/>
                  <a:ext cx="1142159" cy="6090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02077" y="4725432"/>
                  <a:ext cx="1142159" cy="609077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5491163" y="3337767"/>
                  <a:ext cx="720390" cy="129204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vert="vert270"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91163" y="3337767"/>
                  <a:ext cx="720390" cy="1292045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/>
          <p:cNvGrpSpPr/>
          <p:nvPr/>
        </p:nvGrpSpPr>
        <p:grpSpPr>
          <a:xfrm>
            <a:off x="5334000" y="3490694"/>
            <a:ext cx="4023582" cy="2377359"/>
            <a:chOff x="629841" y="3834608"/>
            <a:chExt cx="5003403" cy="2952147"/>
          </a:xfrm>
        </p:grpSpPr>
        <p:grpSp>
          <p:nvGrpSpPr>
            <p:cNvPr id="8" name="Group 7"/>
            <p:cNvGrpSpPr/>
            <p:nvPr/>
          </p:nvGrpSpPr>
          <p:grpSpPr>
            <a:xfrm>
              <a:off x="870744" y="3834608"/>
              <a:ext cx="4762500" cy="2952147"/>
              <a:chOff x="870744" y="3834608"/>
              <a:chExt cx="4762500" cy="2952147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70744" y="3834608"/>
                <a:ext cx="4762500" cy="285750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TextBox 6"/>
                  <p:cNvSpPr txBox="1"/>
                  <p:nvPr/>
                </p:nvSpPr>
                <p:spPr>
                  <a:xfrm>
                    <a:off x="3251994" y="6417423"/>
                    <a:ext cx="481806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" name="TextBox 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51994" y="6417423"/>
                    <a:ext cx="481806" cy="369332"/>
                  </a:xfrm>
                  <a:prstGeom prst="rect">
                    <a:avLst/>
                  </a:prstGeom>
                  <a:blipFill rotWithShape="0">
                    <a:blip r:embed="rId13"/>
                    <a:stretch>
                      <a:fillRect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629841" y="4648200"/>
                  <a:ext cx="481806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9841" y="4648200"/>
                  <a:ext cx="481806" cy="369332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b="-81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5848" name="Picture 4" descr="Biocomplexity Logo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90004" y="3810480"/>
                <a:ext cx="5548796" cy="21655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sz="2000" dirty="0"/>
                  <a:t>For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baseline="-25000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&gt;1,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/>
                  <a:t>decreases exponentially to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sz="2000" dirty="0"/>
              </a:p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sz="2000" dirty="0"/>
                  <a:t>For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baseline="-25000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/>
                  <a:t>increases </a:t>
                </a:r>
                <a:r>
                  <a:rPr lang="en-US" sz="2000" dirty="0" err="1"/>
                  <a:t>sigmoidally</a:t>
                </a:r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sz="2000" dirty="0"/>
              </a:p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sz="2000" dirty="0"/>
                  <a:t>For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000" i="1" dirty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baseline="-25000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&lt;1,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/>
                  <a:t>increases exponentially to </a:t>
                </a:r>
                <a:r>
                  <a:rPr lang="en-US" sz="2000" dirty="0" smtClean="0"/>
                  <a:t>1</a:t>
                </a:r>
              </a:p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sz="2000" i="1" dirty="0" smtClean="0">
                    <a:latin typeface="Times New Roman" panose="02020603050405020304" pitchFamily="18" charset="0"/>
                  </a:rPr>
                  <a:t>So the unique steady state is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sz="2000" i="1" dirty="0">
                  <a:latin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4" y="3810480"/>
                <a:ext cx="5548796" cy="2165593"/>
              </a:xfrm>
              <a:prstGeom prst="rect">
                <a:avLst/>
              </a:prstGeom>
              <a:blipFill rotWithShape="0">
                <a:blip r:embed="rId16"/>
                <a:stretch>
                  <a:fillRect l="-1209" t="-1127" r="-549" b="-42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381000" y="920549"/>
            <a:ext cx="1308579" cy="1622761"/>
            <a:chOff x="7592361" y="673335"/>
            <a:chExt cx="1308579" cy="1622761"/>
          </a:xfrm>
        </p:grpSpPr>
        <p:grpSp>
          <p:nvGrpSpPr>
            <p:cNvPr id="17" name="Group 16"/>
            <p:cNvGrpSpPr/>
            <p:nvPr/>
          </p:nvGrpSpPr>
          <p:grpSpPr>
            <a:xfrm>
              <a:off x="7592361" y="939597"/>
              <a:ext cx="1308579" cy="1356499"/>
              <a:chOff x="7592361" y="939597"/>
              <a:chExt cx="1308579" cy="1356499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7592361" y="939597"/>
                <a:ext cx="1303778" cy="1356499"/>
                <a:chOff x="7592361" y="939597"/>
                <a:chExt cx="1303778" cy="1356499"/>
              </a:xfrm>
            </p:grpSpPr>
            <p:grpSp>
              <p:nvGrpSpPr>
                <p:cNvPr id="23" name="Group 22"/>
                <p:cNvGrpSpPr>
                  <a:grpSpLocks noChangeAspect="1"/>
                </p:cNvGrpSpPr>
                <p:nvPr/>
              </p:nvGrpSpPr>
              <p:grpSpPr>
                <a:xfrm>
                  <a:off x="7592361" y="939597"/>
                  <a:ext cx="1303778" cy="1356499"/>
                  <a:chOff x="7950571" y="3429000"/>
                  <a:chExt cx="772746" cy="803994"/>
                </a:xfrm>
              </p:grpSpPr>
              <p:grpSp>
                <p:nvGrpSpPr>
                  <p:cNvPr id="25" name="Group 24"/>
                  <p:cNvGrpSpPr/>
                  <p:nvPr/>
                </p:nvGrpSpPr>
                <p:grpSpPr>
                  <a:xfrm>
                    <a:off x="7950571" y="3429000"/>
                    <a:ext cx="772746" cy="528996"/>
                    <a:chOff x="7357872" y="3429000"/>
                    <a:chExt cx="772746" cy="528996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7" name="Oval 26"/>
                        <p:cNvSpPr/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3" name="Oval 12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  <a:blipFill rotWithShape="0">
                          <a:blip r:embed="rId17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28" name="Freeform 27"/>
                    <p:cNvSpPr/>
                    <p:nvPr/>
                  </p:nvSpPr>
                  <p:spPr>
                    <a:xfrm flipH="1">
                      <a:off x="7772400" y="3429000"/>
                      <a:ext cx="358218" cy="528996"/>
                    </a:xfrm>
                    <a:custGeom>
                      <a:avLst/>
                      <a:gdLst>
                        <a:gd name="connsiteX0" fmla="*/ 358218 w 358218"/>
                        <a:gd name="connsiteY0" fmla="*/ 443525 h 528996"/>
                        <a:gd name="connsiteX1" fmla="*/ 84841 w 358218"/>
                        <a:gd name="connsiteY1" fmla="*/ 518939 h 528996"/>
                        <a:gd name="connsiteX2" fmla="*/ 0 w 358218"/>
                        <a:gd name="connsiteY2" fmla="*/ 245562 h 528996"/>
                        <a:gd name="connsiteX3" fmla="*/ 84841 w 358218"/>
                        <a:gd name="connsiteY3" fmla="*/ 9892 h 528996"/>
                        <a:gd name="connsiteX4" fmla="*/ 329938 w 358218"/>
                        <a:gd name="connsiteY4" fmla="*/ 66453 h 5289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8218" h="528996">
                          <a:moveTo>
                            <a:pt x="358218" y="443525"/>
                          </a:moveTo>
                          <a:cubicBezTo>
                            <a:pt x="251381" y="497729"/>
                            <a:pt x="144544" y="551933"/>
                            <a:pt x="84841" y="518939"/>
                          </a:cubicBezTo>
                          <a:cubicBezTo>
                            <a:pt x="25138" y="485945"/>
                            <a:pt x="0" y="330403"/>
                            <a:pt x="0" y="245562"/>
                          </a:cubicBezTo>
                          <a:cubicBezTo>
                            <a:pt x="0" y="160721"/>
                            <a:pt x="29851" y="39743"/>
                            <a:pt x="84841" y="9892"/>
                          </a:cubicBezTo>
                          <a:cubicBezTo>
                            <a:pt x="139831" y="-19959"/>
                            <a:pt x="234884" y="23247"/>
                            <a:pt x="329938" y="66453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CC"/>
                      </a:solidFill>
                      <a:headEnd type="none"/>
                      <a:tailEnd type="oval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26" name="Straight Arrow Connector 25"/>
                  <p:cNvCxnSpPr/>
                  <p:nvPr/>
                </p:nvCxnSpPr>
                <p:spPr>
                  <a:xfrm rot="5400000">
                    <a:off x="8074152" y="4077546"/>
                    <a:ext cx="310896" cy="0"/>
                  </a:xfrm>
                  <a:prstGeom prst="straightConnector1">
                    <a:avLst/>
                  </a:prstGeom>
                  <a:ln w="508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4" name="TextBox 23"/>
                    <p:cNvSpPr txBox="1"/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oMath>
                        </m:oMathPara>
                      </a14:m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0" name="TextBox 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blipFill rotWithShape="0">
                      <a:blip r:embed="rId1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00CC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8" name="TextBox 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blipFill rotWithShape="0">
                    <a:blip r:embed="rId1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8" name="Freeform 17"/>
            <p:cNvSpPr/>
            <p:nvPr/>
          </p:nvSpPr>
          <p:spPr>
            <a:xfrm>
              <a:off x="7612262" y="1669002"/>
              <a:ext cx="395396" cy="399572"/>
            </a:xfrm>
            <a:custGeom>
              <a:avLst/>
              <a:gdLst>
                <a:gd name="connsiteX0" fmla="*/ 84678 w 395396"/>
                <a:gd name="connsiteY0" fmla="*/ 0 h 399572"/>
                <a:gd name="connsiteX1" fmla="*/ 4779 w 395396"/>
                <a:gd name="connsiteY1" fmla="*/ 301841 h 399572"/>
                <a:gd name="connsiteX2" fmla="*/ 208965 w 395396"/>
                <a:gd name="connsiteY2" fmla="*/ 399495 h 399572"/>
                <a:gd name="connsiteX3" fmla="*/ 395396 w 395396"/>
                <a:gd name="connsiteY3" fmla="*/ 319596 h 399572"/>
                <a:gd name="connsiteX4" fmla="*/ 395396 w 395396"/>
                <a:gd name="connsiteY4" fmla="*/ 319596 h 399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396" h="399572">
                  <a:moveTo>
                    <a:pt x="84678" y="0"/>
                  </a:moveTo>
                  <a:cubicBezTo>
                    <a:pt x="34371" y="117629"/>
                    <a:pt x="-15935" y="235259"/>
                    <a:pt x="4779" y="301841"/>
                  </a:cubicBezTo>
                  <a:cubicBezTo>
                    <a:pt x="25493" y="368423"/>
                    <a:pt x="143862" y="396536"/>
                    <a:pt x="208965" y="399495"/>
                  </a:cubicBezTo>
                  <a:cubicBezTo>
                    <a:pt x="274068" y="402454"/>
                    <a:pt x="395396" y="319596"/>
                    <a:pt x="395396" y="319596"/>
                  </a:cubicBezTo>
                  <a:lnTo>
                    <a:pt x="395396" y="319596"/>
                  </a:lnTo>
                </a:path>
              </a:pathLst>
            </a:custGeom>
            <a:noFill/>
            <a:ln w="38100">
              <a:solidFill>
                <a:srgbClr val="00CC00"/>
              </a:solidFill>
              <a:prstDash val="sysDot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7945515" y="673335"/>
              <a:ext cx="585926" cy="312086"/>
            </a:xfrm>
            <a:custGeom>
              <a:avLst/>
              <a:gdLst>
                <a:gd name="connsiteX0" fmla="*/ 0 w 585926"/>
                <a:gd name="connsiteY0" fmla="*/ 312086 h 312086"/>
                <a:gd name="connsiteX1" fmla="*/ 168675 w 585926"/>
                <a:gd name="connsiteY1" fmla="*/ 19123 h 312086"/>
                <a:gd name="connsiteX2" fmla="*/ 452761 w 585926"/>
                <a:gd name="connsiteY2" fmla="*/ 54634 h 312086"/>
                <a:gd name="connsiteX3" fmla="*/ 585926 w 585926"/>
                <a:gd name="connsiteY3" fmla="*/ 267698 h 31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5926" h="312086">
                  <a:moveTo>
                    <a:pt x="0" y="312086"/>
                  </a:moveTo>
                  <a:cubicBezTo>
                    <a:pt x="46607" y="187059"/>
                    <a:pt x="93215" y="62032"/>
                    <a:pt x="168675" y="19123"/>
                  </a:cubicBezTo>
                  <a:cubicBezTo>
                    <a:pt x="244135" y="-23786"/>
                    <a:pt x="383219" y="13205"/>
                    <a:pt x="452761" y="54634"/>
                  </a:cubicBezTo>
                  <a:cubicBezTo>
                    <a:pt x="522303" y="96063"/>
                    <a:pt x="554114" y="181880"/>
                    <a:pt x="585926" y="26769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8406025" y="886800"/>
              <a:ext cx="250832" cy="75149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8020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8991600" cy="6305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Now that the model is loaded, we can step it forward in time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syntax is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“Model Output Variable = model </a:t>
                </a:r>
                <a:r>
                  <a:rPr lang="en-US" sz="2800" dirty="0" err="1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reference.</a:t>
                </a:r>
                <a:r>
                  <a:rPr lang="en-US" sz="2800" b="1" dirty="0" err="1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simulate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(start time, end time, number of points)”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Here, we set a start time of 0, and end time of 20 (by default in seconds) and 500 points in the simulation for a time step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Δ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𝑡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f>
                      <m:fPr>
                        <m:ctrlP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20−0</m:t>
                        </m:r>
                      </m:num>
                      <m:den>
                        <m: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500</m:t>
                        </m:r>
                      </m:den>
                    </m:f>
                    <m:r>
                      <a:rPr lang="en-US" sz="2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=0.04 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seconds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8991600" cy="6305829"/>
              </a:xfrm>
              <a:prstGeom prst="rect">
                <a:avLst/>
              </a:prstGeom>
              <a:blipFill rotWithShape="0">
                <a:blip r:embed="rId3"/>
                <a:stretch>
                  <a:fillRect l="-1356" t="-1064" r="-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Model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131175" y="2090913"/>
            <a:ext cx="8382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t="90388" r="7609" b="5411"/>
          <a:stretch/>
        </p:blipFill>
        <p:spPr>
          <a:xfrm>
            <a:off x="762000" y="3118419"/>
            <a:ext cx="6248400" cy="45719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924300" y="3194347"/>
            <a:ext cx="419100" cy="345022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362200" y="4205054"/>
            <a:ext cx="22098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85850" y="2471913"/>
            <a:ext cx="1428750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094" y="2471913"/>
            <a:ext cx="8382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341212" y="4205054"/>
            <a:ext cx="2202587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495801" y="3176358"/>
            <a:ext cx="533400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182341" y="3176435"/>
            <a:ext cx="533400" cy="381000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528655" y="2464353"/>
            <a:ext cx="2653685" cy="381000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788821" y="4613391"/>
            <a:ext cx="1697580" cy="381000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945763" y="5394173"/>
            <a:ext cx="559437" cy="244627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904848" y="4994390"/>
            <a:ext cx="295552" cy="268077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397094" y="4958670"/>
            <a:ext cx="184306" cy="345022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78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8991600" cy="6305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If we wanted to save the later part of the time series into a new Output Variable “m2” we could add a line 28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“Model Output Variable = model </a:t>
                </a:r>
                <a:r>
                  <a:rPr lang="en-US" sz="2800" dirty="0" err="1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reference.</a:t>
                </a:r>
                <a:r>
                  <a:rPr lang="en-US" sz="2800" b="1" dirty="0" err="1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simulate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(start time, end time, number of points)”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Here, we set a start time of 20, and end time of 60 (by default in seconds) and 1000 points in the simulation for a time step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Δ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𝑡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f>
                      <m:fPr>
                        <m:ctrlP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6</m:t>
                        </m:r>
                        <m: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0−</m:t>
                        </m:r>
                        <m:r>
                          <a:rPr lang="en-US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2</m:t>
                        </m:r>
                        <m: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0</m:t>
                        </m:r>
                      </m:num>
                      <m:den>
                        <m:r>
                          <a:rPr lang="en-US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10</m:t>
                        </m:r>
                        <m: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00</m:t>
                        </m:r>
                      </m:den>
                    </m:f>
                    <m:r>
                      <a:rPr lang="en-US" sz="2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=0.04 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seconds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8991600" cy="6305829"/>
              </a:xfrm>
              <a:prstGeom prst="rect">
                <a:avLst/>
              </a:prstGeom>
              <a:blipFill rotWithShape="0">
                <a:blip r:embed="rId3"/>
                <a:stretch>
                  <a:fillRect l="-1356" t="-1064" r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3584695"/>
            <a:ext cx="5439438" cy="442951"/>
          </a:xfrm>
          <a:prstGeom prst="rect">
            <a:avLst/>
          </a:prstGeom>
        </p:spPr>
      </p:pic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Model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131175" y="2090913"/>
            <a:ext cx="8382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/>
          <a:srcRect t="90388" r="7609" b="5411"/>
          <a:stretch/>
        </p:blipFill>
        <p:spPr>
          <a:xfrm>
            <a:off x="762000" y="3118419"/>
            <a:ext cx="6248400" cy="45719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961660" y="3616551"/>
            <a:ext cx="419100" cy="345022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456662" y="4187151"/>
            <a:ext cx="2343937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85850" y="2471913"/>
            <a:ext cx="1428750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2094" y="2471913"/>
            <a:ext cx="8382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486401" y="4178627"/>
            <a:ext cx="2285999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533161" y="3598562"/>
            <a:ext cx="533400" cy="38100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219700" y="3598639"/>
            <a:ext cx="876299" cy="381000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528655" y="2464353"/>
            <a:ext cx="2653685" cy="381000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788820" y="4613391"/>
            <a:ext cx="1849979" cy="381000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232085" y="5404072"/>
            <a:ext cx="654115" cy="242284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192930" y="4983582"/>
            <a:ext cx="295552" cy="268077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671190" y="4957362"/>
            <a:ext cx="290469" cy="345022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9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9916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Now that we’ve run our simulation, we need to display it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plotting functions are probably the most confusing part of the whole process, but the simple plots are straightforward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main Tellurium plotting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commandis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“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plotArray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()”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syntax is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“Tellurium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reference.</a:t>
            </a:r>
            <a:r>
              <a:rPr lang="en-US" sz="2800" b="1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plotArray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(Model Output Variable)”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Where do the sections of the command come from?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Model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400800" y="2503436"/>
            <a:ext cx="1905000" cy="386024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94101" r="7609" b="1698"/>
          <a:stretch/>
        </p:blipFill>
        <p:spPr>
          <a:xfrm>
            <a:off x="1295400" y="4062974"/>
            <a:ext cx="6248400" cy="45719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429000" y="3335755"/>
            <a:ext cx="16764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458199" y="3351891"/>
            <a:ext cx="388937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286000" y="4081620"/>
            <a:ext cx="17526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196917" y="4062974"/>
            <a:ext cx="146483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5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991600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Now that we’ve run our simulation, we need to display it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plotting functions are probably the most confusing part of the whole process, but the simple plots are straightforward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syntax is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“Tellurium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reference.</a:t>
            </a:r>
            <a:r>
              <a:rPr lang="en-US" sz="2800" b="1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plotArray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(Model Output Variable)”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plotArray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comes from the Tellurium library, so we must use the reference from our import in line 8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Model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81000" y="2923927"/>
            <a:ext cx="30480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94101" r="7609" b="1698"/>
          <a:stretch/>
        </p:blipFill>
        <p:spPr>
          <a:xfrm>
            <a:off x="1219200" y="3459288"/>
            <a:ext cx="6248400" cy="45719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676400" y="3497387"/>
            <a:ext cx="5334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1127" t="24625" r="12116" b="71183"/>
          <a:stretch/>
        </p:blipFill>
        <p:spPr>
          <a:xfrm>
            <a:off x="1066800" y="5031379"/>
            <a:ext cx="5867401" cy="45610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876800" y="5068929"/>
            <a:ext cx="5334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7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991600" cy="827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Now that we’ve run our simulation, we need to display it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plotting functions are probably the most confusing part of the whole process, but the simple plots are straightforward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syntax is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“Tellurium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reference.</a:t>
            </a:r>
            <a:r>
              <a:rPr lang="en-US" sz="2800" b="1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plotArray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(Model Output Variable)”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When we ran our simulation, we stored the results in the Model Output Variable “m” in line 27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Model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81000" y="2923927"/>
            <a:ext cx="30480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94101" r="7609" b="1698"/>
          <a:stretch/>
        </p:blipFill>
        <p:spPr>
          <a:xfrm>
            <a:off x="1219200" y="3459288"/>
            <a:ext cx="6248400" cy="45719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886200" y="3492662"/>
            <a:ext cx="2286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t="90365" r="13243" b="5443"/>
          <a:stretch/>
        </p:blipFill>
        <p:spPr>
          <a:xfrm>
            <a:off x="1066800" y="5031379"/>
            <a:ext cx="5867401" cy="45610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524000" y="5096243"/>
            <a:ext cx="3048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5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991600" cy="8710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There are a number of other simple plots which we may want to use, the “plot” function is more or less the same as the previous with syntax “Model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Reference.</a:t>
            </a:r>
            <a:r>
              <a:rPr lang="en-US" sz="2800" b="1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plot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()”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Will plot with variables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labled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Model Reference comes from the loading of the model in line 26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So our example would be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See Appendix H in the text for more details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Model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838200" y="3951553"/>
            <a:ext cx="6172200" cy="455021"/>
            <a:chOff x="1066800" y="5059232"/>
            <a:chExt cx="6172200" cy="4550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5"/>
            <a:srcRect t="86863" r="8736" b="8955"/>
            <a:stretch/>
          </p:blipFill>
          <p:spPr>
            <a:xfrm>
              <a:off x="1066800" y="5059232"/>
              <a:ext cx="6172200" cy="455021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1524000" y="5096243"/>
              <a:ext cx="381000" cy="381000"/>
            </a:xfrm>
            <a:prstGeom prst="rect">
              <a:avLst/>
            </a:prstGeom>
            <a:solidFill>
              <a:srgbClr val="92D05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190500" y="2918605"/>
            <a:ext cx="25908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191000" y="1602677"/>
            <a:ext cx="25908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8557" y="5224033"/>
            <a:ext cx="2580443" cy="507267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371600" y="5265710"/>
            <a:ext cx="457200" cy="38100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07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991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Save your model using the “Save As” function in the “File” dropdown menu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Run it using the “Run” button or use the “Run” dropdown menu for more detailed control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simulation should open a plot window like this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Model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9899" y="1329593"/>
            <a:ext cx="5038725" cy="6477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8077200" y="762000"/>
            <a:ext cx="851424" cy="407236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887680" y="1358792"/>
            <a:ext cx="379520" cy="241409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257800" y="1600201"/>
            <a:ext cx="303320" cy="377092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667000" y="2023266"/>
            <a:ext cx="914400" cy="407236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867400" y="1329593"/>
            <a:ext cx="304800" cy="270608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323860" y="2047695"/>
            <a:ext cx="914400" cy="407236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7800" y="3864745"/>
            <a:ext cx="3027801" cy="273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59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991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console allows you to look at and manipulate your simulation output after the run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Type “m” in the lower right console window after the “&gt;&gt;&gt;” prompt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It will display the array with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simulation output in the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Form time, A, B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Model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5257800" y="2532743"/>
            <a:ext cx="3519257" cy="2368023"/>
            <a:chOff x="1281343" y="2356377"/>
            <a:chExt cx="6276514" cy="336708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81343" y="2356377"/>
              <a:ext cx="6276514" cy="3367088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4459550" y="4808865"/>
              <a:ext cx="3098307" cy="802790"/>
            </a:xfrm>
            <a:prstGeom prst="rect">
              <a:avLst/>
            </a:prstGeom>
            <a:solidFill>
              <a:srgbClr val="92D05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2575758" y="2057260"/>
            <a:ext cx="4358442" cy="38114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1200" y="4636143"/>
            <a:ext cx="3095625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52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991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console’s memory can be very useful, but it may not always do what you want!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Try changing one of the parameters in the simulation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Run it using the “Run” button or use the “Run” dropdown menu for more detailed control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What happened?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Model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2743200" y="2905487"/>
            <a:ext cx="914400" cy="407236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314500" y="2905487"/>
            <a:ext cx="914400" cy="407236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68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5787211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What happened?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You may have expected a plot window like this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But you got 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Because the old values were preserved by the instance of Python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You can clear them out by hand and </a:t>
            </a:r>
            <a:r>
              <a:rPr lang="en-US" sz="2800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usually closing the plot window is enough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, but sometimes you may need to close the console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Model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7905" y="709474"/>
            <a:ext cx="3027801" cy="27316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6131" y="3501540"/>
            <a:ext cx="3176542" cy="248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33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Last Time: Phase Portraits 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27347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Idea: Describe Stability Behavior Graphically</a:t>
            </a:r>
          </a:p>
        </p:txBody>
      </p:sp>
      <p:pic>
        <p:nvPicPr>
          <p:cNvPr id="50180" name="Picture 5" descr="fig03_edi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92"/>
          <a:stretch>
            <a:fillRect/>
          </a:stretch>
        </p:blipFill>
        <p:spPr bwMode="auto">
          <a:xfrm rot="60000">
            <a:off x="1143000" y="1905000"/>
            <a:ext cx="6386513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1" name="Text Box 6"/>
          <p:cNvSpPr txBox="1">
            <a:spLocks noChangeArrowheads="1"/>
          </p:cNvSpPr>
          <p:nvPr/>
        </p:nvSpPr>
        <p:spPr bwMode="auto">
          <a:xfrm>
            <a:off x="5105400" y="2057400"/>
            <a:ext cx="3429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Arrows show direction of Flow</a:t>
            </a:r>
          </a:p>
        </p:txBody>
      </p:sp>
      <p:pic>
        <p:nvPicPr>
          <p:cNvPr id="50182" name="Picture 7" descr="fig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00">
            <a:off x="1828800" y="4343400"/>
            <a:ext cx="67341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3" name="Text Box 8"/>
          <p:cNvSpPr txBox="1">
            <a:spLocks noChangeArrowheads="1"/>
          </p:cNvSpPr>
          <p:nvPr/>
        </p:nvSpPr>
        <p:spPr bwMode="auto">
          <a:xfrm>
            <a:off x="304800" y="4191000"/>
            <a:ext cx="137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Generally:</a:t>
            </a:r>
          </a:p>
        </p:txBody>
      </p:sp>
      <p:sp>
        <p:nvSpPr>
          <p:cNvPr id="50184" name="Text Box 9"/>
          <p:cNvSpPr txBox="1">
            <a:spLocks noChangeArrowheads="1"/>
          </p:cNvSpPr>
          <p:nvPr/>
        </p:nvSpPr>
        <p:spPr bwMode="auto">
          <a:xfrm>
            <a:off x="2590800" y="3124200"/>
            <a:ext cx="381000" cy="366713"/>
          </a:xfrm>
          <a:prstGeom prst="rect">
            <a:avLst/>
          </a:prstGeom>
          <a:solidFill>
            <a:srgbClr val="FF000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1800"/>
          </a:p>
        </p:txBody>
      </p:sp>
      <p:sp>
        <p:nvSpPr>
          <p:cNvPr id="50185" name="Text Box 10"/>
          <p:cNvSpPr txBox="1">
            <a:spLocks noChangeArrowheads="1"/>
          </p:cNvSpPr>
          <p:nvPr/>
        </p:nvSpPr>
        <p:spPr bwMode="auto">
          <a:xfrm>
            <a:off x="4953000" y="3200400"/>
            <a:ext cx="381000" cy="366713"/>
          </a:xfrm>
          <a:prstGeom prst="rect">
            <a:avLst/>
          </a:prstGeom>
          <a:solidFill>
            <a:srgbClr val="00FF0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1800"/>
          </a:p>
        </p:txBody>
      </p:sp>
      <p:sp>
        <p:nvSpPr>
          <p:cNvPr id="50186" name="Text Box 11"/>
          <p:cNvSpPr txBox="1">
            <a:spLocks noChangeArrowheads="1"/>
          </p:cNvSpPr>
          <p:nvPr/>
        </p:nvSpPr>
        <p:spPr bwMode="auto">
          <a:xfrm>
            <a:off x="3200400" y="5257800"/>
            <a:ext cx="381000" cy="366713"/>
          </a:xfrm>
          <a:prstGeom prst="rect">
            <a:avLst/>
          </a:prstGeom>
          <a:solidFill>
            <a:srgbClr val="FF000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1800"/>
          </a:p>
        </p:txBody>
      </p:sp>
      <p:sp>
        <p:nvSpPr>
          <p:cNvPr id="50187" name="Text Box 12"/>
          <p:cNvSpPr txBox="1">
            <a:spLocks noChangeArrowheads="1"/>
          </p:cNvSpPr>
          <p:nvPr/>
        </p:nvSpPr>
        <p:spPr bwMode="auto">
          <a:xfrm>
            <a:off x="4572000" y="5257800"/>
            <a:ext cx="304800" cy="366713"/>
          </a:xfrm>
          <a:prstGeom prst="rect">
            <a:avLst/>
          </a:prstGeom>
          <a:solidFill>
            <a:srgbClr val="FF000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1800"/>
          </a:p>
        </p:txBody>
      </p:sp>
      <p:sp>
        <p:nvSpPr>
          <p:cNvPr id="50188" name="Text Box 13"/>
          <p:cNvSpPr txBox="1">
            <a:spLocks noChangeArrowheads="1"/>
          </p:cNvSpPr>
          <p:nvPr/>
        </p:nvSpPr>
        <p:spPr bwMode="auto">
          <a:xfrm>
            <a:off x="6553200" y="5257800"/>
            <a:ext cx="304800" cy="366713"/>
          </a:xfrm>
          <a:prstGeom prst="rect">
            <a:avLst/>
          </a:prstGeom>
          <a:solidFill>
            <a:srgbClr val="FF000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1800"/>
          </a:p>
        </p:txBody>
      </p:sp>
      <p:sp>
        <p:nvSpPr>
          <p:cNvPr id="50189" name="Text Box 14"/>
          <p:cNvSpPr txBox="1">
            <a:spLocks noChangeArrowheads="1"/>
          </p:cNvSpPr>
          <p:nvPr/>
        </p:nvSpPr>
        <p:spPr bwMode="auto">
          <a:xfrm>
            <a:off x="5638800" y="5257800"/>
            <a:ext cx="381000" cy="366713"/>
          </a:xfrm>
          <a:prstGeom prst="rect">
            <a:avLst/>
          </a:prstGeom>
          <a:solidFill>
            <a:srgbClr val="00FF0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1800"/>
          </a:p>
        </p:txBody>
      </p:sp>
      <p:sp>
        <p:nvSpPr>
          <p:cNvPr id="50190" name="Text Box 15"/>
          <p:cNvSpPr txBox="1">
            <a:spLocks noChangeArrowheads="1"/>
          </p:cNvSpPr>
          <p:nvPr/>
        </p:nvSpPr>
        <p:spPr bwMode="auto">
          <a:xfrm>
            <a:off x="3962400" y="5257800"/>
            <a:ext cx="381000" cy="366713"/>
          </a:xfrm>
          <a:prstGeom prst="rect">
            <a:avLst/>
          </a:prstGeom>
          <a:solidFill>
            <a:srgbClr val="00FF0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1800"/>
          </a:p>
        </p:txBody>
      </p:sp>
      <p:sp>
        <p:nvSpPr>
          <p:cNvPr id="50191" name="Text Box 16"/>
          <p:cNvSpPr txBox="1">
            <a:spLocks noChangeArrowheads="1"/>
          </p:cNvSpPr>
          <p:nvPr/>
        </p:nvSpPr>
        <p:spPr bwMode="auto">
          <a:xfrm>
            <a:off x="2514600" y="5257800"/>
            <a:ext cx="381000" cy="366713"/>
          </a:xfrm>
          <a:prstGeom prst="rect">
            <a:avLst/>
          </a:prstGeom>
          <a:solidFill>
            <a:srgbClr val="00FF0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1800"/>
          </a:p>
        </p:txBody>
      </p:sp>
      <p:pic>
        <p:nvPicPr>
          <p:cNvPr id="50192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93" name="Picture 5" descr="redblackblocki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61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872537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You can clear them out, but the simplest workaround is to close the console using the red “x”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Then restart the console using the “open a Python console” command in the “Consoles” dropdown menu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Model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062" y="1928812"/>
            <a:ext cx="8905875" cy="300037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1524000" y="1466284"/>
            <a:ext cx="3886200" cy="8959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715000" y="1447800"/>
            <a:ext cx="3132137" cy="62299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9305" y="5962477"/>
            <a:ext cx="5038725" cy="6477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114800" y="5447429"/>
            <a:ext cx="1600200" cy="38114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020877" y="5981650"/>
            <a:ext cx="778646" cy="228697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9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991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Close your console and open a new one. 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Now Try changing one of the parameters in the simulation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Run it using the “Run” button or use the “Run” dropdown menu for more detailed control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What happened?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Model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2700032" y="2441003"/>
            <a:ext cx="914400" cy="407236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324600" y="2441003"/>
            <a:ext cx="914400" cy="407236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7700" y="3610636"/>
            <a:ext cx="3942951" cy="303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27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4432" y="3403207"/>
            <a:ext cx="5248275" cy="89535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52400" y="685800"/>
            <a:ext cx="8991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Spyder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will plot the output of Tellurium differently depending on your settings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You can control whether the plots appear in the console or a separate window by selecting the Preferences Option from the top Tools pulldown menu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To open the 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Preferences Window</a:t>
            </a:r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err="1" smtClean="0">
                <a:solidFill>
                  <a:srgbClr val="0000CC"/>
                </a:solidFill>
              </a:rPr>
              <a:t>Spyder</a:t>
            </a:r>
            <a:r>
              <a:rPr lang="en-US" sz="3200" b="1" dirty="0" smtClean="0">
                <a:solidFill>
                  <a:srgbClr val="0000CC"/>
                </a:solidFill>
              </a:rPr>
              <a:t>: Graphics Windows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7315200" y="3657600"/>
            <a:ext cx="533400" cy="304800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209800" y="2438399"/>
            <a:ext cx="3352800" cy="494169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0" y="4444036"/>
            <a:ext cx="3934551" cy="238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50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600" y="795081"/>
            <a:ext cx="4776787" cy="289676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52400" y="685800"/>
            <a:ext cx="3733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Now select the “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Ipython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console” option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And the “Graphics” tab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err="1" smtClean="0">
                <a:solidFill>
                  <a:srgbClr val="0000CC"/>
                </a:solidFill>
              </a:rPr>
              <a:t>Spyder</a:t>
            </a:r>
            <a:r>
              <a:rPr lang="en-US" sz="3200" b="1" dirty="0" smtClean="0">
                <a:solidFill>
                  <a:srgbClr val="0000CC"/>
                </a:solidFill>
              </a:rPr>
              <a:t>: Graphics Windows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4267600" y="2362200"/>
            <a:ext cx="1295400" cy="198763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81000" y="1223021"/>
            <a:ext cx="2438400" cy="407236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476999" y="1224043"/>
            <a:ext cx="445693" cy="147557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600200" y="2500882"/>
            <a:ext cx="1371600" cy="318518"/>
          </a:xfrm>
          <a:prstGeom prst="rect">
            <a:avLst/>
          </a:prstGeom>
          <a:solidFill>
            <a:srgbClr val="0000C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047" y="3978953"/>
            <a:ext cx="890190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S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electing 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“Inline” pulldown option 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will display graphs one at a time in the console and selecting the “Automatic” 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pulldown option 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will overlay graphs in a separate window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362200" y="4074822"/>
            <a:ext cx="914400" cy="318518"/>
          </a:xfrm>
          <a:prstGeom prst="rect">
            <a:avLst/>
          </a:prstGeom>
          <a:solidFill>
            <a:srgbClr val="00B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143049" y="4509361"/>
            <a:ext cx="1621506" cy="318518"/>
          </a:xfrm>
          <a:prstGeom prst="rect">
            <a:avLst/>
          </a:prstGeom>
          <a:solidFill>
            <a:srgbClr val="00B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096000" y="2623132"/>
            <a:ext cx="1061045" cy="318518"/>
          </a:xfrm>
          <a:prstGeom prst="rect">
            <a:avLst/>
          </a:prstGeom>
          <a:solidFill>
            <a:srgbClr val="00B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7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8991600" cy="63248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Tellurium also allows us to use a stochastic Gillespie simulator rather than an ODE simulator</a:t>
                </a:r>
              </a:p>
              <a:p>
                <a:endParaRPr lang="en-US" sz="27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In this case, the reaction equations specify </a:t>
                </a:r>
                <a:r>
                  <a:rPr lang="en-US" sz="27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probability per unit time that ONE molecular reaction occurs in the reference volume</a:t>
                </a:r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(we will discuss the details later)</a:t>
                </a:r>
              </a:p>
              <a:p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syntax is:</a:t>
                </a:r>
              </a:p>
              <a:p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“Model Output Variable = model </a:t>
                </a:r>
                <a:r>
                  <a:rPr lang="en-US" sz="2700" dirty="0" err="1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reference.</a:t>
                </a:r>
                <a:r>
                  <a:rPr lang="en-US" sz="2700" b="1" dirty="0" err="1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gillespie</a:t>
                </a:r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(start time, end time)”</a:t>
                </a:r>
              </a:p>
              <a:p>
                <a:endParaRPr lang="en-US" sz="27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Because we are counting molecules, we need to increase our starting concentrations </a:t>
                </a:r>
                <a14:m>
                  <m:oMath xmlns:m="http://schemas.openxmlformats.org/officeDocument/2006/math"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≫1</m:t>
                    </m:r>
                  </m:oMath>
                </a14:m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and make sure our rates are </a:t>
                </a:r>
                <a14:m>
                  <m:oMath xmlns:m="http://schemas.openxmlformats.org/officeDocument/2006/math"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≪1</m:t>
                    </m:r>
                  </m:oMath>
                </a14:m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!</a:t>
                </a:r>
              </a:p>
              <a:p>
                <a:r>
                  <a:rPr lang="en-US" sz="27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   Try modifying your code to use a stochastic simulator</a:t>
                </a:r>
              </a:p>
              <a:p>
                <a:endParaRPr lang="en-US" sz="27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8991600" cy="6324808"/>
              </a:xfrm>
              <a:prstGeom prst="rect">
                <a:avLst/>
              </a:prstGeom>
              <a:blipFill rotWithShape="0">
                <a:blip r:embed="rId3"/>
                <a:stretch>
                  <a:fillRect l="-1288" t="-964" r="-18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Stochastic Simulations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052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5334000" cy="21698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Here is my version:</a:t>
                </a:r>
                <a:endParaRPr lang="en-US" sz="27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7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 set initial values </a:t>
                </a:r>
                <a14:m>
                  <m:oMath xmlns:m="http://schemas.openxmlformats.org/officeDocument/2006/math"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=1000</m:t>
                    </m:r>
                  </m:oMath>
                </a14:m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𝐵</m:t>
                    </m:r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= 100</m:t>
                    </m:r>
                  </m:oMath>
                </a14:m>
                <a:endParaRPr lang="en-US" sz="27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𝑘</m:t>
                    </m:r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2=0.1</m:t>
                    </m:r>
                  </m:oMath>
                </a14:m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rather than 1!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5334000" cy="2169825"/>
              </a:xfrm>
              <a:prstGeom prst="rect">
                <a:avLst/>
              </a:prstGeom>
              <a:blipFill rotWithShape="0">
                <a:blip r:embed="rId3"/>
                <a:stretch>
                  <a:fillRect l="-2171" t="-2817" b="-6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Stochastic Simulations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53000" y="4591907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ConstantDecayGillespieV1.py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50150" y="789373"/>
            <a:ext cx="3657600" cy="35528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" y="2895680"/>
            <a:ext cx="3905462" cy="292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60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969" y="2667000"/>
            <a:ext cx="3905462" cy="29241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5334000" cy="54938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Here is my version:</a:t>
                </a:r>
                <a:endParaRPr lang="en-US" sz="27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7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 set initial values </a:t>
                </a:r>
                <a14:m>
                  <m:oMath xmlns:m="http://schemas.openxmlformats.org/officeDocument/2006/math"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=1000</m:t>
                    </m:r>
                  </m:oMath>
                </a14:m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𝐵</m:t>
                    </m:r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= 100</m:t>
                    </m:r>
                  </m:oMath>
                </a14:m>
                <a:endParaRPr lang="en-US" sz="27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𝑘</m:t>
                    </m:r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2=0.1</m:t>
                    </m:r>
                  </m:oMath>
                </a14:m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rather than 1!</a:t>
                </a:r>
              </a:p>
              <a:p>
                <a:endParaRPr lang="en-US" sz="27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7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7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7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7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7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7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Fluctuations small but visible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5334000" cy="5493812"/>
              </a:xfrm>
              <a:prstGeom prst="rect">
                <a:avLst/>
              </a:prstGeom>
              <a:blipFill rotWithShape="0">
                <a:blip r:embed="rId4"/>
                <a:stretch>
                  <a:fillRect l="-2171" t="-1110" b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Stochastic Simulations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53000" y="4591907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ConstantDecayGillespieV1.py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50150" y="789373"/>
            <a:ext cx="3657600" cy="355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42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5334000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700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Now try </a:t>
                </a:r>
                <a14:m>
                  <m:oMath xmlns:m="http://schemas.openxmlformats.org/officeDocument/2006/math"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=50</m:t>
                    </m:r>
                  </m:oMath>
                </a14:m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𝐵</m:t>
                    </m:r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= 10</m:t>
                    </m:r>
                  </m:oMath>
                </a14:m>
                <a:endParaRPr lang="en-US" sz="27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𝑘</m:t>
                    </m:r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2=0.1</m:t>
                    </m:r>
                  </m:oMath>
                </a14:m>
                <a:endParaRPr lang="en-US" sz="27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7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7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5334000" cy="1754326"/>
              </a:xfrm>
              <a:prstGeom prst="rect">
                <a:avLst/>
              </a:prstGeom>
              <a:blipFill rotWithShape="0">
                <a:blip r:embed="rId3"/>
                <a:stretch>
                  <a:fillRect l="-2171" t="-34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Stochastic Simulations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53000" y="4591907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ConstantDecayGillespieV2.py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0941" y="762000"/>
            <a:ext cx="358140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81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5334000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700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Now try </a:t>
                </a:r>
                <a14:m>
                  <m:oMath xmlns:m="http://schemas.openxmlformats.org/officeDocument/2006/math"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=50</m:t>
                    </m:r>
                  </m:oMath>
                </a14:m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𝐵</m:t>
                    </m:r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= 10</m:t>
                    </m:r>
                  </m:oMath>
                </a14:m>
                <a:endParaRPr lang="en-US" sz="27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𝑘</m:t>
                    </m:r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2=0.1</m:t>
                    </m:r>
                  </m:oMath>
                </a14:m>
                <a:endParaRPr lang="en-US" sz="27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5334000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2171" t="-6623" b="-15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Stochastic Simulations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53000" y="4591907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ConstantDecayGillespieV2.py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0941" y="762000"/>
            <a:ext cx="3581400" cy="35718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816" y="1652776"/>
            <a:ext cx="4006184" cy="307140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84212" y="4885861"/>
            <a:ext cx="8731188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 smtClean="0">
                <a:ea typeface="Cambria Math" panose="02040503050406030204" pitchFamily="18" charset="0"/>
                <a:sym typeface="Symbol" panose="05050102010706020507" pitchFamily="18" charset="2"/>
              </a:rPr>
              <a:t>Fluctuations are much more significant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Here the persistence of the graphics can be a help—run ten times and compare the simulation results</a:t>
            </a:r>
          </a:p>
        </p:txBody>
      </p:sp>
    </p:spTree>
    <p:extLst>
      <p:ext uri="{BB962C8B-B14F-4D97-AF65-F5344CB8AC3E}">
        <p14:creationId xmlns:p14="http://schemas.microsoft.com/office/powerpoint/2010/main" val="341162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5334000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700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Now try </a:t>
                </a:r>
                <a14:m>
                  <m:oMath xmlns:m="http://schemas.openxmlformats.org/officeDocument/2006/math"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=50</m:t>
                    </m:r>
                  </m:oMath>
                </a14:m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𝐵</m:t>
                    </m:r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= 10</m:t>
                    </m:r>
                  </m:oMath>
                </a14:m>
                <a:endParaRPr lang="en-US" sz="27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7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𝑘</m:t>
                    </m:r>
                    <m:r>
                      <a:rPr lang="en-US" sz="27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2=0.1</m:t>
                    </m:r>
                  </m:oMath>
                </a14:m>
                <a:endParaRPr lang="en-US" sz="27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5334000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2171" t="-6623" b="-15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Stochastic Simulations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53000" y="4591907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ConstantDecayGillespieV2.py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0941" y="762000"/>
            <a:ext cx="3581400" cy="357187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84212" y="4885861"/>
            <a:ext cx="8731188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 smtClean="0">
                <a:ea typeface="Cambria Math" panose="02040503050406030204" pitchFamily="18" charset="0"/>
                <a:sym typeface="Symbol" panose="05050102010706020507" pitchFamily="18" charset="2"/>
              </a:rPr>
              <a:t>Fluctuations are much more significant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Here the persistence of the graphics can be a help—run ten times and compare the simulation results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" y="1640484"/>
            <a:ext cx="3859350" cy="295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29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-9142" y="533400"/>
                <a:ext cx="9144000" cy="1143000"/>
              </a:xfrm>
            </p:spPr>
            <p:txBody>
              <a:bodyPr/>
              <a:lstStyle/>
              <a:p>
                <a:pPr/>
                <a:r>
                  <a:rPr lang="en-US" sz="3600" b="1" dirty="0" smtClean="0">
                    <a:solidFill>
                      <a:srgbClr val="0000CC"/>
                    </a:solidFill>
                  </a:rPr>
                  <a:t>Last Time: Steady States of </a:t>
                </a:r>
                <a:br>
                  <a:rPr lang="en-US" sz="3600" b="1" dirty="0" smtClean="0">
                    <a:solidFill>
                      <a:srgbClr val="0000CC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→"/>
                          <m:vertJc m:val="bot"/>
                          <m:ctrlPr>
                            <a:rPr lang="el-GR" sz="320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32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32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2"/>
                                </m:rPr>
                                <a:rPr lang="en-US" sz="32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groupChr>
                      <m:r>
                        <a:rPr lang="en-US" sz="32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32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3200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sz="3200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32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⇌</m:t>
                            </m:r>
                            <m:r>
                              <a:rPr lang="en-US" sz="32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3200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3200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e>
                        </m:mr>
                      </m:m>
                      <m:groupChr>
                        <m:groupChrPr>
                          <m:chr m:val="→"/>
                          <m:vertJc m:val="bot"/>
                          <m:ctrlPr>
                            <a:rPr lang="el-GR" sz="32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32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32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32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groupChr>
                    </m:oMath>
                  </m:oMathPara>
                </a14:m>
                <a:endParaRPr lang="en-US" sz="3600" b="1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-9142" y="533400"/>
                <a:ext cx="9144000" cy="1143000"/>
              </a:xfrm>
              <a:blipFill rotWithShape="0">
                <a:blip r:embed="rId2"/>
                <a:stretch>
                  <a:fillRect t="-49733" b="-374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62000" y="2057400"/>
                <a:ext cx="8260174" cy="3254417"/>
              </a:xfrm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2400" b="0" dirty="0" smtClean="0"/>
              </a:p>
              <a:p>
                <a:pPr marL="0" indent="0">
                  <a:buNone/>
                </a:pPr>
                <a:endParaRPr lang="en-US" sz="2400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,  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Note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 smtClean="0"/>
                  <a:t> independent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sz="2400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0" y="2057400"/>
                <a:ext cx="8260174" cy="3254417"/>
              </a:xfrm>
              <a:blipFill rotWithShape="0">
                <a:blip r:embed="rId3"/>
                <a:stretch>
                  <a:fillRect l="-1107" b="-2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8237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533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 smtClean="0">
                <a:ea typeface="Cambria Math" panose="02040503050406030204" pitchFamily="18" charset="0"/>
                <a:sym typeface="Symbol" panose="05050102010706020507" pitchFamily="18" charset="2"/>
              </a:rPr>
              <a:t>I can also compare the stochastic and deterministic solutions</a:t>
            </a:r>
            <a:endParaRPr lang="en-US" sz="27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Stochastic Simulations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53000" y="4591907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ConstantDecayGillespieV3.py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84212" y="4885861"/>
            <a:ext cx="873118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b="1" dirty="0" smtClean="0">
                <a:ea typeface="Cambria Math" panose="02040503050406030204" pitchFamily="18" charset="0"/>
                <a:sym typeface="Symbol" panose="05050102010706020507" pitchFamily="18" charset="2"/>
              </a:rPr>
              <a:t>Try it!</a:t>
            </a:r>
            <a:endParaRPr lang="en-US" sz="2800" b="1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1650" y="782715"/>
            <a:ext cx="3467100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83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533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 smtClean="0">
                <a:ea typeface="Cambria Math" panose="02040503050406030204" pitchFamily="18" charset="0"/>
                <a:sym typeface="Symbol" panose="05050102010706020507" pitchFamily="18" charset="2"/>
              </a:rPr>
              <a:t>I can also compare the stochastic and deterministic solutions</a:t>
            </a:r>
            <a:endParaRPr lang="en-US" sz="27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Stochastic Simulations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53000" y="4591907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ConstantDecayGillespieV3.py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84212" y="4885861"/>
            <a:ext cx="87311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 smtClean="0">
                <a:ea typeface="Cambria Math" panose="02040503050406030204" pitchFamily="18" charset="0"/>
                <a:sym typeface="Symbol" panose="05050102010706020507" pitchFamily="18" charset="2"/>
              </a:rPr>
              <a:t>In this simple case, the smoothed results aren’t too different</a:t>
            </a:r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809184"/>
            <a:ext cx="3890962" cy="28411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1650" y="782715"/>
            <a:ext cx="3467100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98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8991600" cy="65556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Every time we load a model using 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parameters and variables are returned to their initial values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can change these values by overwriting them using the syntax: “Model Reference. Variable Name = value”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i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E.g. 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changes the value of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𝑘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1=0.1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defined in line 24 to 23.1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8991600" cy="6555641"/>
              </a:xfrm>
              <a:prstGeom prst="rect">
                <a:avLst/>
              </a:prstGeom>
              <a:blipFill rotWithShape="0">
                <a:blip r:embed="rId3"/>
                <a:stretch>
                  <a:fillRect l="-1356" t="-1023" r="-6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Changing Parameters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t="86839" r="7609" b="8960"/>
          <a:stretch/>
        </p:blipFill>
        <p:spPr>
          <a:xfrm>
            <a:off x="304800" y="1355037"/>
            <a:ext cx="6248400" cy="457199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981200" y="5943600"/>
            <a:ext cx="5867401" cy="762000"/>
            <a:chOff x="2819400" y="4191000"/>
            <a:chExt cx="5867401" cy="7620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6"/>
            <a:srcRect l="1127" t="77037" r="12116" b="15960"/>
            <a:stretch/>
          </p:blipFill>
          <p:spPr>
            <a:xfrm>
              <a:off x="2819400" y="4191000"/>
              <a:ext cx="5867401" cy="76200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848600" y="4490620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CC00"/>
                  </a:solidFill>
                </a:rPr>
                <a:t>;</a:t>
              </a:r>
              <a:endParaRPr lang="en-US" b="1" dirty="0">
                <a:solidFill>
                  <a:srgbClr val="00CC00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371600" y="4392967"/>
            <a:ext cx="6596148" cy="1014792"/>
            <a:chOff x="1371600" y="4392967"/>
            <a:chExt cx="6596148" cy="101479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71600" y="4392967"/>
              <a:ext cx="6596148" cy="1014792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3698288" y="4771098"/>
              <a:ext cx="2286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348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991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We can use this capability to write a simple parameter scan function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Load the file “ConstantDecaywithParameterScanV1.py”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This model is the same as the last except for lines 26-30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Changing Parameters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-3951" t="-1892" r="3951" b="13791"/>
          <a:stretch/>
        </p:blipFill>
        <p:spPr>
          <a:xfrm>
            <a:off x="1219200" y="3498318"/>
            <a:ext cx="7115483" cy="179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27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9916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Run it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It’s not pretty, but it does display 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series for A and B with values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Of k1 from 0 to 10  in unit steps!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How does it work?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Changing Parameters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8136" y="681418"/>
            <a:ext cx="3781425" cy="295855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/>
          <a:srcRect l="-3951" t="-1892" r="3951" b="13791"/>
          <a:stretch/>
        </p:blipFill>
        <p:spPr>
          <a:xfrm>
            <a:off x="1219200" y="3498318"/>
            <a:ext cx="7115483" cy="179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20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97247" y="2590800"/>
                <a:ext cx="8749506" cy="44012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Line 26 creates a loop over the series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𝑖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∈ </m:t>
                    </m:r>
                    <m:d>
                      <m:dPr>
                        <m:begChr m:val="{"/>
                        <m:endChr m:val="}"/>
                        <m:ctrlP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0,1,2,3,4,5,6,7,8,9</m:t>
                        </m:r>
                      </m:e>
                    </m:d>
                  </m:oMath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Line 27 loads the model to reset the variables to their initial values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Line 28 sets the new value of k1 to be </a:t>
                </a:r>
                <a:r>
                  <a:rPr lang="en-US" sz="2800" dirty="0" err="1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/10.0 careful to convert the integer value of </a:t>
                </a:r>
                <a:r>
                  <a:rPr lang="en-US" sz="2800" dirty="0" err="1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to a floating point number using float()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Line 29 runs a simulation and line 30 appends it to the 	previous plot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247" y="2590800"/>
                <a:ext cx="8749506" cy="4401205"/>
              </a:xfrm>
              <a:prstGeom prst="rect">
                <a:avLst/>
              </a:prstGeom>
              <a:blipFill rotWithShape="0">
                <a:blip r:embed="rId3"/>
                <a:stretch>
                  <a:fillRect l="-1393" t="-1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Changing Parameters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-3951" t="-1892" r="3951" b="13791"/>
          <a:stretch/>
        </p:blipFill>
        <p:spPr>
          <a:xfrm>
            <a:off x="685800" y="815998"/>
            <a:ext cx="7115483" cy="179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31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97246" y="2928869"/>
            <a:ext cx="874950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Try varying each rate constant and initial value and see if you can reproduce the scans we did using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PathwayDesigner</a:t>
            </a:r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In Class Exercise: Tellurium</a:t>
            </a:r>
            <a:r>
              <a:rPr lang="en-US" sz="3200" b="1" dirty="0">
                <a:solidFill>
                  <a:srgbClr val="0000CC"/>
                </a:solidFill>
              </a:rPr>
              <a:t>: </a:t>
            </a:r>
            <a:r>
              <a:rPr lang="en-US" sz="3200" b="1" dirty="0" smtClean="0">
                <a:solidFill>
                  <a:srgbClr val="0000CC"/>
                </a:solidFill>
              </a:rPr>
              <a:t>Changing Parameters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-3951" t="-1892" r="3951" b="13791"/>
          <a:stretch/>
        </p:blipFill>
        <p:spPr>
          <a:xfrm>
            <a:off x="1014258" y="951745"/>
            <a:ext cx="7115483" cy="179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82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9916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We have both A and B series in the same graph, which isn’t very pretty. One way to view one at a time would be to record only the A or B series in our Model Output Variable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syntax is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“Model Output Variable = model </a:t>
            </a:r>
            <a:r>
              <a:rPr lang="en-US" sz="2800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reference.</a:t>
            </a:r>
            <a:r>
              <a:rPr lang="en-US" sz="2800" b="1" dirty="0" err="1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simulate</a:t>
            </a:r>
            <a:r>
              <a:rPr lang="en-US" sz="2800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(start time, end time, number of points, [‘variable1’,’variable2’,…])”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E.g. </a:t>
            </a:r>
          </a:p>
          <a:p>
            <a:r>
              <a:rPr lang="en-US" sz="2800" dirty="0"/>
              <a:t> m = </a:t>
            </a:r>
            <a:r>
              <a:rPr lang="en-US" sz="2800" dirty="0" err="1"/>
              <a:t>rr.simulate</a:t>
            </a:r>
            <a:r>
              <a:rPr lang="en-US" sz="2800" dirty="0"/>
              <a:t>(0, 20, 500, ['</a:t>
            </a:r>
            <a:r>
              <a:rPr lang="en-US" sz="2800" dirty="0" err="1"/>
              <a:t>time','A</a:t>
            </a:r>
            <a:r>
              <a:rPr lang="en-US" sz="2800" dirty="0" smtClean="0"/>
              <a:t>'])</a:t>
            </a:r>
          </a:p>
          <a:p>
            <a:r>
              <a:rPr lang="en-US" sz="2800" dirty="0" smtClean="0"/>
              <a:t>Or</a:t>
            </a:r>
          </a:p>
          <a:p>
            <a:r>
              <a:rPr lang="en-US" sz="2800" dirty="0"/>
              <a:t> m = </a:t>
            </a:r>
            <a:r>
              <a:rPr lang="en-US" sz="2800" dirty="0" err="1"/>
              <a:t>rr.simulate</a:t>
            </a:r>
            <a:r>
              <a:rPr lang="en-US" sz="2800" dirty="0"/>
              <a:t>(0, 20, 500, ['</a:t>
            </a:r>
            <a:r>
              <a:rPr lang="en-US" sz="2800" dirty="0" err="1"/>
              <a:t>time</a:t>
            </a:r>
            <a:r>
              <a:rPr lang="en-US" sz="2800" dirty="0" err="1" smtClean="0"/>
              <a:t>',‘B</a:t>
            </a:r>
            <a:r>
              <a:rPr lang="en-US" sz="2800" dirty="0" smtClean="0"/>
              <a:t>'])</a:t>
            </a:r>
          </a:p>
          <a:p>
            <a:r>
              <a:rPr lang="en-US" sz="2800" dirty="0" smtClean="0"/>
              <a:t>Try them and see what they do</a:t>
            </a:r>
            <a:endParaRPr lang="en-US" sz="2800" dirty="0"/>
          </a:p>
          <a:p>
            <a:endParaRPr lang="en-US" sz="2800" dirty="0"/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Model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916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8991600" cy="49888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have shown how to change parameter values between runs of a simulation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What if we want to have a value change during the simulation?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Antimony/Tellurium has the concept of time and </a:t>
                </a:r>
                <a:r>
                  <a:rPr lang="en-US" sz="28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events</a:t>
                </a:r>
              </a:p>
              <a:p>
                <a:r>
                  <a:rPr lang="en-US" sz="28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Which can change parameters and variables</a:t>
                </a:r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Let’s return to our constant decay model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groupChr>
                      <m:groupChrPr>
                        <m:chr m:val="→"/>
                        <m:vertJc m:val="bot"/>
                        <m:ctrlPr>
                          <a:rPr lang="el-GR" sz="28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brk m:alnAt="2"/>
                              </m:r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groupChr>
                    <m:r>
                      <a:rPr lang="en-US" sz="2800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groupChr>
                      <m:groupChrPr>
                        <m:chr m:val="→"/>
                        <m:vertJc m:val="bot"/>
                        <m:ctrlPr>
                          <a:rPr lang="el-GR" sz="28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groupChr>
                  </m:oMath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:endParaRPr lang="en-US" sz="2800" dirty="0"/>
              </a:p>
              <a:p>
                <a:endParaRPr lang="en-US" sz="2800" dirty="0"/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8991600" cy="4988802"/>
              </a:xfrm>
              <a:prstGeom prst="rect">
                <a:avLst/>
              </a:prstGeom>
              <a:blipFill rotWithShape="0">
                <a:blip r:embed="rId3"/>
                <a:stretch>
                  <a:fillRect l="-1356" t="-1345" r="-12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Time Dependence and Events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t="-1" b="1181"/>
          <a:stretch/>
        </p:blipFill>
        <p:spPr>
          <a:xfrm>
            <a:off x="664701" y="4218172"/>
            <a:ext cx="3277215" cy="236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7200" y="4181424"/>
            <a:ext cx="3070378" cy="23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2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5334000" cy="75741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Let’s return to our constant decay model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groupChr>
                      <m:groupChrPr>
                        <m:chr m:val="→"/>
                        <m:vertJc m:val="bot"/>
                        <m:ctrlPr>
                          <a:rPr lang="el-GR" sz="28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brk m:alnAt="2"/>
                              </m:r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groupChr>
                    <m:r>
                      <a:rPr lang="en-US" sz="2800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groupChr>
                      <m:groupChrPr>
                        <m:chr m:val="→"/>
                        <m:vertJc m:val="bot"/>
                        <m:ctrlPr>
                          <a:rPr lang="el-GR" sz="28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groupChr>
                  </m:oMath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can make the rate constants change in time by declaring their functional forms or derivatives w.r.t. time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i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e.g. 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suppose that k1 is modulated by a time varying sinusoidal external signal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𝑡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=0.2+</m:t>
                    </m:r>
                    <m:func>
                      <m:func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:endParaRPr lang="en-US" sz="2800" dirty="0"/>
              </a:p>
              <a:p>
                <a:endParaRPr lang="en-US" sz="2800" dirty="0"/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5334000" cy="7574125"/>
              </a:xfrm>
              <a:prstGeom prst="rect">
                <a:avLst/>
              </a:prstGeom>
              <a:blipFill rotWithShape="0">
                <a:blip r:embed="rId3"/>
                <a:stretch>
                  <a:fillRect l="-2286" t="-886" r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Time Dependence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t="-1" b="1181"/>
          <a:stretch/>
        </p:blipFill>
        <p:spPr>
          <a:xfrm>
            <a:off x="5975382" y="1031390"/>
            <a:ext cx="3277215" cy="236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8801" y="3741908"/>
            <a:ext cx="3070378" cy="23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22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0755"/>
            <a:ext cx="91440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</a:rPr>
              <a:t>Last Time: Chemical Equilibrium</a:t>
            </a:r>
            <a:endParaRPr lang="en-US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802263"/>
                <a:ext cx="8686800" cy="6858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We reach </a:t>
                </a:r>
                <a:r>
                  <a:rPr lang="en-US" b="1" dirty="0"/>
                  <a:t>chemical equilibrium </a:t>
                </a:r>
                <a:r>
                  <a:rPr lang="en-US" dirty="0"/>
                  <a:t>when the </a:t>
                </a:r>
                <a:r>
                  <a:rPr lang="en-US" b="1" dirty="0"/>
                  <a:t>forward and reverse rates </a:t>
                </a:r>
                <a:r>
                  <a:rPr lang="en-US" dirty="0"/>
                  <a:t>of </a:t>
                </a:r>
                <a:r>
                  <a:rPr lang="en-US" dirty="0" smtClean="0"/>
                  <a:t>a reaction balance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𝑎𝐴</m:t>
                      </m:r>
                      <m:r>
                        <a:rPr lang="en-US" sz="4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4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𝑏𝐵</m:t>
                      </m:r>
                      <m:r>
                        <a:rPr lang="en-US" sz="4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+…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⇌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</m:m>
                      <m:r>
                        <a:rPr lang="en-US" sz="4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𝑝𝑃</m:t>
                      </m:r>
                      <m:r>
                        <a:rPr lang="en-US" sz="4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4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𝑞𝑄</m:t>
                      </m:r>
                      <m:r>
                        <a:rPr lang="en-US" sz="4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…</m:t>
                      </m:r>
                    </m:oMath>
                  </m:oMathPara>
                </a14:m>
                <a:endParaRPr lang="en-US" sz="360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360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3600" dirty="0" smtClean="0"/>
                  <a:t>Has</a:t>
                </a:r>
                <a:r>
                  <a:rPr lang="en-US" sz="3600" b="1" dirty="0" smtClean="0"/>
                  <a:t> equilibrium constant</a:t>
                </a:r>
                <a:r>
                  <a:rPr lang="en-US" sz="3600" dirty="0" smtClean="0"/>
                  <a:t>:</a:t>
                </a:r>
                <a:endParaRPr lang="en-US" sz="3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en-US" sz="3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sup>
                          </m:sSup>
                          <m: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…</m:t>
                          </m:r>
                        </m:num>
                        <m:den>
                          <m:sSup>
                            <m:sSupPr>
                              <m:ctrlP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p>
                          <m: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…</m:t>
                          </m:r>
                        </m:den>
                      </m:f>
                      <m:r>
                        <a:rPr lang="en-US" sz="3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802263"/>
                <a:ext cx="8686800" cy="685800"/>
              </a:xfrm>
              <a:blipFill rotWithShape="0">
                <a:blip r:embed="rId2"/>
                <a:stretch>
                  <a:fillRect l="-2175" t="-11607" b="-738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651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5334000" cy="61247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Suppose that k1 is modulated by a time varying sinusoidal external signal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𝑡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=0.2+</m:t>
                    </m:r>
                    <m:func>
                      <m:func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can write this time variation with the syntax: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“k1 := 0.2 + sin(time);”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Try it!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:endParaRPr lang="en-US" sz="2800" dirty="0"/>
              </a:p>
              <a:p>
                <a:endParaRPr lang="en-US" sz="2800" dirty="0"/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5334000" cy="6124754"/>
              </a:xfrm>
              <a:prstGeom prst="rect">
                <a:avLst/>
              </a:prstGeom>
              <a:blipFill rotWithShape="0">
                <a:blip r:embed="rId3"/>
                <a:stretch>
                  <a:fillRect l="-2286" t="-1096" r="-30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Time Dependence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t="-1" b="1181"/>
          <a:stretch/>
        </p:blipFill>
        <p:spPr>
          <a:xfrm>
            <a:off x="5975382" y="1031390"/>
            <a:ext cx="3277215" cy="236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8801" y="3741908"/>
            <a:ext cx="3070378" cy="23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52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4819650" cy="52629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Suppose </a:t>
                </a:r>
                <a:r>
                  <a:rPr lang="en-US" sz="280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that k_1 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is modulated by a time varying sinusoidal external signal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𝑡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=0.2+</m:t>
                    </m:r>
                    <m:func>
                      <m:func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can write this time variation with the syntax: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“k1 := 0.2 + sin(time);”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:endParaRPr lang="en-US" sz="2800" dirty="0"/>
              </a:p>
              <a:p>
                <a:endParaRPr lang="en-US" sz="2800" dirty="0"/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4819650" cy="5262979"/>
              </a:xfrm>
              <a:prstGeom prst="rect">
                <a:avLst/>
              </a:prstGeom>
              <a:blipFill rotWithShape="0">
                <a:blip r:embed="rId3"/>
                <a:stretch>
                  <a:fillRect l="-2528" t="-1275" r="-3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Time Dependence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925" y="4267200"/>
            <a:ext cx="3070378" cy="23819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72050" y="829639"/>
            <a:ext cx="4171950" cy="26955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24449" y="4153248"/>
            <a:ext cx="3076543" cy="228088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72050" y="3581400"/>
            <a:ext cx="401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ConstantDecayEventsV1.py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33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4819650" cy="48320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increases gradually in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𝑡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=0.2+0.1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𝑡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the result is less dramatic, 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can write this time variation with the syntax: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“k1 := 0.2 + 0.1*time;”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:endParaRPr lang="en-US" sz="2800" dirty="0"/>
              </a:p>
              <a:p>
                <a:endParaRPr lang="en-US" sz="2800" dirty="0"/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4819650" cy="4832092"/>
              </a:xfrm>
              <a:prstGeom prst="rect">
                <a:avLst/>
              </a:prstGeom>
              <a:blipFill rotWithShape="0">
                <a:blip r:embed="rId3"/>
                <a:stretch>
                  <a:fillRect l="-2528" t="-1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Time Dependence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925" y="4267200"/>
            <a:ext cx="3070378" cy="238190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72050" y="3581400"/>
            <a:ext cx="401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ConstantDecayEventsV2.py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6602" y="791920"/>
            <a:ext cx="3495675" cy="26955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92546" y="4227731"/>
            <a:ext cx="2997996" cy="224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78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4819650" cy="44012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can also relate the parameters, e.g.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sub>
                    </m:sSub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=3</m:t>
                    </m:r>
                    <m:sSub>
                      <m:sSubPr>
                        <m:ctrlP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sub>
                    </m:sSub>
                  </m:oMath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can write this time variation with the syntax: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“k2 = 3*k1;”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:endParaRPr lang="en-US" sz="2800" dirty="0"/>
              </a:p>
              <a:p>
                <a:endParaRPr lang="en-US" sz="2800" dirty="0"/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4819650" cy="4401205"/>
              </a:xfrm>
              <a:prstGeom prst="rect">
                <a:avLst/>
              </a:prstGeom>
              <a:blipFill rotWithShape="0">
                <a:blip r:embed="rId3"/>
                <a:stretch>
                  <a:fillRect l="-2528" t="-1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Time Dependence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972050" y="3581400"/>
            <a:ext cx="401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ConstantDecayEventsV3.py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437" y="4085934"/>
            <a:ext cx="2997996" cy="22484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6602" y="4133827"/>
            <a:ext cx="2969024" cy="2266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22912" y="685800"/>
            <a:ext cx="3324225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87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4819650" cy="63144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can also </a:t>
                </a:r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define the derivative of k2 in time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, </a:t>
                </a:r>
                <a:r>
                  <a:rPr lang="en-US" sz="2800" i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e.g.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𝑑</m:t>
                            </m:r>
                            <m:r>
                              <a:rPr lang="en-US" sz="28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8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𝑑𝑡</m:t>
                        </m:r>
                      </m:den>
                    </m:f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=3</m:t>
                    </m:r>
                    <m:sSub>
                      <m:sSubPr>
                        <m:ctrlP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sub>
                    </m:sSub>
                  </m:oMath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with the syntax: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“k2’ = 3*k1;”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still need to specify the initial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sub>
                    </m:sSub>
                  </m:oMath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“k2 = 1.0;”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Try it and see what happens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:endParaRPr lang="en-US" sz="2800" dirty="0"/>
              </a:p>
              <a:p>
                <a:endParaRPr lang="en-US" sz="2800" dirty="0"/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4819650" cy="6314421"/>
              </a:xfrm>
              <a:prstGeom prst="rect">
                <a:avLst/>
              </a:prstGeom>
              <a:blipFill rotWithShape="0">
                <a:blip r:embed="rId3"/>
                <a:stretch>
                  <a:fillRect l="-2528" t="-10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Time Dependence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972050" y="3581400"/>
            <a:ext cx="401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ConstantDecayEventsV4.py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1150" y="810970"/>
            <a:ext cx="3333750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93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481965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In this case the model plots something we might not expect, with an extra line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800" dirty="0"/>
          </a:p>
          <a:p>
            <a:endParaRPr lang="en-US" sz="2800" dirty="0"/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Time Dependence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972050" y="3581400"/>
            <a:ext cx="401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ConstantDecayEventsV4.py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4294901"/>
            <a:ext cx="2969024" cy="22662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5163" y="4289722"/>
            <a:ext cx="2953324" cy="22277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1150" y="810970"/>
            <a:ext cx="3333750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06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4819650" cy="52629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extra line is in the graph, because Tellurium is solving the time evolution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sub>
                    </m:sSub>
                  </m:oMath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To restore our plot, change the output of our simulation by specifying that we only want to save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𝑡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, 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(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𝑡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), 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𝐵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(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𝑡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)</m:t>
                    </m:r>
                  </m:oMath>
                </a14:m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:endParaRPr lang="en-US" sz="2800" dirty="0"/>
              </a:p>
              <a:p>
                <a:endParaRPr lang="en-US" sz="2800" dirty="0"/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4819650" cy="5262979"/>
              </a:xfrm>
              <a:prstGeom prst="rect">
                <a:avLst/>
              </a:prstGeom>
              <a:blipFill rotWithShape="0">
                <a:blip r:embed="rId3"/>
                <a:stretch>
                  <a:fillRect l="-2528" t="-1275" r="-40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Time Dependence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48250" y="3925569"/>
            <a:ext cx="401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ConstantDecayEventsV5.py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1150" y="810970"/>
            <a:ext cx="3333750" cy="2676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1650" y="4294901"/>
            <a:ext cx="2851196" cy="21271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8"/>
          <a:srcRect l="-111" t="91077" r="111" b="769"/>
          <a:stretch/>
        </p:blipFill>
        <p:spPr>
          <a:xfrm>
            <a:off x="242094" y="4294901"/>
            <a:ext cx="4276725" cy="25241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1027" y="4500942"/>
            <a:ext cx="2953324" cy="222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66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9154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What if we want to simulate a discrete change, like the addition of a drug or nutrient at a given time? 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syntax for such </a:t>
            </a:r>
            <a:r>
              <a:rPr lang="en-US" sz="2800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events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is: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“Event name: at (logical expression) : parameter name = expression , parameter name = expression…;”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i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E.g.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if we add 10 units of A at time 15, we would write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“E1: at (time&gt;15) : A = A +15;”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Try it and see what happens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800" dirty="0"/>
          </a:p>
          <a:p>
            <a:endParaRPr lang="en-US" sz="2800" dirty="0"/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Events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827587" y="5219117"/>
            <a:ext cx="401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ConstantDecayEventsV6.py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51816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The syntax for </a:t>
            </a:r>
            <a:r>
              <a:rPr lang="en-US" sz="2800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events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is: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“Event name: at (logical expression) : parameter name = expression , parameter name = expression…;”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i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E.g. 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if we add 10 units of A at time 15, we would write</a:t>
            </a: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“E1: at (time&gt;15) : A = A +15;”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Try it and see what happens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800" dirty="0"/>
          </a:p>
          <a:p>
            <a:endParaRPr lang="en-US" sz="2800" dirty="0"/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Events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139011" y="3592972"/>
            <a:ext cx="401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ConstantDecayEventsV6.py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3122" y="3984949"/>
            <a:ext cx="3577438" cy="27401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0225" y="761572"/>
            <a:ext cx="325755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44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5410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An event triggers </a:t>
            </a:r>
            <a:r>
              <a:rPr lang="en-US" sz="2800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once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each time its trigger becomes true 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It will trigger </a:t>
            </a:r>
            <a:r>
              <a:rPr lang="en-US" sz="2800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only once 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if its trigger </a:t>
            </a:r>
            <a:r>
              <a:rPr lang="en-US" sz="2800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becomes true and stays true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, but it will trigger again if the trigger becomes false and then true a second time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Events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29200" y="3592972"/>
            <a:ext cx="4129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ConstantDecayEventsV6A.py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r="5340" b="2300"/>
          <a:stretch/>
        </p:blipFill>
        <p:spPr>
          <a:xfrm>
            <a:off x="5408887" y="709308"/>
            <a:ext cx="3714750" cy="287552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67912" y="4182602"/>
            <a:ext cx="874950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Compare </a:t>
            </a:r>
          </a:p>
          <a:p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“E1: at (time&gt;15) : A = A +15;”</a:t>
            </a:r>
          </a:p>
          <a:p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and</a:t>
            </a:r>
          </a:p>
          <a:p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“E1: at (sin(time)&gt;0.5) : B = B +0.5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;”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b="1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Try it and see what happens</a:t>
            </a:r>
          </a:p>
        </p:txBody>
      </p:sp>
    </p:spTree>
    <p:extLst>
      <p:ext uri="{BB962C8B-B14F-4D97-AF65-F5344CB8AC3E}">
        <p14:creationId xmlns:p14="http://schemas.microsoft.com/office/powerpoint/2010/main" val="384155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39570" y="815223"/>
                <a:ext cx="8728229" cy="5476884"/>
              </a:xfrm>
            </p:spPr>
            <p:txBody>
              <a:bodyPr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en-US" sz="3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sup>
                          </m:sSup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…</m:t>
                          </m:r>
                        </m:num>
                        <m:den>
                          <m:sSup>
                            <m:sSup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p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…</m:t>
                          </m:r>
                        </m:den>
                      </m:f>
                      <m:r>
                        <a:rPr lang="en-US" sz="3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3000" i="1" dirty="0" smtClean="0"/>
              </a:p>
              <a:p>
                <a:pPr marL="0" indent="0">
                  <a:buNone/>
                </a:pPr>
                <a:r>
                  <a:rPr lang="en-US" sz="3000" dirty="0"/>
                  <a:t>For the </a:t>
                </a:r>
                <a:r>
                  <a:rPr lang="en-US" sz="3000" dirty="0" smtClean="0"/>
                  <a:t>dissociation reaction </a:t>
                </a:r>
                <a14:m>
                  <m:oMath xmlns:m="http://schemas.openxmlformats.org/officeDocument/2006/math">
                    <m:r>
                      <a:rPr lang="en-US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𝐻𝐴</m:t>
                    </m:r>
                    <m:r>
                      <a:rPr lang="en-US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⇌</m:t>
                    </m:r>
                    <m:r>
                      <a:rPr lang="en-US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3000" dirty="0" smtClean="0">
                    <a:ea typeface="Cambria Math" panose="02040503050406030204" pitchFamily="18" charset="0"/>
                  </a:rPr>
                  <a:t> </a:t>
                </a:r>
                <a:r>
                  <a:rPr lang="en-US" sz="3000" dirty="0" smtClean="0"/>
                  <a:t>the </a:t>
                </a:r>
                <a:r>
                  <a:rPr lang="en-US" sz="3000" dirty="0"/>
                  <a:t>equilibrium constant is </a:t>
                </a:r>
                <a:r>
                  <a:rPr lang="en-US" sz="3000" dirty="0" smtClean="0"/>
                  <a:t>called </a:t>
                </a:r>
                <a:r>
                  <a:rPr lang="en-US" sz="3000" dirty="0"/>
                  <a:t>the </a:t>
                </a:r>
                <a:r>
                  <a:rPr lang="en-US" sz="3000" b="1" dirty="0"/>
                  <a:t>dissociation constant</a:t>
                </a:r>
                <a:r>
                  <a:rPr lang="en-US" sz="3000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3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3000" dirty="0" smtClean="0"/>
              </a:p>
              <a:p>
                <a:pPr marL="0" indent="0">
                  <a:buNone/>
                </a:pPr>
                <a:r>
                  <a:rPr lang="en-US" sz="3000" dirty="0" smtClean="0"/>
                  <a:t>The reverse association reaction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⇌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𝐻𝐴</m:t>
                    </m:r>
                  </m:oMath>
                </a14:m>
                <a:r>
                  <a:rPr lang="en-US" sz="2800" dirty="0" smtClean="0"/>
                  <a:t> de</a:t>
                </a:r>
                <a:r>
                  <a:rPr lang="en-US" sz="3000" dirty="0" smtClean="0"/>
                  <a:t>fines the </a:t>
                </a:r>
                <a:r>
                  <a:rPr lang="en-US" sz="3000" b="1" dirty="0" smtClean="0"/>
                  <a:t>association constant: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3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𝐻𝐴</m:t>
                          </m:r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en-US" sz="30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9570" y="815223"/>
                <a:ext cx="8728229" cy="5476884"/>
              </a:xfrm>
              <a:blipFill rotWithShape="0">
                <a:blip r:embed="rId2"/>
                <a:stretch>
                  <a:fillRect l="-1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3736643"/>
            <a:ext cx="82296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6369784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Slide Courtesy of Herbert </a:t>
            </a:r>
            <a:r>
              <a:rPr lang="en-US" dirty="0" err="1" smtClean="0"/>
              <a:t>Sauro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-144361"/>
            <a:ext cx="91440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</a:rPr>
              <a:t>Last Time: Chemical Equilibrium</a:t>
            </a:r>
            <a:endParaRPr lang="en-US" b="1" dirty="0">
              <a:solidFill>
                <a:srgbClr val="0000CC"/>
              </a:solidFill>
            </a:endParaRPr>
          </a:p>
        </p:txBody>
      </p:sp>
      <p:pic>
        <p:nvPicPr>
          <p:cNvPr id="6" name="Picture 5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855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5181600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“E1: at (time&gt;15) : A = A +15;”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Triggers </a:t>
            </a:r>
            <a:r>
              <a:rPr lang="en-US" sz="2800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only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sz="2800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once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But</a:t>
            </a: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“E1: at 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(sin(time)&gt;0.5) 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: 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B 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= 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B +0.5;”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Triggers </a:t>
            </a:r>
            <a:r>
              <a:rPr lang="en-US" sz="2800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every time 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sin(time </a:t>
            </a:r>
            <a:r>
              <a:rPr lang="en-US" sz="2800" b="1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increases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from less than 0.5 to greater than 0.5</a:t>
            </a:r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800" dirty="0"/>
          </a:p>
          <a:p>
            <a:endParaRPr lang="en-US" sz="2800" dirty="0"/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800" dirty="0" smtClean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Events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29200" y="3592972"/>
            <a:ext cx="4129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ConstantDecayEventsV6A.py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r="5340" b="2300"/>
          <a:stretch/>
        </p:blipFill>
        <p:spPr>
          <a:xfrm>
            <a:off x="5408887" y="709308"/>
            <a:ext cx="3714750" cy="28755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60879" y="4153805"/>
            <a:ext cx="3289396" cy="255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28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5181600" cy="78483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syntax for </a:t>
                </a:r>
                <a:r>
                  <a:rPr lang="en-US" sz="28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events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is: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“Event name: at (logical expression) : parameter name = expression , parameter name = expression…;”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i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E.g.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if we wanted the direction of the second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→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𝐵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reaction to reverse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1</m:t>
                            </m:r>
                          </m:sub>
                        </m:sSub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→−</m:t>
                        </m:r>
                        <m:sSub>
                          <m:sSubPr>
                            <m:ctrlP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at time 10, we use: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“E1: at (time&gt;10) : k1 = -k1;”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Try it and see what happens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:endParaRPr lang="en-US" sz="2800" dirty="0"/>
              </a:p>
              <a:p>
                <a:endParaRPr lang="en-US" sz="2800" dirty="0"/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5181600" cy="7848302"/>
              </a:xfrm>
              <a:prstGeom prst="rect">
                <a:avLst/>
              </a:prstGeom>
              <a:blipFill rotWithShape="0">
                <a:blip r:embed="rId3"/>
                <a:stretch>
                  <a:fillRect l="-2353" t="-855" r="-25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Events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139011" y="3592972"/>
            <a:ext cx="401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ConstantDecayEventsV7.py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3562" y="762000"/>
            <a:ext cx="3190875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96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5181600" cy="48320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syntax for </a:t>
                </a:r>
                <a:r>
                  <a:rPr lang="en-US" sz="28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events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is: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“Event name: at (logical expression) : parameter name = expression , parameter name = expression…;”</a:t>
                </a:r>
              </a:p>
              <a:p>
                <a:endParaRPr lang="en-US" sz="2800" i="1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i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E.g.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if we wanted the direction of the second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→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𝐵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reaction to reverse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1</m:t>
                            </m:r>
                          </m:sub>
                        </m:sSub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→−</m:t>
                        </m:r>
                        <m:sSub>
                          <m:sSubPr>
                            <m:ctrlP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at time 10: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“E1: at (time&gt;10) : k1 = -k1;”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5181600" cy="4832092"/>
              </a:xfrm>
              <a:prstGeom prst="rect">
                <a:avLst/>
              </a:prstGeom>
              <a:blipFill rotWithShape="0">
                <a:blip r:embed="rId3"/>
                <a:stretch>
                  <a:fillRect l="-2353" t="-1389" r="-2588" b="-25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Events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139011" y="3592972"/>
            <a:ext cx="401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ConstantDecayEventsV7.py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3562" y="762000"/>
            <a:ext cx="3190875" cy="2686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2600" y="3919473"/>
            <a:ext cx="3298304" cy="244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48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5334000" cy="61247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syntax for </a:t>
                </a:r>
                <a:r>
                  <a:rPr lang="en-US" sz="2800" b="1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events</a:t>
                </a:r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is:</a:t>
                </a:r>
              </a:p>
              <a:p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“Event name: at (logical expression) : parameter name = expression , parameter name = expression…;”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Suppose</a:t>
                </a:r>
                <a:r>
                  <a:rPr lang="en-US" sz="2800" i="1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wanted the direction of the second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US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→</m:t>
                    </m:r>
                  </m:oMath>
                </a14:m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reaction to reverse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1</m:t>
                            </m:r>
                          </m:sub>
                        </m:sSub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→−</m:t>
                        </m:r>
                        <m:sSub>
                          <m:sSubPr>
                            <m:ctrlP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when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</m:oMath>
                </a14:m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was less than </a:t>
                </a:r>
                <a14:m>
                  <m:oMath xmlns:m="http://schemas.openxmlformats.org/officeDocument/2006/math">
                    <m:r>
                      <a:rPr lang="en-US" sz="2800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2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“E1: at (A&lt;2) : k1 = -k1;”</a:t>
                </a: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b="1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Try it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5334000" cy="6124754"/>
              </a:xfrm>
              <a:prstGeom prst="rect">
                <a:avLst/>
              </a:prstGeom>
              <a:blipFill rotWithShape="0">
                <a:blip r:embed="rId3"/>
                <a:stretch>
                  <a:fillRect l="-2286" t="-1096" r="-1486" b="-1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Events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139011" y="3592972"/>
            <a:ext cx="401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ConstantDecayEventsV8.py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4965" y="783757"/>
            <a:ext cx="3200400" cy="269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07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399" y="685800"/>
                <a:ext cx="5472565" cy="52629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The syntax for </a:t>
                </a:r>
                <a:r>
                  <a:rPr lang="en-US" sz="28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events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is:</a:t>
                </a: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“Event name: at (logical expression) : parameter name = expression , parameter name = expression…;”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Suppose</a:t>
                </a:r>
                <a:r>
                  <a:rPr lang="en-US" sz="2800" i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we wanted the direction of the second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→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reaction to reverse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1</m:t>
                            </m:r>
                          </m:sub>
                        </m:sSub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→−</m:t>
                        </m:r>
                        <m:sSub>
                          <m:sSubPr>
                            <m:ctrlP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when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was </a:t>
                </a:r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less than </a:t>
                </a:r>
                <a14:m>
                  <m:oMath xmlns:m="http://schemas.openxmlformats.org/officeDocument/2006/math">
                    <m:r>
                      <a:rPr lang="en-US" sz="2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2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:</a:t>
                </a:r>
              </a:p>
              <a:p>
                <a:endParaRPr lang="en-US" sz="28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“E1: at (A&lt;2) : k1 = -k1;”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399" y="685800"/>
                <a:ext cx="5472565" cy="5262979"/>
              </a:xfrm>
              <a:prstGeom prst="rect">
                <a:avLst/>
              </a:prstGeom>
              <a:blipFill rotWithShape="0">
                <a:blip r:embed="rId3"/>
                <a:stretch>
                  <a:fillRect l="-2227" t="-1275" b="-22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Events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139011" y="3592972"/>
            <a:ext cx="401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ConstantDecayEventsV8.py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4965" y="4267200"/>
            <a:ext cx="3047641" cy="2324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4965" y="783757"/>
            <a:ext cx="3200400" cy="269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40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5181600" cy="31085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Now make the direction of the second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→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𝐵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reaction 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reverse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1</m:t>
                            </m:r>
                          </m:sub>
                        </m:sSub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→−</m:t>
                        </m:r>
                        <m:sSub>
                          <m:sSubPr>
                            <m:ctrlP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again </a:t>
                </a:r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</m:oMath>
                </a14:m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is greater than 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12</a:t>
                </a:r>
                <a:endParaRPr lang="en-US" sz="2800" b="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b="1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Try it 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(make your run last 100 time steps to see what happens)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5181600" cy="3108543"/>
              </a:xfrm>
              <a:prstGeom prst="rect">
                <a:avLst/>
              </a:prstGeom>
              <a:blipFill rotWithShape="0">
                <a:blip r:embed="rId3"/>
                <a:stretch>
                  <a:fillRect l="-2353" t="-2161" b="-4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Events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139011" y="3592972"/>
            <a:ext cx="401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ConstantDecayEventsV9.py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4965" y="783757"/>
            <a:ext cx="3200400" cy="269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82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685800"/>
                <a:ext cx="5181600" cy="35394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Now make the direction of the second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→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𝐵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reaction 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reverse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1</m:t>
                            </m:r>
                          </m:sub>
                        </m:sSub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→−</m:t>
                        </m:r>
                        <m:sSub>
                          <m:sSubPr>
                            <m:ctrlP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again </a:t>
                </a:r>
                <a:r>
                  <a:rPr lang="en-US" sz="2800" dirty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when A is greater than </a:t>
                </a:r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12</a:t>
                </a:r>
                <a:endParaRPr lang="en-US" sz="2800" b="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8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Each time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&lt;2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the sign of the reaction reverses and each time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&gt;12</m:t>
                    </m:r>
                  </m:oMath>
                </a14:m>
                <a:r>
                  <a:rPr lang="en-US" sz="28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 the sign reverses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5800"/>
                <a:ext cx="5181600" cy="3539430"/>
              </a:xfrm>
              <a:prstGeom prst="rect">
                <a:avLst/>
              </a:prstGeom>
              <a:blipFill rotWithShape="0">
                <a:blip r:embed="rId3"/>
                <a:stretch>
                  <a:fillRect l="-2353" t="-1897" b="-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Events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19675" y="3980180"/>
            <a:ext cx="401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File ConstantDecayEventsV9.py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800" y="773816"/>
            <a:ext cx="3448050" cy="31146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22903" y="4354691"/>
            <a:ext cx="3067050" cy="226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66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400" y="685800"/>
            <a:ext cx="8915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For more on events 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see: </a:t>
            </a:r>
            <a:r>
              <a:rPr lang="en-US" sz="2800" dirty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  <a:hlinkClick r:id="rId3"/>
              </a:rPr>
              <a:t>http://tellurium.analogmachine.org/documentation/antimony-documentation/#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  <a:hlinkClick r:id="rId3"/>
              </a:rPr>
              <a:t>events</a:t>
            </a:r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</a:p>
          <a:p>
            <a:endParaRPr lang="en-US" sz="28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8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In particular, for delays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64517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solidFill>
                  <a:srgbClr val="0000CC"/>
                </a:solidFill>
              </a:rPr>
              <a:t>Tellurium: </a:t>
            </a:r>
            <a:r>
              <a:rPr lang="en-US" sz="3200" b="1" dirty="0" smtClean="0">
                <a:solidFill>
                  <a:srgbClr val="0000CC"/>
                </a:solidFill>
              </a:rPr>
              <a:t>Events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397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5166</TotalTime>
  <Words>3909</Words>
  <Application>Microsoft Office PowerPoint</Application>
  <PresentationFormat>On-screen Show (4:3)</PresentationFormat>
  <Paragraphs>1477</Paragraphs>
  <Slides>97</Slides>
  <Notes>92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97</vt:i4>
      </vt:variant>
    </vt:vector>
  </HeadingPairs>
  <TitlesOfParts>
    <vt:vector size="104" baseType="lpstr">
      <vt:lpstr>Arial</vt:lpstr>
      <vt:lpstr>Calibri</vt:lpstr>
      <vt:lpstr>Cambria Math</vt:lpstr>
      <vt:lpstr>Symbol</vt:lpstr>
      <vt:lpstr>Times New Roman</vt:lpstr>
      <vt:lpstr>Verdana</vt:lpstr>
      <vt:lpstr>Default Design</vt:lpstr>
      <vt:lpstr>E399/E599: Introduction to Computational Bioengineering—Dynamics on Networks Lecture 5 Introduction to Tellurium Modeling in Python</vt:lpstr>
      <vt:lpstr>Last Time: Using Pathway Designer: Parameter Scanning</vt:lpstr>
      <vt:lpstr>Last Time: Linear Stability of Fixed Points</vt:lpstr>
      <vt:lpstr>Last Time: Linear Stability Analysis</vt:lpstr>
      <vt:lpstr>Last Time: Verhulst or Logistic Equation</vt:lpstr>
      <vt:lpstr>Last Time: Phase Portraits </vt:lpstr>
      <vt:lpstr>Last Time: Steady States of  →┴k_1  A■8(k_f@⇌B@k_r )→┴k_2 </vt:lpstr>
      <vt:lpstr>Last Time: Chemical Equilibrium</vt:lpstr>
      <vt:lpstr>Last Time: Chemical Equilibrium</vt:lpstr>
      <vt:lpstr>Last Time: Mass-Action Ratio</vt:lpstr>
      <vt:lpstr>Tellurium</vt:lpstr>
      <vt:lpstr>In Class Exercise: Tellurium</vt:lpstr>
      <vt:lpstr>In Class Exercise: Tellurium: Launch IDE</vt:lpstr>
      <vt:lpstr>In Class Exercise: Tellurium: Launch IDE</vt:lpstr>
      <vt:lpstr>In Class Exercise: Tellurium: Launch IDE</vt:lpstr>
      <vt:lpstr>In Class Exercise: Download File</vt:lpstr>
      <vt:lpstr>In Class Exercise: Tellurium: Open File</vt:lpstr>
      <vt:lpstr>Tellurium: Model Syntax</vt:lpstr>
      <vt:lpstr>Python Syntax: Libraries</vt:lpstr>
      <vt:lpstr>Python Syntax: Libraries</vt:lpstr>
      <vt:lpstr>Python Syntax: Libraries</vt:lpstr>
      <vt:lpstr>Python Syntax: Libraries</vt:lpstr>
      <vt:lpstr>Python Syntax: Libraries</vt:lpstr>
      <vt:lpstr>Tellurium: Antimony Model Specification</vt:lpstr>
      <vt:lpstr>Tellurium: Antimony Model Specification</vt:lpstr>
      <vt:lpstr>Tellurium: Model Specification</vt:lpstr>
      <vt:lpstr>Tellurium: Model Specification</vt:lpstr>
      <vt:lpstr>Tellurium: Model Specification: Reactions</vt:lpstr>
      <vt:lpstr>Tellurium: Model Specification: Reactions</vt:lpstr>
      <vt:lpstr>Tellurium: Model Specification: Reactions</vt:lpstr>
      <vt:lpstr>Tellurium: Model Specification: Reactions</vt:lpstr>
      <vt:lpstr>Tellurium: Model Specification: Reactions</vt:lpstr>
      <vt:lpstr>Tellurium: Model Specification: Reactions</vt:lpstr>
      <vt:lpstr>Tellurium: Model Specification: Reactions</vt:lpstr>
      <vt:lpstr>Tellurium: Model Specification: Reactions</vt:lpstr>
      <vt:lpstr>Tellurium: Model Specification: Reactions</vt:lpstr>
      <vt:lpstr>Tellurium: Model Specification: Initial Concentrations</vt:lpstr>
      <vt:lpstr>Tellurium: Model Specification: Initial Concentrations</vt:lpstr>
      <vt:lpstr>Tellurium: Model Specification: Initial Concentrations</vt:lpstr>
      <vt:lpstr>Tellurium: Model Specification: Rates</vt:lpstr>
      <vt:lpstr>Tellurium: Model Specification: Initial Concentrations</vt:lpstr>
      <vt:lpstr>Tellurium: Model Specification: Rates</vt:lpstr>
      <vt:lpstr>Tellurium: Model Specification</vt:lpstr>
      <vt:lpstr>Tellurium: Model Simulation</vt:lpstr>
      <vt:lpstr>Tellurium: Model Simulation</vt:lpstr>
      <vt:lpstr>Tellurium: Model Simulation</vt:lpstr>
      <vt:lpstr>Tellurium: Model Simulation</vt:lpstr>
      <vt:lpstr>Tellurium: Model Simulation</vt:lpstr>
      <vt:lpstr>Tellurium: Model Simulation</vt:lpstr>
      <vt:lpstr>Tellurium: Model Simulation</vt:lpstr>
      <vt:lpstr>Tellurium: Model Simulation</vt:lpstr>
      <vt:lpstr>Tellurium: Model Simulation</vt:lpstr>
      <vt:lpstr>Tellurium: Model Simulation</vt:lpstr>
      <vt:lpstr>Tellurium: Model Simulation</vt:lpstr>
      <vt:lpstr>Tellurium: Model Simulation</vt:lpstr>
      <vt:lpstr>Tellurium: Model Simulation</vt:lpstr>
      <vt:lpstr>Tellurium: Model Simulation</vt:lpstr>
      <vt:lpstr>Tellurium: Model Simulation</vt:lpstr>
      <vt:lpstr>Tellurium: Model Simulation</vt:lpstr>
      <vt:lpstr>Tellurium: Model Simulation</vt:lpstr>
      <vt:lpstr>Tellurium: Model Simulation</vt:lpstr>
      <vt:lpstr>Spyder: Graphics Windows</vt:lpstr>
      <vt:lpstr>Spyder: Graphics Windows</vt:lpstr>
      <vt:lpstr>Tellurium: Stochastic Simulations</vt:lpstr>
      <vt:lpstr>Tellurium: Stochastic Simulations</vt:lpstr>
      <vt:lpstr>Tellurium: Stochastic Simulations</vt:lpstr>
      <vt:lpstr>Tellurium: Stochastic Simulations</vt:lpstr>
      <vt:lpstr>Tellurium: Stochastic Simulations</vt:lpstr>
      <vt:lpstr>Tellurium: Stochastic Simulations</vt:lpstr>
      <vt:lpstr>Tellurium: Stochastic Simulations</vt:lpstr>
      <vt:lpstr>Tellurium: Stochastic Simulations</vt:lpstr>
      <vt:lpstr>Tellurium: Changing Parameters</vt:lpstr>
      <vt:lpstr>Tellurium: Changing Parameters</vt:lpstr>
      <vt:lpstr>Tellurium: Changing Parameters</vt:lpstr>
      <vt:lpstr>Tellurium: Changing Parameters</vt:lpstr>
      <vt:lpstr>In Class Exercise: Tellurium: Changing Parameters</vt:lpstr>
      <vt:lpstr>Tellurium: Model Simulation</vt:lpstr>
      <vt:lpstr>Tellurium: Time Dependence and Events</vt:lpstr>
      <vt:lpstr>Tellurium: Time Dependence</vt:lpstr>
      <vt:lpstr>Tellurium: Time Dependence</vt:lpstr>
      <vt:lpstr>Tellurium: Time Dependence</vt:lpstr>
      <vt:lpstr>Tellurium: Time Dependence</vt:lpstr>
      <vt:lpstr>Tellurium: Time Dependence</vt:lpstr>
      <vt:lpstr>Tellurium: Time Dependence</vt:lpstr>
      <vt:lpstr>Tellurium: Time Dependence</vt:lpstr>
      <vt:lpstr>Tellurium: Time Dependence</vt:lpstr>
      <vt:lpstr>Tellurium: Events</vt:lpstr>
      <vt:lpstr>Tellurium: Events</vt:lpstr>
      <vt:lpstr>Tellurium: Events</vt:lpstr>
      <vt:lpstr>Tellurium: Events</vt:lpstr>
      <vt:lpstr>Tellurium: Events</vt:lpstr>
      <vt:lpstr>Tellurium: Events</vt:lpstr>
      <vt:lpstr>Tellurium: Events</vt:lpstr>
      <vt:lpstr>Tellurium: Events</vt:lpstr>
      <vt:lpstr>Tellurium: Events</vt:lpstr>
      <vt:lpstr>Tellurium: Events</vt:lpstr>
      <vt:lpstr>Tellurium: Events</vt:lpstr>
    </vt:vector>
  </TitlesOfParts>
  <Company>Indiana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P548/M548 Mathematical Biology</dc:title>
  <dc:creator>James Glazier</dc:creator>
  <cp:lastModifiedBy>JamesG</cp:lastModifiedBy>
  <cp:revision>530</cp:revision>
  <dcterms:created xsi:type="dcterms:W3CDTF">2006-01-12T00:58:50Z</dcterms:created>
  <dcterms:modified xsi:type="dcterms:W3CDTF">2017-09-28T16:20:50Z</dcterms:modified>
</cp:coreProperties>
</file>