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66" r:id="rId2"/>
    <p:sldId id="1496" r:id="rId3"/>
    <p:sldId id="1487" r:id="rId4"/>
    <p:sldId id="1488" r:id="rId5"/>
    <p:sldId id="1286" r:id="rId6"/>
    <p:sldId id="1291" r:id="rId7"/>
    <p:sldId id="1311" r:id="rId8"/>
    <p:sldId id="1326" r:id="rId9"/>
    <p:sldId id="1329" r:id="rId10"/>
    <p:sldId id="1337" r:id="rId11"/>
    <p:sldId id="1497" r:id="rId12"/>
    <p:sldId id="1339" r:id="rId13"/>
    <p:sldId id="1340" r:id="rId14"/>
    <p:sldId id="1341" r:id="rId15"/>
    <p:sldId id="1342" r:id="rId16"/>
    <p:sldId id="1343" r:id="rId17"/>
    <p:sldId id="1344" r:id="rId18"/>
    <p:sldId id="1495" r:id="rId19"/>
    <p:sldId id="1490" r:id="rId20"/>
    <p:sldId id="1491" r:id="rId21"/>
    <p:sldId id="1492" r:id="rId22"/>
    <p:sldId id="1493" r:id="rId23"/>
    <p:sldId id="1494" r:id="rId24"/>
    <p:sldId id="1345" r:id="rId25"/>
    <p:sldId id="1350" r:id="rId26"/>
    <p:sldId id="1351" r:id="rId27"/>
    <p:sldId id="1352" r:id="rId28"/>
    <p:sldId id="1353" r:id="rId29"/>
    <p:sldId id="1354" r:id="rId30"/>
    <p:sldId id="1355" r:id="rId31"/>
    <p:sldId id="1356" r:id="rId32"/>
    <p:sldId id="1357" r:id="rId33"/>
    <p:sldId id="1358" r:id="rId34"/>
    <p:sldId id="1359" r:id="rId35"/>
    <p:sldId id="1360" r:id="rId36"/>
    <p:sldId id="1361" r:id="rId37"/>
    <p:sldId id="1362" r:id="rId38"/>
    <p:sldId id="1363" r:id="rId39"/>
    <p:sldId id="1364" r:id="rId40"/>
    <p:sldId id="1365" r:id="rId41"/>
    <p:sldId id="1366" r:id="rId42"/>
    <p:sldId id="1367" r:id="rId43"/>
    <p:sldId id="1368" r:id="rId44"/>
    <p:sldId id="1369" r:id="rId45"/>
    <p:sldId id="1370" r:id="rId46"/>
    <p:sldId id="1371" r:id="rId47"/>
    <p:sldId id="1372" r:id="rId48"/>
    <p:sldId id="1373" r:id="rId49"/>
    <p:sldId id="1374" r:id="rId50"/>
    <p:sldId id="1375" r:id="rId51"/>
    <p:sldId id="1376" r:id="rId52"/>
    <p:sldId id="1377" r:id="rId53"/>
    <p:sldId id="1378" r:id="rId54"/>
    <p:sldId id="1379" r:id="rId55"/>
    <p:sldId id="1380" r:id="rId56"/>
    <p:sldId id="1381" r:id="rId57"/>
    <p:sldId id="1382" r:id="rId58"/>
    <p:sldId id="1383" r:id="rId59"/>
    <p:sldId id="1384" r:id="rId60"/>
    <p:sldId id="1385" r:id="rId6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o Fu" initials="XF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CC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>
      <p:cViewPr varScale="1">
        <p:scale>
          <a:sx n="86" d="100"/>
          <a:sy n="86" d="100"/>
        </p:scale>
        <p:origin x="131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5" d="100"/>
        <a:sy n="16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B55F373-7BCF-4994-8E90-F22E1D3DB1DB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108B2DD-3C97-43C7-A40D-4F648D603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76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9A26DA1-F7E7-4EAD-A7C7-680743A4A3C5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040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931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885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440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10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057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674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584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121967A-E3D5-4D64-9D1C-2EFE9C022DB1}" type="slidenum">
              <a:rPr lang="en-US"/>
              <a:pPr eaLnBrk="1" hangingPunct="1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2512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BFCB46-C17D-437F-9E90-D16AF7CF44C6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485794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BFCB46-C17D-437F-9E90-D16AF7CF44C6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10449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C42F41A-7624-42EC-B9A7-07F39C6EB2B6}" type="slidenum">
              <a:rPr lang="en-US"/>
              <a:pPr eaLnBrk="1" hangingPunct="1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848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BFCB46-C17D-437F-9E90-D16AF7CF44C6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937017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BFCB46-C17D-437F-9E90-D16AF7CF44C6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617417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BFCB46-C17D-437F-9E90-D16AF7CF44C6}" type="slidenum">
              <a:rPr lang="en-US" smtClean="0"/>
              <a:pPr/>
              <a:t>22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777168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BFCB46-C17D-437F-9E90-D16AF7CF44C6}" type="slidenum">
              <a:rPr lang="en-US" smtClean="0"/>
              <a:pPr/>
              <a:t>23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745894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697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516067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212945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97360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786122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99186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7241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840572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053406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860781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859953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6972127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0957988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1169124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0592483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2475273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06013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73680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7201363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120446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5588576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6036483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5050216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286821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6302561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3334588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6336116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72876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B6F09E5-734E-4DBB-85FD-A7DD439C75EC}" type="slidenum">
              <a:rPr lang="en-US"/>
              <a:pPr eaLnBrk="1" hangingPunct="1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074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463990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0683115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2620891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4614896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9825003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4707090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0100932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5419272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8278482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79339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4984723-B84F-41D0-987F-70009BF1F320}" type="slidenum">
              <a:rPr lang="en-US"/>
              <a:pPr eaLnBrk="1" hangingPunct="1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8408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60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85249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9AAD09-2E12-44AA-8327-E2406CB35167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636742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859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040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92FA0-2F44-4092-A01A-2B6418E3BA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37EC7-5807-440E-A5B2-E1CEEB8AE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8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F2564-F238-4C4E-92AB-3C60302F2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21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6A2664-6859-4049-AD85-4D7BC35359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4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3FDDC-4AE0-48FE-A9DE-9DB1C7B3F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8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60A61-93C8-4496-96E2-DF306E17D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0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B9C89-B45A-4220-B3DB-03E13E7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8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4BF51-B50C-454E-BB14-109CEA97A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53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D6412-D282-4AFE-BB7D-A79A89512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7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E420C-DBCB-4DD4-BBE2-A311D551C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4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B3BD2-46F6-4D42-8A97-FE2C800C1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2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1762B-3C88-4511-B923-9FB8ABB71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47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6B63DE1-6DF1-49E9-A645-190D7EA17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8" Type="http://schemas.openxmlformats.org/officeDocument/2006/relationships/image" Target="NULL"/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../media/image72.png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11.xml"/><Relationship Id="rId16" Type="http://schemas.openxmlformats.org/officeDocument/2006/relationships/image" Target="NULL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5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3.jpeg"/><Relationship Id="rId5" Type="http://schemas.openxmlformats.org/officeDocument/2006/relationships/image" Target="../media/image54.wmf"/><Relationship Id="rId10" Type="http://schemas.openxmlformats.org/officeDocument/2006/relationships/image" Target="../media/image2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5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3.pn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5.pn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7.png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NUL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NUL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18" Type="http://schemas.openxmlformats.org/officeDocument/2006/relationships/image" Target="../media/image14.png"/><Relationship Id="rId8" Type="http://schemas.openxmlformats.org/officeDocument/2006/relationships/image" Target="../media/image109.png"/><Relationship Id="rId26" Type="http://schemas.openxmlformats.org/officeDocument/2006/relationships/image" Target="../media/image22.png"/><Relationship Id="rId3" Type="http://schemas.openxmlformats.org/officeDocument/2006/relationships/image" Target="../media/image2.png"/><Relationship Id="rId21" Type="http://schemas.openxmlformats.org/officeDocument/2006/relationships/image" Target="../media/image17.png"/><Relationship Id="rId12" Type="http://schemas.openxmlformats.org/officeDocument/2006/relationships/image" Target="../media/image4.png"/><Relationship Id="rId17" Type="http://schemas.openxmlformats.org/officeDocument/2006/relationships/image" Target="../media/image7.png"/><Relationship Id="rId7" Type="http://schemas.openxmlformats.org/officeDocument/2006/relationships/image" Target="../media/image108.png"/><Relationship Id="rId25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29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.png"/><Relationship Id="rId24" Type="http://schemas.openxmlformats.org/officeDocument/2006/relationships/image" Target="../media/image20.png"/><Relationship Id="rId5" Type="http://schemas.openxmlformats.org/officeDocument/2006/relationships/image" Target="../media/image3.jpeg"/><Relationship Id="rId15" Type="http://schemas.openxmlformats.org/officeDocument/2006/relationships/image" Target="../media/image11.png"/><Relationship Id="rId23" Type="http://schemas.openxmlformats.org/officeDocument/2006/relationships/image" Target="../media/image13.png"/><Relationship Id="rId28" Type="http://schemas.openxmlformats.org/officeDocument/2006/relationships/image" Target="../media/image24.png"/><Relationship Id="rId10" Type="http://schemas.openxmlformats.org/officeDocument/2006/relationships/image" Target="../media/image9.png"/><Relationship Id="rId19" Type="http://schemas.openxmlformats.org/officeDocument/2006/relationships/image" Target="../media/image15.png"/><Relationship Id="rId4" Type="http://schemas.openxmlformats.org/officeDocument/2006/relationships/image" Target="../media/image5.png"/><Relationship Id="rId14" Type="http://schemas.openxmlformats.org/officeDocument/2006/relationships/image" Target="../media/image10.png"/><Relationship Id="rId22" Type="http://schemas.openxmlformats.org/officeDocument/2006/relationships/image" Target="../media/image18.png"/><Relationship Id="rId27" Type="http://schemas.openxmlformats.org/officeDocument/2006/relationships/image" Target="../media/image2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18" Type="http://schemas.openxmlformats.org/officeDocument/2006/relationships/image" Target="../media/image26.png"/><Relationship Id="rId26" Type="http://schemas.openxmlformats.org/officeDocument/2006/relationships/image" Target="../media/image37.png"/><Relationship Id="rId3" Type="http://schemas.openxmlformats.org/officeDocument/2006/relationships/image" Target="../media/image2.png"/><Relationship Id="rId21" Type="http://schemas.openxmlformats.org/officeDocument/2006/relationships/image" Target="../media/image32.png"/><Relationship Id="rId34" Type="http://schemas.openxmlformats.org/officeDocument/2006/relationships/image" Target="../media/image45.png"/><Relationship Id="rId17" Type="http://schemas.openxmlformats.org/officeDocument/2006/relationships/image" Target="../media/image29.png"/><Relationship Id="rId25" Type="http://schemas.openxmlformats.org/officeDocument/2006/relationships/image" Target="../media/image36.png"/><Relationship Id="rId33" Type="http://schemas.openxmlformats.org/officeDocument/2006/relationships/image" Target="../media/image44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8.png"/><Relationship Id="rId20" Type="http://schemas.openxmlformats.org/officeDocument/2006/relationships/image" Target="../media/image31.png"/><Relationship Id="rId29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24" Type="http://schemas.openxmlformats.org/officeDocument/2006/relationships/image" Target="../media/image35.png"/><Relationship Id="rId32" Type="http://schemas.openxmlformats.org/officeDocument/2006/relationships/image" Target="../media/image43.png"/><Relationship Id="rId5" Type="http://schemas.openxmlformats.org/officeDocument/2006/relationships/image" Target="../media/image3.jpeg"/><Relationship Id="rId15" Type="http://schemas.openxmlformats.org/officeDocument/2006/relationships/image" Target="../media/image27.png"/><Relationship Id="rId23" Type="http://schemas.openxmlformats.org/officeDocument/2006/relationships/image" Target="../media/image30.png"/><Relationship Id="rId28" Type="http://schemas.openxmlformats.org/officeDocument/2006/relationships/image" Target="../media/image39.png"/><Relationship Id="rId10" Type="http://schemas.openxmlformats.org/officeDocument/2006/relationships/image" Target="../media/image19.png"/><Relationship Id="rId19" Type="http://schemas.openxmlformats.org/officeDocument/2006/relationships/image" Target="../media/image144.png"/><Relationship Id="rId31" Type="http://schemas.openxmlformats.org/officeDocument/2006/relationships/image" Target="../media/image42.png"/><Relationship Id="rId4" Type="http://schemas.openxmlformats.org/officeDocument/2006/relationships/image" Target="../media/image25.png"/><Relationship Id="rId9" Type="http://schemas.openxmlformats.org/officeDocument/2006/relationships/image" Target="../media/image124.png"/><Relationship Id="rId14" Type="http://schemas.openxmlformats.org/officeDocument/2006/relationships/image" Target="../media/image139.png"/><Relationship Id="rId22" Type="http://schemas.openxmlformats.org/officeDocument/2006/relationships/image" Target="../media/image33.png"/><Relationship Id="rId27" Type="http://schemas.openxmlformats.org/officeDocument/2006/relationships/image" Target="../media/image38.png"/><Relationship Id="rId30" Type="http://schemas.openxmlformats.org/officeDocument/2006/relationships/image" Target="../media/image41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42.xm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43.xm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44.xm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45.xm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46.xm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47.xm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48.xm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49.xm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50.xm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51.xm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52.xm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53.xm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21" Type="http://schemas.openxmlformats.org/officeDocument/2006/relationships/image" Target="../media/image57.JPG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54.xm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21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56.xm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2.png"/><Relationship Id="rId22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NULL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NULL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37.wmf"/><Relationship Id="rId18" Type="http://schemas.openxmlformats.org/officeDocument/2006/relationships/oleObject" Target="../embeddings/oleObject6.bin"/><Relationship Id="rId26" Type="http://schemas.openxmlformats.org/officeDocument/2006/relationships/oleObject" Target="../embeddings/oleObject10.bin"/><Relationship Id="rId3" Type="http://schemas.openxmlformats.org/officeDocument/2006/relationships/notesSlide" Target="../notesSlides/notesSlide6.xml"/><Relationship Id="rId21" Type="http://schemas.openxmlformats.org/officeDocument/2006/relationships/image" Target="../media/image41.wmf"/><Relationship Id="rId7" Type="http://schemas.openxmlformats.org/officeDocument/2006/relationships/image" Target="../media/image3.jpeg"/><Relationship Id="rId12" Type="http://schemas.openxmlformats.org/officeDocument/2006/relationships/oleObject" Target="../embeddings/oleObject3.bin"/><Relationship Id="rId17" Type="http://schemas.openxmlformats.org/officeDocument/2006/relationships/image" Target="../media/image39.wmf"/><Relationship Id="rId25" Type="http://schemas.openxmlformats.org/officeDocument/2006/relationships/image" Target="../media/image49.png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5.bin"/><Relationship Id="rId20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11" Type="http://schemas.openxmlformats.org/officeDocument/2006/relationships/image" Target="../media/image36.wmf"/><Relationship Id="rId24" Type="http://schemas.openxmlformats.org/officeDocument/2006/relationships/image" Target="../media/image42.wmf"/><Relationship Id="rId5" Type="http://schemas.openxmlformats.org/officeDocument/2006/relationships/image" Target="../media/image48.png"/><Relationship Id="rId15" Type="http://schemas.openxmlformats.org/officeDocument/2006/relationships/image" Target="../media/image38.wmf"/><Relationship Id="rId23" Type="http://schemas.openxmlformats.org/officeDocument/2006/relationships/oleObject" Target="../embeddings/oleObject9.bin"/><Relationship Id="rId10" Type="http://schemas.openxmlformats.org/officeDocument/2006/relationships/oleObject" Target="../embeddings/oleObject2.bin"/><Relationship Id="rId19" Type="http://schemas.openxmlformats.org/officeDocument/2006/relationships/image" Target="../media/image40.wmf"/><Relationship Id="rId4" Type="http://schemas.openxmlformats.org/officeDocument/2006/relationships/image" Target="../media/image47.png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4.bin"/><Relationship Id="rId22" Type="http://schemas.openxmlformats.org/officeDocument/2006/relationships/oleObject" Target="../embeddings/oleObject8.bin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8.png"/><Relationship Id="rId7" Type="http://schemas.openxmlformats.org/officeDocument/2006/relationships/image" Target="../media/image51.pn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0.png"/><Relationship Id="rId11" Type="http://schemas.openxmlformats.org/officeDocument/2006/relationships/image" Target="../media/image53.png"/><Relationship Id="rId5" Type="http://schemas.openxmlformats.org/officeDocument/2006/relationships/image" Target="../media/image50.png"/><Relationship Id="rId10" Type="http://schemas.openxmlformats.org/officeDocument/2006/relationships/image" Target="../media/image64.png"/><Relationship Id="rId4" Type="http://schemas.openxmlformats.org/officeDocument/2006/relationships/image" Target="../media/image2.png"/><Relationship Id="rId9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67.png"/><Relationship Id="rId7" Type="http://schemas.openxmlformats.org/officeDocument/2006/relationships/image" Target="NUL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26" Type="http://schemas.openxmlformats.org/officeDocument/2006/relationships/image" Target="../media/image69.png"/><Relationship Id="rId3" Type="http://schemas.openxmlformats.org/officeDocument/2006/relationships/image" Target="../media/image68.png"/><Relationship Id="rId21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5" Type="http://schemas.openxmlformats.org/officeDocument/2006/relationships/image" Target="NULL"/><Relationship Id="rId2" Type="http://schemas.openxmlformats.org/officeDocument/2006/relationships/notesSlide" Target="../notesSlides/notesSlide9.xm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11" Type="http://schemas.openxmlformats.org/officeDocument/2006/relationships/image" Target="NULL"/><Relationship Id="rId24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23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Relationship Id="rId22" Type="http://schemas.openxmlformats.org/officeDocument/2006/relationships/image" Target="NULL"/><Relationship Id="rId27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759041"/>
            <a:ext cx="8839200" cy="17526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0000CC"/>
                </a:solidFill>
              </a:rPr>
              <a:t>E399/E599: Introduction </a:t>
            </a:r>
            <a:r>
              <a:rPr lang="en-US" sz="2800" b="1" dirty="0">
                <a:solidFill>
                  <a:srgbClr val="0000CC"/>
                </a:solidFill>
              </a:rPr>
              <a:t>to Computational </a:t>
            </a:r>
            <a:r>
              <a:rPr lang="en-US" sz="2800" b="1" dirty="0" smtClean="0">
                <a:solidFill>
                  <a:srgbClr val="0000CC"/>
                </a:solidFill>
              </a:rPr>
              <a:t>Bioengineering—Dynamics </a:t>
            </a:r>
            <a:r>
              <a:rPr lang="en-US" sz="2800" b="1" dirty="0">
                <a:solidFill>
                  <a:srgbClr val="0000CC"/>
                </a:solidFill>
              </a:rPr>
              <a:t>on Networks</a:t>
            </a:r>
            <a:r>
              <a:rPr lang="en-US" sz="2800" b="1" dirty="0" smtClean="0">
                <a:solidFill>
                  <a:srgbClr val="0000CC"/>
                </a:solidFill>
              </a:rPr>
              <a:t/>
            </a:r>
            <a:br>
              <a:rPr lang="en-US" sz="2800" b="1" dirty="0" smtClean="0">
                <a:solidFill>
                  <a:srgbClr val="0000CC"/>
                </a:solidFill>
              </a:rPr>
            </a:br>
            <a:r>
              <a:rPr lang="en-US" sz="2800" b="1" dirty="0" smtClean="0">
                <a:solidFill>
                  <a:srgbClr val="0000CC"/>
                </a:solidFill>
              </a:rPr>
              <a:t>Lecture 10</a:t>
            </a:r>
            <a:br>
              <a:rPr lang="en-US" sz="2800" b="1" dirty="0" smtClean="0">
                <a:solidFill>
                  <a:srgbClr val="0000CC"/>
                </a:solidFill>
              </a:rPr>
            </a:br>
            <a:r>
              <a:rPr lang="en-US" sz="2800" b="1" dirty="0" smtClean="0">
                <a:solidFill>
                  <a:srgbClr val="0000CC"/>
                </a:solidFill>
              </a:rPr>
              <a:t>Higher Dimensional Stability Analysis and </a:t>
            </a:r>
            <a:r>
              <a:rPr lang="en-US" sz="2800" b="1" smtClean="0">
                <a:solidFill>
                  <a:srgbClr val="0000CC"/>
                </a:solidFill>
              </a:rPr>
              <a:t>Null Clines</a:t>
            </a:r>
            <a:endParaRPr lang="en-US" sz="2800" b="1" dirty="0" smtClean="0">
              <a:solidFill>
                <a:srgbClr val="000099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9812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James  A. Glazier</a:t>
            </a:r>
          </a:p>
          <a:p>
            <a:pPr eaLnBrk="1" hangingPunct="1"/>
            <a:r>
              <a:rPr lang="en-US" sz="2000" dirty="0" err="1" smtClean="0">
                <a:solidFill>
                  <a:srgbClr val="000099"/>
                </a:solidFill>
              </a:rPr>
              <a:t>Biocomplexity</a:t>
            </a:r>
            <a:r>
              <a:rPr lang="en-US" sz="2000" dirty="0" smtClean="0">
                <a:solidFill>
                  <a:srgbClr val="000099"/>
                </a:solidFill>
              </a:rPr>
              <a:t> Institute</a:t>
            </a:r>
          </a:p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Indiana University </a:t>
            </a:r>
          </a:p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Bloomington, IN 47405</a:t>
            </a:r>
          </a:p>
          <a:p>
            <a:pPr eaLnBrk="1" hangingPunct="1"/>
            <a:r>
              <a:rPr lang="en-US" sz="2000" b="1" dirty="0" smtClean="0">
                <a:solidFill>
                  <a:srgbClr val="000099"/>
                </a:solidFill>
              </a:rPr>
              <a:t>USA</a:t>
            </a:r>
          </a:p>
        </p:txBody>
      </p:sp>
      <p:pic>
        <p:nvPicPr>
          <p:cNvPr id="3076" name="Picture 5" descr="IU seal, red on white, 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276600"/>
            <a:ext cx="1944688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657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5626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Reference: </a:t>
            </a:r>
            <a:r>
              <a:rPr lang="en-US" b="1" dirty="0"/>
              <a:t>Herbert </a:t>
            </a:r>
            <a:r>
              <a:rPr lang="en-US" b="1" dirty="0" err="1"/>
              <a:t>Sauro</a:t>
            </a:r>
            <a:r>
              <a:rPr lang="en-US" b="1" dirty="0"/>
              <a:t>, </a:t>
            </a:r>
            <a:r>
              <a:rPr lang="en-US" b="1" i="1" dirty="0"/>
              <a:t>Systems Biology: Introduction to Pathway </a:t>
            </a:r>
            <a:r>
              <a:rPr lang="en-US" b="1" i="1" dirty="0" smtClean="0"/>
              <a:t>Modeling, </a:t>
            </a:r>
            <a:r>
              <a:rPr lang="en-US" b="1" dirty="0" smtClean="0"/>
              <a:t>Chapter 12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99" y="104219"/>
            <a:ext cx="9144000" cy="669303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Last Time: Eigenvalues and Eigenvectors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01658" y="1545599"/>
                <a:ext cx="8677676" cy="48387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Applying this result to our problem of evaluating exponentials of matrices,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J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J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</m:acc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𝑁</m:t>
                                                  </m:r>
                                                </m:e>
                                              </m:acc>
                                            </m:e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∗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d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J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J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</m:acc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𝑁</m:t>
                                                  </m:r>
                                                </m:e>
                                              </m:acc>
                                            </m:e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∗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d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J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</m:acc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𝑁</m:t>
                                                  </m:r>
                                                </m:e>
                                              </m:acc>
                                            </m:e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∗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d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+…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Since </a:t>
                </a:r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J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𝑡</m:t>
                      </m:r>
                      <m:sSub>
                        <m:sSubPr>
                          <m:ctrlPr>
                            <a:rPr lang="en-US" b="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𝑡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J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dirty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p>
                      </m:sSubSup>
                      <m:sSub>
                        <m:sSubPr>
                          <m:ctrlPr>
                            <a:rPr lang="en-US" b="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en-US" b="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0" dirty="0" smtClean="0"/>
                  <a:t>So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J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2!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3!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+…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b="0" i="1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1658" y="1545599"/>
                <a:ext cx="8677676" cy="4838761"/>
              </a:xfrm>
              <a:prstGeom prst="rect">
                <a:avLst/>
              </a:prstGeom>
              <a:blipFill rotWithShape="0">
                <a:blip r:embed="rId3"/>
                <a:stretch>
                  <a:fillRect l="-56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0332" y="900566"/>
                <a:ext cx="8662801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If the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/>
                  <a:t> is well behaved</a:t>
                </a:r>
                <a:r>
                  <a:rPr lang="en-US" dirty="0" smtClean="0"/>
                  <a:t>, with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eigenvalues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linearly independent eigenvectors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>we can write </a:t>
                </a:r>
                <a:r>
                  <a:rPr lang="en-US" b="1" dirty="0"/>
                  <a:t>any</a:t>
                </a:r>
                <a:r>
                  <a:rPr lang="en-US" dirty="0"/>
                  <a:t> vector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as the sum of multiples of the eigenvectors 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/>
                  <a:t>,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2" y="900566"/>
                <a:ext cx="8662801" cy="923330"/>
              </a:xfrm>
              <a:prstGeom prst="rect">
                <a:avLst/>
              </a:prstGeom>
              <a:blipFill rotWithShape="0">
                <a:blip r:embed="rId18"/>
                <a:stretch>
                  <a:fillRect l="-633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361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99" y="104219"/>
            <a:ext cx="9144000" cy="669303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Last Time: Eigenvalues and Eigenvectors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38411" y="785452"/>
                <a:ext cx="6411079" cy="6134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>
                    <a:latin typeface="Cambria Math" panose="02040503050406030204" pitchFamily="18" charset="0"/>
                  </a:rPr>
                  <a:t>For 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 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=0, </m:t>
                      </m:r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i="1" dirty="0" smtClean="0">
                    <a:latin typeface="Cambria Math" panose="02040503050406030204" pitchFamily="18" charset="0"/>
                  </a:rPr>
                  <a:t> </a:t>
                </a:r>
                <a:r>
                  <a:rPr lang="en-US" dirty="0" smtClean="0">
                    <a:latin typeface="Cambria Math" panose="02040503050406030204" pitchFamily="18" charset="0"/>
                  </a:rPr>
                  <a:t>are eigenvalues of the Jacobean of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>
                    <a:latin typeface="Cambria Math" panose="02040503050406030204" pitchFamily="18" charset="0"/>
                  </a:rPr>
                  <a:t>, </a:t>
                </a:r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0" dirty="0" smtClean="0"/>
                  <a:t>In the limit of large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b="0" dirty="0" smtClean="0"/>
                  <a:t>, if ANY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&gt;0,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then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acc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b="0" dirty="0" smtClean="0"/>
                  <a:t> for some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So the FP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b="0" dirty="0" smtClean="0"/>
                  <a:t> is </a:t>
                </a:r>
                <a:r>
                  <a:rPr lang="en-US" b="1" dirty="0" smtClean="0">
                    <a:solidFill>
                      <a:srgbClr val="00CC00"/>
                    </a:solidFill>
                  </a:rPr>
                  <a:t>stable</a:t>
                </a:r>
                <a:r>
                  <a:rPr lang="en-US" b="0" dirty="0" smtClean="0">
                    <a:solidFill>
                      <a:srgbClr val="00CC00"/>
                    </a:solidFill>
                  </a:rPr>
                  <a:t> </a:t>
                </a:r>
                <a:r>
                  <a:rPr lang="en-US" b="0" dirty="0" smtClean="0"/>
                  <a:t>if and only if </a:t>
                </a:r>
                <a:r>
                  <a:rPr lang="en-US" b="1" dirty="0" smtClean="0"/>
                  <a:t>all</a:t>
                </a:r>
                <a:r>
                  <a:rPr lang="en-US" b="0" dirty="0" smtClean="0"/>
                  <a:t> eigenvalues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dirty="0" smtClean="0"/>
                  <a:t>of the Jacobean of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b="0" dirty="0" smtClean="0"/>
                  <a:t> at the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b="0" dirty="0" smtClean="0"/>
                  <a:t>have negative real part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 </a:t>
                </a:r>
                <a:r>
                  <a:rPr lang="en-US" dirty="0"/>
                  <a:t>FP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 is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unstable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if and only if </a:t>
                </a:r>
                <a:r>
                  <a:rPr lang="en-US" b="1" dirty="0" smtClean="0"/>
                  <a:t>any </a:t>
                </a:r>
                <a:r>
                  <a:rPr lang="en-US" dirty="0" smtClean="0"/>
                  <a:t>eigenvalues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 </a:t>
                </a:r>
                <a:r>
                  <a:rPr lang="en-US" dirty="0"/>
                  <a:t>of the Jacobean 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at the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have </a:t>
                </a:r>
                <a:r>
                  <a:rPr lang="en-US" dirty="0" smtClean="0"/>
                  <a:t>positive real </a:t>
                </a:r>
                <a:r>
                  <a:rPr lang="en-US" dirty="0"/>
                  <a:t>part</a:t>
                </a:r>
              </a:p>
              <a:p>
                <a:pPr eaLnBrk="1" hangingPunct="1">
                  <a:spcBef>
                    <a:spcPct val="50000"/>
                  </a:spcBef>
                </a:pPr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endParaRPr lang="en-US" b="0" i="1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8411" y="785452"/>
                <a:ext cx="6411079" cy="6134564"/>
              </a:xfrm>
              <a:prstGeom prst="rect">
                <a:avLst/>
              </a:prstGeom>
              <a:blipFill rotWithShape="0">
                <a:blip r:embed="rId3"/>
                <a:stretch>
                  <a:fillRect l="-760" t="-696" r="-85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944052" y="1534691"/>
            <a:ext cx="2173040" cy="1972905"/>
            <a:chOff x="2557505" y="3640484"/>
            <a:chExt cx="2173040" cy="1972905"/>
          </a:xfrm>
        </p:grpSpPr>
        <p:grpSp>
          <p:nvGrpSpPr>
            <p:cNvPr id="7" name="Group 6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2342399" y="3885487"/>
                    <a:ext cx="2043718" cy="1635478"/>
                    <a:chOff x="2342399" y="3885487"/>
                    <a:chExt cx="2043718" cy="1635478"/>
                  </a:xfrm>
                </p:grpSpPr>
                <p:grpSp>
                  <p:nvGrpSpPr>
                    <p:cNvPr id="15" name="Group 14"/>
                    <p:cNvGrpSpPr/>
                    <p:nvPr/>
                  </p:nvGrpSpPr>
                  <p:grpSpPr>
                    <a:xfrm>
                      <a:off x="2741489" y="3984773"/>
                      <a:ext cx="1644628" cy="1536192"/>
                      <a:chOff x="2741489" y="3984773"/>
                      <a:chExt cx="1644628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7" name="Rectangle 16"/>
                          <p:cNvSpPr/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 smtClean="0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2" name="Rectangle 1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6"/>
                            <a:stretch>
                              <a:fillRect b="-1515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18" name="Group 17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19" name="Group 18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22" name="Group 21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" name="Straight Connector 24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23" name="Rectangle 22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5" name="Rectangle 4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7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20" name="Straight Arrow Connector 19"/>
                        <p:cNvCxnSpPr>
                          <a:endCxn id="23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" name="Straight Arrow Connector 20"/>
                        <p:cNvCxnSpPr>
                          <a:endCxn id="17" idx="2"/>
                        </p:cNvCxnSpPr>
                        <p:nvPr/>
                      </p:nvCxnSpPr>
                      <p:spPr>
                        <a:xfrm flipV="1">
                          <a:off x="2771058" y="4531151"/>
                          <a:ext cx="1362426" cy="94739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6" name="Rectangle 15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8"/>
                          <a:stretch>
                            <a:fillRect b="-1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4" name="Rectangle 13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7" name="Rectangle 1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 b="-1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3695317" y="4281434"/>
                  <a:ext cx="653272" cy="0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/>
                  <p:cNvSpPr/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t="-21311" r="-3050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oup 25"/>
          <p:cNvGrpSpPr/>
          <p:nvPr/>
        </p:nvGrpSpPr>
        <p:grpSpPr>
          <a:xfrm>
            <a:off x="6743547" y="4418575"/>
            <a:ext cx="2173040" cy="1972905"/>
            <a:chOff x="2557505" y="3640484"/>
            <a:chExt cx="2173040" cy="1972905"/>
          </a:xfrm>
        </p:grpSpPr>
        <p:grpSp>
          <p:nvGrpSpPr>
            <p:cNvPr id="27" name="Group 26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2342399" y="3885487"/>
                    <a:ext cx="2030043" cy="1635478"/>
                    <a:chOff x="2342399" y="3885487"/>
                    <a:chExt cx="2030043" cy="1635478"/>
                  </a:xfrm>
                </p:grpSpPr>
                <p:grpSp>
                  <p:nvGrpSpPr>
                    <p:cNvPr id="35" name="Group 34"/>
                    <p:cNvGrpSpPr/>
                    <p:nvPr/>
                  </p:nvGrpSpPr>
                  <p:grpSpPr>
                    <a:xfrm>
                      <a:off x="2741489" y="3984773"/>
                      <a:ext cx="1630953" cy="1536192"/>
                      <a:chOff x="2741489" y="3984773"/>
                      <a:chExt cx="1630953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7" name="Rectangle 36"/>
                          <p:cNvSpPr/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acc>
                                    <m:accPr>
                                      <m:chr m:val="⃗"/>
                                      <m:ctrlPr>
                                        <a:rPr lang="en-US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62" name="Rectangle 6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38" name="Group 37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39" name="Group 38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42" name="Group 41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43" name="Rectangle 42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68" name="Rectangle 67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40" name="Straight Arrow Connector 39"/>
                        <p:cNvCxnSpPr>
                          <a:endCxn id="43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1" name="Straight Arrow Connector 40"/>
                        <p:cNvCxnSpPr/>
                        <p:nvPr/>
                      </p:nvCxnSpPr>
                      <p:spPr>
                        <a:xfrm flipV="1">
                          <a:off x="2771058" y="4731046"/>
                          <a:ext cx="954556" cy="747499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6" name="Rectangle 35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61" name="Rectangle 60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4" name="Rectangle 33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59" name="Rectangle 5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1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3695317" y="4281434"/>
                  <a:ext cx="245403" cy="194166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Rectangle 29"/>
                  <p:cNvSpPr/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Rectangle 5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t="-21311" r="-28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l="-5556" r="-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23028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>
                <a:solidFill>
                  <a:srgbClr val="0000CC"/>
                </a:solidFill>
              </a:rPr>
              <a:t>Higher Dimensional Stability</a:t>
            </a:r>
            <a:endParaRPr lang="en-US" sz="4000" b="1" dirty="0" smtClean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42094" y="600792"/>
                <a:ext cx="8901906" cy="65244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Lemma: </a:t>
                </a:r>
                <a:r>
                  <a:rPr lang="en-US" b="1" i="1" dirty="0" smtClean="0"/>
                  <a:t> </a:t>
                </a:r>
                <a:r>
                  <a:rPr lang="en-US" dirty="0"/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 is a Fixed </a:t>
                </a:r>
                <a:r>
                  <a:rPr lang="en-US" dirty="0"/>
                  <a:t>Point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d</m:t>
                        </m:r>
                        <m:acc>
                          <m:accPr>
                            <m:chr m:val="⃗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, then if the </a:t>
                </a:r>
                <a:r>
                  <a:rPr lang="en-US" dirty="0"/>
                  <a:t>Trace of the Jacobian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b="1" i="1" dirty="0" smtClean="0"/>
                  <a:t> </a:t>
                </a:r>
                <a:r>
                  <a:rPr lang="en-US" dirty="0" smtClean="0"/>
                  <a:t>is positive, the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b="1" i="1" dirty="0" smtClean="0"/>
                  <a:t>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is</a:t>
                </a:r>
                <a:r>
                  <a:rPr lang="en-US" b="1" i="1" dirty="0" smtClean="0"/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linearly</a:t>
                </a:r>
                <a:r>
                  <a:rPr lang="en-US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unstable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Proof: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 Trace of a matrix is left unchanged by diagonalization: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For a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 smtClean="0"/>
                  <a:t>, if We assemble the eigenvectors into a square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Q</m:t>
                    </m:r>
                  </m:oMath>
                </a14:m>
                <a:r>
                  <a:rPr lang="en-US" dirty="0" smtClean="0"/>
                  <a:t>, 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p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 , </m:t>
                    </m:r>
                  </m:oMath>
                </a14:m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1" dirty="0" err="1" smtClean="0"/>
                  <a:t>SubLemma</a:t>
                </a:r>
                <a:r>
                  <a:rPr lang="en-US" b="1" dirty="0" smtClean="0"/>
                  <a:t>: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d>
                    <m:r>
                      <a:rPr lang="en-US" dirty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</m:d>
                    <m:r>
                      <a:rPr lang="en-US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 Trace is invariant to commutation so,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</m:d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dirty="0" smtClean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</a:rPr>
                              <m:t>Q</m:t>
                            </m:r>
                          </m:e>
                          <m:sup>
                            <m:r>
                              <a:rPr lang="en-US" dirty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</a:rPr>
                              <m:t>Q</m:t>
                            </m:r>
                          </m:e>
                          <m:sup>
                            <m:r>
                              <a:rPr lang="en-US" dirty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Q</m:t>
                        </m:r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dirty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So, 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&gt;0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m:rPr>
                          <m:sty m:val="p"/>
                        </m:rPr>
                        <a:rPr lang="en-US" dirty="0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</m:d>
                      <m:r>
                        <a:rPr lang="en-US" i="1" dirty="0">
                          <a:latin typeface="Cambria Math" panose="02040503050406030204" pitchFamily="18" charset="0"/>
                        </a:rPr>
                        <m:t>&gt;0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⟹∃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∋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>
                    <a:ea typeface="Cambria Math" panose="02040503050406030204" pitchFamily="18" charset="0"/>
                  </a:rPr>
                  <a:t>	</a:t>
                </a:r>
                <a:r>
                  <a:rPr lang="en-US" dirty="0" smtClean="0">
                    <a:ea typeface="Cambria Math" panose="02040503050406030204" pitchFamily="18" charset="0"/>
                  </a:rPr>
                  <a:t>At least one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 is positive</a:t>
                </a:r>
              </a:p>
              <a:p>
                <a:pPr eaLnBrk="1" hangingPunct="1">
                  <a:spcBef>
                    <a:spcPct val="50000"/>
                  </a:spcBef>
                </a:pPr>
                <a:endParaRPr lang="en-US" dirty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2094" y="600792"/>
                <a:ext cx="8901906" cy="6524478"/>
              </a:xfrm>
              <a:prstGeom prst="rect">
                <a:avLst/>
              </a:prstGeom>
              <a:blipFill rotWithShape="0">
                <a:blip r:embed="rId3"/>
                <a:stretch>
                  <a:fillRect l="-6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0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>
                <a:solidFill>
                  <a:srgbClr val="0000CC"/>
                </a:solidFill>
              </a:rPr>
              <a:t>Higher Dimensional Stability</a:t>
            </a:r>
            <a:endParaRPr lang="en-US" sz="4000" b="1" dirty="0" smtClean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42094" y="600792"/>
                <a:ext cx="8901906" cy="5394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Lemma: </a:t>
                </a:r>
                <a:r>
                  <a:rPr lang="en-US" b="1" i="1" dirty="0" smtClean="0"/>
                  <a:t> </a:t>
                </a:r>
                <a:r>
                  <a:rPr lang="en-US" dirty="0"/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 is a Fixed </a:t>
                </a:r>
                <a:r>
                  <a:rPr lang="en-US" dirty="0"/>
                  <a:t>Point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d</m:t>
                        </m:r>
                        <m:acc>
                          <m:accPr>
                            <m:chr m:val="⃗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, then if the </a:t>
                </a:r>
                <a:r>
                  <a:rPr lang="en-US" dirty="0"/>
                  <a:t>Trace of the Jacobian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b="1" i="1" dirty="0" smtClean="0"/>
                  <a:t> </a:t>
                </a:r>
                <a:r>
                  <a:rPr lang="en-US" dirty="0" smtClean="0"/>
                  <a:t>is positive, the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b="1" i="1" dirty="0" smtClean="0"/>
                  <a:t>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is</a:t>
                </a:r>
                <a:r>
                  <a:rPr lang="en-US" b="1" i="1" dirty="0" smtClean="0"/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linearly</a:t>
                </a:r>
                <a:r>
                  <a:rPr lang="en-US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unstable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Proof: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</m:d>
                      <m:r>
                        <a:rPr lang="en-US" i="1" dirty="0">
                          <a:latin typeface="Cambria Math" panose="02040503050406030204" pitchFamily="18" charset="0"/>
                        </a:rPr>
                        <m:t>&gt;0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⟹∃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∋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>
                    <a:ea typeface="Cambria Math" panose="02040503050406030204" pitchFamily="18" charset="0"/>
                  </a:rPr>
                  <a:t>Suppose our initial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>
                    <a:ea typeface="Cambria Math" panose="02040503050406030204" pitchFamily="18" charset="0"/>
                  </a:rPr>
                  <a:t>Then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  <m:d>
                            <m:d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sup>
                      </m:sSup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>
                    <a:ea typeface="Cambria Math" panose="02040503050406030204" pitchFamily="18" charset="0"/>
                  </a:rPr>
                  <a:t>But 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=1,</m:t>
                      </m:r>
                    </m:oMath>
                  </m:oMathPara>
                </a14:m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So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Which increases to infinity as t increases.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Therefore,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is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linearly unstable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2094" y="600792"/>
                <a:ext cx="8901906" cy="5394554"/>
              </a:xfrm>
              <a:prstGeom prst="rect">
                <a:avLst/>
              </a:prstGeom>
              <a:blipFill rotWithShape="0">
                <a:blip r:embed="rId3"/>
                <a:stretch>
                  <a:fillRect l="-616" b="-1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34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>
                <a:solidFill>
                  <a:srgbClr val="0000CC"/>
                </a:solidFill>
              </a:rPr>
              <a:t>Higher Dimensional Stability</a:t>
            </a:r>
            <a:endParaRPr lang="en-US" sz="4000" b="1" dirty="0" smtClean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42094" y="600792"/>
                <a:ext cx="8625525" cy="65919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Theorem</a:t>
                </a:r>
                <a:r>
                  <a:rPr lang="en-US" dirty="0" smtClean="0"/>
                  <a:t>: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dimensions, 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 is a Fixed Point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d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/>
                  <a:t>, then if the Jacobian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 has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distinct eigenvalues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then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 Fixed </a:t>
                </a:r>
                <a:r>
                  <a:rPr lang="en-US" dirty="0"/>
                  <a:t>P</a:t>
                </a:r>
                <a:r>
                  <a:rPr lang="en-US" dirty="0" smtClean="0"/>
                  <a:t>oint is</a:t>
                </a:r>
                <a:r>
                  <a:rPr lang="en-US" b="1" dirty="0" smtClean="0"/>
                  <a:t> </a:t>
                </a:r>
                <a:r>
                  <a:rPr lang="en-US" b="1" dirty="0" smtClean="0">
                    <a:solidFill>
                      <a:srgbClr val="00CC00"/>
                    </a:solidFill>
                  </a:rPr>
                  <a:t>Linearly</a:t>
                </a:r>
                <a:r>
                  <a:rPr lang="en-US" b="1" dirty="0" smtClean="0"/>
                  <a:t> </a:t>
                </a:r>
                <a:r>
                  <a:rPr lang="en-US" b="1" dirty="0" smtClean="0">
                    <a:solidFill>
                      <a:srgbClr val="00CC00"/>
                    </a:solidFill>
                  </a:rPr>
                  <a:t>Stable</a:t>
                </a:r>
                <a:r>
                  <a:rPr lang="en-US" b="1" dirty="0" smtClean="0"/>
                  <a:t> if and only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&lt;0 </m:t>
                    </m:r>
                  </m:oMath>
                </a14:m>
                <a:r>
                  <a:rPr lang="en-US" b="1" dirty="0" smtClean="0"/>
                  <a:t>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b="1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the </a:t>
                </a:r>
                <a:r>
                  <a:rPr lang="en-US" dirty="0" smtClean="0"/>
                  <a:t>Fixed </a:t>
                </a:r>
                <a:r>
                  <a:rPr lang="en-US" dirty="0"/>
                  <a:t>P</a:t>
                </a:r>
                <a:r>
                  <a:rPr lang="en-US" dirty="0" smtClean="0"/>
                  <a:t>oint </a:t>
                </a:r>
                <a:r>
                  <a:rPr lang="en-US" dirty="0"/>
                  <a:t>is</a:t>
                </a:r>
                <a:r>
                  <a:rPr lang="en-US" b="1" dirty="0"/>
                  <a:t> </a:t>
                </a:r>
                <a:r>
                  <a:rPr lang="en-US" b="1" dirty="0">
                    <a:solidFill>
                      <a:srgbClr val="FF0000"/>
                    </a:solidFill>
                  </a:rPr>
                  <a:t>Linearly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Unstable </a:t>
                </a:r>
                <a:r>
                  <a:rPr lang="en-US" b="1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b="1" dirty="0" smtClean="0"/>
                  <a:t>for any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1" dirty="0" smtClean="0"/>
                  <a:t>,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 </a:t>
                </a:r>
                <a:r>
                  <a:rPr lang="en-US" dirty="0"/>
                  <a:t>F</a:t>
                </a:r>
                <a:r>
                  <a:rPr lang="en-US" dirty="0" smtClean="0"/>
                  <a:t>ixed </a:t>
                </a:r>
                <a:r>
                  <a:rPr lang="en-US" dirty="0"/>
                  <a:t>P</a:t>
                </a:r>
                <a:r>
                  <a:rPr lang="en-US" dirty="0" smtClean="0"/>
                  <a:t>oint </a:t>
                </a:r>
                <a:r>
                  <a:rPr lang="en-US" dirty="0"/>
                  <a:t>is</a:t>
                </a:r>
                <a:r>
                  <a:rPr lang="en-US" b="1" dirty="0"/>
                  <a:t> </a:t>
                </a:r>
                <a:r>
                  <a:rPr lang="en-US" b="1" dirty="0" smtClean="0">
                    <a:solidFill>
                      <a:srgbClr val="FFC000"/>
                    </a:solidFill>
                  </a:rPr>
                  <a:t>Marginally </a:t>
                </a:r>
                <a:r>
                  <a:rPr lang="en-US" b="1" dirty="0">
                    <a:solidFill>
                      <a:srgbClr val="FFC000"/>
                    </a:solidFill>
                  </a:rPr>
                  <a:t>Stable </a:t>
                </a:r>
                <a:r>
                  <a:rPr lang="en-US" b="1" dirty="0"/>
                  <a:t>if and only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b="1" dirty="0"/>
                  <a:t>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1" dirty="0" smtClean="0"/>
                  <a:t> (and at least one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1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Proof: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b="1" dirty="0" smtClean="0"/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sup>
                      </m:sSup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sup>
                      </m:sSup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b="1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&lt;0 </m:t>
                    </m:r>
                  </m:oMath>
                </a14:m>
                <a:r>
                  <a:rPr lang="en-US" b="1" dirty="0"/>
                  <a:t>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Re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are all negative, so,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sup>
                          </m:sSup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=0,</m:t>
                      </m:r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So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and the Fixed Point is </a:t>
                </a:r>
                <a:r>
                  <a:rPr lang="en-US" b="1" dirty="0" smtClean="0">
                    <a:solidFill>
                      <a:srgbClr val="00CC00"/>
                    </a:solidFill>
                  </a:rPr>
                  <a:t>Linearly Stable</a:t>
                </a:r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2094" y="600792"/>
                <a:ext cx="8625525" cy="6591933"/>
              </a:xfrm>
              <a:prstGeom prst="rect">
                <a:avLst/>
              </a:prstGeom>
              <a:blipFill rotWithShape="0">
                <a:blip r:embed="rId3"/>
                <a:stretch>
                  <a:fillRect l="-636" r="-42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32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>
                <a:solidFill>
                  <a:srgbClr val="0000CC"/>
                </a:solidFill>
              </a:rPr>
              <a:t>Higher Dimensional Stability</a:t>
            </a:r>
            <a:endParaRPr lang="en-US" sz="4000" b="1" dirty="0" smtClean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42094" y="600792"/>
                <a:ext cx="8625525" cy="5043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 Fixed </a:t>
                </a:r>
                <a:r>
                  <a:rPr lang="en-US" dirty="0"/>
                  <a:t>P</a:t>
                </a:r>
                <a:r>
                  <a:rPr lang="en-US" dirty="0" smtClean="0"/>
                  <a:t>oint </a:t>
                </a:r>
                <a:r>
                  <a:rPr lang="en-US" dirty="0"/>
                  <a:t>is</a:t>
                </a:r>
                <a:r>
                  <a:rPr lang="en-US" b="1" dirty="0"/>
                  <a:t> </a:t>
                </a:r>
                <a:r>
                  <a:rPr lang="en-US" b="1" dirty="0">
                    <a:solidFill>
                      <a:srgbClr val="FF0000"/>
                    </a:solidFill>
                  </a:rPr>
                  <a:t>Linearly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Unstable </a:t>
                </a:r>
                <a:r>
                  <a:rPr lang="en-US" b="1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b="1" dirty="0" smtClean="0"/>
                  <a:t>for any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1" dirty="0" smtClean="0"/>
                  <a:t>,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Proof: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sup>
                      </m:sSup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b="1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i="1" dirty="0" smtClean="0">
                    <a:latin typeface="Cambria Math" panose="02040503050406030204" pitchFamily="18" charset="0"/>
                  </a:rPr>
                  <a:t>, </a:t>
                </a:r>
                <a:r>
                  <a:rPr lang="en-US" dirty="0" smtClean="0">
                    <a:latin typeface="Cambria Math" panose="02040503050406030204" pitchFamily="18" charset="0"/>
                  </a:rPr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dirty="0" smtClean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>
                    <a:latin typeface="Cambria Math" panose="02040503050406030204" pitchFamily="18" charset="0"/>
                  </a:rPr>
                  <a:t>Then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ϵ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 smtClean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sup>
                          </m:sSup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So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 smtClean="0"/>
                  <a:t> and the Fixed Point is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Linearly Unstable</a:t>
                </a:r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2094" y="600792"/>
                <a:ext cx="8625525" cy="5043112"/>
              </a:xfrm>
              <a:prstGeom prst="rect">
                <a:avLst/>
              </a:prstGeom>
              <a:blipFill rotWithShape="0">
                <a:blip r:embed="rId3"/>
                <a:stretch>
                  <a:fillRect l="-636" t="-72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282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6375" y="0"/>
            <a:ext cx="6509332" cy="565608"/>
          </a:xfrm>
        </p:spPr>
        <p:txBody>
          <a:bodyPr/>
          <a:lstStyle/>
          <a:p>
            <a:pPr eaLnBrk="1" hangingPunct="1"/>
            <a:r>
              <a:rPr lang="en-US" sz="3000" b="1" dirty="0">
                <a:solidFill>
                  <a:srgbClr val="0000CC"/>
                </a:solidFill>
              </a:rPr>
              <a:t>Higher Dimensional 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466984" y="565608"/>
                <a:ext cx="8611028" cy="60744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 Fixed Point is</a:t>
                </a:r>
                <a:r>
                  <a:rPr lang="en-US" b="1" dirty="0"/>
                  <a:t> </a:t>
                </a:r>
                <a:r>
                  <a:rPr lang="en-US" b="1" dirty="0">
                    <a:solidFill>
                      <a:srgbClr val="FFC000"/>
                    </a:solidFill>
                  </a:rPr>
                  <a:t>Marginally Stable </a:t>
                </a:r>
                <a:r>
                  <a:rPr lang="en-US" b="1" dirty="0"/>
                  <a:t>if and only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≤0 </m:t>
                    </m:r>
                  </m:oMath>
                </a14:m>
                <a:r>
                  <a:rPr lang="en-US" b="1" dirty="0"/>
                  <a:t>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1" dirty="0" smtClean="0"/>
                  <a:t>, and at least one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1" dirty="0"/>
                  <a:t>Proof: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so,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&lt;0,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dirty="0"/>
                  <a:t>, so,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lim</m:t>
                        </m:r>
                      </m:e>
                      <m:li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→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lim>
                    </m:limLow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0,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dirty="0"/>
                  <a:t>, so</a:t>
                </a:r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lim</m:t>
                        </m:r>
                      </m:e>
                      <m:lim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→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lim>
                    </m:limLow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nary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nary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d>
                                </m:sup>
                              </m:s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Summing over the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pairs for which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So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𝑐𝑜𝑛𝑠𝑡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and the Fixed Point is </a:t>
                </a:r>
                <a:r>
                  <a:rPr lang="en-US" b="1" dirty="0">
                    <a:solidFill>
                      <a:srgbClr val="FFC000"/>
                    </a:solidFill>
                  </a:rPr>
                  <a:t>Marginally </a:t>
                </a:r>
                <a:r>
                  <a:rPr lang="en-US" b="1" dirty="0" smtClean="0">
                    <a:solidFill>
                      <a:srgbClr val="FFC000"/>
                    </a:solidFill>
                  </a:rPr>
                  <a:t>Stable</a:t>
                </a:r>
                <a:endParaRPr lang="en-US" dirty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6984" y="565608"/>
                <a:ext cx="8611028" cy="6074483"/>
              </a:xfrm>
              <a:prstGeom prst="rect">
                <a:avLst/>
              </a:prstGeom>
              <a:blipFill rotWithShape="0">
                <a:blip r:embed="rId3"/>
                <a:stretch>
                  <a:fillRect l="-637" t="-6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843" y="6169843"/>
            <a:ext cx="688157" cy="68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27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CC"/>
                </a:solidFill>
              </a:rPr>
              <a:t>Stability in Two Dimensions</a:t>
            </a:r>
          </a:p>
        </p:txBody>
      </p:sp>
      <p:graphicFrame>
        <p:nvGraphicFramePr>
          <p:cNvPr id="7171" name="Object 14"/>
          <p:cNvGraphicFramePr>
            <a:graphicFrameLocks noGrp="1" noChangeAspect="1"/>
          </p:cNvGraphicFramePr>
          <p:nvPr>
            <p:ph sz="half" idx="1"/>
          </p:nvPr>
        </p:nvGraphicFramePr>
        <p:xfrm>
          <a:off x="5334000" y="2819400"/>
          <a:ext cx="27432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02" name="Picture" r:id="rId4" imgW="2744721" imgH="1828800" progId="Word.Picture.8">
                  <p:embed/>
                </p:oleObj>
              </mc:Choice>
              <mc:Fallback>
                <p:oleObj name="Picture" r:id="rId4" imgW="2744721" imgH="182880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819400"/>
                        <a:ext cx="27432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2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334000" y="1295400"/>
          <a:ext cx="27432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03" name="Picture" r:id="rId6" imgW="2744721" imgH="1828800" progId="Word.Picture.8">
                  <p:embed/>
                </p:oleObj>
              </mc:Choice>
              <mc:Fallback>
                <p:oleObj name="Picture" r:id="rId6" imgW="2744721" imgH="182880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295400"/>
                        <a:ext cx="27432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Text Box 16"/>
          <p:cNvSpPr txBox="1">
            <a:spLocks noChangeArrowheads="1"/>
          </p:cNvSpPr>
          <p:nvPr/>
        </p:nvSpPr>
        <p:spPr bwMode="auto">
          <a:xfrm>
            <a:off x="914400" y="1828800"/>
            <a:ext cx="426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1) Both Eigenvalues Positive—</a:t>
            </a:r>
            <a:r>
              <a:rPr lang="en-US">
                <a:solidFill>
                  <a:srgbClr val="FF0000"/>
                </a:solidFill>
              </a:rPr>
              <a:t>Unstable</a:t>
            </a:r>
          </a:p>
        </p:txBody>
      </p:sp>
      <p:sp>
        <p:nvSpPr>
          <p:cNvPr id="7174" name="Text Box 17"/>
          <p:cNvSpPr txBox="1">
            <a:spLocks noChangeArrowheads="1"/>
          </p:cNvSpPr>
          <p:nvPr/>
        </p:nvSpPr>
        <p:spPr bwMode="auto">
          <a:xfrm>
            <a:off x="533400" y="12192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Cases:</a:t>
            </a:r>
          </a:p>
        </p:txBody>
      </p:sp>
      <p:sp>
        <p:nvSpPr>
          <p:cNvPr id="7175" name="Text Box 18"/>
          <p:cNvSpPr txBox="1">
            <a:spLocks noChangeArrowheads="1"/>
          </p:cNvSpPr>
          <p:nvPr/>
        </p:nvSpPr>
        <p:spPr bwMode="auto">
          <a:xfrm>
            <a:off x="838200" y="3505200"/>
            <a:ext cx="426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2) One Eigenvalue Positive, One Negative—</a:t>
            </a:r>
            <a:r>
              <a:rPr lang="en-US">
                <a:solidFill>
                  <a:srgbClr val="FF0000"/>
                </a:solidFill>
              </a:rPr>
              <a:t>Unstable</a:t>
            </a:r>
          </a:p>
        </p:txBody>
      </p:sp>
      <p:sp>
        <p:nvSpPr>
          <p:cNvPr id="7176" name="Text Box 19"/>
          <p:cNvSpPr txBox="1">
            <a:spLocks noChangeArrowheads="1"/>
          </p:cNvSpPr>
          <p:nvPr/>
        </p:nvSpPr>
        <p:spPr bwMode="auto">
          <a:xfrm>
            <a:off x="838200" y="4800600"/>
            <a:ext cx="426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1) Both Eigenvalues Negative—</a:t>
            </a:r>
            <a:r>
              <a:rPr lang="en-US">
                <a:solidFill>
                  <a:srgbClr val="00CC00"/>
                </a:solidFill>
              </a:rPr>
              <a:t>Stable</a:t>
            </a:r>
          </a:p>
        </p:txBody>
      </p:sp>
      <p:graphicFrame>
        <p:nvGraphicFramePr>
          <p:cNvPr id="7177" name="Object 2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334000" y="4114800"/>
          <a:ext cx="27432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04" name="Picture" r:id="rId8" imgW="2744721" imgH="1828800" progId="Word.Picture.8">
                  <p:embed/>
                </p:oleObj>
              </mc:Choice>
              <mc:Fallback>
                <p:oleObj name="Picture" r:id="rId8" imgW="2744721" imgH="182880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4114800"/>
                        <a:ext cx="27432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8" name="Picture 4" descr="Biocomplexity 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5" descr="redblackblockiu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233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2D Eigenvalues</a:t>
            </a:r>
          </a:p>
        </p:txBody>
      </p:sp>
      <p:pic>
        <p:nvPicPr>
          <p:cNvPr id="13319" name="Picture 4" descr="Biocomplexity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 descr="redblackblocki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0" y="794203"/>
                <a:ext cx="9065623" cy="59715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Finding the eigenvalues and eigenvectors for a large matrix is best left to Mathematica or a numerical solver. However, for a two element system, we can do the math by hand</a:t>
                </a:r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 smtClean="0"/>
                  <a:t>For a general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2×2</m:t>
                    </m:r>
                  </m:oMath>
                </a14:m>
                <a:r>
                  <a:rPr lang="en-US" dirty="0"/>
                  <a:t>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</m:mr>
                              </m:m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𝑏𝑐</m:t>
                          </m:r>
                        </m:e>
                      </m:func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>
                  <a:defRPr/>
                </a:pP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Trace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The eigenvalue equation is</a:t>
                </a:r>
                <a:endParaRPr lang="en-US" b="0" i="0" dirty="0" smtClean="0">
                  <a:latin typeface="Cambria Math" panose="02040503050406030204" pitchFamily="18" charset="0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𝕀</m:t>
                              </m:r>
                            </m:e>
                          </m:d>
                        </m:e>
                      </m:func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defRPr/>
                </a:pPr>
                <a:endParaRPr lang="en-US" b="0" dirty="0" smtClean="0"/>
              </a:p>
              <a:p>
                <a:pPr>
                  <a:defRPr/>
                </a:pPr>
                <a:endParaRPr lang="en-US" b="0" dirty="0" smtClean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Trace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Trace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det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94203"/>
                <a:ext cx="9065623" cy="5971507"/>
              </a:xfrm>
              <a:prstGeom prst="rect">
                <a:avLst/>
              </a:prstGeom>
              <a:blipFill rotWithShape="0">
                <a:blip r:embed="rId5"/>
                <a:stretch>
                  <a:fillRect l="-538" t="-5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945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2D Eigenvectors</a:t>
            </a:r>
          </a:p>
        </p:txBody>
      </p:sp>
      <p:pic>
        <p:nvPicPr>
          <p:cNvPr id="13319" name="Picture 4" descr="Biocomplexity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 descr="redblackblocki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0" y="794203"/>
                <a:ext cx="9065623" cy="63451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What are the eigenvectors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en-US" dirty="0" smtClean="0"/>
                  <a:t>? </a:t>
                </a:r>
                <a:endParaRPr lang="en-US" dirty="0" smtClean="0">
                  <a:latin typeface="Cambria Math" panose="02040503050406030204" pitchFamily="18" charset="0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M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dirty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  <a:cs typeface="Times New Roman" pitchFamily="18" charset="0"/>
                </a:endParaRPr>
              </a:p>
              <a:p>
                <a:pPr>
                  <a:defRPr/>
                </a:pPr>
                <a:r>
                  <a:rPr lang="en-US" dirty="0" smtClean="0">
                    <a:latin typeface="Cambria Math" panose="02040503050406030204" pitchFamily="18" charset="0"/>
                    <a:cs typeface="Times New Roman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≠0</m:t>
                    </m:r>
                  </m:oMath>
                </a14:m>
                <a:r>
                  <a:rPr lang="en-US" dirty="0" smtClean="0">
                    <a:latin typeface="Cambria Math" panose="02040503050406030204" pitchFamily="18" charset="0"/>
                    <a:cs typeface="Times New Roman" pitchFamily="18" charset="0"/>
                  </a:rPr>
                  <a:t>: let </a:t>
                </a: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𝜅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  <a:cs typeface="Times New Roman" pitchFamily="18" charset="0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M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𝜅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𝑎𝑏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𝜅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𝑐𝑏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+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𝜅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𝜅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So</a:t>
                </a:r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𝑎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𝑏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𝜅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𝑐𝑏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+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𝜅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𝜅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𝜅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So</a:t>
                </a: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𝑎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𝑏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𝑏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=0, 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𝑐𝑏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=0</m:t>
                      </m:r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So </a:t>
                </a: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−</m:t>
                      </m:r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𝑎</m:t>
                      </m:r>
                      <m:r>
                        <a:rPr lang="en-US" b="0" i="0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c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𝑏</m:t>
                          </m:r>
                        </m:num>
                        <m:den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94203"/>
                <a:ext cx="9065623" cy="6345199"/>
              </a:xfrm>
              <a:prstGeom prst="rect">
                <a:avLst/>
              </a:prstGeom>
              <a:blipFill rotWithShape="0">
                <a:blip r:embed="rId5"/>
                <a:stretch>
                  <a:fillRect l="-538" t="-4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01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-76200" y="152400"/>
            <a:ext cx="9220200" cy="762000"/>
          </a:xfrm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Last Time: Bifurcations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0" y="990600"/>
                <a:ext cx="9144000" cy="5135563"/>
              </a:xfrm>
            </p:spPr>
            <p:txBody>
              <a:bodyPr/>
              <a:lstStyle/>
              <a:p>
                <a:r>
                  <a:rPr lang="en-US" sz="2800" dirty="0" smtClean="0"/>
                  <a:t>If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 smtClean="0"/>
                  <a:t> has some set of Fixed Points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sz="2800" dirty="0" smtClean="0"/>
                  <a:t> for a given value of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800" dirty="0" smtClean="0"/>
                  <a:t> (defined by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 smtClean="0"/>
                  <a:t>)</a:t>
                </a:r>
                <a:endParaRPr lang="en-US" sz="2800" dirty="0"/>
              </a:p>
              <a:p>
                <a:r>
                  <a:rPr lang="en-US" sz="2800" dirty="0" smtClean="0"/>
                  <a:t>Any values </a:t>
                </a:r>
                <a:r>
                  <a:rPr lang="en-US" sz="2800" dirty="0"/>
                  <a:t>of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800" dirty="0" smtClean="0"/>
                  <a:t>, where the </a:t>
                </a:r>
                <a:r>
                  <a:rPr lang="en-US" sz="2800" b="1" dirty="0" smtClean="0"/>
                  <a:t>number</a:t>
                </a:r>
                <a:r>
                  <a:rPr lang="en-US" sz="2800" dirty="0" smtClean="0"/>
                  <a:t> or the </a:t>
                </a:r>
                <a:r>
                  <a:rPr lang="en-US" sz="2800" b="1" dirty="0" smtClean="0"/>
                  <a:t>stability</a:t>
                </a:r>
                <a:r>
                  <a:rPr lang="en-US" sz="2800" dirty="0" smtClean="0"/>
                  <a:t> of Fixed Points change are </a:t>
                </a:r>
                <a:r>
                  <a:rPr lang="en-US" sz="2800" dirty="0" smtClean="0">
                    <a:solidFill>
                      <a:srgbClr val="0000CC"/>
                    </a:solidFill>
                  </a:rPr>
                  <a:t>Critical Values </a:t>
                </a:r>
                <a:r>
                  <a:rPr lang="en-US" sz="2800" dirty="0" smtClean="0"/>
                  <a:t>or </a:t>
                </a:r>
                <a:r>
                  <a:rPr lang="en-US" sz="2800" dirty="0" smtClean="0">
                    <a:solidFill>
                      <a:srgbClr val="0000CC"/>
                    </a:solidFill>
                  </a:rPr>
                  <a:t>Bifurcation</a:t>
                </a:r>
                <a:r>
                  <a:rPr lang="en-US" sz="2800" dirty="0" smtClean="0"/>
                  <a:t> </a:t>
                </a:r>
                <a:r>
                  <a:rPr lang="en-US" sz="2800" dirty="0" smtClean="0">
                    <a:solidFill>
                      <a:srgbClr val="0000CC"/>
                    </a:solidFill>
                  </a:rPr>
                  <a:t>Points</a:t>
                </a:r>
                <a:r>
                  <a:rPr lang="en-US" sz="2800" dirty="0" smtClean="0"/>
                  <a:t> of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endParaRPr lang="en-US" sz="2800" dirty="0" smtClean="0"/>
              </a:p>
              <a:p>
                <a:r>
                  <a:rPr lang="en-US" sz="2800" dirty="0" smtClean="0"/>
                  <a:t>The name Bifurcation points occurs because Fixed Points generally appear and disappear in pairs</a:t>
                </a:r>
              </a:p>
              <a:p>
                <a:r>
                  <a:rPr lang="en-US" sz="2800" dirty="0" smtClean="0"/>
                  <a:t>If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 </a:t>
                </a:r>
                <a:r>
                  <a:rPr lang="en-US" sz="2800" dirty="0" smtClean="0"/>
                  <a:t>is continuous, then the Fixed Points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sz="2800" dirty="0" smtClean="0"/>
                  <a:t> usually move smoothly as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800" dirty="0" smtClean="0"/>
                  <a:t> changes</a:t>
                </a:r>
                <a:endParaRPr lang="en-US" sz="2800" dirty="0"/>
              </a:p>
            </p:txBody>
          </p:sp>
        </mc:Choice>
        <mc:Fallback xmlns="">
          <p:sp>
            <p:nvSpPr>
              <p:cNvPr id="1536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0" y="990600"/>
                <a:ext cx="9144000" cy="5135563"/>
              </a:xfrm>
              <a:blipFill rotWithShape="0">
                <a:blip r:embed="rId3"/>
                <a:stretch>
                  <a:fillRect l="-1200" r="-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364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749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Review of Eigenvectors</a:t>
            </a:r>
          </a:p>
        </p:txBody>
      </p:sp>
      <p:pic>
        <p:nvPicPr>
          <p:cNvPr id="13319" name="Picture 4" descr="Biocomplexity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 descr="redblackblocki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0" y="794203"/>
                <a:ext cx="9065623" cy="51167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What are the eigenvectors?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dirty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=0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  <m:t>𝜅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−</m:t>
                      </m:r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𝑎</m:t>
                      </m:r>
                      <m:r>
                        <a:rPr lang="en-US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c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𝑏</m:t>
                          </m:r>
                        </m:num>
                        <m:den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−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This relation seems overdetermined, but</a:t>
                </a:r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−</m:t>
                      </m:r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𝑎</m:t>
                      </m:r>
                      <m:r>
                        <a:rPr lang="en-US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𝑏</m:t>
                          </m:r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c</m:t>
                          </m:r>
                        </m:num>
                        <m:den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𝑑</m:t>
                          </m:r>
                        </m:den>
                      </m:f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(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−</m:t>
                      </m:r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𝑎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)(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−</m:t>
                      </m:r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𝑑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)−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𝑏𝑐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=0</m:t>
                      </m:r>
                    </m:oMath>
                  </m:oMathPara>
                </a14:m>
                <a:endParaRPr lang="en-US" b="0" dirty="0" smtClean="0">
                  <a:cs typeface="Times New Roman" pitchFamily="18" charset="0"/>
                </a:endParaRPr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⇒</m:t>
                      </m:r>
                      <m:sSubSup>
                        <m:sSub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−(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𝑎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+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𝑑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+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𝑎𝑑</m:t>
                      </m:r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−</m:t>
                      </m:r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𝑏𝑐</m:t>
                      </m:r>
                      <m:r>
                        <a:rPr lang="en-US" i="1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=0</m:t>
                      </m:r>
                    </m:oMath>
                  </m:oMathPara>
                </a14:m>
                <a:endParaRPr lang="en-US" dirty="0" smtClean="0">
                  <a:cs typeface="Times New Roman" pitchFamily="18" charset="0"/>
                </a:endParaRPr>
              </a:p>
              <a:p>
                <a:pPr>
                  <a:defRPr/>
                </a:pPr>
                <a:endParaRPr lang="en-US" dirty="0" smtClean="0">
                  <a:cs typeface="Times New Roman" pitchFamily="18" charset="0"/>
                </a:endParaRPr>
              </a:p>
              <a:p>
                <a:pPr>
                  <a:defRPr/>
                </a:pPr>
                <a:r>
                  <a:rPr lang="en-US" dirty="0" smtClean="0">
                    <a:cs typeface="Times New Roman" pitchFamily="18" charset="0"/>
                  </a:rPr>
                  <a:t>Which is just our eigenvalue equation, so </a:t>
                </a:r>
                <a:r>
                  <a:rPr lang="en-US" b="1" dirty="0" smtClean="0">
                    <a:cs typeface="Times New Roman" pitchFamily="18" charset="0"/>
                  </a:rPr>
                  <a:t>always</a:t>
                </a:r>
                <a:r>
                  <a:rPr lang="en-US" dirty="0" smtClean="0">
                    <a:cs typeface="Times New Roman" pitchFamily="18" charset="0"/>
                  </a:rPr>
                  <a:t> true, so</a:t>
                </a:r>
              </a:p>
              <a:p>
                <a:pPr>
                  <a:defRPr/>
                </a:pPr>
                <a:endParaRPr lang="en-US" dirty="0">
                  <a:cs typeface="Times New Roman" pitchFamily="18" charset="0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−</m:t>
                                </m:r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94203"/>
                <a:ext cx="9065623" cy="5116785"/>
              </a:xfrm>
              <a:prstGeom prst="rect">
                <a:avLst/>
              </a:prstGeom>
              <a:blipFill rotWithShape="0">
                <a:blip r:embed="rId5"/>
                <a:stretch>
                  <a:fillRect l="-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34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Review of Eigenvectors</a:t>
            </a:r>
          </a:p>
        </p:txBody>
      </p:sp>
      <p:pic>
        <p:nvPicPr>
          <p:cNvPr id="13319" name="Picture 4" descr="Biocomplexity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 descr="redblackblocki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0" y="794203"/>
                <a:ext cx="9065623" cy="60164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What are the eigenvectors?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dirty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−</m:t>
                                </m:r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What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en-US" dirty="0" smtClean="0"/>
                  <a:t>? </a:t>
                </a:r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 smtClean="0"/>
                  <a:t>Normalizing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|=1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 dirty="0">
                                              <a:latin typeface="Cambria Math" panose="02040503050406030204" pitchFamily="18" charset="0"/>
                                              <a:cs typeface="Times New Roman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 dirty="0">
                                              <a:latin typeface="Cambria Math" panose="02040503050406030204" pitchFamily="18" charset="0"/>
                                              <a:cs typeface="Times New Roman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US" i="1" dirty="0">
                                              <a:latin typeface="Cambria Math" panose="02040503050406030204" pitchFamily="18" charset="0"/>
                                              <a:cs typeface="Times New Roman" pitchFamily="18" charset="0"/>
                                            </a:rPr>
                                            <m:t>±</m:t>
                                          </m:r>
                                        </m:sub>
                                      </m:sSub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𝑎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>
                  <a:defRPr/>
                </a:pPr>
                <a:endParaRPr lang="en-US" b="0" dirty="0" smtClean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  <a:cs typeface="Times New Roman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−</m:t>
                                </m:r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94203"/>
                <a:ext cx="9065623" cy="6016455"/>
              </a:xfrm>
              <a:prstGeom prst="rect">
                <a:avLst/>
              </a:prstGeom>
              <a:blipFill rotWithShape="0">
                <a:blip r:embed="rId5"/>
                <a:stretch>
                  <a:fillRect l="-538" t="-1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535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Review of Eigenvectors</a:t>
            </a:r>
          </a:p>
        </p:txBody>
      </p:sp>
      <p:pic>
        <p:nvPicPr>
          <p:cNvPr id="13319" name="Picture 4" descr="Biocomplexity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 descr="redblackblocki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0" y="794203"/>
                <a:ext cx="9065623" cy="73934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For a general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2×2</m:t>
                    </m:r>
                  </m:oMath>
                </a14:m>
                <a:r>
                  <a:rPr lang="en-US" dirty="0"/>
                  <a:t>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</m:mr>
                            </m:m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𝑏𝑐</m:t>
                        </m:r>
                      </m:e>
                    </m:func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Trace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endParaRPr lang="en-US" dirty="0" smtClean="0"/>
              </a:p>
              <a:p>
                <a:pPr>
                  <a:defRPr/>
                </a:pPr>
                <a:endParaRPr lang="en-US" b="0" dirty="0" smtClean="0"/>
              </a:p>
              <a:p>
                <a:pPr>
                  <a:defRPr/>
                </a:pPr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Eigenvalues:</a:t>
                </a: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</m:mr>
                              </m:m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defRPr/>
                </a:pPr>
                <a:r>
                  <a:rPr lang="en-US" dirty="0" smtClean="0"/>
                  <a:t>Eigenvectors</a:t>
                </a:r>
                <a:endParaRPr lang="en-US" b="0" dirty="0" smtClean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𝑑𝑦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b="0" dirty="0" smtClean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𝑑𝑦</m:t>
                              </m:r>
                            </m:e>
                          </m:mr>
                        </m:m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𝑐𝑥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</m:oMath>
                </a14:m>
                <a:endParaRPr lang="en-US" b="0" dirty="0" smtClean="0"/>
              </a:p>
              <a:p>
                <a:pPr>
                  <a:defRPr/>
                </a:pPr>
                <a:r>
                  <a:rPr lang="en-US" dirty="0" smtClean="0"/>
                  <a:t>Normalize: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b="0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dirty="0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num>
                                      <m:den>
                                        <m:r>
                                          <a:rPr lang="en-US" b="0" i="1" dirty="0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  <m:r>
                                          <a:rPr lang="en-US" b="0" i="1" dirty="0" smtClean="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n-US" b="0" i="1" dirty="0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>
                  <a:defRPr/>
                </a:pPr>
                <a:r>
                  <a:rPr lang="en-US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𝑑𝑦</m:t>
                              </m:r>
                            </m:e>
                          </m:mr>
                        </m:m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mr>
                        </m:m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 ⇒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94203"/>
                <a:ext cx="9065623" cy="7393499"/>
              </a:xfrm>
              <a:prstGeom prst="rect">
                <a:avLst/>
              </a:prstGeom>
              <a:blipFill rotWithShape="0">
                <a:blip r:embed="rId5"/>
                <a:stretch>
                  <a:fillRect l="-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88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Review of Eigenvectors</a:t>
            </a:r>
          </a:p>
        </p:txBody>
      </p:sp>
      <p:pic>
        <p:nvPicPr>
          <p:cNvPr id="13319" name="Picture 4" descr="Biocomplexity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 descr="redblackblocki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0" y="794203"/>
                <a:ext cx="9065623" cy="73932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For degenerate </a:t>
                </a:r>
                <a:r>
                  <a:rPr lang="en-US" dirty="0" err="1" smtClean="0"/>
                  <a:t>eignevalues</a:t>
                </a:r>
                <a:r>
                  <a:rPr lang="en-US" dirty="0" smtClean="0"/>
                  <a:t>: </a:t>
                </a: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endParaRPr lang="en-US" dirty="0" smtClean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b="0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b="0" i="1" dirty="0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So</a:t>
                </a: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Usually have only one eigenvector in this case</a:t>
                </a: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, or equivalently if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, the eigenvalues </a:t>
                </a:r>
                <a:r>
                  <a:rPr lang="en-US" dirty="0"/>
                  <a:t>are: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And have only one eigenvector</a:t>
                </a:r>
                <a:endParaRPr lang="en-US" dirty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or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94203"/>
                <a:ext cx="9065623" cy="7393242"/>
              </a:xfrm>
              <a:prstGeom prst="rect">
                <a:avLst/>
              </a:prstGeom>
              <a:blipFill rotWithShape="0">
                <a:blip r:embed="rId5"/>
                <a:stretch>
                  <a:fillRect l="-538" t="-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963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00CC"/>
                </a:solidFill>
              </a:rPr>
              <a:t>In Class Exercise: Herbert problem 12.1</a:t>
            </a:r>
          </a:p>
        </p:txBody>
      </p:sp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20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8659812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Our analysis of Fixed </a:t>
                </a:r>
                <a:r>
                  <a:rPr lang="en-US" sz="2000" dirty="0"/>
                  <a:t>P</a:t>
                </a:r>
                <a:r>
                  <a:rPr lang="en-US" sz="2000" dirty="0" smtClean="0"/>
                  <a:t>oints gave us </a:t>
                </a:r>
                <a:r>
                  <a:rPr lang="en-US" sz="2000" b="1" dirty="0" smtClean="0"/>
                  <a:t>local </a:t>
                </a:r>
                <a:r>
                  <a:rPr lang="en-US" sz="2000" dirty="0" smtClean="0"/>
                  <a:t>information about stability, however, the </a:t>
                </a:r>
                <a:r>
                  <a:rPr lang="en-US" sz="2000" b="1" dirty="0" smtClean="0"/>
                  <a:t>global </a:t>
                </a:r>
                <a:r>
                  <a:rPr lang="en-US" sz="2000" dirty="0" smtClean="0"/>
                  <a:t>behavior of a system can be more complicated than we can determine from the Fixed-Point analysis alone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To analyze </a:t>
                </a:r>
                <a:r>
                  <a:rPr lang="en-US" sz="2000" b="1" dirty="0" smtClean="0"/>
                  <a:t>global</a:t>
                </a:r>
                <a:r>
                  <a:rPr lang="en-US" sz="2000" dirty="0" smtClean="0"/>
                  <a:t> stability, we introduce a crucial and initially confusing graphical technique using </a:t>
                </a:r>
                <a:r>
                  <a:rPr lang="en-US" sz="2000" b="1" dirty="0" smtClean="0">
                    <a:solidFill>
                      <a:srgbClr val="0000CC"/>
                    </a:solidFill>
                  </a:rPr>
                  <a:t>null-cline plots and flows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A null cline is the set of points where the R.H.S. of ONE of the two (or more) system equations is 0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At a null cline, we </a:t>
                </a:r>
                <a:r>
                  <a:rPr lang="en-US" sz="2000" b="1" u="sng" dirty="0" smtClean="0"/>
                  <a:t>know</a:t>
                </a:r>
                <a:r>
                  <a:rPr lang="en-US" sz="2000" b="1" dirty="0" smtClean="0"/>
                  <a:t> the direction of movement of orbits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(</a:t>
                </a:r>
                <a:r>
                  <a:rPr lang="en-US" sz="2000" b="1" i="1" dirty="0" smtClean="0"/>
                  <a:t>i.e.</a:t>
                </a:r>
                <a:r>
                  <a:rPr lang="en-US" sz="2000" b="1" dirty="0" smtClean="0"/>
                  <a:t>, perpendicular to the direction in which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𝒅𝒕</m:t>
                        </m:r>
                      </m:den>
                    </m:f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b="1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Null clines </a:t>
                </a:r>
                <a:r>
                  <a:rPr lang="en-US" sz="2000" b="1" u="sng" dirty="0" smtClean="0"/>
                  <a:t>cross</a:t>
                </a:r>
                <a:r>
                  <a:rPr lang="en-US" sz="2000" b="1" dirty="0" smtClean="0"/>
                  <a:t> each other at fixed points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8659812" cy="6343650"/>
              </a:xfrm>
              <a:blipFill rotWithShape="0">
                <a:blip r:embed="rId3"/>
                <a:stretch>
                  <a:fillRect l="-704" t="-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9558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8659812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0" dirty="0" smtClean="0"/>
                  <a:t>Let’s clarify the idea of Null Clines and Flows in the simple </a:t>
                </a:r>
                <a:r>
                  <a:rPr lang="en-US" sz="2000" b="0" dirty="0" err="1" smtClean="0"/>
                  <a:t>Lotka-Volterra</a:t>
                </a:r>
                <a:r>
                  <a:rPr lang="en-US" sz="2000" b="0" dirty="0" smtClean="0"/>
                  <a:t> case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are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These equations have two null clines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 </a:t>
                </a:r>
                <a:r>
                  <a:rPr lang="en-US" sz="2000" dirty="0" smtClean="0"/>
                  <a:t>has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 0⇒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2000" b="0" i="0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000" b="1" i="0" dirty="0" smtClean="0">
                          <a:latin typeface="Cambria Math" panose="02040503050406030204" pitchFamily="18" charset="0"/>
                        </a:rPr>
                        <m:t>𝐨𝐫</m:t>
                      </m:r>
                      <m:r>
                        <a:rPr lang="en-US" sz="2000" b="1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So 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,1)</m:t>
                    </m:r>
                  </m:oMath>
                </a14:m>
                <a:r>
                  <a:rPr lang="en-US" sz="20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  <a:endParaRPr lang="en-US" sz="2000" dirty="0">
                  <a:solidFill>
                    <a:srgbClr val="00CC00"/>
                  </a:solidFill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cline </a:t>
                </a:r>
                <a:r>
                  <a:rPr lang="en-US" sz="2000" dirty="0"/>
                  <a:t>has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= 0⇒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2000" b="0" i="0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000" b="1" i="0" dirty="0" smtClean="0">
                          <a:latin typeface="Cambria Math" panose="02040503050406030204" pitchFamily="18" charset="0"/>
                        </a:rPr>
                        <m:t>𝐨𝐫</m:t>
                      </m:r>
                      <m:r>
                        <a:rPr lang="en-US" sz="2000" b="1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So all points of form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are </a:t>
                </a:r>
                <a:r>
                  <a:rPr lang="en-US" sz="2000" dirty="0"/>
                  <a:t>on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Let’s sketch the situation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8659812" cy="6343650"/>
              </a:xfrm>
              <a:blipFill rotWithShape="0">
                <a:blip r:embed="rId3"/>
                <a:stretch>
                  <a:fillRect l="-704" t="-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487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115420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0" dirty="0" smtClean="0"/>
                  <a:t>Let’s clarify the idea of Null Clines and Flows in the simple </a:t>
                </a:r>
                <a:r>
                  <a:rPr lang="en-US" sz="2000" b="0" dirty="0" err="1" smtClean="0"/>
                  <a:t>Lotka-Volterra</a:t>
                </a:r>
                <a:r>
                  <a:rPr lang="en-US" sz="2000" b="0" dirty="0" smtClean="0"/>
                  <a:t> case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are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These equations have two null clines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 </a:t>
                </a:r>
                <a:r>
                  <a:rPr lang="en-US" sz="2000" dirty="0" smtClean="0"/>
                  <a:t>has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 0⇒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2000" b="0" i="0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000" b="1" i="0" dirty="0" smtClean="0">
                          <a:latin typeface="Cambria Math" panose="02040503050406030204" pitchFamily="18" charset="0"/>
                        </a:rPr>
                        <m:t>𝐨𝐫</m:t>
                      </m:r>
                      <m:r>
                        <a:rPr lang="en-US" sz="2000" b="1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So 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,1)</m:t>
                    </m:r>
                  </m:oMath>
                </a14:m>
                <a:r>
                  <a:rPr lang="en-US" sz="20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  <a:endParaRPr lang="en-US" sz="2000" dirty="0">
                  <a:solidFill>
                    <a:srgbClr val="00CC00"/>
                  </a:solidFill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cline </a:t>
                </a:r>
                <a:r>
                  <a:rPr lang="en-US" sz="2000" dirty="0"/>
                  <a:t>has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= 0⇒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2000" b="0" i="0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000" b="1" i="0" dirty="0" smtClean="0">
                          <a:latin typeface="Cambria Math" panose="02040503050406030204" pitchFamily="18" charset="0"/>
                        </a:rPr>
                        <m:t>𝐨𝐫</m:t>
                      </m:r>
                      <m:r>
                        <a:rPr lang="en-US" sz="2000" b="1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So all points of form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are </a:t>
                </a:r>
                <a:r>
                  <a:rPr lang="en-US" sz="2000" dirty="0"/>
                  <a:t>on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cline</a:t>
                </a: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115420" cy="6343650"/>
              </a:xfrm>
              <a:blipFill rotWithShape="0">
                <a:blip r:embed="rId3"/>
                <a:stretch>
                  <a:fillRect l="-1190" t="-481" r="-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2" name="Group 1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5669154" y="2085312"/>
                  <a:ext cx="3409391" cy="3021480"/>
                  <a:chOff x="5669154" y="2085312"/>
                  <a:chExt cx="3409391" cy="3021480"/>
                </a:xfrm>
              </p:grpSpPr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5669154" y="2085312"/>
                    <a:ext cx="3409391" cy="3021480"/>
                    <a:chOff x="6037286" y="2085312"/>
                    <a:chExt cx="3409391" cy="3021480"/>
                  </a:xfrm>
                </p:grpSpPr>
                <p:grpSp>
                  <p:nvGrpSpPr>
                    <p:cNvPr id="11" name="Group 10"/>
                    <p:cNvGrpSpPr/>
                    <p:nvPr/>
                  </p:nvGrpSpPr>
                  <p:grpSpPr>
                    <a:xfrm>
                      <a:off x="6037286" y="2394468"/>
                      <a:ext cx="3409391" cy="2712324"/>
                      <a:chOff x="6037286" y="2394468"/>
                      <a:chExt cx="3409391" cy="2712324"/>
                    </a:xfrm>
                  </p:grpSpPr>
                  <p:grpSp>
                    <p:nvGrpSpPr>
                      <p:cNvPr id="13" name="Group 12"/>
                      <p:cNvGrpSpPr/>
                      <p:nvPr/>
                    </p:nvGrpSpPr>
                    <p:grpSpPr>
                      <a:xfrm>
                        <a:off x="6037286" y="2394468"/>
                        <a:ext cx="2900659" cy="2712324"/>
                        <a:chOff x="6037286" y="2394468"/>
                        <a:chExt cx="2900659" cy="2712324"/>
                      </a:xfrm>
                    </p:grpSpPr>
                    <p:grpSp>
                      <p:nvGrpSpPr>
                        <p:cNvPr id="15" name="Group 14"/>
                        <p:cNvGrpSpPr/>
                        <p:nvPr/>
                      </p:nvGrpSpPr>
                      <p:grpSpPr>
                        <a:xfrm>
                          <a:off x="6037286" y="2394468"/>
                          <a:ext cx="2900659" cy="2712324"/>
                          <a:chOff x="6037286" y="2394468"/>
                          <a:chExt cx="2900659" cy="2712324"/>
                        </a:xfrm>
                      </p:grpSpPr>
                      <p:grpSp>
                        <p:nvGrpSpPr>
                          <p:cNvPr id="18" name="Group 17"/>
                          <p:cNvGrpSpPr/>
                          <p:nvPr/>
                        </p:nvGrpSpPr>
                        <p:grpSpPr>
                          <a:xfrm>
                            <a:off x="6037286" y="2394468"/>
                            <a:ext cx="2900659" cy="2712324"/>
                            <a:chOff x="6037286" y="2394468"/>
                            <a:chExt cx="2900659" cy="2712324"/>
                          </a:xfrm>
                        </p:grpSpPr>
                        <p:grpSp>
                          <p:nvGrpSpPr>
                            <p:cNvPr id="20" name="Group 19"/>
                            <p:cNvGrpSpPr/>
                            <p:nvPr/>
                          </p:nvGrpSpPr>
                          <p:grpSpPr>
                            <a:xfrm>
                              <a:off x="6092211" y="2394468"/>
                              <a:ext cx="2845734" cy="2712324"/>
                              <a:chOff x="6092211" y="2394468"/>
                              <a:chExt cx="2845734" cy="2712324"/>
                            </a:xfrm>
                          </p:grpSpPr>
                          <p:grpSp>
                            <p:nvGrpSpPr>
                              <p:cNvPr id="22" name="Group 21"/>
                              <p:cNvGrpSpPr/>
                              <p:nvPr/>
                            </p:nvGrpSpPr>
                            <p:grpSpPr>
                              <a:xfrm>
                                <a:off x="6092211" y="2394468"/>
                                <a:ext cx="2845734" cy="2588620"/>
                                <a:chOff x="6092211" y="2394468"/>
                                <a:chExt cx="2845734" cy="2588620"/>
                              </a:xfrm>
                            </p:grpSpPr>
                            <p:grpSp>
                              <p:nvGrpSpPr>
                                <p:cNvPr id="24" name="Group 23"/>
                                <p:cNvGrpSpPr/>
                                <p:nvPr/>
                              </p:nvGrpSpPr>
                              <p:grpSpPr>
                                <a:xfrm>
                                  <a:off x="6092211" y="2394468"/>
                                  <a:ext cx="2845734" cy="2588620"/>
                                  <a:chOff x="6092211" y="2394468"/>
                                  <a:chExt cx="2845734" cy="2588620"/>
                                </a:xfrm>
                              </p:grpSpPr>
                              <p:grpSp>
                                <p:nvGrpSpPr>
                                  <p:cNvPr id="26" name="Group 25"/>
                                  <p:cNvGrpSpPr/>
                                  <p:nvPr/>
                                </p:nvGrpSpPr>
                                <p:grpSpPr>
                                  <a:xfrm>
                                    <a:off x="6286046" y="2760618"/>
                                    <a:ext cx="2651899" cy="2222470"/>
                                    <a:chOff x="6286046" y="2760618"/>
                                    <a:chExt cx="2651899" cy="2222470"/>
                                  </a:xfrm>
                                </p:grpSpPr>
                                <p:grpSp>
                                  <p:nvGrpSpPr>
                                    <p:cNvPr id="28" name="Group 27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286046" y="2760618"/>
                                      <a:ext cx="2264229" cy="2055222"/>
                                      <a:chOff x="6286046" y="2760618"/>
                                      <a:chExt cx="2264229" cy="2055222"/>
                                    </a:xfrm>
                                  </p:grpSpPr>
                                  <p:cxnSp>
                                    <p:nvCxnSpPr>
                                      <p:cNvPr id="30" name="Straight Arrow Connector 29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286046" y="4807131"/>
                                        <a:ext cx="2264229" cy="8709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8100">
                                        <a:solidFill>
                                          <a:schemeClr val="tx1"/>
                                        </a:solidFill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31" name="Straight Arrow Connector 30"/>
                                      <p:cNvCxnSpPr/>
                                      <p:nvPr/>
                                    </p:nvCxnSpPr>
                                    <p:spPr>
                                      <a:xfrm flipV="1">
                                        <a:off x="6286046" y="2760618"/>
                                        <a:ext cx="0" cy="2055222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8100">
                                        <a:solidFill>
                                          <a:schemeClr val="tx1"/>
                                        </a:solidFill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29" name="Rectangle 28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8550275" y="4613756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</p:spPr>
                                      <p:txBody>
                                        <a:bodyPr wrap="none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𝑢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11" name="Rectangle 10"/>
                                        <p:cNvSpPr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8550275" y="4613756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6"/>
                                          <a:stretch>
                                            <a:fillRect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27" name="Rectangle 26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092211" y="2394468"/>
                                        <a:ext cx="387670" cy="369332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  <p:txBody>
                                      <a:bodyPr wrap="none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14" name="Rectangle 13"/>
                                      <p:cNvSpPr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92211" y="2394468"/>
                                        <a:ext cx="387670" cy="369332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7"/>
                                        <a:stretch>
                                          <a:fillRect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25" name="TextBox 24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6093685" y="4706089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lIns="0" tIns="0" rIns="0" bIns="0" rtlCol="0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16" name="TextBox 15"/>
                                    <p:cNvSpPr txBox="1"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6093685" y="4706089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8"/>
                                      <a:stretch>
                                        <a:fillRect l="-25000" r="-25000" b="-8889"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23" name="TextBox 22"/>
                                  <p:cNvSpPr txBox="1"/>
                                  <p:nvPr/>
                                </p:nvSpPr>
                                <p:spPr>
                                  <a:xfrm>
                                    <a:off x="7321980" y="4829793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0" tIns="0" rIns="0" bIns="0" rtlCol="0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22" name="TextBox 21"/>
                                  <p:cNvSpPr txBox="1"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7321980" y="4829793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9"/>
                                    <a:stretch>
                                      <a:fillRect l="-29032" r="-25806" b="-8696"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21" name="TextBox 20"/>
                                <p:cNvSpPr txBox="1"/>
                                <p:nvPr/>
                              </p:nvSpPr>
                              <p:spPr>
                                <a:xfrm>
                                  <a:off x="6037286" y="364972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0" tIns="0" rIns="0" bIns="0" rtlCol="0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4" name="TextBox 23"/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037286" y="364972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10"/>
                                  <a:stretch>
                                    <a:fillRect l="-28125" r="-21875" b="-8889"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p:cxnSp>
                        <p:nvCxnSpPr>
                          <p:cNvPr id="19" name="Straight Arrow Connector 18"/>
                          <p:cNvCxnSpPr/>
                          <p:nvPr/>
                        </p:nvCxnSpPr>
                        <p:spPr>
                          <a:xfrm>
                            <a:off x="6286045" y="3783873"/>
                            <a:ext cx="2264229" cy="8709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rgbClr val="00B050"/>
                            </a:solidFill>
                            <a:prstDash val="sysDash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16" name="Straight Arrow Connector 15"/>
                        <p:cNvCxnSpPr/>
                        <p:nvPr/>
                      </p:nvCxnSpPr>
                      <p:spPr>
                        <a:xfrm flipV="1">
                          <a:off x="7418159" y="2743200"/>
                          <a:ext cx="0" cy="2055222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rgbClr val="FF0000"/>
                          </a:solidFill>
                          <a:prstDash val="sysDash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4" name="Rectangle 13"/>
                          <p:cNvSpPr/>
                          <p:nvPr/>
                        </p:nvSpPr>
                        <p:spPr>
                          <a:xfrm>
                            <a:off x="8496353" y="3461655"/>
                            <a:ext cx="950324" cy="61831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 dirty="0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𝑑𝑢</m:t>
                                      </m:r>
                                    </m:num>
                                    <m:den>
                                      <m:r>
                                        <a:rPr lang="en-US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b="0" i="1" dirty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oMath>
                              </m:oMathPara>
                            </a14:m>
                            <a:endParaRPr lang="en-US" dirty="0">
                              <a:solidFill>
                                <a:srgbClr val="00B050"/>
                              </a:solidFill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25" name="Rectangle 24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8496353" y="3461655"/>
                            <a:ext cx="950324" cy="618311"/>
                          </a:xfrm>
                          <a:prstGeom prst="rect">
                            <a:avLst/>
                          </a:prstGeom>
                          <a:blipFill rotWithShape="0">
                            <a:blip r:embed="rId11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2" name="Rectangle 11"/>
                        <p:cNvSpPr/>
                        <p:nvPr/>
                      </p:nvSpPr>
                      <p:spPr>
                        <a:xfrm>
                          <a:off x="6942997" y="2085312"/>
                          <a:ext cx="950324" cy="61831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dirty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b="0" i="1" dirty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num>
                                  <m:den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2" name="Rectangle 31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942997" y="2085312"/>
                          <a:ext cx="950324" cy="618311"/>
                        </a:xfrm>
                        <a:prstGeom prst="rect">
                          <a:avLst/>
                        </a:prstGeom>
                        <a:blipFill rotWithShape="0">
                          <a:blip r:embed="rId12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sp>
                <p:nvSpPr>
                  <p:cNvPr id="10" name="Oval 9"/>
                  <p:cNvSpPr>
                    <a:spLocks noChangeAspect="1"/>
                  </p:cNvSpPr>
                  <p:nvPr/>
                </p:nvSpPr>
                <p:spPr>
                  <a:xfrm>
                    <a:off x="6982414" y="3710939"/>
                    <a:ext cx="137160" cy="13716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8" name="Oval 7"/>
                <p:cNvSpPr>
                  <a:spLocks noChangeAspect="1"/>
                </p:cNvSpPr>
                <p:nvPr/>
              </p:nvSpPr>
              <p:spPr>
                <a:xfrm>
                  <a:off x="5875655" y="4708517"/>
                  <a:ext cx="137160" cy="13716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2" name="Straight Arrow Connector 31"/>
              <p:cNvCxnSpPr/>
              <p:nvPr/>
            </p:nvCxnSpPr>
            <p:spPr>
              <a:xfrm>
                <a:off x="5916635" y="4752897"/>
                <a:ext cx="2264229" cy="870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Straight Arrow Connector 32"/>
            <p:cNvCxnSpPr/>
            <p:nvPr/>
          </p:nvCxnSpPr>
          <p:spPr>
            <a:xfrm flipV="1">
              <a:off x="5961653" y="2743199"/>
              <a:ext cx="0" cy="2055222"/>
            </a:xfrm>
            <a:prstGeom prst="straightConnector1">
              <a:avLst/>
            </a:prstGeom>
            <a:ln w="38100">
              <a:solidFill>
                <a:srgbClr val="00CC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938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4658256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Note that the null-clines cross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0,0</m:t>
                        </m:r>
                      </m:e>
                    </m:d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(1,1) </m:t>
                    </m:r>
                  </m:oMath>
                </a14:m>
                <a:r>
                  <a:rPr lang="en-US" sz="2000" dirty="0" smtClean="0"/>
                  <a:t>as promised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Since the orbits can never cross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 smtClean="0"/>
                  <a:t> 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 smtClean="0"/>
                  <a:t> lines, we will neglect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,0) </m:t>
                    </m:r>
                  </m:oMath>
                </a14:m>
                <a:r>
                  <a:rPr lang="en-US" sz="2000" dirty="0" smtClean="0"/>
                  <a:t>portions of the null clines for now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On </a:t>
                </a:r>
                <a:r>
                  <a:rPr lang="en-US" sz="2000" dirty="0"/>
                  <a:t>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>
                    <a:solidFill>
                      <a:srgbClr val="00CC00"/>
                    </a:solidFill>
                  </a:rPr>
                  <a:t> null cline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dirty="0" smtClean="0"/>
                  <a:t>so the orbit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),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)) </m:t>
                    </m:r>
                  </m:oMath>
                </a14:m>
                <a:r>
                  <a:rPr lang="en-US" sz="2000" dirty="0"/>
                  <a:t>must move </a:t>
                </a:r>
                <a:r>
                  <a:rPr lang="en-US" sz="2000" i="1" dirty="0"/>
                  <a:t>vertically</a:t>
                </a:r>
                <a:r>
                  <a:rPr lang="en-US" sz="2000" dirty="0"/>
                  <a:t> in </a:t>
                </a:r>
                <a:r>
                  <a:rPr lang="en-US" sz="2000" dirty="0" smtClean="0"/>
                  <a:t>time when it crosses the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>
                    <a:solidFill>
                      <a:srgbClr val="00CC00"/>
                    </a:solidFill>
                  </a:rPr>
                  <a:t> null cline</a:t>
                </a: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So we can sketch in the orbit of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),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)) 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/>
                  <a:t>at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>
                    <a:solidFill>
                      <a:srgbClr val="00CC00"/>
                    </a:solidFill>
                  </a:rPr>
                  <a:t> null </a:t>
                </a:r>
                <a:r>
                  <a:rPr lang="en-US" sz="2000" dirty="0" smtClean="0">
                    <a:solidFill>
                      <a:srgbClr val="00CC00"/>
                    </a:solidFill>
                  </a:rPr>
                  <a:t>cline </a:t>
                </a:r>
                <a:r>
                  <a:rPr lang="en-US" sz="2000" dirty="0" smtClean="0"/>
                  <a:t>as a series of vertical arrows (we will determine their direction in a minute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4658256"/>
              </a:xfrm>
              <a:blipFill rotWithShape="0">
                <a:blip r:embed="rId3"/>
                <a:stretch>
                  <a:fillRect l="-1136" r="-2045" b="-1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6" name="Straight Arrow Connector 35"/>
          <p:cNvCxnSpPr/>
          <p:nvPr/>
        </p:nvCxnSpPr>
        <p:spPr>
          <a:xfrm>
            <a:off x="6559877" y="3557450"/>
            <a:ext cx="0" cy="452846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886645" y="3557450"/>
            <a:ext cx="0" cy="452846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233109" y="3557450"/>
            <a:ext cx="0" cy="452846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7213413" y="3557450"/>
            <a:ext cx="0" cy="452846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7540181" y="3557450"/>
            <a:ext cx="0" cy="452846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866949" y="3557450"/>
            <a:ext cx="0" cy="452846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2" name="Group 1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5669154" y="2085312"/>
                <a:ext cx="3409391" cy="3021480"/>
                <a:chOff x="6037286" y="2085312"/>
                <a:chExt cx="3409391" cy="3021480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6037286" y="2394468"/>
                  <a:ext cx="3409391" cy="2712324"/>
                  <a:chOff x="6037286" y="2394468"/>
                  <a:chExt cx="3409391" cy="2712324"/>
                </a:xfrm>
              </p:grpSpPr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6037286" y="2394468"/>
                    <a:ext cx="2900659" cy="2712324"/>
                    <a:chOff x="6037286" y="2394468"/>
                    <a:chExt cx="2900659" cy="2712324"/>
                  </a:xfrm>
                </p:grpSpPr>
                <p:grpSp>
                  <p:nvGrpSpPr>
                    <p:cNvPr id="21" name="Group 20"/>
                    <p:cNvGrpSpPr/>
                    <p:nvPr/>
                  </p:nvGrpSpPr>
                  <p:grpSpPr>
                    <a:xfrm>
                      <a:off x="6037286" y="2394468"/>
                      <a:ext cx="2900659" cy="2712324"/>
                      <a:chOff x="6037286" y="2394468"/>
                      <a:chExt cx="2900659" cy="2712324"/>
                    </a:xfrm>
                  </p:grpSpPr>
                  <p:grpSp>
                    <p:nvGrpSpPr>
                      <p:cNvPr id="20" name="Group 19"/>
                      <p:cNvGrpSpPr/>
                      <p:nvPr/>
                    </p:nvGrpSpPr>
                    <p:grpSpPr>
                      <a:xfrm>
                        <a:off x="6037286" y="2394468"/>
                        <a:ext cx="2900659" cy="2712324"/>
                        <a:chOff x="6037286" y="2394468"/>
                        <a:chExt cx="2900659" cy="2712324"/>
                      </a:xfrm>
                    </p:grpSpPr>
                    <p:grpSp>
                      <p:nvGrpSpPr>
                        <p:cNvPr id="19" name="Group 18"/>
                        <p:cNvGrpSpPr/>
                        <p:nvPr/>
                      </p:nvGrpSpPr>
                      <p:grpSpPr>
                        <a:xfrm>
                          <a:off x="6092211" y="2394468"/>
                          <a:ext cx="2845734" cy="2712324"/>
                          <a:chOff x="6092211" y="2394468"/>
                          <a:chExt cx="2845734" cy="2712324"/>
                        </a:xfrm>
                      </p:grpSpPr>
                      <p:grpSp>
                        <p:nvGrpSpPr>
                          <p:cNvPr id="18" name="Group 17"/>
                          <p:cNvGrpSpPr/>
                          <p:nvPr/>
                        </p:nvGrpSpPr>
                        <p:grpSpPr>
                          <a:xfrm>
                            <a:off x="6092211" y="2394468"/>
                            <a:ext cx="2845734" cy="2588620"/>
                            <a:chOff x="6092211" y="2394468"/>
                            <a:chExt cx="2845734" cy="2588620"/>
                          </a:xfrm>
                        </p:grpSpPr>
                        <p:grpSp>
                          <p:nvGrpSpPr>
                            <p:cNvPr id="15" name="Group 14"/>
                            <p:cNvGrpSpPr/>
                            <p:nvPr/>
                          </p:nvGrpSpPr>
                          <p:grpSpPr>
                            <a:xfrm>
                              <a:off x="6092211" y="2394468"/>
                              <a:ext cx="2845734" cy="2588620"/>
                              <a:chOff x="6092211" y="2394468"/>
                              <a:chExt cx="2845734" cy="2588620"/>
                            </a:xfrm>
                          </p:grpSpPr>
                          <p:grpSp>
                            <p:nvGrpSpPr>
                              <p:cNvPr id="12" name="Group 11"/>
                              <p:cNvGrpSpPr/>
                              <p:nvPr/>
                            </p:nvGrpSpPr>
                            <p:grpSpPr>
                              <a:xfrm>
                                <a:off x="6286046" y="2760618"/>
                                <a:ext cx="2651899" cy="2222470"/>
                                <a:chOff x="6286046" y="2760618"/>
                                <a:chExt cx="2651899" cy="2222470"/>
                              </a:xfrm>
                            </p:grpSpPr>
                            <p:grpSp>
                              <p:nvGrpSpPr>
                                <p:cNvPr id="7" name="Group 6"/>
                                <p:cNvGrpSpPr/>
                                <p:nvPr/>
                              </p:nvGrpSpPr>
                              <p:grpSpPr>
                                <a:xfrm>
                                  <a:off x="6286046" y="2760618"/>
                                  <a:ext cx="2264229" cy="2055222"/>
                                  <a:chOff x="6286046" y="2760618"/>
                                  <a:chExt cx="2264229" cy="2055222"/>
                                </a:xfrm>
                              </p:grpSpPr>
                              <p:cxnSp>
                                <p:nvCxnSpPr>
                                  <p:cNvPr id="5" name="Straight Arrow Connector 4"/>
                                  <p:cNvCxnSpPr/>
                                  <p:nvPr/>
                                </p:nvCxnSpPr>
                                <p:spPr>
                                  <a:xfrm>
                                    <a:off x="6286046" y="4807131"/>
                                    <a:ext cx="2264229" cy="8709"/>
                                  </a:xfrm>
                                  <a:prstGeom prst="straightConnector1">
                                    <a:avLst/>
                                  </a:prstGeom>
                                  <a:ln w="38100">
                                    <a:solidFill>
                                      <a:schemeClr val="tx1"/>
                                    </a:solidFill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3" name="Straight Arrow Connector 12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6286046" y="2760618"/>
                                    <a:ext cx="0" cy="2055222"/>
                                  </a:xfrm>
                                  <a:prstGeom prst="straightConnector1">
                                    <a:avLst/>
                                  </a:prstGeom>
                                  <a:ln w="38100">
                                    <a:solidFill>
                                      <a:schemeClr val="tx1"/>
                                    </a:solidFill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1" name="Rectangle 10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8550275" y="4613756"/>
                                      <a:ext cx="387670" cy="369332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11" name="Rectangle 10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8550275" y="4613756"/>
                                      <a:ext cx="387670" cy="369332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6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4" name="Rectangle 13"/>
                                  <p:cNvSpPr/>
                                  <p:nvPr/>
                                </p:nvSpPr>
                                <p:spPr>
                                  <a:xfrm>
                                    <a:off x="6092211" y="2394468"/>
                                    <a:ext cx="387670" cy="369332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14" name="Rectangle 13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6092211" y="2394468"/>
                                    <a:ext cx="387670" cy="369332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7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16" name="TextBox 15"/>
                                <p:cNvSpPr txBox="1"/>
                                <p:nvPr/>
                              </p:nvSpPr>
                              <p:spPr>
                                <a:xfrm>
                                  <a:off x="6093685" y="470608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0" tIns="0" rIns="0" bIns="0" rtlCol="0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16" name="TextBox 15"/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093685" y="470608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8"/>
                                  <a:stretch>
                                    <a:fillRect l="-25000" r="-25000" b="-8889"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22" name="TextBox 21"/>
                              <p:cNvSpPr txBox="1"/>
                              <p:nvPr/>
                            </p:nvSpPr>
                            <p:spPr>
                              <a:xfrm>
                                <a:off x="7321980" y="4829793"/>
                                <a:ext cx="192360" cy="276999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0" tIns="0" rIns="0" bIns="0" rtlCol="0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22" name="TextBox 21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321980" y="4829793"/>
                                <a:ext cx="192360" cy="276999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9"/>
                                <a:stretch>
                                  <a:fillRect l="-29032" r="-25806" b="-8696"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4" name="TextBox 23"/>
                            <p:cNvSpPr txBox="1"/>
                            <p:nvPr/>
                          </p:nvSpPr>
                          <p:spPr>
                            <a:xfrm>
                              <a:off x="6037286" y="3649729"/>
                              <a:ext cx="192360" cy="276999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0" tIns="0" rIns="0" bIns="0" rtlCol="0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4" name="TextBox 23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6037286" y="3649729"/>
                              <a:ext cx="192360" cy="276999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0"/>
                              <a:stretch>
                                <a:fillRect l="-28125" r="-21875" b="-8889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p:cxnSp>
                    <p:nvCxnSpPr>
                      <p:cNvPr id="26" name="Straight Arrow Connector 25"/>
                      <p:cNvCxnSpPr/>
                      <p:nvPr/>
                    </p:nvCxnSpPr>
                    <p:spPr>
                      <a:xfrm>
                        <a:off x="6286045" y="3783873"/>
                        <a:ext cx="2264229" cy="8709"/>
                      </a:xfrm>
                      <a:prstGeom prst="straightConnector1">
                        <a:avLst/>
                      </a:prstGeom>
                      <a:ln w="38100">
                        <a:solidFill>
                          <a:srgbClr val="00B050"/>
                        </a:solidFill>
                        <a:prstDash val="sysDash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8" name="Straight Arrow Connector 27"/>
                    <p:cNvCxnSpPr/>
                    <p:nvPr/>
                  </p:nvCxnSpPr>
                  <p:spPr>
                    <a:xfrm flipV="1">
                      <a:off x="7418159" y="2743200"/>
                      <a:ext cx="0" cy="2055222"/>
                    </a:xfrm>
                    <a:prstGeom prst="straightConnector1">
                      <a:avLst/>
                    </a:prstGeom>
                    <a:ln w="38100">
                      <a:solidFill>
                        <a:srgbClr val="FF0000"/>
                      </a:solidFill>
                      <a:prstDash val="sysDash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5" name="Rectangle 24"/>
                      <p:cNvSpPr/>
                      <p:nvPr/>
                    </p:nvSpPr>
                    <p:spPr>
                      <a:xfrm>
                        <a:off x="8496353" y="3461655"/>
                        <a:ext cx="950324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dirty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𝑑𝑢</m:t>
                                  </m:r>
                                </m:num>
                                <m:den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m:oMathPara>
                        </a14:m>
                        <a:endParaRPr lang="en-US" dirty="0">
                          <a:solidFill>
                            <a:srgbClr val="00B05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5" name="Rectangle 24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8496353" y="3461655"/>
                        <a:ext cx="950324" cy="618311"/>
                      </a:xfrm>
                      <a:prstGeom prst="rect">
                        <a:avLst/>
                      </a:prstGeom>
                      <a:blipFill rotWithShape="0">
                        <a:blip r:embed="rId11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Rectangle 31"/>
                    <p:cNvSpPr/>
                    <p:nvPr/>
                  </p:nvSpPr>
                  <p:spPr>
                    <a:xfrm>
                      <a:off x="6942997" y="2085312"/>
                      <a:ext cx="950324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num>
                              <m:den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2" name="Rectangle 3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942997" y="2085312"/>
                      <a:ext cx="950324" cy="618311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42" name="Oval 41"/>
              <p:cNvSpPr>
                <a:spLocks noChangeAspect="1"/>
              </p:cNvSpPr>
              <p:nvPr/>
            </p:nvSpPr>
            <p:spPr>
              <a:xfrm>
                <a:off x="6982414" y="3710939"/>
                <a:ext cx="137160" cy="13716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>
                <a:spLocks noChangeAspect="1"/>
              </p:cNvSpPr>
              <p:nvPr/>
            </p:nvSpPr>
            <p:spPr>
              <a:xfrm>
                <a:off x="5875655" y="4708517"/>
                <a:ext cx="137160" cy="13716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4" name="Straight Arrow Connector 43"/>
            <p:cNvCxnSpPr/>
            <p:nvPr/>
          </p:nvCxnSpPr>
          <p:spPr>
            <a:xfrm>
              <a:off x="5916635" y="4752897"/>
              <a:ext cx="2264229" cy="870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5961653" y="2743199"/>
              <a:ext cx="0" cy="2055222"/>
            </a:xfrm>
            <a:prstGeom prst="straightConnector1">
              <a:avLst/>
            </a:prstGeom>
            <a:ln w="38100">
              <a:solidFill>
                <a:srgbClr val="00CC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84187" y="5297599"/>
                <a:ext cx="8372429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u="sng" dirty="0" smtClean="0"/>
                  <a:t>No matter the shape of the null clines, the </a:t>
                </a:r>
                <a:r>
                  <a:rPr lang="en-US" sz="2000" u="sng" dirty="0"/>
                  <a:t>arrows crossing the </a:t>
                </a:r>
                <a14:m>
                  <m:oMath xmlns:m="http://schemas.openxmlformats.org/officeDocument/2006/math">
                    <m:r>
                      <a:rPr lang="en-US" sz="2000" i="1" u="sng" dirty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u="sng" dirty="0">
                    <a:solidFill>
                      <a:srgbClr val="00CC00"/>
                    </a:solidFill>
                  </a:rPr>
                  <a:t> null </a:t>
                </a:r>
                <a:r>
                  <a:rPr lang="en-US" sz="2000" u="sng" dirty="0" smtClean="0">
                    <a:solidFill>
                      <a:srgbClr val="00CC00"/>
                    </a:solidFill>
                  </a:rPr>
                  <a:t>cline </a:t>
                </a:r>
                <a:r>
                  <a:rPr lang="en-US" sz="2000" u="sng" dirty="0" smtClean="0"/>
                  <a:t>are </a:t>
                </a:r>
                <a:r>
                  <a:rPr lang="en-US" sz="2000" u="sng" dirty="0"/>
                  <a:t>always </a:t>
                </a:r>
                <a:r>
                  <a:rPr lang="en-US" sz="2000" b="1" u="sng" dirty="0"/>
                  <a:t>parallel</a:t>
                </a:r>
                <a:r>
                  <a:rPr lang="en-US" sz="2000" u="sng" dirty="0"/>
                  <a:t> to the </a:t>
                </a:r>
                <a:r>
                  <a:rPr lang="en-US" sz="2000" b="1" u="sng" dirty="0"/>
                  <a:t>v axis</a:t>
                </a:r>
                <a:r>
                  <a:rPr lang="en-US" sz="2000" u="sng" dirty="0"/>
                  <a:t>, </a:t>
                </a:r>
                <a:r>
                  <a:rPr lang="en-US" sz="2000" b="1" u="sng" dirty="0"/>
                  <a:t>not</a:t>
                </a:r>
                <a:r>
                  <a:rPr lang="en-US" sz="2000" u="sng" dirty="0"/>
                  <a:t> perpendicular to the null cline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87" y="5297599"/>
                <a:ext cx="8372429" cy="707886"/>
              </a:xfrm>
              <a:prstGeom prst="rect">
                <a:avLst/>
              </a:prstGeom>
              <a:blipFill rotWithShape="0">
                <a:blip r:embed="rId13"/>
                <a:stretch>
                  <a:fillRect l="-728" t="-3448" r="-364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198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/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On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>
                    <a:solidFill>
                      <a:srgbClr val="00CC00"/>
                    </a:solidFill>
                  </a:rPr>
                  <a:t> null cline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dirty="0" smtClean="0"/>
                  <a:t>so the </a:t>
                </a:r>
                <a:r>
                  <a:rPr lang="en-US" sz="2000" dirty="0"/>
                  <a:t>trajectory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),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)) </m:t>
                    </m:r>
                  </m:oMath>
                </a14:m>
                <a:r>
                  <a:rPr lang="en-US" sz="2000" dirty="0"/>
                  <a:t>must move </a:t>
                </a:r>
                <a:r>
                  <a:rPr lang="en-US" sz="2000" i="1" dirty="0"/>
                  <a:t>vertically</a:t>
                </a:r>
                <a:r>
                  <a:rPr lang="en-US" sz="2000" dirty="0"/>
                  <a:t> in </a:t>
                </a:r>
                <a:r>
                  <a:rPr lang="en-US" sz="2000" dirty="0" smtClean="0"/>
                  <a:t>time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Does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 smtClean="0"/>
                  <a:t>move up or down at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  <a:r>
                  <a:rPr lang="en-US" sz="2000" dirty="0" smtClean="0"/>
                  <a:t>?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Pick a point where  we know to how evaluate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i="1" dirty="0" smtClean="0"/>
                  <a:t>E.g</a:t>
                </a:r>
                <a:r>
                  <a:rPr lang="en-US" sz="2000" dirty="0" smtClean="0"/>
                  <a:t>.,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=0.3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,1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×1×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0.3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=−0.7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So,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 is decreasing 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(0.3,1)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Change arrow color and direction to indicate this direction</a:t>
                </a:r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 r="-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6" name="Group 5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5669154" y="2085312"/>
                <a:ext cx="3409391" cy="3021480"/>
                <a:chOff x="6037286" y="2085312"/>
                <a:chExt cx="3409391" cy="3021480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6037286" y="2394468"/>
                  <a:ext cx="3409391" cy="2712324"/>
                  <a:chOff x="6037286" y="2394468"/>
                  <a:chExt cx="3409391" cy="2712324"/>
                </a:xfrm>
              </p:grpSpPr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6037286" y="2394468"/>
                    <a:ext cx="2900659" cy="2712324"/>
                    <a:chOff x="6037286" y="2394468"/>
                    <a:chExt cx="2900659" cy="2712324"/>
                  </a:xfrm>
                </p:grpSpPr>
                <p:grpSp>
                  <p:nvGrpSpPr>
                    <p:cNvPr id="21" name="Group 20"/>
                    <p:cNvGrpSpPr/>
                    <p:nvPr/>
                  </p:nvGrpSpPr>
                  <p:grpSpPr>
                    <a:xfrm>
                      <a:off x="6037286" y="2394468"/>
                      <a:ext cx="2900659" cy="2712324"/>
                      <a:chOff x="6037286" y="2394468"/>
                      <a:chExt cx="2900659" cy="2712324"/>
                    </a:xfrm>
                  </p:grpSpPr>
                  <p:grpSp>
                    <p:nvGrpSpPr>
                      <p:cNvPr id="20" name="Group 19"/>
                      <p:cNvGrpSpPr/>
                      <p:nvPr/>
                    </p:nvGrpSpPr>
                    <p:grpSpPr>
                      <a:xfrm>
                        <a:off x="6037286" y="2394468"/>
                        <a:ext cx="2900659" cy="2712324"/>
                        <a:chOff x="6037286" y="2394468"/>
                        <a:chExt cx="2900659" cy="2712324"/>
                      </a:xfrm>
                    </p:grpSpPr>
                    <p:grpSp>
                      <p:nvGrpSpPr>
                        <p:cNvPr id="19" name="Group 18"/>
                        <p:cNvGrpSpPr/>
                        <p:nvPr/>
                      </p:nvGrpSpPr>
                      <p:grpSpPr>
                        <a:xfrm>
                          <a:off x="6092211" y="2394468"/>
                          <a:ext cx="2845734" cy="2712324"/>
                          <a:chOff x="6092211" y="2394468"/>
                          <a:chExt cx="2845734" cy="2712324"/>
                        </a:xfrm>
                      </p:grpSpPr>
                      <p:grpSp>
                        <p:nvGrpSpPr>
                          <p:cNvPr id="18" name="Group 17"/>
                          <p:cNvGrpSpPr/>
                          <p:nvPr/>
                        </p:nvGrpSpPr>
                        <p:grpSpPr>
                          <a:xfrm>
                            <a:off x="6092211" y="2394468"/>
                            <a:ext cx="2845734" cy="2588620"/>
                            <a:chOff x="6092211" y="2394468"/>
                            <a:chExt cx="2845734" cy="2588620"/>
                          </a:xfrm>
                        </p:grpSpPr>
                        <p:grpSp>
                          <p:nvGrpSpPr>
                            <p:cNvPr id="15" name="Group 14"/>
                            <p:cNvGrpSpPr/>
                            <p:nvPr/>
                          </p:nvGrpSpPr>
                          <p:grpSpPr>
                            <a:xfrm>
                              <a:off x="6092211" y="2394468"/>
                              <a:ext cx="2845734" cy="2588620"/>
                              <a:chOff x="6092211" y="2394468"/>
                              <a:chExt cx="2845734" cy="2588620"/>
                            </a:xfrm>
                          </p:grpSpPr>
                          <p:grpSp>
                            <p:nvGrpSpPr>
                              <p:cNvPr id="12" name="Group 11"/>
                              <p:cNvGrpSpPr/>
                              <p:nvPr/>
                            </p:nvGrpSpPr>
                            <p:grpSpPr>
                              <a:xfrm>
                                <a:off x="6286046" y="2760618"/>
                                <a:ext cx="2651899" cy="2222470"/>
                                <a:chOff x="6286046" y="2760618"/>
                                <a:chExt cx="2651899" cy="2222470"/>
                              </a:xfrm>
                            </p:grpSpPr>
                            <p:grpSp>
                              <p:nvGrpSpPr>
                                <p:cNvPr id="7" name="Group 6"/>
                                <p:cNvGrpSpPr/>
                                <p:nvPr/>
                              </p:nvGrpSpPr>
                              <p:grpSpPr>
                                <a:xfrm>
                                  <a:off x="6286046" y="2760618"/>
                                  <a:ext cx="2264229" cy="2055222"/>
                                  <a:chOff x="6286046" y="2760618"/>
                                  <a:chExt cx="2264229" cy="2055222"/>
                                </a:xfrm>
                              </p:grpSpPr>
                              <p:cxnSp>
                                <p:nvCxnSpPr>
                                  <p:cNvPr id="5" name="Straight Arrow Connector 4"/>
                                  <p:cNvCxnSpPr/>
                                  <p:nvPr/>
                                </p:nvCxnSpPr>
                                <p:spPr>
                                  <a:xfrm>
                                    <a:off x="6286046" y="4807131"/>
                                    <a:ext cx="2264229" cy="8709"/>
                                  </a:xfrm>
                                  <a:prstGeom prst="straightConnector1">
                                    <a:avLst/>
                                  </a:prstGeom>
                                  <a:ln w="38100">
                                    <a:solidFill>
                                      <a:schemeClr val="tx1"/>
                                    </a:solidFill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3" name="Straight Arrow Connector 12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6286046" y="2760618"/>
                                    <a:ext cx="0" cy="2055222"/>
                                  </a:xfrm>
                                  <a:prstGeom prst="straightConnector1">
                                    <a:avLst/>
                                  </a:prstGeom>
                                  <a:ln w="38100">
                                    <a:solidFill>
                                      <a:schemeClr val="tx1"/>
                                    </a:solidFill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1" name="Rectangle 10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8550275" y="4613756"/>
                                      <a:ext cx="387670" cy="369332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11" name="Rectangle 10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8550275" y="4613756"/>
                                      <a:ext cx="387670" cy="369332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6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4" name="Rectangle 13"/>
                                  <p:cNvSpPr/>
                                  <p:nvPr/>
                                </p:nvSpPr>
                                <p:spPr>
                                  <a:xfrm>
                                    <a:off x="6092211" y="2394468"/>
                                    <a:ext cx="387670" cy="369332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14" name="Rectangle 13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6092211" y="2394468"/>
                                    <a:ext cx="387670" cy="369332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7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16" name="TextBox 15"/>
                                <p:cNvSpPr txBox="1"/>
                                <p:nvPr/>
                              </p:nvSpPr>
                              <p:spPr>
                                <a:xfrm>
                                  <a:off x="6093685" y="470608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0" tIns="0" rIns="0" bIns="0" rtlCol="0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16" name="TextBox 15"/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093685" y="470608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8"/>
                                  <a:stretch>
                                    <a:fillRect l="-25000" r="-25000" b="-8889"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22" name="TextBox 21"/>
                              <p:cNvSpPr txBox="1"/>
                              <p:nvPr/>
                            </p:nvSpPr>
                            <p:spPr>
                              <a:xfrm>
                                <a:off x="7321980" y="4829793"/>
                                <a:ext cx="192360" cy="276999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0" tIns="0" rIns="0" bIns="0" rtlCol="0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22" name="TextBox 21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321980" y="4829793"/>
                                <a:ext cx="192360" cy="276999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9"/>
                                <a:stretch>
                                  <a:fillRect l="-29032" r="-25806" b="-8696"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4" name="TextBox 23"/>
                            <p:cNvSpPr txBox="1"/>
                            <p:nvPr/>
                          </p:nvSpPr>
                          <p:spPr>
                            <a:xfrm>
                              <a:off x="6037286" y="3649729"/>
                              <a:ext cx="192360" cy="276999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0" tIns="0" rIns="0" bIns="0" rtlCol="0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4" name="TextBox 23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6037286" y="3649729"/>
                              <a:ext cx="192360" cy="276999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0"/>
                              <a:stretch>
                                <a:fillRect l="-28125" r="-21875" b="-8889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p:cxnSp>
                    <p:nvCxnSpPr>
                      <p:cNvPr id="26" name="Straight Arrow Connector 25"/>
                      <p:cNvCxnSpPr/>
                      <p:nvPr/>
                    </p:nvCxnSpPr>
                    <p:spPr>
                      <a:xfrm>
                        <a:off x="6286045" y="3783873"/>
                        <a:ext cx="2264229" cy="8709"/>
                      </a:xfrm>
                      <a:prstGeom prst="straightConnector1">
                        <a:avLst/>
                      </a:prstGeom>
                      <a:ln w="38100">
                        <a:solidFill>
                          <a:srgbClr val="00B050"/>
                        </a:solidFill>
                        <a:prstDash val="sysDash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8" name="Straight Arrow Connector 27"/>
                    <p:cNvCxnSpPr/>
                    <p:nvPr/>
                  </p:nvCxnSpPr>
                  <p:spPr>
                    <a:xfrm flipV="1">
                      <a:off x="7418159" y="2743200"/>
                      <a:ext cx="0" cy="2055222"/>
                    </a:xfrm>
                    <a:prstGeom prst="straightConnector1">
                      <a:avLst/>
                    </a:prstGeom>
                    <a:ln w="38100">
                      <a:solidFill>
                        <a:srgbClr val="FF0000"/>
                      </a:solidFill>
                      <a:prstDash val="sysDash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5" name="Rectangle 24"/>
                      <p:cNvSpPr/>
                      <p:nvPr/>
                    </p:nvSpPr>
                    <p:spPr>
                      <a:xfrm>
                        <a:off x="8496353" y="3461655"/>
                        <a:ext cx="950324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dirty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𝑑𝑢</m:t>
                                  </m:r>
                                </m:num>
                                <m:den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m:oMathPara>
                        </a14:m>
                        <a:endParaRPr lang="en-US" dirty="0">
                          <a:solidFill>
                            <a:srgbClr val="00B05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5" name="Rectangle 24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8496353" y="3461655"/>
                        <a:ext cx="950324" cy="618311"/>
                      </a:xfrm>
                      <a:prstGeom prst="rect">
                        <a:avLst/>
                      </a:prstGeom>
                      <a:blipFill rotWithShape="0">
                        <a:blip r:embed="rId11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Rectangle 31"/>
                    <p:cNvSpPr/>
                    <p:nvPr/>
                  </p:nvSpPr>
                  <p:spPr>
                    <a:xfrm>
                      <a:off x="6942997" y="2085312"/>
                      <a:ext cx="950324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num>
                              <m:den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2" name="Rectangle 3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942997" y="2085312"/>
                      <a:ext cx="950324" cy="618311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4" name="Group 3"/>
              <p:cNvGrpSpPr/>
              <p:nvPr/>
            </p:nvGrpSpPr>
            <p:grpSpPr>
              <a:xfrm>
                <a:off x="6233109" y="3557450"/>
                <a:ext cx="1633840" cy="452846"/>
                <a:chOff x="6204857" y="3559628"/>
                <a:chExt cx="1633840" cy="452846"/>
              </a:xfrm>
            </p:grpSpPr>
            <p:cxnSp>
              <p:nvCxnSpPr>
                <p:cNvPr id="3" name="Straight Arrow Connector 2"/>
                <p:cNvCxnSpPr/>
                <p:nvPr/>
              </p:nvCxnSpPr>
              <p:spPr>
                <a:xfrm>
                  <a:off x="6531625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6858393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6204857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7185161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>
                  <a:off x="7511929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>
                  <a:off x="7838697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707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1791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Last Time: Bifurcations in </a:t>
            </a:r>
            <a:r>
              <a:rPr lang="en-US" sz="3600" b="1" dirty="0" err="1">
                <a:solidFill>
                  <a:srgbClr val="0000CC"/>
                </a:solidFill>
              </a:rPr>
              <a:t>Bistable</a:t>
            </a:r>
            <a:r>
              <a:rPr lang="en-US" sz="3600" b="1" dirty="0">
                <a:solidFill>
                  <a:srgbClr val="0000CC"/>
                </a:solidFill>
              </a:rPr>
              <a:t> Circuit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5" y="787866"/>
                <a:ext cx="5629864" cy="26180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𝑏𝑎𝑠𝑎𝑙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0.5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</m:e>
                          </m:groupChr>
                        </m:e>
                        <m:li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𝑏𝑎𝑠𝑎𝑙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lim>
                      </m:limLow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Time series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𝑏𝑎𝑠𝑎𝑙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US" dirty="0" smtClean="0"/>
                  <a:t> (Still two stable FP,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𝑙𝑜𝑤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h𝑖𝑔h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𝑚𝑖𝑑𝑑𝑙𝑒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 not seen because unstable</a:t>
                </a:r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5" y="787866"/>
                <a:ext cx="5629864" cy="2618089"/>
              </a:xfrm>
              <a:prstGeom prst="rect">
                <a:avLst/>
              </a:prstGeom>
              <a:blipFill rotWithShape="0">
                <a:blip r:embed="rId4"/>
                <a:stretch>
                  <a:fillRect l="-9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38028" y="4553742"/>
                <a:ext cx="306237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Time series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𝑏𝑎𝑠𝑎𝑙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Only one stable FP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028" y="4553742"/>
                <a:ext cx="3062372" cy="923330"/>
              </a:xfrm>
              <a:prstGeom prst="rect">
                <a:avLst/>
              </a:prstGeom>
              <a:blipFill rotWithShape="0">
                <a:blip r:embed="rId10"/>
                <a:stretch>
                  <a:fillRect l="-1793" t="-3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152085" y="4702348"/>
                <a:ext cx="2852309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However, there is a ghost of the lost fixed point 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𝑚𝑖𝑑𝑑𝑙𝑒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>which affects the kinetics and may be important in a biological context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2085" y="4702348"/>
                <a:ext cx="2852309" cy="1754326"/>
              </a:xfrm>
              <a:prstGeom prst="rect">
                <a:avLst/>
              </a:prstGeom>
              <a:blipFill rotWithShape="0">
                <a:blip r:embed="rId11"/>
                <a:stretch>
                  <a:fillRect l="-1709" t="-1736" r="-855" b="-4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/>
          <p:cNvGrpSpPr/>
          <p:nvPr/>
        </p:nvGrpSpPr>
        <p:grpSpPr>
          <a:xfrm>
            <a:off x="3015532" y="4517504"/>
            <a:ext cx="3355808" cy="2313863"/>
            <a:chOff x="3015532" y="4517504"/>
            <a:chExt cx="3355808" cy="2313863"/>
          </a:xfrm>
        </p:grpSpPr>
        <p:grpSp>
          <p:nvGrpSpPr>
            <p:cNvPr id="36" name="Group 35"/>
            <p:cNvGrpSpPr/>
            <p:nvPr/>
          </p:nvGrpSpPr>
          <p:grpSpPr>
            <a:xfrm>
              <a:off x="3015532" y="4517504"/>
              <a:ext cx="3254805" cy="2313863"/>
              <a:chOff x="3015532" y="4517504"/>
              <a:chExt cx="3254805" cy="2313863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3015532" y="4517504"/>
                <a:ext cx="3034854" cy="2313863"/>
                <a:chOff x="3015532" y="4517504"/>
                <a:chExt cx="3034854" cy="2313863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3053919" y="4675333"/>
                  <a:ext cx="2996467" cy="2156034"/>
                  <a:chOff x="3053919" y="4675333"/>
                  <a:chExt cx="2996467" cy="2156034"/>
                </a:xfrm>
              </p:grpSpPr>
              <p:pic>
                <p:nvPicPr>
                  <p:cNvPr id="6" name="Picture 5"/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3053919" y="4675333"/>
                    <a:ext cx="2940973" cy="2156034"/>
                  </a:xfrm>
                  <a:prstGeom prst="rect">
                    <a:avLst/>
                  </a:prstGeom>
                </p:spPr>
              </p:pic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5" name="TextBox 54"/>
                      <p:cNvSpPr txBox="1"/>
                      <p:nvPr/>
                    </p:nvSpPr>
                    <p:spPr>
                      <a:xfrm>
                        <a:off x="5889253" y="6530773"/>
                        <a:ext cx="161133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55" name="TextBox 54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889253" y="6530773"/>
                        <a:ext cx="161133" cy="276999"/>
                      </a:xfrm>
                      <a:prstGeom prst="rect">
                        <a:avLst/>
                      </a:prstGeom>
                      <a:blipFill rotWithShape="0">
                        <a:blip r:embed="rId13"/>
                        <a:stretch>
                          <a:fillRect l="-25926" r="-22222" b="-6522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0" name="Rectangle 29"/>
                    <p:cNvSpPr/>
                    <p:nvPr/>
                  </p:nvSpPr>
                  <p:spPr>
                    <a:xfrm>
                      <a:off x="3015532" y="4517504"/>
                      <a:ext cx="396904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0" name="Rectangle 29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015532" y="4517504"/>
                      <a:ext cx="396904" cy="369332"/>
                    </a:xfrm>
                    <a:prstGeom prst="rect">
                      <a:avLst/>
                    </a:prstGeom>
                    <a:blipFill rotWithShape="0">
                      <a:blip r:embed="rId1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2" name="Rectangle 71"/>
                  <p:cNvSpPr/>
                  <p:nvPr/>
                </p:nvSpPr>
                <p:spPr>
                  <a:xfrm>
                    <a:off x="5483519" y="5110216"/>
                    <a:ext cx="786818" cy="40113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h𝑖𝑔h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2" name="Rectangle 7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83519" y="5110216"/>
                    <a:ext cx="786818" cy="401135"/>
                  </a:xfrm>
                  <a:prstGeom prst="rect">
                    <a:avLst/>
                  </a:prstGeom>
                  <a:blipFill rotWithShape="0">
                    <a:blip r:embed="rId15"/>
                    <a:stretch>
                      <a:fillRect b="-1060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39"/>
                <p:cNvSpPr/>
                <p:nvPr/>
              </p:nvSpPr>
              <p:spPr>
                <a:xfrm>
                  <a:off x="5168575" y="5946234"/>
                  <a:ext cx="1202765" cy="3695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𝑚𝑖𝑑𝑑𝑙𝑒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]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Rectangle 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68575" y="5946234"/>
                  <a:ext cx="1202765" cy="369588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b="-1639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2" name="Group 41"/>
          <p:cNvGrpSpPr/>
          <p:nvPr/>
        </p:nvGrpSpPr>
        <p:grpSpPr>
          <a:xfrm>
            <a:off x="138028" y="2100438"/>
            <a:ext cx="3907060" cy="2453304"/>
            <a:chOff x="138028" y="2100438"/>
            <a:chExt cx="3907060" cy="2453304"/>
          </a:xfrm>
        </p:grpSpPr>
        <p:grpSp>
          <p:nvGrpSpPr>
            <p:cNvPr id="35" name="Group 34"/>
            <p:cNvGrpSpPr/>
            <p:nvPr/>
          </p:nvGrpSpPr>
          <p:grpSpPr>
            <a:xfrm>
              <a:off x="138028" y="2100438"/>
              <a:ext cx="3739080" cy="2453304"/>
              <a:chOff x="138028" y="2100438"/>
              <a:chExt cx="3739080" cy="2453304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38028" y="2100438"/>
                <a:ext cx="3739080" cy="2453304"/>
                <a:chOff x="138028" y="2100438"/>
                <a:chExt cx="3739080" cy="2453304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138028" y="2100438"/>
                  <a:ext cx="3223505" cy="2453304"/>
                  <a:chOff x="138028" y="2100438"/>
                  <a:chExt cx="3223505" cy="2453304"/>
                </a:xfrm>
              </p:grpSpPr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138028" y="2217002"/>
                    <a:ext cx="3223505" cy="2336740"/>
                    <a:chOff x="138028" y="2217002"/>
                    <a:chExt cx="3223505" cy="2336740"/>
                  </a:xfrm>
                </p:grpSpPr>
                <p:pic>
                  <p:nvPicPr>
                    <p:cNvPr id="2" name="Picture 1"/>
                    <p:cNvPicPr>
                      <a:picLocks noChangeAspect="1"/>
                    </p:cNvPicPr>
                    <p:nvPr/>
                  </p:nvPicPr>
                  <p:blipFill>
                    <a:blip r:embed="rId17"/>
                    <a:stretch>
                      <a:fillRect/>
                    </a:stretch>
                  </p:blipFill>
                  <p:spPr>
                    <a:xfrm>
                      <a:off x="138028" y="2217002"/>
                      <a:ext cx="3133725" cy="2336740"/>
                    </a:xfrm>
                    <a:prstGeom prst="rect">
                      <a:avLst/>
                    </a:prstGeom>
                  </p:spPr>
                </p:pic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8" name="TextBox 7"/>
                        <p:cNvSpPr txBox="1"/>
                        <p:nvPr/>
                      </p:nvSpPr>
                      <p:spPr>
                        <a:xfrm>
                          <a:off x="3200400" y="4240505"/>
                          <a:ext cx="161133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8" name="TextBox 7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200400" y="4240505"/>
                          <a:ext cx="161133" cy="276999"/>
                        </a:xfrm>
                        <a:prstGeom prst="rect">
                          <a:avLst/>
                        </a:prstGeom>
                        <a:blipFill rotWithShape="0">
                          <a:blip r:embed="rId18"/>
                          <a:stretch>
                            <a:fillRect l="-26923" r="-23077" b="-6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2" name="Rectangle 11"/>
                      <p:cNvSpPr/>
                      <p:nvPr/>
                    </p:nvSpPr>
                    <p:spPr>
                      <a:xfrm>
                        <a:off x="148341" y="2100438"/>
                        <a:ext cx="39690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2" name="Rectangle 11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48341" y="2100438"/>
                        <a:ext cx="396904" cy="369332"/>
                      </a:xfrm>
                      <a:prstGeom prst="rect">
                        <a:avLst/>
                      </a:prstGeom>
                      <a:blipFill rotWithShape="0">
                        <a:blip r:embed="rId1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3" name="Rectangle 32"/>
                    <p:cNvSpPr/>
                    <p:nvPr/>
                  </p:nvSpPr>
                  <p:spPr>
                    <a:xfrm>
                      <a:off x="3090290" y="3039152"/>
                      <a:ext cx="786818" cy="40113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h𝑖𝑔h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3" name="Rectangle 3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090290" y="3039152"/>
                      <a:ext cx="786818" cy="401135"/>
                    </a:xfrm>
                    <a:prstGeom prst="rect">
                      <a:avLst/>
                    </a:prstGeom>
                    <a:blipFill rotWithShape="0">
                      <a:blip r:embed="rId20"/>
                      <a:stretch>
                        <a:fillRect b="-1230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5" name="Rectangle 64"/>
                  <p:cNvSpPr/>
                  <p:nvPr/>
                </p:nvSpPr>
                <p:spPr>
                  <a:xfrm>
                    <a:off x="3090290" y="3946227"/>
                    <a:ext cx="70506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𝑙𝑜𝑤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65" name="Rectangle 6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90290" y="3946227"/>
                    <a:ext cx="705065" cy="369332"/>
                  </a:xfrm>
                  <a:prstGeom prst="rect">
                    <a:avLst/>
                  </a:prstGeom>
                  <a:blipFill rotWithShape="0">
                    <a:blip r:embed="rId21"/>
                    <a:stretch>
                      <a:fillRect b="-327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Rectangle 76"/>
                <p:cNvSpPr/>
                <p:nvPr/>
              </p:nvSpPr>
              <p:spPr>
                <a:xfrm>
                  <a:off x="3053919" y="3525341"/>
                  <a:ext cx="991169" cy="3695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𝑚𝑖𝑑𝑑𝑙𝑒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7" name="Rectangle 7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53919" y="3525341"/>
                  <a:ext cx="991169" cy="369588"/>
                </a:xfrm>
                <a:prstGeom prst="rect">
                  <a:avLst/>
                </a:prstGeom>
                <a:blipFill rotWithShape="0">
                  <a:blip r:embed="rId22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Group 46"/>
          <p:cNvGrpSpPr/>
          <p:nvPr/>
        </p:nvGrpSpPr>
        <p:grpSpPr>
          <a:xfrm>
            <a:off x="4851148" y="1502175"/>
            <a:ext cx="4316526" cy="3093315"/>
            <a:chOff x="4851148" y="1502175"/>
            <a:chExt cx="4316526" cy="3093315"/>
          </a:xfrm>
        </p:grpSpPr>
        <p:grpSp>
          <p:nvGrpSpPr>
            <p:cNvPr id="44" name="Group 43"/>
            <p:cNvGrpSpPr/>
            <p:nvPr/>
          </p:nvGrpSpPr>
          <p:grpSpPr>
            <a:xfrm>
              <a:off x="4851148" y="1502175"/>
              <a:ext cx="4316526" cy="2857500"/>
              <a:chOff x="4851148" y="1502175"/>
              <a:chExt cx="4316526" cy="2857500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5168575" y="1502175"/>
                <a:ext cx="3999099" cy="2857500"/>
                <a:chOff x="5168575" y="1502175"/>
                <a:chExt cx="3999099" cy="2857500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5168575" y="1502175"/>
                  <a:ext cx="3999099" cy="2857500"/>
                  <a:chOff x="5168575" y="1502175"/>
                  <a:chExt cx="3999099" cy="2857500"/>
                </a:xfrm>
              </p:grpSpPr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5168575" y="1502175"/>
                    <a:ext cx="3999099" cy="2857500"/>
                    <a:chOff x="5168575" y="1502175"/>
                    <a:chExt cx="3999099" cy="2857500"/>
                  </a:xfrm>
                </p:grpSpPr>
                <p:grpSp>
                  <p:nvGrpSpPr>
                    <p:cNvPr id="5" name="Group 4"/>
                    <p:cNvGrpSpPr/>
                    <p:nvPr/>
                  </p:nvGrpSpPr>
                  <p:grpSpPr>
                    <a:xfrm>
                      <a:off x="5168575" y="1502175"/>
                      <a:ext cx="3999099" cy="2857500"/>
                      <a:chOff x="4920704" y="2590800"/>
                      <a:chExt cx="3999099" cy="2857500"/>
                    </a:xfrm>
                  </p:grpSpPr>
                  <p:grpSp>
                    <p:nvGrpSpPr>
                      <p:cNvPr id="4" name="Group 3"/>
                      <p:cNvGrpSpPr/>
                      <p:nvPr/>
                    </p:nvGrpSpPr>
                    <p:grpSpPr>
                      <a:xfrm>
                        <a:off x="4920704" y="2590800"/>
                        <a:ext cx="3999099" cy="2857500"/>
                        <a:chOff x="4920704" y="2590800"/>
                        <a:chExt cx="3999099" cy="2857500"/>
                      </a:xfrm>
                    </p:grpSpPr>
                    <p:grpSp>
                      <p:nvGrpSpPr>
                        <p:cNvPr id="68" name="Group 67"/>
                        <p:cNvGrpSpPr/>
                        <p:nvPr/>
                      </p:nvGrpSpPr>
                      <p:grpSpPr>
                        <a:xfrm>
                          <a:off x="4920704" y="2590800"/>
                          <a:ext cx="3999099" cy="2857500"/>
                          <a:chOff x="4920704" y="2590800"/>
                          <a:chExt cx="3999099" cy="2857500"/>
                        </a:xfrm>
                      </p:grpSpPr>
                      <p:grpSp>
                        <p:nvGrpSpPr>
                          <p:cNvPr id="64" name="Group 63"/>
                          <p:cNvGrpSpPr/>
                          <p:nvPr/>
                        </p:nvGrpSpPr>
                        <p:grpSpPr>
                          <a:xfrm>
                            <a:off x="4920704" y="2590800"/>
                            <a:ext cx="3999099" cy="2857500"/>
                            <a:chOff x="4920704" y="2590800"/>
                            <a:chExt cx="3999099" cy="2857500"/>
                          </a:xfrm>
                        </p:grpSpPr>
                        <p:grpSp>
                          <p:nvGrpSpPr>
                            <p:cNvPr id="63" name="Group 62"/>
                            <p:cNvGrpSpPr/>
                            <p:nvPr/>
                          </p:nvGrpSpPr>
                          <p:grpSpPr>
                            <a:xfrm>
                              <a:off x="4920704" y="2590800"/>
                              <a:ext cx="3999099" cy="2857500"/>
                              <a:chOff x="4920704" y="2590800"/>
                              <a:chExt cx="3999099" cy="2857500"/>
                            </a:xfrm>
                          </p:grpSpPr>
                          <p:grpSp>
                            <p:nvGrpSpPr>
                              <p:cNvPr id="26" name="Group 25"/>
                              <p:cNvGrpSpPr/>
                              <p:nvPr/>
                            </p:nvGrpSpPr>
                            <p:grpSpPr>
                              <a:xfrm>
                                <a:off x="4920704" y="2590800"/>
                                <a:ext cx="3999099" cy="2857500"/>
                                <a:chOff x="4920704" y="2590800"/>
                                <a:chExt cx="3999099" cy="2857500"/>
                              </a:xfrm>
                            </p:grpSpPr>
                            <p:grpSp>
                              <p:nvGrpSpPr>
                                <p:cNvPr id="25" name="Group 24"/>
                                <p:cNvGrpSpPr/>
                                <p:nvPr/>
                              </p:nvGrpSpPr>
                              <p:grpSpPr>
                                <a:xfrm>
                                  <a:off x="4920704" y="2590800"/>
                                  <a:ext cx="3999099" cy="2857500"/>
                                  <a:chOff x="4920704" y="2590800"/>
                                  <a:chExt cx="3999099" cy="2857500"/>
                                </a:xfrm>
                              </p:grpSpPr>
                              <p:grpSp>
                                <p:nvGrpSpPr>
                                  <p:cNvPr id="24" name="Group 23"/>
                                  <p:cNvGrpSpPr/>
                                  <p:nvPr/>
                                </p:nvGrpSpPr>
                                <p:grpSpPr>
                                  <a:xfrm>
                                    <a:off x="4920704" y="2590800"/>
                                    <a:ext cx="3999099" cy="2857500"/>
                                    <a:chOff x="4920704" y="2590800"/>
                                    <a:chExt cx="3999099" cy="2857500"/>
                                  </a:xfrm>
                                </p:grpSpPr>
                                <p:grpSp>
                                  <p:nvGrpSpPr>
                                    <p:cNvPr id="23" name="Group 2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4920704" y="2590800"/>
                                      <a:ext cx="3999099" cy="2857500"/>
                                      <a:chOff x="4920704" y="2590800"/>
                                      <a:chExt cx="3999099" cy="2857500"/>
                                    </a:xfrm>
                                  </p:grpSpPr>
                                  <p:grpSp>
                                    <p:nvGrpSpPr>
                                      <p:cNvPr id="22" name="Group 21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920704" y="2590800"/>
                                        <a:ext cx="3999099" cy="2857500"/>
                                        <a:chOff x="4920704" y="2590800"/>
                                        <a:chExt cx="3999099" cy="2857500"/>
                                      </a:xfrm>
                                    </p:grpSpPr>
                                    <p:grpSp>
                                      <p:nvGrpSpPr>
                                        <p:cNvPr id="21" name="Group 20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4920704" y="2590800"/>
                                          <a:ext cx="3999099" cy="2857500"/>
                                          <a:chOff x="4920704" y="2590800"/>
                                          <a:chExt cx="3999099" cy="2857500"/>
                                        </a:xfrm>
                                      </p:grpSpPr>
                                      <p:grpSp>
                                        <p:nvGrpSpPr>
                                          <p:cNvPr id="20" name="Group 19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4920704" y="2590800"/>
                                            <a:ext cx="3999099" cy="2857500"/>
                                            <a:chOff x="4920704" y="2590800"/>
                                            <a:chExt cx="3999099" cy="2857500"/>
                                          </a:xfrm>
                                        </p:grpSpPr>
                                        <p:grpSp>
                                          <p:nvGrpSpPr>
                                            <p:cNvPr id="19" name="Group 18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4920704" y="2590800"/>
                                              <a:ext cx="3999099" cy="2857500"/>
                                              <a:chOff x="4920704" y="2590800"/>
                                              <a:chExt cx="3999099" cy="2857500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18" name="Group 17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4920704" y="2590800"/>
                                                <a:ext cx="3999099" cy="2857500"/>
                                                <a:chOff x="4920704" y="2590800"/>
                                                <a:chExt cx="3999099" cy="2857500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17" name="Group 16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4920704" y="2590800"/>
                                                  <a:ext cx="3999099" cy="2857500"/>
                                                  <a:chOff x="4920704" y="2590800"/>
                                                  <a:chExt cx="3999099" cy="2857500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16" name="Group 15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4920704" y="2590800"/>
                                                    <a:ext cx="3999099" cy="2857500"/>
                                                    <a:chOff x="4920704" y="2590800"/>
                                                    <a:chExt cx="3999099" cy="2857500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15" name="Group 14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4920704" y="2590800"/>
                                                      <a:ext cx="3999099" cy="2857500"/>
                                                      <a:chOff x="3292288" y="1485900"/>
                                                      <a:chExt cx="3999099" cy="2857500"/>
                                                    </a:xfrm>
                                                  </p:grpSpPr>
                                                  <p:pic>
                                                    <p:nvPicPr>
                                                      <p:cNvPr id="14" name="Picture 13"/>
                                                      <p:cNvPicPr>
                                                        <a:picLocks noChangeAspect="1"/>
                                                      </p:cNvPicPr>
                                                      <p:nvPr/>
                                                    </p:nvPicPr>
                                                    <p:blipFill>
                                                      <a:blip r:embed="rId23"/>
                                                      <a:stretch>
                                                        <a:fillRect/>
                                                      </a:stretch>
                                                    </p:blipFill>
                                                    <p:spPr>
                                                      <a:xfrm>
                                                        <a:off x="3292288" y="1485900"/>
                                                        <a:ext cx="3999099" cy="2857500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</p:spPr>
                                                  </p:pic>
                                                  <p:cxnSp>
                                                    <p:nvCxnSpPr>
                                                      <p:cNvPr id="52" name="Straight Connector 51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 flipV="1">
                                                        <a:off x="3646077" y="2992241"/>
                                                        <a:ext cx="3482030" cy="0"/>
                                                      </a:xfrm>
                                                      <a:prstGeom prst="line">
                                                        <a:avLst/>
                                                      </a:prstGeom>
                                                      <a:ln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</a:ln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</p:grpSp>
                                                <p:sp>
                                                  <p:nvSpPr>
                                                    <p:cNvPr id="45" name="Oval 44"/>
                                                    <p:cNvSpPr/>
                                                    <p:nvPr/>
                                                  </p:nvSpPr>
                                                  <p:spPr>
                                                    <a:xfrm>
                                                      <a:off x="5355232" y="4043733"/>
                                                      <a:ext cx="131197" cy="134789"/>
                                                    </a:xfrm>
                                                    <a:prstGeom prst="ellipse">
                                                      <a:avLst/>
                                                    </a:prstGeom>
                                                    <a:solidFill>
                                                      <a:srgbClr val="00CC00"/>
                                                    </a:solidFill>
                                                    <a:ln>
                                                      <a:noFill/>
                                                    </a:ln>
                                                  </p:spPr>
                                                  <p:style>
                                                    <a:lnRef idx="2">
                                                      <a:schemeClr val="accent1">
                                                        <a:shade val="50000"/>
                                                      </a:schemeClr>
                                                    </a:lnRef>
                                                    <a:fillRef idx="1">
                                                      <a:schemeClr val="accent1"/>
                                                    </a:fillRef>
                                                    <a:effectRef idx="0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lt1"/>
                                                    </a:fontRef>
                                                  </p:style>
                                                  <p:txBody>
                                                    <a:bodyPr rtlCol="0" anchor="ctr"/>
                                                    <a:lstStyle/>
                                                    <a:p>
                                                      <a:pPr algn="ctr"/>
                                                      <a:endParaRPr lang="en-US"/>
                                                    </a:p>
                                                  </p:txBody>
                                                </p:sp>
                                              </p:grpSp>
                                              <p:sp>
                                                <p:nvSpPr>
                                                  <p:cNvPr id="48" name="Oval 47"/>
                                                  <p:cNvSpPr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5497860" y="4041578"/>
                                                    <a:ext cx="131197" cy="134789"/>
                                                  </a:xfrm>
                                                  <a:prstGeom prst="ellipse">
                                                    <a:avLst/>
                                                  </a:prstGeom>
                                                  <a:solidFill>
                                                    <a:srgbClr val="00CC00"/>
                                                  </a:solidFill>
                                                  <a:ln>
                                                    <a:noFill/>
                                                  </a:ln>
                                                </p:spPr>
                                                <p:style>
                                                  <a:lnRef idx="2">
                                                    <a:schemeClr val="accent1">
                                                      <a:shade val="50000"/>
                                                    </a:schemeClr>
                                                  </a:lnRef>
                                                  <a:fillRef idx="1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lt1"/>
                                                  </a:fontRef>
                                                </p:style>
                                                <p:txBody>
                                                  <a:bodyPr rtlCol="0" anchor="ctr"/>
                                                  <a:lstStyle/>
                                                  <a:p>
                                                    <a:pPr algn="ctr"/>
                                                    <a:endParaRPr lang="en-US"/>
                                                  </a:p>
                                                </p:txBody>
                                              </p:sp>
                                            </p:grpSp>
                                            <p:sp>
                                              <p:nvSpPr>
                                                <p:cNvPr id="53" name="Oval 52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5641382" y="4043052"/>
                                                  <a:ext cx="131197" cy="134789"/>
                                                </a:xfrm>
                                                <a:prstGeom prst="ellipse">
                                                  <a:avLst/>
                                                </a:prstGeom>
                                                <a:solidFill>
                                                  <a:srgbClr val="00CC00"/>
                                                </a:solidFill>
                                                <a:ln>
                                                  <a:noFill/>
                                                </a:ln>
                                              </p:spPr>
                                              <p:style>
                                                <a:lnRef idx="2">
                                                  <a:schemeClr val="accent1">
                                                    <a:shade val="50000"/>
                                                  </a:schemeClr>
                                                </a:lnRef>
                                                <a:fillRef idx="1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lt1"/>
                                                </a:fontRef>
                                              </p:style>
                                              <p:txBody>
                                                <a:bodyPr rtlCol="0" anchor="ctr"/>
                                                <a:lstStyle/>
                                                <a:p>
                                                  <a:pPr algn="ctr"/>
                                                  <a:endParaRPr lang="en-US"/>
                                                </a:p>
                                              </p:txBody>
                                            </p:sp>
                                          </p:grpSp>
                                          <p:sp>
                                            <p:nvSpPr>
                                              <p:cNvPr id="54" name="Oval 53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5801186" y="4043052"/>
                                                <a:ext cx="131197" cy="134789"/>
                                              </a:xfrm>
                                              <a:prstGeom prst="ellipse">
                                                <a:avLst/>
                                              </a:prstGeom>
                                              <a:solidFill>
                                                <a:srgbClr val="00CC00"/>
                                              </a:solidFill>
                                              <a:ln>
                                                <a:noFill/>
                                              </a:ln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endParaRPr lang="en-US"/>
                                              </a:p>
                                            </p:txBody>
                                          </p:sp>
                                        </p:grpSp>
                                        <p:sp>
                                          <p:nvSpPr>
                                            <p:cNvPr id="46" name="Oval 45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6302001" y="4037306"/>
                                              <a:ext cx="131197" cy="134789"/>
                                            </a:xfrm>
                                            <a:prstGeom prst="ellipse">
                                              <a:avLst/>
                                            </a:prstGeom>
                                            <a:solidFill>
                                              <a:srgbClr val="FF0000"/>
                                            </a:solidFill>
                                            <a:ln>
                                              <a:noFill/>
                                            </a:ln>
                                          </p:spPr>
                                          <p:style>
                                            <a:lnRef idx="2">
                                              <a:schemeClr val="accent1">
                                                <a:shade val="50000"/>
                                              </a:schemeClr>
                                            </a:lnRef>
                                            <a:fillRef idx="1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lt1"/>
                                            </a:fontRef>
                                          </p:style>
                                          <p:txBody>
                                            <a:bodyPr rtlCol="0" anchor="ctr"/>
                                            <a:lstStyle/>
                                            <a:p>
                                              <a:pPr algn="ctr"/>
                                              <a:endParaRPr lang="en-US"/>
                                            </a:p>
                                          </p:txBody>
                                        </p:sp>
                                      </p:grpSp>
                                      <p:sp>
                                        <p:nvSpPr>
                                          <p:cNvPr id="49" name="Oval 48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6440165" y="4041153"/>
                                            <a:ext cx="131197" cy="134789"/>
                                          </a:xfrm>
                                          <a:prstGeom prst="ellipse">
                                            <a:avLst/>
                                          </a:prstGeom>
                                          <a:solidFill>
                                            <a:srgbClr val="FF0000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US"/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56" name="Oval 55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6557053" y="4042627"/>
                                          <a:ext cx="131197" cy="134789"/>
                                        </a:xfrm>
                                        <a:prstGeom prst="ellipse">
                                          <a:avLst/>
                                        </a:prstGeom>
                                        <a:solidFill>
                                          <a:srgbClr val="FF0000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en-US"/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58" name="Oval 57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690223" y="4042627"/>
                                        <a:ext cx="131197" cy="134789"/>
                                      </a:xfrm>
                                      <a:prstGeom prst="ellipse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>
                                        <a:noFill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en-US"/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62" name="Oval 61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8448657" y="4037306"/>
                                      <a:ext cx="131197" cy="134789"/>
                                    </a:xfrm>
                                    <a:prstGeom prst="ellipse">
                                      <a:avLst/>
                                    </a:prstGeom>
                                    <a:solidFill>
                                      <a:srgbClr val="00CC00"/>
                                    </a:solidFill>
                                    <a:ln>
                                      <a:noFill/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endParaRPr lang="en-US"/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61" name="Oval 60"/>
                                  <p:cNvSpPr/>
                                  <p:nvPr/>
                                </p:nvSpPr>
                                <p:spPr>
                                  <a:xfrm>
                                    <a:off x="8279969" y="4037306"/>
                                    <a:ext cx="131197" cy="13478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rgbClr val="00CC00"/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US"/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60" name="Oval 59"/>
                                <p:cNvSpPr/>
                                <p:nvPr/>
                              </p:nvSpPr>
                              <p:spPr>
                                <a:xfrm>
                                  <a:off x="7950018" y="4035832"/>
                                  <a:ext cx="131197" cy="134789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rgbClr val="00CC00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US"/>
                                </a:p>
                              </p:txBody>
                            </p:sp>
                          </p:grpSp>
                          <p:sp>
                            <p:nvSpPr>
                              <p:cNvPr id="59" name="Oval 58"/>
                              <p:cNvSpPr/>
                              <p:nvPr/>
                            </p:nvSpPr>
                            <p:spPr>
                              <a:xfrm>
                                <a:off x="7789634" y="4037987"/>
                                <a:ext cx="131197" cy="134789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00CC0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</p:grpSp>
                        <p:sp>
                          <p:nvSpPr>
                            <p:cNvPr id="66" name="Oval 65"/>
                            <p:cNvSpPr/>
                            <p:nvPr/>
                          </p:nvSpPr>
                          <p:spPr>
                            <a:xfrm>
                              <a:off x="8129052" y="4037306"/>
                              <a:ext cx="131197" cy="134789"/>
                            </a:xfrm>
                            <a:prstGeom prst="ellipse">
                              <a:avLst/>
                            </a:prstGeom>
                            <a:solidFill>
                              <a:srgbClr val="00CC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cxnSp>
                        <p:nvCxnSpPr>
                          <p:cNvPr id="67" name="Straight Arrow Connector 66"/>
                          <p:cNvCxnSpPr/>
                          <p:nvPr/>
                        </p:nvCxnSpPr>
                        <p:spPr>
                          <a:xfrm>
                            <a:off x="5447751" y="4343400"/>
                            <a:ext cx="484632" cy="0"/>
                          </a:xfrm>
                          <a:prstGeom prst="straightConnector1">
                            <a:avLst/>
                          </a:prstGeom>
                          <a:ln w="50800">
                            <a:solidFill>
                              <a:srgbClr val="00CC00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0" name="Straight Arrow Connector 69"/>
                          <p:cNvCxnSpPr/>
                          <p:nvPr/>
                        </p:nvCxnSpPr>
                        <p:spPr>
                          <a:xfrm>
                            <a:off x="8037653" y="4338221"/>
                            <a:ext cx="484632" cy="0"/>
                          </a:xfrm>
                          <a:prstGeom prst="straightConnector1">
                            <a:avLst/>
                          </a:prstGeom>
                          <a:ln w="50800">
                            <a:solidFill>
                              <a:srgbClr val="00CC00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1" name="Straight Arrow Connector 70"/>
                          <p:cNvCxnSpPr/>
                          <p:nvPr/>
                        </p:nvCxnSpPr>
                        <p:spPr>
                          <a:xfrm>
                            <a:off x="6286687" y="4338221"/>
                            <a:ext cx="484632" cy="0"/>
                          </a:xfrm>
                          <a:prstGeom prst="straightConnector1">
                            <a:avLst/>
                          </a:prstGeom>
                          <a:ln w="50800">
                            <a:solidFill>
                              <a:srgbClr val="FF0000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69" name="Rectangle 68"/>
                            <p:cNvSpPr/>
                            <p:nvPr/>
                          </p:nvSpPr>
                          <p:spPr>
                            <a:xfrm>
                              <a:off x="6286687" y="4659121"/>
                              <a:ext cx="1274003" cy="369332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sSub>
                                      <m:sSubPr>
                                        <m:ctrlPr>
                                          <a:rPr lang="en-US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 dirty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 dirty="0">
                                            <a:latin typeface="Cambria Math" panose="02040503050406030204" pitchFamily="18" charset="0"/>
                                          </a:rPr>
                                          <m:t>𝑏𝑎𝑠𝑎𝑙</m:t>
                                        </m:r>
                                      </m:sub>
                                    </m:s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=0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69" name="Rectangle 68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6286687" y="4659121"/>
                              <a:ext cx="1274003" cy="369332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7"/>
                              <a:stretch>
                                <a:fillRect b="-1667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74" name="Rectangle 73"/>
                          <p:cNvSpPr/>
                          <p:nvPr/>
                        </p:nvSpPr>
                        <p:spPr>
                          <a:xfrm>
                            <a:off x="5561520" y="2622910"/>
                            <a:ext cx="1450333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𝑏𝑎𝑠𝑎𝑙</m:t>
                                      </m:r>
                                    </m:sub>
                                  </m:s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=0.2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74" name="Rectangle 73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5561520" y="2622910"/>
                            <a:ext cx="1450333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8"/>
                            <a:stretch>
                              <a:fillRect b="-1667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73" name="Rectangle 72"/>
                        <p:cNvSpPr/>
                        <p:nvPr/>
                      </p:nvSpPr>
                      <p:spPr>
                        <a:xfrm>
                          <a:off x="7741022" y="3187840"/>
                          <a:ext cx="786818" cy="401135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h𝑖𝑔h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73" name="Rectangle 7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741022" y="3187840"/>
                          <a:ext cx="786818" cy="401135"/>
                        </a:xfrm>
                        <a:prstGeom prst="rect">
                          <a:avLst/>
                        </a:prstGeom>
                        <a:blipFill rotWithShape="0">
                          <a:blip r:embed="rId24"/>
                          <a:stretch>
                            <a:fillRect b="-10606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5" name="Rectangle 74"/>
                      <p:cNvSpPr/>
                      <p:nvPr/>
                    </p:nvSpPr>
                    <p:spPr>
                      <a:xfrm>
                        <a:off x="5483519" y="3271143"/>
                        <a:ext cx="705065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𝑙𝑜𝑤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75" name="Rectangle 74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483519" y="3271143"/>
                        <a:ext cx="705065" cy="369332"/>
                      </a:xfrm>
                      <a:prstGeom prst="rect">
                        <a:avLst/>
                      </a:prstGeom>
                      <a:blipFill rotWithShape="0">
                        <a:blip r:embed="rId25"/>
                        <a:stretch>
                          <a:fillRect b="-333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6" name="Rectangle 75"/>
                    <p:cNvSpPr/>
                    <p:nvPr/>
                  </p:nvSpPr>
                  <p:spPr>
                    <a:xfrm>
                      <a:off x="6435961" y="3263022"/>
                      <a:ext cx="991169" cy="36958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𝑚𝑖𝑑𝑑𝑙𝑒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76" name="Rectangle 7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435961" y="3263022"/>
                      <a:ext cx="991169" cy="369588"/>
                    </a:xfrm>
                    <a:prstGeom prst="rect">
                      <a:avLst/>
                    </a:prstGeom>
                    <a:blipFill rotWithShape="0">
                      <a:blip r:embed="rId26"/>
                      <a:stretch>
                        <a:fillRect b="-491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Rectangle 42"/>
                  <p:cNvSpPr/>
                  <p:nvPr/>
                </p:nvSpPr>
                <p:spPr>
                  <a:xfrm rot="16200000">
                    <a:off x="4063593" y="2738042"/>
                    <a:ext cx="194444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𝑏𝑎𝑠𝑎𝑙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3" name="Rectangle 4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4063593" y="2738042"/>
                    <a:ext cx="1944442" cy="369332"/>
                  </a:xfrm>
                  <a:prstGeom prst="rect">
                    <a:avLst/>
                  </a:prstGeom>
                  <a:blipFill rotWithShape="0">
                    <a:blip r:embed="rId27"/>
                    <a:stretch>
                      <a:fillRect r="-15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Rectangle 78"/>
                <p:cNvSpPr/>
                <p:nvPr/>
              </p:nvSpPr>
              <p:spPr>
                <a:xfrm>
                  <a:off x="8747096" y="4226158"/>
                  <a:ext cx="39690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9" name="Rectangle 7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47096" y="4226158"/>
                  <a:ext cx="396904" cy="369332"/>
                </a:xfrm>
                <a:prstGeom prst="rect">
                  <a:avLst/>
                </a:prstGeom>
                <a:blipFill rotWithShape="0">
                  <a:blip r:embed="rId2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Group 26"/>
          <p:cNvGrpSpPr/>
          <p:nvPr/>
        </p:nvGrpSpPr>
        <p:grpSpPr>
          <a:xfrm>
            <a:off x="7657035" y="786482"/>
            <a:ext cx="1219200" cy="1117135"/>
            <a:chOff x="6324600" y="787866"/>
            <a:chExt cx="1219200" cy="1117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blipFill rotWithShape="0">
                  <a:blip r:embed="rId2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Arc 28"/>
            <p:cNvSpPr/>
            <p:nvPr/>
          </p:nvSpPr>
          <p:spPr>
            <a:xfrm>
              <a:off x="6667500" y="787866"/>
              <a:ext cx="876300" cy="1117135"/>
            </a:xfrm>
            <a:prstGeom prst="arc">
              <a:avLst>
                <a:gd name="adj1" fmla="val 12293410"/>
                <a:gd name="adj2" fmla="val 9019404"/>
              </a:avLst>
            </a:prstGeom>
            <a:ln w="38100" cap="flat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81316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/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On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>
                    <a:solidFill>
                      <a:srgbClr val="00CC00"/>
                    </a:solidFill>
                  </a:rPr>
                  <a:t> null cline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dirty="0" smtClean="0"/>
                  <a:t>so the </a:t>
                </a:r>
                <a:r>
                  <a:rPr lang="en-US" sz="2000" dirty="0"/>
                  <a:t>trajectory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),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)) </m:t>
                    </m:r>
                  </m:oMath>
                </a14:m>
                <a:r>
                  <a:rPr lang="en-US" sz="2000" dirty="0"/>
                  <a:t>must move </a:t>
                </a:r>
                <a:r>
                  <a:rPr lang="en-US" sz="2000" i="1" dirty="0"/>
                  <a:t>vertically</a:t>
                </a:r>
                <a:r>
                  <a:rPr lang="en-US" sz="2000" dirty="0"/>
                  <a:t> in </a:t>
                </a:r>
                <a:r>
                  <a:rPr lang="en-US" sz="2000" dirty="0" smtClean="0"/>
                  <a:t>time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 is decreasing 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(0.3,1)</m:t>
                    </m:r>
                  </m:oMath>
                </a14:m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6" name="Group 5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5669154" y="2085312"/>
                <a:ext cx="3409391" cy="3021480"/>
                <a:chOff x="6037286" y="2085312"/>
                <a:chExt cx="3409391" cy="3021480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6037286" y="2394468"/>
                  <a:ext cx="3409391" cy="2712324"/>
                  <a:chOff x="6037286" y="2394468"/>
                  <a:chExt cx="3409391" cy="2712324"/>
                </a:xfrm>
              </p:grpSpPr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6037286" y="2394468"/>
                    <a:ext cx="2900659" cy="2712324"/>
                    <a:chOff x="6037286" y="2394468"/>
                    <a:chExt cx="2900659" cy="2712324"/>
                  </a:xfrm>
                </p:grpSpPr>
                <p:grpSp>
                  <p:nvGrpSpPr>
                    <p:cNvPr id="21" name="Group 20"/>
                    <p:cNvGrpSpPr/>
                    <p:nvPr/>
                  </p:nvGrpSpPr>
                  <p:grpSpPr>
                    <a:xfrm>
                      <a:off x="6037286" y="2394468"/>
                      <a:ext cx="2900659" cy="2712324"/>
                      <a:chOff x="6037286" y="2394468"/>
                      <a:chExt cx="2900659" cy="2712324"/>
                    </a:xfrm>
                  </p:grpSpPr>
                  <p:grpSp>
                    <p:nvGrpSpPr>
                      <p:cNvPr id="20" name="Group 19"/>
                      <p:cNvGrpSpPr/>
                      <p:nvPr/>
                    </p:nvGrpSpPr>
                    <p:grpSpPr>
                      <a:xfrm>
                        <a:off x="6037286" y="2394468"/>
                        <a:ext cx="2900659" cy="2712324"/>
                        <a:chOff x="6037286" y="2394468"/>
                        <a:chExt cx="2900659" cy="2712324"/>
                      </a:xfrm>
                    </p:grpSpPr>
                    <p:grpSp>
                      <p:nvGrpSpPr>
                        <p:cNvPr id="19" name="Group 18"/>
                        <p:cNvGrpSpPr/>
                        <p:nvPr/>
                      </p:nvGrpSpPr>
                      <p:grpSpPr>
                        <a:xfrm>
                          <a:off x="6092211" y="2394468"/>
                          <a:ext cx="2845734" cy="2712324"/>
                          <a:chOff x="6092211" y="2394468"/>
                          <a:chExt cx="2845734" cy="2712324"/>
                        </a:xfrm>
                      </p:grpSpPr>
                      <p:grpSp>
                        <p:nvGrpSpPr>
                          <p:cNvPr id="18" name="Group 17"/>
                          <p:cNvGrpSpPr/>
                          <p:nvPr/>
                        </p:nvGrpSpPr>
                        <p:grpSpPr>
                          <a:xfrm>
                            <a:off x="6092211" y="2394468"/>
                            <a:ext cx="2845734" cy="2588620"/>
                            <a:chOff x="6092211" y="2394468"/>
                            <a:chExt cx="2845734" cy="2588620"/>
                          </a:xfrm>
                        </p:grpSpPr>
                        <p:grpSp>
                          <p:nvGrpSpPr>
                            <p:cNvPr id="15" name="Group 14"/>
                            <p:cNvGrpSpPr/>
                            <p:nvPr/>
                          </p:nvGrpSpPr>
                          <p:grpSpPr>
                            <a:xfrm>
                              <a:off x="6092211" y="2394468"/>
                              <a:ext cx="2845734" cy="2588620"/>
                              <a:chOff x="6092211" y="2394468"/>
                              <a:chExt cx="2845734" cy="2588620"/>
                            </a:xfrm>
                          </p:grpSpPr>
                          <p:grpSp>
                            <p:nvGrpSpPr>
                              <p:cNvPr id="12" name="Group 11"/>
                              <p:cNvGrpSpPr/>
                              <p:nvPr/>
                            </p:nvGrpSpPr>
                            <p:grpSpPr>
                              <a:xfrm>
                                <a:off x="6286046" y="2760618"/>
                                <a:ext cx="2651899" cy="2222470"/>
                                <a:chOff x="6286046" y="2760618"/>
                                <a:chExt cx="2651899" cy="2222470"/>
                              </a:xfrm>
                            </p:grpSpPr>
                            <p:grpSp>
                              <p:nvGrpSpPr>
                                <p:cNvPr id="7" name="Group 6"/>
                                <p:cNvGrpSpPr/>
                                <p:nvPr/>
                              </p:nvGrpSpPr>
                              <p:grpSpPr>
                                <a:xfrm>
                                  <a:off x="6286046" y="2760618"/>
                                  <a:ext cx="2264229" cy="2055222"/>
                                  <a:chOff x="6286046" y="2760618"/>
                                  <a:chExt cx="2264229" cy="2055222"/>
                                </a:xfrm>
                              </p:grpSpPr>
                              <p:cxnSp>
                                <p:nvCxnSpPr>
                                  <p:cNvPr id="5" name="Straight Arrow Connector 4"/>
                                  <p:cNvCxnSpPr/>
                                  <p:nvPr/>
                                </p:nvCxnSpPr>
                                <p:spPr>
                                  <a:xfrm>
                                    <a:off x="6286046" y="4807131"/>
                                    <a:ext cx="2264229" cy="8709"/>
                                  </a:xfrm>
                                  <a:prstGeom prst="straightConnector1">
                                    <a:avLst/>
                                  </a:prstGeom>
                                  <a:ln w="38100">
                                    <a:solidFill>
                                      <a:schemeClr val="tx1"/>
                                    </a:solidFill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3" name="Straight Arrow Connector 12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6286046" y="2760618"/>
                                    <a:ext cx="0" cy="2055222"/>
                                  </a:xfrm>
                                  <a:prstGeom prst="straightConnector1">
                                    <a:avLst/>
                                  </a:prstGeom>
                                  <a:ln w="38100">
                                    <a:solidFill>
                                      <a:schemeClr val="tx1"/>
                                    </a:solidFill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1" name="Rectangle 10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8550275" y="4613756"/>
                                      <a:ext cx="387670" cy="369332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11" name="Rectangle 10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8550275" y="4613756"/>
                                      <a:ext cx="387670" cy="369332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6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4" name="Rectangle 13"/>
                                  <p:cNvSpPr/>
                                  <p:nvPr/>
                                </p:nvSpPr>
                                <p:spPr>
                                  <a:xfrm>
                                    <a:off x="6092211" y="2394468"/>
                                    <a:ext cx="387670" cy="369332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14" name="Rectangle 13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6092211" y="2394468"/>
                                    <a:ext cx="387670" cy="369332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7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16" name="TextBox 15"/>
                                <p:cNvSpPr txBox="1"/>
                                <p:nvPr/>
                              </p:nvSpPr>
                              <p:spPr>
                                <a:xfrm>
                                  <a:off x="6093685" y="470608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0" tIns="0" rIns="0" bIns="0" rtlCol="0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16" name="TextBox 15"/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093685" y="470608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8"/>
                                  <a:stretch>
                                    <a:fillRect l="-25000" r="-25000" b="-8889"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22" name="TextBox 21"/>
                              <p:cNvSpPr txBox="1"/>
                              <p:nvPr/>
                            </p:nvSpPr>
                            <p:spPr>
                              <a:xfrm>
                                <a:off x="7321980" y="4829793"/>
                                <a:ext cx="192360" cy="276999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0" tIns="0" rIns="0" bIns="0" rtlCol="0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22" name="TextBox 21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321980" y="4829793"/>
                                <a:ext cx="192360" cy="276999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9"/>
                                <a:stretch>
                                  <a:fillRect l="-29032" r="-25806" b="-8696"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4" name="TextBox 23"/>
                            <p:cNvSpPr txBox="1"/>
                            <p:nvPr/>
                          </p:nvSpPr>
                          <p:spPr>
                            <a:xfrm>
                              <a:off x="6037286" y="3649729"/>
                              <a:ext cx="192360" cy="276999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0" tIns="0" rIns="0" bIns="0" rtlCol="0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4" name="TextBox 23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6037286" y="3649729"/>
                              <a:ext cx="192360" cy="276999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0"/>
                              <a:stretch>
                                <a:fillRect l="-28125" r="-21875" b="-8889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p:cxnSp>
                    <p:nvCxnSpPr>
                      <p:cNvPr id="26" name="Straight Arrow Connector 25"/>
                      <p:cNvCxnSpPr/>
                      <p:nvPr/>
                    </p:nvCxnSpPr>
                    <p:spPr>
                      <a:xfrm>
                        <a:off x="6286045" y="3783873"/>
                        <a:ext cx="2264229" cy="8709"/>
                      </a:xfrm>
                      <a:prstGeom prst="straightConnector1">
                        <a:avLst/>
                      </a:prstGeom>
                      <a:ln w="38100">
                        <a:solidFill>
                          <a:srgbClr val="00B050"/>
                        </a:solidFill>
                        <a:prstDash val="sysDash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8" name="Straight Arrow Connector 27"/>
                    <p:cNvCxnSpPr/>
                    <p:nvPr/>
                  </p:nvCxnSpPr>
                  <p:spPr>
                    <a:xfrm flipV="1">
                      <a:off x="7418159" y="2743200"/>
                      <a:ext cx="0" cy="2055222"/>
                    </a:xfrm>
                    <a:prstGeom prst="straightConnector1">
                      <a:avLst/>
                    </a:prstGeom>
                    <a:ln w="38100">
                      <a:solidFill>
                        <a:srgbClr val="FF0000"/>
                      </a:solidFill>
                      <a:prstDash val="sysDash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5" name="Rectangle 24"/>
                      <p:cNvSpPr/>
                      <p:nvPr/>
                    </p:nvSpPr>
                    <p:spPr>
                      <a:xfrm>
                        <a:off x="8496353" y="3461655"/>
                        <a:ext cx="950324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dirty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𝑑𝑢</m:t>
                                  </m:r>
                                </m:num>
                                <m:den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m:oMathPara>
                        </a14:m>
                        <a:endParaRPr lang="en-US" dirty="0">
                          <a:solidFill>
                            <a:srgbClr val="00B05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5" name="Rectangle 24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8496353" y="3461655"/>
                        <a:ext cx="950324" cy="618311"/>
                      </a:xfrm>
                      <a:prstGeom prst="rect">
                        <a:avLst/>
                      </a:prstGeom>
                      <a:blipFill rotWithShape="0">
                        <a:blip r:embed="rId11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Rectangle 31"/>
                    <p:cNvSpPr/>
                    <p:nvPr/>
                  </p:nvSpPr>
                  <p:spPr>
                    <a:xfrm>
                      <a:off x="6942997" y="2085312"/>
                      <a:ext cx="950324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num>
                              <m:den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2" name="Rectangle 3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942997" y="2085312"/>
                      <a:ext cx="950324" cy="618311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4" name="Group 3"/>
              <p:cNvGrpSpPr/>
              <p:nvPr/>
            </p:nvGrpSpPr>
            <p:grpSpPr>
              <a:xfrm>
                <a:off x="6233109" y="3557450"/>
                <a:ext cx="1633840" cy="452846"/>
                <a:chOff x="6204857" y="3559628"/>
                <a:chExt cx="1633840" cy="452846"/>
              </a:xfrm>
            </p:grpSpPr>
            <p:cxnSp>
              <p:nvCxnSpPr>
                <p:cNvPr id="3" name="Straight Arrow Connector 2"/>
                <p:cNvCxnSpPr/>
                <p:nvPr/>
              </p:nvCxnSpPr>
              <p:spPr>
                <a:xfrm>
                  <a:off x="6531625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6858393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6204857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rgbClr val="0000CC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7185161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>
                  <a:off x="7511929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>
                  <a:off x="7838697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709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 is decreasing at (0,1)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What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sz="2000" dirty="0" smtClean="0"/>
                  <a:t> 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=2, 1)?</m:t>
                    </m:r>
                  </m:oMath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×1×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2−1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sz="2000" b="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sz="2000" dirty="0" smtClean="0"/>
                  <a:t> is increasing 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(2,1)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6" name="Group 5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5669154" y="2085312"/>
                <a:ext cx="3409391" cy="3021480"/>
                <a:chOff x="6037286" y="2085312"/>
                <a:chExt cx="3409391" cy="3021480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6037286" y="2394468"/>
                  <a:ext cx="3409391" cy="2712324"/>
                  <a:chOff x="6037286" y="2394468"/>
                  <a:chExt cx="3409391" cy="2712324"/>
                </a:xfrm>
              </p:grpSpPr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6037286" y="2394468"/>
                    <a:ext cx="2900659" cy="2712324"/>
                    <a:chOff x="6037286" y="2394468"/>
                    <a:chExt cx="2900659" cy="2712324"/>
                  </a:xfrm>
                </p:grpSpPr>
                <p:grpSp>
                  <p:nvGrpSpPr>
                    <p:cNvPr id="21" name="Group 20"/>
                    <p:cNvGrpSpPr/>
                    <p:nvPr/>
                  </p:nvGrpSpPr>
                  <p:grpSpPr>
                    <a:xfrm>
                      <a:off x="6037286" y="2394468"/>
                      <a:ext cx="2900659" cy="2712324"/>
                      <a:chOff x="6037286" y="2394468"/>
                      <a:chExt cx="2900659" cy="2712324"/>
                    </a:xfrm>
                  </p:grpSpPr>
                  <p:grpSp>
                    <p:nvGrpSpPr>
                      <p:cNvPr id="20" name="Group 19"/>
                      <p:cNvGrpSpPr/>
                      <p:nvPr/>
                    </p:nvGrpSpPr>
                    <p:grpSpPr>
                      <a:xfrm>
                        <a:off x="6037286" y="2394468"/>
                        <a:ext cx="2900659" cy="2712324"/>
                        <a:chOff x="6037286" y="2394468"/>
                        <a:chExt cx="2900659" cy="2712324"/>
                      </a:xfrm>
                    </p:grpSpPr>
                    <p:grpSp>
                      <p:nvGrpSpPr>
                        <p:cNvPr id="19" name="Group 18"/>
                        <p:cNvGrpSpPr/>
                        <p:nvPr/>
                      </p:nvGrpSpPr>
                      <p:grpSpPr>
                        <a:xfrm>
                          <a:off x="6092211" y="2394468"/>
                          <a:ext cx="2845734" cy="2712324"/>
                          <a:chOff x="6092211" y="2394468"/>
                          <a:chExt cx="2845734" cy="2712324"/>
                        </a:xfrm>
                      </p:grpSpPr>
                      <p:grpSp>
                        <p:nvGrpSpPr>
                          <p:cNvPr id="18" name="Group 17"/>
                          <p:cNvGrpSpPr/>
                          <p:nvPr/>
                        </p:nvGrpSpPr>
                        <p:grpSpPr>
                          <a:xfrm>
                            <a:off x="6092211" y="2394468"/>
                            <a:ext cx="2845734" cy="2588620"/>
                            <a:chOff x="6092211" y="2394468"/>
                            <a:chExt cx="2845734" cy="2588620"/>
                          </a:xfrm>
                        </p:grpSpPr>
                        <p:grpSp>
                          <p:nvGrpSpPr>
                            <p:cNvPr id="15" name="Group 14"/>
                            <p:cNvGrpSpPr/>
                            <p:nvPr/>
                          </p:nvGrpSpPr>
                          <p:grpSpPr>
                            <a:xfrm>
                              <a:off x="6092211" y="2394468"/>
                              <a:ext cx="2845734" cy="2588620"/>
                              <a:chOff x="6092211" y="2394468"/>
                              <a:chExt cx="2845734" cy="2588620"/>
                            </a:xfrm>
                          </p:grpSpPr>
                          <p:grpSp>
                            <p:nvGrpSpPr>
                              <p:cNvPr id="12" name="Group 11"/>
                              <p:cNvGrpSpPr/>
                              <p:nvPr/>
                            </p:nvGrpSpPr>
                            <p:grpSpPr>
                              <a:xfrm>
                                <a:off x="6286046" y="2760618"/>
                                <a:ext cx="2651899" cy="2222470"/>
                                <a:chOff x="6286046" y="2760618"/>
                                <a:chExt cx="2651899" cy="2222470"/>
                              </a:xfrm>
                            </p:grpSpPr>
                            <p:grpSp>
                              <p:nvGrpSpPr>
                                <p:cNvPr id="7" name="Group 6"/>
                                <p:cNvGrpSpPr/>
                                <p:nvPr/>
                              </p:nvGrpSpPr>
                              <p:grpSpPr>
                                <a:xfrm>
                                  <a:off x="6286046" y="2760618"/>
                                  <a:ext cx="2264229" cy="2055222"/>
                                  <a:chOff x="6286046" y="2760618"/>
                                  <a:chExt cx="2264229" cy="2055222"/>
                                </a:xfrm>
                              </p:grpSpPr>
                              <p:cxnSp>
                                <p:nvCxnSpPr>
                                  <p:cNvPr id="5" name="Straight Arrow Connector 4"/>
                                  <p:cNvCxnSpPr/>
                                  <p:nvPr/>
                                </p:nvCxnSpPr>
                                <p:spPr>
                                  <a:xfrm>
                                    <a:off x="6286046" y="4807131"/>
                                    <a:ext cx="2264229" cy="8709"/>
                                  </a:xfrm>
                                  <a:prstGeom prst="straightConnector1">
                                    <a:avLst/>
                                  </a:prstGeom>
                                  <a:ln w="38100">
                                    <a:solidFill>
                                      <a:schemeClr val="tx1"/>
                                    </a:solidFill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3" name="Straight Arrow Connector 12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6286046" y="2760618"/>
                                    <a:ext cx="0" cy="2055222"/>
                                  </a:xfrm>
                                  <a:prstGeom prst="straightConnector1">
                                    <a:avLst/>
                                  </a:prstGeom>
                                  <a:ln w="38100">
                                    <a:solidFill>
                                      <a:schemeClr val="tx1"/>
                                    </a:solidFill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1" name="Rectangle 10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8550275" y="4613756"/>
                                      <a:ext cx="387670" cy="369332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11" name="Rectangle 10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8550275" y="4613756"/>
                                      <a:ext cx="387670" cy="369332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6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4" name="Rectangle 13"/>
                                  <p:cNvSpPr/>
                                  <p:nvPr/>
                                </p:nvSpPr>
                                <p:spPr>
                                  <a:xfrm>
                                    <a:off x="6092211" y="2394468"/>
                                    <a:ext cx="387670" cy="369332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14" name="Rectangle 13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6092211" y="2394468"/>
                                    <a:ext cx="387670" cy="369332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7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16" name="TextBox 15"/>
                                <p:cNvSpPr txBox="1"/>
                                <p:nvPr/>
                              </p:nvSpPr>
                              <p:spPr>
                                <a:xfrm>
                                  <a:off x="6093685" y="470608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0" tIns="0" rIns="0" bIns="0" rtlCol="0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16" name="TextBox 15"/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093685" y="470608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8"/>
                                  <a:stretch>
                                    <a:fillRect l="-25000" r="-25000" b="-8889"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22" name="TextBox 21"/>
                              <p:cNvSpPr txBox="1"/>
                              <p:nvPr/>
                            </p:nvSpPr>
                            <p:spPr>
                              <a:xfrm>
                                <a:off x="7321980" y="4829793"/>
                                <a:ext cx="192360" cy="276999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0" tIns="0" rIns="0" bIns="0" rtlCol="0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22" name="TextBox 21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321980" y="4829793"/>
                                <a:ext cx="192360" cy="276999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9"/>
                                <a:stretch>
                                  <a:fillRect l="-29032" r="-25806" b="-8696"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4" name="TextBox 23"/>
                            <p:cNvSpPr txBox="1"/>
                            <p:nvPr/>
                          </p:nvSpPr>
                          <p:spPr>
                            <a:xfrm>
                              <a:off x="6037286" y="3649729"/>
                              <a:ext cx="192360" cy="276999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0" tIns="0" rIns="0" bIns="0" rtlCol="0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4" name="TextBox 23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6037286" y="3649729"/>
                              <a:ext cx="192360" cy="276999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0"/>
                              <a:stretch>
                                <a:fillRect l="-28125" r="-21875" b="-8889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p:cxnSp>
                    <p:nvCxnSpPr>
                      <p:cNvPr id="26" name="Straight Arrow Connector 25"/>
                      <p:cNvCxnSpPr/>
                      <p:nvPr/>
                    </p:nvCxnSpPr>
                    <p:spPr>
                      <a:xfrm>
                        <a:off x="6286045" y="3783873"/>
                        <a:ext cx="2264229" cy="8709"/>
                      </a:xfrm>
                      <a:prstGeom prst="straightConnector1">
                        <a:avLst/>
                      </a:prstGeom>
                      <a:ln w="38100">
                        <a:solidFill>
                          <a:srgbClr val="00B050"/>
                        </a:solidFill>
                        <a:prstDash val="sysDash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8" name="Straight Arrow Connector 27"/>
                    <p:cNvCxnSpPr/>
                    <p:nvPr/>
                  </p:nvCxnSpPr>
                  <p:spPr>
                    <a:xfrm flipV="1">
                      <a:off x="7418159" y="2743200"/>
                      <a:ext cx="0" cy="2055222"/>
                    </a:xfrm>
                    <a:prstGeom prst="straightConnector1">
                      <a:avLst/>
                    </a:prstGeom>
                    <a:ln w="38100">
                      <a:solidFill>
                        <a:srgbClr val="FF0000"/>
                      </a:solidFill>
                      <a:prstDash val="sysDash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5" name="Rectangle 24"/>
                      <p:cNvSpPr/>
                      <p:nvPr/>
                    </p:nvSpPr>
                    <p:spPr>
                      <a:xfrm>
                        <a:off x="8496353" y="3461655"/>
                        <a:ext cx="950324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dirty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𝑑𝑢</m:t>
                                  </m:r>
                                </m:num>
                                <m:den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m:oMathPara>
                        </a14:m>
                        <a:endParaRPr lang="en-US" dirty="0">
                          <a:solidFill>
                            <a:srgbClr val="00B05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5" name="Rectangle 24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8496353" y="3461655"/>
                        <a:ext cx="950324" cy="618311"/>
                      </a:xfrm>
                      <a:prstGeom prst="rect">
                        <a:avLst/>
                      </a:prstGeom>
                      <a:blipFill rotWithShape="0">
                        <a:blip r:embed="rId11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Rectangle 31"/>
                    <p:cNvSpPr/>
                    <p:nvPr/>
                  </p:nvSpPr>
                  <p:spPr>
                    <a:xfrm>
                      <a:off x="6942997" y="2085312"/>
                      <a:ext cx="950324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num>
                              <m:den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2" name="Rectangle 3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942997" y="2085312"/>
                      <a:ext cx="950324" cy="618311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4" name="Group 3"/>
              <p:cNvGrpSpPr/>
              <p:nvPr/>
            </p:nvGrpSpPr>
            <p:grpSpPr>
              <a:xfrm>
                <a:off x="6233109" y="3557450"/>
                <a:ext cx="1633840" cy="452846"/>
                <a:chOff x="6204857" y="3559628"/>
                <a:chExt cx="1633840" cy="452846"/>
              </a:xfrm>
            </p:grpSpPr>
            <p:cxnSp>
              <p:nvCxnSpPr>
                <p:cNvPr id="3" name="Straight Arrow Connector 2"/>
                <p:cNvCxnSpPr/>
                <p:nvPr/>
              </p:nvCxnSpPr>
              <p:spPr>
                <a:xfrm>
                  <a:off x="6531625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6858393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6204857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rgbClr val="0000CC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7185161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>
                  <a:off x="7511929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>
                  <a:off x="7838697" y="3559628"/>
                  <a:ext cx="0" cy="452846"/>
                </a:xfrm>
                <a:prstGeom prst="straightConnector1">
                  <a:avLst/>
                </a:prstGeom>
                <a:ln w="31750">
                  <a:solidFill>
                    <a:srgbClr val="0000CC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821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/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 is decreasing at (0,1) and increasing 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(2,1)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 only places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 smtClean="0"/>
                  <a:t> are the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cline</a:t>
                </a: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And the value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sz="2000" dirty="0" smtClean="0"/>
                  <a:t> changes continuously, so </a:t>
                </a:r>
                <a:r>
                  <a:rPr lang="en-US" sz="2000" b="1" dirty="0" smtClean="0"/>
                  <a:t>within any region </a:t>
                </a:r>
                <a:r>
                  <a:rPr lang="en-US" sz="2000" dirty="0" smtClean="0"/>
                  <a:t>bounded by the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cline </a:t>
                </a:r>
                <a:r>
                  <a:rPr lang="en-US" sz="2000" dirty="0" smtClean="0"/>
                  <a:t>the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sign of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000" b="1" dirty="0" smtClean="0"/>
                  <a:t>stays the same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 section of the plane to the left of the line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(1,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us such a region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000" dirty="0" smtClean="0"/>
                  <a:t> 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(0.3,1),</m:t>
                    </m:r>
                  </m:oMath>
                </a14:m>
                <a:r>
                  <a:rPr lang="en-US" sz="2000" dirty="0" smtClean="0"/>
                  <a:t> so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000" dirty="0" smtClean="0"/>
                  <a:t> everywhere to the left </a:t>
                </a:r>
                <a:r>
                  <a:rPr lang="en-US" sz="2000" dirty="0"/>
                  <a:t>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(1,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So, </a:t>
                </a:r>
                <a:r>
                  <a:rPr lang="en-US" sz="2000" u="sng" dirty="0" smtClean="0"/>
                  <a:t>anywhere</a:t>
                </a:r>
                <a:r>
                  <a:rPr lang="en-US" sz="2000" dirty="0" smtClean="0"/>
                  <a:t> to the </a:t>
                </a:r>
                <a:r>
                  <a:rPr lang="en-US" sz="2000" b="1" dirty="0" smtClean="0"/>
                  <a:t>left</a:t>
                </a:r>
                <a:r>
                  <a:rPr lang="en-US" sz="2000" dirty="0" smtClean="0"/>
                  <a:t> of 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000" b="0" dirty="0" smtClean="0"/>
                  <a:t> (not just along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b="0" dirty="0" smtClean="0">
                    <a:solidFill>
                      <a:srgbClr val="00CC00"/>
                    </a:solidFill>
                  </a:rPr>
                  <a:t> null cline</a:t>
                </a:r>
                <a:r>
                  <a:rPr lang="en-US" sz="2000" b="0" dirty="0" smtClean="0"/>
                  <a:t>)</a:t>
                </a: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 r="-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8" name="Group 7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5669154" y="2085312"/>
                  <a:ext cx="3409391" cy="3021480"/>
                  <a:chOff x="6037286" y="2085312"/>
                  <a:chExt cx="3409391" cy="3021480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037286" y="2394468"/>
                    <a:ext cx="3409391" cy="2712324"/>
                    <a:chOff x="6037286" y="2394468"/>
                    <a:chExt cx="3409391" cy="2712324"/>
                  </a:xfrm>
                </p:grpSpPr>
                <p:grpSp>
                  <p:nvGrpSpPr>
                    <p:cNvPr id="23" name="Group 22"/>
                    <p:cNvGrpSpPr/>
                    <p:nvPr/>
                  </p:nvGrpSpPr>
                  <p:grpSpPr>
                    <a:xfrm>
                      <a:off x="6037286" y="2394468"/>
                      <a:ext cx="2900659" cy="2712324"/>
                      <a:chOff x="6037286" y="2394468"/>
                      <a:chExt cx="2900659" cy="2712324"/>
                    </a:xfrm>
                  </p:grpSpPr>
                  <p:grpSp>
                    <p:nvGrpSpPr>
                      <p:cNvPr id="21" name="Group 20"/>
                      <p:cNvGrpSpPr/>
                      <p:nvPr/>
                    </p:nvGrpSpPr>
                    <p:grpSpPr>
                      <a:xfrm>
                        <a:off x="6037286" y="2394468"/>
                        <a:ext cx="2900659" cy="2712324"/>
                        <a:chOff x="6037286" y="2394468"/>
                        <a:chExt cx="2900659" cy="2712324"/>
                      </a:xfrm>
                    </p:grpSpPr>
                    <p:grpSp>
                      <p:nvGrpSpPr>
                        <p:cNvPr id="20" name="Group 19"/>
                        <p:cNvGrpSpPr/>
                        <p:nvPr/>
                      </p:nvGrpSpPr>
                      <p:grpSpPr>
                        <a:xfrm>
                          <a:off x="6037286" y="2394468"/>
                          <a:ext cx="2900659" cy="2712324"/>
                          <a:chOff x="6037286" y="2394468"/>
                          <a:chExt cx="2900659" cy="2712324"/>
                        </a:xfrm>
                      </p:grpSpPr>
                      <p:grpSp>
                        <p:nvGrpSpPr>
                          <p:cNvPr id="19" name="Group 18"/>
                          <p:cNvGrpSpPr/>
                          <p:nvPr/>
                        </p:nvGrpSpPr>
                        <p:grpSpPr>
                          <a:xfrm>
                            <a:off x="6092211" y="2394468"/>
                            <a:ext cx="2845734" cy="2712324"/>
                            <a:chOff x="6092211" y="2394468"/>
                            <a:chExt cx="2845734" cy="2712324"/>
                          </a:xfrm>
                        </p:grpSpPr>
                        <p:grpSp>
                          <p:nvGrpSpPr>
                            <p:cNvPr id="18" name="Group 17"/>
                            <p:cNvGrpSpPr/>
                            <p:nvPr/>
                          </p:nvGrpSpPr>
                          <p:grpSpPr>
                            <a:xfrm>
                              <a:off x="6092211" y="2394468"/>
                              <a:ext cx="2845734" cy="2588620"/>
                              <a:chOff x="6092211" y="2394468"/>
                              <a:chExt cx="2845734" cy="2588620"/>
                            </a:xfrm>
                          </p:grpSpPr>
                          <p:grpSp>
                            <p:nvGrpSpPr>
                              <p:cNvPr id="15" name="Group 14"/>
                              <p:cNvGrpSpPr/>
                              <p:nvPr/>
                            </p:nvGrpSpPr>
                            <p:grpSpPr>
                              <a:xfrm>
                                <a:off x="6092211" y="2394468"/>
                                <a:ext cx="2845734" cy="2588620"/>
                                <a:chOff x="6092211" y="2394468"/>
                                <a:chExt cx="2845734" cy="2588620"/>
                              </a:xfrm>
                            </p:grpSpPr>
                            <p:grpSp>
                              <p:nvGrpSpPr>
                                <p:cNvPr id="12" name="Group 11"/>
                                <p:cNvGrpSpPr/>
                                <p:nvPr/>
                              </p:nvGrpSpPr>
                              <p:grpSpPr>
                                <a:xfrm>
                                  <a:off x="6286046" y="2760618"/>
                                  <a:ext cx="2651899" cy="2222470"/>
                                  <a:chOff x="6286046" y="2760618"/>
                                  <a:chExt cx="2651899" cy="2222470"/>
                                </a:xfrm>
                              </p:grpSpPr>
                              <p:grpSp>
                                <p:nvGrpSpPr>
                                  <p:cNvPr id="7" name="Group 6"/>
                                  <p:cNvGrpSpPr/>
                                  <p:nvPr/>
                                </p:nvGrpSpPr>
                                <p:grpSpPr>
                                  <a:xfrm>
                                    <a:off x="6286046" y="2760618"/>
                                    <a:ext cx="2264229" cy="2055222"/>
                                    <a:chOff x="6286046" y="2760618"/>
                                    <a:chExt cx="2264229" cy="2055222"/>
                                  </a:xfrm>
                                </p:grpSpPr>
                                <p:cxnSp>
                                  <p:nvCxnSpPr>
                                    <p:cNvPr id="5" name="Straight Arrow Connector 4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6286046" y="4807131"/>
                                      <a:ext cx="2264229" cy="8709"/>
                                    </a:xfrm>
                                    <a:prstGeom prst="straightConnector1">
                                      <a:avLst/>
                                    </a:prstGeom>
                                    <a:ln w="38100">
                                      <a:solidFill>
                                        <a:schemeClr val="tx1"/>
                                      </a:solidFill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3" name="Straight Arrow Connector 12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6286046" y="2760618"/>
                                      <a:ext cx="0" cy="2055222"/>
                                    </a:xfrm>
                                    <a:prstGeom prst="straightConnector1">
                                      <a:avLst/>
                                    </a:prstGeom>
                                    <a:ln w="38100">
                                      <a:solidFill>
                                        <a:schemeClr val="tx1"/>
                                      </a:solidFill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1" name="Rectangle 10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8550275" y="4613756"/>
                                        <a:ext cx="387670" cy="369332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  <p:txBody>
                                      <a:bodyPr wrap="none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𝑢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11" name="Rectangle 10"/>
                                      <p:cNvSpPr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8550275" y="4613756"/>
                                        <a:ext cx="387670" cy="369332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6"/>
                                        <a:stretch>
                                          <a:fillRect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4" name="Rectangle 13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6092211" y="2394468"/>
                                      <a:ext cx="387670" cy="369332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14" name="Rectangle 13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6092211" y="2394468"/>
                                      <a:ext cx="387670" cy="369332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7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6" name="TextBox 15"/>
                                  <p:cNvSpPr txBox="1"/>
                                  <p:nvPr/>
                                </p:nvSpPr>
                                <p:spPr>
                                  <a:xfrm>
                                    <a:off x="6093685" y="4706089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0" tIns="0" rIns="0" bIns="0" rtlCol="0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16" name="TextBox 15"/>
                                  <p:cNvSpPr txBox="1"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6093685" y="4706089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8"/>
                                    <a:stretch>
                                      <a:fillRect l="-25000" r="-25000" b="-8889"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22" name="TextBox 21"/>
                                <p:cNvSpPr txBox="1"/>
                                <p:nvPr/>
                              </p:nvSpPr>
                              <p:spPr>
                                <a:xfrm>
                                  <a:off x="7321980" y="4829793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0" tIns="0" rIns="0" bIns="0" rtlCol="0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2" name="TextBox 21"/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321980" y="4829793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9"/>
                                  <a:stretch>
                                    <a:fillRect l="-29032" r="-25806" b="-8696"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24" name="TextBox 23"/>
                              <p:cNvSpPr txBox="1"/>
                              <p:nvPr/>
                            </p:nvSpPr>
                            <p:spPr>
                              <a:xfrm>
                                <a:off x="6037286" y="3649729"/>
                                <a:ext cx="192360" cy="276999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0" tIns="0" rIns="0" bIns="0" rtlCol="0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24" name="TextBox 23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037286" y="3649729"/>
                                <a:ext cx="192360" cy="276999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0"/>
                                <a:stretch>
                                  <a:fillRect l="-28125" r="-21875" b="-8889"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26" name="Straight Arrow Connector 25"/>
                        <p:cNvCxnSpPr/>
                        <p:nvPr/>
                      </p:nvCxnSpPr>
                      <p:spPr>
                        <a:xfrm>
                          <a:off x="6286045" y="3783873"/>
                          <a:ext cx="2264229" cy="8709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rgbClr val="00B050"/>
                          </a:solidFill>
                          <a:prstDash val="sysDash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28" name="Straight Arrow Connector 27"/>
                      <p:cNvCxnSpPr/>
                      <p:nvPr/>
                    </p:nvCxnSpPr>
                    <p:spPr>
                      <a:xfrm flipV="1">
                        <a:off x="7418159" y="2743200"/>
                        <a:ext cx="0" cy="2055222"/>
                      </a:xfrm>
                      <a:prstGeom prst="straightConnector1">
                        <a:avLst/>
                      </a:prstGeom>
                      <a:ln w="38100">
                        <a:solidFill>
                          <a:srgbClr val="FF0000"/>
                        </a:solidFill>
                        <a:prstDash val="sysDash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5" name="Rectangle 24"/>
                        <p:cNvSpPr/>
                        <p:nvPr/>
                      </p:nvSpPr>
                      <p:spPr>
                        <a:xfrm>
                          <a:off x="8496353" y="3461655"/>
                          <a:ext cx="950324" cy="61831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𝑑𝑢</m:t>
                                    </m:r>
                                  </m:num>
                                  <m:den>
                                    <m:r>
                                      <a:rPr lang="en-US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b="0" i="1" dirty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5" name="Rectangle 24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8496353" y="3461655"/>
                          <a:ext cx="950324" cy="618311"/>
                        </a:xfrm>
                        <a:prstGeom prst="rect">
                          <a:avLst/>
                        </a:prstGeom>
                        <a:blipFill rotWithShape="0">
                          <a:blip r:embed="rId11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2" name="Rectangle 31"/>
                      <p:cNvSpPr/>
                      <p:nvPr/>
                    </p:nvSpPr>
                    <p:spPr>
                      <a:xfrm>
                        <a:off x="6942997" y="2085312"/>
                        <a:ext cx="950324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num>
                                <m:den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m:oMathPara>
                        </a14:m>
                        <a:endParaRPr lang="en-US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2" name="Rectangle 31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942997" y="2085312"/>
                        <a:ext cx="950324" cy="618311"/>
                      </a:xfrm>
                      <a:prstGeom prst="rect">
                        <a:avLst/>
                      </a:prstGeom>
                      <a:blipFill rotWithShape="0">
                        <a:blip r:embed="rId12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4" name="Group 3"/>
                <p:cNvGrpSpPr/>
                <p:nvPr/>
              </p:nvGrpSpPr>
              <p:grpSpPr>
                <a:xfrm>
                  <a:off x="6233109" y="3557450"/>
                  <a:ext cx="1633840" cy="452846"/>
                  <a:chOff x="6204857" y="3559628"/>
                  <a:chExt cx="1633840" cy="452846"/>
                </a:xfrm>
              </p:grpSpPr>
              <p:cxnSp>
                <p:nvCxnSpPr>
                  <p:cNvPr id="3" name="Straight Arrow Connector 2"/>
                  <p:cNvCxnSpPr/>
                  <p:nvPr/>
                </p:nvCxnSpPr>
                <p:spPr>
                  <a:xfrm>
                    <a:off x="6531625" y="3559628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rgbClr val="0000CC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Arrow Connector 29"/>
                  <p:cNvCxnSpPr/>
                  <p:nvPr/>
                </p:nvCxnSpPr>
                <p:spPr>
                  <a:xfrm>
                    <a:off x="6858393" y="3559628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rgbClr val="0000CC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Arrow Connector 30"/>
                  <p:cNvCxnSpPr/>
                  <p:nvPr/>
                </p:nvCxnSpPr>
                <p:spPr>
                  <a:xfrm>
                    <a:off x="6204857" y="3559628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rgbClr val="0000CC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/>
                  <p:cNvCxnSpPr/>
                  <p:nvPr/>
                </p:nvCxnSpPr>
                <p:spPr>
                  <a:xfrm>
                    <a:off x="7185161" y="3559628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chemeClr val="tx2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/>
                  <p:cNvCxnSpPr/>
                  <p:nvPr/>
                </p:nvCxnSpPr>
                <p:spPr>
                  <a:xfrm>
                    <a:off x="7511929" y="3559628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chemeClr val="tx2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Arrow Connector 34"/>
                  <p:cNvCxnSpPr/>
                  <p:nvPr/>
                </p:nvCxnSpPr>
                <p:spPr>
                  <a:xfrm>
                    <a:off x="7838697" y="3559628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rgbClr val="0000CC"/>
                    </a:solidFill>
                    <a:headEnd type="triangl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" name="Rectangle 1"/>
                  <p:cNvSpPr/>
                  <p:nvPr/>
                </p:nvSpPr>
                <p:spPr>
                  <a:xfrm>
                    <a:off x="6025129" y="2721425"/>
                    <a:ext cx="943207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𝑑𝑣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&lt;0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" name="Rectangle 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025129" y="2721425"/>
                    <a:ext cx="943207" cy="618311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/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To the </a:t>
                </a:r>
                <a:r>
                  <a:rPr lang="en-US" sz="2000" b="1" dirty="0" smtClean="0"/>
                  <a:t>left</a:t>
                </a:r>
                <a:r>
                  <a:rPr lang="en-US" sz="2000" dirty="0" smtClean="0"/>
                  <a:t> of 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b="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Try to keep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000" b="1" dirty="0" smtClean="0"/>
                  <a:t> and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b="1" dirty="0" smtClean="0"/>
                  <a:t> null clines straight in your thinking!</a:t>
                </a: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8" name="Group 7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5669154" y="2085312"/>
                  <a:ext cx="3409391" cy="3021480"/>
                  <a:chOff x="6037286" y="2085312"/>
                  <a:chExt cx="3409391" cy="3021480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037286" y="2394468"/>
                    <a:ext cx="3409391" cy="2712324"/>
                    <a:chOff x="6037286" y="2394468"/>
                    <a:chExt cx="3409391" cy="2712324"/>
                  </a:xfrm>
                </p:grpSpPr>
                <p:grpSp>
                  <p:nvGrpSpPr>
                    <p:cNvPr id="23" name="Group 22"/>
                    <p:cNvGrpSpPr/>
                    <p:nvPr/>
                  </p:nvGrpSpPr>
                  <p:grpSpPr>
                    <a:xfrm>
                      <a:off x="6037286" y="2394468"/>
                      <a:ext cx="2900659" cy="2712324"/>
                      <a:chOff x="6037286" y="2394468"/>
                      <a:chExt cx="2900659" cy="2712324"/>
                    </a:xfrm>
                  </p:grpSpPr>
                  <p:grpSp>
                    <p:nvGrpSpPr>
                      <p:cNvPr id="21" name="Group 20"/>
                      <p:cNvGrpSpPr/>
                      <p:nvPr/>
                    </p:nvGrpSpPr>
                    <p:grpSpPr>
                      <a:xfrm>
                        <a:off x="6037286" y="2394468"/>
                        <a:ext cx="2900659" cy="2712324"/>
                        <a:chOff x="6037286" y="2394468"/>
                        <a:chExt cx="2900659" cy="2712324"/>
                      </a:xfrm>
                    </p:grpSpPr>
                    <p:grpSp>
                      <p:nvGrpSpPr>
                        <p:cNvPr id="20" name="Group 19"/>
                        <p:cNvGrpSpPr/>
                        <p:nvPr/>
                      </p:nvGrpSpPr>
                      <p:grpSpPr>
                        <a:xfrm>
                          <a:off x="6037286" y="2394468"/>
                          <a:ext cx="2900659" cy="2712324"/>
                          <a:chOff x="6037286" y="2394468"/>
                          <a:chExt cx="2900659" cy="2712324"/>
                        </a:xfrm>
                      </p:grpSpPr>
                      <p:grpSp>
                        <p:nvGrpSpPr>
                          <p:cNvPr id="19" name="Group 18"/>
                          <p:cNvGrpSpPr/>
                          <p:nvPr/>
                        </p:nvGrpSpPr>
                        <p:grpSpPr>
                          <a:xfrm>
                            <a:off x="6092211" y="2394468"/>
                            <a:ext cx="2845734" cy="2712324"/>
                            <a:chOff x="6092211" y="2394468"/>
                            <a:chExt cx="2845734" cy="2712324"/>
                          </a:xfrm>
                        </p:grpSpPr>
                        <p:grpSp>
                          <p:nvGrpSpPr>
                            <p:cNvPr id="18" name="Group 17"/>
                            <p:cNvGrpSpPr/>
                            <p:nvPr/>
                          </p:nvGrpSpPr>
                          <p:grpSpPr>
                            <a:xfrm>
                              <a:off x="6092211" y="2394468"/>
                              <a:ext cx="2845734" cy="2588620"/>
                              <a:chOff x="6092211" y="2394468"/>
                              <a:chExt cx="2845734" cy="2588620"/>
                            </a:xfrm>
                          </p:grpSpPr>
                          <p:grpSp>
                            <p:nvGrpSpPr>
                              <p:cNvPr id="15" name="Group 14"/>
                              <p:cNvGrpSpPr/>
                              <p:nvPr/>
                            </p:nvGrpSpPr>
                            <p:grpSpPr>
                              <a:xfrm>
                                <a:off x="6092211" y="2394468"/>
                                <a:ext cx="2845734" cy="2588620"/>
                                <a:chOff x="6092211" y="2394468"/>
                                <a:chExt cx="2845734" cy="2588620"/>
                              </a:xfrm>
                            </p:grpSpPr>
                            <p:grpSp>
                              <p:nvGrpSpPr>
                                <p:cNvPr id="12" name="Group 11"/>
                                <p:cNvGrpSpPr/>
                                <p:nvPr/>
                              </p:nvGrpSpPr>
                              <p:grpSpPr>
                                <a:xfrm>
                                  <a:off x="6286046" y="2760618"/>
                                  <a:ext cx="2651899" cy="2222470"/>
                                  <a:chOff x="6286046" y="2760618"/>
                                  <a:chExt cx="2651899" cy="2222470"/>
                                </a:xfrm>
                              </p:grpSpPr>
                              <p:grpSp>
                                <p:nvGrpSpPr>
                                  <p:cNvPr id="7" name="Group 6"/>
                                  <p:cNvGrpSpPr/>
                                  <p:nvPr/>
                                </p:nvGrpSpPr>
                                <p:grpSpPr>
                                  <a:xfrm>
                                    <a:off x="6286046" y="2760618"/>
                                    <a:ext cx="2264229" cy="2055222"/>
                                    <a:chOff x="6286046" y="2760618"/>
                                    <a:chExt cx="2264229" cy="2055222"/>
                                  </a:xfrm>
                                </p:grpSpPr>
                                <p:cxnSp>
                                  <p:nvCxnSpPr>
                                    <p:cNvPr id="5" name="Straight Arrow Connector 4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6286046" y="4807131"/>
                                      <a:ext cx="2264229" cy="8709"/>
                                    </a:xfrm>
                                    <a:prstGeom prst="straightConnector1">
                                      <a:avLst/>
                                    </a:prstGeom>
                                    <a:ln w="38100">
                                      <a:solidFill>
                                        <a:schemeClr val="tx1"/>
                                      </a:solidFill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3" name="Straight Arrow Connector 12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6286046" y="2760618"/>
                                      <a:ext cx="0" cy="2055222"/>
                                    </a:xfrm>
                                    <a:prstGeom prst="straightConnector1">
                                      <a:avLst/>
                                    </a:prstGeom>
                                    <a:ln w="38100">
                                      <a:solidFill>
                                        <a:schemeClr val="tx1"/>
                                      </a:solidFill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1" name="Rectangle 10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8550275" y="4613756"/>
                                        <a:ext cx="387670" cy="369332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  <p:txBody>
                                      <a:bodyPr wrap="none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𝑢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11" name="Rectangle 10"/>
                                      <p:cNvSpPr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8550275" y="4613756"/>
                                        <a:ext cx="387670" cy="369332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6"/>
                                        <a:stretch>
                                          <a:fillRect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4" name="Rectangle 13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6092211" y="2394468"/>
                                      <a:ext cx="387670" cy="369332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14" name="Rectangle 13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6092211" y="2394468"/>
                                      <a:ext cx="387670" cy="369332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7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6" name="TextBox 15"/>
                                  <p:cNvSpPr txBox="1"/>
                                  <p:nvPr/>
                                </p:nvSpPr>
                                <p:spPr>
                                  <a:xfrm>
                                    <a:off x="6093685" y="4706089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0" tIns="0" rIns="0" bIns="0" rtlCol="0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16" name="TextBox 15"/>
                                  <p:cNvSpPr txBox="1"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6093685" y="4706089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8"/>
                                    <a:stretch>
                                      <a:fillRect l="-25000" r="-25000" b="-8889"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22" name="TextBox 21"/>
                                <p:cNvSpPr txBox="1"/>
                                <p:nvPr/>
                              </p:nvSpPr>
                              <p:spPr>
                                <a:xfrm>
                                  <a:off x="7321980" y="4829793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0" tIns="0" rIns="0" bIns="0" rtlCol="0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2" name="TextBox 21"/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321980" y="4829793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9"/>
                                  <a:stretch>
                                    <a:fillRect l="-29032" r="-25806" b="-8696"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24" name="TextBox 23"/>
                              <p:cNvSpPr txBox="1"/>
                              <p:nvPr/>
                            </p:nvSpPr>
                            <p:spPr>
                              <a:xfrm>
                                <a:off x="6037286" y="3649729"/>
                                <a:ext cx="192360" cy="276999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0" tIns="0" rIns="0" bIns="0" rtlCol="0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24" name="TextBox 23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037286" y="3649729"/>
                                <a:ext cx="192360" cy="276999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0"/>
                                <a:stretch>
                                  <a:fillRect l="-28125" r="-21875" b="-8889"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26" name="Straight Arrow Connector 25"/>
                        <p:cNvCxnSpPr/>
                        <p:nvPr/>
                      </p:nvCxnSpPr>
                      <p:spPr>
                        <a:xfrm>
                          <a:off x="6286045" y="3783873"/>
                          <a:ext cx="2264229" cy="8709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rgbClr val="00B050"/>
                          </a:solidFill>
                          <a:prstDash val="sysDash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28" name="Straight Arrow Connector 27"/>
                      <p:cNvCxnSpPr/>
                      <p:nvPr/>
                    </p:nvCxnSpPr>
                    <p:spPr>
                      <a:xfrm flipV="1">
                        <a:off x="7418159" y="2743200"/>
                        <a:ext cx="0" cy="2055222"/>
                      </a:xfrm>
                      <a:prstGeom prst="straightConnector1">
                        <a:avLst/>
                      </a:prstGeom>
                      <a:ln w="38100">
                        <a:solidFill>
                          <a:srgbClr val="FF0000"/>
                        </a:solidFill>
                        <a:prstDash val="sysDash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5" name="Rectangle 24"/>
                        <p:cNvSpPr/>
                        <p:nvPr/>
                      </p:nvSpPr>
                      <p:spPr>
                        <a:xfrm>
                          <a:off x="8496353" y="3461655"/>
                          <a:ext cx="950324" cy="61831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𝑑𝑢</m:t>
                                    </m:r>
                                  </m:num>
                                  <m:den>
                                    <m:r>
                                      <a:rPr lang="en-US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b="0" i="1" dirty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5" name="Rectangle 24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8496353" y="3461655"/>
                          <a:ext cx="950324" cy="618311"/>
                        </a:xfrm>
                        <a:prstGeom prst="rect">
                          <a:avLst/>
                        </a:prstGeom>
                        <a:blipFill rotWithShape="0">
                          <a:blip r:embed="rId11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2" name="Rectangle 31"/>
                      <p:cNvSpPr/>
                      <p:nvPr/>
                    </p:nvSpPr>
                    <p:spPr>
                      <a:xfrm>
                        <a:off x="6942997" y="2085312"/>
                        <a:ext cx="950324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num>
                                <m:den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m:oMathPara>
                        </a14:m>
                        <a:endParaRPr lang="en-US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2" name="Rectangle 31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942997" y="2085312"/>
                        <a:ext cx="950324" cy="618311"/>
                      </a:xfrm>
                      <a:prstGeom prst="rect">
                        <a:avLst/>
                      </a:prstGeom>
                      <a:blipFill rotWithShape="0">
                        <a:blip r:embed="rId12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4" name="Group 3"/>
                <p:cNvGrpSpPr/>
                <p:nvPr/>
              </p:nvGrpSpPr>
              <p:grpSpPr>
                <a:xfrm>
                  <a:off x="6233109" y="3557450"/>
                  <a:ext cx="1633840" cy="452846"/>
                  <a:chOff x="6204857" y="3559628"/>
                  <a:chExt cx="1633840" cy="452846"/>
                </a:xfrm>
              </p:grpSpPr>
              <p:cxnSp>
                <p:nvCxnSpPr>
                  <p:cNvPr id="3" name="Straight Arrow Connector 2"/>
                  <p:cNvCxnSpPr/>
                  <p:nvPr/>
                </p:nvCxnSpPr>
                <p:spPr>
                  <a:xfrm>
                    <a:off x="6531625" y="3559628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rgbClr val="0000CC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Arrow Connector 29"/>
                  <p:cNvCxnSpPr/>
                  <p:nvPr/>
                </p:nvCxnSpPr>
                <p:spPr>
                  <a:xfrm>
                    <a:off x="6858393" y="3559628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rgbClr val="0000CC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Arrow Connector 30"/>
                  <p:cNvCxnSpPr/>
                  <p:nvPr/>
                </p:nvCxnSpPr>
                <p:spPr>
                  <a:xfrm>
                    <a:off x="6204857" y="3559628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rgbClr val="0000CC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/>
                  <p:cNvCxnSpPr/>
                  <p:nvPr/>
                </p:nvCxnSpPr>
                <p:spPr>
                  <a:xfrm>
                    <a:off x="7185161" y="3559628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chemeClr val="tx2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/>
                  <p:cNvCxnSpPr/>
                  <p:nvPr/>
                </p:nvCxnSpPr>
                <p:spPr>
                  <a:xfrm>
                    <a:off x="7511929" y="3559628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chemeClr val="tx2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Arrow Connector 34"/>
                  <p:cNvCxnSpPr/>
                  <p:nvPr/>
                </p:nvCxnSpPr>
                <p:spPr>
                  <a:xfrm>
                    <a:off x="7838697" y="3559628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rgbClr val="0000CC"/>
                    </a:solidFill>
                    <a:headEnd type="triangl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" name="Rectangle 1"/>
                  <p:cNvSpPr/>
                  <p:nvPr/>
                </p:nvSpPr>
                <p:spPr>
                  <a:xfrm>
                    <a:off x="6025129" y="2721425"/>
                    <a:ext cx="943207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𝑑𝑣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&lt;0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" name="Rectangle 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025129" y="2721425"/>
                    <a:ext cx="943207" cy="618311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436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To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/>
                      <m:t>the</m:t>
                    </m:r>
                    <m:r>
                      <m:rPr>
                        <m:nor/>
                      </m:rPr>
                      <a:rPr lang="en-US" sz="2000" dirty="0"/>
                      <m:t> </m:t>
                    </m:r>
                    <m:r>
                      <m:rPr>
                        <m:nor/>
                      </m:rPr>
                      <a:rPr lang="en-US" sz="2000" b="1" dirty="0"/>
                      <m:t>left</m:t>
                    </m:r>
                    <m:r>
                      <m:rPr>
                        <m:nor/>
                      </m:rPr>
                      <a:rPr lang="en-US" sz="2000" dirty="0"/>
                      <m:t> </m:t>
                    </m:r>
                    <m:r>
                      <m:rPr>
                        <m:nor/>
                      </m:rPr>
                      <a:rPr lang="en-US" sz="2000" dirty="0"/>
                      <m:t>of</m:t>
                    </m:r>
                    <m:r>
                      <m:rPr>
                        <m:nor/>
                      </m:rPr>
                      <a:rPr lang="en-US" sz="2000" dirty="0"/>
                      <m:t> </m:t>
                    </m:r>
                    <m:r>
                      <m:rPr>
                        <m:nor/>
                      </m:rPr>
                      <a:rPr lang="en-US" sz="2000" dirty="0"/>
                      <m:t>the</m:t>
                    </m:r>
                    <m:r>
                      <m:rPr>
                        <m:nor/>
                      </m:rPr>
                      <a:rPr lang="en-US" sz="2000" dirty="0"/>
                      <m:t> </m:t>
                    </m:r>
                    <m:r>
                      <a:rPr lang="en-US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rgbClr val="FF000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2000" b="1" dirty="0">
                        <a:solidFill>
                          <a:srgbClr val="FF0000"/>
                        </a:solidFill>
                      </a:rPr>
                      <m:t>null</m:t>
                    </m:r>
                    <m:r>
                      <m:rPr>
                        <m:nor/>
                      </m:rPr>
                      <a:rPr lang="en-US" sz="2000" b="1" dirty="0">
                        <a:solidFill>
                          <a:srgbClr val="FF000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2000" b="1" dirty="0">
                        <a:solidFill>
                          <a:srgbClr val="FF0000"/>
                        </a:solidFill>
                      </a:rPr>
                      <m:t>cline</m:t>
                    </m:r>
                    <m:r>
                      <m:rPr>
                        <m:nor/>
                      </m:rPr>
                      <a:rPr lang="en-US" sz="2000" b="1" dirty="0">
                        <a:solidFill>
                          <a:srgbClr val="FF0000"/>
                        </a:solidFill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What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sz="2000" dirty="0" smtClean="0"/>
                  <a:t> 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=2, 1)?</m:t>
                    </m:r>
                  </m:oMath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×1×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2−1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sz="2000" b="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sz="2000" dirty="0" smtClean="0"/>
                  <a:t> is increasing 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(2,1)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As before, the sign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sz="2000" dirty="0" smtClean="0"/>
                  <a:t> is the same anywhere to the right of the</a:t>
                </a:r>
                <a:r>
                  <a:rPr lang="en-US" sz="2000" b="1" dirty="0"/>
                  <a:t>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null cline </a:t>
                </a:r>
                <a:endParaRPr lang="en-US" sz="2000" b="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So, to the </a:t>
                </a:r>
                <a:r>
                  <a:rPr lang="en-US" sz="2000" b="1" dirty="0" smtClean="0"/>
                  <a:t>right </a:t>
                </a:r>
                <a:r>
                  <a:rPr lang="en-US" sz="2000" dirty="0" smtClean="0"/>
                  <a:t>of </a:t>
                </a:r>
                <a:r>
                  <a:rPr lang="en-US" sz="2000" dirty="0"/>
                  <a:t>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null cline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 </a:t>
                </a:r>
                <a:r>
                  <a:rPr lang="en-US" sz="2000" b="1" dirty="0" smtClean="0"/>
                  <a:t>direction</a:t>
                </a:r>
                <a:r>
                  <a:rPr lang="en-US" sz="2000" dirty="0" smtClean="0"/>
                  <a:t>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sz="2000" dirty="0" smtClean="0"/>
                  <a:t>changes from up to down when we cross 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 null cline </a:t>
                </a:r>
                <a:endParaRPr lang="en-US" sz="2000" b="1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8" name="Group 7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5669154" y="2085312"/>
                  <a:ext cx="3409391" cy="3021480"/>
                  <a:chOff x="5669154" y="2085312"/>
                  <a:chExt cx="3409391" cy="3021480"/>
                </a:xfrm>
              </p:grpSpPr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5669154" y="2085312"/>
                    <a:ext cx="3409391" cy="3021480"/>
                    <a:chOff x="6037286" y="2085312"/>
                    <a:chExt cx="3409391" cy="3021480"/>
                  </a:xfrm>
                </p:grpSpPr>
                <p:grpSp>
                  <p:nvGrpSpPr>
                    <p:cNvPr id="27" name="Group 26"/>
                    <p:cNvGrpSpPr/>
                    <p:nvPr/>
                  </p:nvGrpSpPr>
                  <p:grpSpPr>
                    <a:xfrm>
                      <a:off x="6037286" y="2394468"/>
                      <a:ext cx="3409391" cy="2712324"/>
                      <a:chOff x="6037286" y="2394468"/>
                      <a:chExt cx="3409391" cy="2712324"/>
                    </a:xfrm>
                  </p:grpSpPr>
                  <p:grpSp>
                    <p:nvGrpSpPr>
                      <p:cNvPr id="23" name="Group 22"/>
                      <p:cNvGrpSpPr/>
                      <p:nvPr/>
                    </p:nvGrpSpPr>
                    <p:grpSpPr>
                      <a:xfrm>
                        <a:off x="6037286" y="2394468"/>
                        <a:ext cx="2900659" cy="2712324"/>
                        <a:chOff x="6037286" y="2394468"/>
                        <a:chExt cx="2900659" cy="2712324"/>
                      </a:xfrm>
                    </p:grpSpPr>
                    <p:grpSp>
                      <p:nvGrpSpPr>
                        <p:cNvPr id="21" name="Group 20"/>
                        <p:cNvGrpSpPr/>
                        <p:nvPr/>
                      </p:nvGrpSpPr>
                      <p:grpSpPr>
                        <a:xfrm>
                          <a:off x="6037286" y="2394468"/>
                          <a:ext cx="2900659" cy="2712324"/>
                          <a:chOff x="6037286" y="2394468"/>
                          <a:chExt cx="2900659" cy="2712324"/>
                        </a:xfrm>
                      </p:grpSpPr>
                      <p:grpSp>
                        <p:nvGrpSpPr>
                          <p:cNvPr id="20" name="Group 19"/>
                          <p:cNvGrpSpPr/>
                          <p:nvPr/>
                        </p:nvGrpSpPr>
                        <p:grpSpPr>
                          <a:xfrm>
                            <a:off x="6037286" y="2394468"/>
                            <a:ext cx="2900659" cy="2712324"/>
                            <a:chOff x="6037286" y="2394468"/>
                            <a:chExt cx="2900659" cy="2712324"/>
                          </a:xfrm>
                        </p:grpSpPr>
                        <p:grpSp>
                          <p:nvGrpSpPr>
                            <p:cNvPr id="19" name="Group 18"/>
                            <p:cNvGrpSpPr/>
                            <p:nvPr/>
                          </p:nvGrpSpPr>
                          <p:grpSpPr>
                            <a:xfrm>
                              <a:off x="6092211" y="2394468"/>
                              <a:ext cx="2845734" cy="2712324"/>
                              <a:chOff x="6092211" y="2394468"/>
                              <a:chExt cx="2845734" cy="2712324"/>
                            </a:xfrm>
                          </p:grpSpPr>
                          <p:grpSp>
                            <p:nvGrpSpPr>
                              <p:cNvPr id="18" name="Group 17"/>
                              <p:cNvGrpSpPr/>
                              <p:nvPr/>
                            </p:nvGrpSpPr>
                            <p:grpSpPr>
                              <a:xfrm>
                                <a:off x="6092211" y="2394468"/>
                                <a:ext cx="2845734" cy="2588620"/>
                                <a:chOff x="6092211" y="2394468"/>
                                <a:chExt cx="2845734" cy="2588620"/>
                              </a:xfrm>
                            </p:grpSpPr>
                            <p:grpSp>
                              <p:nvGrpSpPr>
                                <p:cNvPr id="15" name="Group 14"/>
                                <p:cNvGrpSpPr/>
                                <p:nvPr/>
                              </p:nvGrpSpPr>
                              <p:grpSpPr>
                                <a:xfrm>
                                  <a:off x="6092211" y="2394468"/>
                                  <a:ext cx="2845734" cy="2588620"/>
                                  <a:chOff x="6092211" y="2394468"/>
                                  <a:chExt cx="2845734" cy="2588620"/>
                                </a:xfrm>
                              </p:grpSpPr>
                              <p:grpSp>
                                <p:nvGrpSpPr>
                                  <p:cNvPr id="12" name="Group 11"/>
                                  <p:cNvGrpSpPr/>
                                  <p:nvPr/>
                                </p:nvGrpSpPr>
                                <p:grpSpPr>
                                  <a:xfrm>
                                    <a:off x="6286046" y="2760618"/>
                                    <a:ext cx="2651899" cy="2222470"/>
                                    <a:chOff x="6286046" y="2760618"/>
                                    <a:chExt cx="2651899" cy="2222470"/>
                                  </a:xfrm>
                                </p:grpSpPr>
                                <p:grpSp>
                                  <p:nvGrpSpPr>
                                    <p:cNvPr id="7" name="Group 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286046" y="2760618"/>
                                      <a:ext cx="2264229" cy="2055222"/>
                                      <a:chOff x="6286046" y="2760618"/>
                                      <a:chExt cx="2264229" cy="2055222"/>
                                    </a:xfrm>
                                  </p:grpSpPr>
                                  <p:cxnSp>
                                    <p:nvCxnSpPr>
                                      <p:cNvPr id="5" name="Straight Arrow Connector 4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286046" y="4807131"/>
                                        <a:ext cx="2264229" cy="8709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8100">
                                        <a:solidFill>
                                          <a:schemeClr val="tx1"/>
                                        </a:solidFill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3" name="Straight Arrow Connector 12"/>
                                      <p:cNvCxnSpPr/>
                                      <p:nvPr/>
                                    </p:nvCxnSpPr>
                                    <p:spPr>
                                      <a:xfrm flipV="1">
                                        <a:off x="6286046" y="2760618"/>
                                        <a:ext cx="0" cy="2055222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8100">
                                        <a:solidFill>
                                          <a:schemeClr val="tx1"/>
                                        </a:solidFill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11" name="Rectangle 10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8550275" y="4613756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</p:spPr>
                                      <p:txBody>
                                        <a:bodyPr wrap="none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𝑢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11" name="Rectangle 10"/>
                                        <p:cNvSpPr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8550275" y="4613756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6"/>
                                          <a:stretch>
                                            <a:fillRect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4" name="Rectangle 13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092211" y="2394468"/>
                                        <a:ext cx="387670" cy="369332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  <p:txBody>
                                      <a:bodyPr wrap="none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14" name="Rectangle 13"/>
                                      <p:cNvSpPr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92211" y="2394468"/>
                                        <a:ext cx="387670" cy="369332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7"/>
                                        <a:stretch>
                                          <a:fillRect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6" name="TextBox 15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6093685" y="4706089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lIns="0" tIns="0" rIns="0" bIns="0" rtlCol="0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16" name="TextBox 15"/>
                                    <p:cNvSpPr txBox="1"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6093685" y="4706089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8"/>
                                      <a:stretch>
                                        <a:fillRect l="-25000" r="-25000" b="-8889"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22" name="TextBox 21"/>
                                  <p:cNvSpPr txBox="1"/>
                                  <p:nvPr/>
                                </p:nvSpPr>
                                <p:spPr>
                                  <a:xfrm>
                                    <a:off x="7321980" y="4829793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0" tIns="0" rIns="0" bIns="0" rtlCol="0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22" name="TextBox 21"/>
                                  <p:cNvSpPr txBox="1"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7321980" y="4829793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9"/>
                                    <a:stretch>
                                      <a:fillRect l="-29032" r="-25806" b="-8696"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24" name="TextBox 23"/>
                                <p:cNvSpPr txBox="1"/>
                                <p:nvPr/>
                              </p:nvSpPr>
                              <p:spPr>
                                <a:xfrm>
                                  <a:off x="6037286" y="364972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0" tIns="0" rIns="0" bIns="0" rtlCol="0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4" name="TextBox 23"/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037286" y="364972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10"/>
                                  <a:stretch>
                                    <a:fillRect l="-28125" r="-21875" b="-8889"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p:cxnSp>
                        <p:nvCxnSpPr>
                          <p:cNvPr id="26" name="Straight Arrow Connector 25"/>
                          <p:cNvCxnSpPr/>
                          <p:nvPr/>
                        </p:nvCxnSpPr>
                        <p:spPr>
                          <a:xfrm>
                            <a:off x="6286045" y="3783873"/>
                            <a:ext cx="2264229" cy="8709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rgbClr val="00B050"/>
                            </a:solidFill>
                            <a:prstDash val="sysDash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28" name="Straight Arrow Connector 27"/>
                        <p:cNvCxnSpPr/>
                        <p:nvPr/>
                      </p:nvCxnSpPr>
                      <p:spPr>
                        <a:xfrm flipV="1">
                          <a:off x="7418159" y="2743200"/>
                          <a:ext cx="0" cy="2055222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rgbClr val="FF0000"/>
                          </a:solidFill>
                          <a:prstDash val="sysDash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25" name="Rectangle 24"/>
                          <p:cNvSpPr/>
                          <p:nvPr/>
                        </p:nvSpPr>
                        <p:spPr>
                          <a:xfrm>
                            <a:off x="8496353" y="3461655"/>
                            <a:ext cx="950324" cy="61831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 dirty="0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𝑑𝑢</m:t>
                                      </m:r>
                                    </m:num>
                                    <m:den>
                                      <m:r>
                                        <a:rPr lang="en-US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b="0" i="1" dirty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oMath>
                              </m:oMathPara>
                            </a14:m>
                            <a:endParaRPr lang="en-US" dirty="0">
                              <a:solidFill>
                                <a:srgbClr val="00B050"/>
                              </a:solidFill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25" name="Rectangle 24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8496353" y="3461655"/>
                            <a:ext cx="950324" cy="618311"/>
                          </a:xfrm>
                          <a:prstGeom prst="rect">
                            <a:avLst/>
                          </a:prstGeom>
                          <a:blipFill rotWithShape="0">
                            <a:blip r:embed="rId11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2" name="Rectangle 31"/>
                        <p:cNvSpPr/>
                        <p:nvPr/>
                      </p:nvSpPr>
                      <p:spPr>
                        <a:xfrm>
                          <a:off x="6942997" y="2085312"/>
                          <a:ext cx="950324" cy="61831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dirty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b="0" i="1" dirty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num>
                                  <m:den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2" name="Rectangle 31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942997" y="2085312"/>
                          <a:ext cx="950324" cy="618311"/>
                        </a:xfrm>
                        <a:prstGeom prst="rect">
                          <a:avLst/>
                        </a:prstGeom>
                        <a:blipFill rotWithShape="0">
                          <a:blip r:embed="rId12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4" name="Group 3"/>
                  <p:cNvGrpSpPr/>
                  <p:nvPr/>
                </p:nvGrpSpPr>
                <p:grpSpPr>
                  <a:xfrm>
                    <a:off x="6233109" y="3557450"/>
                    <a:ext cx="1633840" cy="452846"/>
                    <a:chOff x="6204857" y="3559628"/>
                    <a:chExt cx="1633840" cy="452846"/>
                  </a:xfrm>
                </p:grpSpPr>
                <p:cxnSp>
                  <p:nvCxnSpPr>
                    <p:cNvPr id="3" name="Straight Arrow Connector 2"/>
                    <p:cNvCxnSpPr/>
                    <p:nvPr/>
                  </p:nvCxnSpPr>
                  <p:spPr>
                    <a:xfrm>
                      <a:off x="6531625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Arrow Connector 29"/>
                    <p:cNvCxnSpPr/>
                    <p:nvPr/>
                  </p:nvCxnSpPr>
                  <p:spPr>
                    <a:xfrm>
                      <a:off x="6858393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Arrow Connector 30"/>
                    <p:cNvCxnSpPr/>
                    <p:nvPr/>
                  </p:nvCxnSpPr>
                  <p:spPr>
                    <a:xfrm>
                      <a:off x="6204857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Arrow Connector 32"/>
                    <p:cNvCxnSpPr/>
                    <p:nvPr/>
                  </p:nvCxnSpPr>
                  <p:spPr>
                    <a:xfrm>
                      <a:off x="7185161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Arrow Connector 33"/>
                    <p:cNvCxnSpPr/>
                    <p:nvPr/>
                  </p:nvCxnSpPr>
                  <p:spPr>
                    <a:xfrm>
                      <a:off x="7511929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Arrow Connector 34"/>
                    <p:cNvCxnSpPr/>
                    <p:nvPr/>
                  </p:nvCxnSpPr>
                  <p:spPr>
                    <a:xfrm>
                      <a:off x="7838697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Rectangle 35"/>
                    <p:cNvSpPr/>
                    <p:nvPr/>
                  </p:nvSpPr>
                  <p:spPr>
                    <a:xfrm>
                      <a:off x="6025129" y="2719055"/>
                      <a:ext cx="943207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6" name="Rectangle 3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025129" y="2719055"/>
                      <a:ext cx="943207" cy="618311"/>
                    </a:xfrm>
                    <a:prstGeom prst="rect">
                      <a:avLst/>
                    </a:prstGeom>
                    <a:blipFill rotWithShape="0">
                      <a:blip r:embed="rId1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Rectangle 36"/>
                  <p:cNvSpPr/>
                  <p:nvPr/>
                </p:nvSpPr>
                <p:spPr>
                  <a:xfrm>
                    <a:off x="7185014" y="2719055"/>
                    <a:ext cx="943207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𝑑𝑣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7" name="Rectangle 3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85014" y="2719055"/>
                    <a:ext cx="943207" cy="618311"/>
                  </a:xfrm>
                  <a:prstGeom prst="rect">
                    <a:avLst/>
                  </a:prstGeom>
                  <a:blipFill rotWithShape="0"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226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So, to the </a:t>
                </a:r>
                <a:r>
                  <a:rPr lang="en-US" sz="2000" b="1" dirty="0" smtClean="0"/>
                  <a:t>left</a:t>
                </a:r>
                <a:r>
                  <a:rPr lang="en-US" sz="2000" dirty="0" smtClean="0"/>
                  <a:t> of 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null cline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b="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And to the </a:t>
                </a:r>
                <a:r>
                  <a:rPr lang="en-US" sz="2000" b="1" dirty="0" smtClean="0"/>
                  <a:t>right </a:t>
                </a:r>
                <a:r>
                  <a:rPr lang="en-US" sz="2000" dirty="0" smtClean="0"/>
                  <a:t>of </a:t>
                </a:r>
                <a:r>
                  <a:rPr lang="en-US" sz="2000" dirty="0"/>
                  <a:t>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null cline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u="sng" dirty="0" smtClean="0"/>
                  <a:t>The </a:t>
                </a:r>
                <a:r>
                  <a:rPr lang="en-US" sz="2000" b="1" u="sng" dirty="0" smtClean="0"/>
                  <a:t>direction</a:t>
                </a:r>
                <a:r>
                  <a:rPr lang="en-US" sz="2000" u="sng" dirty="0" smtClean="0"/>
                  <a:t> of </a:t>
                </a:r>
                <a14:m>
                  <m:oMath xmlns:m="http://schemas.openxmlformats.org/officeDocument/2006/math">
                    <m:r>
                      <a:rPr lang="en-US" sz="2000" i="1" u="sng" dirty="0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i="1" u="sng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u="sng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sz="2000" u="sng" dirty="0" smtClean="0"/>
                  <a:t> changes from up to down whenever we cross the </a:t>
                </a:r>
                <a14:m>
                  <m:oMath xmlns:m="http://schemas.openxmlformats.org/officeDocument/2006/math">
                    <m:r>
                      <a:rPr lang="en-US" sz="2000" b="1" i="1" u="sng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b="1" u="sng" dirty="0" smtClean="0">
                    <a:solidFill>
                      <a:srgbClr val="FF0000"/>
                    </a:solidFill>
                  </a:rPr>
                  <a:t> null cline </a:t>
                </a:r>
                <a:endParaRPr lang="en-US" sz="2000" b="1" u="sng" dirty="0">
                  <a:solidFill>
                    <a:srgbClr val="FF0000"/>
                  </a:solidFill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8" name="Group 7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5669154" y="2085312"/>
                  <a:ext cx="3409391" cy="3021480"/>
                  <a:chOff x="5669154" y="2085312"/>
                  <a:chExt cx="3409391" cy="3021480"/>
                </a:xfrm>
              </p:grpSpPr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5669154" y="2085312"/>
                    <a:ext cx="3409391" cy="3021480"/>
                    <a:chOff x="6037286" y="2085312"/>
                    <a:chExt cx="3409391" cy="3021480"/>
                  </a:xfrm>
                </p:grpSpPr>
                <p:grpSp>
                  <p:nvGrpSpPr>
                    <p:cNvPr id="27" name="Group 26"/>
                    <p:cNvGrpSpPr/>
                    <p:nvPr/>
                  </p:nvGrpSpPr>
                  <p:grpSpPr>
                    <a:xfrm>
                      <a:off x="6037286" y="2394468"/>
                      <a:ext cx="3409391" cy="2712324"/>
                      <a:chOff x="6037286" y="2394468"/>
                      <a:chExt cx="3409391" cy="2712324"/>
                    </a:xfrm>
                  </p:grpSpPr>
                  <p:grpSp>
                    <p:nvGrpSpPr>
                      <p:cNvPr id="23" name="Group 22"/>
                      <p:cNvGrpSpPr/>
                      <p:nvPr/>
                    </p:nvGrpSpPr>
                    <p:grpSpPr>
                      <a:xfrm>
                        <a:off x="6037286" y="2394468"/>
                        <a:ext cx="2900659" cy="2712324"/>
                        <a:chOff x="6037286" y="2394468"/>
                        <a:chExt cx="2900659" cy="2712324"/>
                      </a:xfrm>
                    </p:grpSpPr>
                    <p:grpSp>
                      <p:nvGrpSpPr>
                        <p:cNvPr id="21" name="Group 20"/>
                        <p:cNvGrpSpPr/>
                        <p:nvPr/>
                      </p:nvGrpSpPr>
                      <p:grpSpPr>
                        <a:xfrm>
                          <a:off x="6037286" y="2394468"/>
                          <a:ext cx="2900659" cy="2712324"/>
                          <a:chOff x="6037286" y="2394468"/>
                          <a:chExt cx="2900659" cy="2712324"/>
                        </a:xfrm>
                      </p:grpSpPr>
                      <p:grpSp>
                        <p:nvGrpSpPr>
                          <p:cNvPr id="20" name="Group 19"/>
                          <p:cNvGrpSpPr/>
                          <p:nvPr/>
                        </p:nvGrpSpPr>
                        <p:grpSpPr>
                          <a:xfrm>
                            <a:off x="6037286" y="2394468"/>
                            <a:ext cx="2900659" cy="2712324"/>
                            <a:chOff x="6037286" y="2394468"/>
                            <a:chExt cx="2900659" cy="2712324"/>
                          </a:xfrm>
                        </p:grpSpPr>
                        <p:grpSp>
                          <p:nvGrpSpPr>
                            <p:cNvPr id="19" name="Group 18"/>
                            <p:cNvGrpSpPr/>
                            <p:nvPr/>
                          </p:nvGrpSpPr>
                          <p:grpSpPr>
                            <a:xfrm>
                              <a:off x="6092211" y="2394468"/>
                              <a:ext cx="2845734" cy="2712324"/>
                              <a:chOff x="6092211" y="2394468"/>
                              <a:chExt cx="2845734" cy="2712324"/>
                            </a:xfrm>
                          </p:grpSpPr>
                          <p:grpSp>
                            <p:nvGrpSpPr>
                              <p:cNvPr id="18" name="Group 17"/>
                              <p:cNvGrpSpPr/>
                              <p:nvPr/>
                            </p:nvGrpSpPr>
                            <p:grpSpPr>
                              <a:xfrm>
                                <a:off x="6092211" y="2394468"/>
                                <a:ext cx="2845734" cy="2588620"/>
                                <a:chOff x="6092211" y="2394468"/>
                                <a:chExt cx="2845734" cy="2588620"/>
                              </a:xfrm>
                            </p:grpSpPr>
                            <p:grpSp>
                              <p:nvGrpSpPr>
                                <p:cNvPr id="15" name="Group 14"/>
                                <p:cNvGrpSpPr/>
                                <p:nvPr/>
                              </p:nvGrpSpPr>
                              <p:grpSpPr>
                                <a:xfrm>
                                  <a:off x="6092211" y="2394468"/>
                                  <a:ext cx="2845734" cy="2588620"/>
                                  <a:chOff x="6092211" y="2394468"/>
                                  <a:chExt cx="2845734" cy="2588620"/>
                                </a:xfrm>
                              </p:grpSpPr>
                              <p:grpSp>
                                <p:nvGrpSpPr>
                                  <p:cNvPr id="12" name="Group 11"/>
                                  <p:cNvGrpSpPr/>
                                  <p:nvPr/>
                                </p:nvGrpSpPr>
                                <p:grpSpPr>
                                  <a:xfrm>
                                    <a:off x="6286046" y="2760618"/>
                                    <a:ext cx="2651899" cy="2222470"/>
                                    <a:chOff x="6286046" y="2760618"/>
                                    <a:chExt cx="2651899" cy="2222470"/>
                                  </a:xfrm>
                                </p:grpSpPr>
                                <p:grpSp>
                                  <p:nvGrpSpPr>
                                    <p:cNvPr id="7" name="Group 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286046" y="2760618"/>
                                      <a:ext cx="2264229" cy="2055222"/>
                                      <a:chOff x="6286046" y="2760618"/>
                                      <a:chExt cx="2264229" cy="2055222"/>
                                    </a:xfrm>
                                  </p:grpSpPr>
                                  <p:cxnSp>
                                    <p:nvCxnSpPr>
                                      <p:cNvPr id="5" name="Straight Arrow Connector 4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286046" y="4807131"/>
                                        <a:ext cx="2264229" cy="8709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8100">
                                        <a:solidFill>
                                          <a:schemeClr val="tx1"/>
                                        </a:solidFill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3" name="Straight Arrow Connector 12"/>
                                      <p:cNvCxnSpPr/>
                                      <p:nvPr/>
                                    </p:nvCxnSpPr>
                                    <p:spPr>
                                      <a:xfrm flipV="1">
                                        <a:off x="6286046" y="2760618"/>
                                        <a:ext cx="0" cy="2055222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8100">
                                        <a:solidFill>
                                          <a:schemeClr val="tx1"/>
                                        </a:solidFill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11" name="Rectangle 10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8550275" y="4613756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</p:spPr>
                                      <p:txBody>
                                        <a:bodyPr wrap="none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𝑢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11" name="Rectangle 10"/>
                                        <p:cNvSpPr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8550275" y="4613756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6"/>
                                          <a:stretch>
                                            <a:fillRect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4" name="Rectangle 13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092211" y="2394468"/>
                                        <a:ext cx="387670" cy="369332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  <p:txBody>
                                      <a:bodyPr wrap="none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14" name="Rectangle 13"/>
                                      <p:cNvSpPr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92211" y="2394468"/>
                                        <a:ext cx="387670" cy="369332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7"/>
                                        <a:stretch>
                                          <a:fillRect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6" name="TextBox 15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6093685" y="4706089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lIns="0" tIns="0" rIns="0" bIns="0" rtlCol="0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16" name="TextBox 15"/>
                                    <p:cNvSpPr txBox="1"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6093685" y="4706089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8"/>
                                      <a:stretch>
                                        <a:fillRect l="-25000" r="-25000" b="-8889"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22" name="TextBox 21"/>
                                  <p:cNvSpPr txBox="1"/>
                                  <p:nvPr/>
                                </p:nvSpPr>
                                <p:spPr>
                                  <a:xfrm>
                                    <a:off x="7321980" y="4829793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0" tIns="0" rIns="0" bIns="0" rtlCol="0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22" name="TextBox 21"/>
                                  <p:cNvSpPr txBox="1"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7321980" y="4829793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9"/>
                                    <a:stretch>
                                      <a:fillRect l="-29032" r="-25806" b="-8696"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24" name="TextBox 23"/>
                                <p:cNvSpPr txBox="1"/>
                                <p:nvPr/>
                              </p:nvSpPr>
                              <p:spPr>
                                <a:xfrm>
                                  <a:off x="6037286" y="364972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0" tIns="0" rIns="0" bIns="0" rtlCol="0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4" name="TextBox 23"/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037286" y="364972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10"/>
                                  <a:stretch>
                                    <a:fillRect l="-28125" r="-21875" b="-8889"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p:cxnSp>
                        <p:nvCxnSpPr>
                          <p:cNvPr id="26" name="Straight Arrow Connector 25"/>
                          <p:cNvCxnSpPr/>
                          <p:nvPr/>
                        </p:nvCxnSpPr>
                        <p:spPr>
                          <a:xfrm>
                            <a:off x="6286045" y="3783873"/>
                            <a:ext cx="2264229" cy="8709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rgbClr val="00B050"/>
                            </a:solidFill>
                            <a:prstDash val="sysDash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28" name="Straight Arrow Connector 27"/>
                        <p:cNvCxnSpPr/>
                        <p:nvPr/>
                      </p:nvCxnSpPr>
                      <p:spPr>
                        <a:xfrm flipV="1">
                          <a:off x="7418159" y="2743200"/>
                          <a:ext cx="0" cy="2055222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rgbClr val="FF0000"/>
                          </a:solidFill>
                          <a:prstDash val="sysDash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25" name="Rectangle 24"/>
                          <p:cNvSpPr/>
                          <p:nvPr/>
                        </p:nvSpPr>
                        <p:spPr>
                          <a:xfrm>
                            <a:off x="8496353" y="3461655"/>
                            <a:ext cx="950324" cy="61831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 dirty="0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𝑑𝑢</m:t>
                                      </m:r>
                                    </m:num>
                                    <m:den>
                                      <m:r>
                                        <a:rPr lang="en-US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b="0" i="1" dirty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oMath>
                              </m:oMathPara>
                            </a14:m>
                            <a:endParaRPr lang="en-US" dirty="0">
                              <a:solidFill>
                                <a:srgbClr val="00B050"/>
                              </a:solidFill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25" name="Rectangle 24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8496353" y="3461655"/>
                            <a:ext cx="950324" cy="618311"/>
                          </a:xfrm>
                          <a:prstGeom prst="rect">
                            <a:avLst/>
                          </a:prstGeom>
                          <a:blipFill rotWithShape="0">
                            <a:blip r:embed="rId11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2" name="Rectangle 31"/>
                        <p:cNvSpPr/>
                        <p:nvPr/>
                      </p:nvSpPr>
                      <p:spPr>
                        <a:xfrm>
                          <a:off x="6942997" y="2085312"/>
                          <a:ext cx="950324" cy="61831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dirty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b="0" i="1" dirty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num>
                                  <m:den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2" name="Rectangle 31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942997" y="2085312"/>
                          <a:ext cx="950324" cy="618311"/>
                        </a:xfrm>
                        <a:prstGeom prst="rect">
                          <a:avLst/>
                        </a:prstGeom>
                        <a:blipFill rotWithShape="0">
                          <a:blip r:embed="rId12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4" name="Group 3"/>
                  <p:cNvGrpSpPr/>
                  <p:nvPr/>
                </p:nvGrpSpPr>
                <p:grpSpPr>
                  <a:xfrm>
                    <a:off x="6233109" y="3557450"/>
                    <a:ext cx="1633840" cy="452846"/>
                    <a:chOff x="6204857" y="3559628"/>
                    <a:chExt cx="1633840" cy="452846"/>
                  </a:xfrm>
                </p:grpSpPr>
                <p:cxnSp>
                  <p:nvCxnSpPr>
                    <p:cNvPr id="3" name="Straight Arrow Connector 2"/>
                    <p:cNvCxnSpPr/>
                    <p:nvPr/>
                  </p:nvCxnSpPr>
                  <p:spPr>
                    <a:xfrm>
                      <a:off x="6531625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Arrow Connector 29"/>
                    <p:cNvCxnSpPr/>
                    <p:nvPr/>
                  </p:nvCxnSpPr>
                  <p:spPr>
                    <a:xfrm>
                      <a:off x="6858393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Arrow Connector 30"/>
                    <p:cNvCxnSpPr/>
                    <p:nvPr/>
                  </p:nvCxnSpPr>
                  <p:spPr>
                    <a:xfrm>
                      <a:off x="6204857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Arrow Connector 32"/>
                    <p:cNvCxnSpPr/>
                    <p:nvPr/>
                  </p:nvCxnSpPr>
                  <p:spPr>
                    <a:xfrm>
                      <a:off x="7185161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Arrow Connector 33"/>
                    <p:cNvCxnSpPr/>
                    <p:nvPr/>
                  </p:nvCxnSpPr>
                  <p:spPr>
                    <a:xfrm>
                      <a:off x="7511929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Arrow Connector 34"/>
                    <p:cNvCxnSpPr/>
                    <p:nvPr/>
                  </p:nvCxnSpPr>
                  <p:spPr>
                    <a:xfrm>
                      <a:off x="7838697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Rectangle 35"/>
                    <p:cNvSpPr/>
                    <p:nvPr/>
                  </p:nvSpPr>
                  <p:spPr>
                    <a:xfrm>
                      <a:off x="6025129" y="2719055"/>
                      <a:ext cx="943207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6" name="Rectangle 3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025129" y="2719055"/>
                      <a:ext cx="943207" cy="618311"/>
                    </a:xfrm>
                    <a:prstGeom prst="rect">
                      <a:avLst/>
                    </a:prstGeom>
                    <a:blipFill rotWithShape="0">
                      <a:blip r:embed="rId1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Rectangle 36"/>
                  <p:cNvSpPr/>
                  <p:nvPr/>
                </p:nvSpPr>
                <p:spPr>
                  <a:xfrm>
                    <a:off x="7185014" y="2719055"/>
                    <a:ext cx="943207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𝑑𝑣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7" name="Rectangle 3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85014" y="2719055"/>
                    <a:ext cx="943207" cy="618311"/>
                  </a:xfrm>
                  <a:prstGeom prst="rect">
                    <a:avLst/>
                  </a:prstGeom>
                  <a:blipFill rotWithShape="0"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732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Now repeat, exchanging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/>
                  <a:t>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In-class exercise: </a:t>
                </a:r>
                <a:r>
                  <a:rPr lang="en-US" sz="2000" dirty="0" smtClean="0"/>
                  <a:t>Sketch the flows as they cross the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cline</a:t>
                </a: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" name="Group 37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8" name="Group 7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5669154" y="2085312"/>
                  <a:ext cx="3409391" cy="3021480"/>
                  <a:chOff x="5669154" y="2085312"/>
                  <a:chExt cx="3409391" cy="3021480"/>
                </a:xfrm>
              </p:grpSpPr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5669154" y="2085312"/>
                    <a:ext cx="3409391" cy="3021480"/>
                    <a:chOff x="6037286" y="2085312"/>
                    <a:chExt cx="3409391" cy="3021480"/>
                  </a:xfrm>
                </p:grpSpPr>
                <p:grpSp>
                  <p:nvGrpSpPr>
                    <p:cNvPr id="27" name="Group 26"/>
                    <p:cNvGrpSpPr/>
                    <p:nvPr/>
                  </p:nvGrpSpPr>
                  <p:grpSpPr>
                    <a:xfrm>
                      <a:off x="6037286" y="2394468"/>
                      <a:ext cx="3409391" cy="2712324"/>
                      <a:chOff x="6037286" y="2394468"/>
                      <a:chExt cx="3409391" cy="2712324"/>
                    </a:xfrm>
                  </p:grpSpPr>
                  <p:grpSp>
                    <p:nvGrpSpPr>
                      <p:cNvPr id="23" name="Group 22"/>
                      <p:cNvGrpSpPr/>
                      <p:nvPr/>
                    </p:nvGrpSpPr>
                    <p:grpSpPr>
                      <a:xfrm>
                        <a:off x="6037286" y="2394468"/>
                        <a:ext cx="2900659" cy="2712324"/>
                        <a:chOff x="6037286" y="2394468"/>
                        <a:chExt cx="2900659" cy="2712324"/>
                      </a:xfrm>
                    </p:grpSpPr>
                    <p:grpSp>
                      <p:nvGrpSpPr>
                        <p:cNvPr id="21" name="Group 20"/>
                        <p:cNvGrpSpPr/>
                        <p:nvPr/>
                      </p:nvGrpSpPr>
                      <p:grpSpPr>
                        <a:xfrm>
                          <a:off x="6037286" y="2394468"/>
                          <a:ext cx="2900659" cy="2712324"/>
                          <a:chOff x="6037286" y="2394468"/>
                          <a:chExt cx="2900659" cy="2712324"/>
                        </a:xfrm>
                      </p:grpSpPr>
                      <p:grpSp>
                        <p:nvGrpSpPr>
                          <p:cNvPr id="20" name="Group 19"/>
                          <p:cNvGrpSpPr/>
                          <p:nvPr/>
                        </p:nvGrpSpPr>
                        <p:grpSpPr>
                          <a:xfrm>
                            <a:off x="6037286" y="2394468"/>
                            <a:ext cx="2900659" cy="2712324"/>
                            <a:chOff x="6037286" y="2394468"/>
                            <a:chExt cx="2900659" cy="2712324"/>
                          </a:xfrm>
                        </p:grpSpPr>
                        <p:grpSp>
                          <p:nvGrpSpPr>
                            <p:cNvPr id="19" name="Group 18"/>
                            <p:cNvGrpSpPr/>
                            <p:nvPr/>
                          </p:nvGrpSpPr>
                          <p:grpSpPr>
                            <a:xfrm>
                              <a:off x="6092211" y="2394468"/>
                              <a:ext cx="2845734" cy="2712324"/>
                              <a:chOff x="6092211" y="2394468"/>
                              <a:chExt cx="2845734" cy="2712324"/>
                            </a:xfrm>
                          </p:grpSpPr>
                          <p:grpSp>
                            <p:nvGrpSpPr>
                              <p:cNvPr id="18" name="Group 17"/>
                              <p:cNvGrpSpPr/>
                              <p:nvPr/>
                            </p:nvGrpSpPr>
                            <p:grpSpPr>
                              <a:xfrm>
                                <a:off x="6092211" y="2394468"/>
                                <a:ext cx="2845734" cy="2588620"/>
                                <a:chOff x="6092211" y="2394468"/>
                                <a:chExt cx="2845734" cy="2588620"/>
                              </a:xfrm>
                            </p:grpSpPr>
                            <p:grpSp>
                              <p:nvGrpSpPr>
                                <p:cNvPr id="15" name="Group 14"/>
                                <p:cNvGrpSpPr/>
                                <p:nvPr/>
                              </p:nvGrpSpPr>
                              <p:grpSpPr>
                                <a:xfrm>
                                  <a:off x="6092211" y="2394468"/>
                                  <a:ext cx="2845734" cy="2588620"/>
                                  <a:chOff x="6092211" y="2394468"/>
                                  <a:chExt cx="2845734" cy="2588620"/>
                                </a:xfrm>
                              </p:grpSpPr>
                              <p:grpSp>
                                <p:nvGrpSpPr>
                                  <p:cNvPr id="12" name="Group 11"/>
                                  <p:cNvGrpSpPr/>
                                  <p:nvPr/>
                                </p:nvGrpSpPr>
                                <p:grpSpPr>
                                  <a:xfrm>
                                    <a:off x="6286046" y="2760618"/>
                                    <a:ext cx="2651899" cy="2222470"/>
                                    <a:chOff x="6286046" y="2760618"/>
                                    <a:chExt cx="2651899" cy="2222470"/>
                                  </a:xfrm>
                                </p:grpSpPr>
                                <p:grpSp>
                                  <p:nvGrpSpPr>
                                    <p:cNvPr id="7" name="Group 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286046" y="2760618"/>
                                      <a:ext cx="2264229" cy="2055222"/>
                                      <a:chOff x="6286046" y="2760618"/>
                                      <a:chExt cx="2264229" cy="2055222"/>
                                    </a:xfrm>
                                  </p:grpSpPr>
                                  <p:cxnSp>
                                    <p:nvCxnSpPr>
                                      <p:cNvPr id="5" name="Straight Arrow Connector 4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286046" y="4807131"/>
                                        <a:ext cx="2264229" cy="8709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8100">
                                        <a:solidFill>
                                          <a:schemeClr val="tx1"/>
                                        </a:solidFill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3" name="Straight Arrow Connector 12"/>
                                      <p:cNvCxnSpPr/>
                                      <p:nvPr/>
                                    </p:nvCxnSpPr>
                                    <p:spPr>
                                      <a:xfrm flipV="1">
                                        <a:off x="6286046" y="2760618"/>
                                        <a:ext cx="0" cy="2055222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8100">
                                        <a:solidFill>
                                          <a:schemeClr val="tx1"/>
                                        </a:solidFill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11" name="Rectangle 10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8550275" y="4613756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</p:spPr>
                                      <p:txBody>
                                        <a:bodyPr wrap="none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𝑢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11" name="Rectangle 10"/>
                                        <p:cNvSpPr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8550275" y="4613756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6"/>
                                          <a:stretch>
                                            <a:fillRect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4" name="Rectangle 13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092211" y="2394468"/>
                                        <a:ext cx="387670" cy="369332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  <p:txBody>
                                      <a:bodyPr wrap="none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14" name="Rectangle 13"/>
                                      <p:cNvSpPr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92211" y="2394468"/>
                                        <a:ext cx="387670" cy="369332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7"/>
                                        <a:stretch>
                                          <a:fillRect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6" name="TextBox 15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6093685" y="4706089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lIns="0" tIns="0" rIns="0" bIns="0" rtlCol="0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16" name="TextBox 15"/>
                                    <p:cNvSpPr txBox="1"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6093685" y="4706089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8"/>
                                      <a:stretch>
                                        <a:fillRect l="-25000" r="-25000" b="-8889"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22" name="TextBox 21"/>
                                  <p:cNvSpPr txBox="1"/>
                                  <p:nvPr/>
                                </p:nvSpPr>
                                <p:spPr>
                                  <a:xfrm>
                                    <a:off x="7321980" y="4829793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0" tIns="0" rIns="0" bIns="0" rtlCol="0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22" name="TextBox 21"/>
                                  <p:cNvSpPr txBox="1"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7321980" y="4829793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9"/>
                                    <a:stretch>
                                      <a:fillRect l="-29032" r="-25806" b="-8696"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24" name="TextBox 23"/>
                                <p:cNvSpPr txBox="1"/>
                                <p:nvPr/>
                              </p:nvSpPr>
                              <p:spPr>
                                <a:xfrm>
                                  <a:off x="6037286" y="364972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0" tIns="0" rIns="0" bIns="0" rtlCol="0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4" name="TextBox 23"/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037286" y="3649729"/>
                                  <a:ext cx="192360" cy="276999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10"/>
                                  <a:stretch>
                                    <a:fillRect l="-28125" r="-21875" b="-8889"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p:cxnSp>
                        <p:nvCxnSpPr>
                          <p:cNvPr id="26" name="Straight Arrow Connector 25"/>
                          <p:cNvCxnSpPr/>
                          <p:nvPr/>
                        </p:nvCxnSpPr>
                        <p:spPr>
                          <a:xfrm>
                            <a:off x="6286045" y="3783873"/>
                            <a:ext cx="2264229" cy="8709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rgbClr val="00B050"/>
                            </a:solidFill>
                            <a:prstDash val="sysDash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28" name="Straight Arrow Connector 27"/>
                        <p:cNvCxnSpPr/>
                        <p:nvPr/>
                      </p:nvCxnSpPr>
                      <p:spPr>
                        <a:xfrm flipV="1">
                          <a:off x="7418159" y="2743200"/>
                          <a:ext cx="0" cy="2055222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rgbClr val="FF0000"/>
                          </a:solidFill>
                          <a:prstDash val="sysDash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25" name="Rectangle 24"/>
                          <p:cNvSpPr/>
                          <p:nvPr/>
                        </p:nvSpPr>
                        <p:spPr>
                          <a:xfrm>
                            <a:off x="8496353" y="3461655"/>
                            <a:ext cx="950324" cy="61831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 dirty="0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𝑑𝑢</m:t>
                                      </m:r>
                                    </m:num>
                                    <m:den>
                                      <m:r>
                                        <a:rPr lang="en-US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b="0" i="1" dirty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oMath>
                              </m:oMathPara>
                            </a14:m>
                            <a:endParaRPr lang="en-US" dirty="0">
                              <a:solidFill>
                                <a:srgbClr val="00B050"/>
                              </a:solidFill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25" name="Rectangle 24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8496353" y="3461655"/>
                            <a:ext cx="950324" cy="618311"/>
                          </a:xfrm>
                          <a:prstGeom prst="rect">
                            <a:avLst/>
                          </a:prstGeom>
                          <a:blipFill rotWithShape="0">
                            <a:blip r:embed="rId11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2" name="Rectangle 31"/>
                        <p:cNvSpPr/>
                        <p:nvPr/>
                      </p:nvSpPr>
                      <p:spPr>
                        <a:xfrm>
                          <a:off x="6942997" y="2085312"/>
                          <a:ext cx="950324" cy="61831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dirty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b="0" i="1" dirty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num>
                                  <m:den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2" name="Rectangle 31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942997" y="2085312"/>
                          <a:ext cx="950324" cy="618311"/>
                        </a:xfrm>
                        <a:prstGeom prst="rect">
                          <a:avLst/>
                        </a:prstGeom>
                        <a:blipFill rotWithShape="0">
                          <a:blip r:embed="rId12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4" name="Group 3"/>
                  <p:cNvGrpSpPr/>
                  <p:nvPr/>
                </p:nvGrpSpPr>
                <p:grpSpPr>
                  <a:xfrm>
                    <a:off x="6233109" y="3557450"/>
                    <a:ext cx="1633840" cy="452846"/>
                    <a:chOff x="6204857" y="3559628"/>
                    <a:chExt cx="1633840" cy="452846"/>
                  </a:xfrm>
                </p:grpSpPr>
                <p:cxnSp>
                  <p:nvCxnSpPr>
                    <p:cNvPr id="3" name="Straight Arrow Connector 2"/>
                    <p:cNvCxnSpPr/>
                    <p:nvPr/>
                  </p:nvCxnSpPr>
                  <p:spPr>
                    <a:xfrm>
                      <a:off x="6531625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Arrow Connector 29"/>
                    <p:cNvCxnSpPr/>
                    <p:nvPr/>
                  </p:nvCxnSpPr>
                  <p:spPr>
                    <a:xfrm>
                      <a:off x="6858393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Arrow Connector 30"/>
                    <p:cNvCxnSpPr/>
                    <p:nvPr/>
                  </p:nvCxnSpPr>
                  <p:spPr>
                    <a:xfrm>
                      <a:off x="6204857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Arrow Connector 32"/>
                    <p:cNvCxnSpPr/>
                    <p:nvPr/>
                  </p:nvCxnSpPr>
                  <p:spPr>
                    <a:xfrm>
                      <a:off x="7185161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Arrow Connector 33"/>
                    <p:cNvCxnSpPr/>
                    <p:nvPr/>
                  </p:nvCxnSpPr>
                  <p:spPr>
                    <a:xfrm>
                      <a:off x="7511929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Arrow Connector 34"/>
                    <p:cNvCxnSpPr/>
                    <p:nvPr/>
                  </p:nvCxnSpPr>
                  <p:spPr>
                    <a:xfrm>
                      <a:off x="7838697" y="3559628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Rectangle 35"/>
                    <p:cNvSpPr/>
                    <p:nvPr/>
                  </p:nvSpPr>
                  <p:spPr>
                    <a:xfrm>
                      <a:off x="6025129" y="2719055"/>
                      <a:ext cx="943207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6" name="Rectangle 3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025129" y="2719055"/>
                      <a:ext cx="943207" cy="618311"/>
                    </a:xfrm>
                    <a:prstGeom prst="rect">
                      <a:avLst/>
                    </a:prstGeom>
                    <a:blipFill rotWithShape="0">
                      <a:blip r:embed="rId1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Rectangle 36"/>
                  <p:cNvSpPr/>
                  <p:nvPr/>
                </p:nvSpPr>
                <p:spPr>
                  <a:xfrm>
                    <a:off x="7185014" y="2719055"/>
                    <a:ext cx="943207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𝑑𝑣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7" name="Rectangle 3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85014" y="2719055"/>
                    <a:ext cx="943207" cy="618311"/>
                  </a:xfrm>
                  <a:prstGeom prst="rect">
                    <a:avLst/>
                  </a:prstGeom>
                  <a:blipFill rotWithShape="0"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52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On </a:t>
                </a:r>
                <a:r>
                  <a:rPr lang="en-US" sz="2000" dirty="0"/>
                  <a:t>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cline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dirty="0" smtClean="0"/>
                  <a:t>so the </a:t>
                </a:r>
                <a:r>
                  <a:rPr lang="en-US" sz="2000" dirty="0"/>
                  <a:t>trajectory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),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)) </m:t>
                    </m:r>
                  </m:oMath>
                </a14:m>
                <a:r>
                  <a:rPr lang="en-US" sz="2000" dirty="0"/>
                  <a:t>must move </a:t>
                </a:r>
                <a:r>
                  <a:rPr lang="en-US" sz="2000" i="1" dirty="0" smtClean="0"/>
                  <a:t>horizontally </a:t>
                </a:r>
                <a:r>
                  <a:rPr lang="en-US" sz="2000" dirty="0" smtClean="0"/>
                  <a:t>in </a:t>
                </a:r>
                <a:r>
                  <a:rPr lang="en-US" sz="2000" dirty="0"/>
                  <a:t>time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So we can sketch in the </a:t>
                </a:r>
                <a:r>
                  <a:rPr lang="en-US" sz="2000" dirty="0" smtClean="0"/>
                  <a:t>orbit </a:t>
                </a:r>
                <a:r>
                  <a:rPr lang="en-US" sz="2000" dirty="0"/>
                  <a:t>of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),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)) </m:t>
                    </m:r>
                  </m:oMath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at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cline </a:t>
                </a:r>
                <a:r>
                  <a:rPr lang="en-US" sz="2000" dirty="0" smtClean="0"/>
                  <a:t>as shown</a:t>
                </a:r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" name="Group 37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10" name="Group 9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5669154" y="2085312"/>
                  <a:ext cx="3409391" cy="3021480"/>
                  <a:chOff x="5669154" y="2085312"/>
                  <a:chExt cx="3409391" cy="3021480"/>
                </a:xfrm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5669154" y="2085312"/>
                    <a:ext cx="3409391" cy="3021480"/>
                    <a:chOff x="5669154" y="2085312"/>
                    <a:chExt cx="3409391" cy="3021480"/>
                  </a:xfrm>
                </p:grpSpPr>
                <p:grpSp>
                  <p:nvGrpSpPr>
                    <p:cNvPr id="29" name="Group 28"/>
                    <p:cNvGrpSpPr/>
                    <p:nvPr/>
                  </p:nvGrpSpPr>
                  <p:grpSpPr>
                    <a:xfrm>
                      <a:off x="5669154" y="2085312"/>
                      <a:ext cx="3409391" cy="3021480"/>
                      <a:chOff x="6037286" y="2085312"/>
                      <a:chExt cx="3409391" cy="3021480"/>
                    </a:xfrm>
                  </p:grpSpPr>
                  <p:grpSp>
                    <p:nvGrpSpPr>
                      <p:cNvPr id="27" name="Group 26"/>
                      <p:cNvGrpSpPr/>
                      <p:nvPr/>
                    </p:nvGrpSpPr>
                    <p:grpSpPr>
                      <a:xfrm>
                        <a:off x="6037286" y="2394468"/>
                        <a:ext cx="3409391" cy="2712324"/>
                        <a:chOff x="6037286" y="2394468"/>
                        <a:chExt cx="3409391" cy="2712324"/>
                      </a:xfrm>
                    </p:grpSpPr>
                    <p:grpSp>
                      <p:nvGrpSpPr>
                        <p:cNvPr id="23" name="Group 22"/>
                        <p:cNvGrpSpPr/>
                        <p:nvPr/>
                      </p:nvGrpSpPr>
                      <p:grpSpPr>
                        <a:xfrm>
                          <a:off x="6037286" y="2394468"/>
                          <a:ext cx="2900659" cy="2712324"/>
                          <a:chOff x="6037286" y="2394468"/>
                          <a:chExt cx="2900659" cy="2712324"/>
                        </a:xfrm>
                      </p:grpSpPr>
                      <p:grpSp>
                        <p:nvGrpSpPr>
                          <p:cNvPr id="21" name="Group 20"/>
                          <p:cNvGrpSpPr/>
                          <p:nvPr/>
                        </p:nvGrpSpPr>
                        <p:grpSpPr>
                          <a:xfrm>
                            <a:off x="6037286" y="2394468"/>
                            <a:ext cx="2900659" cy="2712324"/>
                            <a:chOff x="6037286" y="2394468"/>
                            <a:chExt cx="2900659" cy="2712324"/>
                          </a:xfrm>
                        </p:grpSpPr>
                        <p:grpSp>
                          <p:nvGrpSpPr>
                            <p:cNvPr id="20" name="Group 19"/>
                            <p:cNvGrpSpPr/>
                            <p:nvPr/>
                          </p:nvGrpSpPr>
                          <p:grpSpPr>
                            <a:xfrm>
                              <a:off x="6037286" y="2394468"/>
                              <a:ext cx="2900659" cy="2712324"/>
                              <a:chOff x="6037286" y="2394468"/>
                              <a:chExt cx="2900659" cy="2712324"/>
                            </a:xfrm>
                          </p:grpSpPr>
                          <p:grpSp>
                            <p:nvGrpSpPr>
                              <p:cNvPr id="19" name="Group 18"/>
                              <p:cNvGrpSpPr/>
                              <p:nvPr/>
                            </p:nvGrpSpPr>
                            <p:grpSpPr>
                              <a:xfrm>
                                <a:off x="6092211" y="2394468"/>
                                <a:ext cx="2845734" cy="2712324"/>
                                <a:chOff x="6092211" y="2394468"/>
                                <a:chExt cx="2845734" cy="2712324"/>
                              </a:xfrm>
                            </p:grpSpPr>
                            <p:grpSp>
                              <p:nvGrpSpPr>
                                <p:cNvPr id="18" name="Group 17"/>
                                <p:cNvGrpSpPr/>
                                <p:nvPr/>
                              </p:nvGrpSpPr>
                              <p:grpSpPr>
                                <a:xfrm>
                                  <a:off x="6092211" y="2394468"/>
                                  <a:ext cx="2845734" cy="2588620"/>
                                  <a:chOff x="6092211" y="2394468"/>
                                  <a:chExt cx="2845734" cy="2588620"/>
                                </a:xfrm>
                              </p:grpSpPr>
                              <p:grpSp>
                                <p:nvGrpSpPr>
                                  <p:cNvPr id="15" name="Group 14"/>
                                  <p:cNvGrpSpPr/>
                                  <p:nvPr/>
                                </p:nvGrpSpPr>
                                <p:grpSpPr>
                                  <a:xfrm>
                                    <a:off x="6092211" y="2394468"/>
                                    <a:ext cx="2845734" cy="2588620"/>
                                    <a:chOff x="6092211" y="2394468"/>
                                    <a:chExt cx="2845734" cy="2588620"/>
                                  </a:xfrm>
                                </p:grpSpPr>
                                <p:grpSp>
                                  <p:nvGrpSpPr>
                                    <p:cNvPr id="12" name="Group 11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286046" y="2760618"/>
                                      <a:ext cx="2651899" cy="2222470"/>
                                      <a:chOff x="6286046" y="2760618"/>
                                      <a:chExt cx="2651899" cy="2222470"/>
                                    </a:xfrm>
                                  </p:grpSpPr>
                                  <p:grpSp>
                                    <p:nvGrpSpPr>
                                      <p:cNvPr id="7" name="Group 6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6286046" y="2760618"/>
                                        <a:ext cx="2264229" cy="2055222"/>
                                        <a:chOff x="6286046" y="2760618"/>
                                        <a:chExt cx="2264229" cy="2055222"/>
                                      </a:xfrm>
                                    </p:grpSpPr>
                                    <p:cxnSp>
                                      <p:nvCxnSpPr>
                                        <p:cNvPr id="5" name="Straight Arrow Connector 4"/>
                                        <p:cNvCxnSpPr/>
                                        <p:nvPr/>
                                      </p:nvCxnSpPr>
                                      <p:spPr>
                                        <a:xfrm>
                                          <a:off x="6286046" y="4807131"/>
                                          <a:ext cx="2264229" cy="8709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 w="38100">
                                          <a:solidFill>
                                            <a:schemeClr val="tx1"/>
                                          </a:solidFill>
                                          <a:tailEnd type="triangle"/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  <p:cxnSp>
                                      <p:nvCxnSpPr>
                                        <p:cNvPr id="13" name="Straight Arrow Connector 12"/>
                                        <p:cNvCxnSpPr/>
                                        <p:nvPr/>
                                      </p:nvCxnSpPr>
                                      <p:spPr>
                                        <a:xfrm flipV="1">
                                          <a:off x="6286046" y="2760618"/>
                                          <a:ext cx="0" cy="2055222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 w="38100">
                                          <a:solidFill>
                                            <a:schemeClr val="tx1"/>
                                          </a:solidFill>
                                          <a:tailEnd type="triangle"/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1" name="Rectangle 10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8550275" y="4613756"/>
                                            <a:ext cx="387670" cy="369332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𝑢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11" name="Rectangle 10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8550275" y="4613756"/>
                                            <a:ext cx="387670" cy="369332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6"/>
                                            <a:stretch>
                                              <a:fillRect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14" name="Rectangle 13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6092211" y="2394468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</p:spPr>
                                      <p:txBody>
                                        <a:bodyPr wrap="none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𝑣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14" name="Rectangle 13"/>
                                        <p:cNvSpPr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6092211" y="2394468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7"/>
                                          <a:stretch>
                                            <a:fillRect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6" name="TextBox 15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6093685" y="470608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lIns="0" tIns="0" rIns="0" bIns="0" rtlCol="0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16" name="TextBox 15"/>
                                      <p:cNvSpPr txBox="1"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93685" y="470608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8"/>
                                        <a:stretch>
                                          <a:fillRect l="-25000" r="-25000" b="-8889"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22" name="TextBox 21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7321980" y="4829793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lIns="0" tIns="0" rIns="0" bIns="0" rtlCol="0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22" name="TextBox 21"/>
                                    <p:cNvSpPr txBox="1"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7321980" y="4829793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9"/>
                                      <a:stretch>
                                        <a:fillRect l="-29032" r="-25806" b="-8696"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24" name="TextBox 23"/>
                                  <p:cNvSpPr txBox="1"/>
                                  <p:nvPr/>
                                </p:nvSpPr>
                                <p:spPr>
                                  <a:xfrm>
                                    <a:off x="6037286" y="3649729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0" tIns="0" rIns="0" bIns="0" rtlCol="0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24" name="TextBox 23"/>
                                  <p:cNvSpPr txBox="1"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6037286" y="3649729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0"/>
                                    <a:stretch>
                                      <a:fillRect l="-28125" r="-21875" b="-8889"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p:cxnSp>
                          <p:nvCxnSpPr>
                            <p:cNvPr id="26" name="Straight Arrow Connector 25"/>
                            <p:cNvCxnSpPr/>
                            <p:nvPr/>
                          </p:nvCxnSpPr>
                          <p:spPr>
                            <a:xfrm>
                              <a:off x="6286045" y="3783873"/>
                              <a:ext cx="2264229" cy="8709"/>
                            </a:xfrm>
                            <a:prstGeom prst="straightConnector1">
                              <a:avLst/>
                            </a:prstGeom>
                            <a:ln w="38100">
                              <a:solidFill>
                                <a:srgbClr val="00B050"/>
                              </a:solidFill>
                              <a:prstDash val="sysDash"/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8" name="Straight Arrow Connector 27"/>
                          <p:cNvCxnSpPr/>
                          <p:nvPr/>
                        </p:nvCxnSpPr>
                        <p:spPr>
                          <a:xfrm flipV="1">
                            <a:off x="7418159" y="2743200"/>
                            <a:ext cx="0" cy="2055222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rgbClr val="FF0000"/>
                            </a:solidFill>
                            <a:prstDash val="sysDash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5" name="Rectangle 24"/>
                            <p:cNvSpPr/>
                            <p:nvPr/>
                          </p:nvSpPr>
                          <p:spPr>
                            <a:xfrm>
                              <a:off x="8496353" y="3461655"/>
                              <a:ext cx="950324" cy="618311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en-US" i="1" dirty="0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𝑑𝑢</m:t>
                                        </m:r>
                                      </m:num>
                                      <m:den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den>
                                    </m:f>
                                    <m:r>
                                      <a:rPr lang="en-US" b="0" i="1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  <m:r>
                                      <a:rPr lang="en-US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oMath>
                                </m:oMathPara>
                              </a14:m>
                              <a:endParaRPr lang="en-US" dirty="0">
                                <a:solidFill>
                                  <a:srgbClr val="00B050"/>
                                </a:solidFill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5" name="Rectangle 24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8496353" y="3461655"/>
                              <a:ext cx="950324" cy="618311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1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2" name="Rectangle 31"/>
                          <p:cNvSpPr/>
                          <p:nvPr/>
                        </p:nvSpPr>
                        <p:spPr>
                          <a:xfrm>
                            <a:off x="6942997" y="2085312"/>
                            <a:ext cx="950324" cy="61831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b="0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num>
                                    <m:den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oMath>
                              </m:oMathPara>
                            </a14:m>
                            <a:endParaRPr lang="en-US" dirty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2" name="Rectangle 3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942997" y="2085312"/>
                            <a:ext cx="950324" cy="618311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p:grpSp>
                  <p:nvGrpSpPr>
                    <p:cNvPr id="4" name="Group 3"/>
                    <p:cNvGrpSpPr/>
                    <p:nvPr/>
                  </p:nvGrpSpPr>
                  <p:grpSpPr>
                    <a:xfrm>
                      <a:off x="6233109" y="3557450"/>
                      <a:ext cx="1633840" cy="452846"/>
                      <a:chOff x="6204857" y="3559628"/>
                      <a:chExt cx="1633840" cy="452846"/>
                    </a:xfrm>
                  </p:grpSpPr>
                  <p:cxnSp>
                    <p:nvCxnSpPr>
                      <p:cNvPr id="3" name="Straight Arrow Connector 2"/>
                      <p:cNvCxnSpPr/>
                      <p:nvPr/>
                    </p:nvCxnSpPr>
                    <p:spPr>
                      <a:xfrm>
                        <a:off x="6531625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Arrow Connector 29"/>
                      <p:cNvCxnSpPr/>
                      <p:nvPr/>
                    </p:nvCxnSpPr>
                    <p:spPr>
                      <a:xfrm>
                        <a:off x="6858393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>
                        <a:off x="6204857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Arrow Connector 32"/>
                      <p:cNvCxnSpPr/>
                      <p:nvPr/>
                    </p:nvCxnSpPr>
                    <p:spPr>
                      <a:xfrm>
                        <a:off x="7185161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Arrow Connector 33"/>
                      <p:cNvCxnSpPr/>
                      <p:nvPr/>
                    </p:nvCxnSpPr>
                    <p:spPr>
                      <a:xfrm>
                        <a:off x="7511929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Arrow Connector 34"/>
                      <p:cNvCxnSpPr/>
                      <p:nvPr/>
                    </p:nvCxnSpPr>
                    <p:spPr>
                      <a:xfrm>
                        <a:off x="7838697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6" name="Rectangle 35"/>
                      <p:cNvSpPr/>
                      <p:nvPr/>
                    </p:nvSpPr>
                    <p:spPr>
                      <a:xfrm>
                        <a:off x="6025129" y="2719055"/>
                        <a:ext cx="943207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𝑑𝑣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&lt;0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36" name="Rectangle 35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025129" y="2719055"/>
                        <a:ext cx="943207" cy="618311"/>
                      </a:xfrm>
                      <a:prstGeom prst="rect">
                        <a:avLst/>
                      </a:prstGeom>
                      <a:blipFill rotWithShape="0">
                        <a:blip r:embed="rId13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7" name="Rectangle 36"/>
                    <p:cNvSpPr/>
                    <p:nvPr/>
                  </p:nvSpPr>
                  <p:spPr>
                    <a:xfrm>
                      <a:off x="7185014" y="2719055"/>
                      <a:ext cx="943207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7" name="Rectangle 3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185014" y="2719055"/>
                      <a:ext cx="943207" cy="618311"/>
                    </a:xfrm>
                    <a:prstGeom prst="rect">
                      <a:avLst/>
                    </a:prstGeom>
                    <a:blipFill rotWithShape="0">
                      <a:blip r:embed="rId1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9" name="Group 8"/>
              <p:cNvGrpSpPr/>
              <p:nvPr/>
            </p:nvGrpSpPr>
            <p:grpSpPr>
              <a:xfrm rot="5400000">
                <a:off x="6237459" y="3557450"/>
                <a:ext cx="1633840" cy="452846"/>
                <a:chOff x="6385509" y="3709850"/>
                <a:chExt cx="1633840" cy="452846"/>
              </a:xfrm>
            </p:grpSpPr>
            <p:cxnSp>
              <p:nvCxnSpPr>
                <p:cNvPr id="39" name="Straight Arrow Connector 38"/>
                <p:cNvCxnSpPr/>
                <p:nvPr/>
              </p:nvCxnSpPr>
              <p:spPr>
                <a:xfrm>
                  <a:off x="6712277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7039045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>
                  <a:off x="6385509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7365813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>
                  <a:off x="7692581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/>
                <p:nvPr/>
              </p:nvCxnSpPr>
              <p:spPr>
                <a:xfrm>
                  <a:off x="8019349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412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On </a:t>
                </a:r>
                <a:r>
                  <a:rPr lang="en-US" sz="2000" dirty="0"/>
                  <a:t>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cline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dirty="0" smtClean="0"/>
                  <a:t>so the </a:t>
                </a:r>
                <a:r>
                  <a:rPr lang="en-US" sz="2000" dirty="0"/>
                  <a:t>trajectory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),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)) </m:t>
                    </m:r>
                  </m:oMath>
                </a14:m>
                <a:r>
                  <a:rPr lang="en-US" sz="2000" dirty="0"/>
                  <a:t>must move </a:t>
                </a:r>
                <a:r>
                  <a:rPr lang="en-US" sz="2000" i="1" dirty="0" smtClean="0"/>
                  <a:t>horizontally </a:t>
                </a:r>
                <a:r>
                  <a:rPr lang="en-US" sz="2000" dirty="0" smtClean="0"/>
                  <a:t>in time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In-class exercise</a:t>
                </a:r>
                <a:r>
                  <a:rPr lang="en-US" sz="2000" dirty="0" smtClean="0"/>
                  <a:t>: Evaluate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sz="2000" b="1" dirty="0" smtClean="0"/>
                  <a:t> </a:t>
                </a:r>
                <a:r>
                  <a:rPr lang="en-US" sz="2000" dirty="0" smtClean="0"/>
                  <a:t>at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(1, 0.3)</m:t>
                    </m:r>
                  </m:oMath>
                </a14:m>
                <a:r>
                  <a:rPr lang="en-US" sz="2000" dirty="0" smtClean="0"/>
                  <a:t> and draw in the arrow</a:t>
                </a: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 r="-10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" name="Group 37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10" name="Group 9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5669154" y="2085312"/>
                  <a:ext cx="3409391" cy="3021480"/>
                  <a:chOff x="5669154" y="2085312"/>
                  <a:chExt cx="3409391" cy="3021480"/>
                </a:xfrm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5669154" y="2085312"/>
                    <a:ext cx="3409391" cy="3021480"/>
                    <a:chOff x="5669154" y="2085312"/>
                    <a:chExt cx="3409391" cy="3021480"/>
                  </a:xfrm>
                </p:grpSpPr>
                <p:grpSp>
                  <p:nvGrpSpPr>
                    <p:cNvPr id="29" name="Group 28"/>
                    <p:cNvGrpSpPr/>
                    <p:nvPr/>
                  </p:nvGrpSpPr>
                  <p:grpSpPr>
                    <a:xfrm>
                      <a:off x="5669154" y="2085312"/>
                      <a:ext cx="3409391" cy="3021480"/>
                      <a:chOff x="6037286" y="2085312"/>
                      <a:chExt cx="3409391" cy="3021480"/>
                    </a:xfrm>
                  </p:grpSpPr>
                  <p:grpSp>
                    <p:nvGrpSpPr>
                      <p:cNvPr id="27" name="Group 26"/>
                      <p:cNvGrpSpPr/>
                      <p:nvPr/>
                    </p:nvGrpSpPr>
                    <p:grpSpPr>
                      <a:xfrm>
                        <a:off x="6037286" y="2394468"/>
                        <a:ext cx="3409391" cy="2712324"/>
                        <a:chOff x="6037286" y="2394468"/>
                        <a:chExt cx="3409391" cy="2712324"/>
                      </a:xfrm>
                    </p:grpSpPr>
                    <p:grpSp>
                      <p:nvGrpSpPr>
                        <p:cNvPr id="23" name="Group 22"/>
                        <p:cNvGrpSpPr/>
                        <p:nvPr/>
                      </p:nvGrpSpPr>
                      <p:grpSpPr>
                        <a:xfrm>
                          <a:off x="6037286" y="2394468"/>
                          <a:ext cx="2900659" cy="2712324"/>
                          <a:chOff x="6037286" y="2394468"/>
                          <a:chExt cx="2900659" cy="2712324"/>
                        </a:xfrm>
                      </p:grpSpPr>
                      <p:grpSp>
                        <p:nvGrpSpPr>
                          <p:cNvPr id="21" name="Group 20"/>
                          <p:cNvGrpSpPr/>
                          <p:nvPr/>
                        </p:nvGrpSpPr>
                        <p:grpSpPr>
                          <a:xfrm>
                            <a:off x="6037286" y="2394468"/>
                            <a:ext cx="2900659" cy="2712324"/>
                            <a:chOff x="6037286" y="2394468"/>
                            <a:chExt cx="2900659" cy="2712324"/>
                          </a:xfrm>
                        </p:grpSpPr>
                        <p:grpSp>
                          <p:nvGrpSpPr>
                            <p:cNvPr id="20" name="Group 19"/>
                            <p:cNvGrpSpPr/>
                            <p:nvPr/>
                          </p:nvGrpSpPr>
                          <p:grpSpPr>
                            <a:xfrm>
                              <a:off x="6037286" y="2394468"/>
                              <a:ext cx="2900659" cy="2712324"/>
                              <a:chOff x="6037286" y="2394468"/>
                              <a:chExt cx="2900659" cy="2712324"/>
                            </a:xfrm>
                          </p:grpSpPr>
                          <p:grpSp>
                            <p:nvGrpSpPr>
                              <p:cNvPr id="19" name="Group 18"/>
                              <p:cNvGrpSpPr/>
                              <p:nvPr/>
                            </p:nvGrpSpPr>
                            <p:grpSpPr>
                              <a:xfrm>
                                <a:off x="6092211" y="2394468"/>
                                <a:ext cx="2845734" cy="2712324"/>
                                <a:chOff x="6092211" y="2394468"/>
                                <a:chExt cx="2845734" cy="2712324"/>
                              </a:xfrm>
                            </p:grpSpPr>
                            <p:grpSp>
                              <p:nvGrpSpPr>
                                <p:cNvPr id="18" name="Group 17"/>
                                <p:cNvGrpSpPr/>
                                <p:nvPr/>
                              </p:nvGrpSpPr>
                              <p:grpSpPr>
                                <a:xfrm>
                                  <a:off x="6092211" y="2394468"/>
                                  <a:ext cx="2845734" cy="2588620"/>
                                  <a:chOff x="6092211" y="2394468"/>
                                  <a:chExt cx="2845734" cy="2588620"/>
                                </a:xfrm>
                              </p:grpSpPr>
                              <p:grpSp>
                                <p:nvGrpSpPr>
                                  <p:cNvPr id="15" name="Group 14"/>
                                  <p:cNvGrpSpPr/>
                                  <p:nvPr/>
                                </p:nvGrpSpPr>
                                <p:grpSpPr>
                                  <a:xfrm>
                                    <a:off x="6092211" y="2394468"/>
                                    <a:ext cx="2845734" cy="2588620"/>
                                    <a:chOff x="6092211" y="2394468"/>
                                    <a:chExt cx="2845734" cy="2588620"/>
                                  </a:xfrm>
                                </p:grpSpPr>
                                <p:grpSp>
                                  <p:nvGrpSpPr>
                                    <p:cNvPr id="12" name="Group 11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286046" y="2760618"/>
                                      <a:ext cx="2651899" cy="2222470"/>
                                      <a:chOff x="6286046" y="2760618"/>
                                      <a:chExt cx="2651899" cy="2222470"/>
                                    </a:xfrm>
                                  </p:grpSpPr>
                                  <p:grpSp>
                                    <p:nvGrpSpPr>
                                      <p:cNvPr id="7" name="Group 6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6286046" y="2760618"/>
                                        <a:ext cx="2264229" cy="2055222"/>
                                        <a:chOff x="6286046" y="2760618"/>
                                        <a:chExt cx="2264229" cy="2055222"/>
                                      </a:xfrm>
                                    </p:grpSpPr>
                                    <p:cxnSp>
                                      <p:nvCxnSpPr>
                                        <p:cNvPr id="5" name="Straight Arrow Connector 4"/>
                                        <p:cNvCxnSpPr/>
                                        <p:nvPr/>
                                      </p:nvCxnSpPr>
                                      <p:spPr>
                                        <a:xfrm>
                                          <a:off x="6286046" y="4807131"/>
                                          <a:ext cx="2264229" cy="8709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 w="38100">
                                          <a:solidFill>
                                            <a:schemeClr val="tx1"/>
                                          </a:solidFill>
                                          <a:tailEnd type="triangle"/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  <p:cxnSp>
                                      <p:nvCxnSpPr>
                                        <p:cNvPr id="13" name="Straight Arrow Connector 12"/>
                                        <p:cNvCxnSpPr/>
                                        <p:nvPr/>
                                      </p:nvCxnSpPr>
                                      <p:spPr>
                                        <a:xfrm flipV="1">
                                          <a:off x="6286046" y="2760618"/>
                                          <a:ext cx="0" cy="2055222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 w="38100">
                                          <a:solidFill>
                                            <a:schemeClr val="tx1"/>
                                          </a:solidFill>
                                          <a:tailEnd type="triangle"/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1" name="Rectangle 10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8550275" y="4613756"/>
                                            <a:ext cx="387670" cy="369332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𝑢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11" name="Rectangle 10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8550275" y="4613756"/>
                                            <a:ext cx="387670" cy="369332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6"/>
                                            <a:stretch>
                                              <a:fillRect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14" name="Rectangle 13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6092211" y="2394468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</p:spPr>
                                      <p:txBody>
                                        <a:bodyPr wrap="none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𝑣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14" name="Rectangle 13"/>
                                        <p:cNvSpPr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6092211" y="2394468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7"/>
                                          <a:stretch>
                                            <a:fillRect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6" name="TextBox 15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6093685" y="470608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lIns="0" tIns="0" rIns="0" bIns="0" rtlCol="0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16" name="TextBox 15"/>
                                      <p:cNvSpPr txBox="1"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93685" y="470608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8"/>
                                        <a:stretch>
                                          <a:fillRect l="-25000" r="-25000" b="-8889"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22" name="TextBox 21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7321980" y="4829793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lIns="0" tIns="0" rIns="0" bIns="0" rtlCol="0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22" name="TextBox 21"/>
                                    <p:cNvSpPr txBox="1"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7321980" y="4829793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9"/>
                                      <a:stretch>
                                        <a:fillRect l="-29032" r="-25806" b="-8696"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24" name="TextBox 23"/>
                                  <p:cNvSpPr txBox="1"/>
                                  <p:nvPr/>
                                </p:nvSpPr>
                                <p:spPr>
                                  <a:xfrm>
                                    <a:off x="6037286" y="3649729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0" tIns="0" rIns="0" bIns="0" rtlCol="0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24" name="TextBox 23"/>
                                  <p:cNvSpPr txBox="1"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6037286" y="3649729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0"/>
                                    <a:stretch>
                                      <a:fillRect l="-28125" r="-21875" b="-8889"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p:cxnSp>
                          <p:nvCxnSpPr>
                            <p:cNvPr id="26" name="Straight Arrow Connector 25"/>
                            <p:cNvCxnSpPr/>
                            <p:nvPr/>
                          </p:nvCxnSpPr>
                          <p:spPr>
                            <a:xfrm>
                              <a:off x="6286045" y="3783873"/>
                              <a:ext cx="2264229" cy="8709"/>
                            </a:xfrm>
                            <a:prstGeom prst="straightConnector1">
                              <a:avLst/>
                            </a:prstGeom>
                            <a:ln w="38100">
                              <a:solidFill>
                                <a:srgbClr val="00B050"/>
                              </a:solidFill>
                              <a:prstDash val="sysDash"/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8" name="Straight Arrow Connector 27"/>
                          <p:cNvCxnSpPr/>
                          <p:nvPr/>
                        </p:nvCxnSpPr>
                        <p:spPr>
                          <a:xfrm flipV="1">
                            <a:off x="7418159" y="2743200"/>
                            <a:ext cx="0" cy="2055222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rgbClr val="FF0000"/>
                            </a:solidFill>
                            <a:prstDash val="sysDash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5" name="Rectangle 24"/>
                            <p:cNvSpPr/>
                            <p:nvPr/>
                          </p:nvSpPr>
                          <p:spPr>
                            <a:xfrm>
                              <a:off x="8496353" y="3461655"/>
                              <a:ext cx="950324" cy="618311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en-US" i="1" dirty="0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𝑑𝑢</m:t>
                                        </m:r>
                                      </m:num>
                                      <m:den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den>
                                    </m:f>
                                    <m:r>
                                      <a:rPr lang="en-US" b="0" i="1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  <m:r>
                                      <a:rPr lang="en-US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oMath>
                                </m:oMathPara>
                              </a14:m>
                              <a:endParaRPr lang="en-US" dirty="0">
                                <a:solidFill>
                                  <a:srgbClr val="00B050"/>
                                </a:solidFill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5" name="Rectangle 24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8496353" y="3461655"/>
                              <a:ext cx="950324" cy="618311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1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2" name="Rectangle 31"/>
                          <p:cNvSpPr/>
                          <p:nvPr/>
                        </p:nvSpPr>
                        <p:spPr>
                          <a:xfrm>
                            <a:off x="6942997" y="2085312"/>
                            <a:ext cx="950324" cy="61831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b="0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num>
                                    <m:den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oMath>
                              </m:oMathPara>
                            </a14:m>
                            <a:endParaRPr lang="en-US" dirty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2" name="Rectangle 3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942997" y="2085312"/>
                            <a:ext cx="950324" cy="618311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p:grpSp>
                  <p:nvGrpSpPr>
                    <p:cNvPr id="4" name="Group 3"/>
                    <p:cNvGrpSpPr/>
                    <p:nvPr/>
                  </p:nvGrpSpPr>
                  <p:grpSpPr>
                    <a:xfrm>
                      <a:off x="6233109" y="3557450"/>
                      <a:ext cx="1633840" cy="452846"/>
                      <a:chOff x="6204857" y="3559628"/>
                      <a:chExt cx="1633840" cy="452846"/>
                    </a:xfrm>
                  </p:grpSpPr>
                  <p:cxnSp>
                    <p:nvCxnSpPr>
                      <p:cNvPr id="3" name="Straight Arrow Connector 2"/>
                      <p:cNvCxnSpPr/>
                      <p:nvPr/>
                    </p:nvCxnSpPr>
                    <p:spPr>
                      <a:xfrm>
                        <a:off x="6531625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Arrow Connector 29"/>
                      <p:cNvCxnSpPr/>
                      <p:nvPr/>
                    </p:nvCxnSpPr>
                    <p:spPr>
                      <a:xfrm>
                        <a:off x="6858393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>
                        <a:off x="6204857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Arrow Connector 32"/>
                      <p:cNvCxnSpPr/>
                      <p:nvPr/>
                    </p:nvCxnSpPr>
                    <p:spPr>
                      <a:xfrm>
                        <a:off x="7185161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Arrow Connector 33"/>
                      <p:cNvCxnSpPr/>
                      <p:nvPr/>
                    </p:nvCxnSpPr>
                    <p:spPr>
                      <a:xfrm>
                        <a:off x="7511929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Arrow Connector 34"/>
                      <p:cNvCxnSpPr/>
                      <p:nvPr/>
                    </p:nvCxnSpPr>
                    <p:spPr>
                      <a:xfrm>
                        <a:off x="7838697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6" name="Rectangle 35"/>
                      <p:cNvSpPr/>
                      <p:nvPr/>
                    </p:nvSpPr>
                    <p:spPr>
                      <a:xfrm>
                        <a:off x="6025129" y="2719055"/>
                        <a:ext cx="943207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𝑑𝑣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&lt;0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36" name="Rectangle 35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025129" y="2719055"/>
                        <a:ext cx="943207" cy="618311"/>
                      </a:xfrm>
                      <a:prstGeom prst="rect">
                        <a:avLst/>
                      </a:prstGeom>
                      <a:blipFill rotWithShape="0">
                        <a:blip r:embed="rId13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7" name="Rectangle 36"/>
                    <p:cNvSpPr/>
                    <p:nvPr/>
                  </p:nvSpPr>
                  <p:spPr>
                    <a:xfrm>
                      <a:off x="7185014" y="2719055"/>
                      <a:ext cx="943207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7" name="Rectangle 3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185014" y="2719055"/>
                      <a:ext cx="943207" cy="618311"/>
                    </a:xfrm>
                    <a:prstGeom prst="rect">
                      <a:avLst/>
                    </a:prstGeom>
                    <a:blipFill rotWithShape="0">
                      <a:blip r:embed="rId1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9" name="Group 8"/>
              <p:cNvGrpSpPr/>
              <p:nvPr/>
            </p:nvGrpSpPr>
            <p:grpSpPr>
              <a:xfrm rot="5400000">
                <a:off x="6237459" y="3557450"/>
                <a:ext cx="1633840" cy="452846"/>
                <a:chOff x="6385509" y="3709850"/>
                <a:chExt cx="1633840" cy="452846"/>
              </a:xfrm>
            </p:grpSpPr>
            <p:cxnSp>
              <p:nvCxnSpPr>
                <p:cNvPr id="39" name="Straight Arrow Connector 38"/>
                <p:cNvCxnSpPr/>
                <p:nvPr/>
              </p:nvCxnSpPr>
              <p:spPr>
                <a:xfrm>
                  <a:off x="6712277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7039045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>
                  <a:off x="6385509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7365813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>
                  <a:off x="7692581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/>
                <p:nvPr/>
              </p:nvCxnSpPr>
              <p:spPr>
                <a:xfrm>
                  <a:off x="8019349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64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Does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move </a:t>
                </a:r>
                <a:r>
                  <a:rPr lang="en-US" sz="2000" dirty="0" smtClean="0"/>
                  <a:t>right or left at </a:t>
                </a:r>
                <a:r>
                  <a:rPr lang="en-US" sz="2000" dirty="0"/>
                  <a:t>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cline</a:t>
                </a:r>
                <a:r>
                  <a:rPr lang="en-US" sz="2000" dirty="0"/>
                  <a:t>?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Pick a point </a:t>
                </a:r>
                <a:r>
                  <a:rPr lang="en-US" sz="2000" dirty="0" smtClean="0"/>
                  <a:t>where we </a:t>
                </a:r>
                <a:r>
                  <a:rPr lang="en-US" sz="2000" dirty="0"/>
                  <a:t>know to evaluate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=0.3</m:t>
                        </m:r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0.3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=0.7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So,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is </a:t>
                </a:r>
                <a:r>
                  <a:rPr lang="en-US" sz="2000" b="1" dirty="0" smtClean="0"/>
                  <a:t>increasing</a:t>
                </a:r>
                <a:r>
                  <a:rPr lang="en-US" sz="2000" dirty="0" smtClean="0"/>
                  <a:t> </a:t>
                </a:r>
                <a:r>
                  <a:rPr lang="en-US" sz="2000" dirty="0"/>
                  <a:t>at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1,0.3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" name="Group 37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10" name="Group 9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5669154" y="2085312"/>
                  <a:ext cx="3409391" cy="3021480"/>
                  <a:chOff x="5669154" y="2085312"/>
                  <a:chExt cx="3409391" cy="3021480"/>
                </a:xfrm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5669154" y="2085312"/>
                    <a:ext cx="3409391" cy="3021480"/>
                    <a:chOff x="5669154" y="2085312"/>
                    <a:chExt cx="3409391" cy="3021480"/>
                  </a:xfrm>
                </p:grpSpPr>
                <p:grpSp>
                  <p:nvGrpSpPr>
                    <p:cNvPr id="29" name="Group 28"/>
                    <p:cNvGrpSpPr/>
                    <p:nvPr/>
                  </p:nvGrpSpPr>
                  <p:grpSpPr>
                    <a:xfrm>
                      <a:off x="5669154" y="2085312"/>
                      <a:ext cx="3409391" cy="3021480"/>
                      <a:chOff x="6037286" y="2085312"/>
                      <a:chExt cx="3409391" cy="3021480"/>
                    </a:xfrm>
                  </p:grpSpPr>
                  <p:grpSp>
                    <p:nvGrpSpPr>
                      <p:cNvPr id="27" name="Group 26"/>
                      <p:cNvGrpSpPr/>
                      <p:nvPr/>
                    </p:nvGrpSpPr>
                    <p:grpSpPr>
                      <a:xfrm>
                        <a:off x="6037286" y="2394468"/>
                        <a:ext cx="3409391" cy="2712324"/>
                        <a:chOff x="6037286" y="2394468"/>
                        <a:chExt cx="3409391" cy="2712324"/>
                      </a:xfrm>
                    </p:grpSpPr>
                    <p:grpSp>
                      <p:nvGrpSpPr>
                        <p:cNvPr id="23" name="Group 22"/>
                        <p:cNvGrpSpPr/>
                        <p:nvPr/>
                      </p:nvGrpSpPr>
                      <p:grpSpPr>
                        <a:xfrm>
                          <a:off x="6037286" y="2394468"/>
                          <a:ext cx="2900659" cy="2712324"/>
                          <a:chOff x="6037286" y="2394468"/>
                          <a:chExt cx="2900659" cy="2712324"/>
                        </a:xfrm>
                      </p:grpSpPr>
                      <p:grpSp>
                        <p:nvGrpSpPr>
                          <p:cNvPr id="21" name="Group 20"/>
                          <p:cNvGrpSpPr/>
                          <p:nvPr/>
                        </p:nvGrpSpPr>
                        <p:grpSpPr>
                          <a:xfrm>
                            <a:off x="6037286" y="2394468"/>
                            <a:ext cx="2900659" cy="2712324"/>
                            <a:chOff x="6037286" y="2394468"/>
                            <a:chExt cx="2900659" cy="2712324"/>
                          </a:xfrm>
                        </p:grpSpPr>
                        <p:grpSp>
                          <p:nvGrpSpPr>
                            <p:cNvPr id="20" name="Group 19"/>
                            <p:cNvGrpSpPr/>
                            <p:nvPr/>
                          </p:nvGrpSpPr>
                          <p:grpSpPr>
                            <a:xfrm>
                              <a:off x="6037286" y="2394468"/>
                              <a:ext cx="2900659" cy="2712324"/>
                              <a:chOff x="6037286" y="2394468"/>
                              <a:chExt cx="2900659" cy="2712324"/>
                            </a:xfrm>
                          </p:grpSpPr>
                          <p:grpSp>
                            <p:nvGrpSpPr>
                              <p:cNvPr id="19" name="Group 18"/>
                              <p:cNvGrpSpPr/>
                              <p:nvPr/>
                            </p:nvGrpSpPr>
                            <p:grpSpPr>
                              <a:xfrm>
                                <a:off x="6092211" y="2394468"/>
                                <a:ext cx="2845734" cy="2712324"/>
                                <a:chOff x="6092211" y="2394468"/>
                                <a:chExt cx="2845734" cy="2712324"/>
                              </a:xfrm>
                            </p:grpSpPr>
                            <p:grpSp>
                              <p:nvGrpSpPr>
                                <p:cNvPr id="18" name="Group 17"/>
                                <p:cNvGrpSpPr/>
                                <p:nvPr/>
                              </p:nvGrpSpPr>
                              <p:grpSpPr>
                                <a:xfrm>
                                  <a:off x="6092211" y="2394468"/>
                                  <a:ext cx="2845734" cy="2588620"/>
                                  <a:chOff x="6092211" y="2394468"/>
                                  <a:chExt cx="2845734" cy="2588620"/>
                                </a:xfrm>
                              </p:grpSpPr>
                              <p:grpSp>
                                <p:nvGrpSpPr>
                                  <p:cNvPr id="15" name="Group 14"/>
                                  <p:cNvGrpSpPr/>
                                  <p:nvPr/>
                                </p:nvGrpSpPr>
                                <p:grpSpPr>
                                  <a:xfrm>
                                    <a:off x="6092211" y="2394468"/>
                                    <a:ext cx="2845734" cy="2588620"/>
                                    <a:chOff x="6092211" y="2394468"/>
                                    <a:chExt cx="2845734" cy="2588620"/>
                                  </a:xfrm>
                                </p:grpSpPr>
                                <p:grpSp>
                                  <p:nvGrpSpPr>
                                    <p:cNvPr id="12" name="Group 11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286046" y="2760618"/>
                                      <a:ext cx="2651899" cy="2222470"/>
                                      <a:chOff x="6286046" y="2760618"/>
                                      <a:chExt cx="2651899" cy="2222470"/>
                                    </a:xfrm>
                                  </p:grpSpPr>
                                  <p:grpSp>
                                    <p:nvGrpSpPr>
                                      <p:cNvPr id="7" name="Group 6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6286046" y="2760618"/>
                                        <a:ext cx="2264229" cy="2055222"/>
                                        <a:chOff x="6286046" y="2760618"/>
                                        <a:chExt cx="2264229" cy="2055222"/>
                                      </a:xfrm>
                                    </p:grpSpPr>
                                    <p:cxnSp>
                                      <p:nvCxnSpPr>
                                        <p:cNvPr id="5" name="Straight Arrow Connector 4"/>
                                        <p:cNvCxnSpPr/>
                                        <p:nvPr/>
                                      </p:nvCxnSpPr>
                                      <p:spPr>
                                        <a:xfrm>
                                          <a:off x="6286046" y="4807131"/>
                                          <a:ext cx="2264229" cy="8709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 w="38100">
                                          <a:solidFill>
                                            <a:schemeClr val="tx1"/>
                                          </a:solidFill>
                                          <a:tailEnd type="triangle"/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  <p:cxnSp>
                                      <p:nvCxnSpPr>
                                        <p:cNvPr id="13" name="Straight Arrow Connector 12"/>
                                        <p:cNvCxnSpPr/>
                                        <p:nvPr/>
                                      </p:nvCxnSpPr>
                                      <p:spPr>
                                        <a:xfrm flipV="1">
                                          <a:off x="6286046" y="2760618"/>
                                          <a:ext cx="0" cy="2055222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 w="38100">
                                          <a:solidFill>
                                            <a:schemeClr val="tx1"/>
                                          </a:solidFill>
                                          <a:tailEnd type="triangle"/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1" name="Rectangle 10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8550275" y="4613756"/>
                                            <a:ext cx="387670" cy="369332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𝑢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11" name="Rectangle 10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8550275" y="4613756"/>
                                            <a:ext cx="387670" cy="369332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6"/>
                                            <a:stretch>
                                              <a:fillRect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14" name="Rectangle 13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6092211" y="2394468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</p:spPr>
                                      <p:txBody>
                                        <a:bodyPr wrap="none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𝑣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14" name="Rectangle 13"/>
                                        <p:cNvSpPr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6092211" y="2394468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7"/>
                                          <a:stretch>
                                            <a:fillRect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6" name="TextBox 15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6093685" y="470608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lIns="0" tIns="0" rIns="0" bIns="0" rtlCol="0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16" name="TextBox 15"/>
                                      <p:cNvSpPr txBox="1"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93685" y="470608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8"/>
                                        <a:stretch>
                                          <a:fillRect l="-25000" r="-25000" b="-8889"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22" name="TextBox 21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7321980" y="4829793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lIns="0" tIns="0" rIns="0" bIns="0" rtlCol="0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22" name="TextBox 21"/>
                                    <p:cNvSpPr txBox="1"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7321980" y="4829793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9"/>
                                      <a:stretch>
                                        <a:fillRect l="-29032" r="-25806" b="-8696"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24" name="TextBox 23"/>
                                  <p:cNvSpPr txBox="1"/>
                                  <p:nvPr/>
                                </p:nvSpPr>
                                <p:spPr>
                                  <a:xfrm>
                                    <a:off x="6037286" y="3649729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0" tIns="0" rIns="0" bIns="0" rtlCol="0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24" name="TextBox 23"/>
                                  <p:cNvSpPr txBox="1"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6037286" y="3649729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0"/>
                                    <a:stretch>
                                      <a:fillRect l="-28125" r="-21875" b="-8889"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p:cxnSp>
                          <p:nvCxnSpPr>
                            <p:cNvPr id="26" name="Straight Arrow Connector 25"/>
                            <p:cNvCxnSpPr/>
                            <p:nvPr/>
                          </p:nvCxnSpPr>
                          <p:spPr>
                            <a:xfrm>
                              <a:off x="6286045" y="3783873"/>
                              <a:ext cx="2264229" cy="8709"/>
                            </a:xfrm>
                            <a:prstGeom prst="straightConnector1">
                              <a:avLst/>
                            </a:prstGeom>
                            <a:ln w="38100">
                              <a:solidFill>
                                <a:srgbClr val="00B050"/>
                              </a:solidFill>
                              <a:prstDash val="sysDash"/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8" name="Straight Arrow Connector 27"/>
                          <p:cNvCxnSpPr/>
                          <p:nvPr/>
                        </p:nvCxnSpPr>
                        <p:spPr>
                          <a:xfrm flipV="1">
                            <a:off x="7418159" y="2743200"/>
                            <a:ext cx="0" cy="2055222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rgbClr val="FF0000"/>
                            </a:solidFill>
                            <a:prstDash val="sysDash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5" name="Rectangle 24"/>
                            <p:cNvSpPr/>
                            <p:nvPr/>
                          </p:nvSpPr>
                          <p:spPr>
                            <a:xfrm>
                              <a:off x="8496353" y="3461655"/>
                              <a:ext cx="950324" cy="618311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en-US" i="1" dirty="0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𝑑𝑢</m:t>
                                        </m:r>
                                      </m:num>
                                      <m:den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den>
                                    </m:f>
                                    <m:r>
                                      <a:rPr lang="en-US" b="0" i="1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  <m:r>
                                      <a:rPr lang="en-US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oMath>
                                </m:oMathPara>
                              </a14:m>
                              <a:endParaRPr lang="en-US" dirty="0">
                                <a:solidFill>
                                  <a:srgbClr val="00B050"/>
                                </a:solidFill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5" name="Rectangle 24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8496353" y="3461655"/>
                              <a:ext cx="950324" cy="618311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1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2" name="Rectangle 31"/>
                          <p:cNvSpPr/>
                          <p:nvPr/>
                        </p:nvSpPr>
                        <p:spPr>
                          <a:xfrm>
                            <a:off x="6942997" y="2085312"/>
                            <a:ext cx="950324" cy="61831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b="0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num>
                                    <m:den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oMath>
                              </m:oMathPara>
                            </a14:m>
                            <a:endParaRPr lang="en-US" dirty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2" name="Rectangle 3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942997" y="2085312"/>
                            <a:ext cx="950324" cy="618311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p:grpSp>
                  <p:nvGrpSpPr>
                    <p:cNvPr id="4" name="Group 3"/>
                    <p:cNvGrpSpPr/>
                    <p:nvPr/>
                  </p:nvGrpSpPr>
                  <p:grpSpPr>
                    <a:xfrm>
                      <a:off x="6233109" y="3557450"/>
                      <a:ext cx="1633840" cy="452846"/>
                      <a:chOff x="6204857" y="3559628"/>
                      <a:chExt cx="1633840" cy="452846"/>
                    </a:xfrm>
                  </p:grpSpPr>
                  <p:cxnSp>
                    <p:nvCxnSpPr>
                      <p:cNvPr id="3" name="Straight Arrow Connector 2"/>
                      <p:cNvCxnSpPr/>
                      <p:nvPr/>
                    </p:nvCxnSpPr>
                    <p:spPr>
                      <a:xfrm>
                        <a:off x="6531625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Arrow Connector 29"/>
                      <p:cNvCxnSpPr/>
                      <p:nvPr/>
                    </p:nvCxnSpPr>
                    <p:spPr>
                      <a:xfrm>
                        <a:off x="6858393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>
                        <a:off x="6204857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Arrow Connector 32"/>
                      <p:cNvCxnSpPr/>
                      <p:nvPr/>
                    </p:nvCxnSpPr>
                    <p:spPr>
                      <a:xfrm>
                        <a:off x="7185161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Arrow Connector 33"/>
                      <p:cNvCxnSpPr/>
                      <p:nvPr/>
                    </p:nvCxnSpPr>
                    <p:spPr>
                      <a:xfrm>
                        <a:off x="7511929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Arrow Connector 34"/>
                      <p:cNvCxnSpPr/>
                      <p:nvPr/>
                    </p:nvCxnSpPr>
                    <p:spPr>
                      <a:xfrm>
                        <a:off x="7838697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6" name="Rectangle 35"/>
                      <p:cNvSpPr/>
                      <p:nvPr/>
                    </p:nvSpPr>
                    <p:spPr>
                      <a:xfrm>
                        <a:off x="6025129" y="2719055"/>
                        <a:ext cx="943207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𝑑𝑣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&lt;0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36" name="Rectangle 35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025129" y="2719055"/>
                        <a:ext cx="943207" cy="618311"/>
                      </a:xfrm>
                      <a:prstGeom prst="rect">
                        <a:avLst/>
                      </a:prstGeom>
                      <a:blipFill rotWithShape="0">
                        <a:blip r:embed="rId13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7" name="Rectangle 36"/>
                    <p:cNvSpPr/>
                    <p:nvPr/>
                  </p:nvSpPr>
                  <p:spPr>
                    <a:xfrm>
                      <a:off x="7185014" y="2719055"/>
                      <a:ext cx="943207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7" name="Rectangle 3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185014" y="2719055"/>
                      <a:ext cx="943207" cy="618311"/>
                    </a:xfrm>
                    <a:prstGeom prst="rect">
                      <a:avLst/>
                    </a:prstGeom>
                    <a:blipFill rotWithShape="0">
                      <a:blip r:embed="rId1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9" name="Group 8"/>
              <p:cNvGrpSpPr/>
              <p:nvPr/>
            </p:nvGrpSpPr>
            <p:grpSpPr>
              <a:xfrm rot="5400000">
                <a:off x="6237459" y="3557450"/>
                <a:ext cx="1633840" cy="452846"/>
                <a:chOff x="6385509" y="3709850"/>
                <a:chExt cx="1633840" cy="452846"/>
              </a:xfrm>
            </p:grpSpPr>
            <p:cxnSp>
              <p:nvCxnSpPr>
                <p:cNvPr id="39" name="Straight Arrow Connector 38"/>
                <p:cNvCxnSpPr/>
                <p:nvPr/>
              </p:nvCxnSpPr>
              <p:spPr>
                <a:xfrm>
                  <a:off x="6712277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7039045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>
                  <a:off x="6385509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7365813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>
                  <a:off x="7692581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/>
                <p:nvPr/>
              </p:nvCxnSpPr>
              <p:spPr>
                <a:xfrm>
                  <a:off x="8019349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rgbClr val="0000CC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390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524"/>
            <a:ext cx="9144000" cy="651708"/>
          </a:xfrm>
        </p:spPr>
        <p:txBody>
          <a:bodyPr/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Last Time: Bifurcations in </a:t>
            </a:r>
            <a:r>
              <a:rPr lang="en-US" sz="3200" b="1" dirty="0" err="1">
                <a:solidFill>
                  <a:srgbClr val="0000CC"/>
                </a:solidFill>
              </a:rPr>
              <a:t>Bistable</a:t>
            </a:r>
            <a:r>
              <a:rPr lang="en-US" sz="3200" b="1" dirty="0">
                <a:solidFill>
                  <a:srgbClr val="0000CC"/>
                </a:solidFill>
              </a:rPr>
              <a:t> Circuit</a:t>
            </a:r>
            <a:endParaRPr lang="en-US" sz="32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7200112" cy="34172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𝑏𝑎𝑠𝑎𝑙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0.5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</m:e>
                          </m:groupChr>
                        </m:e>
                        <m:li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𝑏𝑎𝑠𝑎𝑙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lim>
                      </m:limLow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If we make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𝑏𝑎𝑠𝑎𝑙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 smtClean="0"/>
                  <a:t> and sweep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from 0 to 1.25, the leftmost FP stays at 0 (though it switches from unstable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to stable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 smtClean="0"/>
                  <a:t>) the middle FP doesn’t exist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, then moves right (larger) and the rightmost FP doesn’t exist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, then moves left (smaller) until it collides and annihilates with the middle FP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≈1.2</m:t>
                    </m:r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7200112" cy="3417282"/>
              </a:xfrm>
              <a:prstGeom prst="rect">
                <a:avLst/>
              </a:prstGeom>
              <a:blipFill rotWithShape="0">
                <a:blip r:embed="rId4"/>
                <a:stretch>
                  <a:fillRect l="-762" r="-10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6960283" y="1175113"/>
            <a:ext cx="1219200" cy="1117135"/>
            <a:chOff x="6324600" y="787866"/>
            <a:chExt cx="1219200" cy="1117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Arc 28"/>
            <p:cNvSpPr/>
            <p:nvPr/>
          </p:nvSpPr>
          <p:spPr>
            <a:xfrm>
              <a:off x="6667500" y="787866"/>
              <a:ext cx="876300" cy="1117135"/>
            </a:xfrm>
            <a:prstGeom prst="arc">
              <a:avLst>
                <a:gd name="adj1" fmla="val 12293410"/>
                <a:gd name="adj2" fmla="val 9019404"/>
              </a:avLst>
            </a:prstGeom>
            <a:ln w="38100" cap="flat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6042142" y="4526653"/>
                <a:ext cx="1218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=1.25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2142" y="4526653"/>
                <a:ext cx="1218026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5441886" y="3175030"/>
                <a:ext cx="9134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1886" y="3175030"/>
                <a:ext cx="913455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591520" y="3083377"/>
            <a:ext cx="2472881" cy="1776526"/>
            <a:chOff x="591520" y="3083377"/>
            <a:chExt cx="2472881" cy="1776526"/>
          </a:xfrm>
        </p:grpSpPr>
        <p:grpSp>
          <p:nvGrpSpPr>
            <p:cNvPr id="9" name="Group 8"/>
            <p:cNvGrpSpPr/>
            <p:nvPr/>
          </p:nvGrpSpPr>
          <p:grpSpPr>
            <a:xfrm>
              <a:off x="591520" y="3083377"/>
              <a:ext cx="2472881" cy="1776526"/>
              <a:chOff x="591520" y="3083377"/>
              <a:chExt cx="2472881" cy="1776526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748223" y="3216189"/>
                <a:ext cx="2316178" cy="1643714"/>
                <a:chOff x="748223" y="3216189"/>
                <a:chExt cx="2316178" cy="1643714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748223" y="3216189"/>
                  <a:ext cx="2226196" cy="1643714"/>
                  <a:chOff x="365391" y="2283624"/>
                  <a:chExt cx="2226196" cy="1643714"/>
                </a:xfrm>
              </p:grpSpPr>
              <p:pic>
                <p:nvPicPr>
                  <p:cNvPr id="39" name="Picture 38"/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365391" y="2283624"/>
                    <a:ext cx="2226196" cy="1643714"/>
                  </a:xfrm>
                  <a:prstGeom prst="rect">
                    <a:avLst/>
                  </a:prstGeom>
                </p:spPr>
              </p:pic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0" name="Rectangle 39"/>
                      <p:cNvSpPr/>
                      <p:nvPr/>
                    </p:nvSpPr>
                    <p:spPr>
                      <a:xfrm>
                        <a:off x="751223" y="2425114"/>
                        <a:ext cx="913455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0" name="Rectangle 9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51223" y="2425114"/>
                        <a:ext cx="913455" cy="369332"/>
                      </a:xfrm>
                      <a:prstGeom prst="rect">
                        <a:avLst/>
                      </a:prstGeom>
                      <a:blipFill rotWithShape="0">
                        <a:blip r:embed="rId14"/>
                        <a:stretch>
                          <a:fillRect b="-1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" name="TextBox 46"/>
                    <p:cNvSpPr txBox="1"/>
                    <p:nvPr/>
                  </p:nvSpPr>
                  <p:spPr>
                    <a:xfrm>
                      <a:off x="2903268" y="4570764"/>
                      <a:ext cx="16113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47" name="TextBox 4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903268" y="4570764"/>
                      <a:ext cx="161133" cy="276999"/>
                    </a:xfrm>
                    <a:prstGeom prst="rect">
                      <a:avLst/>
                    </a:prstGeom>
                    <a:blipFill rotWithShape="0">
                      <a:blip r:embed="rId15"/>
                      <a:stretch>
                        <a:fillRect l="-25926" r="-22222" b="-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Rectangle 52"/>
                  <p:cNvSpPr/>
                  <p:nvPr/>
                </p:nvSpPr>
                <p:spPr>
                  <a:xfrm>
                    <a:off x="591520" y="3083377"/>
                    <a:ext cx="39690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3" name="Rectangle 5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1520" y="3083377"/>
                    <a:ext cx="396904" cy="369332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Rectangle 71"/>
                <p:cNvSpPr/>
                <p:nvPr/>
              </p:nvSpPr>
              <p:spPr>
                <a:xfrm>
                  <a:off x="2274951" y="4246875"/>
                  <a:ext cx="70506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𝑙𝑜𝑤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2" name="Rectangle 7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4951" y="4246875"/>
                  <a:ext cx="705065" cy="369332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/>
          <p:cNvGrpSpPr/>
          <p:nvPr/>
        </p:nvGrpSpPr>
        <p:grpSpPr>
          <a:xfrm>
            <a:off x="2875298" y="4955757"/>
            <a:ext cx="2520851" cy="1843188"/>
            <a:chOff x="2875298" y="4955757"/>
            <a:chExt cx="2520851" cy="1843188"/>
          </a:xfrm>
        </p:grpSpPr>
        <p:grpSp>
          <p:nvGrpSpPr>
            <p:cNvPr id="11" name="Group 10"/>
            <p:cNvGrpSpPr/>
            <p:nvPr/>
          </p:nvGrpSpPr>
          <p:grpSpPr>
            <a:xfrm>
              <a:off x="2875298" y="4955757"/>
              <a:ext cx="2520851" cy="1843188"/>
              <a:chOff x="2875298" y="4955757"/>
              <a:chExt cx="2520851" cy="184318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974419" y="5074738"/>
                <a:ext cx="2421730" cy="1724207"/>
                <a:chOff x="2974419" y="5074738"/>
                <a:chExt cx="2421730" cy="1724207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2974419" y="5074738"/>
                  <a:ext cx="2297596" cy="1724207"/>
                  <a:chOff x="2591587" y="4142173"/>
                  <a:chExt cx="2297596" cy="1724207"/>
                </a:xfrm>
              </p:grpSpPr>
              <p:pic>
                <p:nvPicPr>
                  <p:cNvPr id="42" name="Picture 41"/>
                  <p:cNvPicPr>
                    <a:picLocks noChangeAspect="1"/>
                  </p:cNvPicPr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2591587" y="4142173"/>
                    <a:ext cx="2297596" cy="1724207"/>
                  </a:xfrm>
                  <a:prstGeom prst="rect">
                    <a:avLst/>
                  </a:prstGeom>
                </p:spPr>
              </p:pic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3" name="Rectangle 42"/>
                      <p:cNvSpPr/>
                      <p:nvPr/>
                    </p:nvSpPr>
                    <p:spPr>
                      <a:xfrm>
                        <a:off x="3429360" y="4268710"/>
                        <a:ext cx="1089786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1.5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3" name="Rectangle 12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429360" y="4268710"/>
                        <a:ext cx="1089786" cy="369332"/>
                      </a:xfrm>
                      <a:prstGeom prst="rect">
                        <a:avLst/>
                      </a:prstGeom>
                      <a:blipFill rotWithShape="0">
                        <a:blip r:embed="rId1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0" name="TextBox 49"/>
                    <p:cNvSpPr txBox="1"/>
                    <p:nvPr/>
                  </p:nvSpPr>
                  <p:spPr>
                    <a:xfrm>
                      <a:off x="5235016" y="6390444"/>
                      <a:ext cx="16113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50" name="TextBox 4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235016" y="6390444"/>
                      <a:ext cx="161133" cy="276999"/>
                    </a:xfrm>
                    <a:prstGeom prst="rect">
                      <a:avLst/>
                    </a:prstGeom>
                    <a:blipFill rotWithShape="0">
                      <a:blip r:embed="rId20"/>
                      <a:stretch>
                        <a:fillRect l="-30769" r="-23077" b="-652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Rectangle 60"/>
                  <p:cNvSpPr/>
                  <p:nvPr/>
                </p:nvSpPr>
                <p:spPr>
                  <a:xfrm>
                    <a:off x="2875298" y="4955757"/>
                    <a:ext cx="39690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61" name="Rectangle 6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75298" y="4955757"/>
                    <a:ext cx="396904" cy="369332"/>
                  </a:xfrm>
                  <a:prstGeom prst="rect">
                    <a:avLst/>
                  </a:prstGeom>
                  <a:blipFill rotWithShape="0">
                    <a:blip r:embed="rId2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Rectangle 74"/>
                <p:cNvSpPr/>
                <p:nvPr/>
              </p:nvSpPr>
              <p:spPr>
                <a:xfrm>
                  <a:off x="4491457" y="6159611"/>
                  <a:ext cx="70506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𝑙𝑜𝑤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5" name="Rectangle 7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1457" y="6159611"/>
                  <a:ext cx="705065" cy="369332"/>
                </a:xfrm>
                <a:prstGeom prst="rect">
                  <a:avLst/>
                </a:prstGeom>
                <a:blipFill rotWithShape="0">
                  <a:blip r:embed="rId22"/>
                  <a:stretch>
                    <a:fillRect b="-327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5" name="Group 24"/>
          <p:cNvGrpSpPr/>
          <p:nvPr/>
        </p:nvGrpSpPr>
        <p:grpSpPr>
          <a:xfrm>
            <a:off x="4592388" y="3027754"/>
            <a:ext cx="4521464" cy="2765684"/>
            <a:chOff x="4592388" y="3027754"/>
            <a:chExt cx="4521464" cy="2765684"/>
          </a:xfrm>
        </p:grpSpPr>
        <p:grpSp>
          <p:nvGrpSpPr>
            <p:cNvPr id="14" name="Group 13"/>
            <p:cNvGrpSpPr/>
            <p:nvPr/>
          </p:nvGrpSpPr>
          <p:grpSpPr>
            <a:xfrm>
              <a:off x="4592388" y="3027754"/>
              <a:ext cx="4323012" cy="2765684"/>
              <a:chOff x="4592388" y="3027754"/>
              <a:chExt cx="4323012" cy="2765684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4592388" y="3027754"/>
                <a:ext cx="4323012" cy="2765684"/>
                <a:chOff x="4592388" y="3027754"/>
                <a:chExt cx="4323012" cy="2765684"/>
              </a:xfrm>
            </p:grpSpPr>
            <p:grpSp>
              <p:nvGrpSpPr>
                <p:cNvPr id="12" name="Group 11"/>
                <p:cNvGrpSpPr/>
                <p:nvPr/>
              </p:nvGrpSpPr>
              <p:grpSpPr>
                <a:xfrm>
                  <a:off x="4592388" y="3027754"/>
                  <a:ext cx="4323012" cy="2765684"/>
                  <a:chOff x="4592388" y="3027754"/>
                  <a:chExt cx="4323012" cy="2765684"/>
                </a:xfrm>
              </p:grpSpPr>
              <p:grpSp>
                <p:nvGrpSpPr>
                  <p:cNvPr id="5" name="Group 4"/>
                  <p:cNvGrpSpPr/>
                  <p:nvPr/>
                </p:nvGrpSpPr>
                <p:grpSpPr>
                  <a:xfrm>
                    <a:off x="4592388" y="3027754"/>
                    <a:ext cx="4323012" cy="2765684"/>
                    <a:chOff x="4592388" y="3027754"/>
                    <a:chExt cx="4323012" cy="2765684"/>
                  </a:xfrm>
                </p:grpSpPr>
                <p:grpSp>
                  <p:nvGrpSpPr>
                    <p:cNvPr id="4" name="Group 3"/>
                    <p:cNvGrpSpPr/>
                    <p:nvPr/>
                  </p:nvGrpSpPr>
                  <p:grpSpPr>
                    <a:xfrm>
                      <a:off x="4940064" y="3027754"/>
                      <a:ext cx="3975336" cy="2765684"/>
                      <a:chOff x="4940064" y="3027754"/>
                      <a:chExt cx="3975336" cy="2765684"/>
                    </a:xfrm>
                  </p:grpSpPr>
                  <p:pic>
                    <p:nvPicPr>
                      <p:cNvPr id="3" name="Picture 2"/>
                      <p:cNvPicPr>
                        <a:picLocks noChangeAspect="1"/>
                      </p:cNvPicPr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4940064" y="3027754"/>
                        <a:ext cx="3975336" cy="2765684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68" name="Group 67"/>
                      <p:cNvGrpSpPr/>
                      <p:nvPr/>
                    </p:nvGrpSpPr>
                    <p:grpSpPr>
                      <a:xfrm>
                        <a:off x="5274493" y="4035832"/>
                        <a:ext cx="3482030" cy="383768"/>
                        <a:chOff x="5274493" y="4035832"/>
                        <a:chExt cx="3482030" cy="383768"/>
                      </a:xfrm>
                    </p:grpSpPr>
                    <p:grpSp>
                      <p:nvGrpSpPr>
                        <p:cNvPr id="63" name="Group 62"/>
                        <p:cNvGrpSpPr/>
                        <p:nvPr/>
                      </p:nvGrpSpPr>
                      <p:grpSpPr>
                        <a:xfrm>
                          <a:off x="5274493" y="4035832"/>
                          <a:ext cx="3482030" cy="142690"/>
                          <a:chOff x="5274493" y="4035832"/>
                          <a:chExt cx="3482030" cy="142690"/>
                        </a:xfrm>
                      </p:grpSpPr>
                      <p:grpSp>
                        <p:nvGrpSpPr>
                          <p:cNvPr id="26" name="Group 25"/>
                          <p:cNvGrpSpPr/>
                          <p:nvPr/>
                        </p:nvGrpSpPr>
                        <p:grpSpPr>
                          <a:xfrm>
                            <a:off x="5274493" y="4035832"/>
                            <a:ext cx="3482030" cy="142690"/>
                            <a:chOff x="5274493" y="4035832"/>
                            <a:chExt cx="3482030" cy="142690"/>
                          </a:xfrm>
                        </p:grpSpPr>
                        <p:grpSp>
                          <p:nvGrpSpPr>
                            <p:cNvPr id="24" name="Group 23"/>
                            <p:cNvGrpSpPr/>
                            <p:nvPr/>
                          </p:nvGrpSpPr>
                          <p:grpSpPr>
                            <a:xfrm>
                              <a:off x="5274493" y="4037306"/>
                              <a:ext cx="3482030" cy="141216"/>
                              <a:chOff x="5274493" y="4037306"/>
                              <a:chExt cx="3482030" cy="141216"/>
                            </a:xfrm>
                          </p:grpSpPr>
                          <p:grpSp>
                            <p:nvGrpSpPr>
                              <p:cNvPr id="23" name="Group 22"/>
                              <p:cNvGrpSpPr/>
                              <p:nvPr/>
                            </p:nvGrpSpPr>
                            <p:grpSpPr>
                              <a:xfrm>
                                <a:off x="5274493" y="4037306"/>
                                <a:ext cx="3482030" cy="141216"/>
                                <a:chOff x="5274493" y="4037306"/>
                                <a:chExt cx="3482030" cy="141216"/>
                              </a:xfrm>
                            </p:grpSpPr>
                            <p:grpSp>
                              <p:nvGrpSpPr>
                                <p:cNvPr id="22" name="Group 21"/>
                                <p:cNvGrpSpPr/>
                                <p:nvPr/>
                              </p:nvGrpSpPr>
                              <p:grpSpPr>
                                <a:xfrm>
                                  <a:off x="5274493" y="4037306"/>
                                  <a:ext cx="3482030" cy="141216"/>
                                  <a:chOff x="5274493" y="4037306"/>
                                  <a:chExt cx="3482030" cy="141216"/>
                                </a:xfrm>
                              </p:grpSpPr>
                              <p:grpSp>
                                <p:nvGrpSpPr>
                                  <p:cNvPr id="21" name="Group 20"/>
                                  <p:cNvGrpSpPr/>
                                  <p:nvPr/>
                                </p:nvGrpSpPr>
                                <p:grpSpPr>
                                  <a:xfrm>
                                    <a:off x="5274493" y="4037306"/>
                                    <a:ext cx="3482030" cy="141216"/>
                                    <a:chOff x="5274493" y="4037306"/>
                                    <a:chExt cx="3482030" cy="141216"/>
                                  </a:xfrm>
                                </p:grpSpPr>
                                <p:grpSp>
                                  <p:nvGrpSpPr>
                                    <p:cNvPr id="20" name="Group 19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5274493" y="4037306"/>
                                      <a:ext cx="3482030" cy="141216"/>
                                      <a:chOff x="5274493" y="4037306"/>
                                      <a:chExt cx="3482030" cy="141216"/>
                                    </a:xfrm>
                                  </p:grpSpPr>
                                  <p:grpSp>
                                    <p:nvGrpSpPr>
                                      <p:cNvPr id="16" name="Group 15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5274493" y="4043733"/>
                                        <a:ext cx="3482030" cy="134789"/>
                                        <a:chOff x="5274493" y="4043733"/>
                                        <a:chExt cx="3482030" cy="134789"/>
                                      </a:xfrm>
                                    </p:grpSpPr>
                                    <p:cxnSp>
                                      <p:nvCxnSpPr>
                                        <p:cNvPr id="52" name="Straight Connector 51"/>
                                        <p:cNvCxnSpPr/>
                                        <p:nvPr/>
                                      </p:nvCxnSpPr>
                                      <p:spPr>
                                        <a:xfrm flipV="1">
                                          <a:off x="5274493" y="4097141"/>
                                          <a:ext cx="3482030" cy="0"/>
                                        </a:xfrm>
                                        <a:prstGeom prst="line">
                                          <a:avLst/>
                                        </a:prstGeom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  <p:sp>
                                      <p:nvSpPr>
                                        <p:cNvPr id="45" name="Oval 44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5417378" y="4043733"/>
                                          <a:ext cx="131197" cy="134789"/>
                                        </a:xfrm>
                                        <a:prstGeom prst="ellipse">
                                          <a:avLst/>
                                        </a:prstGeom>
                                        <a:solidFill>
                                          <a:srgbClr val="00CC00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en-US"/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46" name="Oval 45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760464" y="4037306"/>
                                        <a:ext cx="131197" cy="134789"/>
                                      </a:xfrm>
                                      <a:prstGeom prst="ellipse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>
                                        <a:noFill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en-US"/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49" name="Oval 48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5898614" y="4041153"/>
                                      <a:ext cx="131197" cy="134789"/>
                                    </a:xfrm>
                                    <a:prstGeom prst="ellipse">
                                      <a:avLst/>
                                    </a:prstGeom>
                                    <a:solidFill>
                                      <a:srgbClr val="FF0000"/>
                                    </a:solidFill>
                                    <a:ln>
                                      <a:noFill/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endParaRPr lang="en-US"/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56" name="Oval 55"/>
                                  <p:cNvSpPr/>
                                  <p:nvPr/>
                                </p:nvSpPr>
                                <p:spPr>
                                  <a:xfrm>
                                    <a:off x="6042142" y="4042627"/>
                                    <a:ext cx="131197" cy="13478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rgbClr val="FF0000"/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US"/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58" name="Oval 57"/>
                                <p:cNvSpPr/>
                                <p:nvPr/>
                              </p:nvSpPr>
                              <p:spPr>
                                <a:xfrm>
                                  <a:off x="6193070" y="4042627"/>
                                  <a:ext cx="131197" cy="134789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rgbClr val="FF0000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US"/>
                                </a:p>
                              </p:txBody>
                            </p:sp>
                          </p:grpSp>
                          <p:sp>
                            <p:nvSpPr>
                              <p:cNvPr id="62" name="Oval 61"/>
                              <p:cNvSpPr/>
                              <p:nvPr/>
                            </p:nvSpPr>
                            <p:spPr>
                              <a:xfrm>
                                <a:off x="8484169" y="4037306"/>
                                <a:ext cx="131197" cy="134789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00CC0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</p:grpSp>
                        <p:sp>
                          <p:nvSpPr>
                            <p:cNvPr id="60" name="Oval 59"/>
                            <p:cNvSpPr/>
                            <p:nvPr/>
                          </p:nvSpPr>
                          <p:spPr>
                            <a:xfrm>
                              <a:off x="7470617" y="4035832"/>
                              <a:ext cx="131197" cy="134789"/>
                            </a:xfrm>
                            <a:prstGeom prst="ellipse">
                              <a:avLst/>
                            </a:prstGeom>
                            <a:solidFill>
                              <a:srgbClr val="00CC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sp>
                        <p:nvSpPr>
                          <p:cNvPr id="59" name="Oval 58"/>
                          <p:cNvSpPr/>
                          <p:nvPr/>
                        </p:nvSpPr>
                        <p:spPr>
                          <a:xfrm>
                            <a:off x="6813084" y="4037987"/>
                            <a:ext cx="131197" cy="134789"/>
                          </a:xfrm>
                          <a:prstGeom prst="ellipse">
                            <a:avLst/>
                          </a:prstGeom>
                          <a:solidFill>
                            <a:srgbClr val="00CC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</p:grpSp>
                    <p:cxnSp>
                      <p:nvCxnSpPr>
                        <p:cNvPr id="70" name="Straight Arrow Connector 69"/>
                        <p:cNvCxnSpPr/>
                        <p:nvPr/>
                      </p:nvCxnSpPr>
                      <p:spPr>
                        <a:xfrm>
                          <a:off x="7601814" y="4390007"/>
                          <a:ext cx="484632" cy="0"/>
                        </a:xfrm>
                        <a:prstGeom prst="straightConnector1">
                          <a:avLst/>
                        </a:prstGeom>
                        <a:ln w="50800">
                          <a:solidFill>
                            <a:srgbClr val="00CC00"/>
                          </a:solidFill>
                          <a:headEnd type="triangl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1" name="Straight Arrow Connector 70"/>
                        <p:cNvCxnSpPr/>
                        <p:nvPr/>
                      </p:nvCxnSpPr>
                      <p:spPr>
                        <a:xfrm>
                          <a:off x="5802055" y="4419600"/>
                          <a:ext cx="484632" cy="0"/>
                        </a:xfrm>
                        <a:prstGeom prst="straightConnector1">
                          <a:avLst/>
                        </a:prstGeom>
                        <a:ln w="50800">
                          <a:solidFill>
                            <a:srgbClr val="FF0000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" name="Rectangle 1"/>
                        <p:cNvSpPr/>
                        <p:nvPr/>
                      </p:nvSpPr>
                      <p:spPr>
                        <a:xfrm rot="16200000">
                          <a:off x="3804833" y="4055599"/>
                          <a:ext cx="1944442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𝑏𝑎𝑠𝑎𝑙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2" name="Rectangle 1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6200000">
                          <a:off x="3804833" y="4055599"/>
                          <a:ext cx="1944442" cy="369332"/>
                        </a:xfrm>
                        <a:prstGeom prst="rect">
                          <a:avLst/>
                        </a:prstGeom>
                        <a:blipFill rotWithShape="0">
                          <a:blip r:embed="rId24"/>
                          <a:stretch>
                            <a:fillRect r="-14754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4" name="Rectangle 63"/>
                      <p:cNvSpPr/>
                      <p:nvPr/>
                    </p:nvSpPr>
                    <p:spPr>
                      <a:xfrm>
                        <a:off x="7470617" y="4390007"/>
                        <a:ext cx="786818" cy="401135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h𝑖𝑔h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64" name="Rectangle 63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470617" y="4390007"/>
                        <a:ext cx="786818" cy="401135"/>
                      </a:xfrm>
                      <a:prstGeom prst="rect">
                        <a:avLst/>
                      </a:prstGeom>
                      <a:blipFill rotWithShape="0">
                        <a:blip r:embed="rId25"/>
                        <a:stretch>
                          <a:fillRect b="-10606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5" name="Rectangle 64"/>
                    <p:cNvSpPr/>
                    <p:nvPr/>
                  </p:nvSpPr>
                  <p:spPr>
                    <a:xfrm>
                      <a:off x="5175402" y="4172095"/>
                      <a:ext cx="705065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𝑙𝑜𝑤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65" name="Rectangle 64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175402" y="4172095"/>
                      <a:ext cx="705065" cy="369332"/>
                    </a:xfrm>
                    <a:prstGeom prst="rect">
                      <a:avLst/>
                    </a:prstGeom>
                    <a:blipFill rotWithShape="0">
                      <a:blip r:embed="rId26"/>
                      <a:stretch>
                        <a:fillRect b="-327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6" name="Rectangle 65"/>
                  <p:cNvSpPr/>
                  <p:nvPr/>
                </p:nvSpPr>
                <p:spPr>
                  <a:xfrm>
                    <a:off x="5666144" y="4499734"/>
                    <a:ext cx="991169" cy="36958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𝑚𝑖𝑑𝑑𝑙𝑒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66" name="Rectangle 6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66144" y="4499734"/>
                    <a:ext cx="991169" cy="369588"/>
                  </a:xfrm>
                  <a:prstGeom prst="rect">
                    <a:avLst/>
                  </a:prstGeom>
                  <a:blipFill rotWithShape="0">
                    <a:blip r:embed="rId27"/>
                    <a:stretch>
                      <a:fillRect b="-491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Rectangle 75"/>
                <p:cNvSpPr/>
                <p:nvPr/>
              </p:nvSpPr>
              <p:spPr>
                <a:xfrm>
                  <a:off x="8716948" y="5329255"/>
                  <a:ext cx="39690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6" name="Rectangle 7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16948" y="5329255"/>
                  <a:ext cx="396904" cy="369332"/>
                </a:xfrm>
                <a:prstGeom prst="rect">
                  <a:avLst/>
                </a:prstGeom>
                <a:blipFill rotWithShape="0">
                  <a:blip r:embed="rId2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Group 29"/>
          <p:cNvGrpSpPr/>
          <p:nvPr/>
        </p:nvGrpSpPr>
        <p:grpSpPr>
          <a:xfrm>
            <a:off x="533370" y="4861244"/>
            <a:ext cx="2438007" cy="1886387"/>
            <a:chOff x="533370" y="4861244"/>
            <a:chExt cx="2438007" cy="1886387"/>
          </a:xfrm>
        </p:grpSpPr>
        <p:grpSp>
          <p:nvGrpSpPr>
            <p:cNvPr id="18" name="Group 17"/>
            <p:cNvGrpSpPr/>
            <p:nvPr/>
          </p:nvGrpSpPr>
          <p:grpSpPr>
            <a:xfrm>
              <a:off x="533370" y="4954985"/>
              <a:ext cx="2438007" cy="1792646"/>
              <a:chOff x="533370" y="4954985"/>
              <a:chExt cx="2438007" cy="1792646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533370" y="4954985"/>
                <a:ext cx="2438007" cy="1792646"/>
                <a:chOff x="533370" y="4954985"/>
                <a:chExt cx="2438007" cy="1792646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533370" y="4954985"/>
                  <a:ext cx="2438007" cy="1792646"/>
                  <a:chOff x="533370" y="4954985"/>
                  <a:chExt cx="2438007" cy="1792646"/>
                </a:xfrm>
              </p:grpSpPr>
              <p:grpSp>
                <p:nvGrpSpPr>
                  <p:cNvPr id="7" name="Group 6"/>
                  <p:cNvGrpSpPr/>
                  <p:nvPr/>
                </p:nvGrpSpPr>
                <p:grpSpPr>
                  <a:xfrm>
                    <a:off x="631710" y="5047365"/>
                    <a:ext cx="2339667" cy="1700266"/>
                    <a:chOff x="631710" y="5047365"/>
                    <a:chExt cx="2339667" cy="1700266"/>
                  </a:xfrm>
                </p:grpSpPr>
                <p:pic>
                  <p:nvPicPr>
                    <p:cNvPr id="37" name="Picture 36"/>
                    <p:cNvPicPr>
                      <a:picLocks noChangeAspect="1"/>
                    </p:cNvPicPr>
                    <p:nvPr/>
                  </p:nvPicPr>
                  <p:blipFill>
                    <a:blip r:embed="rId29"/>
                    <a:stretch>
                      <a:fillRect/>
                    </a:stretch>
                  </p:blipFill>
                  <p:spPr>
                    <a:xfrm>
                      <a:off x="631710" y="5047365"/>
                      <a:ext cx="2265722" cy="1700266"/>
                    </a:xfrm>
                    <a:prstGeom prst="rect">
                      <a:avLst/>
                    </a:prstGeom>
                  </p:spPr>
                </p:pic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8" name="TextBox 47"/>
                        <p:cNvSpPr txBox="1"/>
                        <p:nvPr/>
                      </p:nvSpPr>
                      <p:spPr>
                        <a:xfrm>
                          <a:off x="2810244" y="6422637"/>
                          <a:ext cx="161133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48" name="TextBox 47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810244" y="6422637"/>
                          <a:ext cx="161133" cy="276999"/>
                        </a:xfrm>
                        <a:prstGeom prst="rect">
                          <a:avLst/>
                        </a:prstGeom>
                        <a:blipFill rotWithShape="0">
                          <a:blip r:embed="rId30"/>
                          <a:stretch>
                            <a:fillRect l="-30769" r="-23077" b="-6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4" name="Rectangle 53"/>
                      <p:cNvSpPr/>
                      <p:nvPr/>
                    </p:nvSpPr>
                    <p:spPr>
                      <a:xfrm>
                        <a:off x="533370" y="4954985"/>
                        <a:ext cx="39690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54" name="Rectangle 53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33370" y="4954985"/>
                        <a:ext cx="396904" cy="369332"/>
                      </a:xfrm>
                      <a:prstGeom prst="rect">
                        <a:avLst/>
                      </a:prstGeom>
                      <a:blipFill rotWithShape="0">
                        <a:blip r:embed="rId31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7" name="Rectangle 66"/>
                    <p:cNvSpPr/>
                    <p:nvPr/>
                  </p:nvSpPr>
                  <p:spPr>
                    <a:xfrm>
                      <a:off x="1884129" y="5436421"/>
                      <a:ext cx="991169" cy="36958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𝑚𝑖𝑑𝑑𝑙𝑒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67" name="Rectangle 6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884129" y="5436421"/>
                      <a:ext cx="991169" cy="369588"/>
                    </a:xfrm>
                    <a:prstGeom prst="rect">
                      <a:avLst/>
                    </a:prstGeom>
                    <a:blipFill rotWithShape="0">
                      <a:blip r:embed="rId32"/>
                      <a:stretch>
                        <a:fillRect b="-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3" name="Rectangle 72"/>
                  <p:cNvSpPr/>
                  <p:nvPr/>
                </p:nvSpPr>
                <p:spPr>
                  <a:xfrm>
                    <a:off x="2101165" y="6156262"/>
                    <a:ext cx="70506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𝑙𝑜𝑤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3" name="Rectangle 7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01165" y="6156262"/>
                    <a:ext cx="705065" cy="369332"/>
                  </a:xfrm>
                  <a:prstGeom prst="rect">
                    <a:avLst/>
                  </a:prstGeom>
                  <a:blipFill rotWithShape="0">
                    <a:blip r:embed="rId33"/>
                    <a:stretch>
                      <a:fillRect b="-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Rectangle 76"/>
                <p:cNvSpPr/>
                <p:nvPr/>
              </p:nvSpPr>
              <p:spPr>
                <a:xfrm>
                  <a:off x="2027618" y="4861244"/>
                  <a:ext cx="786818" cy="4011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h𝑖𝑔h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7" name="Rectangle 7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27618" y="4861244"/>
                  <a:ext cx="786818" cy="401135"/>
                </a:xfrm>
                <a:prstGeom prst="rect">
                  <a:avLst/>
                </a:prstGeom>
                <a:blipFill rotWithShape="0">
                  <a:blip r:embed="rId34"/>
                  <a:stretch>
                    <a:fillRect b="-106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312796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 is increasing at (1,0.3)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On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cline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dirty="0" smtClean="0"/>
                  <a:t>so the </a:t>
                </a:r>
                <a:r>
                  <a:rPr lang="en-US" sz="2000" dirty="0"/>
                  <a:t>trajectory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),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)) </m:t>
                    </m:r>
                  </m:oMath>
                </a14:m>
                <a:r>
                  <a:rPr lang="en-US" sz="2000" dirty="0"/>
                  <a:t>must move </a:t>
                </a:r>
                <a:r>
                  <a:rPr lang="en-US" sz="2000" i="1" dirty="0" smtClean="0"/>
                  <a:t>horizontally </a:t>
                </a:r>
                <a:r>
                  <a:rPr lang="en-US" sz="2000" dirty="0" smtClean="0"/>
                  <a:t>in </a:t>
                </a:r>
                <a:r>
                  <a:rPr lang="en-US" sz="2000" dirty="0"/>
                  <a:t>time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Pick another </a:t>
                </a:r>
                <a:r>
                  <a:rPr lang="en-US" sz="2000" dirty="0"/>
                  <a:t>point </a:t>
                </a:r>
                <a:r>
                  <a:rPr lang="en-US" sz="2000" dirty="0" smtClean="0"/>
                  <a:t>where we </a:t>
                </a:r>
                <a:r>
                  <a:rPr lang="en-US" sz="2000" dirty="0"/>
                  <a:t>know to evaluate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=2</m:t>
                        </m:r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1−2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−1&gt;0</m:t>
                    </m:r>
                  </m:oMath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So,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is </a:t>
                </a:r>
                <a:r>
                  <a:rPr lang="en-US" sz="2000" b="1" dirty="0" smtClean="0"/>
                  <a:t>decreasing</a:t>
                </a:r>
                <a:r>
                  <a:rPr lang="en-US" sz="2000" dirty="0" smtClean="0"/>
                  <a:t> </a:t>
                </a:r>
                <a:r>
                  <a:rPr lang="en-US" sz="2000" dirty="0"/>
                  <a:t>at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1,2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 r="-2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" name="Group 37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10" name="Group 9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5669154" y="2085312"/>
                  <a:ext cx="3409391" cy="3021480"/>
                  <a:chOff x="5669154" y="2085312"/>
                  <a:chExt cx="3409391" cy="3021480"/>
                </a:xfrm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5669154" y="2085312"/>
                    <a:ext cx="3409391" cy="3021480"/>
                    <a:chOff x="5669154" y="2085312"/>
                    <a:chExt cx="3409391" cy="3021480"/>
                  </a:xfrm>
                </p:grpSpPr>
                <p:grpSp>
                  <p:nvGrpSpPr>
                    <p:cNvPr id="29" name="Group 28"/>
                    <p:cNvGrpSpPr/>
                    <p:nvPr/>
                  </p:nvGrpSpPr>
                  <p:grpSpPr>
                    <a:xfrm>
                      <a:off x="5669154" y="2085312"/>
                      <a:ext cx="3409391" cy="3021480"/>
                      <a:chOff x="6037286" y="2085312"/>
                      <a:chExt cx="3409391" cy="3021480"/>
                    </a:xfrm>
                  </p:grpSpPr>
                  <p:grpSp>
                    <p:nvGrpSpPr>
                      <p:cNvPr id="27" name="Group 26"/>
                      <p:cNvGrpSpPr/>
                      <p:nvPr/>
                    </p:nvGrpSpPr>
                    <p:grpSpPr>
                      <a:xfrm>
                        <a:off x="6037286" y="2394468"/>
                        <a:ext cx="3409391" cy="2712324"/>
                        <a:chOff x="6037286" y="2394468"/>
                        <a:chExt cx="3409391" cy="2712324"/>
                      </a:xfrm>
                    </p:grpSpPr>
                    <p:grpSp>
                      <p:nvGrpSpPr>
                        <p:cNvPr id="23" name="Group 22"/>
                        <p:cNvGrpSpPr/>
                        <p:nvPr/>
                      </p:nvGrpSpPr>
                      <p:grpSpPr>
                        <a:xfrm>
                          <a:off x="6037286" y="2394468"/>
                          <a:ext cx="2900659" cy="2712324"/>
                          <a:chOff x="6037286" y="2394468"/>
                          <a:chExt cx="2900659" cy="2712324"/>
                        </a:xfrm>
                      </p:grpSpPr>
                      <p:grpSp>
                        <p:nvGrpSpPr>
                          <p:cNvPr id="21" name="Group 20"/>
                          <p:cNvGrpSpPr/>
                          <p:nvPr/>
                        </p:nvGrpSpPr>
                        <p:grpSpPr>
                          <a:xfrm>
                            <a:off x="6037286" y="2394468"/>
                            <a:ext cx="2900659" cy="2712324"/>
                            <a:chOff x="6037286" y="2394468"/>
                            <a:chExt cx="2900659" cy="2712324"/>
                          </a:xfrm>
                        </p:grpSpPr>
                        <p:grpSp>
                          <p:nvGrpSpPr>
                            <p:cNvPr id="20" name="Group 19"/>
                            <p:cNvGrpSpPr/>
                            <p:nvPr/>
                          </p:nvGrpSpPr>
                          <p:grpSpPr>
                            <a:xfrm>
                              <a:off x="6037286" y="2394468"/>
                              <a:ext cx="2900659" cy="2712324"/>
                              <a:chOff x="6037286" y="2394468"/>
                              <a:chExt cx="2900659" cy="2712324"/>
                            </a:xfrm>
                          </p:grpSpPr>
                          <p:grpSp>
                            <p:nvGrpSpPr>
                              <p:cNvPr id="19" name="Group 18"/>
                              <p:cNvGrpSpPr/>
                              <p:nvPr/>
                            </p:nvGrpSpPr>
                            <p:grpSpPr>
                              <a:xfrm>
                                <a:off x="6092211" y="2394468"/>
                                <a:ext cx="2845734" cy="2712324"/>
                                <a:chOff x="6092211" y="2394468"/>
                                <a:chExt cx="2845734" cy="2712324"/>
                              </a:xfrm>
                            </p:grpSpPr>
                            <p:grpSp>
                              <p:nvGrpSpPr>
                                <p:cNvPr id="18" name="Group 17"/>
                                <p:cNvGrpSpPr/>
                                <p:nvPr/>
                              </p:nvGrpSpPr>
                              <p:grpSpPr>
                                <a:xfrm>
                                  <a:off x="6092211" y="2394468"/>
                                  <a:ext cx="2845734" cy="2588620"/>
                                  <a:chOff x="6092211" y="2394468"/>
                                  <a:chExt cx="2845734" cy="2588620"/>
                                </a:xfrm>
                              </p:grpSpPr>
                              <p:grpSp>
                                <p:nvGrpSpPr>
                                  <p:cNvPr id="15" name="Group 14"/>
                                  <p:cNvGrpSpPr/>
                                  <p:nvPr/>
                                </p:nvGrpSpPr>
                                <p:grpSpPr>
                                  <a:xfrm>
                                    <a:off x="6092211" y="2394468"/>
                                    <a:ext cx="2845734" cy="2588620"/>
                                    <a:chOff x="6092211" y="2394468"/>
                                    <a:chExt cx="2845734" cy="2588620"/>
                                  </a:xfrm>
                                </p:grpSpPr>
                                <p:grpSp>
                                  <p:nvGrpSpPr>
                                    <p:cNvPr id="12" name="Group 11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286046" y="2760618"/>
                                      <a:ext cx="2651899" cy="2222470"/>
                                      <a:chOff x="6286046" y="2760618"/>
                                      <a:chExt cx="2651899" cy="2222470"/>
                                    </a:xfrm>
                                  </p:grpSpPr>
                                  <p:grpSp>
                                    <p:nvGrpSpPr>
                                      <p:cNvPr id="7" name="Group 6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6286046" y="2760618"/>
                                        <a:ext cx="2264229" cy="2055222"/>
                                        <a:chOff x="6286046" y="2760618"/>
                                        <a:chExt cx="2264229" cy="2055222"/>
                                      </a:xfrm>
                                    </p:grpSpPr>
                                    <p:cxnSp>
                                      <p:nvCxnSpPr>
                                        <p:cNvPr id="5" name="Straight Arrow Connector 4"/>
                                        <p:cNvCxnSpPr/>
                                        <p:nvPr/>
                                      </p:nvCxnSpPr>
                                      <p:spPr>
                                        <a:xfrm>
                                          <a:off x="6286046" y="4807131"/>
                                          <a:ext cx="2264229" cy="8709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 w="38100">
                                          <a:solidFill>
                                            <a:schemeClr val="tx1"/>
                                          </a:solidFill>
                                          <a:tailEnd type="triangle"/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  <p:cxnSp>
                                      <p:nvCxnSpPr>
                                        <p:cNvPr id="13" name="Straight Arrow Connector 12"/>
                                        <p:cNvCxnSpPr/>
                                        <p:nvPr/>
                                      </p:nvCxnSpPr>
                                      <p:spPr>
                                        <a:xfrm flipV="1">
                                          <a:off x="6286046" y="2760618"/>
                                          <a:ext cx="0" cy="2055222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 w="38100">
                                          <a:solidFill>
                                            <a:schemeClr val="tx1"/>
                                          </a:solidFill>
                                          <a:tailEnd type="triangle"/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1" name="Rectangle 10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8550275" y="4613756"/>
                                            <a:ext cx="387670" cy="369332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𝑢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11" name="Rectangle 10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8550275" y="4613756"/>
                                            <a:ext cx="387670" cy="369332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6"/>
                                            <a:stretch>
                                              <a:fillRect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14" name="Rectangle 13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6092211" y="2394468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</p:spPr>
                                      <p:txBody>
                                        <a:bodyPr wrap="none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𝑣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14" name="Rectangle 13"/>
                                        <p:cNvSpPr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6092211" y="2394468"/>
                                          <a:ext cx="387670" cy="369332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7"/>
                                          <a:stretch>
                                            <a:fillRect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6" name="TextBox 15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6093685" y="470608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lIns="0" tIns="0" rIns="0" bIns="0" rtlCol="0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16" name="TextBox 15"/>
                                      <p:cNvSpPr txBox="1"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93685" y="470608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8"/>
                                        <a:stretch>
                                          <a:fillRect l="-25000" r="-25000" b="-8889"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22" name="TextBox 21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7321980" y="4829793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lIns="0" tIns="0" rIns="0" bIns="0" rtlCol="0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22" name="TextBox 21"/>
                                    <p:cNvSpPr txBox="1"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7321980" y="4829793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9"/>
                                      <a:stretch>
                                        <a:fillRect l="-29032" r="-25806" b="-8696"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24" name="TextBox 23"/>
                                  <p:cNvSpPr txBox="1"/>
                                  <p:nvPr/>
                                </p:nvSpPr>
                                <p:spPr>
                                  <a:xfrm>
                                    <a:off x="6037286" y="3649729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0" tIns="0" rIns="0" bIns="0" rtlCol="0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24" name="TextBox 23"/>
                                  <p:cNvSpPr txBox="1"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6037286" y="3649729"/>
                                    <a:ext cx="192360" cy="276999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0"/>
                                    <a:stretch>
                                      <a:fillRect l="-28125" r="-21875" b="-8889"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p:cxnSp>
                          <p:nvCxnSpPr>
                            <p:cNvPr id="26" name="Straight Arrow Connector 25"/>
                            <p:cNvCxnSpPr/>
                            <p:nvPr/>
                          </p:nvCxnSpPr>
                          <p:spPr>
                            <a:xfrm>
                              <a:off x="6286045" y="3783873"/>
                              <a:ext cx="2264229" cy="8709"/>
                            </a:xfrm>
                            <a:prstGeom prst="straightConnector1">
                              <a:avLst/>
                            </a:prstGeom>
                            <a:ln w="38100">
                              <a:solidFill>
                                <a:srgbClr val="00B050"/>
                              </a:solidFill>
                              <a:prstDash val="sysDash"/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8" name="Straight Arrow Connector 27"/>
                          <p:cNvCxnSpPr/>
                          <p:nvPr/>
                        </p:nvCxnSpPr>
                        <p:spPr>
                          <a:xfrm flipV="1">
                            <a:off x="7418159" y="2743200"/>
                            <a:ext cx="0" cy="2055222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rgbClr val="FF0000"/>
                            </a:solidFill>
                            <a:prstDash val="sysDash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5" name="Rectangle 24"/>
                            <p:cNvSpPr/>
                            <p:nvPr/>
                          </p:nvSpPr>
                          <p:spPr>
                            <a:xfrm>
                              <a:off x="8496353" y="3461655"/>
                              <a:ext cx="950324" cy="618311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en-US" i="1" dirty="0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𝑑𝑢</m:t>
                                        </m:r>
                                      </m:num>
                                      <m:den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den>
                                    </m:f>
                                    <m:r>
                                      <a:rPr lang="en-US" b="0" i="1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  <m:r>
                                      <a:rPr lang="en-US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oMath>
                                </m:oMathPara>
                              </a14:m>
                              <a:endParaRPr lang="en-US" dirty="0">
                                <a:solidFill>
                                  <a:srgbClr val="00B050"/>
                                </a:solidFill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5" name="Rectangle 24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8496353" y="3461655"/>
                              <a:ext cx="950324" cy="618311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1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2" name="Rectangle 31"/>
                          <p:cNvSpPr/>
                          <p:nvPr/>
                        </p:nvSpPr>
                        <p:spPr>
                          <a:xfrm>
                            <a:off x="6942997" y="2085312"/>
                            <a:ext cx="950324" cy="61831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b="0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num>
                                    <m:den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oMath>
                              </m:oMathPara>
                            </a14:m>
                            <a:endParaRPr lang="en-US" dirty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2" name="Rectangle 3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942997" y="2085312"/>
                            <a:ext cx="950324" cy="618311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p:grpSp>
                  <p:nvGrpSpPr>
                    <p:cNvPr id="4" name="Group 3"/>
                    <p:cNvGrpSpPr/>
                    <p:nvPr/>
                  </p:nvGrpSpPr>
                  <p:grpSpPr>
                    <a:xfrm>
                      <a:off x="6233109" y="3557450"/>
                      <a:ext cx="1633840" cy="452846"/>
                      <a:chOff x="6204857" y="3559628"/>
                      <a:chExt cx="1633840" cy="452846"/>
                    </a:xfrm>
                  </p:grpSpPr>
                  <p:cxnSp>
                    <p:nvCxnSpPr>
                      <p:cNvPr id="3" name="Straight Arrow Connector 2"/>
                      <p:cNvCxnSpPr/>
                      <p:nvPr/>
                    </p:nvCxnSpPr>
                    <p:spPr>
                      <a:xfrm>
                        <a:off x="6531625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Arrow Connector 29"/>
                      <p:cNvCxnSpPr/>
                      <p:nvPr/>
                    </p:nvCxnSpPr>
                    <p:spPr>
                      <a:xfrm>
                        <a:off x="6858393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>
                        <a:off x="6204857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Arrow Connector 32"/>
                      <p:cNvCxnSpPr/>
                      <p:nvPr/>
                    </p:nvCxnSpPr>
                    <p:spPr>
                      <a:xfrm>
                        <a:off x="7185161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Arrow Connector 33"/>
                      <p:cNvCxnSpPr/>
                      <p:nvPr/>
                    </p:nvCxnSpPr>
                    <p:spPr>
                      <a:xfrm>
                        <a:off x="7511929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Arrow Connector 34"/>
                      <p:cNvCxnSpPr/>
                      <p:nvPr/>
                    </p:nvCxnSpPr>
                    <p:spPr>
                      <a:xfrm>
                        <a:off x="7838697" y="3559628"/>
                        <a:ext cx="0" cy="452846"/>
                      </a:xfrm>
                      <a:prstGeom prst="straightConnector1">
                        <a:avLst/>
                      </a:prstGeom>
                      <a:ln w="31750">
                        <a:solidFill>
                          <a:srgbClr val="0000CC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6" name="Rectangle 35"/>
                      <p:cNvSpPr/>
                      <p:nvPr/>
                    </p:nvSpPr>
                    <p:spPr>
                      <a:xfrm>
                        <a:off x="6025129" y="2719055"/>
                        <a:ext cx="943207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𝑑𝑣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&lt;0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36" name="Rectangle 35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025129" y="2719055"/>
                        <a:ext cx="943207" cy="618311"/>
                      </a:xfrm>
                      <a:prstGeom prst="rect">
                        <a:avLst/>
                      </a:prstGeom>
                      <a:blipFill rotWithShape="0">
                        <a:blip r:embed="rId13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7" name="Rectangle 36"/>
                    <p:cNvSpPr/>
                    <p:nvPr/>
                  </p:nvSpPr>
                  <p:spPr>
                    <a:xfrm>
                      <a:off x="7185014" y="2719055"/>
                      <a:ext cx="943207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7" name="Rectangle 3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185014" y="2719055"/>
                      <a:ext cx="943207" cy="618311"/>
                    </a:xfrm>
                    <a:prstGeom prst="rect">
                      <a:avLst/>
                    </a:prstGeom>
                    <a:blipFill rotWithShape="0">
                      <a:blip r:embed="rId1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9" name="Group 8"/>
              <p:cNvGrpSpPr/>
              <p:nvPr/>
            </p:nvGrpSpPr>
            <p:grpSpPr>
              <a:xfrm rot="5400000">
                <a:off x="6237459" y="3557450"/>
                <a:ext cx="1633840" cy="452846"/>
                <a:chOff x="6385509" y="3709850"/>
                <a:chExt cx="1633840" cy="452846"/>
              </a:xfrm>
            </p:grpSpPr>
            <p:cxnSp>
              <p:nvCxnSpPr>
                <p:cNvPr id="39" name="Straight Arrow Connector 38"/>
                <p:cNvCxnSpPr/>
                <p:nvPr/>
              </p:nvCxnSpPr>
              <p:spPr>
                <a:xfrm>
                  <a:off x="6712277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7039045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>
                  <a:off x="6385509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rgbClr val="0000CC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7365813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>
                  <a:off x="7692581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/>
                <p:nvPr/>
              </p:nvCxnSpPr>
              <p:spPr>
                <a:xfrm>
                  <a:off x="8019349" y="3709850"/>
                  <a:ext cx="0" cy="452846"/>
                </a:xfrm>
                <a:prstGeom prst="straightConnector1">
                  <a:avLst/>
                </a:prstGeom>
                <a:ln w="31750">
                  <a:solidFill>
                    <a:srgbClr val="0000CC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488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The only places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 are 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000" dirty="0">
                    <a:solidFill>
                      <a:srgbClr val="00CC00"/>
                    </a:solidFill>
                  </a:rPr>
                  <a:t> null cline</a:t>
                </a:r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And the value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sz="2000" dirty="0"/>
                  <a:t> changes continuously, so </a:t>
                </a:r>
                <a:r>
                  <a:rPr lang="en-US" sz="2000" b="1" dirty="0"/>
                  <a:t>within any region </a:t>
                </a:r>
                <a:r>
                  <a:rPr lang="en-US" sz="2000" dirty="0"/>
                  <a:t>bounded by 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000" dirty="0">
                    <a:solidFill>
                      <a:srgbClr val="00CC00"/>
                    </a:solidFill>
                  </a:rPr>
                  <a:t> null cline</a:t>
                </a:r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/>
                  <a:t>the sign of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b="1" dirty="0"/>
                  <a:t>stays the same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The section of the plane to </a:t>
                </a:r>
                <a:r>
                  <a:rPr lang="en-US" sz="2000" dirty="0" smtClean="0"/>
                  <a:t>above the </a:t>
                </a:r>
                <a:r>
                  <a:rPr lang="en-US" sz="2000" dirty="0"/>
                  <a:t>line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i</m:t>
                    </m:r>
                  </m:oMath>
                </a14:m>
                <a:r>
                  <a:rPr lang="en-US" sz="2000" dirty="0" smtClean="0"/>
                  <a:t>s </a:t>
                </a:r>
                <a:r>
                  <a:rPr lang="en-US" sz="2000" dirty="0"/>
                  <a:t>such a region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000" dirty="0"/>
                  <a:t> at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1, 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0.3),</m:t>
                    </m:r>
                  </m:oMath>
                </a14:m>
                <a:r>
                  <a:rPr lang="en-US" sz="2000" dirty="0"/>
                  <a:t> so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000" dirty="0"/>
                  <a:t> everywhere </a:t>
                </a:r>
                <a:r>
                  <a:rPr lang="en-US" sz="2000" dirty="0" smtClean="0"/>
                  <a:t>above</a:t>
                </a:r>
                <a14:m>
                  <m:oMath xmlns:m="http://schemas.openxmlformats.org/officeDocument/2006/math"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So, </a:t>
                </a:r>
                <a:r>
                  <a:rPr lang="en-US" sz="2000" u="sng" dirty="0"/>
                  <a:t>anywhere</a:t>
                </a:r>
                <a:r>
                  <a:rPr lang="en-US" sz="2000" dirty="0"/>
                  <a:t> </a:t>
                </a:r>
                <a:r>
                  <a:rPr lang="en-US" sz="2000" dirty="0" smtClean="0"/>
                  <a:t>above 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000" dirty="0">
                    <a:solidFill>
                      <a:srgbClr val="00CC00"/>
                    </a:solidFill>
                  </a:rPr>
                  <a:t> null cline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000" dirty="0"/>
                  <a:t> (not just along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>
                    <a:solidFill>
                      <a:srgbClr val="FF0000"/>
                    </a:solidFill>
                  </a:rPr>
                  <a:t>null cline</a:t>
                </a:r>
                <a:r>
                  <a:rPr lang="en-US" sz="2000" dirty="0"/>
                  <a:t>)</a:t>
                </a: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 r="-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6" name="Group 45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45" name="Group 44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5669154" y="2085312"/>
                  <a:ext cx="3409391" cy="3021480"/>
                  <a:chOff x="5669154" y="2085312"/>
                  <a:chExt cx="3409391" cy="3021480"/>
                </a:xfrm>
              </p:grpSpPr>
              <p:grpSp>
                <p:nvGrpSpPr>
                  <p:cNvPr id="2" name="Group 1"/>
                  <p:cNvGrpSpPr/>
                  <p:nvPr/>
                </p:nvGrpSpPr>
                <p:grpSpPr>
                  <a:xfrm>
                    <a:off x="5669154" y="2085312"/>
                    <a:ext cx="3409391" cy="3021480"/>
                    <a:chOff x="5669154" y="2085312"/>
                    <a:chExt cx="3409391" cy="3021480"/>
                  </a:xfrm>
                </p:grpSpPr>
                <p:grpSp>
                  <p:nvGrpSpPr>
                    <p:cNvPr id="6" name="Group 5"/>
                    <p:cNvGrpSpPr/>
                    <p:nvPr/>
                  </p:nvGrpSpPr>
                  <p:grpSpPr>
                    <a:xfrm>
                      <a:off x="5669154" y="2085312"/>
                      <a:ext cx="3409391" cy="3021480"/>
                      <a:chOff x="5669154" y="2085312"/>
                      <a:chExt cx="3409391" cy="3021480"/>
                    </a:xfrm>
                  </p:grpSpPr>
                  <p:grpSp>
                    <p:nvGrpSpPr>
                      <p:cNvPr id="29" name="Group 28"/>
                      <p:cNvGrpSpPr/>
                      <p:nvPr/>
                    </p:nvGrpSpPr>
                    <p:grpSpPr>
                      <a:xfrm>
                        <a:off x="5669154" y="2085312"/>
                        <a:ext cx="3409391" cy="3021480"/>
                        <a:chOff x="6037286" y="2085312"/>
                        <a:chExt cx="3409391" cy="3021480"/>
                      </a:xfrm>
                    </p:grpSpPr>
                    <p:grpSp>
                      <p:nvGrpSpPr>
                        <p:cNvPr id="27" name="Group 26"/>
                        <p:cNvGrpSpPr/>
                        <p:nvPr/>
                      </p:nvGrpSpPr>
                      <p:grpSpPr>
                        <a:xfrm>
                          <a:off x="6037286" y="2394468"/>
                          <a:ext cx="3409391" cy="2712324"/>
                          <a:chOff x="6037286" y="2394468"/>
                          <a:chExt cx="3409391" cy="2712324"/>
                        </a:xfrm>
                      </p:grpSpPr>
                      <p:grpSp>
                        <p:nvGrpSpPr>
                          <p:cNvPr id="23" name="Group 22"/>
                          <p:cNvGrpSpPr/>
                          <p:nvPr/>
                        </p:nvGrpSpPr>
                        <p:grpSpPr>
                          <a:xfrm>
                            <a:off x="6037286" y="2394468"/>
                            <a:ext cx="2900659" cy="2712324"/>
                            <a:chOff x="6037286" y="2394468"/>
                            <a:chExt cx="2900659" cy="2712324"/>
                          </a:xfrm>
                        </p:grpSpPr>
                        <p:grpSp>
                          <p:nvGrpSpPr>
                            <p:cNvPr id="21" name="Group 20"/>
                            <p:cNvGrpSpPr/>
                            <p:nvPr/>
                          </p:nvGrpSpPr>
                          <p:grpSpPr>
                            <a:xfrm>
                              <a:off x="6037286" y="2394468"/>
                              <a:ext cx="2900659" cy="2712324"/>
                              <a:chOff x="6037286" y="2394468"/>
                              <a:chExt cx="2900659" cy="2712324"/>
                            </a:xfrm>
                          </p:grpSpPr>
                          <p:grpSp>
                            <p:nvGrpSpPr>
                              <p:cNvPr id="20" name="Group 19"/>
                              <p:cNvGrpSpPr/>
                              <p:nvPr/>
                            </p:nvGrpSpPr>
                            <p:grpSpPr>
                              <a:xfrm>
                                <a:off x="6037286" y="2394468"/>
                                <a:ext cx="2900659" cy="2712324"/>
                                <a:chOff x="6037286" y="2394468"/>
                                <a:chExt cx="2900659" cy="2712324"/>
                              </a:xfrm>
                            </p:grpSpPr>
                            <p:grpSp>
                              <p:nvGrpSpPr>
                                <p:cNvPr id="19" name="Group 18"/>
                                <p:cNvGrpSpPr/>
                                <p:nvPr/>
                              </p:nvGrpSpPr>
                              <p:grpSpPr>
                                <a:xfrm>
                                  <a:off x="6092211" y="2394468"/>
                                  <a:ext cx="2845734" cy="2712324"/>
                                  <a:chOff x="6092211" y="2394468"/>
                                  <a:chExt cx="2845734" cy="2712324"/>
                                </a:xfrm>
                              </p:grpSpPr>
                              <p:grpSp>
                                <p:nvGrpSpPr>
                                  <p:cNvPr id="18" name="Group 17"/>
                                  <p:cNvGrpSpPr/>
                                  <p:nvPr/>
                                </p:nvGrpSpPr>
                                <p:grpSpPr>
                                  <a:xfrm>
                                    <a:off x="6092211" y="2394468"/>
                                    <a:ext cx="2845734" cy="2588620"/>
                                    <a:chOff x="6092211" y="2394468"/>
                                    <a:chExt cx="2845734" cy="2588620"/>
                                  </a:xfrm>
                                </p:grpSpPr>
                                <p:grpSp>
                                  <p:nvGrpSpPr>
                                    <p:cNvPr id="15" name="Group 14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092211" y="2394468"/>
                                      <a:ext cx="2845734" cy="2588620"/>
                                      <a:chOff x="6092211" y="2394468"/>
                                      <a:chExt cx="2845734" cy="2588620"/>
                                    </a:xfrm>
                                  </p:grpSpPr>
                                  <p:grpSp>
                                    <p:nvGrpSpPr>
                                      <p:cNvPr id="12" name="Group 11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6286046" y="2760618"/>
                                        <a:ext cx="2651899" cy="2222470"/>
                                        <a:chOff x="6286046" y="2760618"/>
                                        <a:chExt cx="2651899" cy="2222470"/>
                                      </a:xfrm>
                                    </p:grpSpPr>
                                    <p:grpSp>
                                      <p:nvGrpSpPr>
                                        <p:cNvPr id="7" name="Group 6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6286046" y="2760618"/>
                                          <a:ext cx="2264229" cy="2055222"/>
                                          <a:chOff x="6286046" y="2760618"/>
                                          <a:chExt cx="2264229" cy="2055222"/>
                                        </a:xfrm>
                                      </p:grpSpPr>
                                      <p:cxnSp>
                                        <p:nvCxnSpPr>
                                          <p:cNvPr id="5" name="Straight Arrow Connector 4"/>
                                          <p:cNvCxnSpPr/>
                                          <p:nvPr/>
                                        </p:nvCxnSpPr>
                                        <p:spPr>
                                          <a:xfrm>
                                            <a:off x="6286046" y="4807131"/>
                                            <a:ext cx="2264229" cy="8709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ln w="38100">
                                            <a:solidFill>
                                              <a:schemeClr val="tx1"/>
                                            </a:solidFill>
                                            <a:tailEnd type="triangle"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  <p:cxnSp>
                                        <p:nvCxnSpPr>
                                          <p:cNvPr id="13" name="Straight Arrow Connector 12"/>
                                          <p:cNvCxnSpPr/>
                                          <p:nvPr/>
                                        </p:nvCxnSpPr>
                                        <p:spPr>
                                          <a:xfrm flipV="1">
                                            <a:off x="6286046" y="2760618"/>
                                            <a:ext cx="0" cy="2055222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ln w="38100">
                                            <a:solidFill>
                                              <a:schemeClr val="tx1"/>
                                            </a:solidFill>
                                            <a:tailEnd type="triangle"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11" name="Rectangle 10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8550275" y="4613756"/>
                                              <a:ext cx="387670" cy="369332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</p:spPr>
                                          <p:txBody>
                                            <a:bodyPr wrap="none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/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𝑢</m:t>
                                                    </m:r>
                                                  </m:oMath>
                                                </m:oMathPara>
                                              </a14:m>
                                              <a:endParaRPr lang="en-US" dirty="0"/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11" name="Rectangle 10"/>
                                            <p:cNvSpPr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>
                                            <a:xfrm>
                                              <a:off x="8550275" y="4613756"/>
                                              <a:ext cx="387670" cy="369332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0">
                                              <a:blip r:embed="rId6"/>
                                              <a:stretch>
                                                <a:fillRect/>
                                              </a:stretch>
                                            </a:blipFill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US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4" name="Rectangle 13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6092211" y="2394468"/>
                                            <a:ext cx="387670" cy="369332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𝑣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14" name="Rectangle 13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6092211" y="2394468"/>
                                            <a:ext cx="387670" cy="369332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7"/>
                                            <a:stretch>
                                              <a:fillRect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16" name="TextBox 15"/>
                                        <p:cNvSpPr txBox="1"/>
                                        <p:nvPr/>
                                      </p:nvSpPr>
                                      <p:spPr>
                                        <a:xfrm>
                                          <a:off x="6093685" y="4706089"/>
                                          <a:ext cx="192360" cy="276999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</p:spPr>
                                      <p:txBody>
                                        <a:bodyPr wrap="none" lIns="0" tIns="0" rIns="0" bIns="0" rtlCol="0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16" name="TextBox 15"/>
                                        <p:cNvSpPr txBox="1"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6093685" y="4706089"/>
                                          <a:ext cx="192360" cy="276999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8"/>
                                          <a:stretch>
                                            <a:fillRect l="-25000" r="-25000" b="-8889"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22" name="TextBox 21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7321980" y="4829793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lIns="0" tIns="0" rIns="0" bIns="0" rtlCol="0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22" name="TextBox 21"/>
                                      <p:cNvSpPr txBox="1"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7321980" y="4829793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9"/>
                                        <a:stretch>
                                          <a:fillRect l="-29032" r="-25806" b="-8696"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24" name="TextBox 23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6037286" y="3649729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</p:spPr>
                                  <p:txBody>
                                    <a:bodyPr wrap="none" lIns="0" tIns="0" rIns="0" bIns="0" rtlCol="0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24" name="TextBox 23"/>
                                    <p:cNvSpPr txBox="1"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6037286" y="3649729"/>
                                      <a:ext cx="192360" cy="276999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10"/>
                                      <a:stretch>
                                        <a:fillRect l="-28125" r="-21875" b="-8889"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p:cxnSp>
                            <p:nvCxnSpPr>
                              <p:cNvPr id="26" name="Straight Arrow Connector 25"/>
                              <p:cNvCxnSpPr/>
                              <p:nvPr/>
                            </p:nvCxnSpPr>
                            <p:spPr>
                              <a:xfrm>
                                <a:off x="6286045" y="3783873"/>
                                <a:ext cx="2264229" cy="8709"/>
                              </a:xfrm>
                              <a:prstGeom prst="straightConnector1">
                                <a:avLst/>
                              </a:prstGeom>
                              <a:ln w="38100">
                                <a:solidFill>
                                  <a:srgbClr val="00B050"/>
                                </a:solidFill>
                                <a:prstDash val="sysDash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8" name="Straight Arrow Connector 27"/>
                            <p:cNvCxnSpPr/>
                            <p:nvPr/>
                          </p:nvCxnSpPr>
                          <p:spPr>
                            <a:xfrm flipV="1">
                              <a:off x="7418159" y="2743200"/>
                              <a:ext cx="0" cy="2055222"/>
                            </a:xfrm>
                            <a:prstGeom prst="straightConnector1">
                              <a:avLst/>
                            </a:prstGeom>
                            <a:ln w="38100">
                              <a:solidFill>
                                <a:srgbClr val="FF0000"/>
                              </a:solidFill>
                              <a:prstDash val="sysDash"/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25" name="Rectangle 24"/>
                              <p:cNvSpPr/>
                              <p:nvPr/>
                            </p:nvSpPr>
                            <p:spPr>
                              <a:xfrm>
                                <a:off x="8496353" y="3461655"/>
                                <a:ext cx="950324" cy="61831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en-US" i="1" dirty="0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 dirty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𝑑𝑢</m:t>
                                          </m:r>
                                        </m:num>
                                        <m:den>
                                          <m:r>
                                            <a:rPr lang="en-US" i="1" dirty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i="1" dirty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den>
                                      </m:f>
                                      <m:r>
                                        <a:rPr lang="en-US" b="0" i="1" dirty="0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oMath>
                                  </m:oMathPara>
                                </a14:m>
                                <a:endParaRPr lang="en-US" dirty="0">
                                  <a:solidFill>
                                    <a:srgbClr val="00B050"/>
                                  </a:solidFill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25" name="Rectangle 24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8496353" y="3461655"/>
                                <a:ext cx="950324" cy="61831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1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2" name="Rectangle 31"/>
                            <p:cNvSpPr/>
                            <p:nvPr/>
                          </p:nvSpPr>
                          <p:spPr>
                            <a:xfrm>
                              <a:off x="6942997" y="2085312"/>
                              <a:ext cx="950324" cy="618311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en-US" i="1" dirty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 dirty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b="0" i="1" dirty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num>
                                      <m:den>
                                        <m:r>
                                          <a:rPr lang="en-US" i="1" dirty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i="1" dirty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den>
                                    </m:f>
                                    <m:r>
                                      <a:rPr lang="en-US" b="0" i="1" dirty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oMath>
                                </m:oMathPara>
                              </a14:m>
                              <a:endParaRPr lang="en-US" dirty="0">
                                <a:solidFill>
                                  <a:srgbClr val="FF0000"/>
                                </a:solidFill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32" name="Rectangle 31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6942997" y="2085312"/>
                              <a:ext cx="950324" cy="618311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2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p:grpSp>
                    <p:nvGrpSpPr>
                      <p:cNvPr id="4" name="Group 3"/>
                      <p:cNvGrpSpPr/>
                      <p:nvPr/>
                    </p:nvGrpSpPr>
                    <p:grpSpPr>
                      <a:xfrm>
                        <a:off x="6233109" y="3557450"/>
                        <a:ext cx="1633840" cy="452846"/>
                        <a:chOff x="6204857" y="3559628"/>
                        <a:chExt cx="1633840" cy="452846"/>
                      </a:xfrm>
                    </p:grpSpPr>
                    <p:cxnSp>
                      <p:nvCxnSpPr>
                        <p:cNvPr id="3" name="Straight Arrow Connector 2"/>
                        <p:cNvCxnSpPr/>
                        <p:nvPr/>
                      </p:nvCxnSpPr>
                      <p:spPr>
                        <a:xfrm>
                          <a:off x="6531625" y="3559628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0" name="Straight Arrow Connector 29"/>
                        <p:cNvCxnSpPr/>
                        <p:nvPr/>
                      </p:nvCxnSpPr>
                      <p:spPr>
                        <a:xfrm>
                          <a:off x="6858393" y="3559628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1" name="Straight Arrow Connector 30"/>
                        <p:cNvCxnSpPr/>
                        <p:nvPr/>
                      </p:nvCxnSpPr>
                      <p:spPr>
                        <a:xfrm>
                          <a:off x="6204857" y="3559628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3" name="Straight Arrow Connector 32"/>
                        <p:cNvCxnSpPr/>
                        <p:nvPr/>
                      </p:nvCxnSpPr>
                      <p:spPr>
                        <a:xfrm>
                          <a:off x="7185161" y="3559628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triangl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4" name="Straight Arrow Connector 33"/>
                        <p:cNvCxnSpPr/>
                        <p:nvPr/>
                      </p:nvCxnSpPr>
                      <p:spPr>
                        <a:xfrm>
                          <a:off x="7511929" y="3559628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triangl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5" name="Straight Arrow Connector 34"/>
                        <p:cNvCxnSpPr/>
                        <p:nvPr/>
                      </p:nvCxnSpPr>
                      <p:spPr>
                        <a:xfrm>
                          <a:off x="7838697" y="3559628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triangl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6" name="Rectangle 35"/>
                        <p:cNvSpPr/>
                        <p:nvPr/>
                      </p:nvSpPr>
                      <p:spPr>
                        <a:xfrm>
                          <a:off x="6025129" y="2719055"/>
                          <a:ext cx="943207" cy="61831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𝑑𝑣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&lt;0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36" name="Rectangle 35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025129" y="2719055"/>
                          <a:ext cx="943207" cy="618311"/>
                        </a:xfrm>
                        <a:prstGeom prst="rect">
                          <a:avLst/>
                        </a:prstGeom>
                        <a:blipFill rotWithShape="0">
                          <a:blip r:embed="rId13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7" name="Rectangle 36"/>
                      <p:cNvSpPr/>
                      <p:nvPr/>
                    </p:nvSpPr>
                    <p:spPr>
                      <a:xfrm>
                        <a:off x="7185014" y="2719055"/>
                        <a:ext cx="943207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𝑑𝑣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37" name="Rectangle 3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85014" y="2719055"/>
                        <a:ext cx="943207" cy="618311"/>
                      </a:xfrm>
                      <a:prstGeom prst="rect">
                        <a:avLst/>
                      </a:prstGeom>
                      <a:blipFill rotWithShape="0">
                        <a:blip r:embed="rId1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9" name="Group 8"/>
                <p:cNvGrpSpPr/>
                <p:nvPr/>
              </p:nvGrpSpPr>
              <p:grpSpPr>
                <a:xfrm rot="5400000">
                  <a:off x="6237459" y="3557450"/>
                  <a:ext cx="1633840" cy="452846"/>
                  <a:chOff x="6385509" y="3709850"/>
                  <a:chExt cx="1633840" cy="452846"/>
                </a:xfrm>
              </p:grpSpPr>
              <p:cxnSp>
                <p:nvCxnSpPr>
                  <p:cNvPr id="39" name="Straight Arrow Connector 38"/>
                  <p:cNvCxnSpPr/>
                  <p:nvPr/>
                </p:nvCxnSpPr>
                <p:spPr>
                  <a:xfrm>
                    <a:off x="6712277" y="3709850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rgbClr val="0000CC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Arrow Connector 39"/>
                  <p:cNvCxnSpPr/>
                  <p:nvPr/>
                </p:nvCxnSpPr>
                <p:spPr>
                  <a:xfrm>
                    <a:off x="7039045" y="3709850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rgbClr val="0000CC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Arrow Connector 40"/>
                  <p:cNvCxnSpPr/>
                  <p:nvPr/>
                </p:nvCxnSpPr>
                <p:spPr>
                  <a:xfrm>
                    <a:off x="6385509" y="3709850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rgbClr val="0000CC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Arrow Connector 41"/>
                  <p:cNvCxnSpPr/>
                  <p:nvPr/>
                </p:nvCxnSpPr>
                <p:spPr>
                  <a:xfrm>
                    <a:off x="7365813" y="3709850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Arrow Connector 42"/>
                  <p:cNvCxnSpPr/>
                  <p:nvPr/>
                </p:nvCxnSpPr>
                <p:spPr>
                  <a:xfrm>
                    <a:off x="7692581" y="3709850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Arrow Connector 43"/>
                  <p:cNvCxnSpPr/>
                  <p:nvPr/>
                </p:nvCxnSpPr>
                <p:spPr>
                  <a:xfrm>
                    <a:off x="8019349" y="3709850"/>
                    <a:ext cx="0" cy="452846"/>
                  </a:xfrm>
                  <a:prstGeom prst="straightConnector1">
                    <a:avLst/>
                  </a:prstGeom>
                  <a:ln w="31750">
                    <a:solidFill>
                      <a:srgbClr val="0000CC"/>
                    </a:solidFill>
                    <a:headEnd type="triangl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Rectangle 37"/>
                  <p:cNvSpPr/>
                  <p:nvPr/>
                </p:nvSpPr>
                <p:spPr>
                  <a:xfrm>
                    <a:off x="8094651" y="2847935"/>
                    <a:ext cx="950324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&lt;0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8" name="Rectangle 3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94651" y="2847935"/>
                    <a:ext cx="950324" cy="618311"/>
                  </a:xfrm>
                  <a:prstGeom prst="rect">
                    <a:avLst/>
                  </a:prstGeom>
                  <a:blipFill rotWithShape="0"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41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Now repeat exchanging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/>
                  <a:t>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 is decreasing at (0,1)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On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cline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dirty="0" smtClean="0"/>
                  <a:t>so the </a:t>
                </a:r>
                <a:r>
                  <a:rPr lang="en-US" sz="2000" dirty="0"/>
                  <a:t>trajectory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),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)) </m:t>
                    </m:r>
                  </m:oMath>
                </a14:m>
                <a:r>
                  <a:rPr lang="en-US" sz="2000" dirty="0"/>
                  <a:t>must move </a:t>
                </a:r>
                <a:r>
                  <a:rPr lang="en-US" sz="2000" i="1" dirty="0" smtClean="0"/>
                  <a:t>horizontally </a:t>
                </a:r>
                <a:r>
                  <a:rPr lang="en-US" sz="2000" dirty="0" smtClean="0"/>
                  <a:t>in </a:t>
                </a:r>
                <a:r>
                  <a:rPr lang="en-US" sz="2000" dirty="0"/>
                  <a:t>time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At (1,1)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So, </a:t>
                </a:r>
                <a:r>
                  <a:rPr lang="en-US" sz="2000" dirty="0" smtClean="0"/>
                  <a:t>below 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000" dirty="0">
                    <a:solidFill>
                      <a:srgbClr val="00CC00"/>
                    </a:solidFill>
                  </a:rPr>
                  <a:t> </a:t>
                </a:r>
                <a:r>
                  <a:rPr lang="en-US" sz="2000" b="1" dirty="0">
                    <a:solidFill>
                      <a:srgbClr val="00CC00"/>
                    </a:solidFill>
                  </a:rPr>
                  <a:t>null cline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6" name="Group 45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45" name="Group 44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5669154" y="2085312"/>
                  <a:ext cx="3409391" cy="3021480"/>
                  <a:chOff x="5669154" y="2085312"/>
                  <a:chExt cx="3409391" cy="3021480"/>
                </a:xfrm>
              </p:grpSpPr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5669154" y="2085312"/>
                    <a:ext cx="3409391" cy="3021480"/>
                    <a:chOff x="5669154" y="2085312"/>
                    <a:chExt cx="3409391" cy="3021480"/>
                  </a:xfrm>
                </p:grpSpPr>
                <p:grpSp>
                  <p:nvGrpSpPr>
                    <p:cNvPr id="2" name="Group 1"/>
                    <p:cNvGrpSpPr/>
                    <p:nvPr/>
                  </p:nvGrpSpPr>
                  <p:grpSpPr>
                    <a:xfrm>
                      <a:off x="5669154" y="2085312"/>
                      <a:ext cx="3409391" cy="3021480"/>
                      <a:chOff x="5669154" y="2085312"/>
                      <a:chExt cx="3409391" cy="3021480"/>
                    </a:xfrm>
                  </p:grpSpPr>
                  <p:grpSp>
                    <p:nvGrpSpPr>
                      <p:cNvPr id="6" name="Group 5"/>
                      <p:cNvGrpSpPr/>
                      <p:nvPr/>
                    </p:nvGrpSpPr>
                    <p:grpSpPr>
                      <a:xfrm>
                        <a:off x="5669154" y="2085312"/>
                        <a:ext cx="3409391" cy="3021480"/>
                        <a:chOff x="5669154" y="2085312"/>
                        <a:chExt cx="3409391" cy="3021480"/>
                      </a:xfrm>
                    </p:grpSpPr>
                    <p:grpSp>
                      <p:nvGrpSpPr>
                        <p:cNvPr id="29" name="Group 28"/>
                        <p:cNvGrpSpPr/>
                        <p:nvPr/>
                      </p:nvGrpSpPr>
                      <p:grpSpPr>
                        <a:xfrm>
                          <a:off x="5669154" y="2085312"/>
                          <a:ext cx="3409391" cy="3021480"/>
                          <a:chOff x="6037286" y="2085312"/>
                          <a:chExt cx="3409391" cy="3021480"/>
                        </a:xfrm>
                      </p:grpSpPr>
                      <p:grpSp>
                        <p:nvGrpSpPr>
                          <p:cNvPr id="27" name="Group 26"/>
                          <p:cNvGrpSpPr/>
                          <p:nvPr/>
                        </p:nvGrpSpPr>
                        <p:grpSpPr>
                          <a:xfrm>
                            <a:off x="6037286" y="2394468"/>
                            <a:ext cx="3409391" cy="2712324"/>
                            <a:chOff x="6037286" y="2394468"/>
                            <a:chExt cx="3409391" cy="2712324"/>
                          </a:xfrm>
                        </p:grpSpPr>
                        <p:grpSp>
                          <p:nvGrpSpPr>
                            <p:cNvPr id="23" name="Group 22"/>
                            <p:cNvGrpSpPr/>
                            <p:nvPr/>
                          </p:nvGrpSpPr>
                          <p:grpSpPr>
                            <a:xfrm>
                              <a:off x="6037286" y="2394468"/>
                              <a:ext cx="2900659" cy="2712324"/>
                              <a:chOff x="6037286" y="2394468"/>
                              <a:chExt cx="2900659" cy="2712324"/>
                            </a:xfrm>
                          </p:grpSpPr>
                          <p:grpSp>
                            <p:nvGrpSpPr>
                              <p:cNvPr id="21" name="Group 20"/>
                              <p:cNvGrpSpPr/>
                              <p:nvPr/>
                            </p:nvGrpSpPr>
                            <p:grpSpPr>
                              <a:xfrm>
                                <a:off x="6037286" y="2394468"/>
                                <a:ext cx="2900659" cy="2712324"/>
                                <a:chOff x="6037286" y="2394468"/>
                                <a:chExt cx="2900659" cy="2712324"/>
                              </a:xfrm>
                            </p:grpSpPr>
                            <p:grpSp>
                              <p:nvGrpSpPr>
                                <p:cNvPr id="20" name="Group 19"/>
                                <p:cNvGrpSpPr/>
                                <p:nvPr/>
                              </p:nvGrpSpPr>
                              <p:grpSpPr>
                                <a:xfrm>
                                  <a:off x="6037286" y="2394468"/>
                                  <a:ext cx="2900659" cy="2712324"/>
                                  <a:chOff x="6037286" y="2394468"/>
                                  <a:chExt cx="2900659" cy="2712324"/>
                                </a:xfrm>
                              </p:grpSpPr>
                              <p:grpSp>
                                <p:nvGrpSpPr>
                                  <p:cNvPr id="19" name="Group 18"/>
                                  <p:cNvGrpSpPr/>
                                  <p:nvPr/>
                                </p:nvGrpSpPr>
                                <p:grpSpPr>
                                  <a:xfrm>
                                    <a:off x="6092211" y="2394468"/>
                                    <a:ext cx="2845734" cy="2712324"/>
                                    <a:chOff x="6092211" y="2394468"/>
                                    <a:chExt cx="2845734" cy="2712324"/>
                                  </a:xfrm>
                                </p:grpSpPr>
                                <p:grpSp>
                                  <p:nvGrpSpPr>
                                    <p:cNvPr id="18" name="Group 17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092211" y="2394468"/>
                                      <a:ext cx="2845734" cy="2588620"/>
                                      <a:chOff x="6092211" y="2394468"/>
                                      <a:chExt cx="2845734" cy="2588620"/>
                                    </a:xfrm>
                                  </p:grpSpPr>
                                  <p:grpSp>
                                    <p:nvGrpSpPr>
                                      <p:cNvPr id="15" name="Group 14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6092211" y="2394468"/>
                                        <a:ext cx="2845734" cy="2588620"/>
                                        <a:chOff x="6092211" y="2394468"/>
                                        <a:chExt cx="2845734" cy="2588620"/>
                                      </a:xfrm>
                                    </p:grpSpPr>
                                    <p:grpSp>
                                      <p:nvGrpSpPr>
                                        <p:cNvPr id="12" name="Group 11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6286046" y="2760618"/>
                                          <a:ext cx="2651899" cy="2222470"/>
                                          <a:chOff x="6286046" y="2760618"/>
                                          <a:chExt cx="2651899" cy="2222470"/>
                                        </a:xfrm>
                                      </p:grpSpPr>
                                      <p:grpSp>
                                        <p:nvGrpSpPr>
                                          <p:cNvPr id="7" name="Group 6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286046" y="2760618"/>
                                            <a:ext cx="2264229" cy="2055222"/>
                                            <a:chOff x="6286046" y="2760618"/>
                                            <a:chExt cx="2264229" cy="2055222"/>
                                          </a:xfrm>
                                        </p:grpSpPr>
                                        <p:cxnSp>
                                          <p:nvCxnSpPr>
                                            <p:cNvPr id="5" name="Straight Arrow Connector 4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286046" y="4807131"/>
                                              <a:ext cx="2264229" cy="8709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8100">
                                              <a:solidFill>
                                                <a:schemeClr val="tx1"/>
                                              </a:solidFill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3" name="Straight Arrow Connector 12"/>
                                            <p:cNvCxnSpPr/>
                                            <p:nvPr/>
                                          </p:nvCxnSpPr>
                                          <p:spPr>
                                            <a:xfrm flipV="1">
                                              <a:off x="6286046" y="2760618"/>
                                              <a:ext cx="0" cy="2055222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8100">
                                              <a:solidFill>
                                                <a:schemeClr val="tx1"/>
                                              </a:solidFill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  <mc:AlternateContent xmlns:mc="http://schemas.openxmlformats.org/markup-compatibility/2006" xmlns:a14="http://schemas.microsoft.com/office/drawing/2010/main">
                                        <mc:Choice Requires="a14">
                                          <p:sp>
                                            <p:nvSpPr>
                                              <p:cNvPr id="11" name="Rectangle 10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8550275" y="4613756"/>
                                                <a:ext cx="387670" cy="3693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</p:spPr>
                                            <p:txBody>
                                              <a:bodyPr wrap="none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pPr/>
                                                <a14:m>
                                                  <m:oMathPara xmlns:m="http://schemas.openxmlformats.org/officeDocument/2006/math">
                                                    <m:oMathParaPr>
                                                      <m:jc m:val="centerGroup"/>
                                                    </m:oMathParaPr>
                                                    <m:oMath xmlns:m="http://schemas.openxmlformats.org/officeDocument/2006/math"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𝑢</m:t>
                                                      </m:r>
                                                    </m:oMath>
                                                  </m:oMathPara>
                                                </a14:m>
                                                <a:endParaRPr lang="en-US" dirty="0"/>
                                              </a:p>
                                            </p:txBody>
                                          </p:sp>
                                        </mc:Choice>
                                        <mc:Fallback xmlns="">
                                          <p:sp>
                                            <p:nvSpPr>
                                              <p:cNvPr id="11" name="Rectangle 10"/>
                                              <p:cNvSpPr>
                                                <a:spLocks noRot="1" noChangeAspect="1" noMove="1" noResize="1" noEditPoints="1" noAdjustHandles="1" noChangeArrowheads="1" noChangeShapeType="1" noTextEdit="1"/>
                                              </p:cNvSpPr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8550275" y="4613756"/>
                                                <a:ext cx="387670" cy="3693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blipFill rotWithShape="0">
                                                <a:blip r:embed="rId6"/>
                                                <a:stretch>
                                                  <a:fillRect/>
                                                </a:stretch>
                                              </a:blipFill>
                                            </p:spPr>
                                            <p:txBody>
                                              <a:bodyPr/>
                                              <a:lstStyle/>
                                              <a:p>
                                                <a:r>
                                                  <a:rPr lang="en-US">
                                                    <a:noFill/>
                                                  </a:rPr>
                                                  <a:t> </a:t>
                                                </a:r>
                                              </a:p>
                                            </p:txBody>
                                          </p:sp>
                                        </mc:Fallback>
                                      </mc:AlternateContent>
                                    </p:grp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14" name="Rectangle 13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6092211" y="2394468"/>
                                              <a:ext cx="387670" cy="369332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</p:spPr>
                                          <p:txBody>
                                            <a:bodyPr wrap="none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/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𝑣</m:t>
                                                    </m:r>
                                                  </m:oMath>
                                                </m:oMathPara>
                                              </a14:m>
                                              <a:endParaRPr lang="en-US" dirty="0"/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14" name="Rectangle 13"/>
                                            <p:cNvSpPr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>
                                            <a:xfrm>
                                              <a:off x="6092211" y="2394468"/>
                                              <a:ext cx="387670" cy="369332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0">
                                              <a:blip r:embed="rId7"/>
                                              <a:stretch>
                                                <a:fillRect/>
                                              </a:stretch>
                                            </a:blipFill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US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6" name="TextBox 15"/>
                                          <p:cNvSpPr txBox="1"/>
                                          <p:nvPr/>
                                        </p:nvSpPr>
                                        <p:spPr>
                                          <a:xfrm>
                                            <a:off x="6093685" y="4706089"/>
                                            <a:ext cx="192360" cy="276999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</p:spPr>
                                        <p:txBody>
                                          <a:bodyPr wrap="none" lIns="0" tIns="0" rIns="0" bIns="0" rtlCol="0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16" name="TextBox 15"/>
                                          <p:cNvSpPr txBox="1"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6093685" y="4706089"/>
                                            <a:ext cx="192360" cy="276999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8"/>
                                            <a:stretch>
                                              <a:fillRect l="-25000" r="-25000" b="-8889"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22" name="TextBox 21"/>
                                        <p:cNvSpPr txBox="1"/>
                                        <p:nvPr/>
                                      </p:nvSpPr>
                                      <p:spPr>
                                        <a:xfrm>
                                          <a:off x="7321980" y="4829793"/>
                                          <a:ext cx="192360" cy="276999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</p:spPr>
                                      <p:txBody>
                                        <a:bodyPr wrap="none" lIns="0" tIns="0" rIns="0" bIns="0" rtlCol="0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22" name="TextBox 21"/>
                                        <p:cNvSpPr txBox="1"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7321980" y="4829793"/>
                                          <a:ext cx="192360" cy="276999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9"/>
                                          <a:stretch>
                                            <a:fillRect l="-29032" r="-25806" b="-8696"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24" name="TextBox 23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6037286" y="364972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lIns="0" tIns="0" rIns="0" bIns="0" rtlCol="0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24" name="TextBox 23"/>
                                      <p:cNvSpPr txBox="1"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37286" y="364972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10"/>
                                        <a:stretch>
                                          <a:fillRect l="-28125" r="-21875" b="-8889"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p:cxnSp>
                              <p:nvCxnSpPr>
                                <p:cNvPr id="26" name="Straight Arrow Connector 25"/>
                                <p:cNvCxnSpPr/>
                                <p:nvPr/>
                              </p:nvCxnSpPr>
                              <p:spPr>
                                <a:xfrm>
                                  <a:off x="6286045" y="3783873"/>
                                  <a:ext cx="2264229" cy="8709"/>
                                </a:xfrm>
                                <a:prstGeom prst="straightConnector1">
                                  <a:avLst/>
                                </a:prstGeom>
                                <a:ln w="38100">
                                  <a:solidFill>
                                    <a:srgbClr val="00B050"/>
                                  </a:solidFill>
                                  <a:prstDash val="sysDash"/>
                                  <a:tailEnd type="triangle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28" name="Straight Arrow Connector 27"/>
                              <p:cNvCxnSpPr/>
                              <p:nvPr/>
                            </p:nvCxnSpPr>
                            <p:spPr>
                              <a:xfrm flipV="1">
                                <a:off x="7418159" y="2743200"/>
                                <a:ext cx="0" cy="2055222"/>
                              </a:xfrm>
                              <a:prstGeom prst="straightConnector1">
                                <a:avLst/>
                              </a:prstGeom>
                              <a:ln w="38100">
                                <a:solidFill>
                                  <a:srgbClr val="FF0000"/>
                                </a:solidFill>
                                <a:prstDash val="sysDash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25" name="Rectangle 24"/>
                                <p:cNvSpPr/>
                                <p:nvPr/>
                              </p:nvSpPr>
                              <p:spPr>
                                <a:xfrm>
                                  <a:off x="8496353" y="3461655"/>
                                  <a:ext cx="950324" cy="618311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f>
                                          <m:fPr>
                                            <m:ctrlPr>
                                              <a:rPr lang="en-US" i="1" dirty="0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𝑑𝑢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den>
                                        </m:f>
                                        <m:r>
                                          <a:rPr lang="en-US" b="0" i="1" dirty="0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=</m:t>
                                        </m:r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>
                                    <a:solidFill>
                                      <a:srgbClr val="00B050"/>
                                    </a:solidFill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5" name="Rectangle 24"/>
                                <p:cNvSpPr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8496353" y="3461655"/>
                                  <a:ext cx="950324" cy="618311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11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" name="Rectangle 31"/>
                              <p:cNvSpPr/>
                              <p:nvPr/>
                            </p:nvSpPr>
                            <p:spPr>
                              <a:xfrm>
                                <a:off x="6942997" y="2085312"/>
                                <a:ext cx="950324" cy="61831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en-US" i="1" dirty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b="0" i="1" dirty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num>
                                        <m:den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den>
                                      </m:f>
                                      <m:r>
                                        <a:rPr lang="en-US" b="0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oMath>
                                  </m:oMathPara>
                                </a14:m>
                                <a:endParaRPr lang="en-US" dirty="0">
                                  <a:solidFill>
                                    <a:srgbClr val="FF0000"/>
                                  </a:solidFill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2" name="Rectangle 31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942997" y="2085312"/>
                                <a:ext cx="950324" cy="61831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2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grpSp>
                      <p:nvGrpSpPr>
                        <p:cNvPr id="4" name="Group 3"/>
                        <p:cNvGrpSpPr/>
                        <p:nvPr/>
                      </p:nvGrpSpPr>
                      <p:grpSpPr>
                        <a:xfrm>
                          <a:off x="6233109" y="3557450"/>
                          <a:ext cx="1633840" cy="452846"/>
                          <a:chOff x="6204857" y="3559628"/>
                          <a:chExt cx="1633840" cy="452846"/>
                        </a:xfrm>
                      </p:grpSpPr>
                      <p:cxnSp>
                        <p:nvCxnSpPr>
                          <p:cNvPr id="3" name="Straight Arrow Connector 2"/>
                          <p:cNvCxnSpPr/>
                          <p:nvPr/>
                        </p:nvCxnSpPr>
                        <p:spPr>
                          <a:xfrm>
                            <a:off x="6531625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0" name="Straight Arrow Connector 29"/>
                          <p:cNvCxnSpPr/>
                          <p:nvPr/>
                        </p:nvCxnSpPr>
                        <p:spPr>
                          <a:xfrm>
                            <a:off x="6858393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" name="Straight Arrow Connector 30"/>
                          <p:cNvCxnSpPr/>
                          <p:nvPr/>
                        </p:nvCxnSpPr>
                        <p:spPr>
                          <a:xfrm>
                            <a:off x="6204857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" name="Straight Arrow Connector 32"/>
                          <p:cNvCxnSpPr/>
                          <p:nvPr/>
                        </p:nvCxnSpPr>
                        <p:spPr>
                          <a:xfrm>
                            <a:off x="7185161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4" name="Straight Arrow Connector 33"/>
                          <p:cNvCxnSpPr/>
                          <p:nvPr/>
                        </p:nvCxnSpPr>
                        <p:spPr>
                          <a:xfrm>
                            <a:off x="7511929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5" name="Straight Arrow Connector 34"/>
                          <p:cNvCxnSpPr/>
                          <p:nvPr/>
                        </p:nvCxnSpPr>
                        <p:spPr>
                          <a:xfrm>
                            <a:off x="7838697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6" name="Rectangle 35"/>
                          <p:cNvSpPr/>
                          <p:nvPr/>
                        </p:nvSpPr>
                        <p:spPr>
                          <a:xfrm>
                            <a:off x="6025129" y="2719055"/>
                            <a:ext cx="943207" cy="61831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𝑑𝑣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&lt;0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6" name="Rectangle 35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025129" y="2719055"/>
                            <a:ext cx="943207" cy="618311"/>
                          </a:xfrm>
                          <a:prstGeom prst="rect">
                            <a:avLst/>
                          </a:prstGeom>
                          <a:blipFill rotWithShape="0">
                            <a:blip r:embed="rId13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7" name="Rectangle 36"/>
                        <p:cNvSpPr/>
                        <p:nvPr/>
                      </p:nvSpPr>
                      <p:spPr>
                        <a:xfrm>
                          <a:off x="7185014" y="2719055"/>
                          <a:ext cx="943207" cy="61831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𝑑𝑣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37" name="Rectangle 36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85014" y="2719055"/>
                          <a:ext cx="943207" cy="618311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9" name="Group 8"/>
                  <p:cNvGrpSpPr/>
                  <p:nvPr/>
                </p:nvGrpSpPr>
                <p:grpSpPr>
                  <a:xfrm rot="5400000">
                    <a:off x="6237459" y="3557450"/>
                    <a:ext cx="1633840" cy="452846"/>
                    <a:chOff x="6385509" y="3709850"/>
                    <a:chExt cx="1633840" cy="452846"/>
                  </a:xfrm>
                </p:grpSpPr>
                <p:cxnSp>
                  <p:nvCxnSpPr>
                    <p:cNvPr id="39" name="Straight Arrow Connector 38"/>
                    <p:cNvCxnSpPr/>
                    <p:nvPr/>
                  </p:nvCxnSpPr>
                  <p:spPr>
                    <a:xfrm>
                      <a:off x="6712277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Arrow Connector 39"/>
                    <p:cNvCxnSpPr/>
                    <p:nvPr/>
                  </p:nvCxnSpPr>
                  <p:spPr>
                    <a:xfrm>
                      <a:off x="7039045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Arrow Connector 40"/>
                    <p:cNvCxnSpPr/>
                    <p:nvPr/>
                  </p:nvCxnSpPr>
                  <p:spPr>
                    <a:xfrm>
                      <a:off x="6385509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Arrow Connector 41"/>
                    <p:cNvCxnSpPr/>
                    <p:nvPr/>
                  </p:nvCxnSpPr>
                  <p:spPr>
                    <a:xfrm>
                      <a:off x="7365813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Arrow Connector 42"/>
                    <p:cNvCxnSpPr/>
                    <p:nvPr/>
                  </p:nvCxnSpPr>
                  <p:spPr>
                    <a:xfrm>
                      <a:off x="7692581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Arrow Connector 43"/>
                    <p:cNvCxnSpPr/>
                    <p:nvPr/>
                  </p:nvCxnSpPr>
                  <p:spPr>
                    <a:xfrm>
                      <a:off x="8019349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" name="Rectangle 46"/>
                    <p:cNvSpPr/>
                    <p:nvPr/>
                  </p:nvSpPr>
                  <p:spPr>
                    <a:xfrm>
                      <a:off x="8094651" y="2847935"/>
                      <a:ext cx="950324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𝑑𝑢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47" name="Rectangle 4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94651" y="2847935"/>
                      <a:ext cx="950324" cy="618311"/>
                    </a:xfrm>
                    <a:prstGeom prst="rect">
                      <a:avLst/>
                    </a:prstGeom>
                    <a:blipFill rotWithShape="0">
                      <a:blip r:embed="rId1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Rectangle 48"/>
                  <p:cNvSpPr/>
                  <p:nvPr/>
                </p:nvSpPr>
                <p:spPr>
                  <a:xfrm>
                    <a:off x="8094651" y="4064531"/>
                    <a:ext cx="950325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9" name="Rectangle 4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94651" y="4064531"/>
                    <a:ext cx="950325" cy="618311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739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Now repeat exchanging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/>
                  <a:t>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 is decreasing at (0,1)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On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cline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dirty="0" smtClean="0"/>
                  <a:t>so the </a:t>
                </a:r>
                <a:r>
                  <a:rPr lang="en-US" sz="2000" dirty="0"/>
                  <a:t>trajectory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),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)) </m:t>
                    </m:r>
                  </m:oMath>
                </a14:m>
                <a:r>
                  <a:rPr lang="en-US" sz="2000" dirty="0"/>
                  <a:t>must move </a:t>
                </a:r>
                <a:r>
                  <a:rPr lang="en-US" sz="2000" i="1" dirty="0" smtClean="0"/>
                  <a:t>horizontally </a:t>
                </a:r>
                <a:r>
                  <a:rPr lang="en-US" sz="2000" dirty="0" smtClean="0"/>
                  <a:t>in </a:t>
                </a:r>
                <a:r>
                  <a:rPr lang="en-US" sz="2000" dirty="0"/>
                  <a:t>time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At (1,1)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So, </a:t>
                </a:r>
                <a:r>
                  <a:rPr lang="en-US" sz="2000" dirty="0" smtClean="0"/>
                  <a:t>below 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000" dirty="0">
                    <a:solidFill>
                      <a:srgbClr val="00CC00"/>
                    </a:solidFill>
                  </a:rPr>
                  <a:t> </a:t>
                </a:r>
                <a:r>
                  <a:rPr lang="en-US" sz="2000" b="1" dirty="0">
                    <a:solidFill>
                      <a:srgbClr val="00CC00"/>
                    </a:solidFill>
                  </a:rPr>
                  <a:t>null cline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The </a:t>
                </a:r>
                <a:r>
                  <a:rPr lang="en-US" sz="2000" b="1" dirty="0"/>
                  <a:t>direction</a:t>
                </a:r>
                <a:r>
                  <a:rPr lang="en-US" sz="2000" dirty="0"/>
                  <a:t> of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sz="2000" dirty="0" smtClean="0"/>
                  <a:t> changes </a:t>
                </a:r>
                <a:r>
                  <a:rPr lang="en-US" sz="2000" dirty="0"/>
                  <a:t>from </a:t>
                </a:r>
                <a:r>
                  <a:rPr lang="en-US" sz="2000" dirty="0" smtClean="0"/>
                  <a:t>right to left when </a:t>
                </a:r>
                <a:r>
                  <a:rPr lang="en-US" sz="2000" dirty="0"/>
                  <a:t>we cross 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</a:rPr>
                  <a:t> null cline </a:t>
                </a:r>
                <a:endParaRPr lang="en-US" sz="20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6" name="Group 45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45" name="Group 44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5669154" y="2085312"/>
                  <a:ext cx="3409391" cy="3021480"/>
                  <a:chOff x="5669154" y="2085312"/>
                  <a:chExt cx="3409391" cy="3021480"/>
                </a:xfrm>
              </p:grpSpPr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5669154" y="2085312"/>
                    <a:ext cx="3409391" cy="3021480"/>
                    <a:chOff x="5669154" y="2085312"/>
                    <a:chExt cx="3409391" cy="3021480"/>
                  </a:xfrm>
                </p:grpSpPr>
                <p:grpSp>
                  <p:nvGrpSpPr>
                    <p:cNvPr id="2" name="Group 1"/>
                    <p:cNvGrpSpPr/>
                    <p:nvPr/>
                  </p:nvGrpSpPr>
                  <p:grpSpPr>
                    <a:xfrm>
                      <a:off x="5669154" y="2085312"/>
                      <a:ext cx="3409391" cy="3021480"/>
                      <a:chOff x="5669154" y="2085312"/>
                      <a:chExt cx="3409391" cy="3021480"/>
                    </a:xfrm>
                  </p:grpSpPr>
                  <p:grpSp>
                    <p:nvGrpSpPr>
                      <p:cNvPr id="6" name="Group 5"/>
                      <p:cNvGrpSpPr/>
                      <p:nvPr/>
                    </p:nvGrpSpPr>
                    <p:grpSpPr>
                      <a:xfrm>
                        <a:off x="5669154" y="2085312"/>
                        <a:ext cx="3409391" cy="3021480"/>
                        <a:chOff x="5669154" y="2085312"/>
                        <a:chExt cx="3409391" cy="3021480"/>
                      </a:xfrm>
                    </p:grpSpPr>
                    <p:grpSp>
                      <p:nvGrpSpPr>
                        <p:cNvPr id="29" name="Group 28"/>
                        <p:cNvGrpSpPr/>
                        <p:nvPr/>
                      </p:nvGrpSpPr>
                      <p:grpSpPr>
                        <a:xfrm>
                          <a:off x="5669154" y="2085312"/>
                          <a:ext cx="3409391" cy="3021480"/>
                          <a:chOff x="6037286" y="2085312"/>
                          <a:chExt cx="3409391" cy="3021480"/>
                        </a:xfrm>
                      </p:grpSpPr>
                      <p:grpSp>
                        <p:nvGrpSpPr>
                          <p:cNvPr id="27" name="Group 26"/>
                          <p:cNvGrpSpPr/>
                          <p:nvPr/>
                        </p:nvGrpSpPr>
                        <p:grpSpPr>
                          <a:xfrm>
                            <a:off x="6037286" y="2394468"/>
                            <a:ext cx="3409391" cy="2712324"/>
                            <a:chOff x="6037286" y="2394468"/>
                            <a:chExt cx="3409391" cy="2712324"/>
                          </a:xfrm>
                        </p:grpSpPr>
                        <p:grpSp>
                          <p:nvGrpSpPr>
                            <p:cNvPr id="23" name="Group 22"/>
                            <p:cNvGrpSpPr/>
                            <p:nvPr/>
                          </p:nvGrpSpPr>
                          <p:grpSpPr>
                            <a:xfrm>
                              <a:off x="6037286" y="2394468"/>
                              <a:ext cx="2900659" cy="2712324"/>
                              <a:chOff x="6037286" y="2394468"/>
                              <a:chExt cx="2900659" cy="2712324"/>
                            </a:xfrm>
                          </p:grpSpPr>
                          <p:grpSp>
                            <p:nvGrpSpPr>
                              <p:cNvPr id="21" name="Group 20"/>
                              <p:cNvGrpSpPr/>
                              <p:nvPr/>
                            </p:nvGrpSpPr>
                            <p:grpSpPr>
                              <a:xfrm>
                                <a:off x="6037286" y="2394468"/>
                                <a:ext cx="2900659" cy="2712324"/>
                                <a:chOff x="6037286" y="2394468"/>
                                <a:chExt cx="2900659" cy="2712324"/>
                              </a:xfrm>
                            </p:grpSpPr>
                            <p:grpSp>
                              <p:nvGrpSpPr>
                                <p:cNvPr id="20" name="Group 19"/>
                                <p:cNvGrpSpPr/>
                                <p:nvPr/>
                              </p:nvGrpSpPr>
                              <p:grpSpPr>
                                <a:xfrm>
                                  <a:off x="6037286" y="2394468"/>
                                  <a:ext cx="2900659" cy="2712324"/>
                                  <a:chOff x="6037286" y="2394468"/>
                                  <a:chExt cx="2900659" cy="2712324"/>
                                </a:xfrm>
                              </p:grpSpPr>
                              <p:grpSp>
                                <p:nvGrpSpPr>
                                  <p:cNvPr id="19" name="Group 18"/>
                                  <p:cNvGrpSpPr/>
                                  <p:nvPr/>
                                </p:nvGrpSpPr>
                                <p:grpSpPr>
                                  <a:xfrm>
                                    <a:off x="6092211" y="2394468"/>
                                    <a:ext cx="2845734" cy="2712324"/>
                                    <a:chOff x="6092211" y="2394468"/>
                                    <a:chExt cx="2845734" cy="2712324"/>
                                  </a:xfrm>
                                </p:grpSpPr>
                                <p:grpSp>
                                  <p:nvGrpSpPr>
                                    <p:cNvPr id="18" name="Group 17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092211" y="2394468"/>
                                      <a:ext cx="2845734" cy="2588620"/>
                                      <a:chOff x="6092211" y="2394468"/>
                                      <a:chExt cx="2845734" cy="2588620"/>
                                    </a:xfrm>
                                  </p:grpSpPr>
                                  <p:grpSp>
                                    <p:nvGrpSpPr>
                                      <p:cNvPr id="15" name="Group 14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6092211" y="2394468"/>
                                        <a:ext cx="2845734" cy="2588620"/>
                                        <a:chOff x="6092211" y="2394468"/>
                                        <a:chExt cx="2845734" cy="2588620"/>
                                      </a:xfrm>
                                    </p:grpSpPr>
                                    <p:grpSp>
                                      <p:nvGrpSpPr>
                                        <p:cNvPr id="12" name="Group 11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6286046" y="2760618"/>
                                          <a:ext cx="2651899" cy="2222470"/>
                                          <a:chOff x="6286046" y="2760618"/>
                                          <a:chExt cx="2651899" cy="2222470"/>
                                        </a:xfrm>
                                      </p:grpSpPr>
                                      <p:grpSp>
                                        <p:nvGrpSpPr>
                                          <p:cNvPr id="7" name="Group 6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286046" y="2760618"/>
                                            <a:ext cx="2264229" cy="2055222"/>
                                            <a:chOff x="6286046" y="2760618"/>
                                            <a:chExt cx="2264229" cy="2055222"/>
                                          </a:xfrm>
                                        </p:grpSpPr>
                                        <p:cxnSp>
                                          <p:nvCxnSpPr>
                                            <p:cNvPr id="5" name="Straight Arrow Connector 4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286046" y="4807131"/>
                                              <a:ext cx="2264229" cy="8709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8100">
                                              <a:solidFill>
                                                <a:schemeClr val="tx1"/>
                                              </a:solidFill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3" name="Straight Arrow Connector 12"/>
                                            <p:cNvCxnSpPr/>
                                            <p:nvPr/>
                                          </p:nvCxnSpPr>
                                          <p:spPr>
                                            <a:xfrm flipV="1">
                                              <a:off x="6286046" y="2760618"/>
                                              <a:ext cx="0" cy="2055222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8100">
                                              <a:solidFill>
                                                <a:schemeClr val="tx1"/>
                                              </a:solidFill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  <mc:AlternateContent xmlns:mc="http://schemas.openxmlformats.org/markup-compatibility/2006" xmlns:a14="http://schemas.microsoft.com/office/drawing/2010/main">
                                        <mc:Choice Requires="a14">
                                          <p:sp>
                                            <p:nvSpPr>
                                              <p:cNvPr id="11" name="Rectangle 10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8550275" y="4613756"/>
                                                <a:ext cx="387670" cy="3693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</p:spPr>
                                            <p:txBody>
                                              <a:bodyPr wrap="none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pPr/>
                                                <a14:m>
                                                  <m:oMathPara xmlns:m="http://schemas.openxmlformats.org/officeDocument/2006/math">
                                                    <m:oMathParaPr>
                                                      <m:jc m:val="centerGroup"/>
                                                    </m:oMathParaPr>
                                                    <m:oMath xmlns:m="http://schemas.openxmlformats.org/officeDocument/2006/math"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𝑢</m:t>
                                                      </m:r>
                                                    </m:oMath>
                                                  </m:oMathPara>
                                                </a14:m>
                                                <a:endParaRPr lang="en-US" dirty="0"/>
                                              </a:p>
                                            </p:txBody>
                                          </p:sp>
                                        </mc:Choice>
                                        <mc:Fallback xmlns="">
                                          <p:sp>
                                            <p:nvSpPr>
                                              <p:cNvPr id="11" name="Rectangle 10"/>
                                              <p:cNvSpPr>
                                                <a:spLocks noRot="1" noChangeAspect="1" noMove="1" noResize="1" noEditPoints="1" noAdjustHandles="1" noChangeArrowheads="1" noChangeShapeType="1" noTextEdit="1"/>
                                              </p:cNvSpPr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8550275" y="4613756"/>
                                                <a:ext cx="387670" cy="3693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blipFill rotWithShape="0">
                                                <a:blip r:embed="rId6"/>
                                                <a:stretch>
                                                  <a:fillRect/>
                                                </a:stretch>
                                              </a:blipFill>
                                            </p:spPr>
                                            <p:txBody>
                                              <a:bodyPr/>
                                              <a:lstStyle/>
                                              <a:p>
                                                <a:r>
                                                  <a:rPr lang="en-US">
                                                    <a:noFill/>
                                                  </a:rPr>
                                                  <a:t> </a:t>
                                                </a:r>
                                              </a:p>
                                            </p:txBody>
                                          </p:sp>
                                        </mc:Fallback>
                                      </mc:AlternateContent>
                                    </p:grp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14" name="Rectangle 13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6092211" y="2394468"/>
                                              <a:ext cx="387670" cy="369332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</p:spPr>
                                          <p:txBody>
                                            <a:bodyPr wrap="none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/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𝑣</m:t>
                                                    </m:r>
                                                  </m:oMath>
                                                </m:oMathPara>
                                              </a14:m>
                                              <a:endParaRPr lang="en-US" dirty="0"/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14" name="Rectangle 13"/>
                                            <p:cNvSpPr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>
                                            <a:xfrm>
                                              <a:off x="6092211" y="2394468"/>
                                              <a:ext cx="387670" cy="369332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0">
                                              <a:blip r:embed="rId7"/>
                                              <a:stretch>
                                                <a:fillRect/>
                                              </a:stretch>
                                            </a:blipFill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US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6" name="TextBox 15"/>
                                          <p:cNvSpPr txBox="1"/>
                                          <p:nvPr/>
                                        </p:nvSpPr>
                                        <p:spPr>
                                          <a:xfrm>
                                            <a:off x="6093685" y="4706089"/>
                                            <a:ext cx="192360" cy="276999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</p:spPr>
                                        <p:txBody>
                                          <a:bodyPr wrap="none" lIns="0" tIns="0" rIns="0" bIns="0" rtlCol="0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16" name="TextBox 15"/>
                                          <p:cNvSpPr txBox="1"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6093685" y="4706089"/>
                                            <a:ext cx="192360" cy="276999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8"/>
                                            <a:stretch>
                                              <a:fillRect l="-25000" r="-25000" b="-8889"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22" name="TextBox 21"/>
                                        <p:cNvSpPr txBox="1"/>
                                        <p:nvPr/>
                                      </p:nvSpPr>
                                      <p:spPr>
                                        <a:xfrm>
                                          <a:off x="7321980" y="4829793"/>
                                          <a:ext cx="192360" cy="276999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</p:spPr>
                                      <p:txBody>
                                        <a:bodyPr wrap="none" lIns="0" tIns="0" rIns="0" bIns="0" rtlCol="0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22" name="TextBox 21"/>
                                        <p:cNvSpPr txBox="1"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7321980" y="4829793"/>
                                          <a:ext cx="192360" cy="276999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9"/>
                                          <a:stretch>
                                            <a:fillRect l="-29032" r="-25806" b="-8696"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24" name="TextBox 23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6037286" y="364972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lIns="0" tIns="0" rIns="0" bIns="0" rtlCol="0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24" name="TextBox 23"/>
                                      <p:cNvSpPr txBox="1"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37286" y="364972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10"/>
                                        <a:stretch>
                                          <a:fillRect l="-28125" r="-21875" b="-8889"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p:cxnSp>
                              <p:nvCxnSpPr>
                                <p:cNvPr id="26" name="Straight Arrow Connector 25"/>
                                <p:cNvCxnSpPr/>
                                <p:nvPr/>
                              </p:nvCxnSpPr>
                              <p:spPr>
                                <a:xfrm>
                                  <a:off x="6286045" y="3783873"/>
                                  <a:ext cx="2264229" cy="8709"/>
                                </a:xfrm>
                                <a:prstGeom prst="straightConnector1">
                                  <a:avLst/>
                                </a:prstGeom>
                                <a:ln w="38100">
                                  <a:solidFill>
                                    <a:srgbClr val="00B050"/>
                                  </a:solidFill>
                                  <a:prstDash val="sysDash"/>
                                  <a:tailEnd type="triangle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28" name="Straight Arrow Connector 27"/>
                              <p:cNvCxnSpPr/>
                              <p:nvPr/>
                            </p:nvCxnSpPr>
                            <p:spPr>
                              <a:xfrm flipV="1">
                                <a:off x="7418159" y="2743200"/>
                                <a:ext cx="0" cy="2055222"/>
                              </a:xfrm>
                              <a:prstGeom prst="straightConnector1">
                                <a:avLst/>
                              </a:prstGeom>
                              <a:ln w="38100">
                                <a:solidFill>
                                  <a:srgbClr val="FF0000"/>
                                </a:solidFill>
                                <a:prstDash val="sysDash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25" name="Rectangle 24"/>
                                <p:cNvSpPr/>
                                <p:nvPr/>
                              </p:nvSpPr>
                              <p:spPr>
                                <a:xfrm>
                                  <a:off x="8496353" y="3461655"/>
                                  <a:ext cx="950324" cy="618311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f>
                                          <m:fPr>
                                            <m:ctrlPr>
                                              <a:rPr lang="en-US" i="1" dirty="0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𝑑𝑢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den>
                                        </m:f>
                                        <m:r>
                                          <a:rPr lang="en-US" b="0" i="1" dirty="0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=</m:t>
                                        </m:r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>
                                    <a:solidFill>
                                      <a:srgbClr val="00B050"/>
                                    </a:solidFill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5" name="Rectangle 24"/>
                                <p:cNvSpPr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8496353" y="3461655"/>
                                  <a:ext cx="950324" cy="618311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11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" name="Rectangle 31"/>
                              <p:cNvSpPr/>
                              <p:nvPr/>
                            </p:nvSpPr>
                            <p:spPr>
                              <a:xfrm>
                                <a:off x="6942997" y="2085312"/>
                                <a:ext cx="950324" cy="61831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en-US" i="1" dirty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b="0" i="1" dirty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num>
                                        <m:den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den>
                                      </m:f>
                                      <m:r>
                                        <a:rPr lang="en-US" b="0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oMath>
                                  </m:oMathPara>
                                </a14:m>
                                <a:endParaRPr lang="en-US" dirty="0">
                                  <a:solidFill>
                                    <a:srgbClr val="FF0000"/>
                                  </a:solidFill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2" name="Rectangle 31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942997" y="2085312"/>
                                <a:ext cx="950324" cy="61831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2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grpSp>
                      <p:nvGrpSpPr>
                        <p:cNvPr id="4" name="Group 3"/>
                        <p:cNvGrpSpPr/>
                        <p:nvPr/>
                      </p:nvGrpSpPr>
                      <p:grpSpPr>
                        <a:xfrm>
                          <a:off x="6233109" y="3557450"/>
                          <a:ext cx="1633840" cy="452846"/>
                          <a:chOff x="6204857" y="3559628"/>
                          <a:chExt cx="1633840" cy="452846"/>
                        </a:xfrm>
                      </p:grpSpPr>
                      <p:cxnSp>
                        <p:nvCxnSpPr>
                          <p:cNvPr id="3" name="Straight Arrow Connector 2"/>
                          <p:cNvCxnSpPr/>
                          <p:nvPr/>
                        </p:nvCxnSpPr>
                        <p:spPr>
                          <a:xfrm>
                            <a:off x="6531625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0" name="Straight Arrow Connector 29"/>
                          <p:cNvCxnSpPr/>
                          <p:nvPr/>
                        </p:nvCxnSpPr>
                        <p:spPr>
                          <a:xfrm>
                            <a:off x="6858393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" name="Straight Arrow Connector 30"/>
                          <p:cNvCxnSpPr/>
                          <p:nvPr/>
                        </p:nvCxnSpPr>
                        <p:spPr>
                          <a:xfrm>
                            <a:off x="6204857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" name="Straight Arrow Connector 32"/>
                          <p:cNvCxnSpPr/>
                          <p:nvPr/>
                        </p:nvCxnSpPr>
                        <p:spPr>
                          <a:xfrm>
                            <a:off x="7185161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4" name="Straight Arrow Connector 33"/>
                          <p:cNvCxnSpPr/>
                          <p:nvPr/>
                        </p:nvCxnSpPr>
                        <p:spPr>
                          <a:xfrm>
                            <a:off x="7511929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5" name="Straight Arrow Connector 34"/>
                          <p:cNvCxnSpPr/>
                          <p:nvPr/>
                        </p:nvCxnSpPr>
                        <p:spPr>
                          <a:xfrm>
                            <a:off x="7838697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6" name="Rectangle 35"/>
                          <p:cNvSpPr/>
                          <p:nvPr/>
                        </p:nvSpPr>
                        <p:spPr>
                          <a:xfrm>
                            <a:off x="6025129" y="2719055"/>
                            <a:ext cx="943207" cy="61831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𝑑𝑣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&lt;0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6" name="Rectangle 35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025129" y="2719055"/>
                            <a:ext cx="943207" cy="618311"/>
                          </a:xfrm>
                          <a:prstGeom prst="rect">
                            <a:avLst/>
                          </a:prstGeom>
                          <a:blipFill rotWithShape="0">
                            <a:blip r:embed="rId13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7" name="Rectangle 36"/>
                        <p:cNvSpPr/>
                        <p:nvPr/>
                      </p:nvSpPr>
                      <p:spPr>
                        <a:xfrm>
                          <a:off x="7185014" y="2719055"/>
                          <a:ext cx="943207" cy="61831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𝑑𝑣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37" name="Rectangle 36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85014" y="2719055"/>
                          <a:ext cx="943207" cy="618311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9" name="Group 8"/>
                  <p:cNvGrpSpPr/>
                  <p:nvPr/>
                </p:nvGrpSpPr>
                <p:grpSpPr>
                  <a:xfrm rot="5400000">
                    <a:off x="6237459" y="3557450"/>
                    <a:ext cx="1633840" cy="452846"/>
                    <a:chOff x="6385509" y="3709850"/>
                    <a:chExt cx="1633840" cy="452846"/>
                  </a:xfrm>
                </p:grpSpPr>
                <p:cxnSp>
                  <p:nvCxnSpPr>
                    <p:cNvPr id="39" name="Straight Arrow Connector 38"/>
                    <p:cNvCxnSpPr/>
                    <p:nvPr/>
                  </p:nvCxnSpPr>
                  <p:spPr>
                    <a:xfrm>
                      <a:off x="6712277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Arrow Connector 39"/>
                    <p:cNvCxnSpPr/>
                    <p:nvPr/>
                  </p:nvCxnSpPr>
                  <p:spPr>
                    <a:xfrm>
                      <a:off x="7039045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Arrow Connector 40"/>
                    <p:cNvCxnSpPr/>
                    <p:nvPr/>
                  </p:nvCxnSpPr>
                  <p:spPr>
                    <a:xfrm>
                      <a:off x="6385509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Arrow Connector 41"/>
                    <p:cNvCxnSpPr/>
                    <p:nvPr/>
                  </p:nvCxnSpPr>
                  <p:spPr>
                    <a:xfrm>
                      <a:off x="7365813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Arrow Connector 42"/>
                    <p:cNvCxnSpPr/>
                    <p:nvPr/>
                  </p:nvCxnSpPr>
                  <p:spPr>
                    <a:xfrm>
                      <a:off x="7692581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Arrow Connector 43"/>
                    <p:cNvCxnSpPr/>
                    <p:nvPr/>
                  </p:nvCxnSpPr>
                  <p:spPr>
                    <a:xfrm>
                      <a:off x="8019349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" name="Rectangle 46"/>
                    <p:cNvSpPr/>
                    <p:nvPr/>
                  </p:nvSpPr>
                  <p:spPr>
                    <a:xfrm>
                      <a:off x="8094651" y="2847935"/>
                      <a:ext cx="950324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𝑑𝑢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47" name="Rectangle 4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94651" y="2847935"/>
                      <a:ext cx="950324" cy="618311"/>
                    </a:xfrm>
                    <a:prstGeom prst="rect">
                      <a:avLst/>
                    </a:prstGeom>
                    <a:blipFill rotWithShape="0">
                      <a:blip r:embed="rId1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Rectangle 48"/>
                  <p:cNvSpPr/>
                  <p:nvPr/>
                </p:nvSpPr>
                <p:spPr>
                  <a:xfrm>
                    <a:off x="8094651" y="4064531"/>
                    <a:ext cx="950325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9" name="Rectangle 4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94651" y="4064531"/>
                    <a:ext cx="950325" cy="618311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4317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Now repeat exchanging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/>
                  <a:t>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All points of form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are on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 is decreasing at (0,1)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On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null cline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dirty="0" smtClean="0"/>
                  <a:t>so the </a:t>
                </a:r>
                <a:r>
                  <a:rPr lang="en-US" sz="2000" dirty="0"/>
                  <a:t>trajectory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),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)) </m:t>
                    </m:r>
                  </m:oMath>
                </a14:m>
                <a:r>
                  <a:rPr lang="en-US" sz="2000" dirty="0"/>
                  <a:t>must move </a:t>
                </a:r>
                <a:r>
                  <a:rPr lang="en-US" sz="2000" i="1" dirty="0" smtClean="0"/>
                  <a:t>horizontally </a:t>
                </a:r>
                <a:r>
                  <a:rPr lang="en-US" sz="2000" dirty="0" smtClean="0"/>
                  <a:t>in </a:t>
                </a:r>
                <a:r>
                  <a:rPr lang="en-US" sz="2000" dirty="0"/>
                  <a:t>time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At (1,1)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So, </a:t>
                </a:r>
                <a:r>
                  <a:rPr lang="en-US" sz="2000" dirty="0" smtClean="0"/>
                  <a:t>below 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000" dirty="0">
                    <a:solidFill>
                      <a:srgbClr val="00CC00"/>
                    </a:solidFill>
                  </a:rPr>
                  <a:t> </a:t>
                </a:r>
                <a:r>
                  <a:rPr lang="en-US" sz="2000" b="1" dirty="0">
                    <a:solidFill>
                      <a:srgbClr val="00CC00"/>
                    </a:solidFill>
                  </a:rPr>
                  <a:t>null cline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The </a:t>
                </a:r>
                <a:r>
                  <a:rPr lang="en-US" sz="2000" b="1" dirty="0"/>
                  <a:t>direction</a:t>
                </a:r>
                <a:r>
                  <a:rPr lang="en-US" sz="2000" dirty="0"/>
                  <a:t> of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sz="2000" dirty="0" smtClean="0"/>
                  <a:t> changes </a:t>
                </a:r>
                <a:r>
                  <a:rPr lang="en-US" sz="2000" dirty="0"/>
                  <a:t>from </a:t>
                </a:r>
                <a:r>
                  <a:rPr lang="en-US" sz="2000" dirty="0" smtClean="0"/>
                  <a:t>right to left when </a:t>
                </a:r>
                <a:r>
                  <a:rPr lang="en-US" sz="2000" dirty="0"/>
                  <a:t>we cross 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</a:rPr>
                  <a:t> null cline </a:t>
                </a:r>
                <a:endParaRPr lang="en-US" sz="2000" b="1" dirty="0" smtClean="0">
                  <a:solidFill>
                    <a:srgbClr val="FF0000"/>
                  </a:solidFill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0000CC"/>
                    </a:solidFill>
                  </a:rPr>
                  <a:t>Let’s redraw the diagram bigger and add some labels for clarity</a:t>
                </a:r>
                <a:endParaRPr lang="en-US" sz="2000" b="1" dirty="0">
                  <a:solidFill>
                    <a:srgbClr val="0000CC"/>
                  </a:solidFill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6" name="Group 45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45" name="Group 44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5669154" y="2085312"/>
                  <a:ext cx="3409391" cy="3021480"/>
                  <a:chOff x="5669154" y="2085312"/>
                  <a:chExt cx="3409391" cy="3021480"/>
                </a:xfrm>
              </p:grpSpPr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5669154" y="2085312"/>
                    <a:ext cx="3409391" cy="3021480"/>
                    <a:chOff x="5669154" y="2085312"/>
                    <a:chExt cx="3409391" cy="3021480"/>
                  </a:xfrm>
                </p:grpSpPr>
                <p:grpSp>
                  <p:nvGrpSpPr>
                    <p:cNvPr id="2" name="Group 1"/>
                    <p:cNvGrpSpPr/>
                    <p:nvPr/>
                  </p:nvGrpSpPr>
                  <p:grpSpPr>
                    <a:xfrm>
                      <a:off x="5669154" y="2085312"/>
                      <a:ext cx="3409391" cy="3021480"/>
                      <a:chOff x="5669154" y="2085312"/>
                      <a:chExt cx="3409391" cy="3021480"/>
                    </a:xfrm>
                  </p:grpSpPr>
                  <p:grpSp>
                    <p:nvGrpSpPr>
                      <p:cNvPr id="6" name="Group 5"/>
                      <p:cNvGrpSpPr/>
                      <p:nvPr/>
                    </p:nvGrpSpPr>
                    <p:grpSpPr>
                      <a:xfrm>
                        <a:off x="5669154" y="2085312"/>
                        <a:ext cx="3409391" cy="3021480"/>
                        <a:chOff x="5669154" y="2085312"/>
                        <a:chExt cx="3409391" cy="3021480"/>
                      </a:xfrm>
                    </p:grpSpPr>
                    <p:grpSp>
                      <p:nvGrpSpPr>
                        <p:cNvPr id="29" name="Group 28"/>
                        <p:cNvGrpSpPr/>
                        <p:nvPr/>
                      </p:nvGrpSpPr>
                      <p:grpSpPr>
                        <a:xfrm>
                          <a:off x="5669154" y="2085312"/>
                          <a:ext cx="3409391" cy="3021480"/>
                          <a:chOff x="6037286" y="2085312"/>
                          <a:chExt cx="3409391" cy="3021480"/>
                        </a:xfrm>
                      </p:grpSpPr>
                      <p:grpSp>
                        <p:nvGrpSpPr>
                          <p:cNvPr id="27" name="Group 26"/>
                          <p:cNvGrpSpPr/>
                          <p:nvPr/>
                        </p:nvGrpSpPr>
                        <p:grpSpPr>
                          <a:xfrm>
                            <a:off x="6037286" y="2394468"/>
                            <a:ext cx="3409391" cy="2712324"/>
                            <a:chOff x="6037286" y="2394468"/>
                            <a:chExt cx="3409391" cy="2712324"/>
                          </a:xfrm>
                        </p:grpSpPr>
                        <p:grpSp>
                          <p:nvGrpSpPr>
                            <p:cNvPr id="23" name="Group 22"/>
                            <p:cNvGrpSpPr/>
                            <p:nvPr/>
                          </p:nvGrpSpPr>
                          <p:grpSpPr>
                            <a:xfrm>
                              <a:off x="6037286" y="2394468"/>
                              <a:ext cx="2900659" cy="2712324"/>
                              <a:chOff x="6037286" y="2394468"/>
                              <a:chExt cx="2900659" cy="2712324"/>
                            </a:xfrm>
                          </p:grpSpPr>
                          <p:grpSp>
                            <p:nvGrpSpPr>
                              <p:cNvPr id="21" name="Group 20"/>
                              <p:cNvGrpSpPr/>
                              <p:nvPr/>
                            </p:nvGrpSpPr>
                            <p:grpSpPr>
                              <a:xfrm>
                                <a:off x="6037286" y="2394468"/>
                                <a:ext cx="2900659" cy="2712324"/>
                                <a:chOff x="6037286" y="2394468"/>
                                <a:chExt cx="2900659" cy="2712324"/>
                              </a:xfrm>
                            </p:grpSpPr>
                            <p:grpSp>
                              <p:nvGrpSpPr>
                                <p:cNvPr id="20" name="Group 19"/>
                                <p:cNvGrpSpPr/>
                                <p:nvPr/>
                              </p:nvGrpSpPr>
                              <p:grpSpPr>
                                <a:xfrm>
                                  <a:off x="6037286" y="2394468"/>
                                  <a:ext cx="2900659" cy="2712324"/>
                                  <a:chOff x="6037286" y="2394468"/>
                                  <a:chExt cx="2900659" cy="2712324"/>
                                </a:xfrm>
                              </p:grpSpPr>
                              <p:grpSp>
                                <p:nvGrpSpPr>
                                  <p:cNvPr id="19" name="Group 18"/>
                                  <p:cNvGrpSpPr/>
                                  <p:nvPr/>
                                </p:nvGrpSpPr>
                                <p:grpSpPr>
                                  <a:xfrm>
                                    <a:off x="6092211" y="2394468"/>
                                    <a:ext cx="2845734" cy="2712324"/>
                                    <a:chOff x="6092211" y="2394468"/>
                                    <a:chExt cx="2845734" cy="2712324"/>
                                  </a:xfrm>
                                </p:grpSpPr>
                                <p:grpSp>
                                  <p:nvGrpSpPr>
                                    <p:cNvPr id="18" name="Group 17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092211" y="2394468"/>
                                      <a:ext cx="2845734" cy="2588620"/>
                                      <a:chOff x="6092211" y="2394468"/>
                                      <a:chExt cx="2845734" cy="2588620"/>
                                    </a:xfrm>
                                  </p:grpSpPr>
                                  <p:grpSp>
                                    <p:nvGrpSpPr>
                                      <p:cNvPr id="15" name="Group 14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6092211" y="2394468"/>
                                        <a:ext cx="2845734" cy="2588620"/>
                                        <a:chOff x="6092211" y="2394468"/>
                                        <a:chExt cx="2845734" cy="2588620"/>
                                      </a:xfrm>
                                    </p:grpSpPr>
                                    <p:grpSp>
                                      <p:nvGrpSpPr>
                                        <p:cNvPr id="12" name="Group 11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6286046" y="2760618"/>
                                          <a:ext cx="2651899" cy="2222470"/>
                                          <a:chOff x="6286046" y="2760618"/>
                                          <a:chExt cx="2651899" cy="2222470"/>
                                        </a:xfrm>
                                      </p:grpSpPr>
                                      <p:grpSp>
                                        <p:nvGrpSpPr>
                                          <p:cNvPr id="7" name="Group 6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286046" y="2760618"/>
                                            <a:ext cx="2264229" cy="2055222"/>
                                            <a:chOff x="6286046" y="2760618"/>
                                            <a:chExt cx="2264229" cy="2055222"/>
                                          </a:xfrm>
                                        </p:grpSpPr>
                                        <p:cxnSp>
                                          <p:nvCxnSpPr>
                                            <p:cNvPr id="5" name="Straight Arrow Connector 4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286046" y="4807131"/>
                                              <a:ext cx="2264229" cy="8709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8100">
                                              <a:solidFill>
                                                <a:schemeClr val="tx1"/>
                                              </a:solidFill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3" name="Straight Arrow Connector 12"/>
                                            <p:cNvCxnSpPr/>
                                            <p:nvPr/>
                                          </p:nvCxnSpPr>
                                          <p:spPr>
                                            <a:xfrm flipV="1">
                                              <a:off x="6286046" y="2760618"/>
                                              <a:ext cx="0" cy="2055222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8100">
                                              <a:solidFill>
                                                <a:schemeClr val="tx1"/>
                                              </a:solidFill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  <mc:AlternateContent xmlns:mc="http://schemas.openxmlformats.org/markup-compatibility/2006" xmlns:a14="http://schemas.microsoft.com/office/drawing/2010/main">
                                        <mc:Choice Requires="a14">
                                          <p:sp>
                                            <p:nvSpPr>
                                              <p:cNvPr id="11" name="Rectangle 10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8550275" y="4613756"/>
                                                <a:ext cx="387670" cy="3693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</p:spPr>
                                            <p:txBody>
                                              <a:bodyPr wrap="none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pPr/>
                                                <a14:m>
                                                  <m:oMathPara xmlns:m="http://schemas.openxmlformats.org/officeDocument/2006/math">
                                                    <m:oMathParaPr>
                                                      <m:jc m:val="centerGroup"/>
                                                    </m:oMathParaPr>
                                                    <m:oMath xmlns:m="http://schemas.openxmlformats.org/officeDocument/2006/math"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𝑢</m:t>
                                                      </m:r>
                                                    </m:oMath>
                                                  </m:oMathPara>
                                                </a14:m>
                                                <a:endParaRPr lang="en-US" dirty="0"/>
                                              </a:p>
                                            </p:txBody>
                                          </p:sp>
                                        </mc:Choice>
                                        <mc:Fallback xmlns="">
                                          <p:sp>
                                            <p:nvSpPr>
                                              <p:cNvPr id="11" name="Rectangle 10"/>
                                              <p:cNvSpPr>
                                                <a:spLocks noRot="1" noChangeAspect="1" noMove="1" noResize="1" noEditPoints="1" noAdjustHandles="1" noChangeArrowheads="1" noChangeShapeType="1" noTextEdit="1"/>
                                              </p:cNvSpPr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8550275" y="4613756"/>
                                                <a:ext cx="387670" cy="3693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blipFill rotWithShape="0">
                                                <a:blip r:embed="rId6"/>
                                                <a:stretch>
                                                  <a:fillRect/>
                                                </a:stretch>
                                              </a:blipFill>
                                            </p:spPr>
                                            <p:txBody>
                                              <a:bodyPr/>
                                              <a:lstStyle/>
                                              <a:p>
                                                <a:r>
                                                  <a:rPr lang="en-US">
                                                    <a:noFill/>
                                                  </a:rPr>
                                                  <a:t> </a:t>
                                                </a:r>
                                              </a:p>
                                            </p:txBody>
                                          </p:sp>
                                        </mc:Fallback>
                                      </mc:AlternateContent>
                                    </p:grp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14" name="Rectangle 13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6092211" y="2394468"/>
                                              <a:ext cx="387670" cy="369332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</p:spPr>
                                          <p:txBody>
                                            <a:bodyPr wrap="none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/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𝑣</m:t>
                                                    </m:r>
                                                  </m:oMath>
                                                </m:oMathPara>
                                              </a14:m>
                                              <a:endParaRPr lang="en-US" dirty="0"/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14" name="Rectangle 13"/>
                                            <p:cNvSpPr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>
                                            <a:xfrm>
                                              <a:off x="6092211" y="2394468"/>
                                              <a:ext cx="387670" cy="369332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0">
                                              <a:blip r:embed="rId7"/>
                                              <a:stretch>
                                                <a:fillRect/>
                                              </a:stretch>
                                            </a:blipFill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US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6" name="TextBox 15"/>
                                          <p:cNvSpPr txBox="1"/>
                                          <p:nvPr/>
                                        </p:nvSpPr>
                                        <p:spPr>
                                          <a:xfrm>
                                            <a:off x="6093685" y="4706089"/>
                                            <a:ext cx="192360" cy="276999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</p:spPr>
                                        <p:txBody>
                                          <a:bodyPr wrap="none" lIns="0" tIns="0" rIns="0" bIns="0" rtlCol="0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16" name="TextBox 15"/>
                                          <p:cNvSpPr txBox="1"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6093685" y="4706089"/>
                                            <a:ext cx="192360" cy="276999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8"/>
                                            <a:stretch>
                                              <a:fillRect l="-25000" r="-25000" b="-8889"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22" name="TextBox 21"/>
                                        <p:cNvSpPr txBox="1"/>
                                        <p:nvPr/>
                                      </p:nvSpPr>
                                      <p:spPr>
                                        <a:xfrm>
                                          <a:off x="7321980" y="4829793"/>
                                          <a:ext cx="192360" cy="276999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</p:spPr>
                                      <p:txBody>
                                        <a:bodyPr wrap="none" lIns="0" tIns="0" rIns="0" bIns="0" rtlCol="0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22" name="TextBox 21"/>
                                        <p:cNvSpPr txBox="1"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7321980" y="4829793"/>
                                          <a:ext cx="192360" cy="276999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9"/>
                                          <a:stretch>
                                            <a:fillRect l="-29032" r="-25806" b="-8696"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24" name="TextBox 23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6037286" y="364972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lIns="0" tIns="0" rIns="0" bIns="0" rtlCol="0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24" name="TextBox 23"/>
                                      <p:cNvSpPr txBox="1"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37286" y="364972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10"/>
                                        <a:stretch>
                                          <a:fillRect l="-28125" r="-21875" b="-8889"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p:cxnSp>
                              <p:nvCxnSpPr>
                                <p:cNvPr id="26" name="Straight Arrow Connector 25"/>
                                <p:cNvCxnSpPr/>
                                <p:nvPr/>
                              </p:nvCxnSpPr>
                              <p:spPr>
                                <a:xfrm>
                                  <a:off x="6286045" y="3783873"/>
                                  <a:ext cx="2264229" cy="8709"/>
                                </a:xfrm>
                                <a:prstGeom prst="straightConnector1">
                                  <a:avLst/>
                                </a:prstGeom>
                                <a:ln w="38100">
                                  <a:solidFill>
                                    <a:srgbClr val="00B050"/>
                                  </a:solidFill>
                                  <a:prstDash val="sysDash"/>
                                  <a:tailEnd type="triangle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28" name="Straight Arrow Connector 27"/>
                              <p:cNvCxnSpPr/>
                              <p:nvPr/>
                            </p:nvCxnSpPr>
                            <p:spPr>
                              <a:xfrm flipV="1">
                                <a:off x="7418159" y="2743200"/>
                                <a:ext cx="0" cy="2055222"/>
                              </a:xfrm>
                              <a:prstGeom prst="straightConnector1">
                                <a:avLst/>
                              </a:prstGeom>
                              <a:ln w="38100">
                                <a:solidFill>
                                  <a:srgbClr val="FF0000"/>
                                </a:solidFill>
                                <a:prstDash val="sysDash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25" name="Rectangle 24"/>
                                <p:cNvSpPr/>
                                <p:nvPr/>
                              </p:nvSpPr>
                              <p:spPr>
                                <a:xfrm>
                                  <a:off x="8496353" y="3461655"/>
                                  <a:ext cx="950324" cy="618311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f>
                                          <m:fPr>
                                            <m:ctrlPr>
                                              <a:rPr lang="en-US" i="1" dirty="0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𝑑𝑢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den>
                                        </m:f>
                                        <m:r>
                                          <a:rPr lang="en-US" b="0" i="1" dirty="0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=</m:t>
                                        </m:r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>
                                    <a:solidFill>
                                      <a:srgbClr val="00B050"/>
                                    </a:solidFill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5" name="Rectangle 24"/>
                                <p:cNvSpPr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8496353" y="3461655"/>
                                  <a:ext cx="950324" cy="618311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11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" name="Rectangle 31"/>
                              <p:cNvSpPr/>
                              <p:nvPr/>
                            </p:nvSpPr>
                            <p:spPr>
                              <a:xfrm>
                                <a:off x="6942997" y="2085312"/>
                                <a:ext cx="950324" cy="61831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en-US" i="1" dirty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b="0" i="1" dirty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num>
                                        <m:den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den>
                                      </m:f>
                                      <m:r>
                                        <a:rPr lang="en-US" b="0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oMath>
                                  </m:oMathPara>
                                </a14:m>
                                <a:endParaRPr lang="en-US" dirty="0">
                                  <a:solidFill>
                                    <a:srgbClr val="FF0000"/>
                                  </a:solidFill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2" name="Rectangle 31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942997" y="2085312"/>
                                <a:ext cx="950324" cy="61831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2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grpSp>
                      <p:nvGrpSpPr>
                        <p:cNvPr id="4" name="Group 3"/>
                        <p:cNvGrpSpPr/>
                        <p:nvPr/>
                      </p:nvGrpSpPr>
                      <p:grpSpPr>
                        <a:xfrm>
                          <a:off x="6233109" y="3557450"/>
                          <a:ext cx="1633840" cy="452846"/>
                          <a:chOff x="6204857" y="3559628"/>
                          <a:chExt cx="1633840" cy="452846"/>
                        </a:xfrm>
                      </p:grpSpPr>
                      <p:cxnSp>
                        <p:nvCxnSpPr>
                          <p:cNvPr id="3" name="Straight Arrow Connector 2"/>
                          <p:cNvCxnSpPr/>
                          <p:nvPr/>
                        </p:nvCxnSpPr>
                        <p:spPr>
                          <a:xfrm>
                            <a:off x="6531625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0" name="Straight Arrow Connector 29"/>
                          <p:cNvCxnSpPr/>
                          <p:nvPr/>
                        </p:nvCxnSpPr>
                        <p:spPr>
                          <a:xfrm>
                            <a:off x="6858393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" name="Straight Arrow Connector 30"/>
                          <p:cNvCxnSpPr/>
                          <p:nvPr/>
                        </p:nvCxnSpPr>
                        <p:spPr>
                          <a:xfrm>
                            <a:off x="6204857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" name="Straight Arrow Connector 32"/>
                          <p:cNvCxnSpPr/>
                          <p:nvPr/>
                        </p:nvCxnSpPr>
                        <p:spPr>
                          <a:xfrm>
                            <a:off x="7185161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4" name="Straight Arrow Connector 33"/>
                          <p:cNvCxnSpPr/>
                          <p:nvPr/>
                        </p:nvCxnSpPr>
                        <p:spPr>
                          <a:xfrm>
                            <a:off x="7511929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5" name="Straight Arrow Connector 34"/>
                          <p:cNvCxnSpPr/>
                          <p:nvPr/>
                        </p:nvCxnSpPr>
                        <p:spPr>
                          <a:xfrm>
                            <a:off x="7838697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6" name="Rectangle 35"/>
                          <p:cNvSpPr/>
                          <p:nvPr/>
                        </p:nvSpPr>
                        <p:spPr>
                          <a:xfrm>
                            <a:off x="6025129" y="2719055"/>
                            <a:ext cx="943207" cy="61831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𝑑𝑣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&lt;0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6" name="Rectangle 35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025129" y="2719055"/>
                            <a:ext cx="943207" cy="618311"/>
                          </a:xfrm>
                          <a:prstGeom prst="rect">
                            <a:avLst/>
                          </a:prstGeom>
                          <a:blipFill rotWithShape="0">
                            <a:blip r:embed="rId13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7" name="Rectangle 36"/>
                        <p:cNvSpPr/>
                        <p:nvPr/>
                      </p:nvSpPr>
                      <p:spPr>
                        <a:xfrm>
                          <a:off x="7185014" y="2719055"/>
                          <a:ext cx="943207" cy="61831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𝑑𝑣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37" name="Rectangle 36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85014" y="2719055"/>
                          <a:ext cx="943207" cy="618311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9" name="Group 8"/>
                  <p:cNvGrpSpPr/>
                  <p:nvPr/>
                </p:nvGrpSpPr>
                <p:grpSpPr>
                  <a:xfrm rot="5400000">
                    <a:off x="6237459" y="3557450"/>
                    <a:ext cx="1633840" cy="452846"/>
                    <a:chOff x="6385509" y="3709850"/>
                    <a:chExt cx="1633840" cy="452846"/>
                  </a:xfrm>
                </p:grpSpPr>
                <p:cxnSp>
                  <p:nvCxnSpPr>
                    <p:cNvPr id="39" name="Straight Arrow Connector 38"/>
                    <p:cNvCxnSpPr/>
                    <p:nvPr/>
                  </p:nvCxnSpPr>
                  <p:spPr>
                    <a:xfrm>
                      <a:off x="6712277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Arrow Connector 39"/>
                    <p:cNvCxnSpPr/>
                    <p:nvPr/>
                  </p:nvCxnSpPr>
                  <p:spPr>
                    <a:xfrm>
                      <a:off x="7039045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Arrow Connector 40"/>
                    <p:cNvCxnSpPr/>
                    <p:nvPr/>
                  </p:nvCxnSpPr>
                  <p:spPr>
                    <a:xfrm>
                      <a:off x="6385509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Arrow Connector 41"/>
                    <p:cNvCxnSpPr/>
                    <p:nvPr/>
                  </p:nvCxnSpPr>
                  <p:spPr>
                    <a:xfrm>
                      <a:off x="7365813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Arrow Connector 42"/>
                    <p:cNvCxnSpPr/>
                    <p:nvPr/>
                  </p:nvCxnSpPr>
                  <p:spPr>
                    <a:xfrm>
                      <a:off x="7692581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Arrow Connector 43"/>
                    <p:cNvCxnSpPr/>
                    <p:nvPr/>
                  </p:nvCxnSpPr>
                  <p:spPr>
                    <a:xfrm>
                      <a:off x="8019349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" name="Rectangle 46"/>
                    <p:cNvSpPr/>
                    <p:nvPr/>
                  </p:nvSpPr>
                  <p:spPr>
                    <a:xfrm>
                      <a:off x="8094651" y="2847935"/>
                      <a:ext cx="950324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𝑑𝑢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47" name="Rectangle 4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94651" y="2847935"/>
                      <a:ext cx="950324" cy="618311"/>
                    </a:xfrm>
                    <a:prstGeom prst="rect">
                      <a:avLst/>
                    </a:prstGeom>
                    <a:blipFill rotWithShape="0">
                      <a:blip r:embed="rId1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Rectangle 48"/>
                  <p:cNvSpPr/>
                  <p:nvPr/>
                </p:nvSpPr>
                <p:spPr>
                  <a:xfrm>
                    <a:off x="8094651" y="4064531"/>
                    <a:ext cx="950325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9" name="Rectangle 4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94651" y="4064531"/>
                    <a:ext cx="950325" cy="618311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539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539114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So if we can evaluate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sz="2000" dirty="0" smtClean="0"/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sz="2000" dirty="0" smtClean="0"/>
                  <a:t> at </a:t>
                </a:r>
                <a:r>
                  <a:rPr lang="en-US" sz="2000" b="1" u="sng" dirty="0" smtClean="0"/>
                  <a:t>one</a:t>
                </a:r>
                <a:r>
                  <a:rPr lang="en-US" sz="2000" dirty="0" smtClean="0"/>
                  <a:t> point, we can determine the direction of the orbits </a:t>
                </a:r>
                <a:r>
                  <a:rPr lang="en-US" sz="2000" b="1" u="sng" dirty="0" smtClean="0"/>
                  <a:t>everywhere</a:t>
                </a:r>
                <a:r>
                  <a:rPr lang="en-US" sz="2000" dirty="0" smtClean="0"/>
                  <a:t> by: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1) changing </a:t>
                </a:r>
                <a:r>
                  <a:rPr lang="en-US" sz="2000" b="1" dirty="0" smtClean="0"/>
                  <a:t>direction</a:t>
                </a:r>
                <a:r>
                  <a:rPr lang="en-US" sz="2000" dirty="0" smtClean="0"/>
                  <a:t> </a:t>
                </a:r>
                <a:r>
                  <a:rPr lang="en-US" sz="2000" dirty="0"/>
                  <a:t>of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sz="2000" dirty="0"/>
                  <a:t> </a:t>
                </a:r>
                <a:r>
                  <a:rPr lang="en-US" sz="2000" dirty="0" smtClean="0"/>
                  <a:t>between right and left whenever </a:t>
                </a:r>
                <a:r>
                  <a:rPr lang="en-US" sz="2000" dirty="0"/>
                  <a:t>we cross the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</a:rPr>
                  <a:t> null 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and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2) changing </a:t>
                </a:r>
                <a:r>
                  <a:rPr lang="en-US" sz="2000" b="1" dirty="0"/>
                  <a:t>direction</a:t>
                </a:r>
                <a:r>
                  <a:rPr lang="en-US" sz="2000" dirty="0"/>
                  <a:t> of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sz="2000" dirty="0"/>
                  <a:t> between </a:t>
                </a:r>
                <a:r>
                  <a:rPr lang="en-US" sz="2000" dirty="0" smtClean="0"/>
                  <a:t>up and down whenever </a:t>
                </a:r>
                <a:r>
                  <a:rPr lang="en-US" sz="2000" dirty="0"/>
                  <a:t>we cross the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000" b="1" dirty="0">
                    <a:solidFill>
                      <a:srgbClr val="00CC00"/>
                    </a:solidFill>
                  </a:rPr>
                  <a:t> null </a:t>
                </a:r>
                <a:r>
                  <a:rPr lang="en-US" sz="2000" b="1" dirty="0" smtClean="0">
                    <a:solidFill>
                      <a:srgbClr val="00CC00"/>
                    </a:solidFill>
                  </a:rPr>
                  <a:t>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Remember that, </a:t>
                </a:r>
                <a:r>
                  <a:rPr lang="en-US" sz="2000" b="1" u="sng" dirty="0" smtClean="0"/>
                  <a:t>whatever</a:t>
                </a:r>
                <a:r>
                  <a:rPr lang="en-US" sz="2000" b="1" dirty="0" smtClean="0"/>
                  <a:t> the direction of the null clines: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 arrows always </a:t>
                </a: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539114"/>
                <a:ext cx="5359263" cy="6343650"/>
              </a:xfrm>
              <a:blipFill rotWithShape="0">
                <a:blip r:embed="rId3"/>
                <a:stretch>
                  <a:fillRect l="-1136" r="-23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6" name="Group 45"/>
          <p:cNvGrpSpPr/>
          <p:nvPr/>
        </p:nvGrpSpPr>
        <p:grpSpPr>
          <a:xfrm>
            <a:off x="5669154" y="2085312"/>
            <a:ext cx="3409391" cy="3021480"/>
            <a:chOff x="5669154" y="2085312"/>
            <a:chExt cx="3409391" cy="3021480"/>
          </a:xfrm>
        </p:grpSpPr>
        <p:grpSp>
          <p:nvGrpSpPr>
            <p:cNvPr id="45" name="Group 44"/>
            <p:cNvGrpSpPr/>
            <p:nvPr/>
          </p:nvGrpSpPr>
          <p:grpSpPr>
            <a:xfrm>
              <a:off x="5669154" y="2085312"/>
              <a:ext cx="3409391" cy="3021480"/>
              <a:chOff x="5669154" y="2085312"/>
              <a:chExt cx="3409391" cy="3021480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5669154" y="2085312"/>
                <a:ext cx="3409391" cy="3021480"/>
                <a:chOff x="5669154" y="2085312"/>
                <a:chExt cx="3409391" cy="3021480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5669154" y="2085312"/>
                  <a:ext cx="3409391" cy="3021480"/>
                  <a:chOff x="5669154" y="2085312"/>
                  <a:chExt cx="3409391" cy="3021480"/>
                </a:xfrm>
              </p:grpSpPr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5669154" y="2085312"/>
                    <a:ext cx="3409391" cy="3021480"/>
                    <a:chOff x="5669154" y="2085312"/>
                    <a:chExt cx="3409391" cy="3021480"/>
                  </a:xfrm>
                </p:grpSpPr>
                <p:grpSp>
                  <p:nvGrpSpPr>
                    <p:cNvPr id="2" name="Group 1"/>
                    <p:cNvGrpSpPr/>
                    <p:nvPr/>
                  </p:nvGrpSpPr>
                  <p:grpSpPr>
                    <a:xfrm>
                      <a:off x="5669154" y="2085312"/>
                      <a:ext cx="3409391" cy="3021480"/>
                      <a:chOff x="5669154" y="2085312"/>
                      <a:chExt cx="3409391" cy="3021480"/>
                    </a:xfrm>
                  </p:grpSpPr>
                  <p:grpSp>
                    <p:nvGrpSpPr>
                      <p:cNvPr id="6" name="Group 5"/>
                      <p:cNvGrpSpPr/>
                      <p:nvPr/>
                    </p:nvGrpSpPr>
                    <p:grpSpPr>
                      <a:xfrm>
                        <a:off x="5669154" y="2085312"/>
                        <a:ext cx="3409391" cy="3021480"/>
                        <a:chOff x="5669154" y="2085312"/>
                        <a:chExt cx="3409391" cy="3021480"/>
                      </a:xfrm>
                    </p:grpSpPr>
                    <p:grpSp>
                      <p:nvGrpSpPr>
                        <p:cNvPr id="29" name="Group 28"/>
                        <p:cNvGrpSpPr/>
                        <p:nvPr/>
                      </p:nvGrpSpPr>
                      <p:grpSpPr>
                        <a:xfrm>
                          <a:off x="5669154" y="2085312"/>
                          <a:ext cx="3409391" cy="3021480"/>
                          <a:chOff x="6037286" y="2085312"/>
                          <a:chExt cx="3409391" cy="3021480"/>
                        </a:xfrm>
                      </p:grpSpPr>
                      <p:grpSp>
                        <p:nvGrpSpPr>
                          <p:cNvPr id="27" name="Group 26"/>
                          <p:cNvGrpSpPr/>
                          <p:nvPr/>
                        </p:nvGrpSpPr>
                        <p:grpSpPr>
                          <a:xfrm>
                            <a:off x="6037286" y="2394468"/>
                            <a:ext cx="3409391" cy="2712324"/>
                            <a:chOff x="6037286" y="2394468"/>
                            <a:chExt cx="3409391" cy="2712324"/>
                          </a:xfrm>
                        </p:grpSpPr>
                        <p:grpSp>
                          <p:nvGrpSpPr>
                            <p:cNvPr id="23" name="Group 22"/>
                            <p:cNvGrpSpPr/>
                            <p:nvPr/>
                          </p:nvGrpSpPr>
                          <p:grpSpPr>
                            <a:xfrm>
                              <a:off x="6037286" y="2394468"/>
                              <a:ext cx="2900659" cy="2712324"/>
                              <a:chOff x="6037286" y="2394468"/>
                              <a:chExt cx="2900659" cy="2712324"/>
                            </a:xfrm>
                          </p:grpSpPr>
                          <p:grpSp>
                            <p:nvGrpSpPr>
                              <p:cNvPr id="21" name="Group 20"/>
                              <p:cNvGrpSpPr/>
                              <p:nvPr/>
                            </p:nvGrpSpPr>
                            <p:grpSpPr>
                              <a:xfrm>
                                <a:off x="6037286" y="2394468"/>
                                <a:ext cx="2900659" cy="2712324"/>
                                <a:chOff x="6037286" y="2394468"/>
                                <a:chExt cx="2900659" cy="2712324"/>
                              </a:xfrm>
                            </p:grpSpPr>
                            <p:grpSp>
                              <p:nvGrpSpPr>
                                <p:cNvPr id="20" name="Group 19"/>
                                <p:cNvGrpSpPr/>
                                <p:nvPr/>
                              </p:nvGrpSpPr>
                              <p:grpSpPr>
                                <a:xfrm>
                                  <a:off x="6037286" y="2394468"/>
                                  <a:ext cx="2900659" cy="2712324"/>
                                  <a:chOff x="6037286" y="2394468"/>
                                  <a:chExt cx="2900659" cy="2712324"/>
                                </a:xfrm>
                              </p:grpSpPr>
                              <p:grpSp>
                                <p:nvGrpSpPr>
                                  <p:cNvPr id="19" name="Group 18"/>
                                  <p:cNvGrpSpPr/>
                                  <p:nvPr/>
                                </p:nvGrpSpPr>
                                <p:grpSpPr>
                                  <a:xfrm>
                                    <a:off x="6092211" y="2394468"/>
                                    <a:ext cx="2845734" cy="2712324"/>
                                    <a:chOff x="6092211" y="2394468"/>
                                    <a:chExt cx="2845734" cy="2712324"/>
                                  </a:xfrm>
                                </p:grpSpPr>
                                <p:grpSp>
                                  <p:nvGrpSpPr>
                                    <p:cNvPr id="18" name="Group 17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092211" y="2394468"/>
                                      <a:ext cx="2845734" cy="2588620"/>
                                      <a:chOff x="6092211" y="2394468"/>
                                      <a:chExt cx="2845734" cy="2588620"/>
                                    </a:xfrm>
                                  </p:grpSpPr>
                                  <p:grpSp>
                                    <p:nvGrpSpPr>
                                      <p:cNvPr id="15" name="Group 14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6092211" y="2394468"/>
                                        <a:ext cx="2845734" cy="2588620"/>
                                        <a:chOff x="6092211" y="2394468"/>
                                        <a:chExt cx="2845734" cy="2588620"/>
                                      </a:xfrm>
                                    </p:grpSpPr>
                                    <p:grpSp>
                                      <p:nvGrpSpPr>
                                        <p:cNvPr id="12" name="Group 11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6286046" y="2760618"/>
                                          <a:ext cx="2651899" cy="2222470"/>
                                          <a:chOff x="6286046" y="2760618"/>
                                          <a:chExt cx="2651899" cy="2222470"/>
                                        </a:xfrm>
                                      </p:grpSpPr>
                                      <p:grpSp>
                                        <p:nvGrpSpPr>
                                          <p:cNvPr id="7" name="Group 6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286046" y="2760618"/>
                                            <a:ext cx="2264229" cy="2055222"/>
                                            <a:chOff x="6286046" y="2760618"/>
                                            <a:chExt cx="2264229" cy="2055222"/>
                                          </a:xfrm>
                                        </p:grpSpPr>
                                        <p:cxnSp>
                                          <p:nvCxnSpPr>
                                            <p:cNvPr id="5" name="Straight Arrow Connector 4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286046" y="4807131"/>
                                              <a:ext cx="2264229" cy="8709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8100">
                                              <a:solidFill>
                                                <a:schemeClr val="tx1"/>
                                              </a:solidFill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3" name="Straight Arrow Connector 12"/>
                                            <p:cNvCxnSpPr/>
                                            <p:nvPr/>
                                          </p:nvCxnSpPr>
                                          <p:spPr>
                                            <a:xfrm flipV="1">
                                              <a:off x="6286046" y="2760618"/>
                                              <a:ext cx="0" cy="2055222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8100">
                                              <a:solidFill>
                                                <a:schemeClr val="tx1"/>
                                              </a:solidFill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  <mc:AlternateContent xmlns:mc="http://schemas.openxmlformats.org/markup-compatibility/2006" xmlns:a14="http://schemas.microsoft.com/office/drawing/2010/main">
                                        <mc:Choice Requires="a14">
                                          <p:sp>
                                            <p:nvSpPr>
                                              <p:cNvPr id="11" name="Rectangle 10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8550275" y="4613756"/>
                                                <a:ext cx="387670" cy="3693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</p:spPr>
                                            <p:txBody>
                                              <a:bodyPr wrap="none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pPr/>
                                                <a14:m>
                                                  <m:oMathPara xmlns:m="http://schemas.openxmlformats.org/officeDocument/2006/math">
                                                    <m:oMathParaPr>
                                                      <m:jc m:val="centerGroup"/>
                                                    </m:oMathParaPr>
                                                    <m:oMath xmlns:m="http://schemas.openxmlformats.org/officeDocument/2006/math"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𝑢</m:t>
                                                      </m:r>
                                                    </m:oMath>
                                                  </m:oMathPara>
                                                </a14:m>
                                                <a:endParaRPr lang="en-US" dirty="0"/>
                                              </a:p>
                                            </p:txBody>
                                          </p:sp>
                                        </mc:Choice>
                                        <mc:Fallback xmlns="">
                                          <p:sp>
                                            <p:nvSpPr>
                                              <p:cNvPr id="11" name="Rectangle 10"/>
                                              <p:cNvSpPr>
                                                <a:spLocks noRot="1" noChangeAspect="1" noMove="1" noResize="1" noEditPoints="1" noAdjustHandles="1" noChangeArrowheads="1" noChangeShapeType="1" noTextEdit="1"/>
                                              </p:cNvSpPr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8550275" y="4613756"/>
                                                <a:ext cx="387670" cy="3693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blipFill rotWithShape="0">
                                                <a:blip r:embed="rId6"/>
                                                <a:stretch>
                                                  <a:fillRect/>
                                                </a:stretch>
                                              </a:blipFill>
                                            </p:spPr>
                                            <p:txBody>
                                              <a:bodyPr/>
                                              <a:lstStyle/>
                                              <a:p>
                                                <a:r>
                                                  <a:rPr lang="en-US">
                                                    <a:noFill/>
                                                  </a:rPr>
                                                  <a:t> </a:t>
                                                </a:r>
                                              </a:p>
                                            </p:txBody>
                                          </p:sp>
                                        </mc:Fallback>
                                      </mc:AlternateContent>
                                    </p:grp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14" name="Rectangle 13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6092211" y="2394468"/>
                                              <a:ext cx="387670" cy="369332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</p:spPr>
                                          <p:txBody>
                                            <a:bodyPr wrap="none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/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𝑣</m:t>
                                                    </m:r>
                                                  </m:oMath>
                                                </m:oMathPara>
                                              </a14:m>
                                              <a:endParaRPr lang="en-US" dirty="0"/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14" name="Rectangle 13"/>
                                            <p:cNvSpPr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>
                                            <a:xfrm>
                                              <a:off x="6092211" y="2394468"/>
                                              <a:ext cx="387670" cy="369332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0">
                                              <a:blip r:embed="rId7"/>
                                              <a:stretch>
                                                <a:fillRect/>
                                              </a:stretch>
                                            </a:blipFill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US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6" name="TextBox 15"/>
                                          <p:cNvSpPr txBox="1"/>
                                          <p:nvPr/>
                                        </p:nvSpPr>
                                        <p:spPr>
                                          <a:xfrm>
                                            <a:off x="6093685" y="4706089"/>
                                            <a:ext cx="192360" cy="276999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</p:spPr>
                                        <p:txBody>
                                          <a:bodyPr wrap="none" lIns="0" tIns="0" rIns="0" bIns="0" rtlCol="0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16" name="TextBox 15"/>
                                          <p:cNvSpPr txBox="1"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6093685" y="4706089"/>
                                            <a:ext cx="192360" cy="276999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8"/>
                                            <a:stretch>
                                              <a:fillRect l="-25000" r="-25000" b="-8889"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22" name="TextBox 21"/>
                                        <p:cNvSpPr txBox="1"/>
                                        <p:nvPr/>
                                      </p:nvSpPr>
                                      <p:spPr>
                                        <a:xfrm>
                                          <a:off x="7321980" y="4829793"/>
                                          <a:ext cx="192360" cy="276999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</p:spPr>
                                      <p:txBody>
                                        <a:bodyPr wrap="none" lIns="0" tIns="0" rIns="0" bIns="0" rtlCol="0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22" name="TextBox 21"/>
                                        <p:cNvSpPr txBox="1"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7321980" y="4829793"/>
                                          <a:ext cx="192360" cy="276999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9"/>
                                          <a:stretch>
                                            <a:fillRect l="-29032" r="-25806" b="-8696"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24" name="TextBox 23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6037286" y="364972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</p:spPr>
                                    <p:txBody>
                                      <a:bodyPr wrap="none" lIns="0" tIns="0" rIns="0" bIns="0" rtlCol="0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24" name="TextBox 23"/>
                                      <p:cNvSpPr txBox="1"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37286" y="3649729"/>
                                        <a:ext cx="192360" cy="276999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10"/>
                                        <a:stretch>
                                          <a:fillRect l="-28125" r="-21875" b="-8889"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p:cxnSp>
                              <p:nvCxnSpPr>
                                <p:cNvPr id="26" name="Straight Arrow Connector 25"/>
                                <p:cNvCxnSpPr/>
                                <p:nvPr/>
                              </p:nvCxnSpPr>
                              <p:spPr>
                                <a:xfrm>
                                  <a:off x="6286045" y="3783873"/>
                                  <a:ext cx="2264229" cy="8709"/>
                                </a:xfrm>
                                <a:prstGeom prst="straightConnector1">
                                  <a:avLst/>
                                </a:prstGeom>
                                <a:ln w="38100">
                                  <a:solidFill>
                                    <a:srgbClr val="00B050"/>
                                  </a:solidFill>
                                  <a:prstDash val="sysDash"/>
                                  <a:tailEnd type="triangle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28" name="Straight Arrow Connector 27"/>
                              <p:cNvCxnSpPr/>
                              <p:nvPr/>
                            </p:nvCxnSpPr>
                            <p:spPr>
                              <a:xfrm flipV="1">
                                <a:off x="7418159" y="2743200"/>
                                <a:ext cx="0" cy="2055222"/>
                              </a:xfrm>
                              <a:prstGeom prst="straightConnector1">
                                <a:avLst/>
                              </a:prstGeom>
                              <a:ln w="38100">
                                <a:solidFill>
                                  <a:srgbClr val="FF0000"/>
                                </a:solidFill>
                                <a:prstDash val="sysDash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25" name="Rectangle 24"/>
                                <p:cNvSpPr/>
                                <p:nvPr/>
                              </p:nvSpPr>
                              <p:spPr>
                                <a:xfrm>
                                  <a:off x="8496353" y="3461655"/>
                                  <a:ext cx="950324" cy="618311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f>
                                          <m:fPr>
                                            <m:ctrlPr>
                                              <a:rPr lang="en-US" i="1" dirty="0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𝑑𝑢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den>
                                        </m:f>
                                        <m:r>
                                          <a:rPr lang="en-US" b="0" i="1" dirty="0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=</m:t>
                                        </m:r>
                                        <m:r>
                                          <a:rPr lang="en-US" i="1" dirty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>
                                    <a:solidFill>
                                      <a:srgbClr val="00B050"/>
                                    </a:solidFill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5" name="Rectangle 24"/>
                                <p:cNvSpPr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8496353" y="3461655"/>
                                  <a:ext cx="950324" cy="618311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11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" name="Rectangle 31"/>
                              <p:cNvSpPr/>
                              <p:nvPr/>
                            </p:nvSpPr>
                            <p:spPr>
                              <a:xfrm>
                                <a:off x="6942997" y="2085312"/>
                                <a:ext cx="950324" cy="61831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en-US" i="1" dirty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b="0" i="1" dirty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num>
                                        <m:den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den>
                                      </m:f>
                                      <m:r>
                                        <a:rPr lang="en-US" b="0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oMath>
                                  </m:oMathPara>
                                </a14:m>
                                <a:endParaRPr lang="en-US" dirty="0">
                                  <a:solidFill>
                                    <a:srgbClr val="FF0000"/>
                                  </a:solidFill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2" name="Rectangle 31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942997" y="2085312"/>
                                <a:ext cx="950324" cy="61831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2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grpSp>
                      <p:nvGrpSpPr>
                        <p:cNvPr id="4" name="Group 3"/>
                        <p:cNvGrpSpPr/>
                        <p:nvPr/>
                      </p:nvGrpSpPr>
                      <p:grpSpPr>
                        <a:xfrm>
                          <a:off x="6233109" y="3557450"/>
                          <a:ext cx="1633840" cy="452846"/>
                          <a:chOff x="6204857" y="3559628"/>
                          <a:chExt cx="1633840" cy="452846"/>
                        </a:xfrm>
                      </p:grpSpPr>
                      <p:cxnSp>
                        <p:nvCxnSpPr>
                          <p:cNvPr id="3" name="Straight Arrow Connector 2"/>
                          <p:cNvCxnSpPr/>
                          <p:nvPr/>
                        </p:nvCxnSpPr>
                        <p:spPr>
                          <a:xfrm>
                            <a:off x="6531625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0" name="Straight Arrow Connector 29"/>
                          <p:cNvCxnSpPr/>
                          <p:nvPr/>
                        </p:nvCxnSpPr>
                        <p:spPr>
                          <a:xfrm>
                            <a:off x="6858393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" name="Straight Arrow Connector 30"/>
                          <p:cNvCxnSpPr/>
                          <p:nvPr/>
                        </p:nvCxnSpPr>
                        <p:spPr>
                          <a:xfrm>
                            <a:off x="6204857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" name="Straight Arrow Connector 32"/>
                          <p:cNvCxnSpPr/>
                          <p:nvPr/>
                        </p:nvCxnSpPr>
                        <p:spPr>
                          <a:xfrm>
                            <a:off x="7185161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4" name="Straight Arrow Connector 33"/>
                          <p:cNvCxnSpPr/>
                          <p:nvPr/>
                        </p:nvCxnSpPr>
                        <p:spPr>
                          <a:xfrm>
                            <a:off x="7511929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5" name="Straight Arrow Connector 34"/>
                          <p:cNvCxnSpPr/>
                          <p:nvPr/>
                        </p:nvCxnSpPr>
                        <p:spPr>
                          <a:xfrm>
                            <a:off x="7838697" y="3559628"/>
                            <a:ext cx="0" cy="452846"/>
                          </a:xfrm>
                          <a:prstGeom prst="straightConnector1">
                            <a:avLst/>
                          </a:prstGeom>
                          <a:ln w="31750">
                            <a:solidFill>
                              <a:srgbClr val="0000CC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6" name="Rectangle 35"/>
                          <p:cNvSpPr/>
                          <p:nvPr/>
                        </p:nvSpPr>
                        <p:spPr>
                          <a:xfrm>
                            <a:off x="6025129" y="2719055"/>
                            <a:ext cx="943207" cy="61831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𝑑𝑣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&lt;0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6" name="Rectangle 35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025129" y="2719055"/>
                            <a:ext cx="943207" cy="618311"/>
                          </a:xfrm>
                          <a:prstGeom prst="rect">
                            <a:avLst/>
                          </a:prstGeom>
                          <a:blipFill rotWithShape="0">
                            <a:blip r:embed="rId13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7" name="Rectangle 36"/>
                        <p:cNvSpPr/>
                        <p:nvPr/>
                      </p:nvSpPr>
                      <p:spPr>
                        <a:xfrm>
                          <a:off x="7185014" y="2719055"/>
                          <a:ext cx="943207" cy="61831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𝑑𝑣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37" name="Rectangle 36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85014" y="2719055"/>
                          <a:ext cx="943207" cy="618311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9" name="Group 8"/>
                  <p:cNvGrpSpPr/>
                  <p:nvPr/>
                </p:nvGrpSpPr>
                <p:grpSpPr>
                  <a:xfrm rot="5400000">
                    <a:off x="6237459" y="3557450"/>
                    <a:ext cx="1633840" cy="452846"/>
                    <a:chOff x="6385509" y="3709850"/>
                    <a:chExt cx="1633840" cy="452846"/>
                  </a:xfrm>
                </p:grpSpPr>
                <p:cxnSp>
                  <p:nvCxnSpPr>
                    <p:cNvPr id="39" name="Straight Arrow Connector 38"/>
                    <p:cNvCxnSpPr/>
                    <p:nvPr/>
                  </p:nvCxnSpPr>
                  <p:spPr>
                    <a:xfrm>
                      <a:off x="6712277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Arrow Connector 39"/>
                    <p:cNvCxnSpPr/>
                    <p:nvPr/>
                  </p:nvCxnSpPr>
                  <p:spPr>
                    <a:xfrm>
                      <a:off x="7039045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Arrow Connector 40"/>
                    <p:cNvCxnSpPr/>
                    <p:nvPr/>
                  </p:nvCxnSpPr>
                  <p:spPr>
                    <a:xfrm>
                      <a:off x="6385509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Arrow Connector 41"/>
                    <p:cNvCxnSpPr/>
                    <p:nvPr/>
                  </p:nvCxnSpPr>
                  <p:spPr>
                    <a:xfrm>
                      <a:off x="7365813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Arrow Connector 42"/>
                    <p:cNvCxnSpPr/>
                    <p:nvPr/>
                  </p:nvCxnSpPr>
                  <p:spPr>
                    <a:xfrm>
                      <a:off x="7692581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Arrow Connector 43"/>
                    <p:cNvCxnSpPr/>
                    <p:nvPr/>
                  </p:nvCxnSpPr>
                  <p:spPr>
                    <a:xfrm>
                      <a:off x="8019349" y="3709850"/>
                      <a:ext cx="0" cy="452846"/>
                    </a:xfrm>
                    <a:prstGeom prst="straightConnector1">
                      <a:avLst/>
                    </a:prstGeom>
                    <a:ln w="31750">
                      <a:solidFill>
                        <a:srgbClr val="0000CC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" name="Rectangle 46"/>
                    <p:cNvSpPr/>
                    <p:nvPr/>
                  </p:nvSpPr>
                  <p:spPr>
                    <a:xfrm>
                      <a:off x="8094651" y="2847935"/>
                      <a:ext cx="950324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𝑑𝑢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47" name="Rectangle 4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94651" y="2847935"/>
                      <a:ext cx="950324" cy="618311"/>
                    </a:xfrm>
                    <a:prstGeom prst="rect">
                      <a:avLst/>
                    </a:prstGeom>
                    <a:blipFill rotWithShape="0">
                      <a:blip r:embed="rId1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Rectangle 48"/>
                  <p:cNvSpPr/>
                  <p:nvPr/>
                </p:nvSpPr>
                <p:spPr>
                  <a:xfrm>
                    <a:off x="8094651" y="4064531"/>
                    <a:ext cx="950325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9" name="Rectangle 4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94651" y="4064531"/>
                    <a:ext cx="950325" cy="618311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982414" y="3710939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5875655" y="4708517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732729" y="5089997"/>
            <a:ext cx="783708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ts val="1200"/>
              </a:spcBef>
            </a:pPr>
            <a:r>
              <a:rPr lang="en-US" dirty="0" smtClean="0"/>
              <a:t>1) Cross </a:t>
            </a:r>
            <a:r>
              <a:rPr lang="en-US" dirty="0"/>
              <a:t>the </a:t>
            </a:r>
            <a:r>
              <a:rPr lang="en-US" b="1" dirty="0">
                <a:solidFill>
                  <a:srgbClr val="00CC00"/>
                </a:solidFill>
              </a:rPr>
              <a:t>u null cline </a:t>
            </a:r>
            <a:r>
              <a:rPr lang="en-US" b="1" dirty="0"/>
              <a:t>parallel </a:t>
            </a:r>
            <a:r>
              <a:rPr lang="en-US" dirty="0"/>
              <a:t>to the </a:t>
            </a:r>
            <a:r>
              <a:rPr lang="en-US" b="1" dirty="0"/>
              <a:t>v axis </a:t>
            </a:r>
          </a:p>
          <a:p>
            <a:pPr marL="0" indent="0" eaLnBrk="1" hangingPunct="1">
              <a:spcBef>
                <a:spcPts val="1200"/>
              </a:spcBef>
              <a:buNone/>
            </a:pPr>
            <a:r>
              <a:rPr lang="en-US" dirty="0"/>
              <a:t>and </a:t>
            </a:r>
          </a:p>
          <a:p>
            <a:pPr marL="0" indent="0" eaLnBrk="1" hangingPunct="1">
              <a:spcBef>
                <a:spcPts val="1200"/>
              </a:spcBef>
              <a:buNone/>
            </a:pPr>
            <a:r>
              <a:rPr lang="en-US" dirty="0"/>
              <a:t>2) Cross the </a:t>
            </a:r>
            <a:r>
              <a:rPr lang="en-US" b="1" dirty="0">
                <a:solidFill>
                  <a:srgbClr val="FF0000"/>
                </a:solidFill>
              </a:rPr>
              <a:t>v null cline </a:t>
            </a:r>
            <a:r>
              <a:rPr lang="en-US" b="1" dirty="0"/>
              <a:t>parallel</a:t>
            </a:r>
            <a:r>
              <a:rPr lang="en-US" dirty="0"/>
              <a:t> to the </a:t>
            </a:r>
            <a:r>
              <a:rPr lang="en-US" b="1" dirty="0"/>
              <a:t>u </a:t>
            </a:r>
            <a:r>
              <a:rPr lang="en-US" b="1" dirty="0" smtClean="0"/>
              <a:t>axis</a:t>
            </a:r>
          </a:p>
          <a:p>
            <a:pPr marL="0" indent="0" eaLnBrk="1" hangingPunct="1">
              <a:spcBef>
                <a:spcPts val="1200"/>
              </a:spcBef>
              <a:buNone/>
            </a:pPr>
            <a:r>
              <a:rPr lang="en-US" b="1" dirty="0" smtClean="0"/>
              <a:t>Let’s redraw on a bigger scale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1171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is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is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0" name="Group 49"/>
          <p:cNvGrpSpPr/>
          <p:nvPr/>
        </p:nvGrpSpPr>
        <p:grpSpPr>
          <a:xfrm>
            <a:off x="4388993" y="1583195"/>
            <a:ext cx="4943933" cy="4218770"/>
            <a:chOff x="4388993" y="1583195"/>
            <a:chExt cx="4943933" cy="4218770"/>
          </a:xfrm>
        </p:grpSpPr>
        <p:grpSp>
          <p:nvGrpSpPr>
            <p:cNvPr id="48" name="Group 47"/>
            <p:cNvGrpSpPr/>
            <p:nvPr/>
          </p:nvGrpSpPr>
          <p:grpSpPr>
            <a:xfrm>
              <a:off x="4388993" y="1583195"/>
              <a:ext cx="4943933" cy="4218770"/>
              <a:chOff x="3587805" y="1635446"/>
              <a:chExt cx="4943933" cy="421877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2" name="Rectangle 51"/>
                  <p:cNvSpPr/>
                  <p:nvPr/>
                </p:nvSpPr>
                <p:spPr>
                  <a:xfrm>
                    <a:off x="5956480" y="4699623"/>
                    <a:ext cx="1425488" cy="92746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2" name="Rectangle 5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56480" y="4699623"/>
                    <a:ext cx="1425488" cy="927467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46" name="Group 45"/>
              <p:cNvGrpSpPr/>
              <p:nvPr/>
            </p:nvGrpSpPr>
            <p:grpSpPr>
              <a:xfrm>
                <a:off x="3587805" y="1635446"/>
                <a:ext cx="4943933" cy="4218770"/>
                <a:chOff x="3587805" y="1635446"/>
                <a:chExt cx="4943933" cy="4218770"/>
              </a:xfrm>
            </p:grpSpPr>
            <p:grpSp>
              <p:nvGrpSpPr>
                <p:cNvPr id="45" name="Group 44"/>
                <p:cNvGrpSpPr>
                  <a:grpSpLocks noChangeAspect="1"/>
                </p:cNvGrpSpPr>
                <p:nvPr/>
              </p:nvGrpSpPr>
              <p:grpSpPr>
                <a:xfrm>
                  <a:off x="3587805" y="1635446"/>
                  <a:ext cx="4943933" cy="4218770"/>
                  <a:chOff x="5669154" y="2294279"/>
                  <a:chExt cx="3295955" cy="2812513"/>
                </a:xfrm>
              </p:grpSpPr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5669154" y="2294279"/>
                    <a:ext cx="3295955" cy="2812513"/>
                    <a:chOff x="5669154" y="2294279"/>
                    <a:chExt cx="3295955" cy="2812513"/>
                  </a:xfrm>
                </p:grpSpPr>
                <p:grpSp>
                  <p:nvGrpSpPr>
                    <p:cNvPr id="10" name="Group 9"/>
                    <p:cNvGrpSpPr/>
                    <p:nvPr/>
                  </p:nvGrpSpPr>
                  <p:grpSpPr>
                    <a:xfrm>
                      <a:off x="5669154" y="2294279"/>
                      <a:ext cx="3295955" cy="2812513"/>
                      <a:chOff x="5669154" y="2294279"/>
                      <a:chExt cx="3295955" cy="2812513"/>
                    </a:xfrm>
                  </p:grpSpPr>
                  <p:grpSp>
                    <p:nvGrpSpPr>
                      <p:cNvPr id="8" name="Group 7"/>
                      <p:cNvGrpSpPr/>
                      <p:nvPr/>
                    </p:nvGrpSpPr>
                    <p:grpSpPr>
                      <a:xfrm>
                        <a:off x="5669154" y="2294279"/>
                        <a:ext cx="3295955" cy="2812513"/>
                        <a:chOff x="5669154" y="2294279"/>
                        <a:chExt cx="3295955" cy="2812513"/>
                      </a:xfrm>
                    </p:grpSpPr>
                    <p:grpSp>
                      <p:nvGrpSpPr>
                        <p:cNvPr id="2" name="Group 1"/>
                        <p:cNvGrpSpPr/>
                        <p:nvPr/>
                      </p:nvGrpSpPr>
                      <p:grpSpPr>
                        <a:xfrm>
                          <a:off x="5669154" y="2294279"/>
                          <a:ext cx="3295955" cy="2812513"/>
                          <a:chOff x="5669154" y="2294279"/>
                          <a:chExt cx="3295955" cy="2812513"/>
                        </a:xfrm>
                      </p:grpSpPr>
                      <p:grpSp>
                        <p:nvGrpSpPr>
                          <p:cNvPr id="6" name="Group 5"/>
                          <p:cNvGrpSpPr/>
                          <p:nvPr/>
                        </p:nvGrpSpPr>
                        <p:grpSpPr>
                          <a:xfrm>
                            <a:off x="5669154" y="2294279"/>
                            <a:ext cx="3295955" cy="2812513"/>
                            <a:chOff x="5669154" y="2294279"/>
                            <a:chExt cx="3295955" cy="2812513"/>
                          </a:xfrm>
                        </p:grpSpPr>
                        <p:grpSp>
                          <p:nvGrpSpPr>
                            <p:cNvPr id="29" name="Group 28"/>
                            <p:cNvGrpSpPr/>
                            <p:nvPr/>
                          </p:nvGrpSpPr>
                          <p:grpSpPr>
                            <a:xfrm>
                              <a:off x="5669154" y="2294279"/>
                              <a:ext cx="3295955" cy="2812513"/>
                              <a:chOff x="6037286" y="2294279"/>
                              <a:chExt cx="3295955" cy="2812513"/>
                            </a:xfrm>
                          </p:grpSpPr>
                          <p:grpSp>
                            <p:nvGrpSpPr>
                              <p:cNvPr id="27" name="Group 26"/>
                              <p:cNvGrpSpPr/>
                              <p:nvPr/>
                            </p:nvGrpSpPr>
                            <p:grpSpPr>
                              <a:xfrm>
                                <a:off x="6037286" y="2394468"/>
                                <a:ext cx="3295955" cy="2712324"/>
                                <a:chOff x="6037286" y="2394468"/>
                                <a:chExt cx="3295955" cy="2712324"/>
                              </a:xfrm>
                            </p:grpSpPr>
                            <p:grpSp>
                              <p:nvGrpSpPr>
                                <p:cNvPr id="23" name="Group 22"/>
                                <p:cNvGrpSpPr/>
                                <p:nvPr/>
                              </p:nvGrpSpPr>
                              <p:grpSpPr>
                                <a:xfrm>
                                  <a:off x="6037286" y="2394468"/>
                                  <a:ext cx="2900659" cy="2712324"/>
                                  <a:chOff x="6037286" y="2394468"/>
                                  <a:chExt cx="2900659" cy="2712324"/>
                                </a:xfrm>
                              </p:grpSpPr>
                              <p:grpSp>
                                <p:nvGrpSpPr>
                                  <p:cNvPr id="21" name="Group 20"/>
                                  <p:cNvGrpSpPr/>
                                  <p:nvPr/>
                                </p:nvGrpSpPr>
                                <p:grpSpPr>
                                  <a:xfrm>
                                    <a:off x="6037286" y="2394468"/>
                                    <a:ext cx="2900659" cy="2712324"/>
                                    <a:chOff x="6037286" y="2394468"/>
                                    <a:chExt cx="2900659" cy="2712324"/>
                                  </a:xfrm>
                                </p:grpSpPr>
                                <p:grpSp>
                                  <p:nvGrpSpPr>
                                    <p:cNvPr id="20" name="Group 19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037286" y="2394468"/>
                                      <a:ext cx="2900659" cy="2712324"/>
                                      <a:chOff x="6037286" y="2394468"/>
                                      <a:chExt cx="2900659" cy="2712324"/>
                                    </a:xfrm>
                                  </p:grpSpPr>
                                  <p:grpSp>
                                    <p:nvGrpSpPr>
                                      <p:cNvPr id="19" name="Group 18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6092211" y="2394468"/>
                                        <a:ext cx="2845734" cy="2712324"/>
                                        <a:chOff x="6092211" y="2394468"/>
                                        <a:chExt cx="2845734" cy="2712324"/>
                                      </a:xfrm>
                                    </p:grpSpPr>
                                    <p:grpSp>
                                      <p:nvGrpSpPr>
                                        <p:cNvPr id="18" name="Group 17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6092211" y="2394468"/>
                                          <a:ext cx="2845734" cy="2588620"/>
                                          <a:chOff x="6092211" y="2394468"/>
                                          <a:chExt cx="2845734" cy="2588620"/>
                                        </a:xfrm>
                                      </p:grpSpPr>
                                      <p:grpSp>
                                        <p:nvGrpSpPr>
                                          <p:cNvPr id="15" name="Group 14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092211" y="2394468"/>
                                            <a:ext cx="2845734" cy="2588620"/>
                                            <a:chOff x="6092211" y="2394468"/>
                                            <a:chExt cx="2845734" cy="2588620"/>
                                          </a:xfrm>
                                        </p:grpSpPr>
                                        <p:grpSp>
                                          <p:nvGrpSpPr>
                                            <p:cNvPr id="12" name="Group 11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6286046" y="2760618"/>
                                              <a:ext cx="2651899" cy="2222470"/>
                                              <a:chOff x="6286046" y="2760618"/>
                                              <a:chExt cx="2651899" cy="2222470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7" name="Group 6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6286046" y="2760618"/>
                                                <a:ext cx="2264229" cy="2055222"/>
                                                <a:chOff x="6286046" y="2760618"/>
                                                <a:chExt cx="2264229" cy="2055222"/>
                                              </a:xfrm>
                                            </p:grpSpPr>
                                            <p:cxnSp>
                                              <p:nvCxnSpPr>
                                                <p:cNvPr id="5" name="Straight Arrow Connector 4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>
                                                  <a:off x="6286046" y="4807131"/>
                                                  <a:ext cx="2264229" cy="8709"/>
                                                </a:xfrm>
                                                <a:prstGeom prst="straightConnector1">
                                                  <a:avLst/>
                                                </a:prstGeom>
                                                <a:ln w="38100">
                                                  <a:solidFill>
                                                    <a:schemeClr val="tx1"/>
                                                  </a:solidFill>
                                                  <a:tailEnd type="triangle"/>
                                                </a:ln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  <p:cxnSp>
                                              <p:nvCxnSpPr>
                                                <p:cNvPr id="13" name="Straight Arrow Connector 12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 flipV="1">
                                                  <a:off x="6286046" y="2760618"/>
                                                  <a:ext cx="0" cy="2055222"/>
                                                </a:xfrm>
                                                <a:prstGeom prst="straightConnector1">
                                                  <a:avLst/>
                                                </a:prstGeom>
                                                <a:ln w="38100">
                                                  <a:solidFill>
                                                    <a:schemeClr val="tx1"/>
                                                  </a:solidFill>
                                                  <a:tailEnd type="triangle"/>
                                                </a:ln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</p:grpSp>
                                          <mc:AlternateContent xmlns:mc="http://schemas.openxmlformats.org/markup-compatibility/2006" xmlns:a14="http://schemas.microsoft.com/office/drawing/2010/main">
                                            <mc:Choice Requires="a14">
                                              <p:sp>
                                                <p:nvSpPr>
                                                  <p:cNvPr id="11" name="Rectangle 10"/>
                                                  <p:cNvSpPr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550275" y="4613756"/>
                                                    <a:ext cx="387670" cy="369332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</p:spPr>
                                                <p:txBody>
                                                  <a:bodyPr wrap="none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pPr/>
                                                    <a14:m>
                                                      <m:oMathPara xmlns:m="http://schemas.openxmlformats.org/officeDocument/2006/math">
                                                        <m:oMathParaPr>
                                                          <m:jc m:val="centerGroup"/>
                                                        </m:oMathParaPr>
                                                        <m:oMath xmlns:m="http://schemas.openxmlformats.org/officeDocument/2006/math">
                                                          <m:r>
                                                            <a:rPr lang="en-US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𝑢</m:t>
                                                          </m:r>
                                                        </m:oMath>
                                                      </m:oMathPara>
                                                    </a14:m>
                                                    <a:endParaRPr lang="en-US" dirty="0"/>
                                                  </a:p>
                                                </p:txBody>
                                              </p:sp>
                                            </mc:Choice>
                                            <mc:Fallback xmlns="">
                                              <p:sp>
                                                <p:nvSpPr>
                                                  <p:cNvPr id="11" name="Rectangle 10"/>
                                                  <p:cNvSpPr>
                                                    <a:spLocks noRot="1" noChangeAspect="1" noMove="1" noResize="1" noEditPoints="1" noAdjustHandles="1" noChangeArrowheads="1" noChangeShapeType="1" noTextEdit="1"/>
                                                  </p:cNvSpPr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550275" y="4613756"/>
                                                    <a:ext cx="387670" cy="369332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blipFill rotWithShape="0">
                                                    <a:blip r:embed="rId7"/>
                                                    <a:stretch>
                                                      <a:fillRect/>
                                                    </a:stretch>
                                                  </a:blipFill>
                                                </p:spPr>
                                                <p:txBody>
                                                  <a:bodyPr/>
                                                  <a:lstStyle/>
                                                  <a:p>
                                                    <a:r>
                                                      <a:rPr lang="en-US">
                                                        <a:noFill/>
                                                      </a:rPr>
                                                      <a:t> </a:t>
                                                    </a:r>
                                                  </a:p>
                                                </p:txBody>
                                              </p:sp>
                                            </mc:Fallback>
                                          </mc:AlternateContent>
                                        </p:grpSp>
                                        <mc:AlternateContent xmlns:mc="http://schemas.openxmlformats.org/markup-compatibility/2006" xmlns:a14="http://schemas.microsoft.com/office/drawing/2010/main">
                                          <mc:Choice Requires="a14">
                                            <p:sp>
                                              <p:nvSpPr>
                                                <p:cNvPr id="14" name="Rectangle 13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092211" y="2394468"/>
                                                  <a:ext cx="387670" cy="369332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</p:spPr>
                                              <p:txBody>
                                                <a:bodyPr wrap="none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/>
                                                  <a14:m>
                                                    <m:oMathPara xmlns:m="http://schemas.openxmlformats.org/officeDocument/2006/math">
                                                      <m:oMathParaPr>
                                                        <m:jc m:val="centerGroup"/>
                                                      </m:oMathParaPr>
                                                      <m:oMath xmlns:m="http://schemas.openxmlformats.org/officeDocument/2006/math">
                                                        <m:r>
                                                          <a:rPr lang="en-US" b="0" i="1" smtClean="0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𝑣</m:t>
                                                        </m:r>
                                                      </m:oMath>
                                                    </m:oMathPara>
                                                  </a14:m>
                                                  <a:endParaRPr lang="en-US" dirty="0"/>
                                                </a:p>
                                              </p:txBody>
                                            </p:sp>
                                          </mc:Choice>
                                          <mc:Fallback xmlns="">
                                            <p:sp>
                                              <p:nvSpPr>
                                                <p:cNvPr id="14" name="Rectangle 13"/>
                                                <p:cNvSpPr>
                                                  <a:spLocks noRot="1" noChangeAspect="1" noMove="1" noResize="1" noEditPoints="1" noAdjustHandles="1" noChangeArrowheads="1" noChangeShapeType="1" noTextEdit="1"/>
                                                </p:cNvSpPr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092211" y="2394468"/>
                                                  <a:ext cx="387670" cy="369332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blipFill rotWithShape="0">
                                                  <a:blip r:embed="rId8"/>
                                                  <a:stretch>
                                                    <a:fillRect/>
                                                  </a:stretch>
                                                </a:blipFill>
                                              </p:spPr>
                                              <p:txBody>
                                                <a:bodyPr/>
                                                <a:lstStyle/>
                                                <a:p>
                                                  <a:r>
                                                    <a:rPr lang="en-US">
                                                      <a:noFill/>
                                                    </a:rPr>
                                                    <a:t> </a:t>
                                                  </a:r>
                                                </a:p>
                                              </p:txBody>
                                            </p:sp>
                                          </mc:Fallback>
                                        </mc:AlternateContent>
                                      </p:grpSp>
                                      <mc:AlternateContent xmlns:mc="http://schemas.openxmlformats.org/markup-compatibility/2006" xmlns:a14="http://schemas.microsoft.com/office/drawing/2010/main">
                                        <mc:Choice Requires="a14">
                                          <p:sp>
                                            <p:nvSpPr>
                                              <p:cNvPr id="16" name="TextBox 15"/>
                                              <p:cNvSpPr txBox="1"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6093685" y="4706089"/>
                                                <a:ext cx="192360" cy="276999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noFill/>
                                            </p:spPr>
                                            <p:txBody>
                                              <a:bodyPr wrap="none" lIns="0" tIns="0" rIns="0" bIns="0" rtlCol="0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pPr/>
                                                <a14:m>
                                                  <m:oMathPara xmlns:m="http://schemas.openxmlformats.org/officeDocument/2006/math">
                                                    <m:oMathParaPr>
                                                      <m:jc m:val="centerGroup"/>
                                                    </m:oMathParaPr>
                                                    <m:oMath xmlns:m="http://schemas.openxmlformats.org/officeDocument/2006/math">
                                                      <m:r>
                                                        <a:rPr lang="en-US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0</m:t>
                                                      </m:r>
                                                    </m:oMath>
                                                  </m:oMathPara>
                                                </a14:m>
                                                <a:endParaRPr lang="en-US" dirty="0"/>
                                              </a:p>
                                            </p:txBody>
                                          </p:sp>
                                        </mc:Choice>
                                        <mc:Fallback xmlns="">
                                          <p:sp>
                                            <p:nvSpPr>
                                              <p:cNvPr id="16" name="TextBox 15"/>
                                              <p:cNvSpPr txBox="1">
                                                <a:spLocks noRot="1" noChangeAspect="1" noMove="1" noResize="1" noEditPoints="1" noAdjustHandles="1" noChangeArrowheads="1" noChangeShapeType="1" noTextEdit="1"/>
                                              </p:cNvSpPr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6093685" y="4706089"/>
                                                <a:ext cx="192360" cy="276999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blipFill rotWithShape="0">
                                                <a:blip r:embed="rId9"/>
                                                <a:stretch>
                                                  <a:fillRect l="-2128"/>
                                                </a:stretch>
                                              </a:blipFill>
                                            </p:spPr>
                                            <p:txBody>
                                              <a:bodyPr/>
                                              <a:lstStyle/>
                                              <a:p>
                                                <a:r>
                                                  <a:rPr lang="en-US">
                                                    <a:noFill/>
                                                  </a:rPr>
                                                  <a:t> </a:t>
                                                </a:r>
                                              </a:p>
                                            </p:txBody>
                                          </p:sp>
                                        </mc:Fallback>
                                      </mc:AlternateContent>
                                    </p:grp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22" name="TextBox 21"/>
                                            <p:cNvSpPr txBox="1"/>
                                            <p:nvPr/>
                                          </p:nvSpPr>
                                          <p:spPr>
                                            <a:xfrm>
                                              <a:off x="7321980" y="4829793"/>
                                              <a:ext cx="192360" cy="276999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</p:spPr>
                                          <p:txBody>
                                            <a:bodyPr wrap="none" lIns="0" tIns="0" rIns="0" bIns="0" rtlCol="0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/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1</m:t>
                                                    </m:r>
                                                  </m:oMath>
                                                </m:oMathPara>
                                              </a14:m>
                                              <a:endParaRPr lang="en-US" dirty="0"/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22" name="TextBox 21"/>
                                            <p:cNvSpPr txBox="1"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>
                                            <a:xfrm>
                                              <a:off x="7321980" y="4829793"/>
                                              <a:ext cx="192360" cy="276999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0">
                                              <a:blip r:embed="rId10"/>
                                              <a:stretch>
                                                <a:fillRect r="-2128"/>
                                              </a:stretch>
                                            </a:blipFill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US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24" name="TextBox 23"/>
                                          <p:cNvSpPr txBox="1"/>
                                          <p:nvPr/>
                                        </p:nvSpPr>
                                        <p:spPr>
                                          <a:xfrm>
                                            <a:off x="6037286" y="3649729"/>
                                            <a:ext cx="192360" cy="276999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</p:spPr>
                                        <p:txBody>
                                          <a:bodyPr wrap="none" lIns="0" tIns="0" rIns="0" bIns="0" rtlCol="0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24" name="TextBox 23"/>
                                          <p:cNvSpPr txBox="1"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6037286" y="3649729"/>
                                            <a:ext cx="192360" cy="276999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11"/>
                                            <a:stretch>
                                              <a:fillRect l="-2128"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p:cxnSp>
                                  <p:nvCxnSpPr>
                                    <p:cNvPr id="26" name="Straight Arrow Connector 25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6286045" y="3783873"/>
                                      <a:ext cx="2264229" cy="8709"/>
                                    </a:xfrm>
                                    <a:prstGeom prst="straightConnector1">
                                      <a:avLst/>
                                    </a:prstGeom>
                                    <a:ln w="38100">
                                      <a:solidFill>
                                        <a:srgbClr val="00B050"/>
                                      </a:solidFill>
                                      <a:prstDash val="sysDash"/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28" name="Straight Arrow Connector 27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7418159" y="2743200"/>
                                    <a:ext cx="0" cy="2055222"/>
                                  </a:xfrm>
                                  <a:prstGeom prst="straightConnector1">
                                    <a:avLst/>
                                  </a:prstGeom>
                                  <a:ln w="38100">
                                    <a:solidFill>
                                      <a:srgbClr val="FF0000"/>
                                    </a:solidFill>
                                    <a:prstDash val="sysDash"/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25" name="Rectangle 24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8382917" y="3566254"/>
                                      <a:ext cx="950324" cy="618311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f>
                                              <m:fPr>
                                                <m:ctrlPr>
                                                  <a:rPr lang="en-US" i="1" dirty="0" smtClean="0">
                                                    <a:solidFill>
                                                      <a:srgbClr val="00B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i="1" dirty="0">
                                                    <a:solidFill>
                                                      <a:srgbClr val="00B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𝑑𝑢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i="1" dirty="0">
                                                    <a:solidFill>
                                                      <a:srgbClr val="00B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a:rPr lang="en-US" i="1" dirty="0">
                                                    <a:solidFill>
                                                      <a:srgbClr val="00B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den>
                                            </m:f>
                                            <m:r>
                                              <a:rPr lang="en-US" b="0" i="1" dirty="0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=</m:t>
                                            </m:r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>
                                        <a:solidFill>
                                          <a:srgbClr val="00B050"/>
                                        </a:solidFill>
                                      </a:endParaRPr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25" name="Rectangle 24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8382917" y="3566254"/>
                                      <a:ext cx="950324" cy="618311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12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32" name="Rectangle 31"/>
                                  <p:cNvSpPr/>
                                  <p:nvPr/>
                                </p:nvSpPr>
                                <p:spPr>
                                  <a:xfrm>
                                    <a:off x="6968521" y="2294279"/>
                                    <a:ext cx="950324" cy="618311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 dirty="0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 dirty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b="0" i="1" dirty="0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 dirty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 dirty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b="0" i="1" dirty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=</m:t>
                                          </m:r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oMath>
                                      </m:oMathPara>
                                    </a14:m>
                                    <a:endParaRPr lang="en-US" dirty="0">
                                      <a:solidFill>
                                        <a:srgbClr val="FF0000"/>
                                      </a:solidFill>
                                    </a:endParaRPr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32" name="Rectangle 31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6968521" y="2294279"/>
                                    <a:ext cx="950324" cy="618311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3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p:grpSp>
                          <p:nvGrpSpPr>
                            <p:cNvPr id="4" name="Group 3"/>
                            <p:cNvGrpSpPr/>
                            <p:nvPr/>
                          </p:nvGrpSpPr>
                          <p:grpSpPr>
                            <a:xfrm>
                              <a:off x="6233109" y="3557450"/>
                              <a:ext cx="1633840" cy="452846"/>
                              <a:chOff x="6204857" y="3559628"/>
                              <a:chExt cx="1633840" cy="452846"/>
                            </a:xfrm>
                          </p:grpSpPr>
                          <p:cxnSp>
                            <p:nvCxnSpPr>
                              <p:cNvPr id="3" name="Straight Arrow Connector 2"/>
                              <p:cNvCxnSpPr/>
                              <p:nvPr/>
                            </p:nvCxnSpPr>
                            <p:spPr>
                              <a:xfrm>
                                <a:off x="6531625" y="3559628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none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30" name="Straight Arrow Connector 29"/>
                              <p:cNvCxnSpPr/>
                              <p:nvPr/>
                            </p:nvCxnSpPr>
                            <p:spPr>
                              <a:xfrm>
                                <a:off x="6852587" y="3651907"/>
                                <a:ext cx="0" cy="304800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none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31" name="Straight Arrow Connector 30"/>
                              <p:cNvCxnSpPr/>
                              <p:nvPr/>
                            </p:nvCxnSpPr>
                            <p:spPr>
                              <a:xfrm>
                                <a:off x="6204857" y="3559628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none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33" name="Straight Arrow Connector 32"/>
                              <p:cNvCxnSpPr/>
                              <p:nvPr/>
                            </p:nvCxnSpPr>
                            <p:spPr>
                              <a:xfrm>
                                <a:off x="7198172" y="3606777"/>
                                <a:ext cx="0" cy="304800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triangle"/>
                                <a:tailEnd type="non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34" name="Straight Arrow Connector 33"/>
                              <p:cNvCxnSpPr/>
                              <p:nvPr/>
                            </p:nvCxnSpPr>
                            <p:spPr>
                              <a:xfrm>
                                <a:off x="7511929" y="3559628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triangle"/>
                                <a:tailEnd type="non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35" name="Straight Arrow Connector 34"/>
                              <p:cNvCxnSpPr/>
                              <p:nvPr/>
                            </p:nvCxnSpPr>
                            <p:spPr>
                              <a:xfrm>
                                <a:off x="7838697" y="3559628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triangle"/>
                                <a:tailEnd type="non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6" name="Rectangle 35"/>
                              <p:cNvSpPr/>
                              <p:nvPr/>
                            </p:nvSpPr>
                            <p:spPr>
                              <a:xfrm>
                                <a:off x="6025129" y="2719055"/>
                                <a:ext cx="943207" cy="61831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𝑑𝑣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den>
                                      </m:f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&lt;0</m:t>
                                      </m:r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6" name="Rectangle 35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025129" y="2719055"/>
                                <a:ext cx="943207" cy="61831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7" name="Rectangle 36"/>
                            <p:cNvSpPr/>
                            <p:nvPr/>
                          </p:nvSpPr>
                          <p:spPr>
                            <a:xfrm>
                              <a:off x="7185014" y="2719055"/>
                              <a:ext cx="943207" cy="618311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𝑑𝑣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den>
                                    </m:f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&gt;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37" name="Rectangle 36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7185014" y="2719055"/>
                              <a:ext cx="943207" cy="618311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5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p:grpSp>
                    <p:nvGrpSpPr>
                      <p:cNvPr id="9" name="Group 8"/>
                      <p:cNvGrpSpPr/>
                      <p:nvPr/>
                    </p:nvGrpSpPr>
                    <p:grpSpPr>
                      <a:xfrm rot="5400000">
                        <a:off x="6237460" y="3557451"/>
                        <a:ext cx="1633840" cy="452846"/>
                        <a:chOff x="6385509" y="3709850"/>
                        <a:chExt cx="1633840" cy="452846"/>
                      </a:xfrm>
                    </p:grpSpPr>
                    <p:cxnSp>
                      <p:nvCxnSpPr>
                        <p:cNvPr id="39" name="Straight Arrow Connector 38"/>
                        <p:cNvCxnSpPr/>
                        <p:nvPr/>
                      </p:nvCxnSpPr>
                      <p:spPr>
                        <a:xfrm>
                          <a:off x="6712277" y="3709850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0" name="Straight Arrow Connector 39"/>
                        <p:cNvCxnSpPr/>
                        <p:nvPr/>
                      </p:nvCxnSpPr>
                      <p:spPr>
                        <a:xfrm>
                          <a:off x="7023155" y="3805014"/>
                          <a:ext cx="0" cy="304800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1" name="Straight Arrow Connector 40"/>
                        <p:cNvCxnSpPr/>
                        <p:nvPr/>
                      </p:nvCxnSpPr>
                      <p:spPr>
                        <a:xfrm>
                          <a:off x="6385509" y="3709850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" name="Straight Arrow Connector 41"/>
                        <p:cNvCxnSpPr/>
                        <p:nvPr/>
                      </p:nvCxnSpPr>
                      <p:spPr>
                        <a:xfrm>
                          <a:off x="7365793" y="3764228"/>
                          <a:ext cx="0" cy="304800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triangl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" name="Straight Arrow Connector 42"/>
                        <p:cNvCxnSpPr/>
                        <p:nvPr/>
                      </p:nvCxnSpPr>
                      <p:spPr>
                        <a:xfrm>
                          <a:off x="7692581" y="3709850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triangl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" name="Straight Arrow Connector 43"/>
                        <p:cNvCxnSpPr/>
                        <p:nvPr/>
                      </p:nvCxnSpPr>
                      <p:spPr>
                        <a:xfrm>
                          <a:off x="8019349" y="3709850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triangl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7" name="Rectangle 46"/>
                        <p:cNvSpPr/>
                        <p:nvPr/>
                      </p:nvSpPr>
                      <p:spPr>
                        <a:xfrm>
                          <a:off x="6024061" y="3090887"/>
                          <a:ext cx="950324" cy="61831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𝑑𝑢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&lt;0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47" name="Rectangle 46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024061" y="3090887"/>
                          <a:ext cx="950324" cy="618311"/>
                        </a:xfrm>
                        <a:prstGeom prst="rect">
                          <a:avLst/>
                        </a:prstGeom>
                        <a:blipFill rotWithShape="0">
                          <a:blip r:embed="rId16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9" name="Rectangle 48"/>
                      <p:cNvSpPr/>
                      <p:nvPr/>
                    </p:nvSpPr>
                    <p:spPr>
                      <a:xfrm>
                        <a:off x="5998545" y="4317933"/>
                        <a:ext cx="950325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𝑑𝑢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49" name="Rectangle 4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998545" y="4317933"/>
                        <a:ext cx="950325" cy="618311"/>
                      </a:xfrm>
                      <a:prstGeom prst="rect">
                        <a:avLst/>
                      </a:prstGeom>
                      <a:blipFill rotWithShape="0">
                        <a:blip r:embed="rId1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1" name="Rectangle 50"/>
                    <p:cNvSpPr/>
                    <p:nvPr/>
                  </p:nvSpPr>
                  <p:spPr>
                    <a:xfrm>
                      <a:off x="5843451" y="2834006"/>
                      <a:ext cx="1425486" cy="92746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𝑑𝑢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51" name="Rectangle 50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843451" y="2834006"/>
                      <a:ext cx="1425486" cy="927467"/>
                    </a:xfrm>
                    <a:prstGeom prst="rect">
                      <a:avLst/>
                    </a:prstGeom>
                    <a:blipFill rotWithShape="0">
                      <a:blip r:embed="rId1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3" name="Rectangle 52"/>
                    <p:cNvSpPr/>
                    <p:nvPr/>
                  </p:nvSpPr>
                  <p:spPr>
                    <a:xfrm>
                      <a:off x="5932638" y="4131383"/>
                      <a:ext cx="1414811" cy="92746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53" name="Rectangle 5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932638" y="4131383"/>
                      <a:ext cx="1414811" cy="927467"/>
                    </a:xfrm>
                    <a:prstGeom prst="rect">
                      <a:avLst/>
                    </a:prstGeom>
                    <a:blipFill rotWithShape="0">
                      <a:blip r:embed="rId1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5" name="Rectangle 54"/>
                    <p:cNvSpPr/>
                    <p:nvPr/>
                  </p:nvSpPr>
                  <p:spPr>
                    <a:xfrm>
                      <a:off x="4073975" y="4114884"/>
                      <a:ext cx="1414811" cy="92746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55" name="Rectangle 54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073975" y="4114884"/>
                      <a:ext cx="1414811" cy="927467"/>
                    </a:xfrm>
                    <a:prstGeom prst="rect">
                      <a:avLst/>
                    </a:prstGeom>
                    <a:blipFill rotWithShape="0">
                      <a:blip r:embed="rId2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6384765" y="3754313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4694712" y="5270830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527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9" y="662395"/>
                <a:ext cx="4134296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is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is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Label the quadrants</a:t>
                </a:r>
                <a:r>
                  <a:rPr lang="en-US" sz="2000" b="1" dirty="0"/>
                  <a:t> </a:t>
                </a:r>
                <a:r>
                  <a:rPr lang="en-US" sz="2000" b="1" dirty="0" smtClean="0"/>
                  <a:t>and add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Arrows showing the flows of the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Orbits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Remember that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sz="2000" dirty="0" smtClean="0"/>
                  <a:t> </a:t>
                </a:r>
                <a:r>
                  <a:rPr lang="en-US" sz="2000" b="1" dirty="0" smtClean="0"/>
                  <a:t>increases</a:t>
                </a:r>
                <a:r>
                  <a:rPr lang="en-US" sz="2000" dirty="0" smtClean="0"/>
                  <a:t> in magnitude as you move away from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 </a:t>
                </a:r>
                <a:r>
                  <a:rPr lang="en-US" sz="2000" dirty="0" smtClean="0"/>
                  <a:t>and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𝒅𝒗</m:t>
                        </m:r>
                      </m:num>
                      <m:den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𝝉</m:t>
                        </m:r>
                      </m:den>
                    </m:f>
                  </m:oMath>
                </a14:m>
                <a:r>
                  <a:rPr lang="en-US" sz="2000" b="1" dirty="0" smtClean="0"/>
                  <a:t> </a:t>
                </a:r>
                <a:r>
                  <a:rPr lang="en-US" sz="2000" b="1" dirty="0"/>
                  <a:t>increases </a:t>
                </a:r>
                <a:r>
                  <a:rPr lang="en-US" sz="2000" dirty="0"/>
                  <a:t>in magnitude as you move away from the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v </a:t>
                </a:r>
                <a:r>
                  <a:rPr lang="en-US" sz="2000" dirty="0">
                    <a:solidFill>
                      <a:srgbClr val="FF0000"/>
                    </a:solidFill>
                  </a:rPr>
                  <a:t>null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(Can be tricky to draw by hand)</a:t>
                </a:r>
                <a:endParaRPr lang="en-US" sz="2000" b="1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b="1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9" y="662395"/>
                <a:ext cx="4134296" cy="6343650"/>
              </a:xfrm>
              <a:blipFill rotWithShape="0">
                <a:blip r:embed="rId3"/>
                <a:stretch>
                  <a:fillRect l="-1473" r="-27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0" name="Group 49"/>
          <p:cNvGrpSpPr/>
          <p:nvPr/>
        </p:nvGrpSpPr>
        <p:grpSpPr>
          <a:xfrm>
            <a:off x="4388993" y="1583195"/>
            <a:ext cx="4943933" cy="4218770"/>
            <a:chOff x="4388993" y="1583195"/>
            <a:chExt cx="4943933" cy="4218770"/>
          </a:xfrm>
        </p:grpSpPr>
        <p:grpSp>
          <p:nvGrpSpPr>
            <p:cNvPr id="48" name="Group 47"/>
            <p:cNvGrpSpPr/>
            <p:nvPr/>
          </p:nvGrpSpPr>
          <p:grpSpPr>
            <a:xfrm>
              <a:off x="4388993" y="1583195"/>
              <a:ext cx="4943933" cy="4218770"/>
              <a:chOff x="3587805" y="1635446"/>
              <a:chExt cx="4943933" cy="421877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2" name="Rectangle 51"/>
                  <p:cNvSpPr/>
                  <p:nvPr/>
                </p:nvSpPr>
                <p:spPr>
                  <a:xfrm>
                    <a:off x="5956480" y="4699623"/>
                    <a:ext cx="1425488" cy="92746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2" name="Rectangle 5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56480" y="4699623"/>
                    <a:ext cx="1425488" cy="927467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46" name="Group 45"/>
              <p:cNvGrpSpPr/>
              <p:nvPr/>
            </p:nvGrpSpPr>
            <p:grpSpPr>
              <a:xfrm>
                <a:off x="3587805" y="1635446"/>
                <a:ext cx="4943933" cy="4218770"/>
                <a:chOff x="3587805" y="1635446"/>
                <a:chExt cx="4943933" cy="4218770"/>
              </a:xfrm>
            </p:grpSpPr>
            <p:grpSp>
              <p:nvGrpSpPr>
                <p:cNvPr id="45" name="Group 44"/>
                <p:cNvGrpSpPr>
                  <a:grpSpLocks noChangeAspect="1"/>
                </p:cNvGrpSpPr>
                <p:nvPr/>
              </p:nvGrpSpPr>
              <p:grpSpPr>
                <a:xfrm>
                  <a:off x="3587805" y="1635446"/>
                  <a:ext cx="4943933" cy="4218770"/>
                  <a:chOff x="5669154" y="2294279"/>
                  <a:chExt cx="3295955" cy="2812513"/>
                </a:xfrm>
              </p:grpSpPr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5669154" y="2294279"/>
                    <a:ext cx="3295955" cy="2812513"/>
                    <a:chOff x="5669154" y="2294279"/>
                    <a:chExt cx="3295955" cy="2812513"/>
                  </a:xfrm>
                </p:grpSpPr>
                <p:grpSp>
                  <p:nvGrpSpPr>
                    <p:cNvPr id="10" name="Group 9"/>
                    <p:cNvGrpSpPr/>
                    <p:nvPr/>
                  </p:nvGrpSpPr>
                  <p:grpSpPr>
                    <a:xfrm>
                      <a:off x="5669154" y="2294279"/>
                      <a:ext cx="3295955" cy="2812513"/>
                      <a:chOff x="5669154" y="2294279"/>
                      <a:chExt cx="3295955" cy="2812513"/>
                    </a:xfrm>
                  </p:grpSpPr>
                  <p:grpSp>
                    <p:nvGrpSpPr>
                      <p:cNvPr id="8" name="Group 7"/>
                      <p:cNvGrpSpPr/>
                      <p:nvPr/>
                    </p:nvGrpSpPr>
                    <p:grpSpPr>
                      <a:xfrm>
                        <a:off x="5669154" y="2294279"/>
                        <a:ext cx="3295955" cy="2812513"/>
                        <a:chOff x="5669154" y="2294279"/>
                        <a:chExt cx="3295955" cy="2812513"/>
                      </a:xfrm>
                    </p:grpSpPr>
                    <p:grpSp>
                      <p:nvGrpSpPr>
                        <p:cNvPr id="2" name="Group 1"/>
                        <p:cNvGrpSpPr/>
                        <p:nvPr/>
                      </p:nvGrpSpPr>
                      <p:grpSpPr>
                        <a:xfrm>
                          <a:off x="5669154" y="2294279"/>
                          <a:ext cx="3295955" cy="2812513"/>
                          <a:chOff x="5669154" y="2294279"/>
                          <a:chExt cx="3295955" cy="2812513"/>
                        </a:xfrm>
                      </p:grpSpPr>
                      <p:grpSp>
                        <p:nvGrpSpPr>
                          <p:cNvPr id="6" name="Group 5"/>
                          <p:cNvGrpSpPr/>
                          <p:nvPr/>
                        </p:nvGrpSpPr>
                        <p:grpSpPr>
                          <a:xfrm>
                            <a:off x="5669154" y="2294279"/>
                            <a:ext cx="3295955" cy="2812513"/>
                            <a:chOff x="5669154" y="2294279"/>
                            <a:chExt cx="3295955" cy="2812513"/>
                          </a:xfrm>
                        </p:grpSpPr>
                        <p:grpSp>
                          <p:nvGrpSpPr>
                            <p:cNvPr id="29" name="Group 28"/>
                            <p:cNvGrpSpPr/>
                            <p:nvPr/>
                          </p:nvGrpSpPr>
                          <p:grpSpPr>
                            <a:xfrm>
                              <a:off x="5669154" y="2294279"/>
                              <a:ext cx="3295955" cy="2812513"/>
                              <a:chOff x="6037286" y="2294279"/>
                              <a:chExt cx="3295955" cy="2812513"/>
                            </a:xfrm>
                          </p:grpSpPr>
                          <p:grpSp>
                            <p:nvGrpSpPr>
                              <p:cNvPr id="27" name="Group 26"/>
                              <p:cNvGrpSpPr/>
                              <p:nvPr/>
                            </p:nvGrpSpPr>
                            <p:grpSpPr>
                              <a:xfrm>
                                <a:off x="6037286" y="2394468"/>
                                <a:ext cx="3295955" cy="2712324"/>
                                <a:chOff x="6037286" y="2394468"/>
                                <a:chExt cx="3295955" cy="2712324"/>
                              </a:xfrm>
                            </p:grpSpPr>
                            <p:grpSp>
                              <p:nvGrpSpPr>
                                <p:cNvPr id="23" name="Group 22"/>
                                <p:cNvGrpSpPr/>
                                <p:nvPr/>
                              </p:nvGrpSpPr>
                              <p:grpSpPr>
                                <a:xfrm>
                                  <a:off x="6037286" y="2394468"/>
                                  <a:ext cx="2900659" cy="2712324"/>
                                  <a:chOff x="6037286" y="2394468"/>
                                  <a:chExt cx="2900659" cy="2712324"/>
                                </a:xfrm>
                              </p:grpSpPr>
                              <p:grpSp>
                                <p:nvGrpSpPr>
                                  <p:cNvPr id="21" name="Group 20"/>
                                  <p:cNvGrpSpPr/>
                                  <p:nvPr/>
                                </p:nvGrpSpPr>
                                <p:grpSpPr>
                                  <a:xfrm>
                                    <a:off x="6037286" y="2394468"/>
                                    <a:ext cx="2900659" cy="2712324"/>
                                    <a:chOff x="6037286" y="2394468"/>
                                    <a:chExt cx="2900659" cy="2712324"/>
                                  </a:xfrm>
                                </p:grpSpPr>
                                <p:grpSp>
                                  <p:nvGrpSpPr>
                                    <p:cNvPr id="20" name="Group 19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037286" y="2394468"/>
                                      <a:ext cx="2900659" cy="2712324"/>
                                      <a:chOff x="6037286" y="2394468"/>
                                      <a:chExt cx="2900659" cy="2712324"/>
                                    </a:xfrm>
                                  </p:grpSpPr>
                                  <p:grpSp>
                                    <p:nvGrpSpPr>
                                      <p:cNvPr id="19" name="Group 18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6092211" y="2394468"/>
                                        <a:ext cx="2845734" cy="2712324"/>
                                        <a:chOff x="6092211" y="2394468"/>
                                        <a:chExt cx="2845734" cy="2712324"/>
                                      </a:xfrm>
                                    </p:grpSpPr>
                                    <p:grpSp>
                                      <p:nvGrpSpPr>
                                        <p:cNvPr id="18" name="Group 17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6092211" y="2394468"/>
                                          <a:ext cx="2845734" cy="2588620"/>
                                          <a:chOff x="6092211" y="2394468"/>
                                          <a:chExt cx="2845734" cy="2588620"/>
                                        </a:xfrm>
                                      </p:grpSpPr>
                                      <p:grpSp>
                                        <p:nvGrpSpPr>
                                          <p:cNvPr id="15" name="Group 14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092211" y="2394468"/>
                                            <a:ext cx="2845734" cy="2588620"/>
                                            <a:chOff x="6092211" y="2394468"/>
                                            <a:chExt cx="2845734" cy="2588620"/>
                                          </a:xfrm>
                                        </p:grpSpPr>
                                        <p:grpSp>
                                          <p:nvGrpSpPr>
                                            <p:cNvPr id="12" name="Group 11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6286046" y="2760618"/>
                                              <a:ext cx="2651899" cy="2222470"/>
                                              <a:chOff x="6286046" y="2760618"/>
                                              <a:chExt cx="2651899" cy="2222470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7" name="Group 6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6286046" y="2760618"/>
                                                <a:ext cx="2264229" cy="2055222"/>
                                                <a:chOff x="6286046" y="2760618"/>
                                                <a:chExt cx="2264229" cy="2055222"/>
                                              </a:xfrm>
                                            </p:grpSpPr>
                                            <p:cxnSp>
                                              <p:nvCxnSpPr>
                                                <p:cNvPr id="5" name="Straight Arrow Connector 4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>
                                                  <a:off x="6286046" y="4807131"/>
                                                  <a:ext cx="2264229" cy="8709"/>
                                                </a:xfrm>
                                                <a:prstGeom prst="straightConnector1">
                                                  <a:avLst/>
                                                </a:prstGeom>
                                                <a:ln w="38100">
                                                  <a:solidFill>
                                                    <a:schemeClr val="tx1"/>
                                                  </a:solidFill>
                                                  <a:tailEnd type="triangle"/>
                                                </a:ln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  <p:cxnSp>
                                              <p:nvCxnSpPr>
                                                <p:cNvPr id="13" name="Straight Arrow Connector 12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 flipV="1">
                                                  <a:off x="6286046" y="2760618"/>
                                                  <a:ext cx="0" cy="2055222"/>
                                                </a:xfrm>
                                                <a:prstGeom prst="straightConnector1">
                                                  <a:avLst/>
                                                </a:prstGeom>
                                                <a:ln w="38100">
                                                  <a:solidFill>
                                                    <a:schemeClr val="tx1"/>
                                                  </a:solidFill>
                                                  <a:tailEnd type="triangle"/>
                                                </a:ln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</p:grpSp>
                                          <mc:AlternateContent xmlns:mc="http://schemas.openxmlformats.org/markup-compatibility/2006" xmlns:a14="http://schemas.microsoft.com/office/drawing/2010/main">
                                            <mc:Choice Requires="a14">
                                              <p:sp>
                                                <p:nvSpPr>
                                                  <p:cNvPr id="11" name="Rectangle 10"/>
                                                  <p:cNvSpPr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550275" y="4613756"/>
                                                    <a:ext cx="387670" cy="369332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</p:spPr>
                                                <p:txBody>
                                                  <a:bodyPr wrap="none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pPr/>
                                                    <a14:m>
                                                      <m:oMathPara xmlns:m="http://schemas.openxmlformats.org/officeDocument/2006/math">
                                                        <m:oMathParaPr>
                                                          <m:jc m:val="centerGroup"/>
                                                        </m:oMathParaPr>
                                                        <m:oMath xmlns:m="http://schemas.openxmlformats.org/officeDocument/2006/math">
                                                          <m:r>
                                                            <a:rPr lang="en-US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𝑢</m:t>
                                                          </m:r>
                                                        </m:oMath>
                                                      </m:oMathPara>
                                                    </a14:m>
                                                    <a:endParaRPr lang="en-US" dirty="0"/>
                                                  </a:p>
                                                </p:txBody>
                                              </p:sp>
                                            </mc:Choice>
                                            <mc:Fallback xmlns="">
                                              <p:sp>
                                                <p:nvSpPr>
                                                  <p:cNvPr id="11" name="Rectangle 10"/>
                                                  <p:cNvSpPr>
                                                    <a:spLocks noRot="1" noChangeAspect="1" noMove="1" noResize="1" noEditPoints="1" noAdjustHandles="1" noChangeArrowheads="1" noChangeShapeType="1" noTextEdit="1"/>
                                                  </p:cNvSpPr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550275" y="4613756"/>
                                                    <a:ext cx="387670" cy="369332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blipFill rotWithShape="0">
                                                    <a:blip r:embed="rId7"/>
                                                    <a:stretch>
                                                      <a:fillRect/>
                                                    </a:stretch>
                                                  </a:blipFill>
                                                </p:spPr>
                                                <p:txBody>
                                                  <a:bodyPr/>
                                                  <a:lstStyle/>
                                                  <a:p>
                                                    <a:r>
                                                      <a:rPr lang="en-US">
                                                        <a:noFill/>
                                                      </a:rPr>
                                                      <a:t> </a:t>
                                                    </a:r>
                                                  </a:p>
                                                </p:txBody>
                                              </p:sp>
                                            </mc:Fallback>
                                          </mc:AlternateContent>
                                        </p:grpSp>
                                        <mc:AlternateContent xmlns:mc="http://schemas.openxmlformats.org/markup-compatibility/2006" xmlns:a14="http://schemas.microsoft.com/office/drawing/2010/main">
                                          <mc:Choice Requires="a14">
                                            <p:sp>
                                              <p:nvSpPr>
                                                <p:cNvPr id="14" name="Rectangle 13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092211" y="2394468"/>
                                                  <a:ext cx="387670" cy="369332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</p:spPr>
                                              <p:txBody>
                                                <a:bodyPr wrap="none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/>
                                                  <a14:m>
                                                    <m:oMathPara xmlns:m="http://schemas.openxmlformats.org/officeDocument/2006/math">
                                                      <m:oMathParaPr>
                                                        <m:jc m:val="centerGroup"/>
                                                      </m:oMathParaPr>
                                                      <m:oMath xmlns:m="http://schemas.openxmlformats.org/officeDocument/2006/math">
                                                        <m:r>
                                                          <a:rPr lang="en-US" b="0" i="1" smtClean="0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𝑣</m:t>
                                                        </m:r>
                                                      </m:oMath>
                                                    </m:oMathPara>
                                                  </a14:m>
                                                  <a:endParaRPr lang="en-US" dirty="0"/>
                                                </a:p>
                                              </p:txBody>
                                            </p:sp>
                                          </mc:Choice>
                                          <mc:Fallback xmlns="">
                                            <p:sp>
                                              <p:nvSpPr>
                                                <p:cNvPr id="14" name="Rectangle 13"/>
                                                <p:cNvSpPr>
                                                  <a:spLocks noRot="1" noChangeAspect="1" noMove="1" noResize="1" noEditPoints="1" noAdjustHandles="1" noChangeArrowheads="1" noChangeShapeType="1" noTextEdit="1"/>
                                                </p:cNvSpPr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092211" y="2394468"/>
                                                  <a:ext cx="387670" cy="369332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blipFill rotWithShape="0">
                                                  <a:blip r:embed="rId8"/>
                                                  <a:stretch>
                                                    <a:fillRect/>
                                                  </a:stretch>
                                                </a:blipFill>
                                              </p:spPr>
                                              <p:txBody>
                                                <a:bodyPr/>
                                                <a:lstStyle/>
                                                <a:p>
                                                  <a:r>
                                                    <a:rPr lang="en-US">
                                                      <a:noFill/>
                                                    </a:rPr>
                                                    <a:t> </a:t>
                                                  </a:r>
                                                </a:p>
                                              </p:txBody>
                                            </p:sp>
                                          </mc:Fallback>
                                        </mc:AlternateContent>
                                      </p:grpSp>
                                      <mc:AlternateContent xmlns:mc="http://schemas.openxmlformats.org/markup-compatibility/2006" xmlns:a14="http://schemas.microsoft.com/office/drawing/2010/main">
                                        <mc:Choice Requires="a14">
                                          <p:sp>
                                            <p:nvSpPr>
                                              <p:cNvPr id="16" name="TextBox 15"/>
                                              <p:cNvSpPr txBox="1"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6093685" y="4706089"/>
                                                <a:ext cx="192360" cy="276999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noFill/>
                                            </p:spPr>
                                            <p:txBody>
                                              <a:bodyPr wrap="none" lIns="0" tIns="0" rIns="0" bIns="0" rtlCol="0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pPr/>
                                                <a14:m>
                                                  <m:oMathPara xmlns:m="http://schemas.openxmlformats.org/officeDocument/2006/math">
                                                    <m:oMathParaPr>
                                                      <m:jc m:val="centerGroup"/>
                                                    </m:oMathParaPr>
                                                    <m:oMath xmlns:m="http://schemas.openxmlformats.org/officeDocument/2006/math">
                                                      <m:r>
                                                        <a:rPr lang="en-US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0</m:t>
                                                      </m:r>
                                                    </m:oMath>
                                                  </m:oMathPara>
                                                </a14:m>
                                                <a:endParaRPr lang="en-US" dirty="0"/>
                                              </a:p>
                                            </p:txBody>
                                          </p:sp>
                                        </mc:Choice>
                                        <mc:Fallback xmlns="">
                                          <p:sp>
                                            <p:nvSpPr>
                                              <p:cNvPr id="16" name="TextBox 15"/>
                                              <p:cNvSpPr txBox="1">
                                                <a:spLocks noRot="1" noChangeAspect="1" noMove="1" noResize="1" noEditPoints="1" noAdjustHandles="1" noChangeArrowheads="1" noChangeShapeType="1" noTextEdit="1"/>
                                              </p:cNvSpPr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6093685" y="4706089"/>
                                                <a:ext cx="192360" cy="276999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blipFill rotWithShape="0">
                                                <a:blip r:embed="rId9"/>
                                                <a:stretch>
                                                  <a:fillRect l="-2128"/>
                                                </a:stretch>
                                              </a:blipFill>
                                            </p:spPr>
                                            <p:txBody>
                                              <a:bodyPr/>
                                              <a:lstStyle/>
                                              <a:p>
                                                <a:r>
                                                  <a:rPr lang="en-US">
                                                    <a:noFill/>
                                                  </a:rPr>
                                                  <a:t> </a:t>
                                                </a:r>
                                              </a:p>
                                            </p:txBody>
                                          </p:sp>
                                        </mc:Fallback>
                                      </mc:AlternateContent>
                                    </p:grp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22" name="TextBox 21"/>
                                            <p:cNvSpPr txBox="1"/>
                                            <p:nvPr/>
                                          </p:nvSpPr>
                                          <p:spPr>
                                            <a:xfrm>
                                              <a:off x="7321980" y="4829793"/>
                                              <a:ext cx="192360" cy="276999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</p:spPr>
                                          <p:txBody>
                                            <a:bodyPr wrap="none" lIns="0" tIns="0" rIns="0" bIns="0" rtlCol="0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/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1</m:t>
                                                    </m:r>
                                                  </m:oMath>
                                                </m:oMathPara>
                                              </a14:m>
                                              <a:endParaRPr lang="en-US" dirty="0"/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22" name="TextBox 21"/>
                                            <p:cNvSpPr txBox="1"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>
                                            <a:xfrm>
                                              <a:off x="7321980" y="4829793"/>
                                              <a:ext cx="192360" cy="276999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0">
                                              <a:blip r:embed="rId10"/>
                                              <a:stretch>
                                                <a:fillRect r="-2128"/>
                                              </a:stretch>
                                            </a:blipFill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US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24" name="TextBox 23"/>
                                          <p:cNvSpPr txBox="1"/>
                                          <p:nvPr/>
                                        </p:nvSpPr>
                                        <p:spPr>
                                          <a:xfrm>
                                            <a:off x="6037286" y="3649729"/>
                                            <a:ext cx="192360" cy="276999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</p:spPr>
                                        <p:txBody>
                                          <a:bodyPr wrap="none" lIns="0" tIns="0" rIns="0" bIns="0" rtlCol="0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24" name="TextBox 23"/>
                                          <p:cNvSpPr txBox="1"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6037286" y="3649729"/>
                                            <a:ext cx="192360" cy="276999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11"/>
                                            <a:stretch>
                                              <a:fillRect l="-2128"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p:cxnSp>
                                  <p:nvCxnSpPr>
                                    <p:cNvPr id="26" name="Straight Arrow Connector 25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6286045" y="3783873"/>
                                      <a:ext cx="2264229" cy="8709"/>
                                    </a:xfrm>
                                    <a:prstGeom prst="straightConnector1">
                                      <a:avLst/>
                                    </a:prstGeom>
                                    <a:ln w="38100">
                                      <a:solidFill>
                                        <a:srgbClr val="00B050"/>
                                      </a:solidFill>
                                      <a:prstDash val="sysDash"/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28" name="Straight Arrow Connector 27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7418159" y="2743200"/>
                                    <a:ext cx="0" cy="2055222"/>
                                  </a:xfrm>
                                  <a:prstGeom prst="straightConnector1">
                                    <a:avLst/>
                                  </a:prstGeom>
                                  <a:ln w="38100">
                                    <a:solidFill>
                                      <a:srgbClr val="FF0000"/>
                                    </a:solidFill>
                                    <a:prstDash val="sysDash"/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25" name="Rectangle 24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8382917" y="3566254"/>
                                      <a:ext cx="950324" cy="618311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f>
                                              <m:fPr>
                                                <m:ctrlPr>
                                                  <a:rPr lang="en-US" i="1" dirty="0" smtClean="0">
                                                    <a:solidFill>
                                                      <a:srgbClr val="00B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i="1" dirty="0">
                                                    <a:solidFill>
                                                      <a:srgbClr val="00B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𝑑𝑢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i="1" dirty="0">
                                                    <a:solidFill>
                                                      <a:srgbClr val="00B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a:rPr lang="en-US" i="1" dirty="0">
                                                    <a:solidFill>
                                                      <a:srgbClr val="00B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den>
                                            </m:f>
                                            <m:r>
                                              <a:rPr lang="en-US" b="0" i="1" dirty="0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=</m:t>
                                            </m:r>
                                            <m:r>
                                              <a:rPr lang="en-US" i="1" dirty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>
                                        <a:solidFill>
                                          <a:srgbClr val="00B050"/>
                                        </a:solidFill>
                                      </a:endParaRPr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25" name="Rectangle 24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8382917" y="3566254"/>
                                      <a:ext cx="950324" cy="618311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12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32" name="Rectangle 31"/>
                                  <p:cNvSpPr/>
                                  <p:nvPr/>
                                </p:nvSpPr>
                                <p:spPr>
                                  <a:xfrm>
                                    <a:off x="6968521" y="2294279"/>
                                    <a:ext cx="950324" cy="618311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 dirty="0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 dirty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b="0" i="1" dirty="0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 dirty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 dirty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b="0" i="1" dirty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=</m:t>
                                          </m:r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oMath>
                                      </m:oMathPara>
                                    </a14:m>
                                    <a:endParaRPr lang="en-US" dirty="0">
                                      <a:solidFill>
                                        <a:srgbClr val="FF0000"/>
                                      </a:solidFill>
                                    </a:endParaRPr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32" name="Rectangle 31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6968521" y="2294279"/>
                                    <a:ext cx="950324" cy="618311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3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p:grpSp>
                          <p:nvGrpSpPr>
                            <p:cNvPr id="4" name="Group 3"/>
                            <p:cNvGrpSpPr/>
                            <p:nvPr/>
                          </p:nvGrpSpPr>
                          <p:grpSpPr>
                            <a:xfrm>
                              <a:off x="6233109" y="3557450"/>
                              <a:ext cx="1633840" cy="452846"/>
                              <a:chOff x="6204857" y="3559628"/>
                              <a:chExt cx="1633840" cy="452846"/>
                            </a:xfrm>
                          </p:grpSpPr>
                          <p:cxnSp>
                            <p:nvCxnSpPr>
                              <p:cNvPr id="3" name="Straight Arrow Connector 2"/>
                              <p:cNvCxnSpPr/>
                              <p:nvPr/>
                            </p:nvCxnSpPr>
                            <p:spPr>
                              <a:xfrm>
                                <a:off x="6531625" y="3559628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none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30" name="Straight Arrow Connector 29"/>
                              <p:cNvCxnSpPr/>
                              <p:nvPr/>
                            </p:nvCxnSpPr>
                            <p:spPr>
                              <a:xfrm>
                                <a:off x="6852587" y="3651907"/>
                                <a:ext cx="0" cy="304800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none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31" name="Straight Arrow Connector 30"/>
                              <p:cNvCxnSpPr/>
                              <p:nvPr/>
                            </p:nvCxnSpPr>
                            <p:spPr>
                              <a:xfrm>
                                <a:off x="6204857" y="3559628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none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33" name="Straight Arrow Connector 32"/>
                              <p:cNvCxnSpPr/>
                              <p:nvPr/>
                            </p:nvCxnSpPr>
                            <p:spPr>
                              <a:xfrm>
                                <a:off x="7198172" y="3606777"/>
                                <a:ext cx="0" cy="304800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triangle"/>
                                <a:tailEnd type="non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34" name="Straight Arrow Connector 33"/>
                              <p:cNvCxnSpPr/>
                              <p:nvPr/>
                            </p:nvCxnSpPr>
                            <p:spPr>
                              <a:xfrm>
                                <a:off x="7511929" y="3559628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triangle"/>
                                <a:tailEnd type="non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35" name="Straight Arrow Connector 34"/>
                              <p:cNvCxnSpPr/>
                              <p:nvPr/>
                            </p:nvCxnSpPr>
                            <p:spPr>
                              <a:xfrm>
                                <a:off x="7838697" y="3559628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triangle"/>
                                <a:tailEnd type="non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6" name="Rectangle 35"/>
                              <p:cNvSpPr/>
                              <p:nvPr/>
                            </p:nvSpPr>
                            <p:spPr>
                              <a:xfrm>
                                <a:off x="6025129" y="2719055"/>
                                <a:ext cx="943207" cy="61831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𝑑𝑣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den>
                                      </m:f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&lt;0</m:t>
                                      </m:r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6" name="Rectangle 35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025129" y="2719055"/>
                                <a:ext cx="943207" cy="61831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7" name="Rectangle 36"/>
                            <p:cNvSpPr/>
                            <p:nvPr/>
                          </p:nvSpPr>
                          <p:spPr>
                            <a:xfrm>
                              <a:off x="7185014" y="2719055"/>
                              <a:ext cx="943207" cy="618311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𝑑𝑣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den>
                                    </m:f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&gt;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37" name="Rectangle 36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7185014" y="2719055"/>
                              <a:ext cx="943207" cy="618311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5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p:grpSp>
                    <p:nvGrpSpPr>
                      <p:cNvPr id="9" name="Group 8"/>
                      <p:cNvGrpSpPr/>
                      <p:nvPr/>
                    </p:nvGrpSpPr>
                    <p:grpSpPr>
                      <a:xfrm rot="5400000">
                        <a:off x="6237460" y="3557451"/>
                        <a:ext cx="1633840" cy="452846"/>
                        <a:chOff x="6385509" y="3709850"/>
                        <a:chExt cx="1633840" cy="452846"/>
                      </a:xfrm>
                    </p:grpSpPr>
                    <p:cxnSp>
                      <p:nvCxnSpPr>
                        <p:cNvPr id="39" name="Straight Arrow Connector 38"/>
                        <p:cNvCxnSpPr/>
                        <p:nvPr/>
                      </p:nvCxnSpPr>
                      <p:spPr>
                        <a:xfrm>
                          <a:off x="6712277" y="3709850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0" name="Straight Arrow Connector 39"/>
                        <p:cNvCxnSpPr/>
                        <p:nvPr/>
                      </p:nvCxnSpPr>
                      <p:spPr>
                        <a:xfrm>
                          <a:off x="7023155" y="3805014"/>
                          <a:ext cx="0" cy="304800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1" name="Straight Arrow Connector 40"/>
                        <p:cNvCxnSpPr/>
                        <p:nvPr/>
                      </p:nvCxnSpPr>
                      <p:spPr>
                        <a:xfrm>
                          <a:off x="6385509" y="3709850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" name="Straight Arrow Connector 41"/>
                        <p:cNvCxnSpPr/>
                        <p:nvPr/>
                      </p:nvCxnSpPr>
                      <p:spPr>
                        <a:xfrm>
                          <a:off x="7365793" y="3764228"/>
                          <a:ext cx="0" cy="304800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triangl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" name="Straight Arrow Connector 42"/>
                        <p:cNvCxnSpPr/>
                        <p:nvPr/>
                      </p:nvCxnSpPr>
                      <p:spPr>
                        <a:xfrm>
                          <a:off x="7692581" y="3709850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triangl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" name="Straight Arrow Connector 43"/>
                        <p:cNvCxnSpPr/>
                        <p:nvPr/>
                      </p:nvCxnSpPr>
                      <p:spPr>
                        <a:xfrm>
                          <a:off x="8019349" y="3709850"/>
                          <a:ext cx="0" cy="452846"/>
                        </a:xfrm>
                        <a:prstGeom prst="straightConnector1">
                          <a:avLst/>
                        </a:prstGeom>
                        <a:ln w="31750">
                          <a:solidFill>
                            <a:srgbClr val="0000CC"/>
                          </a:solidFill>
                          <a:headEnd type="triangl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7" name="Rectangle 46"/>
                        <p:cNvSpPr/>
                        <p:nvPr/>
                      </p:nvSpPr>
                      <p:spPr>
                        <a:xfrm>
                          <a:off x="6024061" y="3090887"/>
                          <a:ext cx="950324" cy="61831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𝑑𝑢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&lt;0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47" name="Rectangle 46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024061" y="3090887"/>
                          <a:ext cx="950324" cy="618311"/>
                        </a:xfrm>
                        <a:prstGeom prst="rect">
                          <a:avLst/>
                        </a:prstGeom>
                        <a:blipFill rotWithShape="0">
                          <a:blip r:embed="rId16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9" name="Rectangle 48"/>
                      <p:cNvSpPr/>
                      <p:nvPr/>
                    </p:nvSpPr>
                    <p:spPr>
                      <a:xfrm>
                        <a:off x="5998545" y="4317933"/>
                        <a:ext cx="950325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𝑑𝑢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49" name="Rectangle 4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998545" y="4317933"/>
                        <a:ext cx="950325" cy="618311"/>
                      </a:xfrm>
                      <a:prstGeom prst="rect">
                        <a:avLst/>
                      </a:prstGeom>
                      <a:blipFill rotWithShape="0">
                        <a:blip r:embed="rId1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1" name="Rectangle 50"/>
                    <p:cNvSpPr/>
                    <p:nvPr/>
                  </p:nvSpPr>
                  <p:spPr>
                    <a:xfrm>
                      <a:off x="5843451" y="2834006"/>
                      <a:ext cx="1425486" cy="92746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𝑑𝑢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51" name="Rectangle 50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843451" y="2834006"/>
                      <a:ext cx="1425486" cy="927467"/>
                    </a:xfrm>
                    <a:prstGeom prst="rect">
                      <a:avLst/>
                    </a:prstGeom>
                    <a:blipFill rotWithShape="0">
                      <a:blip r:embed="rId1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3" name="Rectangle 52"/>
                    <p:cNvSpPr/>
                    <p:nvPr/>
                  </p:nvSpPr>
                  <p:spPr>
                    <a:xfrm>
                      <a:off x="5932638" y="4131383"/>
                      <a:ext cx="1414811" cy="92746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53" name="Rectangle 5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932638" y="4131383"/>
                      <a:ext cx="1414811" cy="927467"/>
                    </a:xfrm>
                    <a:prstGeom prst="rect">
                      <a:avLst/>
                    </a:prstGeom>
                    <a:blipFill rotWithShape="0">
                      <a:blip r:embed="rId1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5" name="Rectangle 54"/>
                    <p:cNvSpPr/>
                    <p:nvPr/>
                  </p:nvSpPr>
                  <p:spPr>
                    <a:xfrm>
                      <a:off x="4073975" y="4114884"/>
                      <a:ext cx="1414811" cy="92746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55" name="Rectangle 54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073975" y="4114884"/>
                      <a:ext cx="1414811" cy="927467"/>
                    </a:xfrm>
                    <a:prstGeom prst="rect">
                      <a:avLst/>
                    </a:prstGeom>
                    <a:blipFill rotWithShape="0">
                      <a:blip r:embed="rId2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6384765" y="3754313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4694712" y="5270830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341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is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is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/>
                  <a:t>Label the quadrants and add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/>
                  <a:t>arrows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I)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b="1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3" name="Group 62"/>
          <p:cNvGrpSpPr/>
          <p:nvPr/>
        </p:nvGrpSpPr>
        <p:grpSpPr>
          <a:xfrm>
            <a:off x="4388993" y="1583195"/>
            <a:ext cx="4943933" cy="4218770"/>
            <a:chOff x="4388993" y="1583195"/>
            <a:chExt cx="4943933" cy="4218770"/>
          </a:xfrm>
        </p:grpSpPr>
        <p:grpSp>
          <p:nvGrpSpPr>
            <p:cNvPr id="62" name="Group 61"/>
            <p:cNvGrpSpPr/>
            <p:nvPr/>
          </p:nvGrpSpPr>
          <p:grpSpPr>
            <a:xfrm>
              <a:off x="4388993" y="1583195"/>
              <a:ext cx="4943933" cy="4218770"/>
              <a:chOff x="4388993" y="1583195"/>
              <a:chExt cx="4943933" cy="4218770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4388993" y="1583195"/>
                <a:ext cx="4943933" cy="4218770"/>
                <a:chOff x="4388993" y="1583195"/>
                <a:chExt cx="4943933" cy="4218770"/>
              </a:xfrm>
            </p:grpSpPr>
            <p:grpSp>
              <p:nvGrpSpPr>
                <p:cNvPr id="54" name="Group 53"/>
                <p:cNvGrpSpPr/>
                <p:nvPr/>
              </p:nvGrpSpPr>
              <p:grpSpPr>
                <a:xfrm>
                  <a:off x="4388993" y="1583195"/>
                  <a:ext cx="4943933" cy="4218770"/>
                  <a:chOff x="4388993" y="1583195"/>
                  <a:chExt cx="4943933" cy="4218770"/>
                </a:xfrm>
              </p:grpSpPr>
              <p:grpSp>
                <p:nvGrpSpPr>
                  <p:cNvPr id="48" name="Group 47"/>
                  <p:cNvGrpSpPr/>
                  <p:nvPr/>
                </p:nvGrpSpPr>
                <p:grpSpPr>
                  <a:xfrm>
                    <a:off x="4388993" y="1583195"/>
                    <a:ext cx="4943933" cy="4218770"/>
                    <a:chOff x="3587805" y="1635446"/>
                    <a:chExt cx="4943933" cy="4218770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2" name="Rectangle 51"/>
                        <p:cNvSpPr/>
                        <p:nvPr/>
                      </p:nvSpPr>
                      <p:spPr>
                        <a:xfrm>
                          <a:off x="5956480" y="4699623"/>
                          <a:ext cx="1425488" cy="927467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𝑑𝑢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52" name="Rectangle 51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956480" y="4699623"/>
                          <a:ext cx="1425488" cy="927467"/>
                        </a:xfrm>
                        <a:prstGeom prst="rect">
                          <a:avLst/>
                        </a:prstGeom>
                        <a:blipFill rotWithShape="0">
                          <a:blip r:embed="rId6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grpSp>
                  <p:nvGrpSpPr>
                    <p:cNvPr id="46" name="Group 45"/>
                    <p:cNvGrpSpPr/>
                    <p:nvPr/>
                  </p:nvGrpSpPr>
                  <p:grpSpPr>
                    <a:xfrm>
                      <a:off x="3587805" y="1635446"/>
                      <a:ext cx="4943933" cy="4218770"/>
                      <a:chOff x="3587805" y="1635446"/>
                      <a:chExt cx="4943933" cy="4218770"/>
                    </a:xfrm>
                  </p:grpSpPr>
                  <p:grpSp>
                    <p:nvGrpSpPr>
                      <p:cNvPr id="45" name="Group 44"/>
                      <p:cNvGrpSpPr>
                        <a:grpSpLocks noChangeAspect="1"/>
                      </p:cNvGrpSpPr>
                      <p:nvPr/>
                    </p:nvGrpSpPr>
                    <p:grpSpPr>
                      <a:xfrm>
                        <a:off x="3587805" y="1635446"/>
                        <a:ext cx="4943933" cy="4218770"/>
                        <a:chOff x="5669154" y="2294279"/>
                        <a:chExt cx="3295955" cy="2812513"/>
                      </a:xfrm>
                    </p:grpSpPr>
                    <p:grpSp>
                      <p:nvGrpSpPr>
                        <p:cNvPr id="38" name="Group 37"/>
                        <p:cNvGrpSpPr/>
                        <p:nvPr/>
                      </p:nvGrpSpPr>
                      <p:grpSpPr>
                        <a:xfrm>
                          <a:off x="5669154" y="2294279"/>
                          <a:ext cx="3295955" cy="2812513"/>
                          <a:chOff x="5669154" y="2294279"/>
                          <a:chExt cx="3295955" cy="2812513"/>
                        </a:xfrm>
                      </p:grpSpPr>
                      <p:grpSp>
                        <p:nvGrpSpPr>
                          <p:cNvPr id="10" name="Group 9"/>
                          <p:cNvGrpSpPr/>
                          <p:nvPr/>
                        </p:nvGrpSpPr>
                        <p:grpSpPr>
                          <a:xfrm>
                            <a:off x="5669154" y="2294279"/>
                            <a:ext cx="3295955" cy="2812513"/>
                            <a:chOff x="5669154" y="2294279"/>
                            <a:chExt cx="3295955" cy="2812513"/>
                          </a:xfrm>
                        </p:grpSpPr>
                        <p:grpSp>
                          <p:nvGrpSpPr>
                            <p:cNvPr id="8" name="Group 7"/>
                            <p:cNvGrpSpPr/>
                            <p:nvPr/>
                          </p:nvGrpSpPr>
                          <p:grpSpPr>
                            <a:xfrm>
                              <a:off x="5669154" y="2294279"/>
                              <a:ext cx="3295955" cy="2812513"/>
                              <a:chOff x="5669154" y="2294279"/>
                              <a:chExt cx="3295955" cy="2812513"/>
                            </a:xfrm>
                          </p:grpSpPr>
                          <p:grpSp>
                            <p:nvGrpSpPr>
                              <p:cNvPr id="2" name="Group 1"/>
                              <p:cNvGrpSpPr/>
                              <p:nvPr/>
                            </p:nvGrpSpPr>
                            <p:grpSpPr>
                              <a:xfrm>
                                <a:off x="5669154" y="2294279"/>
                                <a:ext cx="3295955" cy="2812513"/>
                                <a:chOff x="5669154" y="2294279"/>
                                <a:chExt cx="3295955" cy="2812513"/>
                              </a:xfrm>
                            </p:grpSpPr>
                            <p:grpSp>
                              <p:nvGrpSpPr>
                                <p:cNvPr id="6" name="Group 5"/>
                                <p:cNvGrpSpPr/>
                                <p:nvPr/>
                              </p:nvGrpSpPr>
                              <p:grpSpPr>
                                <a:xfrm>
                                  <a:off x="5669154" y="2294279"/>
                                  <a:ext cx="3295955" cy="2812513"/>
                                  <a:chOff x="5669154" y="2294279"/>
                                  <a:chExt cx="3295955" cy="2812513"/>
                                </a:xfrm>
                              </p:grpSpPr>
                              <p:grpSp>
                                <p:nvGrpSpPr>
                                  <p:cNvPr id="29" name="Group 28"/>
                                  <p:cNvGrpSpPr/>
                                  <p:nvPr/>
                                </p:nvGrpSpPr>
                                <p:grpSpPr>
                                  <a:xfrm>
                                    <a:off x="5669154" y="2294279"/>
                                    <a:ext cx="3295955" cy="2812513"/>
                                    <a:chOff x="6037286" y="2294279"/>
                                    <a:chExt cx="3295955" cy="2812513"/>
                                  </a:xfrm>
                                </p:grpSpPr>
                                <p:grpSp>
                                  <p:nvGrpSpPr>
                                    <p:cNvPr id="27" name="Group 2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037286" y="2394468"/>
                                      <a:ext cx="3295955" cy="2712324"/>
                                      <a:chOff x="6037286" y="2394468"/>
                                      <a:chExt cx="3295955" cy="2712324"/>
                                    </a:xfrm>
                                  </p:grpSpPr>
                                  <p:grpSp>
                                    <p:nvGrpSpPr>
                                      <p:cNvPr id="23" name="Group 22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6037286" y="2394468"/>
                                        <a:ext cx="2900659" cy="2712324"/>
                                        <a:chOff x="6037286" y="2394468"/>
                                        <a:chExt cx="2900659" cy="2712324"/>
                                      </a:xfrm>
                                    </p:grpSpPr>
                                    <p:grpSp>
                                      <p:nvGrpSpPr>
                                        <p:cNvPr id="21" name="Group 20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6037286" y="2394468"/>
                                          <a:ext cx="2900659" cy="2712324"/>
                                          <a:chOff x="6037286" y="2394468"/>
                                          <a:chExt cx="2900659" cy="2712324"/>
                                        </a:xfrm>
                                      </p:grpSpPr>
                                      <p:grpSp>
                                        <p:nvGrpSpPr>
                                          <p:cNvPr id="20" name="Group 19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037286" y="2394468"/>
                                            <a:ext cx="2900659" cy="2712324"/>
                                            <a:chOff x="6037286" y="2394468"/>
                                            <a:chExt cx="2900659" cy="2712324"/>
                                          </a:xfrm>
                                        </p:grpSpPr>
                                        <p:grpSp>
                                          <p:nvGrpSpPr>
                                            <p:cNvPr id="19" name="Group 18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6092211" y="2394468"/>
                                              <a:ext cx="2845734" cy="2712324"/>
                                              <a:chOff x="6092211" y="2394468"/>
                                              <a:chExt cx="2845734" cy="2712324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18" name="Group 17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6092211" y="2394468"/>
                                                <a:ext cx="2845734" cy="2588620"/>
                                                <a:chOff x="6092211" y="2394468"/>
                                                <a:chExt cx="2845734" cy="2588620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15" name="Group 14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6092211" y="2394468"/>
                                                  <a:ext cx="2845734" cy="2588620"/>
                                                  <a:chOff x="6092211" y="2394468"/>
                                                  <a:chExt cx="2845734" cy="2588620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12" name="Group 11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6286046" y="2760618"/>
                                                    <a:ext cx="2651899" cy="2222470"/>
                                                    <a:chOff x="6286046" y="2760618"/>
                                                    <a:chExt cx="2651899" cy="2222470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7" name="Group 6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6286046" y="2760618"/>
                                                      <a:ext cx="2264229" cy="2055222"/>
                                                      <a:chOff x="6286046" y="2760618"/>
                                                      <a:chExt cx="2264229" cy="2055222"/>
                                                    </a:xfrm>
                                                  </p:grpSpPr>
                                                  <p:cxnSp>
                                                    <p:nvCxnSpPr>
                                                      <p:cNvPr id="5" name="Straight Arrow Connector 4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>
                                                        <a:off x="6286046" y="4807131"/>
                                                        <a:ext cx="2264229" cy="8709"/>
                                                      </a:xfrm>
                                                      <a:prstGeom prst="straightConnector1">
                                                        <a:avLst/>
                                                      </a:prstGeom>
                                                      <a:ln w="381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tailEnd type="triangle"/>
                                                      </a:ln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  <p:cxnSp>
                                                    <p:nvCxnSpPr>
                                                      <p:cNvPr id="13" name="Straight Arrow Connector 12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 flipV="1">
                                                        <a:off x="6286046" y="2760618"/>
                                                        <a:ext cx="0" cy="2055222"/>
                                                      </a:xfrm>
                                                      <a:prstGeom prst="straightConnector1">
                                                        <a:avLst/>
                                                      </a:prstGeom>
                                                      <a:ln w="381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tailEnd type="triangle"/>
                                                      </a:ln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</p:grpSp>
                                                <mc:AlternateContent xmlns:mc="http://schemas.openxmlformats.org/markup-compatibility/2006" xmlns:a14="http://schemas.microsoft.com/office/drawing/2010/main">
                                                  <mc:Choice Requires="a14">
                                                    <p:sp>
                                                      <p:nvSpPr>
                                                        <p:cNvPr id="11" name="Rectangle 10"/>
                                                        <p:cNvSpPr/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8550275" y="4613756"/>
                                                          <a:ext cx="387670" cy="369332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</p:spPr>
                                                      <p:txBody>
                                                        <a:bodyPr wrap="none">
                                                          <a:spAutoFit/>
                                                        </a:bodyPr>
                                                        <a:lstStyle/>
                                                        <a:p>
                                                          <a:pPr/>
                                                          <a14:m>
                                                            <m:oMathPara xmlns:m="http://schemas.openxmlformats.org/officeDocument/2006/math">
                                                              <m:oMathParaPr>
                                                                <m:jc m:val="centerGroup"/>
                                                              </m:oMathParaPr>
                                                              <m:oMath xmlns:m="http://schemas.openxmlformats.org/officeDocument/2006/math">
                                                                <m:r>
                                                                  <a:rPr lang="en-US" i="1"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𝑢</m:t>
                                                                </m:r>
                                                              </m:oMath>
                                                            </m:oMathPara>
                                                          </a14:m>
                                                          <a:endParaRPr lang="en-US" dirty="0"/>
                                                        </a:p>
                                                      </p:txBody>
                                                    </p:sp>
                                                  </mc:Choice>
                                                  <mc:Fallback xmlns="">
                                                    <p:sp>
                                                      <p:nvSpPr>
                                                        <p:cNvPr id="11" name="Rectangle 10"/>
                                                        <p:cNvSpPr>
                                                          <a:spLocks noRot="1" noChangeAspect="1" noMove="1" noResize="1" noEditPoints="1" noAdjustHandles="1" noChangeArrowheads="1" noChangeShapeType="1" noTextEdit="1"/>
                                                        </p:cNvSpPr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8550275" y="4613756"/>
                                                          <a:ext cx="387670" cy="369332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blipFill rotWithShape="0">
                                                          <a:blip r:embed="rId7"/>
                                                          <a:stretch>
                                                            <a:fillRect/>
                                                          </a:stretch>
                                                        </a:blipFill>
                                                      </p:spPr>
                                                      <p:txBody>
                                                        <a:bodyPr/>
                                                        <a:lstStyle/>
                                                        <a:p>
                                                          <a:r>
                                                            <a:rPr lang="en-US">
                                                              <a:noFill/>
                                                            </a:rPr>
                                                            <a:t> </a:t>
                                                          </a:r>
                                                        </a:p>
                                                      </p:txBody>
                                                    </p:sp>
                                                  </mc:Fallback>
                                                </mc:AlternateContent>
                                              </p:grpSp>
                                              <mc:AlternateContent xmlns:mc="http://schemas.openxmlformats.org/markup-compatibility/2006" xmlns:a14="http://schemas.microsoft.com/office/drawing/2010/main">
                                                <mc:Choice Requires="a14">
                                                  <p:sp>
                                                    <p:nvSpPr>
                                                      <p:cNvPr id="14" name="Rectangle 13"/>
                                                      <p:cNvSpPr/>
                                                      <p:nvPr/>
                                                    </p:nvSpPr>
                                                    <p:spPr>
                                                      <a:xfrm>
                                                        <a:off x="6092211" y="2394468"/>
                                                        <a:ext cx="387670" cy="369332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</p:spPr>
                                                    <p:txBody>
                                                      <a:bodyPr wrap="none">
                                                        <a:spAutoFit/>
                                                      </a:bodyPr>
                                                      <a:lstStyle/>
                                                      <a:p>
                                                        <a:pPr/>
                                                        <a14:m>
                                                          <m:oMathPara xmlns:m="http://schemas.openxmlformats.org/officeDocument/2006/math">
                                                            <m:oMathParaPr>
                                                              <m:jc m:val="centerGroup"/>
                                                            </m:oMathParaPr>
                                                            <m:oMath xmlns:m="http://schemas.openxmlformats.org/officeDocument/2006/math">
                                                              <m:r>
                                                                <a:rPr lang="en-US" b="0" i="1" smtClean="0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𝑣</m:t>
                                                              </m:r>
                                                            </m:oMath>
                                                          </m:oMathPara>
                                                        </a14:m>
                                                        <a:endParaRPr lang="en-US" dirty="0"/>
                                                      </a:p>
                                                    </p:txBody>
                                                  </p:sp>
                                                </mc:Choice>
                                                <mc:Fallback xmlns="">
                                                  <p:sp>
                                                    <p:nvSpPr>
                                                      <p:cNvPr id="14" name="Rectangle 13"/>
                                                      <p:cNvSpPr>
                                                        <a:spLocks noRot="1" noChangeAspect="1" noMove="1" noResize="1" noEditPoints="1" noAdjustHandles="1" noChangeArrowheads="1" noChangeShapeType="1" noTextEdit="1"/>
                                                      </p:cNvSpPr>
                                                      <p:nvPr/>
                                                    </p:nvSpPr>
                                                    <p:spPr>
                                                      <a:xfrm>
                                                        <a:off x="6092211" y="2394468"/>
                                                        <a:ext cx="387670" cy="369332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blipFill rotWithShape="0">
                                                        <a:blip r:embed="rId8"/>
                                                        <a:stretch>
                                                          <a:fillRect/>
                                                        </a:stretch>
                                                      </a:blipFill>
                                                    </p:spPr>
                                                    <p:txBody>
                                                      <a:bodyPr/>
                                                      <a:lstStyle/>
                                                      <a:p>
                                                        <a:r>
                                                          <a:rPr lang="en-US">
                                                            <a:noFill/>
                                                          </a:rPr>
                                                          <a:t> </a:t>
                                                        </a:r>
                                                      </a:p>
                                                    </p:txBody>
                                                  </p:sp>
                                                </mc:Fallback>
                                              </mc:AlternateContent>
                                            </p:grpSp>
                                            <mc:AlternateContent xmlns:mc="http://schemas.openxmlformats.org/markup-compatibility/2006" xmlns:a14="http://schemas.microsoft.com/office/drawing/2010/main">
                                              <mc:Choice Requires="a14">
                                                <p:sp>
                                                  <p:nvSpPr>
                                                    <p:cNvPr id="16" name="TextBox 15"/>
                                                    <p:cNvSpPr txBox="1"/>
                                                    <p:nvPr/>
                                                  </p:nvSpPr>
                                                  <p:spPr>
                                                    <a:xfrm>
                                                      <a:off x="6093685" y="4706089"/>
                                                      <a:ext cx="192360" cy="276999"/>
                                                    </a:xfrm>
                                                    <a:prstGeom prst="rect">
                                                      <a:avLst/>
                                                    </a:prstGeom>
                                                    <a:noFill/>
                                                  </p:spPr>
                                                  <p:txBody>
                                                    <a:bodyPr wrap="none" lIns="0" tIns="0" rIns="0" bIns="0" rtlCol="0">
                                                      <a:spAutoFit/>
                                                    </a:bodyPr>
                                                    <a:lstStyle/>
                                                    <a:p>
                                                      <a:pPr/>
                                                      <a14:m>
                                                        <m:oMathPara xmlns:m="http://schemas.openxmlformats.org/officeDocument/2006/math">
                                                          <m:oMathParaPr>
                                                            <m:jc m:val="centerGroup"/>
                                                          </m:oMathParaPr>
                                                          <m:oMath xmlns:m="http://schemas.openxmlformats.org/officeDocument/2006/math">
                                                            <m:r>
                                                              <a:rPr lang="en-US" b="0" i="1" smtClean="0"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0</m:t>
                                                            </m:r>
                                                          </m:oMath>
                                                        </m:oMathPara>
                                                      </a14:m>
                                                      <a:endParaRPr lang="en-US" dirty="0"/>
                                                    </a:p>
                                                  </p:txBody>
                                                </p:sp>
                                              </mc:Choice>
                                              <mc:Fallback xmlns="">
                                                <p:sp>
                                                  <p:nvSpPr>
                                                    <p:cNvPr id="16" name="TextBox 15"/>
                                                    <p:cNvSpPr txBox="1">
                                                      <a:spLocks noRot="1" noChangeAspect="1" noMove="1" noResize="1" noEditPoints="1" noAdjustHandles="1" noChangeArrowheads="1" noChangeShapeType="1" noTextEdit="1"/>
                                                    </p:cNvSpPr>
                                                    <p:nvPr/>
                                                  </p:nvSpPr>
                                                  <p:spPr>
                                                    <a:xfrm>
                                                      <a:off x="6093685" y="4706089"/>
                                                      <a:ext cx="192360" cy="276999"/>
                                                    </a:xfrm>
                                                    <a:prstGeom prst="rect">
                                                      <a:avLst/>
                                                    </a:prstGeom>
                                                    <a:blipFill rotWithShape="0">
                                                      <a:blip r:embed="rId9"/>
                                                      <a:stretch>
                                                        <a:fillRect l="-2128"/>
                                                      </a:stretch>
                                                    </a:blipFill>
                                                  </p:spPr>
                                                  <p:txBody>
                                                    <a:bodyPr/>
                                                    <a:lstStyle/>
                                                    <a:p>
                                                      <a:r>
                                                        <a:rPr lang="en-US">
                                                          <a:noFill/>
                                                        </a:rPr>
                                                        <a:t> </a:t>
                                                      </a:r>
                                                    </a:p>
                                                  </p:txBody>
                                                </p:sp>
                                              </mc:Fallback>
                                            </mc:AlternateContent>
                                          </p:grpSp>
                                          <mc:AlternateContent xmlns:mc="http://schemas.openxmlformats.org/markup-compatibility/2006" xmlns:a14="http://schemas.microsoft.com/office/drawing/2010/main">
                                            <mc:Choice Requires="a14">
                                              <p:sp>
                                                <p:nvSpPr>
                                                  <p:cNvPr id="22" name="TextBox 21"/>
                                                  <p:cNvSpPr txBox="1"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7321980" y="4829793"/>
                                                    <a:ext cx="192360" cy="276999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noFill/>
                                                </p:spPr>
                                                <p:txBody>
                                                  <a:bodyPr wrap="none" lIns="0" tIns="0" rIns="0" bIns="0" rtlCol="0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pPr/>
                                                    <a14:m>
                                                      <m:oMathPara xmlns:m="http://schemas.openxmlformats.org/officeDocument/2006/math">
                                                        <m:oMathParaPr>
                                                          <m:jc m:val="centerGroup"/>
                                                        </m:oMathParaPr>
                                                        <m:oMath xmlns:m="http://schemas.openxmlformats.org/officeDocument/2006/math">
                                                          <m:r>
                                                            <a:rPr lang="en-US" b="0" i="1" smtClean="0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1</m:t>
                                                          </m:r>
                                                        </m:oMath>
                                                      </m:oMathPara>
                                                    </a14:m>
                                                    <a:endParaRPr lang="en-US" dirty="0"/>
                                                  </a:p>
                                                </p:txBody>
                                              </p:sp>
                                            </mc:Choice>
                                            <mc:Fallback xmlns="">
                                              <p:sp>
                                                <p:nvSpPr>
                                                  <p:cNvPr id="22" name="TextBox 21"/>
                                                  <p:cNvSpPr txBox="1">
                                                    <a:spLocks noRot="1" noChangeAspect="1" noMove="1" noResize="1" noEditPoints="1" noAdjustHandles="1" noChangeArrowheads="1" noChangeShapeType="1" noTextEdit="1"/>
                                                  </p:cNvSpPr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7321980" y="4829793"/>
                                                    <a:ext cx="192360" cy="276999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blipFill rotWithShape="0">
                                                    <a:blip r:embed="rId10"/>
                                                    <a:stretch>
                                                      <a:fillRect r="-2128"/>
                                                    </a:stretch>
                                                  </a:blipFill>
                                                </p:spPr>
                                                <p:txBody>
                                                  <a:bodyPr/>
                                                  <a:lstStyle/>
                                                  <a:p>
                                                    <a:r>
                                                      <a:rPr lang="en-US">
                                                        <a:noFill/>
                                                      </a:rPr>
                                                      <a:t> </a:t>
                                                    </a:r>
                                                  </a:p>
                                                </p:txBody>
                                              </p:sp>
                                            </mc:Fallback>
                                          </mc:AlternateContent>
                                        </p:grpSp>
                                        <mc:AlternateContent xmlns:mc="http://schemas.openxmlformats.org/markup-compatibility/2006" xmlns:a14="http://schemas.microsoft.com/office/drawing/2010/main">
                                          <mc:Choice Requires="a14">
                                            <p:sp>
                                              <p:nvSpPr>
                                                <p:cNvPr id="24" name="TextBox 23"/>
                                                <p:cNvSpPr txBox="1"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037286" y="3649729"/>
                                                  <a:ext cx="192360" cy="276999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noFill/>
                                              </p:spPr>
                                              <p:txBody>
                                                <a:bodyPr wrap="none" lIns="0" tIns="0" rIns="0" bIns="0" rtlCol="0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/>
                                                  <a14:m>
                                                    <m:oMathPara xmlns:m="http://schemas.openxmlformats.org/officeDocument/2006/math">
                                                      <m:oMathParaPr>
                                                        <m:jc m:val="centerGroup"/>
                                                      </m:oMathParaPr>
                                                      <m:oMath xmlns:m="http://schemas.openxmlformats.org/officeDocument/2006/math">
                                                        <m:r>
                                                          <a:rPr lang="en-US" b="0" i="1" smtClean="0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1</m:t>
                                                        </m:r>
                                                      </m:oMath>
                                                    </m:oMathPara>
                                                  </a14:m>
                                                  <a:endParaRPr lang="en-US" dirty="0"/>
                                                </a:p>
                                              </p:txBody>
                                            </p:sp>
                                          </mc:Choice>
                                          <mc:Fallback xmlns="">
                                            <p:sp>
                                              <p:nvSpPr>
                                                <p:cNvPr id="24" name="TextBox 23"/>
                                                <p:cNvSpPr txBox="1">
                                                  <a:spLocks noRot="1" noChangeAspect="1" noMove="1" noResize="1" noEditPoints="1" noAdjustHandles="1" noChangeArrowheads="1" noChangeShapeType="1" noTextEdit="1"/>
                                                </p:cNvSpPr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037286" y="3649729"/>
                                                  <a:ext cx="192360" cy="276999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blipFill rotWithShape="0">
                                                  <a:blip r:embed="rId11"/>
                                                  <a:stretch>
                                                    <a:fillRect l="-2128"/>
                                                  </a:stretch>
                                                </a:blipFill>
                                              </p:spPr>
                                              <p:txBody>
                                                <a:bodyPr/>
                                                <a:lstStyle/>
                                                <a:p>
                                                  <a:r>
                                                    <a:rPr lang="en-US">
                                                      <a:noFill/>
                                                    </a:rPr>
                                                    <a:t> </a:t>
                                                  </a:r>
                                                </a:p>
                                              </p:txBody>
                                            </p:sp>
                                          </mc:Fallback>
                                        </mc:AlternateContent>
                                      </p:grpSp>
                                      <p:cxnSp>
                                        <p:nvCxnSpPr>
                                          <p:cNvPr id="26" name="Straight Arrow Connector 25"/>
                                          <p:cNvCxnSpPr/>
                                          <p:nvPr/>
                                        </p:nvCxnSpPr>
                                        <p:spPr>
                                          <a:xfrm>
                                            <a:off x="6286045" y="3783873"/>
                                            <a:ext cx="2264229" cy="8709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ln w="38100">
                                            <a:solidFill>
                                              <a:srgbClr val="00B050"/>
                                            </a:solidFill>
                                            <a:prstDash val="sysDash"/>
                                            <a:tailEnd type="triangle"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  <p:cxnSp>
                                      <p:nvCxnSpPr>
                                        <p:cNvPr id="28" name="Straight Arrow Connector 27"/>
                                        <p:cNvCxnSpPr/>
                                        <p:nvPr/>
                                      </p:nvCxnSpPr>
                                      <p:spPr>
                                        <a:xfrm flipV="1">
                                          <a:off x="7418159" y="2743200"/>
                                          <a:ext cx="0" cy="2055222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 w="38100">
                                          <a:solidFill>
                                            <a:srgbClr val="FF0000"/>
                                          </a:solidFill>
                                          <a:prstDash val="sysDash"/>
                                          <a:tailEnd type="triangle"/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25" name="Rectangle 24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8382917" y="3566254"/>
                                            <a:ext cx="950324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f>
                                                    <m:fPr>
                                                      <m:ctrlPr>
                                                        <a:rPr lang="en-US" i="1" dirty="0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US" i="1" dirty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𝑑𝑢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lang="en-US" i="1" dirty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</m:t>
                                                      </m:r>
                                                      <m:r>
                                                        <a:rPr lang="en-US" i="1" dirty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𝜏</m:t>
                                                      </m:r>
                                                    </m:den>
                                                  </m:f>
                                                  <m:r>
                                                    <a:rPr lang="en-US" b="0" i="1" dirty="0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=</m:t>
                                                  </m:r>
                                                  <m:r>
                                                    <a:rPr lang="en-US" i="1" dirty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>
                                              <a:solidFill>
                                                <a:srgbClr val="00B050"/>
                                              </a:solidFill>
                                            </a:endParaRPr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25" name="Rectangle 24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8382917" y="3566254"/>
                                            <a:ext cx="950324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12"/>
                                            <a:stretch>
                                              <a:fillRect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32" name="Rectangle 31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6968521" y="2294279"/>
                                          <a:ext cx="950324" cy="618311"/>
                                        </a:xfrm>
                                        <a:prstGeom prst="rect">
                                          <a:avLst/>
                                        </a:prstGeom>
                                      </p:spPr>
                                      <p:txBody>
                                        <a:bodyPr wrap="none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f>
                                                  <m:fPr>
                                                    <m:ctrlPr>
                                                      <a:rPr lang="en-US" i="1" dirty="0" smtClean="0">
                                                        <a:solidFill>
                                                          <a:srgbClr val="FF000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i="1" dirty="0">
                                                        <a:solidFill>
                                                          <a:srgbClr val="FF000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𝑑</m:t>
                                                    </m:r>
                                                    <m:r>
                                                      <a:rPr lang="en-US" b="0" i="1" dirty="0" smtClean="0">
                                                        <a:solidFill>
                                                          <a:srgbClr val="FF000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𝑣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i="1" dirty="0">
                                                        <a:solidFill>
                                                          <a:srgbClr val="FF000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𝑑</m:t>
                                                    </m:r>
                                                    <m:r>
                                                      <a:rPr lang="en-US" i="1" dirty="0">
                                                        <a:solidFill>
                                                          <a:srgbClr val="FF000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𝜏</m:t>
                                                    </m:r>
                                                  </m:den>
                                                </m:f>
                                                <m:r>
                                                  <a:rPr lang="en-US" b="0" i="1" dirty="0" smtClean="0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=</m:t>
                                                </m:r>
                                                <m:r>
                                                  <a:rPr lang="en-US" i="1" dirty="0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>
                                            <a:solidFill>
                                              <a:srgbClr val="FF0000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32" name="Rectangle 31"/>
                                        <p:cNvSpPr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6968521" y="2294279"/>
                                          <a:ext cx="950324" cy="618311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13"/>
                                          <a:stretch>
                                            <a:fillRect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p:grpSp>
                                <p:nvGrpSpPr>
                                  <p:cNvPr id="4" name="Group 3"/>
                                  <p:cNvGrpSpPr/>
                                  <p:nvPr/>
                                </p:nvGrpSpPr>
                                <p:grpSpPr>
                                  <a:xfrm>
                                    <a:off x="6233109" y="3557450"/>
                                    <a:ext cx="1633840" cy="452846"/>
                                    <a:chOff x="6204857" y="3559628"/>
                                    <a:chExt cx="1633840" cy="452846"/>
                                  </a:xfrm>
                                </p:grpSpPr>
                                <p:cxnSp>
                                  <p:nvCxnSpPr>
                                    <p:cNvPr id="3" name="Straight Arrow Connector 2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6531625" y="3559628"/>
                                      <a:ext cx="0" cy="452846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none"/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30" name="Straight Arrow Connector 29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6852587" y="3651907"/>
                                      <a:ext cx="0" cy="304800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none"/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31" name="Straight Arrow Connector 30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6204857" y="3559628"/>
                                      <a:ext cx="0" cy="452846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none"/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33" name="Straight Arrow Connector 32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7198172" y="3606777"/>
                                      <a:ext cx="0" cy="304800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triangle"/>
                                      <a:tailEnd type="non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34" name="Straight Arrow Connector 33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7511929" y="3559628"/>
                                      <a:ext cx="0" cy="452846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triangle"/>
                                      <a:tailEnd type="non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35" name="Straight Arrow Connector 34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7838697" y="3559628"/>
                                      <a:ext cx="0" cy="452846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triangle"/>
                                      <a:tailEnd type="non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36" name="Rectangle 35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6025129" y="2719055"/>
                                      <a:ext cx="943207" cy="618311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f>
                                              <m:fPr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𝑑𝑣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den>
                                            </m:f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&lt;0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36" name="Rectangle 35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6025129" y="2719055"/>
                                      <a:ext cx="943207" cy="618311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14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37" name="Rectangle 36"/>
                                  <p:cNvSpPr/>
                                  <p:nvPr/>
                                </p:nvSpPr>
                                <p:spPr>
                                  <a:xfrm>
                                    <a:off x="7185014" y="2719055"/>
                                    <a:ext cx="943207" cy="618311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&gt;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37" name="Rectangle 36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7185014" y="2719055"/>
                                    <a:ext cx="943207" cy="618311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5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p:grpSp>
                          <p:nvGrpSpPr>
                            <p:cNvPr id="9" name="Group 8"/>
                            <p:cNvGrpSpPr/>
                            <p:nvPr/>
                          </p:nvGrpSpPr>
                          <p:grpSpPr>
                            <a:xfrm rot="5400000">
                              <a:off x="6237460" y="3557451"/>
                              <a:ext cx="1633840" cy="452846"/>
                              <a:chOff x="6385509" y="3709850"/>
                              <a:chExt cx="1633840" cy="452846"/>
                            </a:xfrm>
                          </p:grpSpPr>
                          <p:cxnSp>
                            <p:nvCxnSpPr>
                              <p:cNvPr id="39" name="Straight Arrow Connector 38"/>
                              <p:cNvCxnSpPr/>
                              <p:nvPr/>
                            </p:nvCxnSpPr>
                            <p:spPr>
                              <a:xfrm>
                                <a:off x="6712277" y="3709850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none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0" name="Straight Arrow Connector 39"/>
                              <p:cNvCxnSpPr/>
                              <p:nvPr/>
                            </p:nvCxnSpPr>
                            <p:spPr>
                              <a:xfrm>
                                <a:off x="7023155" y="3805014"/>
                                <a:ext cx="0" cy="304800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none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1" name="Straight Arrow Connector 40"/>
                              <p:cNvCxnSpPr/>
                              <p:nvPr/>
                            </p:nvCxnSpPr>
                            <p:spPr>
                              <a:xfrm>
                                <a:off x="6385509" y="3709850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none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2" name="Straight Arrow Connector 41"/>
                              <p:cNvCxnSpPr/>
                              <p:nvPr/>
                            </p:nvCxnSpPr>
                            <p:spPr>
                              <a:xfrm>
                                <a:off x="7365793" y="3764228"/>
                                <a:ext cx="0" cy="304800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triangle"/>
                                <a:tailEnd type="non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3" name="Straight Arrow Connector 42"/>
                              <p:cNvCxnSpPr/>
                              <p:nvPr/>
                            </p:nvCxnSpPr>
                            <p:spPr>
                              <a:xfrm>
                                <a:off x="7692581" y="3709850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triangle"/>
                                <a:tailEnd type="non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4" name="Straight Arrow Connector 43"/>
                              <p:cNvCxnSpPr/>
                              <p:nvPr/>
                            </p:nvCxnSpPr>
                            <p:spPr>
                              <a:xfrm>
                                <a:off x="8019349" y="3709850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triangle"/>
                                <a:tailEnd type="non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47" name="Rectangle 46"/>
                              <p:cNvSpPr/>
                              <p:nvPr/>
                            </p:nvSpPr>
                            <p:spPr>
                              <a:xfrm>
                                <a:off x="6024061" y="3090887"/>
                                <a:ext cx="950324" cy="61831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𝑑𝑢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den>
                                      </m:f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&lt;0</m:t>
                                      </m:r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47" name="Rectangle 46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024061" y="3090887"/>
                                <a:ext cx="950324" cy="61831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6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49" name="Rectangle 48"/>
                            <p:cNvSpPr/>
                            <p:nvPr/>
                          </p:nvSpPr>
                          <p:spPr>
                            <a:xfrm>
                              <a:off x="5998545" y="4317933"/>
                              <a:ext cx="950325" cy="618311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𝑑𝑢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den>
                                    </m:f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&gt;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49" name="Rectangle 48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5998545" y="4317933"/>
                              <a:ext cx="950325" cy="618311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7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51" name="Rectangle 50"/>
                          <p:cNvSpPr/>
                          <p:nvPr/>
                        </p:nvSpPr>
                        <p:spPr>
                          <a:xfrm>
                            <a:off x="5843451" y="2834006"/>
                            <a:ext cx="1425486" cy="927467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𝑑𝑢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&lt;0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51" name="Rectangle 50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5843451" y="2834006"/>
                            <a:ext cx="1425486" cy="927467"/>
                          </a:xfrm>
                          <a:prstGeom prst="rect">
                            <a:avLst/>
                          </a:prstGeom>
                          <a:blipFill rotWithShape="0">
                            <a:blip r:embed="rId18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53" name="Rectangle 52"/>
                          <p:cNvSpPr/>
                          <p:nvPr/>
                        </p:nvSpPr>
                        <p:spPr>
                          <a:xfrm>
                            <a:off x="5932638" y="4131383"/>
                            <a:ext cx="1414811" cy="927467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𝑑𝑣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&gt;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53" name="Rectangle 52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5932638" y="4131383"/>
                            <a:ext cx="1414811" cy="927467"/>
                          </a:xfrm>
                          <a:prstGeom prst="rect">
                            <a:avLst/>
                          </a:prstGeom>
                          <a:blipFill rotWithShape="0">
                            <a:blip r:embed="rId19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55" name="Rectangle 54"/>
                          <p:cNvSpPr/>
                          <p:nvPr/>
                        </p:nvSpPr>
                        <p:spPr>
                          <a:xfrm>
                            <a:off x="4073975" y="4114884"/>
                            <a:ext cx="1414811" cy="927467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𝑑𝑣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&lt;0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55" name="Rectangle 54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4073975" y="4114884"/>
                            <a:ext cx="1414811" cy="927467"/>
                          </a:xfrm>
                          <a:prstGeom prst="rect">
                            <a:avLst/>
                          </a:prstGeom>
                          <a:blipFill rotWithShape="0">
                            <a:blip r:embed="rId20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</p:grpSp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4913870" y="2678639"/>
                    <a:ext cx="56605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I</a:t>
                    </a:r>
                    <a:endParaRPr lang="en-US" b="1" dirty="0">
                      <a:solidFill>
                        <a:srgbClr val="7030A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  <p:cxnSp>
              <p:nvCxnSpPr>
                <p:cNvPr id="59" name="Straight Arrow Connector 58"/>
                <p:cNvCxnSpPr>
                  <a:cxnSpLocks noChangeAspect="1"/>
                </p:cNvCxnSpPr>
                <p:nvPr/>
              </p:nvCxnSpPr>
              <p:spPr>
                <a:xfrm flipH="1">
                  <a:off x="5766206" y="3140999"/>
                  <a:ext cx="246888" cy="249418"/>
                </a:xfrm>
                <a:prstGeom prst="straightConnector1">
                  <a:avLst/>
                </a:prstGeom>
                <a:ln w="34925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4" name="Straight Arrow Connector 63"/>
              <p:cNvCxnSpPr>
                <a:cxnSpLocks noChangeAspect="1"/>
              </p:cNvCxnSpPr>
              <p:nvPr/>
            </p:nvCxnSpPr>
            <p:spPr>
              <a:xfrm flipH="1">
                <a:off x="5376018" y="2709566"/>
                <a:ext cx="513948" cy="508055"/>
              </a:xfrm>
              <a:prstGeom prst="straightConnector1">
                <a:avLst/>
              </a:prstGeom>
              <a:ln w="34925">
                <a:solidFill>
                  <a:srgbClr val="0000CC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Oval 66"/>
            <p:cNvSpPr>
              <a:spLocks noChangeAspect="1"/>
            </p:cNvSpPr>
            <p:nvPr/>
          </p:nvSpPr>
          <p:spPr>
            <a:xfrm>
              <a:off x="6384765" y="3754313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4694712" y="5270830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8743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is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is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/>
                  <a:t>Label the quadrants and add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/>
                  <a:t>arrows</a:t>
                </a: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b="1" dirty="0"/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:endParaRPr lang="en-US" sz="2000" b="1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8" name="Group 57"/>
          <p:cNvGrpSpPr/>
          <p:nvPr/>
        </p:nvGrpSpPr>
        <p:grpSpPr>
          <a:xfrm>
            <a:off x="4388993" y="1583195"/>
            <a:ext cx="4943933" cy="4218770"/>
            <a:chOff x="4388993" y="1583195"/>
            <a:chExt cx="4943933" cy="4218770"/>
          </a:xfrm>
        </p:grpSpPr>
        <p:grpSp>
          <p:nvGrpSpPr>
            <p:cNvPr id="69" name="Group 68"/>
            <p:cNvGrpSpPr/>
            <p:nvPr/>
          </p:nvGrpSpPr>
          <p:grpSpPr>
            <a:xfrm>
              <a:off x="4388993" y="1583195"/>
              <a:ext cx="4943933" cy="4218770"/>
              <a:chOff x="4388993" y="1583195"/>
              <a:chExt cx="4943933" cy="4218770"/>
            </a:xfrm>
          </p:grpSpPr>
          <p:grpSp>
            <p:nvGrpSpPr>
              <p:cNvPr id="56" name="Group 55"/>
              <p:cNvGrpSpPr/>
              <p:nvPr/>
            </p:nvGrpSpPr>
            <p:grpSpPr>
              <a:xfrm>
                <a:off x="4388993" y="1583195"/>
                <a:ext cx="4943933" cy="4218770"/>
                <a:chOff x="4388993" y="1583195"/>
                <a:chExt cx="4943933" cy="4218770"/>
              </a:xfrm>
            </p:grpSpPr>
            <p:grpSp>
              <p:nvGrpSpPr>
                <p:cNvPr id="54" name="Group 53"/>
                <p:cNvGrpSpPr/>
                <p:nvPr/>
              </p:nvGrpSpPr>
              <p:grpSpPr>
                <a:xfrm>
                  <a:off x="4388993" y="1583195"/>
                  <a:ext cx="4943933" cy="4218770"/>
                  <a:chOff x="4388993" y="1583195"/>
                  <a:chExt cx="4943933" cy="4218770"/>
                </a:xfrm>
              </p:grpSpPr>
              <p:grpSp>
                <p:nvGrpSpPr>
                  <p:cNvPr id="48" name="Group 47"/>
                  <p:cNvGrpSpPr/>
                  <p:nvPr/>
                </p:nvGrpSpPr>
                <p:grpSpPr>
                  <a:xfrm>
                    <a:off x="4388993" y="1583195"/>
                    <a:ext cx="4943933" cy="4218770"/>
                    <a:chOff x="3587805" y="1635446"/>
                    <a:chExt cx="4943933" cy="4218770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2" name="Rectangle 51"/>
                        <p:cNvSpPr/>
                        <p:nvPr/>
                      </p:nvSpPr>
                      <p:spPr>
                        <a:xfrm>
                          <a:off x="5956480" y="4699623"/>
                          <a:ext cx="1425488" cy="927467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𝑑𝑢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52" name="Rectangle 51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956480" y="4699623"/>
                          <a:ext cx="1425488" cy="927467"/>
                        </a:xfrm>
                        <a:prstGeom prst="rect">
                          <a:avLst/>
                        </a:prstGeom>
                        <a:blipFill rotWithShape="0">
                          <a:blip r:embed="rId6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grpSp>
                  <p:nvGrpSpPr>
                    <p:cNvPr id="46" name="Group 45"/>
                    <p:cNvGrpSpPr/>
                    <p:nvPr/>
                  </p:nvGrpSpPr>
                  <p:grpSpPr>
                    <a:xfrm>
                      <a:off x="3587805" y="1635446"/>
                      <a:ext cx="4943933" cy="4218770"/>
                      <a:chOff x="3587805" y="1635446"/>
                      <a:chExt cx="4943933" cy="4218770"/>
                    </a:xfrm>
                  </p:grpSpPr>
                  <p:grpSp>
                    <p:nvGrpSpPr>
                      <p:cNvPr id="45" name="Group 44"/>
                      <p:cNvGrpSpPr>
                        <a:grpSpLocks noChangeAspect="1"/>
                      </p:cNvGrpSpPr>
                      <p:nvPr/>
                    </p:nvGrpSpPr>
                    <p:grpSpPr>
                      <a:xfrm>
                        <a:off x="3587805" y="1635446"/>
                        <a:ext cx="4943933" cy="4218770"/>
                        <a:chOff x="5669154" y="2294279"/>
                        <a:chExt cx="3295955" cy="2812513"/>
                      </a:xfrm>
                    </p:grpSpPr>
                    <p:grpSp>
                      <p:nvGrpSpPr>
                        <p:cNvPr id="38" name="Group 37"/>
                        <p:cNvGrpSpPr/>
                        <p:nvPr/>
                      </p:nvGrpSpPr>
                      <p:grpSpPr>
                        <a:xfrm>
                          <a:off x="5669154" y="2294279"/>
                          <a:ext cx="3295955" cy="2812513"/>
                          <a:chOff x="5669154" y="2294279"/>
                          <a:chExt cx="3295955" cy="2812513"/>
                        </a:xfrm>
                      </p:grpSpPr>
                      <p:grpSp>
                        <p:nvGrpSpPr>
                          <p:cNvPr id="10" name="Group 9"/>
                          <p:cNvGrpSpPr/>
                          <p:nvPr/>
                        </p:nvGrpSpPr>
                        <p:grpSpPr>
                          <a:xfrm>
                            <a:off x="5669154" y="2294279"/>
                            <a:ext cx="3295955" cy="2812513"/>
                            <a:chOff x="5669154" y="2294279"/>
                            <a:chExt cx="3295955" cy="2812513"/>
                          </a:xfrm>
                        </p:grpSpPr>
                        <p:grpSp>
                          <p:nvGrpSpPr>
                            <p:cNvPr id="8" name="Group 7"/>
                            <p:cNvGrpSpPr/>
                            <p:nvPr/>
                          </p:nvGrpSpPr>
                          <p:grpSpPr>
                            <a:xfrm>
                              <a:off x="5669154" y="2294279"/>
                              <a:ext cx="3295955" cy="2812513"/>
                              <a:chOff x="5669154" y="2294279"/>
                              <a:chExt cx="3295955" cy="2812513"/>
                            </a:xfrm>
                          </p:grpSpPr>
                          <p:grpSp>
                            <p:nvGrpSpPr>
                              <p:cNvPr id="2" name="Group 1"/>
                              <p:cNvGrpSpPr/>
                              <p:nvPr/>
                            </p:nvGrpSpPr>
                            <p:grpSpPr>
                              <a:xfrm>
                                <a:off x="5669154" y="2294279"/>
                                <a:ext cx="3295955" cy="2812513"/>
                                <a:chOff x="5669154" y="2294279"/>
                                <a:chExt cx="3295955" cy="2812513"/>
                              </a:xfrm>
                            </p:grpSpPr>
                            <p:grpSp>
                              <p:nvGrpSpPr>
                                <p:cNvPr id="6" name="Group 5"/>
                                <p:cNvGrpSpPr/>
                                <p:nvPr/>
                              </p:nvGrpSpPr>
                              <p:grpSpPr>
                                <a:xfrm>
                                  <a:off x="5669154" y="2294279"/>
                                  <a:ext cx="3295955" cy="2812513"/>
                                  <a:chOff x="5669154" y="2294279"/>
                                  <a:chExt cx="3295955" cy="2812513"/>
                                </a:xfrm>
                              </p:grpSpPr>
                              <p:grpSp>
                                <p:nvGrpSpPr>
                                  <p:cNvPr id="29" name="Group 28"/>
                                  <p:cNvGrpSpPr/>
                                  <p:nvPr/>
                                </p:nvGrpSpPr>
                                <p:grpSpPr>
                                  <a:xfrm>
                                    <a:off x="5669154" y="2294279"/>
                                    <a:ext cx="3295955" cy="2812513"/>
                                    <a:chOff x="6037286" y="2294279"/>
                                    <a:chExt cx="3295955" cy="2812513"/>
                                  </a:xfrm>
                                </p:grpSpPr>
                                <p:grpSp>
                                  <p:nvGrpSpPr>
                                    <p:cNvPr id="27" name="Group 2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6037286" y="2394468"/>
                                      <a:ext cx="3295955" cy="2712324"/>
                                      <a:chOff x="6037286" y="2394468"/>
                                      <a:chExt cx="3295955" cy="2712324"/>
                                    </a:xfrm>
                                  </p:grpSpPr>
                                  <p:grpSp>
                                    <p:nvGrpSpPr>
                                      <p:cNvPr id="23" name="Group 22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6037286" y="2394468"/>
                                        <a:ext cx="2900659" cy="2712324"/>
                                        <a:chOff x="6037286" y="2394468"/>
                                        <a:chExt cx="2900659" cy="2712324"/>
                                      </a:xfrm>
                                    </p:grpSpPr>
                                    <p:grpSp>
                                      <p:nvGrpSpPr>
                                        <p:cNvPr id="21" name="Group 20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6037286" y="2394468"/>
                                          <a:ext cx="2900659" cy="2712324"/>
                                          <a:chOff x="6037286" y="2394468"/>
                                          <a:chExt cx="2900659" cy="2712324"/>
                                        </a:xfrm>
                                      </p:grpSpPr>
                                      <p:grpSp>
                                        <p:nvGrpSpPr>
                                          <p:cNvPr id="20" name="Group 19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037286" y="2394468"/>
                                            <a:ext cx="2900659" cy="2712324"/>
                                            <a:chOff x="6037286" y="2394468"/>
                                            <a:chExt cx="2900659" cy="2712324"/>
                                          </a:xfrm>
                                        </p:grpSpPr>
                                        <p:grpSp>
                                          <p:nvGrpSpPr>
                                            <p:cNvPr id="19" name="Group 18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6092211" y="2394468"/>
                                              <a:ext cx="2845734" cy="2712324"/>
                                              <a:chOff x="6092211" y="2394468"/>
                                              <a:chExt cx="2845734" cy="2712324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18" name="Group 17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6092211" y="2394468"/>
                                                <a:ext cx="2845734" cy="2588620"/>
                                                <a:chOff x="6092211" y="2394468"/>
                                                <a:chExt cx="2845734" cy="2588620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15" name="Group 14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6092211" y="2394468"/>
                                                  <a:ext cx="2845734" cy="2588620"/>
                                                  <a:chOff x="6092211" y="2394468"/>
                                                  <a:chExt cx="2845734" cy="2588620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12" name="Group 11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6286046" y="2760618"/>
                                                    <a:ext cx="2651899" cy="2222470"/>
                                                    <a:chOff x="6286046" y="2760618"/>
                                                    <a:chExt cx="2651899" cy="2222470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7" name="Group 6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6286046" y="2760618"/>
                                                      <a:ext cx="2264229" cy="2055222"/>
                                                      <a:chOff x="6286046" y="2760618"/>
                                                      <a:chExt cx="2264229" cy="2055222"/>
                                                    </a:xfrm>
                                                  </p:grpSpPr>
                                                  <p:cxnSp>
                                                    <p:nvCxnSpPr>
                                                      <p:cNvPr id="5" name="Straight Arrow Connector 4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>
                                                        <a:off x="6286046" y="4807131"/>
                                                        <a:ext cx="2264229" cy="8709"/>
                                                      </a:xfrm>
                                                      <a:prstGeom prst="straightConnector1">
                                                        <a:avLst/>
                                                      </a:prstGeom>
                                                      <a:ln w="381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tailEnd type="triangle"/>
                                                      </a:ln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  <p:cxnSp>
                                                    <p:nvCxnSpPr>
                                                      <p:cNvPr id="13" name="Straight Arrow Connector 12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 flipV="1">
                                                        <a:off x="6286046" y="2760618"/>
                                                        <a:ext cx="0" cy="2055222"/>
                                                      </a:xfrm>
                                                      <a:prstGeom prst="straightConnector1">
                                                        <a:avLst/>
                                                      </a:prstGeom>
                                                      <a:ln w="381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tailEnd type="triangle"/>
                                                      </a:ln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</p:grpSp>
                                                <mc:AlternateContent xmlns:mc="http://schemas.openxmlformats.org/markup-compatibility/2006" xmlns:a14="http://schemas.microsoft.com/office/drawing/2010/main">
                                                  <mc:Choice Requires="a14">
                                                    <p:sp>
                                                      <p:nvSpPr>
                                                        <p:cNvPr id="11" name="Rectangle 10"/>
                                                        <p:cNvSpPr/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8550275" y="4613756"/>
                                                          <a:ext cx="387670" cy="369332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</p:spPr>
                                                      <p:txBody>
                                                        <a:bodyPr wrap="none">
                                                          <a:spAutoFit/>
                                                        </a:bodyPr>
                                                        <a:lstStyle/>
                                                        <a:p>
                                                          <a:pPr/>
                                                          <a14:m>
                                                            <m:oMathPara xmlns:m="http://schemas.openxmlformats.org/officeDocument/2006/math">
                                                              <m:oMathParaPr>
                                                                <m:jc m:val="centerGroup"/>
                                                              </m:oMathParaPr>
                                                              <m:oMath xmlns:m="http://schemas.openxmlformats.org/officeDocument/2006/math">
                                                                <m:r>
                                                                  <a:rPr lang="en-US" i="1"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𝑢</m:t>
                                                                </m:r>
                                                              </m:oMath>
                                                            </m:oMathPara>
                                                          </a14:m>
                                                          <a:endParaRPr lang="en-US" dirty="0"/>
                                                        </a:p>
                                                      </p:txBody>
                                                    </p:sp>
                                                  </mc:Choice>
                                                  <mc:Fallback xmlns="">
                                                    <p:sp>
                                                      <p:nvSpPr>
                                                        <p:cNvPr id="11" name="Rectangle 10"/>
                                                        <p:cNvSpPr>
                                                          <a:spLocks noRot="1" noChangeAspect="1" noMove="1" noResize="1" noEditPoints="1" noAdjustHandles="1" noChangeArrowheads="1" noChangeShapeType="1" noTextEdit="1"/>
                                                        </p:cNvSpPr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8550275" y="4613756"/>
                                                          <a:ext cx="387670" cy="369332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blipFill rotWithShape="0">
                                                          <a:blip r:embed="rId7"/>
                                                          <a:stretch>
                                                            <a:fillRect/>
                                                          </a:stretch>
                                                        </a:blipFill>
                                                      </p:spPr>
                                                      <p:txBody>
                                                        <a:bodyPr/>
                                                        <a:lstStyle/>
                                                        <a:p>
                                                          <a:r>
                                                            <a:rPr lang="en-US">
                                                              <a:noFill/>
                                                            </a:rPr>
                                                            <a:t> </a:t>
                                                          </a:r>
                                                        </a:p>
                                                      </p:txBody>
                                                    </p:sp>
                                                  </mc:Fallback>
                                                </mc:AlternateContent>
                                              </p:grpSp>
                                              <mc:AlternateContent xmlns:mc="http://schemas.openxmlformats.org/markup-compatibility/2006" xmlns:a14="http://schemas.microsoft.com/office/drawing/2010/main">
                                                <mc:Choice Requires="a14">
                                                  <p:sp>
                                                    <p:nvSpPr>
                                                      <p:cNvPr id="14" name="Rectangle 13"/>
                                                      <p:cNvSpPr/>
                                                      <p:nvPr/>
                                                    </p:nvSpPr>
                                                    <p:spPr>
                                                      <a:xfrm>
                                                        <a:off x="6092211" y="2394468"/>
                                                        <a:ext cx="387670" cy="369332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</p:spPr>
                                                    <p:txBody>
                                                      <a:bodyPr wrap="none">
                                                        <a:spAutoFit/>
                                                      </a:bodyPr>
                                                      <a:lstStyle/>
                                                      <a:p>
                                                        <a:pPr/>
                                                        <a14:m>
                                                          <m:oMathPara xmlns:m="http://schemas.openxmlformats.org/officeDocument/2006/math">
                                                            <m:oMathParaPr>
                                                              <m:jc m:val="centerGroup"/>
                                                            </m:oMathParaPr>
                                                            <m:oMath xmlns:m="http://schemas.openxmlformats.org/officeDocument/2006/math">
                                                              <m:r>
                                                                <a:rPr lang="en-US" b="0" i="1" smtClean="0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𝑣</m:t>
                                                              </m:r>
                                                            </m:oMath>
                                                          </m:oMathPara>
                                                        </a14:m>
                                                        <a:endParaRPr lang="en-US" dirty="0"/>
                                                      </a:p>
                                                    </p:txBody>
                                                  </p:sp>
                                                </mc:Choice>
                                                <mc:Fallback xmlns="">
                                                  <p:sp>
                                                    <p:nvSpPr>
                                                      <p:cNvPr id="14" name="Rectangle 13"/>
                                                      <p:cNvSpPr>
                                                        <a:spLocks noRot="1" noChangeAspect="1" noMove="1" noResize="1" noEditPoints="1" noAdjustHandles="1" noChangeArrowheads="1" noChangeShapeType="1" noTextEdit="1"/>
                                                      </p:cNvSpPr>
                                                      <p:nvPr/>
                                                    </p:nvSpPr>
                                                    <p:spPr>
                                                      <a:xfrm>
                                                        <a:off x="6092211" y="2394468"/>
                                                        <a:ext cx="387670" cy="369332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blipFill rotWithShape="0">
                                                        <a:blip r:embed="rId8"/>
                                                        <a:stretch>
                                                          <a:fillRect/>
                                                        </a:stretch>
                                                      </a:blipFill>
                                                    </p:spPr>
                                                    <p:txBody>
                                                      <a:bodyPr/>
                                                      <a:lstStyle/>
                                                      <a:p>
                                                        <a:r>
                                                          <a:rPr lang="en-US">
                                                            <a:noFill/>
                                                          </a:rPr>
                                                          <a:t> </a:t>
                                                        </a:r>
                                                      </a:p>
                                                    </p:txBody>
                                                  </p:sp>
                                                </mc:Fallback>
                                              </mc:AlternateContent>
                                            </p:grpSp>
                                            <mc:AlternateContent xmlns:mc="http://schemas.openxmlformats.org/markup-compatibility/2006" xmlns:a14="http://schemas.microsoft.com/office/drawing/2010/main">
                                              <mc:Choice Requires="a14">
                                                <p:sp>
                                                  <p:nvSpPr>
                                                    <p:cNvPr id="16" name="TextBox 15"/>
                                                    <p:cNvSpPr txBox="1"/>
                                                    <p:nvPr/>
                                                  </p:nvSpPr>
                                                  <p:spPr>
                                                    <a:xfrm>
                                                      <a:off x="6093685" y="4706089"/>
                                                      <a:ext cx="192360" cy="276999"/>
                                                    </a:xfrm>
                                                    <a:prstGeom prst="rect">
                                                      <a:avLst/>
                                                    </a:prstGeom>
                                                    <a:noFill/>
                                                  </p:spPr>
                                                  <p:txBody>
                                                    <a:bodyPr wrap="none" lIns="0" tIns="0" rIns="0" bIns="0" rtlCol="0">
                                                      <a:spAutoFit/>
                                                    </a:bodyPr>
                                                    <a:lstStyle/>
                                                    <a:p>
                                                      <a:pPr/>
                                                      <a14:m>
                                                        <m:oMathPara xmlns:m="http://schemas.openxmlformats.org/officeDocument/2006/math">
                                                          <m:oMathParaPr>
                                                            <m:jc m:val="centerGroup"/>
                                                          </m:oMathParaPr>
                                                          <m:oMath xmlns:m="http://schemas.openxmlformats.org/officeDocument/2006/math">
                                                            <m:r>
                                                              <a:rPr lang="en-US" b="0" i="1" smtClean="0"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0</m:t>
                                                            </m:r>
                                                          </m:oMath>
                                                        </m:oMathPara>
                                                      </a14:m>
                                                      <a:endParaRPr lang="en-US" dirty="0"/>
                                                    </a:p>
                                                  </p:txBody>
                                                </p:sp>
                                              </mc:Choice>
                                              <mc:Fallback xmlns="">
                                                <p:sp>
                                                  <p:nvSpPr>
                                                    <p:cNvPr id="16" name="TextBox 15"/>
                                                    <p:cNvSpPr txBox="1">
                                                      <a:spLocks noRot="1" noChangeAspect="1" noMove="1" noResize="1" noEditPoints="1" noAdjustHandles="1" noChangeArrowheads="1" noChangeShapeType="1" noTextEdit="1"/>
                                                    </p:cNvSpPr>
                                                    <p:nvPr/>
                                                  </p:nvSpPr>
                                                  <p:spPr>
                                                    <a:xfrm>
                                                      <a:off x="6093685" y="4706089"/>
                                                      <a:ext cx="192360" cy="276999"/>
                                                    </a:xfrm>
                                                    <a:prstGeom prst="rect">
                                                      <a:avLst/>
                                                    </a:prstGeom>
                                                    <a:blipFill rotWithShape="0">
                                                      <a:blip r:embed="rId9"/>
                                                      <a:stretch>
                                                        <a:fillRect l="-2128"/>
                                                      </a:stretch>
                                                    </a:blipFill>
                                                  </p:spPr>
                                                  <p:txBody>
                                                    <a:bodyPr/>
                                                    <a:lstStyle/>
                                                    <a:p>
                                                      <a:r>
                                                        <a:rPr lang="en-US">
                                                          <a:noFill/>
                                                        </a:rPr>
                                                        <a:t> </a:t>
                                                      </a:r>
                                                    </a:p>
                                                  </p:txBody>
                                                </p:sp>
                                              </mc:Fallback>
                                            </mc:AlternateContent>
                                          </p:grpSp>
                                          <mc:AlternateContent xmlns:mc="http://schemas.openxmlformats.org/markup-compatibility/2006" xmlns:a14="http://schemas.microsoft.com/office/drawing/2010/main">
                                            <mc:Choice Requires="a14">
                                              <p:sp>
                                                <p:nvSpPr>
                                                  <p:cNvPr id="22" name="TextBox 21"/>
                                                  <p:cNvSpPr txBox="1"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7321980" y="4829793"/>
                                                    <a:ext cx="192360" cy="276999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noFill/>
                                                </p:spPr>
                                                <p:txBody>
                                                  <a:bodyPr wrap="none" lIns="0" tIns="0" rIns="0" bIns="0" rtlCol="0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pPr/>
                                                    <a14:m>
                                                      <m:oMathPara xmlns:m="http://schemas.openxmlformats.org/officeDocument/2006/math">
                                                        <m:oMathParaPr>
                                                          <m:jc m:val="centerGroup"/>
                                                        </m:oMathParaPr>
                                                        <m:oMath xmlns:m="http://schemas.openxmlformats.org/officeDocument/2006/math">
                                                          <m:r>
                                                            <a:rPr lang="en-US" b="0" i="1" smtClean="0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1</m:t>
                                                          </m:r>
                                                        </m:oMath>
                                                      </m:oMathPara>
                                                    </a14:m>
                                                    <a:endParaRPr lang="en-US" dirty="0"/>
                                                  </a:p>
                                                </p:txBody>
                                              </p:sp>
                                            </mc:Choice>
                                            <mc:Fallback xmlns="">
                                              <p:sp>
                                                <p:nvSpPr>
                                                  <p:cNvPr id="22" name="TextBox 21"/>
                                                  <p:cNvSpPr txBox="1">
                                                    <a:spLocks noRot="1" noChangeAspect="1" noMove="1" noResize="1" noEditPoints="1" noAdjustHandles="1" noChangeArrowheads="1" noChangeShapeType="1" noTextEdit="1"/>
                                                  </p:cNvSpPr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7321980" y="4829793"/>
                                                    <a:ext cx="192360" cy="276999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blipFill rotWithShape="0">
                                                    <a:blip r:embed="rId10"/>
                                                    <a:stretch>
                                                      <a:fillRect r="-2128"/>
                                                    </a:stretch>
                                                  </a:blipFill>
                                                </p:spPr>
                                                <p:txBody>
                                                  <a:bodyPr/>
                                                  <a:lstStyle/>
                                                  <a:p>
                                                    <a:r>
                                                      <a:rPr lang="en-US">
                                                        <a:noFill/>
                                                      </a:rPr>
                                                      <a:t> </a:t>
                                                    </a:r>
                                                  </a:p>
                                                </p:txBody>
                                              </p:sp>
                                            </mc:Fallback>
                                          </mc:AlternateContent>
                                        </p:grpSp>
                                        <mc:AlternateContent xmlns:mc="http://schemas.openxmlformats.org/markup-compatibility/2006" xmlns:a14="http://schemas.microsoft.com/office/drawing/2010/main">
                                          <mc:Choice Requires="a14">
                                            <p:sp>
                                              <p:nvSpPr>
                                                <p:cNvPr id="24" name="TextBox 23"/>
                                                <p:cNvSpPr txBox="1"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037286" y="3649729"/>
                                                  <a:ext cx="192360" cy="276999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noFill/>
                                              </p:spPr>
                                              <p:txBody>
                                                <a:bodyPr wrap="none" lIns="0" tIns="0" rIns="0" bIns="0" rtlCol="0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/>
                                                  <a14:m>
                                                    <m:oMathPara xmlns:m="http://schemas.openxmlformats.org/officeDocument/2006/math">
                                                      <m:oMathParaPr>
                                                        <m:jc m:val="centerGroup"/>
                                                      </m:oMathParaPr>
                                                      <m:oMath xmlns:m="http://schemas.openxmlformats.org/officeDocument/2006/math">
                                                        <m:r>
                                                          <a:rPr lang="en-US" b="0" i="1" smtClean="0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1</m:t>
                                                        </m:r>
                                                      </m:oMath>
                                                    </m:oMathPara>
                                                  </a14:m>
                                                  <a:endParaRPr lang="en-US" dirty="0"/>
                                                </a:p>
                                              </p:txBody>
                                            </p:sp>
                                          </mc:Choice>
                                          <mc:Fallback xmlns="">
                                            <p:sp>
                                              <p:nvSpPr>
                                                <p:cNvPr id="24" name="TextBox 23"/>
                                                <p:cNvSpPr txBox="1">
                                                  <a:spLocks noRot="1" noChangeAspect="1" noMove="1" noResize="1" noEditPoints="1" noAdjustHandles="1" noChangeArrowheads="1" noChangeShapeType="1" noTextEdit="1"/>
                                                </p:cNvSpPr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037286" y="3649729"/>
                                                  <a:ext cx="192360" cy="276999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blipFill rotWithShape="0">
                                                  <a:blip r:embed="rId11"/>
                                                  <a:stretch>
                                                    <a:fillRect l="-2128"/>
                                                  </a:stretch>
                                                </a:blipFill>
                                              </p:spPr>
                                              <p:txBody>
                                                <a:bodyPr/>
                                                <a:lstStyle/>
                                                <a:p>
                                                  <a:r>
                                                    <a:rPr lang="en-US">
                                                      <a:noFill/>
                                                    </a:rPr>
                                                    <a:t> </a:t>
                                                  </a:r>
                                                </a:p>
                                              </p:txBody>
                                            </p:sp>
                                          </mc:Fallback>
                                        </mc:AlternateContent>
                                      </p:grpSp>
                                      <p:cxnSp>
                                        <p:nvCxnSpPr>
                                          <p:cNvPr id="26" name="Straight Arrow Connector 25"/>
                                          <p:cNvCxnSpPr/>
                                          <p:nvPr/>
                                        </p:nvCxnSpPr>
                                        <p:spPr>
                                          <a:xfrm>
                                            <a:off x="6286045" y="3783873"/>
                                            <a:ext cx="2264229" cy="8709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ln w="38100">
                                            <a:solidFill>
                                              <a:srgbClr val="00B050"/>
                                            </a:solidFill>
                                            <a:prstDash val="sysDash"/>
                                            <a:tailEnd type="triangle"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  <p:cxnSp>
                                      <p:nvCxnSpPr>
                                        <p:cNvPr id="28" name="Straight Arrow Connector 27"/>
                                        <p:cNvCxnSpPr/>
                                        <p:nvPr/>
                                      </p:nvCxnSpPr>
                                      <p:spPr>
                                        <a:xfrm flipV="1">
                                          <a:off x="7418159" y="2743200"/>
                                          <a:ext cx="0" cy="2055222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 w="38100">
                                          <a:solidFill>
                                            <a:srgbClr val="FF0000"/>
                                          </a:solidFill>
                                          <a:prstDash val="sysDash"/>
                                          <a:tailEnd type="triangle"/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25" name="Rectangle 24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8382917" y="3566254"/>
                                            <a:ext cx="950324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f>
                                                    <m:fPr>
                                                      <m:ctrlPr>
                                                        <a:rPr lang="en-US" i="1" dirty="0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US" i="1" dirty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𝑑𝑢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lang="en-US" i="1" dirty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</m:t>
                                                      </m:r>
                                                      <m:r>
                                                        <a:rPr lang="en-US" i="1" dirty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𝜏</m:t>
                                                      </m:r>
                                                    </m:den>
                                                  </m:f>
                                                  <m:r>
                                                    <a:rPr lang="en-US" b="0" i="1" dirty="0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=</m:t>
                                                  </m:r>
                                                  <m:r>
                                                    <a:rPr lang="en-US" i="1" dirty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>
                                              <a:solidFill>
                                                <a:srgbClr val="00B050"/>
                                              </a:solidFill>
                                            </a:endParaRPr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25" name="Rectangle 24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8382917" y="3566254"/>
                                            <a:ext cx="950324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12"/>
                                            <a:stretch>
                                              <a:fillRect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32" name="Rectangle 31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6968521" y="2294279"/>
                                          <a:ext cx="950324" cy="618311"/>
                                        </a:xfrm>
                                        <a:prstGeom prst="rect">
                                          <a:avLst/>
                                        </a:prstGeom>
                                      </p:spPr>
                                      <p:txBody>
                                        <a:bodyPr wrap="none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f>
                                                  <m:fPr>
                                                    <m:ctrlPr>
                                                      <a:rPr lang="en-US" i="1" dirty="0" smtClean="0">
                                                        <a:solidFill>
                                                          <a:srgbClr val="FF000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i="1" dirty="0">
                                                        <a:solidFill>
                                                          <a:srgbClr val="FF000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𝑑</m:t>
                                                    </m:r>
                                                    <m:r>
                                                      <a:rPr lang="en-US" b="0" i="1" dirty="0" smtClean="0">
                                                        <a:solidFill>
                                                          <a:srgbClr val="FF000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𝑣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i="1" dirty="0">
                                                        <a:solidFill>
                                                          <a:srgbClr val="FF000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𝑑</m:t>
                                                    </m:r>
                                                    <m:r>
                                                      <a:rPr lang="en-US" i="1" dirty="0">
                                                        <a:solidFill>
                                                          <a:srgbClr val="FF000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𝜏</m:t>
                                                    </m:r>
                                                  </m:den>
                                                </m:f>
                                                <m:r>
                                                  <a:rPr lang="en-US" b="0" i="1" dirty="0" smtClean="0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=</m:t>
                                                </m:r>
                                                <m:r>
                                                  <a:rPr lang="en-US" i="1" dirty="0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>
                                            <a:solidFill>
                                              <a:srgbClr val="FF0000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32" name="Rectangle 31"/>
                                        <p:cNvSpPr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6968521" y="2294279"/>
                                          <a:ext cx="950324" cy="618311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13"/>
                                          <a:stretch>
                                            <a:fillRect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p:grpSp>
                                <p:nvGrpSpPr>
                                  <p:cNvPr id="4" name="Group 3"/>
                                  <p:cNvGrpSpPr/>
                                  <p:nvPr/>
                                </p:nvGrpSpPr>
                                <p:grpSpPr>
                                  <a:xfrm>
                                    <a:off x="6233109" y="3557450"/>
                                    <a:ext cx="1633840" cy="452846"/>
                                    <a:chOff x="6204857" y="3559628"/>
                                    <a:chExt cx="1633840" cy="452846"/>
                                  </a:xfrm>
                                </p:grpSpPr>
                                <p:cxnSp>
                                  <p:nvCxnSpPr>
                                    <p:cNvPr id="3" name="Straight Arrow Connector 2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6531625" y="3559628"/>
                                      <a:ext cx="0" cy="452846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none"/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30" name="Straight Arrow Connector 29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6852587" y="3651907"/>
                                      <a:ext cx="0" cy="304800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none"/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31" name="Straight Arrow Connector 30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6204857" y="3559628"/>
                                      <a:ext cx="0" cy="452846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none"/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33" name="Straight Arrow Connector 32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7198172" y="3606777"/>
                                      <a:ext cx="0" cy="304800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triangle"/>
                                      <a:tailEnd type="non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34" name="Straight Arrow Connector 33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7511929" y="3559628"/>
                                      <a:ext cx="0" cy="452846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triangle"/>
                                      <a:tailEnd type="non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35" name="Straight Arrow Connector 34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7838697" y="3559628"/>
                                      <a:ext cx="0" cy="452846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triangle"/>
                                      <a:tailEnd type="non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36" name="Rectangle 35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6025129" y="2719055"/>
                                      <a:ext cx="943207" cy="618311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f>
                                              <m:fPr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𝑑𝑣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den>
                                            </m:f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&lt;0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36" name="Rectangle 35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6025129" y="2719055"/>
                                      <a:ext cx="943207" cy="618311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14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37" name="Rectangle 36"/>
                                  <p:cNvSpPr/>
                                  <p:nvPr/>
                                </p:nvSpPr>
                                <p:spPr>
                                  <a:xfrm>
                                    <a:off x="7185014" y="2719055"/>
                                    <a:ext cx="943207" cy="618311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&gt;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37" name="Rectangle 36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7185014" y="2719055"/>
                                    <a:ext cx="943207" cy="618311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5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p:grpSp>
                          <p:nvGrpSpPr>
                            <p:cNvPr id="9" name="Group 8"/>
                            <p:cNvGrpSpPr/>
                            <p:nvPr/>
                          </p:nvGrpSpPr>
                          <p:grpSpPr>
                            <a:xfrm rot="5400000">
                              <a:off x="6237460" y="3557451"/>
                              <a:ext cx="1633840" cy="452846"/>
                              <a:chOff x="6385509" y="3709850"/>
                              <a:chExt cx="1633840" cy="452846"/>
                            </a:xfrm>
                          </p:grpSpPr>
                          <p:cxnSp>
                            <p:nvCxnSpPr>
                              <p:cNvPr id="39" name="Straight Arrow Connector 38"/>
                              <p:cNvCxnSpPr/>
                              <p:nvPr/>
                            </p:nvCxnSpPr>
                            <p:spPr>
                              <a:xfrm>
                                <a:off x="6712277" y="3709850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none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0" name="Straight Arrow Connector 39"/>
                              <p:cNvCxnSpPr/>
                              <p:nvPr/>
                            </p:nvCxnSpPr>
                            <p:spPr>
                              <a:xfrm>
                                <a:off x="7023155" y="3805014"/>
                                <a:ext cx="0" cy="304800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none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1" name="Straight Arrow Connector 40"/>
                              <p:cNvCxnSpPr/>
                              <p:nvPr/>
                            </p:nvCxnSpPr>
                            <p:spPr>
                              <a:xfrm>
                                <a:off x="6385509" y="3709850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none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2" name="Straight Arrow Connector 41"/>
                              <p:cNvCxnSpPr/>
                              <p:nvPr/>
                            </p:nvCxnSpPr>
                            <p:spPr>
                              <a:xfrm>
                                <a:off x="7365793" y="3764228"/>
                                <a:ext cx="0" cy="304800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triangle"/>
                                <a:tailEnd type="non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3" name="Straight Arrow Connector 42"/>
                              <p:cNvCxnSpPr/>
                              <p:nvPr/>
                            </p:nvCxnSpPr>
                            <p:spPr>
                              <a:xfrm>
                                <a:off x="7692581" y="3709850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triangle"/>
                                <a:tailEnd type="non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4" name="Straight Arrow Connector 43"/>
                              <p:cNvCxnSpPr/>
                              <p:nvPr/>
                            </p:nvCxnSpPr>
                            <p:spPr>
                              <a:xfrm>
                                <a:off x="8019349" y="3709850"/>
                                <a:ext cx="0" cy="452846"/>
                              </a:xfrm>
                              <a:prstGeom prst="straightConnector1">
                                <a:avLst/>
                              </a:prstGeom>
                              <a:ln w="31750">
                                <a:solidFill>
                                  <a:srgbClr val="0000CC"/>
                                </a:solidFill>
                                <a:headEnd type="triangle"/>
                                <a:tailEnd type="non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47" name="Rectangle 46"/>
                              <p:cNvSpPr/>
                              <p:nvPr/>
                            </p:nvSpPr>
                            <p:spPr>
                              <a:xfrm>
                                <a:off x="6024061" y="3090887"/>
                                <a:ext cx="950324" cy="61831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𝑑𝑢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den>
                                      </m:f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&lt;0</m:t>
                                      </m:r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47" name="Rectangle 46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024061" y="3090887"/>
                                <a:ext cx="950324" cy="61831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6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49" name="Rectangle 48"/>
                            <p:cNvSpPr/>
                            <p:nvPr/>
                          </p:nvSpPr>
                          <p:spPr>
                            <a:xfrm>
                              <a:off x="5998545" y="4317933"/>
                              <a:ext cx="950325" cy="618311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𝑑𝑢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den>
                                    </m:f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&gt;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49" name="Rectangle 48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5998545" y="4317933"/>
                              <a:ext cx="950325" cy="618311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7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51" name="Rectangle 50"/>
                          <p:cNvSpPr/>
                          <p:nvPr/>
                        </p:nvSpPr>
                        <p:spPr>
                          <a:xfrm>
                            <a:off x="5843451" y="2834006"/>
                            <a:ext cx="1425486" cy="927467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𝑑𝑢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&lt;0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51" name="Rectangle 50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5843451" y="2834006"/>
                            <a:ext cx="1425486" cy="927467"/>
                          </a:xfrm>
                          <a:prstGeom prst="rect">
                            <a:avLst/>
                          </a:prstGeom>
                          <a:blipFill rotWithShape="0">
                            <a:blip r:embed="rId18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53" name="Rectangle 52"/>
                          <p:cNvSpPr/>
                          <p:nvPr/>
                        </p:nvSpPr>
                        <p:spPr>
                          <a:xfrm>
                            <a:off x="5932638" y="4131383"/>
                            <a:ext cx="1414811" cy="927467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𝑑𝑣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&gt;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53" name="Rectangle 52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5932638" y="4131383"/>
                            <a:ext cx="1414811" cy="927467"/>
                          </a:xfrm>
                          <a:prstGeom prst="rect">
                            <a:avLst/>
                          </a:prstGeom>
                          <a:blipFill rotWithShape="0">
                            <a:blip r:embed="rId19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55" name="Rectangle 54"/>
                          <p:cNvSpPr/>
                          <p:nvPr/>
                        </p:nvSpPr>
                        <p:spPr>
                          <a:xfrm>
                            <a:off x="4073975" y="4114884"/>
                            <a:ext cx="1414811" cy="927467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𝑑𝑣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&lt;0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55" name="Rectangle 54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4073975" y="4114884"/>
                            <a:ext cx="1414811" cy="927467"/>
                          </a:xfrm>
                          <a:prstGeom prst="rect">
                            <a:avLst/>
                          </a:prstGeom>
                          <a:blipFill rotWithShape="0">
                            <a:blip r:embed="rId20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</p:grpSp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4913870" y="2678639"/>
                    <a:ext cx="56605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I</a:t>
                    </a:r>
                    <a:endParaRPr lang="en-US" b="1" dirty="0">
                      <a:solidFill>
                        <a:srgbClr val="7030A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  <p:sp>
              <p:nvSpPr>
                <p:cNvPr id="63" name="TextBox 62"/>
                <p:cNvSpPr txBox="1"/>
                <p:nvPr/>
              </p:nvSpPr>
              <p:spPr>
                <a:xfrm>
                  <a:off x="4915231" y="4364134"/>
                  <a:ext cx="56605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rgbClr val="7030A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II</a:t>
                  </a:r>
                  <a:endParaRPr lang="en-US" b="1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72" name="Oval 71"/>
              <p:cNvSpPr>
                <a:spLocks noChangeAspect="1"/>
              </p:cNvSpPr>
              <p:nvPr/>
            </p:nvSpPr>
            <p:spPr>
              <a:xfrm>
                <a:off x="6384765" y="3754313"/>
                <a:ext cx="137160" cy="13716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>
                <a:spLocks noChangeAspect="1"/>
              </p:cNvSpPr>
              <p:nvPr/>
            </p:nvSpPr>
            <p:spPr>
              <a:xfrm>
                <a:off x="4694712" y="5270830"/>
                <a:ext cx="137160" cy="13716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75" name="Straight Arrow Connector 74"/>
            <p:cNvCxnSpPr>
              <a:cxnSpLocks noChangeAspect="1"/>
            </p:cNvCxnSpPr>
            <p:nvPr/>
          </p:nvCxnSpPr>
          <p:spPr>
            <a:xfrm flipH="1">
              <a:off x="5766206" y="3140999"/>
              <a:ext cx="246888" cy="249418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>
              <a:cxnSpLocks noChangeAspect="1"/>
            </p:cNvCxnSpPr>
            <p:nvPr/>
          </p:nvCxnSpPr>
          <p:spPr>
            <a:xfrm flipH="1">
              <a:off x="5376018" y="2709566"/>
              <a:ext cx="513948" cy="508055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>
              <a:cxnSpLocks noChangeAspect="1"/>
            </p:cNvCxnSpPr>
            <p:nvPr/>
          </p:nvCxnSpPr>
          <p:spPr>
            <a:xfrm>
              <a:off x="5785846" y="4245145"/>
              <a:ext cx="246888" cy="249418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>
              <a:cxnSpLocks noChangeAspect="1"/>
            </p:cNvCxnSpPr>
            <p:nvPr/>
          </p:nvCxnSpPr>
          <p:spPr>
            <a:xfrm>
              <a:off x="5386362" y="4410676"/>
              <a:ext cx="513948" cy="508055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686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62000"/>
          </a:xfrm>
        </p:spPr>
        <p:txBody>
          <a:bodyPr/>
          <a:lstStyle/>
          <a:p>
            <a:r>
              <a:rPr lang="en-US" sz="4000" dirty="0" smtClean="0">
                <a:solidFill>
                  <a:srgbClr val="0000CC"/>
                </a:solidFill>
              </a:rPr>
              <a:t>Last Time: Properties of Fixed Points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1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0" y="838200"/>
                <a:ext cx="9144000" cy="5135563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 is continuous: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Fixed points alternate in stability: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unstable</a:t>
                </a:r>
                <a:r>
                  <a:rPr lang="en-US" dirty="0" smtClean="0"/>
                  <a:t>, 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stable</a:t>
                </a:r>
                <a:r>
                  <a:rPr lang="en-US" dirty="0" smtClean="0"/>
                  <a:t>,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unstable</a:t>
                </a:r>
                <a:r>
                  <a:rPr lang="en-US" dirty="0" smtClean="0"/>
                  <a:t>, 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stable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	If we assign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unstable</a:t>
                </a:r>
                <a:r>
                  <a:rPr lang="en-US" dirty="0" smtClean="0"/>
                  <a:t> fixed points a value of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-1</a:t>
                </a:r>
                <a:r>
                  <a:rPr lang="en-US" dirty="0" smtClean="0"/>
                  <a:t>, 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stable</a:t>
                </a:r>
                <a:r>
                  <a:rPr lang="en-US" dirty="0" smtClean="0"/>
                  <a:t> fixed points a value of 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1</a:t>
                </a:r>
                <a:r>
                  <a:rPr lang="en-US" dirty="0" smtClean="0"/>
                  <a:t> and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marginally stable </a:t>
                </a:r>
                <a:r>
                  <a:rPr lang="en-US" dirty="0" smtClean="0"/>
                  <a:t>fixed points a value of 0, the sum of the values is conserved through bifurcations</a:t>
                </a:r>
              </a:p>
            </p:txBody>
          </p:sp>
        </mc:Choice>
        <mc:Fallback xmlns="">
          <p:sp>
            <p:nvSpPr>
              <p:cNvPr id="17411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0" y="838200"/>
                <a:ext cx="9144000" cy="5135563"/>
              </a:xfrm>
              <a:blipFill rotWithShape="0">
                <a:blip r:embed="rId3"/>
                <a:stretch>
                  <a:fillRect l="-1667" r="-1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412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915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is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is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/>
                  <a:t>Label the quadrants and add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/>
                  <a:t>arrows</a:t>
                </a: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b="1" dirty="0" smtClean="0"/>
              </a:p>
              <a:p>
                <a:pPr marL="514350" indent="-514350" eaLnBrk="1" hangingPunct="1">
                  <a:spcBef>
                    <a:spcPts val="1200"/>
                  </a:spcBef>
                  <a:buFontTx/>
                  <a:buAutoNum type="romanU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&gt;0,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b="1" dirty="0"/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:endParaRPr lang="en-US" sz="2000" b="1" dirty="0"/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:endParaRPr lang="en-US" sz="2000" b="1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3" name="Group 82"/>
          <p:cNvGrpSpPr/>
          <p:nvPr/>
        </p:nvGrpSpPr>
        <p:grpSpPr>
          <a:xfrm>
            <a:off x="4388993" y="1583195"/>
            <a:ext cx="4943933" cy="4218770"/>
            <a:chOff x="4388993" y="1583195"/>
            <a:chExt cx="4943933" cy="4218770"/>
          </a:xfrm>
        </p:grpSpPr>
        <p:grpSp>
          <p:nvGrpSpPr>
            <p:cNvPr id="74" name="Group 73"/>
            <p:cNvGrpSpPr/>
            <p:nvPr/>
          </p:nvGrpSpPr>
          <p:grpSpPr>
            <a:xfrm>
              <a:off x="4388993" y="1583195"/>
              <a:ext cx="4943933" cy="4218770"/>
              <a:chOff x="4388993" y="1583195"/>
              <a:chExt cx="4943933" cy="4218770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4388993" y="1583195"/>
                <a:ext cx="4943933" cy="4218770"/>
                <a:chOff x="4388993" y="1583195"/>
                <a:chExt cx="4943933" cy="4218770"/>
              </a:xfrm>
            </p:grpSpPr>
            <p:grpSp>
              <p:nvGrpSpPr>
                <p:cNvPr id="71" name="Group 70"/>
                <p:cNvGrpSpPr/>
                <p:nvPr/>
              </p:nvGrpSpPr>
              <p:grpSpPr>
                <a:xfrm>
                  <a:off x="4388993" y="1583195"/>
                  <a:ext cx="4943933" cy="4218770"/>
                  <a:chOff x="4388993" y="1583195"/>
                  <a:chExt cx="4943933" cy="4218770"/>
                </a:xfrm>
              </p:grpSpPr>
              <p:grpSp>
                <p:nvGrpSpPr>
                  <p:cNvPr id="57" name="Group 56"/>
                  <p:cNvGrpSpPr/>
                  <p:nvPr/>
                </p:nvGrpSpPr>
                <p:grpSpPr>
                  <a:xfrm>
                    <a:off x="4388993" y="1583195"/>
                    <a:ext cx="4943933" cy="4218770"/>
                    <a:chOff x="4388993" y="1583195"/>
                    <a:chExt cx="4943933" cy="4218770"/>
                  </a:xfrm>
                </p:grpSpPr>
                <p:grpSp>
                  <p:nvGrpSpPr>
                    <p:cNvPr id="56" name="Group 55"/>
                    <p:cNvGrpSpPr/>
                    <p:nvPr/>
                  </p:nvGrpSpPr>
                  <p:grpSpPr>
                    <a:xfrm>
                      <a:off x="4388993" y="1583195"/>
                      <a:ext cx="4943933" cy="4218770"/>
                      <a:chOff x="4388993" y="1583195"/>
                      <a:chExt cx="4943933" cy="4218770"/>
                    </a:xfrm>
                  </p:grpSpPr>
                  <p:grpSp>
                    <p:nvGrpSpPr>
                      <p:cNvPr id="54" name="Group 53"/>
                      <p:cNvGrpSpPr/>
                      <p:nvPr/>
                    </p:nvGrpSpPr>
                    <p:grpSpPr>
                      <a:xfrm>
                        <a:off x="4388993" y="1583195"/>
                        <a:ext cx="4943933" cy="4218770"/>
                        <a:chOff x="4388993" y="1583195"/>
                        <a:chExt cx="4943933" cy="4218770"/>
                      </a:xfrm>
                    </p:grpSpPr>
                    <p:grpSp>
                      <p:nvGrpSpPr>
                        <p:cNvPr id="48" name="Group 47"/>
                        <p:cNvGrpSpPr/>
                        <p:nvPr/>
                      </p:nvGrpSpPr>
                      <p:grpSpPr>
                        <a:xfrm>
                          <a:off x="4388993" y="1583195"/>
                          <a:ext cx="4943933" cy="4218770"/>
                          <a:chOff x="3587805" y="1635446"/>
                          <a:chExt cx="4943933" cy="4218770"/>
                        </a:xfrm>
                      </p:grpSpPr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52" name="Rectangle 51"/>
                              <p:cNvSpPr/>
                              <p:nvPr/>
                            </p:nvSpPr>
                            <p:spPr>
                              <a:xfrm>
                                <a:off x="5956480" y="4699623"/>
                                <a:ext cx="1425488" cy="927467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𝑑𝑢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den>
                                      </m:f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&gt;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52" name="Rectangle 51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5956480" y="4699623"/>
                                <a:ext cx="1425488" cy="927467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6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grpSp>
                        <p:nvGrpSpPr>
                          <p:cNvPr id="46" name="Group 45"/>
                          <p:cNvGrpSpPr/>
                          <p:nvPr/>
                        </p:nvGrpSpPr>
                        <p:grpSpPr>
                          <a:xfrm>
                            <a:off x="3587805" y="1635446"/>
                            <a:ext cx="4943933" cy="4218770"/>
                            <a:chOff x="3587805" y="1635446"/>
                            <a:chExt cx="4943933" cy="4218770"/>
                          </a:xfrm>
                        </p:grpSpPr>
                        <p:grpSp>
                          <p:nvGrpSpPr>
                            <p:cNvPr id="45" name="Group 44"/>
                            <p:cNvGrpSpPr>
                              <a:grpSpLocks noChangeAspect="1"/>
                            </p:cNvGrpSpPr>
                            <p:nvPr/>
                          </p:nvGrpSpPr>
                          <p:grpSpPr>
                            <a:xfrm>
                              <a:off x="3587805" y="1635446"/>
                              <a:ext cx="4943933" cy="4218770"/>
                              <a:chOff x="5669154" y="2294279"/>
                              <a:chExt cx="3295955" cy="2812513"/>
                            </a:xfrm>
                          </p:grpSpPr>
                          <p:grpSp>
                            <p:nvGrpSpPr>
                              <p:cNvPr id="38" name="Group 37"/>
                              <p:cNvGrpSpPr/>
                              <p:nvPr/>
                            </p:nvGrpSpPr>
                            <p:grpSpPr>
                              <a:xfrm>
                                <a:off x="5669154" y="2294279"/>
                                <a:ext cx="3295955" cy="2812513"/>
                                <a:chOff x="5669154" y="2294279"/>
                                <a:chExt cx="3295955" cy="2812513"/>
                              </a:xfrm>
                            </p:grpSpPr>
                            <p:grpSp>
                              <p:nvGrpSpPr>
                                <p:cNvPr id="10" name="Group 9"/>
                                <p:cNvGrpSpPr/>
                                <p:nvPr/>
                              </p:nvGrpSpPr>
                              <p:grpSpPr>
                                <a:xfrm>
                                  <a:off x="5669154" y="2294279"/>
                                  <a:ext cx="3295955" cy="2812513"/>
                                  <a:chOff x="5669154" y="2294279"/>
                                  <a:chExt cx="3295955" cy="2812513"/>
                                </a:xfrm>
                              </p:grpSpPr>
                              <p:grpSp>
                                <p:nvGrpSpPr>
                                  <p:cNvPr id="8" name="Group 7"/>
                                  <p:cNvGrpSpPr/>
                                  <p:nvPr/>
                                </p:nvGrpSpPr>
                                <p:grpSpPr>
                                  <a:xfrm>
                                    <a:off x="5669154" y="2294279"/>
                                    <a:ext cx="3295955" cy="2812513"/>
                                    <a:chOff x="5669154" y="2294279"/>
                                    <a:chExt cx="3295955" cy="2812513"/>
                                  </a:xfrm>
                                </p:grpSpPr>
                                <p:grpSp>
                                  <p:nvGrpSpPr>
                                    <p:cNvPr id="2" name="Group 1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5669154" y="2294279"/>
                                      <a:ext cx="3295955" cy="2812513"/>
                                      <a:chOff x="5669154" y="2294279"/>
                                      <a:chExt cx="3295955" cy="2812513"/>
                                    </a:xfrm>
                                  </p:grpSpPr>
                                  <p:grpSp>
                                    <p:nvGrpSpPr>
                                      <p:cNvPr id="6" name="Group 5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5669154" y="2294279"/>
                                        <a:ext cx="3295955" cy="2812513"/>
                                        <a:chOff x="5669154" y="2294279"/>
                                        <a:chExt cx="3295955" cy="2812513"/>
                                      </a:xfrm>
                                    </p:grpSpPr>
                                    <p:grpSp>
                                      <p:nvGrpSpPr>
                                        <p:cNvPr id="29" name="Group 28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5669154" y="2294279"/>
                                          <a:ext cx="3295955" cy="2812513"/>
                                          <a:chOff x="6037286" y="2294279"/>
                                          <a:chExt cx="3295955" cy="2812513"/>
                                        </a:xfrm>
                                      </p:grpSpPr>
                                      <p:grpSp>
                                        <p:nvGrpSpPr>
                                          <p:cNvPr id="27" name="Group 26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037286" y="2394468"/>
                                            <a:ext cx="3295955" cy="2712324"/>
                                            <a:chOff x="6037286" y="2394468"/>
                                            <a:chExt cx="3295955" cy="2712324"/>
                                          </a:xfrm>
                                        </p:grpSpPr>
                                        <p:grpSp>
                                          <p:nvGrpSpPr>
                                            <p:cNvPr id="23" name="Group 22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6037286" y="2394468"/>
                                              <a:ext cx="2900659" cy="2712324"/>
                                              <a:chOff x="6037286" y="2394468"/>
                                              <a:chExt cx="2900659" cy="2712324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21" name="Group 20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6037286" y="2394468"/>
                                                <a:ext cx="2900659" cy="2712324"/>
                                                <a:chOff x="6037286" y="2394468"/>
                                                <a:chExt cx="2900659" cy="2712324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20" name="Group 19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6037286" y="2394468"/>
                                                  <a:ext cx="2900659" cy="2712324"/>
                                                  <a:chOff x="6037286" y="2394468"/>
                                                  <a:chExt cx="2900659" cy="2712324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19" name="Group 18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6092211" y="2394468"/>
                                                    <a:ext cx="2845734" cy="2712324"/>
                                                    <a:chOff x="6092211" y="2394468"/>
                                                    <a:chExt cx="2845734" cy="2712324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18" name="Group 17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6092211" y="2394468"/>
                                                      <a:ext cx="2845734" cy="2588620"/>
                                                      <a:chOff x="6092211" y="2394468"/>
                                                      <a:chExt cx="2845734" cy="2588620"/>
                                                    </a:xfrm>
                                                  </p:grpSpPr>
                                                  <p:grpSp>
                                                    <p:nvGrpSpPr>
                                                      <p:cNvPr id="15" name="Group 14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6092211" y="2394468"/>
                                                        <a:ext cx="2845734" cy="2588620"/>
                                                        <a:chOff x="6092211" y="2394468"/>
                                                        <a:chExt cx="2845734" cy="2588620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12" name="Group 11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6286046" y="2760618"/>
                                                          <a:ext cx="2651899" cy="2222470"/>
                                                          <a:chOff x="6286046" y="2760618"/>
                                                          <a:chExt cx="2651899" cy="2222470"/>
                                                        </a:xfrm>
                                                      </p:grpSpPr>
                                                      <p:grpSp>
                                                        <p:nvGrpSpPr>
                                                          <p:cNvPr id="7" name="Group 6"/>
                                                          <p:cNvGrpSpPr/>
                                                          <p:nvPr/>
                                                        </p:nvGrpSpPr>
                                                        <p:grpSpPr>
                                                          <a:xfrm>
                                                            <a:off x="6286046" y="2760618"/>
                                                            <a:ext cx="2264229" cy="2055222"/>
                                                            <a:chOff x="6286046" y="2760618"/>
                                                            <a:chExt cx="2264229" cy="2055222"/>
                                                          </a:xfrm>
                                                        </p:grpSpPr>
                                                        <p:cxnSp>
                                                          <p:nvCxnSpPr>
                                                            <p:cNvPr id="5" name="Straight Arrow Connector 4"/>
                                                            <p:cNvCxnSpPr/>
                                                            <p:nvPr/>
                                                          </p:nvCxnSpPr>
                                                          <p:spPr>
                                                            <a:xfrm>
                                                              <a:off x="6286046" y="4807131"/>
                                                              <a:ext cx="2264229" cy="8709"/>
                                                            </a:xfrm>
                                                            <a:prstGeom prst="straightConnector1">
                                                              <a:avLst/>
                                                            </a:prstGeom>
                                                            <a:ln w="38100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tailEnd type="triangle"/>
                                                            </a:ln>
                                                          </p:spPr>
                                                          <p:style>
                                                            <a:lnRef idx="1">
                                                              <a:schemeClr val="accent1"/>
                                                            </a:lnRef>
                                                            <a:fillRef idx="0">
                                                              <a:schemeClr val="accent1"/>
                                                            </a:fillRef>
                                                            <a:effectRef idx="0">
                                                              <a:schemeClr val="accent1"/>
                                                            </a:effectRef>
                                                            <a:fontRef idx="minor">
                                                              <a:schemeClr val="tx1"/>
                                                            </a:fontRef>
                                                          </p:style>
                                                        </p:cxnSp>
                                                        <p:cxnSp>
                                                          <p:nvCxnSpPr>
                                                            <p:cNvPr id="13" name="Straight Arrow Connector 12"/>
                                                            <p:cNvCxnSpPr/>
                                                            <p:nvPr/>
                                                          </p:nvCxnSpPr>
                                                          <p:spPr>
                                                            <a:xfrm flipV="1">
                                                              <a:off x="6286046" y="2760618"/>
                                                              <a:ext cx="0" cy="2055222"/>
                                                            </a:xfrm>
                                                            <a:prstGeom prst="straightConnector1">
                                                              <a:avLst/>
                                                            </a:prstGeom>
                                                            <a:ln w="38100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tailEnd type="triangle"/>
                                                            </a:ln>
                                                          </p:spPr>
                                                          <p:style>
                                                            <a:lnRef idx="1">
                                                              <a:schemeClr val="accent1"/>
                                                            </a:lnRef>
                                                            <a:fillRef idx="0">
                                                              <a:schemeClr val="accent1"/>
                                                            </a:fillRef>
                                                            <a:effectRef idx="0">
                                                              <a:schemeClr val="accent1"/>
                                                            </a:effectRef>
                                                            <a:fontRef idx="minor">
                                                              <a:schemeClr val="tx1"/>
                                                            </a:fontRef>
                                                          </p:style>
                                                        </p:cxnSp>
                                                      </p:grpSp>
                                                      <mc:AlternateContent xmlns:mc="http://schemas.openxmlformats.org/markup-compatibility/2006" xmlns:a14="http://schemas.microsoft.com/office/drawing/2010/main">
                                                        <mc:Choice Requires="a14">
                                                          <p:sp>
                                                            <p:nvSpPr>
                                                              <p:cNvPr id="11" name="Rectangle 10"/>
                                                              <p:cNvSpPr/>
                                                              <p:nvPr/>
                                                            </p:nvSpPr>
                                                            <p:spPr>
                                                              <a:xfrm>
                                                                <a:off x="8550275" y="4613756"/>
                                                                <a:ext cx="387670" cy="369332"/>
                                                              </a:xfrm>
                                                              <a:prstGeom prst="rect">
                                                                <a:avLst/>
                                                              </a:prstGeom>
                                                            </p:spPr>
                                                            <p:txBody>
                                                              <a:bodyPr wrap="none">
                                                                <a:spAutoFit/>
                                                              </a:bodyPr>
                                                              <a:lstStyle/>
                                                              <a:p>
                                                                <a:pPr/>
                                                                <a14:m>
                                                                  <m:oMathPara xmlns:m="http://schemas.openxmlformats.org/officeDocument/2006/math">
                                                                    <m:oMathParaPr>
                                                                      <m:jc m:val="centerGroup"/>
                                                                    </m:oMathParaPr>
                                                                    <m:oMath xmlns:m="http://schemas.openxmlformats.org/officeDocument/2006/math">
                                                                      <m:r>
                                                                        <a:rPr lang="en-US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𝑢</m:t>
                                                                      </m:r>
                                                                    </m:oMath>
                                                                  </m:oMathPara>
                                                                </a14:m>
                                                                <a:endParaRPr lang="en-US" dirty="0"/>
                                                              </a:p>
                                                            </p:txBody>
                                                          </p:sp>
                                                        </mc:Choice>
                                                        <mc:Fallback xmlns="">
                                                          <p:sp>
                                                            <p:nvSpPr>
                                                              <p:cNvPr id="11" name="Rectangle 10"/>
                                                              <p:cNvSpPr>
  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  </p:cNvSpPr>
                                                              <p:nvPr/>
                                                            </p:nvSpPr>
                                                            <p:spPr>
                                                              <a:xfrm>
                                                                <a:off x="8550275" y="4613756"/>
                                                                <a:ext cx="387670" cy="369332"/>
                                                              </a:xfrm>
                                                              <a:prstGeom prst="rect">
                                                                <a:avLst/>
                                                              </a:prstGeom>
                                                              <a:blipFill rotWithShape="0">
                                                                <a:blip r:embed="rId7"/>
                                                                <a:stretch>
                                                                  <a:fillRect/>
                                                                </a:stretch>
                                                              </a:blipFill>
                                                            </p:spPr>
                                                            <p:txBody>
                                                              <a:bodyPr/>
                                                              <a:lstStyle/>
                                                              <a:p>
                                                                <a:r>
                                                                  <a:rPr lang="en-US">
                                                                    <a:noFill/>
                                                                  </a:rPr>
                                                                  <a:t> </a:t>
                                                                </a:r>
                                                              </a:p>
                                                            </p:txBody>
                                                          </p:sp>
                                                        </mc:Fallback>
                                                      </mc:AlternateContent>
                                                    </p:grpSp>
                                                    <mc:AlternateContent xmlns:mc="http://schemas.openxmlformats.org/markup-compatibility/2006" xmlns:a14="http://schemas.microsoft.com/office/drawing/2010/main">
                                                      <mc:Choice Requires="a14">
                                                        <p:sp>
                                                          <p:nvSpPr>
                                                            <p:cNvPr id="14" name="Rectangle 13"/>
                                                            <p:cNvSpPr/>
                                                            <p:nvPr/>
                                                          </p:nvSpPr>
                                                          <p:spPr>
                                                            <a:xfrm>
                                                              <a:off x="6092211" y="2394468"/>
                                                              <a:ext cx="387670" cy="369332"/>
                                                            </a:xfrm>
                                                            <a:prstGeom prst="rect">
                                                              <a:avLst/>
                                                            </a:prstGeom>
                                                          </p:spPr>
                                                          <p:txBody>
                                                            <a:bodyPr wrap="none">
                                                              <a:spAutoFit/>
                                                            </a:bodyPr>
                                                            <a:lstStyle/>
                                                            <a:p>
                                                              <a:pPr/>
                                                              <a14:m>
                                                                <m:oMathPara xmlns:m="http://schemas.openxmlformats.org/officeDocument/2006/math">
                                                                  <m:oMathParaPr>
                                                                    <m:jc m:val="centerGroup"/>
                                                                  </m:oMathParaPr>
                                                                  <m:oMath xmlns:m="http://schemas.openxmlformats.org/officeDocument/2006/math">
                                                                    <m:r>
                                                                      <a:rPr lang="en-US" b="0" i="1" smtClean="0">
                                                                        <a:latin typeface="Cambria Math" panose="02040503050406030204" pitchFamily="18" charset="0"/>
                                                                      </a:rPr>
                                                                      <m:t>𝑣</m:t>
                                                                    </m:r>
                                                                  </m:oMath>
                                                                </m:oMathPara>
                                                              </a14:m>
                                                              <a:endParaRPr lang="en-US" dirty="0"/>
                                                            </a:p>
                                                          </p:txBody>
                                                        </p:sp>
                                                      </mc:Choice>
                                                      <mc:Fallback xmlns="">
                                                        <p:sp>
                                                          <p:nvSpPr>
                                                            <p:cNvPr id="14" name="Rectangle 13"/>
                                                            <p:cNvSpPr>
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</p:cNvSpPr>
                                                            <p:nvPr/>
                                                          </p:nvSpPr>
                                                          <p:spPr>
                                                            <a:xfrm>
                                                              <a:off x="6092211" y="2394468"/>
                                                              <a:ext cx="387670" cy="369332"/>
                                                            </a:xfrm>
                                                            <a:prstGeom prst="rect">
                                                              <a:avLst/>
                                                            </a:prstGeom>
                                                            <a:blipFill rotWithShape="0">
                                                              <a:blip r:embed="rId8"/>
                                                              <a:stretch>
                                                                <a:fillRect/>
                                                              </a:stretch>
                                                            </a:blipFill>
                                                          </p:spPr>
                                                          <p:txBody>
                                                            <a:bodyPr/>
                                                            <a:lstStyle/>
                                                            <a:p>
                                                              <a:r>
                                                                <a:rPr lang="en-US">
                                                                  <a:noFill/>
                                                                </a:rPr>
                                                                <a:t> </a:t>
                                                              </a:r>
                                                            </a:p>
                                                          </p:txBody>
                                                        </p:sp>
                                                      </mc:Fallback>
                                                    </mc:AlternateContent>
                                                  </p:grpSp>
                                                  <mc:AlternateContent xmlns:mc="http://schemas.openxmlformats.org/markup-compatibility/2006" xmlns:a14="http://schemas.microsoft.com/office/drawing/2010/main">
                                                    <mc:Choice Requires="a14">
                                                      <p:sp>
                                                        <p:nvSpPr>
                                                          <p:cNvPr id="16" name="TextBox 15"/>
                                                          <p:cNvSpPr txBox="1"/>
                                                          <p:nvPr/>
                                                        </p:nvSpPr>
                                                        <p:spPr>
                                                          <a:xfrm>
                                                            <a:off x="6093685" y="4706089"/>
                                                            <a:ext cx="192360" cy="276999"/>
                                                          </a:xfrm>
                                                          <a:prstGeom prst="rect">
                                                            <a:avLst/>
                                                          </a:prstGeom>
                                                          <a:noFill/>
                                                        </p:spPr>
                                                        <p:txBody>
                                                          <a:bodyPr wrap="none" lIns="0" tIns="0" rIns="0" bIns="0" rtlCol="0">
                                                            <a:spAutoFit/>
                                                          </a:bodyPr>
                                                          <a:lstStyle/>
                                                          <a:p>
                                                            <a:pPr/>
                                                            <a14:m>
                                                              <m:oMathPara xmlns:m="http://schemas.openxmlformats.org/officeDocument/2006/math">
                                                                <m:oMathParaPr>
                                                                  <m:jc m:val="centerGroup"/>
                                                                </m:oMathParaPr>
                                                                <m:oMath xmlns:m="http://schemas.openxmlformats.org/officeDocument/2006/math">
                                                                  <m:r>
                                                                    <a:rPr lang="en-US" b="0" i="1" smtClean="0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  <m:t>0</m:t>
                                                                  </m:r>
                                                                </m:oMath>
                                                              </m:oMathPara>
                                                            </a14:m>
                                                            <a:endParaRPr lang="en-US" dirty="0"/>
                                                          </a:p>
                                                        </p:txBody>
                                                      </p:sp>
                                                    </mc:Choice>
                                                    <mc:Fallback xmlns="">
                                                      <p:sp>
                                                        <p:nvSpPr>
                                                          <p:cNvPr id="16" name="TextBox 15"/>
                                                          <p:cNvSpPr txBox="1">
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</p:cNvSpPr>
                                                          <p:nvPr/>
                                                        </p:nvSpPr>
                                                        <p:spPr>
                                                          <a:xfrm>
                                                            <a:off x="6093685" y="4706089"/>
                                                            <a:ext cx="192360" cy="276999"/>
                                                          </a:xfrm>
                                                          <a:prstGeom prst="rect">
                                                            <a:avLst/>
                                                          </a:prstGeom>
                                                          <a:blipFill rotWithShape="0">
                                                            <a:blip r:embed="rId9"/>
                                                            <a:stretch>
                                                              <a:fillRect l="-2128"/>
                                                            </a:stretch>
                                                          </a:blipFill>
                                                        </p:spPr>
                                                        <p:txBody>
                                                          <a:bodyPr/>
                                                          <a:lstStyle/>
                                                          <a:p>
                                                            <a:r>
                                                              <a:rPr lang="en-US">
                                                                <a:noFill/>
                                                              </a:rPr>
                                                              <a:t> </a:t>
                                                            </a:r>
                                                          </a:p>
                                                        </p:txBody>
                                                      </p:sp>
                                                    </mc:Fallback>
                                                  </mc:AlternateContent>
                                                </p:grpSp>
                                                <mc:AlternateContent xmlns:mc="http://schemas.openxmlformats.org/markup-compatibility/2006" xmlns:a14="http://schemas.microsoft.com/office/drawing/2010/main">
                                                  <mc:Choice Requires="a14">
                                                    <p:sp>
                                                      <p:nvSpPr>
                                                        <p:cNvPr id="22" name="TextBox 21"/>
                                                        <p:cNvSpPr txBox="1"/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7321980" y="4829793"/>
                                                          <a:ext cx="192360" cy="276999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noFill/>
                                                      </p:spPr>
                                                      <p:txBody>
                                                        <a:bodyPr wrap="none" lIns="0" tIns="0" rIns="0" bIns="0" rtlCol="0">
                                                          <a:spAutoFit/>
                                                        </a:bodyPr>
                                                        <a:lstStyle/>
                                                        <a:p>
                                                          <a:pPr/>
                                                          <a14:m>
                                                            <m:oMathPara xmlns:m="http://schemas.openxmlformats.org/officeDocument/2006/math">
                                                              <m:oMathParaPr>
                                                                <m:jc m:val="centerGroup"/>
                                                              </m:oMathParaPr>
                                                              <m:oMath xmlns:m="http://schemas.openxmlformats.org/officeDocument/2006/math">
                                                                <m:r>
                                                                  <a:rPr lang="en-US" b="0" i="1" smtClean="0"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1</m:t>
                                                                </m:r>
                                                              </m:oMath>
                                                            </m:oMathPara>
                                                          </a14:m>
                                                          <a:endParaRPr lang="en-US" dirty="0"/>
                                                        </a:p>
                                                      </p:txBody>
                                                    </p:sp>
                                                  </mc:Choice>
                                                  <mc:Fallback xmlns="">
                                                    <p:sp>
                                                      <p:nvSpPr>
                                                        <p:cNvPr id="22" name="TextBox 21"/>
                                                        <p:cNvSpPr txBox="1">
                                                          <a:spLocks noRot="1" noChangeAspect="1" noMove="1" noResize="1" noEditPoints="1" noAdjustHandles="1" noChangeArrowheads="1" noChangeShapeType="1" noTextEdit="1"/>
                                                        </p:cNvSpPr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7321980" y="4829793"/>
                                                          <a:ext cx="192360" cy="276999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blipFill rotWithShape="0">
                                                          <a:blip r:embed="rId10"/>
                                                          <a:stretch>
                                                            <a:fillRect r="-2128"/>
                                                          </a:stretch>
                                                        </a:blipFill>
                                                      </p:spPr>
                                                      <p:txBody>
                                                        <a:bodyPr/>
                                                        <a:lstStyle/>
                                                        <a:p>
                                                          <a:r>
                                                            <a:rPr lang="en-US">
                                                              <a:noFill/>
                                                            </a:rPr>
                                                            <a:t> </a:t>
                                                          </a:r>
                                                        </a:p>
                                                      </p:txBody>
                                                    </p:sp>
                                                  </mc:Fallback>
                                                </mc:AlternateContent>
                                              </p:grpSp>
                                              <mc:AlternateContent xmlns:mc="http://schemas.openxmlformats.org/markup-compatibility/2006" xmlns:a14="http://schemas.microsoft.com/office/drawing/2010/main">
                                                <mc:Choice Requires="a14">
                                                  <p:sp>
                                                    <p:nvSpPr>
                                                      <p:cNvPr id="24" name="TextBox 23"/>
                                                      <p:cNvSpPr txBox="1"/>
                                                      <p:nvPr/>
                                                    </p:nvSpPr>
                                                    <p:spPr>
                                                      <a:xfrm>
                                                        <a:off x="6037286" y="3649729"/>
                                                        <a:ext cx="192360" cy="276999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noFill/>
                                                    </p:spPr>
                                                    <p:txBody>
                                                      <a:bodyPr wrap="none" lIns="0" tIns="0" rIns="0" bIns="0" rtlCol="0">
                                                        <a:spAutoFit/>
                                                      </a:bodyPr>
                                                      <a:lstStyle/>
                                                      <a:p>
                                                        <a:pPr/>
                                                        <a14:m>
                                                          <m:oMathPara xmlns:m="http://schemas.openxmlformats.org/officeDocument/2006/math">
                                                            <m:oMathParaPr>
                                                              <m:jc m:val="centerGroup"/>
                                                            </m:oMathParaPr>
                                                            <m:oMath xmlns:m="http://schemas.openxmlformats.org/officeDocument/2006/math">
                                                              <m:r>
                                                                <a:rPr lang="en-US" b="0" i="1" smtClean="0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1</m:t>
                                                              </m:r>
                                                            </m:oMath>
                                                          </m:oMathPara>
                                                        </a14:m>
                                                        <a:endParaRPr lang="en-US" dirty="0"/>
                                                      </a:p>
                                                    </p:txBody>
                                                  </p:sp>
                                                </mc:Choice>
                                                <mc:Fallback xmlns="">
                                                  <p:sp>
                                                    <p:nvSpPr>
                                                      <p:cNvPr id="24" name="TextBox 23"/>
                                                      <p:cNvSpPr txBox="1">
                                                        <a:spLocks noRot="1" noChangeAspect="1" noMove="1" noResize="1" noEditPoints="1" noAdjustHandles="1" noChangeArrowheads="1" noChangeShapeType="1" noTextEdit="1"/>
                                                      </p:cNvSpPr>
                                                      <p:nvPr/>
                                                    </p:nvSpPr>
                                                    <p:spPr>
                                                      <a:xfrm>
                                                        <a:off x="6037286" y="3649729"/>
                                                        <a:ext cx="192360" cy="276999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blipFill rotWithShape="0">
                                                        <a:blip r:embed="rId11"/>
                                                        <a:stretch>
                                                          <a:fillRect l="-2128"/>
                                                        </a:stretch>
                                                      </a:blipFill>
                                                    </p:spPr>
                                                    <p:txBody>
                                                      <a:bodyPr/>
                                                      <a:lstStyle/>
                                                      <a:p>
                                                        <a:r>
                                                          <a:rPr lang="en-US">
                                                            <a:noFill/>
                                                          </a:rPr>
                                                          <a:t> </a:t>
                                                        </a:r>
                                                      </a:p>
                                                    </p:txBody>
                                                  </p:sp>
                                                </mc:Fallback>
                                              </mc:AlternateContent>
                                            </p:grpSp>
                                            <p:cxnSp>
                                              <p:nvCxnSpPr>
                                                <p:cNvPr id="26" name="Straight Arrow Connector 25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>
                                                  <a:off x="6286045" y="3783873"/>
                                                  <a:ext cx="2264229" cy="8709"/>
                                                </a:xfrm>
                                                <a:prstGeom prst="straightConnector1">
                                                  <a:avLst/>
                                                </a:prstGeom>
                                                <a:ln w="38100">
                                                  <a:solidFill>
                                                    <a:srgbClr val="00B050"/>
                                                  </a:solidFill>
                                                  <a:prstDash val="sysDash"/>
                                                  <a:tailEnd type="triangle"/>
                                                </a:ln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</p:grpSp>
                                          <p:cxnSp>
                                            <p:nvCxnSpPr>
                                              <p:cNvPr id="28" name="Straight Arrow Connector 27"/>
                                              <p:cNvCxnSpPr/>
                                              <p:nvPr/>
                                            </p:nvCxnSpPr>
                                            <p:spPr>
                                              <a:xfrm flipV="1">
                                                <a:off x="7418159" y="2743200"/>
                                                <a:ext cx="0" cy="2055222"/>
                                              </a:xfrm>
                                              <a:prstGeom prst="straightConnector1">
                                                <a:avLst/>
                                              </a:prstGeom>
                                              <a:ln w="38100">
                                                <a:solidFill>
                                                  <a:srgbClr val="FF0000"/>
                                                </a:solidFill>
                                                <a:prstDash val="sysDash"/>
                                                <a:tailEnd type="triangle"/>
                                              </a:ln>
                                            </p:spPr>
                                            <p:style>
                                              <a:lnRef idx="1">
                                                <a:schemeClr val="accent1"/>
                                              </a:lnRef>
                                              <a:fillRef idx="0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tx1"/>
                                              </a:fontRef>
                                            </p:style>
                                          </p:cxnSp>
                                        </p:grpSp>
                                        <mc:AlternateContent xmlns:mc="http://schemas.openxmlformats.org/markup-compatibility/2006" xmlns:a14="http://schemas.microsoft.com/office/drawing/2010/main">
                                          <mc:Choice Requires="a14">
                                            <p:sp>
                                              <p:nvSpPr>
                                                <p:cNvPr id="25" name="Rectangle 24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8382917" y="3566254"/>
                                                  <a:ext cx="950324" cy="61831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</p:spPr>
                                              <p:txBody>
                                                <a:bodyPr wrap="none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/>
                                                  <a14:m>
                                                    <m:oMathPara xmlns:m="http://schemas.openxmlformats.org/officeDocument/2006/math">
                                                      <m:oMathParaPr>
                                                        <m:jc m:val="centerGroup"/>
                                                      </m:oMathParaPr>
                                                      <m:oMath xmlns:m="http://schemas.openxmlformats.org/officeDocument/2006/math">
                                                        <m:f>
                                                          <m:fPr>
                                                            <m:ctrlPr>
                                                              <a:rPr lang="en-US" i="1" dirty="0" smtClean="0">
                                                                <a:solidFill>
                                                                  <a:srgbClr val="00B05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fPr>
                                                          <m:num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00B05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𝑑𝑢</m:t>
                                                            </m:r>
                                                          </m:num>
                                                          <m:den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00B05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𝑑</m:t>
                                                            </m:r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00B05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𝜏</m:t>
                                                            </m:r>
                                                          </m:den>
                                                        </m:f>
                                                        <m:r>
                                                          <a:rPr lang="en-US" b="0" i="1" dirty="0" smtClean="0">
                                                            <a:solidFill>
                                                              <a:srgbClr val="00B05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=</m:t>
                                                        </m:r>
                                                        <m:r>
                                                          <a:rPr lang="en-US" i="1" dirty="0">
                                                            <a:solidFill>
                                                              <a:srgbClr val="00B05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0</m:t>
                                                        </m:r>
                                                      </m:oMath>
                                                    </m:oMathPara>
                                                  </a14:m>
                                                  <a:endParaRPr lang="en-US" dirty="0">
                                                    <a:solidFill>
                                                      <a:srgbClr val="00B050"/>
                                                    </a:solidFill>
                                                  </a:endParaRPr>
                                                </a:p>
                                              </p:txBody>
                                            </p:sp>
                                          </mc:Choice>
                                          <mc:Fallback xmlns="">
                                            <p:sp>
                                              <p:nvSpPr>
                                                <p:cNvPr id="25" name="Rectangle 24"/>
                                                <p:cNvSpPr>
                                                  <a:spLocks noRot="1" noChangeAspect="1" noMove="1" noResize="1" noEditPoints="1" noAdjustHandles="1" noChangeArrowheads="1" noChangeShapeType="1" noTextEdit="1"/>
                                                </p:cNvSpPr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8382917" y="3566254"/>
                                                  <a:ext cx="950324" cy="61831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blipFill rotWithShape="0">
                                                  <a:blip r:embed="rId12"/>
                                                  <a:stretch>
                                                    <a:fillRect/>
                                                  </a:stretch>
                                                </a:blipFill>
                                              </p:spPr>
                                              <p:txBody>
                                                <a:bodyPr/>
                                                <a:lstStyle/>
                                                <a:p>
                                                  <a:r>
                                                    <a:rPr lang="en-US">
                                                      <a:noFill/>
                                                    </a:rPr>
                                                    <a:t> </a:t>
                                                  </a:r>
                                                </a:p>
                                              </p:txBody>
                                            </p:sp>
                                          </mc:Fallback>
                                        </mc:AlternateContent>
                                      </p:grpSp>
                                      <mc:AlternateContent xmlns:mc="http://schemas.openxmlformats.org/markup-compatibility/2006" xmlns:a14="http://schemas.microsoft.com/office/drawing/2010/main">
                                        <mc:Choice Requires="a14">
                                          <p:sp>
                                            <p:nvSpPr>
                                              <p:cNvPr id="32" name="Rectangle 31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6968521" y="2294279"/>
                                                <a:ext cx="950324" cy="618311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</p:spPr>
                                            <p:txBody>
                                              <a:bodyPr wrap="none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pPr/>
                                                <a14:m>
                                                  <m:oMathPara xmlns:m="http://schemas.openxmlformats.org/officeDocument/2006/math">
                                                    <m:oMathParaPr>
                                                      <m:jc m:val="centerGroup"/>
                                                    </m:oMathParaPr>
                                                    <m:oMath xmlns:m="http://schemas.openxmlformats.org/officeDocument/2006/math">
                                                      <m:f>
                                                        <m:fPr>
                                                          <m:ctrlPr>
                                                            <a:rPr lang="en-US" i="1" dirty="0" smtClean="0">
                                                              <a:solidFill>
                                                                <a:srgbClr val="FF000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fPr>
                                                        <m:num>
                                                          <m:r>
                                                            <a:rPr lang="en-US" i="1" dirty="0">
                                                              <a:solidFill>
                                                                <a:srgbClr val="FF000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𝑑</m:t>
                                                          </m:r>
                                                          <m:r>
                                                            <a:rPr lang="en-US" b="0" i="1" dirty="0" smtClean="0">
                                                              <a:solidFill>
                                                                <a:srgbClr val="FF000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𝑣</m:t>
                                                          </m:r>
                                                        </m:num>
                                                        <m:den>
                                                          <m:r>
                                                            <a:rPr lang="en-US" i="1" dirty="0">
                                                              <a:solidFill>
                                                                <a:srgbClr val="FF000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𝑑</m:t>
                                                          </m:r>
                                                          <m:r>
                                                            <a:rPr lang="en-US" i="1" dirty="0">
                                                              <a:solidFill>
                                                                <a:srgbClr val="FF000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𝜏</m:t>
                                                          </m:r>
                                                        </m:den>
                                                      </m:f>
                                                      <m:r>
                                                        <a:rPr lang="en-US" b="0" i="1" dirty="0" smtClean="0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=</m:t>
                                                      </m:r>
                                                      <m:r>
                                                        <a:rPr lang="en-US" i="1" dirty="0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0</m:t>
                                                      </m:r>
                                                    </m:oMath>
                                                  </m:oMathPara>
                                                </a14:m>
                                                <a:endParaRPr lang="en-US" dirty="0">
                                                  <a:solidFill>
                                                    <a:srgbClr val="FF0000"/>
                                                  </a:solidFill>
                                                </a:endParaRPr>
                                              </a:p>
                                            </p:txBody>
                                          </p:sp>
                                        </mc:Choice>
                                        <mc:Fallback xmlns="">
                                          <p:sp>
                                            <p:nvSpPr>
                                              <p:cNvPr id="32" name="Rectangle 31"/>
                                              <p:cNvSpPr>
                                                <a:spLocks noRot="1" noChangeAspect="1" noMove="1" noResize="1" noEditPoints="1" noAdjustHandles="1" noChangeArrowheads="1" noChangeShapeType="1" noTextEdit="1"/>
                                              </p:cNvSpPr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6968521" y="2294279"/>
                                                <a:ext cx="950324" cy="618311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blipFill rotWithShape="0">
                                                <a:blip r:embed="rId13"/>
                                                <a:stretch>
                                                  <a:fillRect/>
                                                </a:stretch>
                                              </a:blipFill>
                                            </p:spPr>
                                            <p:txBody>
                                              <a:bodyPr/>
                                              <a:lstStyle/>
                                              <a:p>
                                                <a:r>
                                                  <a:rPr lang="en-US">
                                                    <a:noFill/>
                                                  </a:rPr>
                                                  <a:t> </a:t>
                                                </a:r>
                                              </a:p>
                                            </p:txBody>
                                          </p:sp>
                                        </mc:Fallback>
                                      </mc:AlternateContent>
                                    </p:grpSp>
                                    <p:grpSp>
                                      <p:nvGrpSpPr>
                                        <p:cNvPr id="4" name="Group 3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6233109" y="3557450"/>
                                          <a:ext cx="1633840" cy="452846"/>
                                          <a:chOff x="6204857" y="3559628"/>
                                          <a:chExt cx="1633840" cy="452846"/>
                                        </a:xfrm>
                                      </p:grpSpPr>
                                      <p:cxnSp>
                                        <p:nvCxnSpPr>
                                          <p:cNvPr id="3" name="Straight Arrow Connector 2"/>
                                          <p:cNvCxnSpPr/>
                                          <p:nvPr/>
                                        </p:nvCxnSpPr>
                                        <p:spPr>
                                          <a:xfrm>
                                            <a:off x="6531625" y="3559628"/>
                                            <a:ext cx="0" cy="452846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ln w="31750">
                                            <a:solidFill>
                                              <a:srgbClr val="0000CC"/>
                                            </a:solidFill>
                                            <a:headEnd type="none"/>
                                            <a:tailEnd type="triangle"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  <p:cxnSp>
                                        <p:nvCxnSpPr>
                                          <p:cNvPr id="30" name="Straight Arrow Connector 29"/>
                                          <p:cNvCxnSpPr/>
                                          <p:nvPr/>
                                        </p:nvCxnSpPr>
                                        <p:spPr>
                                          <a:xfrm>
                                            <a:off x="6852587" y="3651907"/>
                                            <a:ext cx="0" cy="304800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ln w="31750">
                                            <a:solidFill>
                                              <a:srgbClr val="0000CC"/>
                                            </a:solidFill>
                                            <a:headEnd type="none"/>
                                            <a:tailEnd type="triangle"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  <p:cxnSp>
                                        <p:nvCxnSpPr>
                                          <p:cNvPr id="31" name="Straight Arrow Connector 30"/>
                                          <p:cNvCxnSpPr/>
                                          <p:nvPr/>
                                        </p:nvCxnSpPr>
                                        <p:spPr>
                                          <a:xfrm>
                                            <a:off x="6204857" y="3559628"/>
                                            <a:ext cx="0" cy="452846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ln w="31750">
                                            <a:solidFill>
                                              <a:srgbClr val="0000CC"/>
                                            </a:solidFill>
                                            <a:headEnd type="none"/>
                                            <a:tailEnd type="triangle"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  <p:cxnSp>
                                        <p:nvCxnSpPr>
                                          <p:cNvPr id="33" name="Straight Arrow Connector 32"/>
                                          <p:cNvCxnSpPr/>
                                          <p:nvPr/>
                                        </p:nvCxnSpPr>
                                        <p:spPr>
                                          <a:xfrm>
                                            <a:off x="7198172" y="3606777"/>
                                            <a:ext cx="0" cy="304800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ln w="31750">
                                            <a:solidFill>
                                              <a:srgbClr val="0000CC"/>
                                            </a:solidFill>
                                            <a:headEnd type="triangle"/>
                                            <a:tailEnd type="none"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  <p:cxnSp>
                                        <p:nvCxnSpPr>
                                          <p:cNvPr id="34" name="Straight Arrow Connector 33"/>
                                          <p:cNvCxnSpPr/>
                                          <p:nvPr/>
                                        </p:nvCxnSpPr>
                                        <p:spPr>
                                          <a:xfrm>
                                            <a:off x="7511929" y="3559628"/>
                                            <a:ext cx="0" cy="452846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ln w="31750">
                                            <a:solidFill>
                                              <a:srgbClr val="0000CC"/>
                                            </a:solidFill>
                                            <a:headEnd type="triangle"/>
                                            <a:tailEnd type="none"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  <p:cxnSp>
                                        <p:nvCxnSpPr>
                                          <p:cNvPr id="35" name="Straight Arrow Connector 34"/>
                                          <p:cNvCxnSpPr/>
                                          <p:nvPr/>
                                        </p:nvCxnSpPr>
                                        <p:spPr>
                                          <a:xfrm>
                                            <a:off x="7838697" y="3559628"/>
                                            <a:ext cx="0" cy="452846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ln w="31750">
                                            <a:solidFill>
                                              <a:srgbClr val="0000CC"/>
                                            </a:solidFill>
                                            <a:headEnd type="triangle"/>
                                            <a:tailEnd type="none"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36" name="Rectangle 35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6025129" y="2719055"/>
                                            <a:ext cx="943207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f>
                                                    <m:fPr>
                                                      <m:ctrlP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𝑑𝑣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𝜏</m:t>
                                                      </m:r>
                                                    </m:den>
                                                  </m:f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&lt;0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36" name="Rectangle 35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6025129" y="2719055"/>
                                            <a:ext cx="943207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14"/>
                                            <a:stretch>
                                              <a:fillRect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37" name="Rectangle 36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7185014" y="2719055"/>
                                          <a:ext cx="943207" cy="618311"/>
                                        </a:xfrm>
                                        <a:prstGeom prst="rect">
                                          <a:avLst/>
                                        </a:prstGeom>
                                      </p:spPr>
                                      <p:txBody>
                                        <a:bodyPr wrap="none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f>
                                                  <m:fPr>
                                                    <m:ctrlPr>
                                                      <a:rPr lang="en-US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𝑑𝑣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𝑑</m:t>
                                                    </m:r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𝜏</m:t>
                                                    </m:r>
                                                  </m:den>
                                                </m:f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&gt;</m:t>
                                                </m:r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oMath>
                                            </m:oMathPara>
                                          </a14:m>
                                          <a:endParaRPr lang="en-US" dirty="0"/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37" name="Rectangle 36"/>
                                        <p:cNvSpPr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7185014" y="2719055"/>
                                          <a:ext cx="943207" cy="618311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15"/>
                                          <a:stretch>
                                            <a:fillRect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p:grpSp>
                                <p:nvGrpSpPr>
                                  <p:cNvPr id="9" name="Group 8"/>
                                  <p:cNvGrpSpPr/>
                                  <p:nvPr/>
                                </p:nvGrpSpPr>
                                <p:grpSpPr>
                                  <a:xfrm rot="5400000">
                                    <a:off x="6237460" y="3557451"/>
                                    <a:ext cx="1633840" cy="452846"/>
                                    <a:chOff x="6385509" y="3709850"/>
                                    <a:chExt cx="1633840" cy="452846"/>
                                  </a:xfrm>
                                </p:grpSpPr>
                                <p:cxnSp>
                                  <p:nvCxnSpPr>
                                    <p:cNvPr id="39" name="Straight Arrow Connector 38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6712277" y="3709850"/>
                                      <a:ext cx="0" cy="452846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none"/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40" name="Straight Arrow Connector 39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7023155" y="3805014"/>
                                      <a:ext cx="0" cy="304800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none"/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41" name="Straight Arrow Connector 40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6385509" y="3709850"/>
                                      <a:ext cx="0" cy="452846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none"/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42" name="Straight Arrow Connector 41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7365793" y="3764228"/>
                                      <a:ext cx="0" cy="304800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triangle"/>
                                      <a:tailEnd type="non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43" name="Straight Arrow Connector 42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7692581" y="3709850"/>
                                      <a:ext cx="0" cy="452846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triangle"/>
                                      <a:tailEnd type="non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44" name="Straight Arrow Connector 43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8019349" y="3709850"/>
                                      <a:ext cx="0" cy="452846"/>
                                    </a:xfrm>
                                    <a:prstGeom prst="straightConnector1">
                                      <a:avLst/>
                                    </a:prstGeom>
                                    <a:ln w="31750">
                                      <a:solidFill>
                                        <a:srgbClr val="0000CC"/>
                                      </a:solidFill>
                                      <a:headEnd type="triangle"/>
                                      <a:tailEnd type="non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47" name="Rectangle 46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6024061" y="3090887"/>
                                      <a:ext cx="950324" cy="618311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f>
                                              <m:fPr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𝑑𝑢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den>
                                            </m:f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&lt;0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47" name="Rectangle 46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6024061" y="3090887"/>
                                      <a:ext cx="950324" cy="618311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16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49" name="Rectangle 48"/>
                                  <p:cNvSpPr/>
                                  <p:nvPr/>
                                </p:nvSpPr>
                                <p:spPr>
                                  <a:xfrm>
                                    <a:off x="5998545" y="4317933"/>
                                    <a:ext cx="950325" cy="618311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𝑑𝑢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&gt;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49" name="Rectangle 48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5998545" y="4317933"/>
                                    <a:ext cx="950325" cy="618311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7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51" name="Rectangle 50"/>
                                <p:cNvSpPr/>
                                <p:nvPr/>
                              </p:nvSpPr>
                              <p:spPr>
                                <a:xfrm>
                                  <a:off x="5843451" y="2834006"/>
                                  <a:ext cx="1425486" cy="927467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f>
                                          <m:f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𝑑𝑢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den>
                                        </m:f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&lt;0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51" name="Rectangle 50"/>
                                <p:cNvSpPr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5843451" y="2834006"/>
                                  <a:ext cx="1425486" cy="927467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18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53" name="Rectangle 52"/>
                                <p:cNvSpPr/>
                                <p:nvPr/>
                              </p:nvSpPr>
                              <p:spPr>
                                <a:xfrm>
                                  <a:off x="5932638" y="4131383"/>
                                  <a:ext cx="1414811" cy="927467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f>
                                          <m:f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𝑑𝑣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den>
                                        </m:f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&gt;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53" name="Rectangle 52"/>
                                <p:cNvSpPr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5932638" y="4131383"/>
                                  <a:ext cx="1414811" cy="927467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19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55" name="Rectangle 54"/>
                                <p:cNvSpPr/>
                                <p:nvPr/>
                              </p:nvSpPr>
                              <p:spPr>
                                <a:xfrm>
                                  <a:off x="4073975" y="4114884"/>
                                  <a:ext cx="1414811" cy="927467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f>
                                          <m:f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𝑑𝑣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den>
                                        </m:f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&lt;0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55" name="Rectangle 54"/>
                                <p:cNvSpPr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4073975" y="4114884"/>
                                  <a:ext cx="1414811" cy="927467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20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</p:grpSp>
                    <p:sp>
                      <p:nvSpPr>
                        <p:cNvPr id="50" name="TextBox 49"/>
                        <p:cNvSpPr txBox="1"/>
                        <p:nvPr/>
                      </p:nvSpPr>
                      <p:spPr>
                        <a:xfrm>
                          <a:off x="4913870" y="2678639"/>
                          <a:ext cx="566058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b="1" dirty="0" smtClean="0">
                              <a:solidFill>
                                <a:srgbClr val="7030A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I</a:t>
                          </a:r>
                          <a:endParaRPr lang="en-US" b="1" dirty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63" name="TextBox 62"/>
                      <p:cNvSpPr txBox="1"/>
                      <p:nvPr/>
                    </p:nvSpPr>
                    <p:spPr>
                      <a:xfrm>
                        <a:off x="4915231" y="4364134"/>
                        <a:ext cx="566058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b="1" dirty="0" smtClean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a:t>II</a:t>
                        </a:r>
                        <a:endParaRPr lang="en-US" b="1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69" name="TextBox 68"/>
                    <p:cNvSpPr txBox="1"/>
                    <p:nvPr/>
                  </p:nvSpPr>
                  <p:spPr>
                    <a:xfrm>
                      <a:off x="7838851" y="4359088"/>
                      <a:ext cx="56605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III</a:t>
                      </a:r>
                      <a:endParaRPr lang="en-US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p:txBody>
                </p:sp>
              </p:grpSp>
              <p:sp>
                <p:nvSpPr>
                  <p:cNvPr id="75" name="Oval 74"/>
                  <p:cNvSpPr>
                    <a:spLocks noChangeAspect="1"/>
                  </p:cNvSpPr>
                  <p:nvPr/>
                </p:nvSpPr>
                <p:spPr>
                  <a:xfrm>
                    <a:off x="6384765" y="3754313"/>
                    <a:ext cx="137160" cy="13716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" name="Oval 75"/>
                  <p:cNvSpPr>
                    <a:spLocks noChangeAspect="1"/>
                  </p:cNvSpPr>
                  <p:nvPr/>
                </p:nvSpPr>
                <p:spPr>
                  <a:xfrm>
                    <a:off x="4694712" y="5270830"/>
                    <a:ext cx="137160" cy="13716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84" name="Straight Arrow Connector 83"/>
                <p:cNvCxnSpPr>
                  <a:cxnSpLocks noChangeAspect="1"/>
                </p:cNvCxnSpPr>
                <p:nvPr/>
              </p:nvCxnSpPr>
              <p:spPr>
                <a:xfrm flipH="1">
                  <a:off x="5766206" y="3140999"/>
                  <a:ext cx="246888" cy="249418"/>
                </a:xfrm>
                <a:prstGeom prst="straightConnector1">
                  <a:avLst/>
                </a:prstGeom>
                <a:ln w="34925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Arrow Connector 84"/>
                <p:cNvCxnSpPr>
                  <a:cxnSpLocks noChangeAspect="1"/>
                </p:cNvCxnSpPr>
                <p:nvPr/>
              </p:nvCxnSpPr>
              <p:spPr>
                <a:xfrm flipH="1">
                  <a:off x="5376018" y="2709566"/>
                  <a:ext cx="513948" cy="508055"/>
                </a:xfrm>
                <a:prstGeom prst="straightConnector1">
                  <a:avLst/>
                </a:prstGeom>
                <a:ln w="34925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7" name="Straight Arrow Connector 86"/>
              <p:cNvCxnSpPr>
                <a:cxnSpLocks noChangeAspect="1"/>
              </p:cNvCxnSpPr>
              <p:nvPr/>
            </p:nvCxnSpPr>
            <p:spPr>
              <a:xfrm flipV="1">
                <a:off x="6899812" y="4261915"/>
                <a:ext cx="246888" cy="249418"/>
              </a:xfrm>
              <a:prstGeom prst="straightConnector1">
                <a:avLst/>
              </a:prstGeom>
              <a:ln w="34925">
                <a:solidFill>
                  <a:srgbClr val="0000CC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>
                <a:cxnSpLocks noChangeAspect="1"/>
              </p:cNvCxnSpPr>
              <p:nvPr/>
            </p:nvCxnSpPr>
            <p:spPr>
              <a:xfrm flipV="1">
                <a:off x="7111479" y="4410946"/>
                <a:ext cx="513948" cy="508055"/>
              </a:xfrm>
              <a:prstGeom prst="straightConnector1">
                <a:avLst/>
              </a:prstGeom>
              <a:ln w="34925">
                <a:solidFill>
                  <a:srgbClr val="0000CC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9" name="Straight Arrow Connector 78"/>
            <p:cNvCxnSpPr>
              <a:cxnSpLocks noChangeAspect="1"/>
            </p:cNvCxnSpPr>
            <p:nvPr/>
          </p:nvCxnSpPr>
          <p:spPr>
            <a:xfrm>
              <a:off x="5785846" y="4245145"/>
              <a:ext cx="246888" cy="249418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>
              <a:cxnSpLocks noChangeAspect="1"/>
            </p:cNvCxnSpPr>
            <p:nvPr/>
          </p:nvCxnSpPr>
          <p:spPr>
            <a:xfrm>
              <a:off x="5386362" y="4410676"/>
              <a:ext cx="513948" cy="508055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685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is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is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/>
                  <a:t>Label the quadrants and add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/>
                  <a:t>arrows</a:t>
                </a: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b="1" dirty="0" smtClean="0"/>
              </a:p>
              <a:p>
                <a:pPr marL="514350" indent="-514350" eaLnBrk="1" hangingPunct="1">
                  <a:spcBef>
                    <a:spcPts val="1200"/>
                  </a:spcBef>
                  <a:buFontTx/>
                  <a:buAutoNum type="romanU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&gt;0,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b="1" dirty="0"/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2000" b="1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Summarizing</a:t>
                </a:r>
                <a:endParaRPr lang="en-US" sz="2000" b="1" dirty="0"/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:endParaRPr lang="en-US" sz="2000" b="1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4" name="Group 153"/>
          <p:cNvGrpSpPr/>
          <p:nvPr/>
        </p:nvGrpSpPr>
        <p:grpSpPr>
          <a:xfrm>
            <a:off x="4388993" y="1583195"/>
            <a:ext cx="4943933" cy="4218770"/>
            <a:chOff x="4388993" y="1583195"/>
            <a:chExt cx="4943933" cy="4218770"/>
          </a:xfrm>
        </p:grpSpPr>
        <p:grpSp>
          <p:nvGrpSpPr>
            <p:cNvPr id="155" name="Group 154"/>
            <p:cNvGrpSpPr/>
            <p:nvPr/>
          </p:nvGrpSpPr>
          <p:grpSpPr>
            <a:xfrm>
              <a:off x="4388993" y="1583195"/>
              <a:ext cx="4943933" cy="4218770"/>
              <a:chOff x="4388993" y="1583195"/>
              <a:chExt cx="4943933" cy="4218770"/>
            </a:xfrm>
          </p:grpSpPr>
          <p:grpSp>
            <p:nvGrpSpPr>
              <p:cNvPr id="158" name="Group 157"/>
              <p:cNvGrpSpPr/>
              <p:nvPr/>
            </p:nvGrpSpPr>
            <p:grpSpPr>
              <a:xfrm>
                <a:off x="4388993" y="1583195"/>
                <a:ext cx="4943933" cy="4218770"/>
                <a:chOff x="4388993" y="1583195"/>
                <a:chExt cx="4943933" cy="4218770"/>
              </a:xfrm>
            </p:grpSpPr>
            <p:grpSp>
              <p:nvGrpSpPr>
                <p:cNvPr id="161" name="Group 160"/>
                <p:cNvGrpSpPr/>
                <p:nvPr/>
              </p:nvGrpSpPr>
              <p:grpSpPr>
                <a:xfrm>
                  <a:off x="4388993" y="1583195"/>
                  <a:ext cx="4943933" cy="4218770"/>
                  <a:chOff x="4388993" y="1583195"/>
                  <a:chExt cx="4943933" cy="4218770"/>
                </a:xfrm>
              </p:grpSpPr>
              <p:grpSp>
                <p:nvGrpSpPr>
                  <p:cNvPr id="164" name="Group 163"/>
                  <p:cNvGrpSpPr/>
                  <p:nvPr/>
                </p:nvGrpSpPr>
                <p:grpSpPr>
                  <a:xfrm>
                    <a:off x="4388993" y="1583195"/>
                    <a:ext cx="4943933" cy="4218770"/>
                    <a:chOff x="4388993" y="1583195"/>
                    <a:chExt cx="4943933" cy="4218770"/>
                  </a:xfrm>
                </p:grpSpPr>
                <p:grpSp>
                  <p:nvGrpSpPr>
                    <p:cNvPr id="167" name="Group 166"/>
                    <p:cNvGrpSpPr/>
                    <p:nvPr/>
                  </p:nvGrpSpPr>
                  <p:grpSpPr>
                    <a:xfrm>
                      <a:off x="4388993" y="1583195"/>
                      <a:ext cx="4943933" cy="4218770"/>
                      <a:chOff x="4388993" y="1583195"/>
                      <a:chExt cx="4943933" cy="4218770"/>
                    </a:xfrm>
                  </p:grpSpPr>
                  <p:grpSp>
                    <p:nvGrpSpPr>
                      <p:cNvPr id="170" name="Group 169"/>
                      <p:cNvGrpSpPr/>
                      <p:nvPr/>
                    </p:nvGrpSpPr>
                    <p:grpSpPr>
                      <a:xfrm>
                        <a:off x="4388993" y="1583195"/>
                        <a:ext cx="4943933" cy="4218770"/>
                        <a:chOff x="4388993" y="1583195"/>
                        <a:chExt cx="4943933" cy="4218770"/>
                      </a:xfrm>
                    </p:grpSpPr>
                    <p:grpSp>
                      <p:nvGrpSpPr>
                        <p:cNvPr id="172" name="Group 171"/>
                        <p:cNvGrpSpPr/>
                        <p:nvPr/>
                      </p:nvGrpSpPr>
                      <p:grpSpPr>
                        <a:xfrm>
                          <a:off x="4388993" y="1583195"/>
                          <a:ext cx="4943933" cy="4218770"/>
                          <a:chOff x="4388993" y="1583195"/>
                          <a:chExt cx="4943933" cy="4218770"/>
                        </a:xfrm>
                      </p:grpSpPr>
                      <p:grpSp>
                        <p:nvGrpSpPr>
                          <p:cNvPr id="174" name="Group 173"/>
                          <p:cNvGrpSpPr/>
                          <p:nvPr/>
                        </p:nvGrpSpPr>
                        <p:grpSpPr>
                          <a:xfrm>
                            <a:off x="4388993" y="1583195"/>
                            <a:ext cx="4943933" cy="4218770"/>
                            <a:chOff x="3587805" y="1635446"/>
                            <a:chExt cx="4943933" cy="4218770"/>
                          </a:xfrm>
                        </p:grpSpPr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176" name="Rectangle 175"/>
                                <p:cNvSpPr/>
                                <p:nvPr/>
                              </p:nvSpPr>
                              <p:spPr>
                                <a:xfrm>
                                  <a:off x="5956480" y="4699623"/>
                                  <a:ext cx="1425488" cy="927467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f>
                                          <m:f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𝑑𝑢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den>
                                        </m:f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&gt;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52" name="Rectangle 51"/>
                                <p:cNvSpPr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5956480" y="4699623"/>
                                  <a:ext cx="1425488" cy="927467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6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grpSp>
                          <p:nvGrpSpPr>
                            <p:cNvPr id="177" name="Group 176"/>
                            <p:cNvGrpSpPr/>
                            <p:nvPr/>
                          </p:nvGrpSpPr>
                          <p:grpSpPr>
                            <a:xfrm>
                              <a:off x="3587805" y="1635446"/>
                              <a:ext cx="4943933" cy="4218770"/>
                              <a:chOff x="3587805" y="1635446"/>
                              <a:chExt cx="4943933" cy="4218770"/>
                            </a:xfrm>
                          </p:grpSpPr>
                          <p:grpSp>
                            <p:nvGrpSpPr>
                              <p:cNvPr id="178" name="Group 177"/>
                              <p:cNvGrpSpPr>
                                <a:grpSpLocks noChangeAspect="1"/>
                              </p:cNvGrpSpPr>
                              <p:nvPr/>
                            </p:nvGrpSpPr>
                            <p:grpSpPr>
                              <a:xfrm>
                                <a:off x="3587805" y="1635446"/>
                                <a:ext cx="4943933" cy="4218770"/>
                                <a:chOff x="5669154" y="2294279"/>
                                <a:chExt cx="3295955" cy="2812513"/>
                              </a:xfrm>
                            </p:grpSpPr>
                            <p:grpSp>
                              <p:nvGrpSpPr>
                                <p:cNvPr id="182" name="Group 181"/>
                                <p:cNvGrpSpPr/>
                                <p:nvPr/>
                              </p:nvGrpSpPr>
                              <p:grpSpPr>
                                <a:xfrm>
                                  <a:off x="5669154" y="2294279"/>
                                  <a:ext cx="3295955" cy="2812513"/>
                                  <a:chOff x="5669154" y="2294279"/>
                                  <a:chExt cx="3295955" cy="2812513"/>
                                </a:xfrm>
                              </p:grpSpPr>
                              <p:grpSp>
                                <p:nvGrpSpPr>
                                  <p:cNvPr id="184" name="Group 183"/>
                                  <p:cNvGrpSpPr/>
                                  <p:nvPr/>
                                </p:nvGrpSpPr>
                                <p:grpSpPr>
                                  <a:xfrm>
                                    <a:off x="5669154" y="2294279"/>
                                    <a:ext cx="3295955" cy="2812513"/>
                                    <a:chOff x="5669154" y="2294279"/>
                                    <a:chExt cx="3295955" cy="2812513"/>
                                  </a:xfrm>
                                </p:grpSpPr>
                                <p:grpSp>
                                  <p:nvGrpSpPr>
                                    <p:cNvPr id="186" name="Group 185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5669154" y="2294279"/>
                                      <a:ext cx="3295955" cy="2812513"/>
                                      <a:chOff x="5669154" y="2294279"/>
                                      <a:chExt cx="3295955" cy="2812513"/>
                                    </a:xfrm>
                                  </p:grpSpPr>
                                  <p:grpSp>
                                    <p:nvGrpSpPr>
                                      <p:cNvPr id="194" name="Group 193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5669154" y="2294279"/>
                                        <a:ext cx="3295955" cy="2812513"/>
                                        <a:chOff x="5669154" y="2294279"/>
                                        <a:chExt cx="3295955" cy="2812513"/>
                                      </a:xfrm>
                                    </p:grpSpPr>
                                    <p:grpSp>
                                      <p:nvGrpSpPr>
                                        <p:cNvPr id="196" name="Group 195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5669154" y="2294279"/>
                                          <a:ext cx="3295955" cy="2812513"/>
                                          <a:chOff x="5669154" y="2294279"/>
                                          <a:chExt cx="3295955" cy="2812513"/>
                                        </a:xfrm>
                                      </p:grpSpPr>
                                      <p:grpSp>
                                        <p:nvGrpSpPr>
                                          <p:cNvPr id="198" name="Group 197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5669154" y="2294279"/>
                                            <a:ext cx="3295955" cy="2812513"/>
                                            <a:chOff x="6037286" y="2294279"/>
                                            <a:chExt cx="3295955" cy="2812513"/>
                                          </a:xfrm>
                                        </p:grpSpPr>
                                        <p:grpSp>
                                          <p:nvGrpSpPr>
                                            <p:cNvPr id="206" name="Group 205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6037286" y="2394468"/>
                                              <a:ext cx="3295955" cy="2712324"/>
                                              <a:chOff x="6037286" y="2394468"/>
                                              <a:chExt cx="3295955" cy="2712324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208" name="Group 207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6037286" y="2394468"/>
                                                <a:ext cx="2900659" cy="2712324"/>
                                                <a:chOff x="6037286" y="2394468"/>
                                                <a:chExt cx="2900659" cy="2712324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210" name="Group 209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6037286" y="2394468"/>
                                                  <a:ext cx="2900659" cy="2712324"/>
                                                  <a:chOff x="6037286" y="2394468"/>
                                                  <a:chExt cx="2900659" cy="2712324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212" name="Group 211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6037286" y="2394468"/>
                                                    <a:ext cx="2900659" cy="2712324"/>
                                                    <a:chOff x="6037286" y="2394468"/>
                                                    <a:chExt cx="2900659" cy="2712324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214" name="Group 213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6092211" y="2394468"/>
                                                      <a:ext cx="2845734" cy="2712324"/>
                                                      <a:chOff x="6092211" y="2394468"/>
                                                      <a:chExt cx="2845734" cy="2712324"/>
                                                    </a:xfrm>
                                                  </p:grpSpPr>
                                                  <p:grpSp>
                                                    <p:nvGrpSpPr>
                                                      <p:cNvPr id="216" name="Group 215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6092211" y="2394468"/>
                                                        <a:ext cx="2845734" cy="2588620"/>
                                                        <a:chOff x="6092211" y="2394468"/>
                                                        <a:chExt cx="2845734" cy="2588620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218" name="Group 217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6092211" y="2394468"/>
                                                          <a:ext cx="2845734" cy="2588620"/>
                                                          <a:chOff x="6092211" y="2394468"/>
                                                          <a:chExt cx="2845734" cy="2588620"/>
                                                        </a:xfrm>
                                                      </p:grpSpPr>
                                                      <p:grpSp>
                                                        <p:nvGrpSpPr>
                                                          <p:cNvPr id="220" name="Group 219"/>
                                                          <p:cNvGrpSpPr/>
                                                          <p:nvPr/>
                                                        </p:nvGrpSpPr>
                                                        <p:grpSpPr>
                                                          <a:xfrm>
                                                            <a:off x="6286046" y="2760618"/>
                                                            <a:ext cx="2651899" cy="2222470"/>
                                                            <a:chOff x="6286046" y="2760618"/>
                                                            <a:chExt cx="2651899" cy="2222470"/>
                                                          </a:xfrm>
                                                        </p:grpSpPr>
                                                        <p:grpSp>
                                                          <p:nvGrpSpPr>
                                                            <p:cNvPr id="222" name="Group 221"/>
                                                            <p:cNvGrpSpPr/>
                                                            <p:nvPr/>
                                                          </p:nvGrpSpPr>
                                                          <p:grpSpPr>
                                                            <a:xfrm>
                                                              <a:off x="6286046" y="2760618"/>
                                                              <a:ext cx="2264229" cy="2055222"/>
                                                              <a:chOff x="6286046" y="2760618"/>
                                                              <a:chExt cx="2264229" cy="2055222"/>
                                                            </a:xfrm>
                                                          </p:grpSpPr>
                                                          <p:cxnSp>
                                                            <p:nvCxnSpPr>
                                                              <p:cNvPr id="224" name="Straight Arrow Connector 223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6286046" y="4807131"/>
                                                                <a:ext cx="2264229" cy="8709"/>
                                                              </a:xfrm>
                                                              <a:prstGeom prst="straightConnector1">
                                                                <a:avLst/>
                                                              </a:prstGeom>
                                                              <a:ln w="381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tailEnd type="triangle"/>
                                                              </a:ln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cxnSp>
                                                            <p:nvCxnSpPr>
                                                              <p:cNvPr id="225" name="Straight Arrow Connector 224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 flipV="1">
                                                                <a:off x="6286046" y="2760618"/>
                                                                <a:ext cx="0" cy="2055222"/>
                                                              </a:xfrm>
                                                              <a:prstGeom prst="straightConnector1">
                                                                <a:avLst/>
                                                              </a:prstGeom>
                                                              <a:ln w="381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tailEnd type="triangle"/>
                                                              </a:ln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</p:grpSp>
                                                        <mc:AlternateContent xmlns:mc="http://schemas.openxmlformats.org/markup-compatibility/2006" xmlns:a14="http://schemas.microsoft.com/office/drawing/2010/main">
                                                          <mc:Choice Requires="a14">
                                                            <p:sp>
                                                              <p:nvSpPr>
                                                                <p:cNvPr id="223" name="Rectangle 222"/>
                                                                <p:cNvSpPr/>
                                                                <p:nvPr/>
                                                              </p:nvSpPr>
                                                              <p:spPr>
                                                                <a:xfrm>
                                                                  <a:off x="8550275" y="4613756"/>
                                                                  <a:ext cx="387670" cy="369332"/>
                                                                </a:xfrm>
                                                                <a:prstGeom prst="rect">
                                                                  <a:avLst/>
                                                                </a:prstGeom>
                                                              </p:spPr>
                                                              <p:txBody>
                                                                <a:bodyPr wrap="none">
                                                                  <a:spAutoFit/>
                                                                </a:bodyPr>
                                                                <a:lstStyle/>
                                                                <a:p>
                                                                  <a:pPr/>
                                                                  <a14:m>
                                                                    <m:oMathPara xmlns:m="http://schemas.openxmlformats.org/officeDocument/2006/math">
                                                                      <m:oMathParaPr>
                                                                        <m:jc m:val="centerGroup"/>
                                                                      </m:oMathParaPr>
                                                                      <m:oMath xmlns:m="http://schemas.openxmlformats.org/officeDocument/2006/math">
                                                                        <m:r>
                                                                          <a:rPr lang="en-US" i="1">
                                                                            <a:latin typeface="Cambria Math" panose="02040503050406030204" pitchFamily="18" charset="0"/>
                                                                          </a:rPr>
                                                                          <m:t>𝑢</m:t>
                                                                        </m:r>
                                                                      </m:oMath>
                                                                    </m:oMathPara>
                                                                  </a14:m>
                                                                  <a:endParaRPr lang="en-US" dirty="0"/>
                                                                </a:p>
                                                              </p:txBody>
                                                            </p:sp>
                                                          </mc:Choice>
                                                          <mc:Fallback xmlns="">
                                                            <p:sp>
                                                              <p:nvSpPr>
                                                                <p:cNvPr id="11" name="Rectangle 10"/>
                                                                <p:cNvSpPr>
    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    </p:cNvSpPr>
                                                                <p:nvPr/>
                                                              </p:nvSpPr>
                                                              <p:spPr>
                                                                <a:xfrm>
                                                                  <a:off x="8550275" y="4613756"/>
                                                                  <a:ext cx="387670" cy="369332"/>
                                                                </a:xfrm>
                                                                <a:prstGeom prst="rect">
                                                                  <a:avLst/>
                                                                </a:prstGeom>
                                                                <a:blipFill rotWithShape="0">
                                                                  <a:blip r:embed="rId7"/>
                                                                  <a:stretch>
                                                                    <a:fillRect/>
                                                                  </a:stretch>
                                                                </a:blipFill>
                                                              </p:spPr>
                                                              <p:txBody>
                                                                <a:bodyPr/>
                                                                <a:lstStyle/>
                                                                <a:p>
                                                                  <a:r>
                                                                    <a:rPr lang="en-US">
                                                                      <a:noFill/>
                                                                    </a:rPr>
                                                                    <a:t> </a:t>
                                                                  </a:r>
                                                                </a:p>
                                                              </p:txBody>
                                                            </p:sp>
                                                          </mc:Fallback>
                                                        </mc:AlternateContent>
                                                      </p:grpSp>
                                                      <mc:AlternateContent xmlns:mc="http://schemas.openxmlformats.org/markup-compatibility/2006" xmlns:a14="http://schemas.microsoft.com/office/drawing/2010/main">
                                                        <mc:Choice Requires="a14">
                                                          <p:sp>
                                                            <p:nvSpPr>
                                                              <p:cNvPr id="221" name="Rectangle 220"/>
                                                              <p:cNvSpPr/>
                                                              <p:nvPr/>
                                                            </p:nvSpPr>
                                                            <p:spPr>
                                                              <a:xfrm>
                                                                <a:off x="6092211" y="2394468"/>
                                                                <a:ext cx="387670" cy="369332"/>
                                                              </a:xfrm>
                                                              <a:prstGeom prst="rect">
                                                                <a:avLst/>
                                                              </a:prstGeom>
                                                            </p:spPr>
                                                            <p:txBody>
                                                              <a:bodyPr wrap="none">
                                                                <a:spAutoFit/>
                                                              </a:bodyPr>
                                                              <a:lstStyle/>
                                                              <a:p>
                                                                <a:pPr/>
                                                                <a14:m>
                                                                  <m:oMathPara xmlns:m="http://schemas.openxmlformats.org/officeDocument/2006/math">
                                                                    <m:oMathParaPr>
                                                                      <m:jc m:val="centerGroup"/>
                                                                    </m:oMathParaPr>
                                                                    <m:oMath xmlns:m="http://schemas.openxmlformats.org/officeDocument/2006/math">
                                                                      <m:r>
                                                                        <a:rPr lang="en-US" b="0" i="1" smtClean="0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𝑣</m:t>
                                                                      </m:r>
                                                                    </m:oMath>
                                                                  </m:oMathPara>
                                                                </a14:m>
                                                                <a:endParaRPr lang="en-US" dirty="0"/>
                                                              </a:p>
                                                            </p:txBody>
                                                          </p:sp>
                                                        </mc:Choice>
                                                        <mc:Fallback xmlns="">
                                                          <p:sp>
                                                            <p:nvSpPr>
                                                              <p:cNvPr id="14" name="Rectangle 13"/>
                                                              <p:cNvSpPr>
  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  </p:cNvSpPr>
                                                              <p:nvPr/>
                                                            </p:nvSpPr>
                                                            <p:spPr>
                                                              <a:xfrm>
                                                                <a:off x="6092211" y="2394468"/>
                                                                <a:ext cx="387670" cy="369332"/>
                                                              </a:xfrm>
                                                              <a:prstGeom prst="rect">
                                                                <a:avLst/>
                                                              </a:prstGeom>
                                                              <a:blipFill rotWithShape="0">
                                                                <a:blip r:embed="rId8"/>
                                                                <a:stretch>
                                                                  <a:fillRect/>
                                                                </a:stretch>
                                                              </a:blipFill>
                                                            </p:spPr>
                                                            <p:txBody>
                                                              <a:bodyPr/>
                                                              <a:lstStyle/>
                                                              <a:p>
                                                                <a:r>
                                                                  <a:rPr lang="en-US">
                                                                    <a:noFill/>
                                                                  </a:rPr>
                                                                  <a:t> </a:t>
                                                                </a:r>
                                                              </a:p>
                                                            </p:txBody>
                                                          </p:sp>
                                                        </mc:Fallback>
                                                      </mc:AlternateContent>
                                                    </p:grpSp>
                                                    <mc:AlternateContent xmlns:mc="http://schemas.openxmlformats.org/markup-compatibility/2006" xmlns:a14="http://schemas.microsoft.com/office/drawing/2010/main">
                                                      <mc:Choice Requires="a14">
                                                        <p:sp>
                                                          <p:nvSpPr>
                                                            <p:cNvPr id="219" name="TextBox 218"/>
                                                            <p:cNvSpPr txBox="1"/>
                                                            <p:nvPr/>
                                                          </p:nvSpPr>
                                                          <p:spPr>
                                                            <a:xfrm>
                                                              <a:off x="6093685" y="4706089"/>
                                                              <a:ext cx="192360" cy="276999"/>
                                                            </a:xfrm>
                                                            <a:prstGeom prst="rect">
                                                              <a:avLst/>
                                                            </a:prstGeom>
                                                            <a:noFill/>
                                                          </p:spPr>
                                                          <p:txBody>
                                                            <a:bodyPr wrap="none" lIns="0" tIns="0" rIns="0" bIns="0" rtlCol="0">
                                                              <a:spAutoFit/>
                                                            </a:bodyPr>
                                                            <a:lstStyle/>
                                                            <a:p>
                                                              <a:pPr/>
                                                              <a14:m>
                                                                <m:oMathPara xmlns:m="http://schemas.openxmlformats.org/officeDocument/2006/math">
                                                                  <m:oMathParaPr>
                                                                    <m:jc m:val="centerGroup"/>
                                                                  </m:oMathParaPr>
                                                                  <m:oMath xmlns:m="http://schemas.openxmlformats.org/officeDocument/2006/math">
                                                                    <m:r>
                                                                      <a:rPr lang="en-US" b="0" i="1" smtClean="0">
                                                                        <a:latin typeface="Cambria Math" panose="02040503050406030204" pitchFamily="18" charset="0"/>
                                                                      </a:rPr>
                                                                      <m:t>0</m:t>
                                                                    </m:r>
                                                                  </m:oMath>
                                                                </m:oMathPara>
                                                              </a14:m>
                                                              <a:endParaRPr lang="en-US" dirty="0"/>
                                                            </a:p>
                                                          </p:txBody>
                                                        </p:sp>
                                                      </mc:Choice>
                                                      <mc:Fallback xmlns="">
                                                        <p:sp>
                                                          <p:nvSpPr>
                                                            <p:cNvPr id="16" name="TextBox 15"/>
                                                            <p:cNvSpPr txBox="1">
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</p:cNvSpPr>
                                                            <p:nvPr/>
                                                          </p:nvSpPr>
                                                          <p:spPr>
                                                            <a:xfrm>
                                                              <a:off x="6093685" y="4706089"/>
                                                              <a:ext cx="192360" cy="276999"/>
                                                            </a:xfrm>
                                                            <a:prstGeom prst="rect">
                                                              <a:avLst/>
                                                            </a:prstGeom>
                                                            <a:blipFill rotWithShape="0">
                                                              <a:blip r:embed="rId9"/>
                                                              <a:stretch>
                                                                <a:fillRect l="-2128"/>
                                                              </a:stretch>
                                                            </a:blipFill>
                                                          </p:spPr>
                                                          <p:txBody>
                                                            <a:bodyPr/>
                                                            <a:lstStyle/>
                                                            <a:p>
                                                              <a:r>
                                                                <a:rPr lang="en-US">
                                                                  <a:noFill/>
                                                                </a:rPr>
                                                                <a:t> </a:t>
                                                              </a:r>
                                                            </a:p>
                                                          </p:txBody>
                                                        </p:sp>
                                                      </mc:Fallback>
                                                    </mc:AlternateContent>
                                                  </p:grpSp>
                                                  <mc:AlternateContent xmlns:mc="http://schemas.openxmlformats.org/markup-compatibility/2006" xmlns:a14="http://schemas.microsoft.com/office/drawing/2010/main">
                                                    <mc:Choice Requires="a14">
                                                      <p:sp>
                                                        <p:nvSpPr>
                                                          <p:cNvPr id="217" name="TextBox 216"/>
                                                          <p:cNvSpPr txBox="1"/>
                                                          <p:nvPr/>
                                                        </p:nvSpPr>
                                                        <p:spPr>
                                                          <a:xfrm>
                                                            <a:off x="7321980" y="4829793"/>
                                                            <a:ext cx="192360" cy="276999"/>
                                                          </a:xfrm>
                                                          <a:prstGeom prst="rect">
                                                            <a:avLst/>
                                                          </a:prstGeom>
                                                          <a:noFill/>
                                                        </p:spPr>
                                                        <p:txBody>
                                                          <a:bodyPr wrap="none" lIns="0" tIns="0" rIns="0" bIns="0" rtlCol="0">
                                                            <a:spAutoFit/>
                                                          </a:bodyPr>
                                                          <a:lstStyle/>
                                                          <a:p>
                                                            <a:pPr/>
                                                            <a14:m>
                                                              <m:oMathPara xmlns:m="http://schemas.openxmlformats.org/officeDocument/2006/math">
                                                                <m:oMathParaPr>
                                                                  <m:jc m:val="centerGroup"/>
                                                                </m:oMathParaPr>
                                                                <m:oMath xmlns:m="http://schemas.openxmlformats.org/officeDocument/2006/math">
                                                                  <m:r>
                                                                    <a:rPr lang="en-US" b="0" i="1" smtClean="0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  <m:t>1</m:t>
                                                                  </m:r>
                                                                </m:oMath>
                                                              </m:oMathPara>
                                                            </a14:m>
                                                            <a:endParaRPr lang="en-US" dirty="0"/>
                                                          </a:p>
                                                        </p:txBody>
                                                      </p:sp>
                                                    </mc:Choice>
                                                    <mc:Fallback xmlns="">
                                                      <p:sp>
                                                        <p:nvSpPr>
                                                          <p:cNvPr id="22" name="TextBox 21"/>
                                                          <p:cNvSpPr txBox="1">
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</p:cNvSpPr>
                                                          <p:nvPr/>
                                                        </p:nvSpPr>
                                                        <p:spPr>
                                                          <a:xfrm>
                                                            <a:off x="7321980" y="4829793"/>
                                                            <a:ext cx="192360" cy="276999"/>
                                                          </a:xfrm>
                                                          <a:prstGeom prst="rect">
                                                            <a:avLst/>
                                                          </a:prstGeom>
                                                          <a:blipFill rotWithShape="0">
                                                            <a:blip r:embed="rId10"/>
                                                            <a:stretch>
                                                              <a:fillRect r="-2128"/>
                                                            </a:stretch>
                                                          </a:blipFill>
                                                        </p:spPr>
                                                        <p:txBody>
                                                          <a:bodyPr/>
                                                          <a:lstStyle/>
                                                          <a:p>
                                                            <a:r>
                                                              <a:rPr lang="en-US">
                                                                <a:noFill/>
                                                              </a:rPr>
                                                              <a:t> </a:t>
                                                            </a:r>
                                                          </a:p>
                                                        </p:txBody>
                                                      </p:sp>
                                                    </mc:Fallback>
                                                  </mc:AlternateContent>
                                                </p:grpSp>
                                                <mc:AlternateContent xmlns:mc="http://schemas.openxmlformats.org/markup-compatibility/2006" xmlns:a14="http://schemas.microsoft.com/office/drawing/2010/main">
                                                  <mc:Choice Requires="a14">
                                                    <p:sp>
                                                      <p:nvSpPr>
                                                        <p:cNvPr id="215" name="TextBox 214"/>
                                                        <p:cNvSpPr txBox="1"/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6037286" y="3649729"/>
                                                          <a:ext cx="192360" cy="276999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noFill/>
                                                      </p:spPr>
                                                      <p:txBody>
                                                        <a:bodyPr wrap="none" lIns="0" tIns="0" rIns="0" bIns="0" rtlCol="0">
                                                          <a:spAutoFit/>
                                                        </a:bodyPr>
                                                        <a:lstStyle/>
                                                        <a:p>
                                                          <a:pPr/>
                                                          <a14:m>
                                                            <m:oMathPara xmlns:m="http://schemas.openxmlformats.org/officeDocument/2006/math">
                                                              <m:oMathParaPr>
                                                                <m:jc m:val="centerGroup"/>
                                                              </m:oMathParaPr>
                                                              <m:oMath xmlns:m="http://schemas.openxmlformats.org/officeDocument/2006/math">
                                                                <m:r>
                                                                  <a:rPr lang="en-US" b="0" i="1" smtClean="0"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1</m:t>
                                                                </m:r>
                                                              </m:oMath>
                                                            </m:oMathPara>
                                                          </a14:m>
                                                          <a:endParaRPr lang="en-US" dirty="0"/>
                                                        </a:p>
                                                      </p:txBody>
                                                    </p:sp>
                                                  </mc:Choice>
                                                  <mc:Fallback xmlns="">
                                                    <p:sp>
                                                      <p:nvSpPr>
                                                        <p:cNvPr id="24" name="TextBox 23"/>
                                                        <p:cNvSpPr txBox="1">
                                                          <a:spLocks noRot="1" noChangeAspect="1" noMove="1" noResize="1" noEditPoints="1" noAdjustHandles="1" noChangeArrowheads="1" noChangeShapeType="1" noTextEdit="1"/>
                                                        </p:cNvSpPr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6037286" y="3649729"/>
                                                          <a:ext cx="192360" cy="276999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blipFill rotWithShape="0">
                                                          <a:blip r:embed="rId11"/>
                                                          <a:stretch>
                                                            <a:fillRect l="-2128"/>
                                                          </a:stretch>
                                                        </a:blipFill>
                                                      </p:spPr>
                                                      <p:txBody>
                                                        <a:bodyPr/>
                                                        <a:lstStyle/>
                                                        <a:p>
                                                          <a:r>
                                                            <a:rPr lang="en-US">
                                                              <a:noFill/>
                                                            </a:rPr>
                                                            <a:t> </a:t>
                                                          </a:r>
                                                        </a:p>
                                                      </p:txBody>
                                                    </p:sp>
                                                  </mc:Fallback>
                                                </mc:AlternateContent>
                                              </p:grpSp>
                                              <p:cxnSp>
                                                <p:nvCxnSpPr>
                                                  <p:cNvPr id="213" name="Straight Arrow Connector 212"/>
                                                  <p:cNvCxnSpPr/>
                                                  <p:nvPr/>
                                                </p:nvCxnSpPr>
                                                <p:spPr>
                                                  <a:xfrm>
                                                    <a:off x="6286045" y="3783873"/>
                                                    <a:ext cx="2264229" cy="8709"/>
                                                  </a:xfrm>
                                                  <a:prstGeom prst="straightConnector1">
                                                    <a:avLst/>
                                                  </a:prstGeom>
                                                  <a:ln w="38100">
                                                    <a:solidFill>
                                                      <a:srgbClr val="00B050"/>
                                                    </a:solidFill>
                                                    <a:prstDash val="sysDash"/>
                                                    <a:tailEnd type="triangle"/>
                                                  </a:ln>
                                                </p:spPr>
                                                <p:style>
                                                  <a:lnRef idx="1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</p:grpSp>
                                            <p:cxnSp>
                                              <p:nvCxnSpPr>
                                                <p:cNvPr id="211" name="Straight Arrow Connector 210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 flipV="1">
                                                  <a:off x="7418159" y="2743200"/>
                                                  <a:ext cx="0" cy="2055222"/>
                                                </a:xfrm>
                                                <a:prstGeom prst="straightConnector1">
                                                  <a:avLst/>
                                                </a:prstGeom>
                                                <a:ln w="38100">
                                                  <a:solidFill>
                                                    <a:srgbClr val="FF0000"/>
                                                  </a:solidFill>
                                                  <a:prstDash val="sysDash"/>
                                                  <a:tailEnd type="triangle"/>
                                                </a:ln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</p:grpSp>
                                          <mc:AlternateContent xmlns:mc="http://schemas.openxmlformats.org/markup-compatibility/2006" xmlns:a14="http://schemas.microsoft.com/office/drawing/2010/main">
                                            <mc:Choice Requires="a14">
                                              <p:sp>
                                                <p:nvSpPr>
                                                  <p:cNvPr id="209" name="Rectangle 208"/>
                                                  <p:cNvSpPr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382917" y="3566254"/>
                                                    <a:ext cx="950324" cy="618311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</p:spPr>
                                                <p:txBody>
                                                  <a:bodyPr wrap="none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pPr/>
                                                    <a14:m>
                                                      <m:oMathPara xmlns:m="http://schemas.openxmlformats.org/officeDocument/2006/math">
                                                        <m:oMathParaPr>
                                                          <m:jc m:val="centerGroup"/>
                                                        </m:oMathParaPr>
                                                        <m:oMath xmlns:m="http://schemas.openxmlformats.org/officeDocument/2006/math">
                                                          <m:f>
                                                            <m:fPr>
                                                              <m:ctrlPr>
                                                                <a:rPr lang="en-US" i="1" dirty="0" smtClean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fPr>
                                                            <m:num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𝑑𝑢</m:t>
                                                              </m:r>
                                                            </m:num>
                                                            <m:den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𝑑</m:t>
                                                              </m:r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𝜏</m:t>
                                                              </m:r>
                                                            </m:den>
                                                          </m:f>
                                                          <m:r>
                                                            <a:rPr lang="en-US" b="0" i="1" dirty="0" smtClean="0">
                                                              <a:solidFill>
                                                                <a:srgbClr val="00B05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=</m:t>
                                                          </m:r>
                                                          <m:r>
                                                            <a:rPr lang="en-US" i="1" dirty="0">
                                                              <a:solidFill>
                                                                <a:srgbClr val="00B05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0</m:t>
                                                          </m:r>
                                                        </m:oMath>
                                                      </m:oMathPara>
                                                    </a14:m>
                                                    <a:endParaRPr lang="en-US" dirty="0">
                                                      <a:solidFill>
                                                        <a:srgbClr val="00B050"/>
                                                      </a:solidFill>
                                                    </a:endParaRPr>
                                                  </a:p>
                                                </p:txBody>
                                              </p:sp>
                                            </mc:Choice>
                                            <mc:Fallback xmlns="">
                                              <p:sp>
                                                <p:nvSpPr>
                                                  <p:cNvPr id="25" name="Rectangle 24"/>
                                                  <p:cNvSpPr>
                                                    <a:spLocks noRot="1" noChangeAspect="1" noMove="1" noResize="1" noEditPoints="1" noAdjustHandles="1" noChangeArrowheads="1" noChangeShapeType="1" noTextEdit="1"/>
                                                  </p:cNvSpPr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382917" y="3566254"/>
                                                    <a:ext cx="950324" cy="618311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blipFill rotWithShape="0">
                                                    <a:blip r:embed="rId12"/>
                                                    <a:stretch>
                                                      <a:fillRect/>
                                                    </a:stretch>
                                                  </a:blipFill>
                                                </p:spPr>
                                                <p:txBody>
                                                  <a:bodyPr/>
                                                  <a:lstStyle/>
                                                  <a:p>
                                                    <a:r>
                                                      <a:rPr lang="en-US">
                                                        <a:noFill/>
                                                      </a:rPr>
                                                      <a:t> </a:t>
                                                    </a:r>
                                                  </a:p>
                                                </p:txBody>
                                              </p:sp>
                                            </mc:Fallback>
                                          </mc:AlternateContent>
                                        </p:grpSp>
                                        <mc:AlternateContent xmlns:mc="http://schemas.openxmlformats.org/markup-compatibility/2006" xmlns:a14="http://schemas.microsoft.com/office/drawing/2010/main">
                                          <mc:Choice Requires="a14">
                                            <p:sp>
                                              <p:nvSpPr>
                                                <p:cNvPr id="207" name="Rectangle 206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968521" y="2294279"/>
                                                  <a:ext cx="950324" cy="61831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</p:spPr>
                                              <p:txBody>
                                                <a:bodyPr wrap="none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/>
                                                  <a14:m>
                                                    <m:oMathPara xmlns:m="http://schemas.openxmlformats.org/officeDocument/2006/math">
                                                      <m:oMathParaPr>
                                                        <m:jc m:val="centerGroup"/>
                                                      </m:oMathParaPr>
                                                      <m:oMath xmlns:m="http://schemas.openxmlformats.org/officeDocument/2006/math">
                                                        <m:f>
                                                          <m:fPr>
                                                            <m:ctrlPr>
                                                              <a:rPr lang="en-US" i="1" dirty="0" smtClean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fPr>
                                                          <m:num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𝑑</m:t>
                                                            </m:r>
                                                            <m:r>
                                                              <a:rPr lang="en-US" b="0" i="1" dirty="0" smtClean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𝑣</m:t>
                                                            </m:r>
                                                          </m:num>
                                                          <m:den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𝑑</m:t>
                                                            </m:r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𝜏</m:t>
                                                            </m:r>
                                                          </m:den>
                                                        </m:f>
                                                        <m:r>
                                                          <a:rPr lang="en-US" b="0" i="1" dirty="0" smtClean="0">
                                                            <a:solidFill>
                                                              <a:srgbClr val="FF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=</m:t>
                                                        </m:r>
                                                        <m:r>
                                                          <a:rPr lang="en-US" i="1" dirty="0">
                                                            <a:solidFill>
                                                              <a:srgbClr val="FF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0</m:t>
                                                        </m:r>
                                                      </m:oMath>
                                                    </m:oMathPara>
                                                  </a14:m>
                                                  <a:endParaRPr lang="en-US" dirty="0">
                                                    <a:solidFill>
                                                      <a:srgbClr val="FF0000"/>
                                                    </a:solidFill>
                                                  </a:endParaRPr>
                                                </a:p>
                                              </p:txBody>
                                            </p:sp>
                                          </mc:Choice>
                                          <mc:Fallback xmlns="">
                                            <p:sp>
                                              <p:nvSpPr>
                                                <p:cNvPr id="32" name="Rectangle 31"/>
                                                <p:cNvSpPr>
                                                  <a:spLocks noRot="1" noChangeAspect="1" noMove="1" noResize="1" noEditPoints="1" noAdjustHandles="1" noChangeArrowheads="1" noChangeShapeType="1" noTextEdit="1"/>
                                                </p:cNvSpPr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968521" y="2294279"/>
                                                  <a:ext cx="950324" cy="61831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blipFill rotWithShape="0">
                                                  <a:blip r:embed="rId13"/>
                                                  <a:stretch>
                                                    <a:fillRect/>
                                                  </a:stretch>
                                                </a:blipFill>
                                              </p:spPr>
                                              <p:txBody>
                                                <a:bodyPr/>
                                                <a:lstStyle/>
                                                <a:p>
                                                  <a:r>
                                                    <a:rPr lang="en-US">
                                                      <a:noFill/>
                                                    </a:rPr>
                                                    <a:t> </a:t>
                                                  </a:r>
                                                </a:p>
                                              </p:txBody>
                                            </p:sp>
                                          </mc:Fallback>
                                        </mc:AlternateContent>
                                      </p:grpSp>
                                      <p:grpSp>
                                        <p:nvGrpSpPr>
                                          <p:cNvPr id="199" name="Group 198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233109" y="3557450"/>
                                            <a:ext cx="1633840" cy="452846"/>
                                            <a:chOff x="6204857" y="3559628"/>
                                            <a:chExt cx="1633840" cy="452846"/>
                                          </a:xfrm>
                                        </p:grpSpPr>
                                        <p:cxnSp>
                                          <p:nvCxnSpPr>
                                            <p:cNvPr id="200" name="Straight Arrow Connector 199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531625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1" name="Straight Arrow Connector 200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852587" y="3651907"/>
                                              <a:ext cx="0" cy="304800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2" name="Straight Arrow Connector 201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204857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3" name="Straight Arrow Connector 202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198172" y="3606777"/>
                                              <a:ext cx="0" cy="304800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4" name="Straight Arrow Connector 203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511929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5" name="Straight Arrow Connector 204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838697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</p:grp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197" name="Rectangle 196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6025129" y="2719055"/>
                                              <a:ext cx="943207" cy="618311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</p:spPr>
                                          <p:txBody>
                                            <a:bodyPr wrap="none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/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f>
                                                      <m:fPr>
                                                        <m:ctrlP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fPr>
                                                      <m:num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𝑑𝑣</m:t>
                                                        </m:r>
                                                      </m:num>
                                                      <m:den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𝑑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𝜏</m:t>
                                                        </m:r>
                                                      </m:den>
                                                    </m:f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&lt;0</m:t>
                                                    </m:r>
                                                  </m:oMath>
                                                </m:oMathPara>
                                              </a14:m>
                                              <a:endParaRPr lang="en-US" dirty="0"/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36" name="Rectangle 35"/>
                                            <p:cNvSpPr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>
                                            <a:xfrm>
                                              <a:off x="6025129" y="2719055"/>
                                              <a:ext cx="943207" cy="618311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0">
                                              <a:blip r:embed="rId14"/>
                                              <a:stretch>
                                                <a:fillRect/>
                                              </a:stretch>
                                            </a:blipFill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US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95" name="Rectangle 194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7185014" y="2719055"/>
                                            <a:ext cx="943207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f>
                                                    <m:fPr>
                                                      <m:ctrlPr>
                                                        <a:rPr lang="en-US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𝑑𝑣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𝜏</m:t>
                                                      </m:r>
                                                    </m:den>
                                                  </m:f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&gt;</m:t>
                                                  </m:r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37" name="Rectangle 36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7185014" y="2719055"/>
                                            <a:ext cx="943207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15"/>
                                            <a:stretch>
                                              <a:fillRect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p:grpSp>
                                  <p:nvGrpSpPr>
                                    <p:cNvPr id="187" name="Group 186"/>
                                    <p:cNvGrpSpPr/>
                                    <p:nvPr/>
                                  </p:nvGrpSpPr>
                                  <p:grpSpPr>
                                    <a:xfrm rot="5400000">
                                      <a:off x="6237460" y="3557451"/>
                                      <a:ext cx="1633840" cy="452846"/>
                                      <a:chOff x="6385509" y="3709850"/>
                                      <a:chExt cx="1633840" cy="452846"/>
                                    </a:xfrm>
                                  </p:grpSpPr>
                                  <p:cxnSp>
                                    <p:nvCxnSpPr>
                                      <p:cNvPr id="188" name="Straight Arrow Connector 187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712277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89" name="Straight Arrow Connector 188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023155" y="3805014"/>
                                        <a:ext cx="0" cy="304800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90" name="Straight Arrow Connector 189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385509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91" name="Straight Arrow Connector 190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365793" y="3764228"/>
                                        <a:ext cx="0" cy="304800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92" name="Straight Arrow Connector 191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692581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93" name="Straight Arrow Connector 192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8019349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85" name="Rectangle 184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024061" y="3090887"/>
                                        <a:ext cx="950324" cy="618311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  <p:txBody>
                                      <a:bodyPr wrap="none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f>
                                                <m:f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𝑑𝑢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𝑑</m:t>
                                                  </m:r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𝜏</m:t>
                                                  </m:r>
                                                </m:den>
                                              </m:f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&lt;0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47" name="Rectangle 46"/>
                                      <p:cNvSpPr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24061" y="3090887"/>
                                        <a:ext cx="950324" cy="618311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16"/>
                                        <a:stretch>
                                          <a:fillRect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83" name="Rectangle 182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5998545" y="4317933"/>
                                      <a:ext cx="950325" cy="618311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f>
                                              <m:fPr>
                                                <m:ctrlPr>
                                                  <a:rPr lang="en-US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𝑑𝑢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den>
                                            </m:f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&gt;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49" name="Rectangle 48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5998545" y="4317933"/>
                                      <a:ext cx="950325" cy="618311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17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79" name="Rectangle 178"/>
                                  <p:cNvSpPr/>
                                  <p:nvPr/>
                                </p:nvSpPr>
                                <p:spPr>
                                  <a:xfrm>
                                    <a:off x="5843451" y="2834006"/>
                                    <a:ext cx="1425486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𝑑𝑢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&lt;0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1" name="Rectangle 50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5843451" y="2834006"/>
                                    <a:ext cx="1425486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8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80" name="Rectangle 179"/>
                                  <p:cNvSpPr/>
                                  <p:nvPr/>
                                </p:nvSpPr>
                                <p:spPr>
                                  <a:xfrm>
                                    <a:off x="5932638" y="4131383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&gt;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3" name="Rectangle 52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5932638" y="4131383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9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81" name="Rectangle 180"/>
                                  <p:cNvSpPr/>
                                  <p:nvPr/>
                                </p:nvSpPr>
                                <p:spPr>
                                  <a:xfrm>
                                    <a:off x="4073975" y="4114884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&lt;0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5" name="Rectangle 54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4073975" y="4114884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20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</p:grpSp>
                      <p:sp>
                        <p:nvSpPr>
                          <p:cNvPr id="175" name="TextBox 174"/>
                          <p:cNvSpPr txBox="1"/>
                          <p:nvPr/>
                        </p:nvSpPr>
                        <p:spPr>
                          <a:xfrm>
                            <a:off x="4913870" y="2678639"/>
                            <a:ext cx="566058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b="1" dirty="0" smtClean="0">
                                <a:solidFill>
                                  <a:srgbClr val="7030A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</a:rPr>
                              <a:t>I</a:t>
                            </a:r>
                            <a:endParaRPr lang="en-US" b="1" dirty="0">
                              <a:solidFill>
                                <a:srgbClr val="7030A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173" name="TextBox 172"/>
                        <p:cNvSpPr txBox="1"/>
                        <p:nvPr/>
                      </p:nvSpPr>
                      <p:spPr>
                        <a:xfrm>
                          <a:off x="4915231" y="4364134"/>
                          <a:ext cx="566058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b="1" dirty="0" smtClean="0">
                              <a:solidFill>
                                <a:srgbClr val="7030A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II</a:t>
                          </a:r>
                          <a:endParaRPr lang="en-US" b="1" dirty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171" name="TextBox 170"/>
                      <p:cNvSpPr txBox="1"/>
                      <p:nvPr/>
                    </p:nvSpPr>
                    <p:spPr>
                      <a:xfrm>
                        <a:off x="7838851" y="4359088"/>
                        <a:ext cx="566058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b="1" dirty="0" smtClean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a:t>III</a:t>
                        </a:r>
                        <a:endParaRPr lang="en-US" b="1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168" name="Oval 167"/>
                    <p:cNvSpPr>
                      <a:spLocks noChangeAspect="1"/>
                    </p:cNvSpPr>
                    <p:nvPr/>
                  </p:nvSpPr>
                  <p:spPr>
                    <a:xfrm>
                      <a:off x="6384765" y="3754313"/>
                      <a:ext cx="137160" cy="13716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9" name="Oval 168"/>
                    <p:cNvSpPr>
                      <a:spLocks noChangeAspect="1"/>
                    </p:cNvSpPr>
                    <p:nvPr/>
                  </p:nvSpPr>
                  <p:spPr>
                    <a:xfrm>
                      <a:off x="4694712" y="5270830"/>
                      <a:ext cx="137160" cy="13716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165" name="Straight Arrow Connector 164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6871075" y="3117073"/>
                    <a:ext cx="246888" cy="249418"/>
                  </a:xfrm>
                  <a:prstGeom prst="straightConnector1">
                    <a:avLst/>
                  </a:prstGeom>
                  <a:ln w="34925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Straight Arrow Connector 165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7045324" y="2620086"/>
                    <a:ext cx="513948" cy="508055"/>
                  </a:xfrm>
                  <a:prstGeom prst="straightConnector1">
                    <a:avLst/>
                  </a:prstGeom>
                  <a:ln w="34925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62" name="Straight Arrow Connector 161"/>
                <p:cNvCxnSpPr>
                  <a:cxnSpLocks noChangeAspect="1"/>
                </p:cNvCxnSpPr>
                <p:nvPr/>
              </p:nvCxnSpPr>
              <p:spPr>
                <a:xfrm flipH="1">
                  <a:off x="5766206" y="3140999"/>
                  <a:ext cx="246888" cy="249418"/>
                </a:xfrm>
                <a:prstGeom prst="straightConnector1">
                  <a:avLst/>
                </a:prstGeom>
                <a:ln w="34925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Arrow Connector 162"/>
                <p:cNvCxnSpPr>
                  <a:cxnSpLocks noChangeAspect="1"/>
                </p:cNvCxnSpPr>
                <p:nvPr/>
              </p:nvCxnSpPr>
              <p:spPr>
                <a:xfrm flipH="1">
                  <a:off x="5376018" y="2709566"/>
                  <a:ext cx="513948" cy="508055"/>
                </a:xfrm>
                <a:prstGeom prst="straightConnector1">
                  <a:avLst/>
                </a:prstGeom>
                <a:ln w="34925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9" name="Straight Arrow Connector 158"/>
              <p:cNvCxnSpPr>
                <a:cxnSpLocks noChangeAspect="1"/>
              </p:cNvCxnSpPr>
              <p:nvPr/>
            </p:nvCxnSpPr>
            <p:spPr>
              <a:xfrm flipV="1">
                <a:off x="6899812" y="4261915"/>
                <a:ext cx="246888" cy="249418"/>
              </a:xfrm>
              <a:prstGeom prst="straightConnector1">
                <a:avLst/>
              </a:prstGeom>
              <a:ln w="34925">
                <a:solidFill>
                  <a:srgbClr val="0000CC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Arrow Connector 159"/>
              <p:cNvCxnSpPr>
                <a:cxnSpLocks noChangeAspect="1"/>
              </p:cNvCxnSpPr>
              <p:nvPr/>
            </p:nvCxnSpPr>
            <p:spPr>
              <a:xfrm flipV="1">
                <a:off x="7111479" y="4410946"/>
                <a:ext cx="513948" cy="508055"/>
              </a:xfrm>
              <a:prstGeom prst="straightConnector1">
                <a:avLst/>
              </a:prstGeom>
              <a:ln w="34925">
                <a:solidFill>
                  <a:srgbClr val="0000CC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6" name="Straight Arrow Connector 155"/>
            <p:cNvCxnSpPr>
              <a:cxnSpLocks noChangeAspect="1"/>
            </p:cNvCxnSpPr>
            <p:nvPr/>
          </p:nvCxnSpPr>
          <p:spPr>
            <a:xfrm>
              <a:off x="5785846" y="4245145"/>
              <a:ext cx="246888" cy="249418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/>
            <p:cNvCxnSpPr>
              <a:cxnSpLocks noChangeAspect="1"/>
            </p:cNvCxnSpPr>
            <p:nvPr/>
          </p:nvCxnSpPr>
          <p:spPr>
            <a:xfrm>
              <a:off x="5386362" y="4410676"/>
              <a:ext cx="513948" cy="508055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622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is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is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/>
                  <a:t>Label the quadrants and add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/>
                  <a:t>arrows</a:t>
                </a: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𝑑𝑒𝑐𝑟𝑒𝑎𝑠𝑒𝑠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𝑑𝑒𝑐𝑟𝑒𝑎𝑠𝑒𝑠</m:t>
                    </m:r>
                  </m:oMath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𝑖𝑛𝑐𝑟𝑒𝑎𝑠𝑒𝑠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𝑑𝑒𝑐𝑟𝑒𝑎𝑠𝑒𝑠</m:t>
                    </m:r>
                  </m:oMath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𝑖𝑛𝑐𝑟𝑒𝑎𝑠𝑒𝑠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𝑖𝑛𝑐𝑟𝑒𝑎𝑠𝑒𝑠</m:t>
                    </m:r>
                  </m:oMath>
                </a14:m>
                <a:endParaRPr lang="en-US" sz="2000" b="0" dirty="0" smtClean="0"/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𝑑𝑒𝑐𝑟𝑒𝑎𝑠𝑒𝑠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𝑖𝑛𝑐𝑟𝑒𝑎𝑠𝑒𝑠</m:t>
                    </m:r>
                  </m:oMath>
                </a14:m>
                <a:endParaRPr lang="en-US" sz="2000" b="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1" name="Group 150"/>
          <p:cNvGrpSpPr/>
          <p:nvPr/>
        </p:nvGrpSpPr>
        <p:grpSpPr>
          <a:xfrm>
            <a:off x="4388993" y="1583195"/>
            <a:ext cx="4943933" cy="4218770"/>
            <a:chOff x="4388993" y="1583195"/>
            <a:chExt cx="4943933" cy="4218770"/>
          </a:xfrm>
        </p:grpSpPr>
        <p:grpSp>
          <p:nvGrpSpPr>
            <p:cNvPr id="152" name="Group 151"/>
            <p:cNvGrpSpPr/>
            <p:nvPr/>
          </p:nvGrpSpPr>
          <p:grpSpPr>
            <a:xfrm>
              <a:off x="4388993" y="1583195"/>
              <a:ext cx="4943933" cy="4218770"/>
              <a:chOff x="4388993" y="1583195"/>
              <a:chExt cx="4943933" cy="4218770"/>
            </a:xfrm>
          </p:grpSpPr>
          <p:grpSp>
            <p:nvGrpSpPr>
              <p:cNvPr id="155" name="Group 154"/>
              <p:cNvGrpSpPr/>
              <p:nvPr/>
            </p:nvGrpSpPr>
            <p:grpSpPr>
              <a:xfrm>
                <a:off x="4388993" y="1583195"/>
                <a:ext cx="4943933" cy="4218770"/>
                <a:chOff x="4388993" y="1583195"/>
                <a:chExt cx="4943933" cy="4218770"/>
              </a:xfrm>
            </p:grpSpPr>
            <p:grpSp>
              <p:nvGrpSpPr>
                <p:cNvPr id="158" name="Group 157"/>
                <p:cNvGrpSpPr/>
                <p:nvPr/>
              </p:nvGrpSpPr>
              <p:grpSpPr>
                <a:xfrm>
                  <a:off x="4388993" y="1583195"/>
                  <a:ext cx="4943933" cy="4218770"/>
                  <a:chOff x="4388993" y="1583195"/>
                  <a:chExt cx="4943933" cy="4218770"/>
                </a:xfrm>
              </p:grpSpPr>
              <p:grpSp>
                <p:nvGrpSpPr>
                  <p:cNvPr id="161" name="Group 160"/>
                  <p:cNvGrpSpPr/>
                  <p:nvPr/>
                </p:nvGrpSpPr>
                <p:grpSpPr>
                  <a:xfrm>
                    <a:off x="4388993" y="1583195"/>
                    <a:ext cx="4943933" cy="4218770"/>
                    <a:chOff x="4388993" y="1583195"/>
                    <a:chExt cx="4943933" cy="4218770"/>
                  </a:xfrm>
                </p:grpSpPr>
                <p:grpSp>
                  <p:nvGrpSpPr>
                    <p:cNvPr id="164" name="Group 163"/>
                    <p:cNvGrpSpPr/>
                    <p:nvPr/>
                  </p:nvGrpSpPr>
                  <p:grpSpPr>
                    <a:xfrm>
                      <a:off x="4388993" y="1583195"/>
                      <a:ext cx="4943933" cy="4218770"/>
                      <a:chOff x="4388993" y="1583195"/>
                      <a:chExt cx="4943933" cy="4218770"/>
                    </a:xfrm>
                  </p:grpSpPr>
                  <p:grpSp>
                    <p:nvGrpSpPr>
                      <p:cNvPr id="167" name="Group 166"/>
                      <p:cNvGrpSpPr/>
                      <p:nvPr/>
                    </p:nvGrpSpPr>
                    <p:grpSpPr>
                      <a:xfrm>
                        <a:off x="4388993" y="1583195"/>
                        <a:ext cx="4943933" cy="4218770"/>
                        <a:chOff x="4388993" y="1583195"/>
                        <a:chExt cx="4943933" cy="4218770"/>
                      </a:xfrm>
                    </p:grpSpPr>
                    <p:grpSp>
                      <p:nvGrpSpPr>
                        <p:cNvPr id="169" name="Group 168"/>
                        <p:cNvGrpSpPr/>
                        <p:nvPr/>
                      </p:nvGrpSpPr>
                      <p:grpSpPr>
                        <a:xfrm>
                          <a:off x="4388993" y="1583195"/>
                          <a:ext cx="4943933" cy="4218770"/>
                          <a:chOff x="4388993" y="1583195"/>
                          <a:chExt cx="4943933" cy="4218770"/>
                        </a:xfrm>
                      </p:grpSpPr>
                      <p:grpSp>
                        <p:nvGrpSpPr>
                          <p:cNvPr id="171" name="Group 170"/>
                          <p:cNvGrpSpPr/>
                          <p:nvPr/>
                        </p:nvGrpSpPr>
                        <p:grpSpPr>
                          <a:xfrm>
                            <a:off x="4388993" y="1583195"/>
                            <a:ext cx="4943933" cy="4218770"/>
                            <a:chOff x="3587805" y="1635446"/>
                            <a:chExt cx="4943933" cy="4218770"/>
                          </a:xfrm>
                        </p:grpSpPr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173" name="Rectangle 172"/>
                                <p:cNvSpPr/>
                                <p:nvPr/>
                              </p:nvSpPr>
                              <p:spPr>
                                <a:xfrm>
                                  <a:off x="5956480" y="4699623"/>
                                  <a:ext cx="1425488" cy="927467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f>
                                          <m:f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𝑑𝑢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den>
                                        </m:f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&gt;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52" name="Rectangle 51"/>
                                <p:cNvSpPr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5956480" y="4699623"/>
                                  <a:ext cx="1425488" cy="927467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6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grpSp>
                          <p:nvGrpSpPr>
                            <p:cNvPr id="174" name="Group 173"/>
                            <p:cNvGrpSpPr/>
                            <p:nvPr/>
                          </p:nvGrpSpPr>
                          <p:grpSpPr>
                            <a:xfrm>
                              <a:off x="3587805" y="1635446"/>
                              <a:ext cx="4943933" cy="4218770"/>
                              <a:chOff x="3587805" y="1635446"/>
                              <a:chExt cx="4943933" cy="4218770"/>
                            </a:xfrm>
                          </p:grpSpPr>
                          <p:grpSp>
                            <p:nvGrpSpPr>
                              <p:cNvPr id="175" name="Group 174"/>
                              <p:cNvGrpSpPr>
                                <a:grpSpLocks noChangeAspect="1"/>
                              </p:cNvGrpSpPr>
                              <p:nvPr/>
                            </p:nvGrpSpPr>
                            <p:grpSpPr>
                              <a:xfrm>
                                <a:off x="3587805" y="1635446"/>
                                <a:ext cx="4943933" cy="4218770"/>
                                <a:chOff x="5669154" y="2294279"/>
                                <a:chExt cx="3295955" cy="2812513"/>
                              </a:xfrm>
                            </p:grpSpPr>
                            <p:grpSp>
                              <p:nvGrpSpPr>
                                <p:cNvPr id="179" name="Group 178"/>
                                <p:cNvGrpSpPr/>
                                <p:nvPr/>
                              </p:nvGrpSpPr>
                              <p:grpSpPr>
                                <a:xfrm>
                                  <a:off x="5669154" y="2294279"/>
                                  <a:ext cx="3295955" cy="2812513"/>
                                  <a:chOff x="5669154" y="2294279"/>
                                  <a:chExt cx="3295955" cy="2812513"/>
                                </a:xfrm>
                              </p:grpSpPr>
                              <p:grpSp>
                                <p:nvGrpSpPr>
                                  <p:cNvPr id="181" name="Group 180"/>
                                  <p:cNvGrpSpPr/>
                                  <p:nvPr/>
                                </p:nvGrpSpPr>
                                <p:grpSpPr>
                                  <a:xfrm>
                                    <a:off x="5669154" y="2294279"/>
                                    <a:ext cx="3295955" cy="2812513"/>
                                    <a:chOff x="5669154" y="2294279"/>
                                    <a:chExt cx="3295955" cy="2812513"/>
                                  </a:xfrm>
                                </p:grpSpPr>
                                <p:grpSp>
                                  <p:nvGrpSpPr>
                                    <p:cNvPr id="183" name="Group 18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5669154" y="2294279"/>
                                      <a:ext cx="3295955" cy="2812513"/>
                                      <a:chOff x="5669154" y="2294279"/>
                                      <a:chExt cx="3295955" cy="2812513"/>
                                    </a:xfrm>
                                  </p:grpSpPr>
                                  <p:grpSp>
                                    <p:nvGrpSpPr>
                                      <p:cNvPr id="191" name="Group 190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5669154" y="2294279"/>
                                        <a:ext cx="3295955" cy="2812513"/>
                                        <a:chOff x="5669154" y="2294279"/>
                                        <a:chExt cx="3295955" cy="2812513"/>
                                      </a:xfrm>
                                    </p:grpSpPr>
                                    <p:grpSp>
                                      <p:nvGrpSpPr>
                                        <p:cNvPr id="193" name="Group 192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5669154" y="2294279"/>
                                          <a:ext cx="3295955" cy="2812513"/>
                                          <a:chOff x="5669154" y="2294279"/>
                                          <a:chExt cx="3295955" cy="2812513"/>
                                        </a:xfrm>
                                      </p:grpSpPr>
                                      <p:grpSp>
                                        <p:nvGrpSpPr>
                                          <p:cNvPr id="195" name="Group 194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5669154" y="2294279"/>
                                            <a:ext cx="3295955" cy="2812513"/>
                                            <a:chOff x="6037286" y="2294279"/>
                                            <a:chExt cx="3295955" cy="2812513"/>
                                          </a:xfrm>
                                        </p:grpSpPr>
                                        <p:grpSp>
                                          <p:nvGrpSpPr>
                                            <p:cNvPr id="203" name="Group 202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6037286" y="2394468"/>
                                              <a:ext cx="3295955" cy="2712324"/>
                                              <a:chOff x="6037286" y="2394468"/>
                                              <a:chExt cx="3295955" cy="2712324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205" name="Group 204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6037286" y="2394468"/>
                                                <a:ext cx="2900659" cy="2712324"/>
                                                <a:chOff x="6037286" y="2394468"/>
                                                <a:chExt cx="2900659" cy="2712324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207" name="Group 206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6037286" y="2394468"/>
                                                  <a:ext cx="2900659" cy="2712324"/>
                                                  <a:chOff x="6037286" y="2394468"/>
                                                  <a:chExt cx="2900659" cy="2712324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209" name="Group 208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6037286" y="2394468"/>
                                                    <a:ext cx="2900659" cy="2712324"/>
                                                    <a:chOff x="6037286" y="2394468"/>
                                                    <a:chExt cx="2900659" cy="2712324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211" name="Group 210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6092211" y="2394468"/>
                                                      <a:ext cx="2845734" cy="2712324"/>
                                                      <a:chOff x="6092211" y="2394468"/>
                                                      <a:chExt cx="2845734" cy="2712324"/>
                                                    </a:xfrm>
                                                  </p:grpSpPr>
                                                  <p:grpSp>
                                                    <p:nvGrpSpPr>
                                                      <p:cNvPr id="213" name="Group 212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6092211" y="2394468"/>
                                                        <a:ext cx="2845734" cy="2588620"/>
                                                        <a:chOff x="6092211" y="2394468"/>
                                                        <a:chExt cx="2845734" cy="2588620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215" name="Group 214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6092211" y="2394468"/>
                                                          <a:ext cx="2845734" cy="2588620"/>
                                                          <a:chOff x="6092211" y="2394468"/>
                                                          <a:chExt cx="2845734" cy="2588620"/>
                                                        </a:xfrm>
                                                      </p:grpSpPr>
                                                      <p:grpSp>
                                                        <p:nvGrpSpPr>
                                                          <p:cNvPr id="217" name="Group 216"/>
                                                          <p:cNvGrpSpPr/>
                                                          <p:nvPr/>
                                                        </p:nvGrpSpPr>
                                                        <p:grpSpPr>
                                                          <a:xfrm>
                                                            <a:off x="6286046" y="2760618"/>
                                                            <a:ext cx="2651899" cy="2222470"/>
                                                            <a:chOff x="6286046" y="2760618"/>
                                                            <a:chExt cx="2651899" cy="2222470"/>
                                                          </a:xfrm>
                                                        </p:grpSpPr>
                                                        <p:grpSp>
                                                          <p:nvGrpSpPr>
                                                            <p:cNvPr id="219" name="Group 218"/>
                                                            <p:cNvGrpSpPr/>
                                                            <p:nvPr/>
                                                          </p:nvGrpSpPr>
                                                          <p:grpSpPr>
                                                            <a:xfrm>
                                                              <a:off x="6286046" y="2760618"/>
                                                              <a:ext cx="2264229" cy="2055222"/>
                                                              <a:chOff x="6286046" y="2760618"/>
                                                              <a:chExt cx="2264229" cy="2055222"/>
                                                            </a:xfrm>
                                                          </p:grpSpPr>
                                                          <p:cxnSp>
                                                            <p:nvCxnSpPr>
                                                              <p:cNvPr id="221" name="Straight Arrow Connector 220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6286046" y="4807131"/>
                                                                <a:ext cx="2264229" cy="8709"/>
                                                              </a:xfrm>
                                                              <a:prstGeom prst="straightConnector1">
                                                                <a:avLst/>
                                                              </a:prstGeom>
                                                              <a:ln w="381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tailEnd type="triangle"/>
                                                              </a:ln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cxnSp>
                                                            <p:nvCxnSpPr>
                                                              <p:cNvPr id="222" name="Straight Arrow Connector 221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 flipV="1">
                                                                <a:off x="6286046" y="2760618"/>
                                                                <a:ext cx="0" cy="2055222"/>
                                                              </a:xfrm>
                                                              <a:prstGeom prst="straightConnector1">
                                                                <a:avLst/>
                                                              </a:prstGeom>
                                                              <a:ln w="381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tailEnd type="triangle"/>
                                                              </a:ln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</p:grpSp>
                                                        <mc:AlternateContent xmlns:mc="http://schemas.openxmlformats.org/markup-compatibility/2006" xmlns:a14="http://schemas.microsoft.com/office/drawing/2010/main">
                                                          <mc:Choice Requires="a14">
                                                            <p:sp>
                                                              <p:nvSpPr>
                                                                <p:cNvPr id="220" name="Rectangle 219"/>
                                                                <p:cNvSpPr/>
                                                                <p:nvPr/>
                                                              </p:nvSpPr>
                                                              <p:spPr>
                                                                <a:xfrm>
                                                                  <a:off x="8550275" y="4613756"/>
                                                                  <a:ext cx="387670" cy="369332"/>
                                                                </a:xfrm>
                                                                <a:prstGeom prst="rect">
                                                                  <a:avLst/>
                                                                </a:prstGeom>
                                                              </p:spPr>
                                                              <p:txBody>
                                                                <a:bodyPr wrap="none">
                                                                  <a:spAutoFit/>
                                                                </a:bodyPr>
                                                                <a:lstStyle/>
                                                                <a:p>
                                                                  <a:pPr/>
                                                                  <a14:m>
                                                                    <m:oMathPara xmlns:m="http://schemas.openxmlformats.org/officeDocument/2006/math">
                                                                      <m:oMathParaPr>
                                                                        <m:jc m:val="centerGroup"/>
                                                                      </m:oMathParaPr>
                                                                      <m:oMath xmlns:m="http://schemas.openxmlformats.org/officeDocument/2006/math">
                                                                        <m:r>
                                                                          <a:rPr lang="en-US" i="1">
                                                                            <a:latin typeface="Cambria Math" panose="02040503050406030204" pitchFamily="18" charset="0"/>
                                                                          </a:rPr>
                                                                          <m:t>𝑢</m:t>
                                                                        </m:r>
                                                                      </m:oMath>
                                                                    </m:oMathPara>
                                                                  </a14:m>
                                                                  <a:endParaRPr lang="en-US" dirty="0"/>
                                                                </a:p>
                                                              </p:txBody>
                                                            </p:sp>
                                                          </mc:Choice>
                                                          <mc:Fallback xmlns="">
                                                            <p:sp>
                                                              <p:nvSpPr>
                                                                <p:cNvPr id="11" name="Rectangle 10"/>
                                                                <p:cNvSpPr>
    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    </p:cNvSpPr>
                                                                <p:nvPr/>
                                                              </p:nvSpPr>
                                                              <p:spPr>
                                                                <a:xfrm>
                                                                  <a:off x="8550275" y="4613756"/>
                                                                  <a:ext cx="387670" cy="369332"/>
                                                                </a:xfrm>
                                                                <a:prstGeom prst="rect">
                                                                  <a:avLst/>
                                                                </a:prstGeom>
                                                                <a:blipFill rotWithShape="0">
                                                                  <a:blip r:embed="rId7"/>
                                                                  <a:stretch>
                                                                    <a:fillRect/>
                                                                  </a:stretch>
                                                                </a:blipFill>
                                                              </p:spPr>
                                                              <p:txBody>
                                                                <a:bodyPr/>
                                                                <a:lstStyle/>
                                                                <a:p>
                                                                  <a:r>
                                                                    <a:rPr lang="en-US">
                                                                      <a:noFill/>
                                                                    </a:rPr>
                                                                    <a:t> </a:t>
                                                                  </a:r>
                                                                </a:p>
                                                              </p:txBody>
                                                            </p:sp>
                                                          </mc:Fallback>
                                                        </mc:AlternateContent>
                                                      </p:grpSp>
                                                      <mc:AlternateContent xmlns:mc="http://schemas.openxmlformats.org/markup-compatibility/2006" xmlns:a14="http://schemas.microsoft.com/office/drawing/2010/main">
                                                        <mc:Choice Requires="a14">
                                                          <p:sp>
                                                            <p:nvSpPr>
                                                              <p:cNvPr id="218" name="Rectangle 217"/>
                                                              <p:cNvSpPr/>
                                                              <p:nvPr/>
                                                            </p:nvSpPr>
                                                            <p:spPr>
                                                              <a:xfrm>
                                                                <a:off x="6092211" y="2394468"/>
                                                                <a:ext cx="387670" cy="369332"/>
                                                              </a:xfrm>
                                                              <a:prstGeom prst="rect">
                                                                <a:avLst/>
                                                              </a:prstGeom>
                                                            </p:spPr>
                                                            <p:txBody>
                                                              <a:bodyPr wrap="none">
                                                                <a:spAutoFit/>
                                                              </a:bodyPr>
                                                              <a:lstStyle/>
                                                              <a:p>
                                                                <a:pPr/>
                                                                <a14:m>
                                                                  <m:oMathPara xmlns:m="http://schemas.openxmlformats.org/officeDocument/2006/math">
                                                                    <m:oMathParaPr>
                                                                      <m:jc m:val="centerGroup"/>
                                                                    </m:oMathParaPr>
                                                                    <m:oMath xmlns:m="http://schemas.openxmlformats.org/officeDocument/2006/math">
                                                                      <m:r>
                                                                        <a:rPr lang="en-US" b="0" i="1" smtClean="0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𝑣</m:t>
                                                                      </m:r>
                                                                    </m:oMath>
                                                                  </m:oMathPara>
                                                                </a14:m>
                                                                <a:endParaRPr lang="en-US" dirty="0"/>
                                                              </a:p>
                                                            </p:txBody>
                                                          </p:sp>
                                                        </mc:Choice>
                                                        <mc:Fallback xmlns="">
                                                          <p:sp>
                                                            <p:nvSpPr>
                                                              <p:cNvPr id="14" name="Rectangle 13"/>
                                                              <p:cNvSpPr>
  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  </p:cNvSpPr>
                                                              <p:nvPr/>
                                                            </p:nvSpPr>
                                                            <p:spPr>
                                                              <a:xfrm>
                                                                <a:off x="6092211" y="2394468"/>
                                                                <a:ext cx="387670" cy="369332"/>
                                                              </a:xfrm>
                                                              <a:prstGeom prst="rect">
                                                                <a:avLst/>
                                                              </a:prstGeom>
                                                              <a:blipFill rotWithShape="0">
                                                                <a:blip r:embed="rId8"/>
                                                                <a:stretch>
                                                                  <a:fillRect/>
                                                                </a:stretch>
                                                              </a:blipFill>
                                                            </p:spPr>
                                                            <p:txBody>
                                                              <a:bodyPr/>
                                                              <a:lstStyle/>
                                                              <a:p>
                                                                <a:r>
                                                                  <a:rPr lang="en-US">
                                                                    <a:noFill/>
                                                                  </a:rPr>
                                                                  <a:t> </a:t>
                                                                </a:r>
                                                              </a:p>
                                                            </p:txBody>
                                                          </p:sp>
                                                        </mc:Fallback>
                                                      </mc:AlternateContent>
                                                    </p:grpSp>
                                                    <mc:AlternateContent xmlns:mc="http://schemas.openxmlformats.org/markup-compatibility/2006" xmlns:a14="http://schemas.microsoft.com/office/drawing/2010/main">
                                                      <mc:Choice Requires="a14">
                                                        <p:sp>
                                                          <p:nvSpPr>
                                                            <p:cNvPr id="216" name="TextBox 215"/>
                                                            <p:cNvSpPr txBox="1"/>
                                                            <p:nvPr/>
                                                          </p:nvSpPr>
                                                          <p:spPr>
                                                            <a:xfrm>
                                                              <a:off x="6093685" y="4706089"/>
                                                              <a:ext cx="192360" cy="276999"/>
                                                            </a:xfrm>
                                                            <a:prstGeom prst="rect">
                                                              <a:avLst/>
                                                            </a:prstGeom>
                                                            <a:noFill/>
                                                          </p:spPr>
                                                          <p:txBody>
                                                            <a:bodyPr wrap="none" lIns="0" tIns="0" rIns="0" bIns="0" rtlCol="0">
                                                              <a:spAutoFit/>
                                                            </a:bodyPr>
                                                            <a:lstStyle/>
                                                            <a:p>
                                                              <a:pPr/>
                                                              <a14:m>
                                                                <m:oMathPara xmlns:m="http://schemas.openxmlformats.org/officeDocument/2006/math">
                                                                  <m:oMathParaPr>
                                                                    <m:jc m:val="centerGroup"/>
                                                                  </m:oMathParaPr>
                                                                  <m:oMath xmlns:m="http://schemas.openxmlformats.org/officeDocument/2006/math">
                                                                    <m:r>
                                                                      <a:rPr lang="en-US" b="0" i="1" smtClean="0">
                                                                        <a:latin typeface="Cambria Math" panose="02040503050406030204" pitchFamily="18" charset="0"/>
                                                                      </a:rPr>
                                                                      <m:t>0</m:t>
                                                                    </m:r>
                                                                  </m:oMath>
                                                                </m:oMathPara>
                                                              </a14:m>
                                                              <a:endParaRPr lang="en-US" dirty="0"/>
                                                            </a:p>
                                                          </p:txBody>
                                                        </p:sp>
                                                      </mc:Choice>
                                                      <mc:Fallback xmlns="">
                                                        <p:sp>
                                                          <p:nvSpPr>
                                                            <p:cNvPr id="16" name="TextBox 15"/>
                                                            <p:cNvSpPr txBox="1">
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</p:cNvSpPr>
                                                            <p:nvPr/>
                                                          </p:nvSpPr>
                                                          <p:spPr>
                                                            <a:xfrm>
                                                              <a:off x="6093685" y="4706089"/>
                                                              <a:ext cx="192360" cy="276999"/>
                                                            </a:xfrm>
                                                            <a:prstGeom prst="rect">
                                                              <a:avLst/>
                                                            </a:prstGeom>
                                                            <a:blipFill rotWithShape="0">
                                                              <a:blip r:embed="rId9"/>
                                                              <a:stretch>
                                                                <a:fillRect l="-2128"/>
                                                              </a:stretch>
                                                            </a:blipFill>
                                                          </p:spPr>
                                                          <p:txBody>
                                                            <a:bodyPr/>
                                                            <a:lstStyle/>
                                                            <a:p>
                                                              <a:r>
                                                                <a:rPr lang="en-US">
                                                                  <a:noFill/>
                                                                </a:rPr>
                                                                <a:t> </a:t>
                                                              </a:r>
                                                            </a:p>
                                                          </p:txBody>
                                                        </p:sp>
                                                      </mc:Fallback>
                                                    </mc:AlternateContent>
                                                  </p:grpSp>
                                                  <mc:AlternateContent xmlns:mc="http://schemas.openxmlformats.org/markup-compatibility/2006" xmlns:a14="http://schemas.microsoft.com/office/drawing/2010/main">
                                                    <mc:Choice Requires="a14">
                                                      <p:sp>
                                                        <p:nvSpPr>
                                                          <p:cNvPr id="214" name="TextBox 213"/>
                                                          <p:cNvSpPr txBox="1"/>
                                                          <p:nvPr/>
                                                        </p:nvSpPr>
                                                        <p:spPr>
                                                          <a:xfrm>
                                                            <a:off x="7321980" y="4829793"/>
                                                            <a:ext cx="192360" cy="276999"/>
                                                          </a:xfrm>
                                                          <a:prstGeom prst="rect">
                                                            <a:avLst/>
                                                          </a:prstGeom>
                                                          <a:noFill/>
                                                        </p:spPr>
                                                        <p:txBody>
                                                          <a:bodyPr wrap="none" lIns="0" tIns="0" rIns="0" bIns="0" rtlCol="0">
                                                            <a:spAutoFit/>
                                                          </a:bodyPr>
                                                          <a:lstStyle/>
                                                          <a:p>
                                                            <a:pPr/>
                                                            <a14:m>
                                                              <m:oMathPara xmlns:m="http://schemas.openxmlformats.org/officeDocument/2006/math">
                                                                <m:oMathParaPr>
                                                                  <m:jc m:val="centerGroup"/>
                                                                </m:oMathParaPr>
                                                                <m:oMath xmlns:m="http://schemas.openxmlformats.org/officeDocument/2006/math">
                                                                  <m:r>
                                                                    <a:rPr lang="en-US" b="0" i="1" smtClean="0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  <m:t>1</m:t>
                                                                  </m:r>
                                                                </m:oMath>
                                                              </m:oMathPara>
                                                            </a14:m>
                                                            <a:endParaRPr lang="en-US" dirty="0"/>
                                                          </a:p>
                                                        </p:txBody>
                                                      </p:sp>
                                                    </mc:Choice>
                                                    <mc:Fallback xmlns="">
                                                      <p:sp>
                                                        <p:nvSpPr>
                                                          <p:cNvPr id="22" name="TextBox 21"/>
                                                          <p:cNvSpPr txBox="1">
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</p:cNvSpPr>
                                                          <p:nvPr/>
                                                        </p:nvSpPr>
                                                        <p:spPr>
                                                          <a:xfrm>
                                                            <a:off x="7321980" y="4829793"/>
                                                            <a:ext cx="192360" cy="276999"/>
                                                          </a:xfrm>
                                                          <a:prstGeom prst="rect">
                                                            <a:avLst/>
                                                          </a:prstGeom>
                                                          <a:blipFill rotWithShape="0">
                                                            <a:blip r:embed="rId10"/>
                                                            <a:stretch>
                                                              <a:fillRect r="-2128"/>
                                                            </a:stretch>
                                                          </a:blipFill>
                                                        </p:spPr>
                                                        <p:txBody>
                                                          <a:bodyPr/>
                                                          <a:lstStyle/>
                                                          <a:p>
                                                            <a:r>
                                                              <a:rPr lang="en-US">
                                                                <a:noFill/>
                                                              </a:rPr>
                                                              <a:t> </a:t>
                                                            </a:r>
                                                          </a:p>
                                                        </p:txBody>
                                                      </p:sp>
                                                    </mc:Fallback>
                                                  </mc:AlternateContent>
                                                </p:grpSp>
                                                <mc:AlternateContent xmlns:mc="http://schemas.openxmlformats.org/markup-compatibility/2006" xmlns:a14="http://schemas.microsoft.com/office/drawing/2010/main">
                                                  <mc:Choice Requires="a14">
                                                    <p:sp>
                                                      <p:nvSpPr>
                                                        <p:cNvPr id="212" name="TextBox 211"/>
                                                        <p:cNvSpPr txBox="1"/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6037286" y="3649729"/>
                                                          <a:ext cx="192360" cy="276999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noFill/>
                                                      </p:spPr>
                                                      <p:txBody>
                                                        <a:bodyPr wrap="none" lIns="0" tIns="0" rIns="0" bIns="0" rtlCol="0">
                                                          <a:spAutoFit/>
                                                        </a:bodyPr>
                                                        <a:lstStyle/>
                                                        <a:p>
                                                          <a:pPr/>
                                                          <a14:m>
                                                            <m:oMathPara xmlns:m="http://schemas.openxmlformats.org/officeDocument/2006/math">
                                                              <m:oMathParaPr>
                                                                <m:jc m:val="centerGroup"/>
                                                              </m:oMathParaPr>
                                                              <m:oMath xmlns:m="http://schemas.openxmlformats.org/officeDocument/2006/math">
                                                                <m:r>
                                                                  <a:rPr lang="en-US" b="0" i="1" smtClean="0"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1</m:t>
                                                                </m:r>
                                                              </m:oMath>
                                                            </m:oMathPara>
                                                          </a14:m>
                                                          <a:endParaRPr lang="en-US" dirty="0"/>
                                                        </a:p>
                                                      </p:txBody>
                                                    </p:sp>
                                                  </mc:Choice>
                                                  <mc:Fallback xmlns="">
                                                    <p:sp>
                                                      <p:nvSpPr>
                                                        <p:cNvPr id="24" name="TextBox 23"/>
                                                        <p:cNvSpPr txBox="1">
                                                          <a:spLocks noRot="1" noChangeAspect="1" noMove="1" noResize="1" noEditPoints="1" noAdjustHandles="1" noChangeArrowheads="1" noChangeShapeType="1" noTextEdit="1"/>
                                                        </p:cNvSpPr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6037286" y="3649729"/>
                                                          <a:ext cx="192360" cy="276999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blipFill rotWithShape="0">
                                                          <a:blip r:embed="rId11"/>
                                                          <a:stretch>
                                                            <a:fillRect l="-2128"/>
                                                          </a:stretch>
                                                        </a:blipFill>
                                                      </p:spPr>
                                                      <p:txBody>
                                                        <a:bodyPr/>
                                                        <a:lstStyle/>
                                                        <a:p>
                                                          <a:r>
                                                            <a:rPr lang="en-US">
                                                              <a:noFill/>
                                                            </a:rPr>
                                                            <a:t> </a:t>
                                                          </a:r>
                                                        </a:p>
                                                      </p:txBody>
                                                    </p:sp>
                                                  </mc:Fallback>
                                                </mc:AlternateContent>
                                              </p:grpSp>
                                              <p:cxnSp>
                                                <p:nvCxnSpPr>
                                                  <p:cNvPr id="210" name="Straight Arrow Connector 209"/>
                                                  <p:cNvCxnSpPr/>
                                                  <p:nvPr/>
                                                </p:nvCxnSpPr>
                                                <p:spPr>
                                                  <a:xfrm>
                                                    <a:off x="6286045" y="3783873"/>
                                                    <a:ext cx="2264229" cy="8709"/>
                                                  </a:xfrm>
                                                  <a:prstGeom prst="straightConnector1">
                                                    <a:avLst/>
                                                  </a:prstGeom>
                                                  <a:ln w="38100">
                                                    <a:solidFill>
                                                      <a:srgbClr val="00B050"/>
                                                    </a:solidFill>
                                                    <a:prstDash val="sysDash"/>
                                                    <a:tailEnd type="triangle"/>
                                                  </a:ln>
                                                </p:spPr>
                                                <p:style>
                                                  <a:lnRef idx="1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</p:grpSp>
                                            <p:cxnSp>
                                              <p:nvCxnSpPr>
                                                <p:cNvPr id="208" name="Straight Arrow Connector 207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 flipV="1">
                                                  <a:off x="7418159" y="2743200"/>
                                                  <a:ext cx="0" cy="2055222"/>
                                                </a:xfrm>
                                                <a:prstGeom prst="straightConnector1">
                                                  <a:avLst/>
                                                </a:prstGeom>
                                                <a:ln w="38100">
                                                  <a:solidFill>
                                                    <a:srgbClr val="FF0000"/>
                                                  </a:solidFill>
                                                  <a:prstDash val="sysDash"/>
                                                  <a:tailEnd type="triangle"/>
                                                </a:ln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</p:grpSp>
                                          <mc:AlternateContent xmlns:mc="http://schemas.openxmlformats.org/markup-compatibility/2006" xmlns:a14="http://schemas.microsoft.com/office/drawing/2010/main">
                                            <mc:Choice Requires="a14">
                                              <p:sp>
                                                <p:nvSpPr>
                                                  <p:cNvPr id="206" name="Rectangle 205"/>
                                                  <p:cNvSpPr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382917" y="3566254"/>
                                                    <a:ext cx="950324" cy="618311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</p:spPr>
                                                <p:txBody>
                                                  <a:bodyPr wrap="none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pPr/>
                                                    <a14:m>
                                                      <m:oMathPara xmlns:m="http://schemas.openxmlformats.org/officeDocument/2006/math">
                                                        <m:oMathParaPr>
                                                          <m:jc m:val="centerGroup"/>
                                                        </m:oMathParaPr>
                                                        <m:oMath xmlns:m="http://schemas.openxmlformats.org/officeDocument/2006/math">
                                                          <m:f>
                                                            <m:fPr>
                                                              <m:ctrlPr>
                                                                <a:rPr lang="en-US" i="1" dirty="0" smtClean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fPr>
                                                            <m:num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𝑑𝑢</m:t>
                                                              </m:r>
                                                            </m:num>
                                                            <m:den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𝑑</m:t>
                                                              </m:r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𝜏</m:t>
                                                              </m:r>
                                                            </m:den>
                                                          </m:f>
                                                          <m:r>
                                                            <a:rPr lang="en-US" b="0" i="1" dirty="0" smtClean="0">
                                                              <a:solidFill>
                                                                <a:srgbClr val="00B05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=</m:t>
                                                          </m:r>
                                                          <m:r>
                                                            <a:rPr lang="en-US" i="1" dirty="0">
                                                              <a:solidFill>
                                                                <a:srgbClr val="00B05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0</m:t>
                                                          </m:r>
                                                        </m:oMath>
                                                      </m:oMathPara>
                                                    </a14:m>
                                                    <a:endParaRPr lang="en-US" dirty="0">
                                                      <a:solidFill>
                                                        <a:srgbClr val="00B050"/>
                                                      </a:solidFill>
                                                    </a:endParaRPr>
                                                  </a:p>
                                                </p:txBody>
                                              </p:sp>
                                            </mc:Choice>
                                            <mc:Fallback xmlns="">
                                              <p:sp>
                                                <p:nvSpPr>
                                                  <p:cNvPr id="25" name="Rectangle 24"/>
                                                  <p:cNvSpPr>
                                                    <a:spLocks noRot="1" noChangeAspect="1" noMove="1" noResize="1" noEditPoints="1" noAdjustHandles="1" noChangeArrowheads="1" noChangeShapeType="1" noTextEdit="1"/>
                                                  </p:cNvSpPr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382917" y="3566254"/>
                                                    <a:ext cx="950324" cy="618311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blipFill rotWithShape="0">
                                                    <a:blip r:embed="rId12"/>
                                                    <a:stretch>
                                                      <a:fillRect/>
                                                    </a:stretch>
                                                  </a:blipFill>
                                                </p:spPr>
                                                <p:txBody>
                                                  <a:bodyPr/>
                                                  <a:lstStyle/>
                                                  <a:p>
                                                    <a:r>
                                                      <a:rPr lang="en-US">
                                                        <a:noFill/>
                                                      </a:rPr>
                                                      <a:t> </a:t>
                                                    </a:r>
                                                  </a:p>
                                                </p:txBody>
                                              </p:sp>
                                            </mc:Fallback>
                                          </mc:AlternateContent>
                                        </p:grpSp>
                                        <mc:AlternateContent xmlns:mc="http://schemas.openxmlformats.org/markup-compatibility/2006" xmlns:a14="http://schemas.microsoft.com/office/drawing/2010/main">
                                          <mc:Choice Requires="a14">
                                            <p:sp>
                                              <p:nvSpPr>
                                                <p:cNvPr id="204" name="Rectangle 203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968521" y="2294279"/>
                                                  <a:ext cx="950324" cy="61831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</p:spPr>
                                              <p:txBody>
                                                <a:bodyPr wrap="none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/>
                                                  <a14:m>
                                                    <m:oMathPara xmlns:m="http://schemas.openxmlformats.org/officeDocument/2006/math">
                                                      <m:oMathParaPr>
                                                        <m:jc m:val="centerGroup"/>
                                                      </m:oMathParaPr>
                                                      <m:oMath xmlns:m="http://schemas.openxmlformats.org/officeDocument/2006/math">
                                                        <m:f>
                                                          <m:fPr>
                                                            <m:ctrlPr>
                                                              <a:rPr lang="en-US" i="1" dirty="0" smtClean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fPr>
                                                          <m:num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𝑑</m:t>
                                                            </m:r>
                                                            <m:r>
                                                              <a:rPr lang="en-US" b="0" i="1" dirty="0" smtClean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𝑣</m:t>
                                                            </m:r>
                                                          </m:num>
                                                          <m:den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𝑑</m:t>
                                                            </m:r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𝜏</m:t>
                                                            </m:r>
                                                          </m:den>
                                                        </m:f>
                                                        <m:r>
                                                          <a:rPr lang="en-US" b="0" i="1" dirty="0" smtClean="0">
                                                            <a:solidFill>
                                                              <a:srgbClr val="FF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=</m:t>
                                                        </m:r>
                                                        <m:r>
                                                          <a:rPr lang="en-US" i="1" dirty="0">
                                                            <a:solidFill>
                                                              <a:srgbClr val="FF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0</m:t>
                                                        </m:r>
                                                      </m:oMath>
                                                    </m:oMathPara>
                                                  </a14:m>
                                                  <a:endParaRPr lang="en-US" dirty="0">
                                                    <a:solidFill>
                                                      <a:srgbClr val="FF0000"/>
                                                    </a:solidFill>
                                                  </a:endParaRPr>
                                                </a:p>
                                              </p:txBody>
                                            </p:sp>
                                          </mc:Choice>
                                          <mc:Fallback xmlns="">
                                            <p:sp>
                                              <p:nvSpPr>
                                                <p:cNvPr id="32" name="Rectangle 31"/>
                                                <p:cNvSpPr>
                                                  <a:spLocks noRot="1" noChangeAspect="1" noMove="1" noResize="1" noEditPoints="1" noAdjustHandles="1" noChangeArrowheads="1" noChangeShapeType="1" noTextEdit="1"/>
                                                </p:cNvSpPr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968521" y="2294279"/>
                                                  <a:ext cx="950324" cy="61831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blipFill rotWithShape="0">
                                                  <a:blip r:embed="rId13"/>
                                                  <a:stretch>
                                                    <a:fillRect/>
                                                  </a:stretch>
                                                </a:blipFill>
                                              </p:spPr>
                                              <p:txBody>
                                                <a:bodyPr/>
                                                <a:lstStyle/>
                                                <a:p>
                                                  <a:r>
                                                    <a:rPr lang="en-US">
                                                      <a:noFill/>
                                                    </a:rPr>
                                                    <a:t> </a:t>
                                                  </a:r>
                                                </a:p>
                                              </p:txBody>
                                            </p:sp>
                                          </mc:Fallback>
                                        </mc:AlternateContent>
                                      </p:grpSp>
                                      <p:grpSp>
                                        <p:nvGrpSpPr>
                                          <p:cNvPr id="196" name="Group 195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233109" y="3557450"/>
                                            <a:ext cx="1633840" cy="452846"/>
                                            <a:chOff x="6204857" y="3559628"/>
                                            <a:chExt cx="1633840" cy="452846"/>
                                          </a:xfrm>
                                        </p:grpSpPr>
                                        <p:cxnSp>
                                          <p:nvCxnSpPr>
                                            <p:cNvPr id="197" name="Straight Arrow Connector 196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531625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98" name="Straight Arrow Connector 197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852587" y="3651907"/>
                                              <a:ext cx="0" cy="304800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99" name="Straight Arrow Connector 198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204857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0" name="Straight Arrow Connector 199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198172" y="3606777"/>
                                              <a:ext cx="0" cy="304800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1" name="Straight Arrow Connector 200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511929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2" name="Straight Arrow Connector 201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838697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</p:grp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194" name="Rectangle 193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6025129" y="2719055"/>
                                              <a:ext cx="943207" cy="618311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</p:spPr>
                                          <p:txBody>
                                            <a:bodyPr wrap="none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/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f>
                                                      <m:fPr>
                                                        <m:ctrlP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fPr>
                                                      <m:num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𝑑𝑣</m:t>
                                                        </m:r>
                                                      </m:num>
                                                      <m:den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𝑑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𝜏</m:t>
                                                        </m:r>
                                                      </m:den>
                                                    </m:f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&lt;0</m:t>
                                                    </m:r>
                                                  </m:oMath>
                                                </m:oMathPara>
                                              </a14:m>
                                              <a:endParaRPr lang="en-US" dirty="0"/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36" name="Rectangle 35"/>
                                            <p:cNvSpPr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>
                                            <a:xfrm>
                                              <a:off x="6025129" y="2719055"/>
                                              <a:ext cx="943207" cy="618311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0">
                                              <a:blip r:embed="rId14"/>
                                              <a:stretch>
                                                <a:fillRect/>
                                              </a:stretch>
                                            </a:blipFill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US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92" name="Rectangle 191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7185014" y="2719055"/>
                                            <a:ext cx="943207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f>
                                                    <m:fPr>
                                                      <m:ctrlPr>
                                                        <a:rPr lang="en-US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𝑑𝑣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𝜏</m:t>
                                                      </m:r>
                                                    </m:den>
                                                  </m:f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&gt;</m:t>
                                                  </m:r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37" name="Rectangle 36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7185014" y="2719055"/>
                                            <a:ext cx="943207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15"/>
                                            <a:stretch>
                                              <a:fillRect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p:grpSp>
                                  <p:nvGrpSpPr>
                                    <p:cNvPr id="184" name="Group 183"/>
                                    <p:cNvGrpSpPr/>
                                    <p:nvPr/>
                                  </p:nvGrpSpPr>
                                  <p:grpSpPr>
                                    <a:xfrm rot="5400000">
                                      <a:off x="6237460" y="3557451"/>
                                      <a:ext cx="1633840" cy="452846"/>
                                      <a:chOff x="6385509" y="3709850"/>
                                      <a:chExt cx="1633840" cy="452846"/>
                                    </a:xfrm>
                                  </p:grpSpPr>
                                  <p:cxnSp>
                                    <p:nvCxnSpPr>
                                      <p:cNvPr id="185" name="Straight Arrow Connector 184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712277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86" name="Straight Arrow Connector 185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023155" y="3805014"/>
                                        <a:ext cx="0" cy="304800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87" name="Straight Arrow Connector 186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385509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88" name="Straight Arrow Connector 187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365793" y="3764228"/>
                                        <a:ext cx="0" cy="304800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89" name="Straight Arrow Connector 188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692581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90" name="Straight Arrow Connector 189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8019349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82" name="Rectangle 181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024061" y="3090887"/>
                                        <a:ext cx="950324" cy="618311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  <p:txBody>
                                      <a:bodyPr wrap="none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f>
                                                <m:f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𝑑𝑢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𝑑</m:t>
                                                  </m:r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𝜏</m:t>
                                                  </m:r>
                                                </m:den>
                                              </m:f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&lt;0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47" name="Rectangle 46"/>
                                      <p:cNvSpPr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24061" y="3090887"/>
                                        <a:ext cx="950324" cy="618311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16"/>
                                        <a:stretch>
                                          <a:fillRect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80" name="Rectangle 179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5998545" y="4317933"/>
                                      <a:ext cx="950325" cy="618311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f>
                                              <m:fPr>
                                                <m:ctrlPr>
                                                  <a:rPr lang="en-US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𝑑𝑢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den>
                                            </m:f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&gt;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49" name="Rectangle 48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5998545" y="4317933"/>
                                      <a:ext cx="950325" cy="618311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17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76" name="Rectangle 175"/>
                                  <p:cNvSpPr/>
                                  <p:nvPr/>
                                </p:nvSpPr>
                                <p:spPr>
                                  <a:xfrm>
                                    <a:off x="5843451" y="2834006"/>
                                    <a:ext cx="1425486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𝑑𝑢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&lt;0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1" name="Rectangle 50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5843451" y="2834006"/>
                                    <a:ext cx="1425486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8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77" name="Rectangle 176"/>
                                  <p:cNvSpPr/>
                                  <p:nvPr/>
                                </p:nvSpPr>
                                <p:spPr>
                                  <a:xfrm>
                                    <a:off x="5932638" y="4131383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&gt;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3" name="Rectangle 52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5932638" y="4131383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9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78" name="Rectangle 177"/>
                                  <p:cNvSpPr/>
                                  <p:nvPr/>
                                </p:nvSpPr>
                                <p:spPr>
                                  <a:xfrm>
                                    <a:off x="4073975" y="4114884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&lt;0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5" name="Rectangle 54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4073975" y="4114884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20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</p:grpSp>
                      <p:sp>
                        <p:nvSpPr>
                          <p:cNvPr id="172" name="TextBox 171"/>
                          <p:cNvSpPr txBox="1"/>
                          <p:nvPr/>
                        </p:nvSpPr>
                        <p:spPr>
                          <a:xfrm>
                            <a:off x="4913870" y="2678639"/>
                            <a:ext cx="566058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b="1" dirty="0" smtClean="0">
                                <a:solidFill>
                                  <a:srgbClr val="7030A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</a:rPr>
                              <a:t>I</a:t>
                            </a:r>
                            <a:endParaRPr lang="en-US" b="1" dirty="0">
                              <a:solidFill>
                                <a:srgbClr val="7030A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170" name="TextBox 169"/>
                        <p:cNvSpPr txBox="1"/>
                        <p:nvPr/>
                      </p:nvSpPr>
                      <p:spPr>
                        <a:xfrm>
                          <a:off x="4915231" y="4364134"/>
                          <a:ext cx="566058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b="1" dirty="0" smtClean="0">
                              <a:solidFill>
                                <a:srgbClr val="7030A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II</a:t>
                          </a:r>
                          <a:endParaRPr lang="en-US" b="1" dirty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168" name="TextBox 167"/>
                      <p:cNvSpPr txBox="1"/>
                      <p:nvPr/>
                    </p:nvSpPr>
                    <p:spPr>
                      <a:xfrm>
                        <a:off x="7838851" y="4359088"/>
                        <a:ext cx="566058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b="1" dirty="0" smtClean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a:t>III</a:t>
                        </a:r>
                        <a:endParaRPr lang="en-US" b="1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165" name="Oval 164"/>
                    <p:cNvSpPr>
                      <a:spLocks noChangeAspect="1"/>
                    </p:cNvSpPr>
                    <p:nvPr/>
                  </p:nvSpPr>
                  <p:spPr>
                    <a:xfrm>
                      <a:off x="6384765" y="3754313"/>
                      <a:ext cx="137160" cy="13716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6" name="Oval 165"/>
                    <p:cNvSpPr>
                      <a:spLocks noChangeAspect="1"/>
                    </p:cNvSpPr>
                    <p:nvPr/>
                  </p:nvSpPr>
                  <p:spPr>
                    <a:xfrm>
                      <a:off x="4694712" y="5270830"/>
                      <a:ext cx="137160" cy="13716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162" name="Straight Arrow Connector 161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6871075" y="3117073"/>
                    <a:ext cx="246888" cy="249418"/>
                  </a:xfrm>
                  <a:prstGeom prst="straightConnector1">
                    <a:avLst/>
                  </a:prstGeom>
                  <a:ln w="34925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Straight Arrow Connector 162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7045324" y="2620086"/>
                    <a:ext cx="513948" cy="508055"/>
                  </a:xfrm>
                  <a:prstGeom prst="straightConnector1">
                    <a:avLst/>
                  </a:prstGeom>
                  <a:ln w="34925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9" name="Straight Arrow Connector 158"/>
                <p:cNvCxnSpPr>
                  <a:cxnSpLocks noChangeAspect="1"/>
                </p:cNvCxnSpPr>
                <p:nvPr/>
              </p:nvCxnSpPr>
              <p:spPr>
                <a:xfrm flipH="1">
                  <a:off x="5766206" y="3140999"/>
                  <a:ext cx="246888" cy="249418"/>
                </a:xfrm>
                <a:prstGeom prst="straightConnector1">
                  <a:avLst/>
                </a:prstGeom>
                <a:ln w="34925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Arrow Connector 159"/>
                <p:cNvCxnSpPr>
                  <a:cxnSpLocks noChangeAspect="1"/>
                </p:cNvCxnSpPr>
                <p:nvPr/>
              </p:nvCxnSpPr>
              <p:spPr>
                <a:xfrm flipH="1">
                  <a:off x="5376018" y="2709566"/>
                  <a:ext cx="513948" cy="508055"/>
                </a:xfrm>
                <a:prstGeom prst="straightConnector1">
                  <a:avLst/>
                </a:prstGeom>
                <a:ln w="34925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6" name="Straight Arrow Connector 155"/>
              <p:cNvCxnSpPr>
                <a:cxnSpLocks noChangeAspect="1"/>
              </p:cNvCxnSpPr>
              <p:nvPr/>
            </p:nvCxnSpPr>
            <p:spPr>
              <a:xfrm flipV="1">
                <a:off x="6899812" y="4261915"/>
                <a:ext cx="246888" cy="249418"/>
              </a:xfrm>
              <a:prstGeom prst="straightConnector1">
                <a:avLst/>
              </a:prstGeom>
              <a:ln w="34925">
                <a:solidFill>
                  <a:srgbClr val="0000CC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/>
              <p:cNvCxnSpPr>
                <a:cxnSpLocks noChangeAspect="1"/>
              </p:cNvCxnSpPr>
              <p:nvPr/>
            </p:nvCxnSpPr>
            <p:spPr>
              <a:xfrm flipV="1">
                <a:off x="7111479" y="4410946"/>
                <a:ext cx="513948" cy="508055"/>
              </a:xfrm>
              <a:prstGeom prst="straightConnector1">
                <a:avLst/>
              </a:prstGeom>
              <a:ln w="34925">
                <a:solidFill>
                  <a:srgbClr val="0000CC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3" name="Straight Arrow Connector 152"/>
            <p:cNvCxnSpPr>
              <a:cxnSpLocks noChangeAspect="1"/>
            </p:cNvCxnSpPr>
            <p:nvPr/>
          </p:nvCxnSpPr>
          <p:spPr>
            <a:xfrm>
              <a:off x="5785846" y="4245145"/>
              <a:ext cx="246888" cy="249418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>
              <a:cxnSpLocks noChangeAspect="1"/>
            </p:cNvCxnSpPr>
            <p:nvPr/>
          </p:nvCxnSpPr>
          <p:spPr>
            <a:xfrm>
              <a:off x="5386362" y="4410676"/>
              <a:ext cx="513948" cy="508055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977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599177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 smtClean="0"/>
                  <a:t>is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,1) 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is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/>
                  <a:t>Label the quadrants and add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/>
                  <a:t>arrows</a:t>
                </a: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𝑑𝑒𝑐𝑟𝑒𝑎𝑠𝑒𝑠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𝑑𝑒𝑐𝑟𝑒𝑎𝑠𝑒𝑠</m:t>
                    </m:r>
                  </m:oMath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𝑖𝑛𝑐𝑟𝑒𝑎𝑠𝑒𝑠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𝑑𝑒𝑐𝑟𝑒𝑎𝑠𝑒𝑠</m:t>
                    </m:r>
                  </m:oMath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𝑖𝑛𝑐𝑟𝑒𝑎𝑠𝑒𝑠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𝑖𝑛𝑐𝑟𝑒𝑎𝑠𝑒𝑠</m:t>
                    </m:r>
                  </m:oMath>
                </a14:m>
                <a:endParaRPr lang="en-US" sz="2000" b="0" dirty="0" smtClean="0"/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𝑑𝑒𝑐𝑟𝑒𝑎𝑠𝑒𝑠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𝑖𝑛𝑐𝑟𝑒𝑎𝑠𝑒𝑠</m:t>
                    </m:r>
                  </m:oMath>
                </a14:m>
                <a:endParaRPr lang="en-US" sz="2000" b="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b="1" dirty="0">
                  <a:solidFill>
                    <a:srgbClr val="FF0000"/>
                  </a:solidFill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b="1" dirty="0" smtClean="0">
                  <a:solidFill>
                    <a:srgbClr val="FF0000"/>
                  </a:solidFill>
                </a:endParaRP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599177" cy="6343650"/>
              </a:xfrm>
              <a:blipFill rotWithShape="0">
                <a:blip r:embed="rId3"/>
                <a:stretch>
                  <a:fillRect l="-1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1" name="Group 150"/>
          <p:cNvGrpSpPr/>
          <p:nvPr/>
        </p:nvGrpSpPr>
        <p:grpSpPr>
          <a:xfrm>
            <a:off x="4388993" y="1583195"/>
            <a:ext cx="4943933" cy="4218770"/>
            <a:chOff x="4388993" y="1583195"/>
            <a:chExt cx="4943933" cy="4218770"/>
          </a:xfrm>
        </p:grpSpPr>
        <p:grpSp>
          <p:nvGrpSpPr>
            <p:cNvPr id="152" name="Group 151"/>
            <p:cNvGrpSpPr/>
            <p:nvPr/>
          </p:nvGrpSpPr>
          <p:grpSpPr>
            <a:xfrm>
              <a:off x="4388993" y="1583195"/>
              <a:ext cx="4943933" cy="4218770"/>
              <a:chOff x="4388993" y="1583195"/>
              <a:chExt cx="4943933" cy="4218770"/>
            </a:xfrm>
          </p:grpSpPr>
          <p:grpSp>
            <p:nvGrpSpPr>
              <p:cNvPr id="155" name="Group 154"/>
              <p:cNvGrpSpPr/>
              <p:nvPr/>
            </p:nvGrpSpPr>
            <p:grpSpPr>
              <a:xfrm>
                <a:off x="4388993" y="1583195"/>
                <a:ext cx="4943933" cy="4218770"/>
                <a:chOff x="4388993" y="1583195"/>
                <a:chExt cx="4943933" cy="4218770"/>
              </a:xfrm>
            </p:grpSpPr>
            <p:grpSp>
              <p:nvGrpSpPr>
                <p:cNvPr id="158" name="Group 157"/>
                <p:cNvGrpSpPr/>
                <p:nvPr/>
              </p:nvGrpSpPr>
              <p:grpSpPr>
                <a:xfrm>
                  <a:off x="4388993" y="1583195"/>
                  <a:ext cx="4943933" cy="4218770"/>
                  <a:chOff x="4388993" y="1583195"/>
                  <a:chExt cx="4943933" cy="4218770"/>
                </a:xfrm>
              </p:grpSpPr>
              <p:grpSp>
                <p:nvGrpSpPr>
                  <p:cNvPr id="161" name="Group 160"/>
                  <p:cNvGrpSpPr/>
                  <p:nvPr/>
                </p:nvGrpSpPr>
                <p:grpSpPr>
                  <a:xfrm>
                    <a:off x="4388993" y="1583195"/>
                    <a:ext cx="4943933" cy="4218770"/>
                    <a:chOff x="4388993" y="1583195"/>
                    <a:chExt cx="4943933" cy="4218770"/>
                  </a:xfrm>
                </p:grpSpPr>
                <p:grpSp>
                  <p:nvGrpSpPr>
                    <p:cNvPr id="164" name="Group 163"/>
                    <p:cNvGrpSpPr/>
                    <p:nvPr/>
                  </p:nvGrpSpPr>
                  <p:grpSpPr>
                    <a:xfrm>
                      <a:off x="4388993" y="1583195"/>
                      <a:ext cx="4943933" cy="4218770"/>
                      <a:chOff x="4388993" y="1583195"/>
                      <a:chExt cx="4943933" cy="4218770"/>
                    </a:xfrm>
                  </p:grpSpPr>
                  <p:grpSp>
                    <p:nvGrpSpPr>
                      <p:cNvPr id="167" name="Group 166"/>
                      <p:cNvGrpSpPr/>
                      <p:nvPr/>
                    </p:nvGrpSpPr>
                    <p:grpSpPr>
                      <a:xfrm>
                        <a:off x="4388993" y="1583195"/>
                        <a:ext cx="4943933" cy="4218770"/>
                        <a:chOff x="4388993" y="1583195"/>
                        <a:chExt cx="4943933" cy="4218770"/>
                      </a:xfrm>
                    </p:grpSpPr>
                    <p:grpSp>
                      <p:nvGrpSpPr>
                        <p:cNvPr id="169" name="Group 168"/>
                        <p:cNvGrpSpPr/>
                        <p:nvPr/>
                      </p:nvGrpSpPr>
                      <p:grpSpPr>
                        <a:xfrm>
                          <a:off x="4388993" y="1583195"/>
                          <a:ext cx="4943933" cy="4218770"/>
                          <a:chOff x="4388993" y="1583195"/>
                          <a:chExt cx="4943933" cy="4218770"/>
                        </a:xfrm>
                      </p:grpSpPr>
                      <p:grpSp>
                        <p:nvGrpSpPr>
                          <p:cNvPr id="171" name="Group 170"/>
                          <p:cNvGrpSpPr/>
                          <p:nvPr/>
                        </p:nvGrpSpPr>
                        <p:grpSpPr>
                          <a:xfrm>
                            <a:off x="4388993" y="1583195"/>
                            <a:ext cx="4943933" cy="4218770"/>
                            <a:chOff x="3587805" y="1635446"/>
                            <a:chExt cx="4943933" cy="4218770"/>
                          </a:xfrm>
                        </p:grpSpPr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173" name="Rectangle 172"/>
                                <p:cNvSpPr/>
                                <p:nvPr/>
                              </p:nvSpPr>
                              <p:spPr>
                                <a:xfrm>
                                  <a:off x="5956480" y="4699623"/>
                                  <a:ext cx="1425488" cy="927467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f>
                                          <m:f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𝑑𝑢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den>
                                        </m:f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&gt;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52" name="Rectangle 51"/>
                                <p:cNvSpPr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5956480" y="4699623"/>
                                  <a:ext cx="1425488" cy="927467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6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grpSp>
                          <p:nvGrpSpPr>
                            <p:cNvPr id="174" name="Group 173"/>
                            <p:cNvGrpSpPr/>
                            <p:nvPr/>
                          </p:nvGrpSpPr>
                          <p:grpSpPr>
                            <a:xfrm>
                              <a:off x="3587805" y="1635446"/>
                              <a:ext cx="4943933" cy="4218770"/>
                              <a:chOff x="3587805" y="1635446"/>
                              <a:chExt cx="4943933" cy="4218770"/>
                            </a:xfrm>
                          </p:grpSpPr>
                          <p:grpSp>
                            <p:nvGrpSpPr>
                              <p:cNvPr id="175" name="Group 174"/>
                              <p:cNvGrpSpPr>
                                <a:grpSpLocks noChangeAspect="1"/>
                              </p:cNvGrpSpPr>
                              <p:nvPr/>
                            </p:nvGrpSpPr>
                            <p:grpSpPr>
                              <a:xfrm>
                                <a:off x="3587805" y="1635446"/>
                                <a:ext cx="4943933" cy="4218770"/>
                                <a:chOff x="5669154" y="2294279"/>
                                <a:chExt cx="3295955" cy="2812513"/>
                              </a:xfrm>
                            </p:grpSpPr>
                            <p:grpSp>
                              <p:nvGrpSpPr>
                                <p:cNvPr id="179" name="Group 178"/>
                                <p:cNvGrpSpPr/>
                                <p:nvPr/>
                              </p:nvGrpSpPr>
                              <p:grpSpPr>
                                <a:xfrm>
                                  <a:off x="5669154" y="2294279"/>
                                  <a:ext cx="3295955" cy="2812513"/>
                                  <a:chOff x="5669154" y="2294279"/>
                                  <a:chExt cx="3295955" cy="2812513"/>
                                </a:xfrm>
                              </p:grpSpPr>
                              <p:grpSp>
                                <p:nvGrpSpPr>
                                  <p:cNvPr id="181" name="Group 180"/>
                                  <p:cNvGrpSpPr/>
                                  <p:nvPr/>
                                </p:nvGrpSpPr>
                                <p:grpSpPr>
                                  <a:xfrm>
                                    <a:off x="5669154" y="2294279"/>
                                    <a:ext cx="3295955" cy="2812513"/>
                                    <a:chOff x="5669154" y="2294279"/>
                                    <a:chExt cx="3295955" cy="2812513"/>
                                  </a:xfrm>
                                </p:grpSpPr>
                                <p:grpSp>
                                  <p:nvGrpSpPr>
                                    <p:cNvPr id="183" name="Group 18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5669154" y="2294279"/>
                                      <a:ext cx="3295955" cy="2812513"/>
                                      <a:chOff x="5669154" y="2294279"/>
                                      <a:chExt cx="3295955" cy="2812513"/>
                                    </a:xfrm>
                                  </p:grpSpPr>
                                  <p:grpSp>
                                    <p:nvGrpSpPr>
                                      <p:cNvPr id="191" name="Group 190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5669154" y="2294279"/>
                                        <a:ext cx="3295955" cy="2812513"/>
                                        <a:chOff x="5669154" y="2294279"/>
                                        <a:chExt cx="3295955" cy="2812513"/>
                                      </a:xfrm>
                                    </p:grpSpPr>
                                    <p:grpSp>
                                      <p:nvGrpSpPr>
                                        <p:cNvPr id="193" name="Group 192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5669154" y="2294279"/>
                                          <a:ext cx="3295955" cy="2812513"/>
                                          <a:chOff x="5669154" y="2294279"/>
                                          <a:chExt cx="3295955" cy="2812513"/>
                                        </a:xfrm>
                                      </p:grpSpPr>
                                      <p:grpSp>
                                        <p:nvGrpSpPr>
                                          <p:cNvPr id="195" name="Group 194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5669154" y="2294279"/>
                                            <a:ext cx="3295955" cy="2812513"/>
                                            <a:chOff x="6037286" y="2294279"/>
                                            <a:chExt cx="3295955" cy="2812513"/>
                                          </a:xfrm>
                                        </p:grpSpPr>
                                        <p:grpSp>
                                          <p:nvGrpSpPr>
                                            <p:cNvPr id="203" name="Group 202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6037286" y="2394468"/>
                                              <a:ext cx="3295955" cy="2712324"/>
                                              <a:chOff x="6037286" y="2394468"/>
                                              <a:chExt cx="3295955" cy="2712324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205" name="Group 204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6037286" y="2394468"/>
                                                <a:ext cx="2900659" cy="2712324"/>
                                                <a:chOff x="6037286" y="2394468"/>
                                                <a:chExt cx="2900659" cy="2712324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207" name="Group 206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6037286" y="2394468"/>
                                                  <a:ext cx="2900659" cy="2712324"/>
                                                  <a:chOff x="6037286" y="2394468"/>
                                                  <a:chExt cx="2900659" cy="2712324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209" name="Group 208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6037286" y="2394468"/>
                                                    <a:ext cx="2900659" cy="2712324"/>
                                                    <a:chOff x="6037286" y="2394468"/>
                                                    <a:chExt cx="2900659" cy="2712324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211" name="Group 210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6092211" y="2394468"/>
                                                      <a:ext cx="2845734" cy="2712324"/>
                                                      <a:chOff x="6092211" y="2394468"/>
                                                      <a:chExt cx="2845734" cy="2712324"/>
                                                    </a:xfrm>
                                                  </p:grpSpPr>
                                                  <p:grpSp>
                                                    <p:nvGrpSpPr>
                                                      <p:cNvPr id="213" name="Group 212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6092211" y="2394468"/>
                                                        <a:ext cx="2845734" cy="2588620"/>
                                                        <a:chOff x="6092211" y="2394468"/>
                                                        <a:chExt cx="2845734" cy="2588620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215" name="Group 214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6092211" y="2394468"/>
                                                          <a:ext cx="2845734" cy="2588620"/>
                                                          <a:chOff x="6092211" y="2394468"/>
                                                          <a:chExt cx="2845734" cy="2588620"/>
                                                        </a:xfrm>
                                                      </p:grpSpPr>
                                                      <p:grpSp>
                                                        <p:nvGrpSpPr>
                                                          <p:cNvPr id="217" name="Group 216"/>
                                                          <p:cNvGrpSpPr/>
                                                          <p:nvPr/>
                                                        </p:nvGrpSpPr>
                                                        <p:grpSpPr>
                                                          <a:xfrm>
                                                            <a:off x="6286046" y="2760618"/>
                                                            <a:ext cx="2651899" cy="2222470"/>
                                                            <a:chOff x="6286046" y="2760618"/>
                                                            <a:chExt cx="2651899" cy="2222470"/>
                                                          </a:xfrm>
                                                        </p:grpSpPr>
                                                        <p:grpSp>
                                                          <p:nvGrpSpPr>
                                                            <p:cNvPr id="219" name="Group 218"/>
                                                            <p:cNvGrpSpPr/>
                                                            <p:nvPr/>
                                                          </p:nvGrpSpPr>
                                                          <p:grpSpPr>
                                                            <a:xfrm>
                                                              <a:off x="6286046" y="2760618"/>
                                                              <a:ext cx="2264229" cy="2055222"/>
                                                              <a:chOff x="6286046" y="2760618"/>
                                                              <a:chExt cx="2264229" cy="2055222"/>
                                                            </a:xfrm>
                                                          </p:grpSpPr>
                                                          <p:cxnSp>
                                                            <p:nvCxnSpPr>
                                                              <p:cNvPr id="221" name="Straight Arrow Connector 220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6286046" y="4807131"/>
                                                                <a:ext cx="2264229" cy="8709"/>
                                                              </a:xfrm>
                                                              <a:prstGeom prst="straightConnector1">
                                                                <a:avLst/>
                                                              </a:prstGeom>
                                                              <a:ln w="381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tailEnd type="triangle"/>
                                                              </a:ln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cxnSp>
                                                            <p:nvCxnSpPr>
                                                              <p:cNvPr id="222" name="Straight Arrow Connector 221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 flipV="1">
                                                                <a:off x="6286046" y="2760618"/>
                                                                <a:ext cx="0" cy="2055222"/>
                                                              </a:xfrm>
                                                              <a:prstGeom prst="straightConnector1">
                                                                <a:avLst/>
                                                              </a:prstGeom>
                                                              <a:ln w="381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tailEnd type="triangle"/>
                                                              </a:ln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</p:grpSp>
                                                        <mc:AlternateContent xmlns:mc="http://schemas.openxmlformats.org/markup-compatibility/2006" xmlns:a14="http://schemas.microsoft.com/office/drawing/2010/main">
                                                          <mc:Choice Requires="a14">
                                                            <p:sp>
                                                              <p:nvSpPr>
                                                                <p:cNvPr id="220" name="Rectangle 219"/>
                                                                <p:cNvSpPr/>
                                                                <p:nvPr/>
                                                              </p:nvSpPr>
                                                              <p:spPr>
                                                                <a:xfrm>
                                                                  <a:off x="8550275" y="4613756"/>
                                                                  <a:ext cx="387670" cy="369332"/>
                                                                </a:xfrm>
                                                                <a:prstGeom prst="rect">
                                                                  <a:avLst/>
                                                                </a:prstGeom>
                                                              </p:spPr>
                                                              <p:txBody>
                                                                <a:bodyPr wrap="none">
                                                                  <a:spAutoFit/>
                                                                </a:bodyPr>
                                                                <a:lstStyle/>
                                                                <a:p>
                                                                  <a:pPr/>
                                                                  <a14:m>
                                                                    <m:oMathPara xmlns:m="http://schemas.openxmlformats.org/officeDocument/2006/math">
                                                                      <m:oMathParaPr>
                                                                        <m:jc m:val="centerGroup"/>
                                                                      </m:oMathParaPr>
                                                                      <m:oMath xmlns:m="http://schemas.openxmlformats.org/officeDocument/2006/math">
                                                                        <m:r>
                                                                          <a:rPr lang="en-US" i="1">
                                                                            <a:latin typeface="Cambria Math" panose="02040503050406030204" pitchFamily="18" charset="0"/>
                                                                          </a:rPr>
                                                                          <m:t>𝑢</m:t>
                                                                        </m:r>
                                                                      </m:oMath>
                                                                    </m:oMathPara>
                                                                  </a14:m>
                                                                  <a:endParaRPr lang="en-US" dirty="0"/>
                                                                </a:p>
                                                              </p:txBody>
                                                            </p:sp>
                                                          </mc:Choice>
                                                          <mc:Fallback xmlns="">
                                                            <p:sp>
                                                              <p:nvSpPr>
                                                                <p:cNvPr id="11" name="Rectangle 10"/>
                                                                <p:cNvSpPr>
    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    </p:cNvSpPr>
                                                                <p:nvPr/>
                                                              </p:nvSpPr>
                                                              <p:spPr>
                                                                <a:xfrm>
                                                                  <a:off x="8550275" y="4613756"/>
                                                                  <a:ext cx="387670" cy="369332"/>
                                                                </a:xfrm>
                                                                <a:prstGeom prst="rect">
                                                                  <a:avLst/>
                                                                </a:prstGeom>
                                                                <a:blipFill rotWithShape="0">
                                                                  <a:blip r:embed="rId7"/>
                                                                  <a:stretch>
                                                                    <a:fillRect/>
                                                                  </a:stretch>
                                                                </a:blipFill>
                                                              </p:spPr>
                                                              <p:txBody>
                                                                <a:bodyPr/>
                                                                <a:lstStyle/>
                                                                <a:p>
                                                                  <a:r>
                                                                    <a:rPr lang="en-US">
                                                                      <a:noFill/>
                                                                    </a:rPr>
                                                                    <a:t> </a:t>
                                                                  </a:r>
                                                                </a:p>
                                                              </p:txBody>
                                                            </p:sp>
                                                          </mc:Fallback>
                                                        </mc:AlternateContent>
                                                      </p:grpSp>
                                                      <mc:AlternateContent xmlns:mc="http://schemas.openxmlformats.org/markup-compatibility/2006" xmlns:a14="http://schemas.microsoft.com/office/drawing/2010/main">
                                                        <mc:Choice Requires="a14">
                                                          <p:sp>
                                                            <p:nvSpPr>
                                                              <p:cNvPr id="218" name="Rectangle 217"/>
                                                              <p:cNvSpPr/>
                                                              <p:nvPr/>
                                                            </p:nvSpPr>
                                                            <p:spPr>
                                                              <a:xfrm>
                                                                <a:off x="6092211" y="2394468"/>
                                                                <a:ext cx="387670" cy="369332"/>
                                                              </a:xfrm>
                                                              <a:prstGeom prst="rect">
                                                                <a:avLst/>
                                                              </a:prstGeom>
                                                            </p:spPr>
                                                            <p:txBody>
                                                              <a:bodyPr wrap="none">
                                                                <a:spAutoFit/>
                                                              </a:bodyPr>
                                                              <a:lstStyle/>
                                                              <a:p>
                                                                <a:pPr/>
                                                                <a14:m>
                                                                  <m:oMathPara xmlns:m="http://schemas.openxmlformats.org/officeDocument/2006/math">
                                                                    <m:oMathParaPr>
                                                                      <m:jc m:val="centerGroup"/>
                                                                    </m:oMathParaPr>
                                                                    <m:oMath xmlns:m="http://schemas.openxmlformats.org/officeDocument/2006/math">
                                                                      <m:r>
                                                                        <a:rPr lang="en-US" b="0" i="1" smtClean="0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𝑣</m:t>
                                                                      </m:r>
                                                                    </m:oMath>
                                                                  </m:oMathPara>
                                                                </a14:m>
                                                                <a:endParaRPr lang="en-US" dirty="0"/>
                                                              </a:p>
                                                            </p:txBody>
                                                          </p:sp>
                                                        </mc:Choice>
                                                        <mc:Fallback xmlns="">
                                                          <p:sp>
                                                            <p:nvSpPr>
                                                              <p:cNvPr id="14" name="Rectangle 13"/>
                                                              <p:cNvSpPr>
  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  </p:cNvSpPr>
                                                              <p:nvPr/>
                                                            </p:nvSpPr>
                                                            <p:spPr>
                                                              <a:xfrm>
                                                                <a:off x="6092211" y="2394468"/>
                                                                <a:ext cx="387670" cy="369332"/>
                                                              </a:xfrm>
                                                              <a:prstGeom prst="rect">
                                                                <a:avLst/>
                                                              </a:prstGeom>
                                                              <a:blipFill rotWithShape="0">
                                                                <a:blip r:embed="rId8"/>
                                                                <a:stretch>
                                                                  <a:fillRect/>
                                                                </a:stretch>
                                                              </a:blipFill>
                                                            </p:spPr>
                                                            <p:txBody>
                                                              <a:bodyPr/>
                                                              <a:lstStyle/>
                                                              <a:p>
                                                                <a:r>
                                                                  <a:rPr lang="en-US">
                                                                    <a:noFill/>
                                                                  </a:rPr>
                                                                  <a:t> </a:t>
                                                                </a:r>
                                                              </a:p>
                                                            </p:txBody>
                                                          </p:sp>
                                                        </mc:Fallback>
                                                      </mc:AlternateContent>
                                                    </p:grpSp>
                                                    <mc:AlternateContent xmlns:mc="http://schemas.openxmlformats.org/markup-compatibility/2006" xmlns:a14="http://schemas.microsoft.com/office/drawing/2010/main">
                                                      <mc:Choice Requires="a14">
                                                        <p:sp>
                                                          <p:nvSpPr>
                                                            <p:cNvPr id="216" name="TextBox 215"/>
                                                            <p:cNvSpPr txBox="1"/>
                                                            <p:nvPr/>
                                                          </p:nvSpPr>
                                                          <p:spPr>
                                                            <a:xfrm>
                                                              <a:off x="6093685" y="4706089"/>
                                                              <a:ext cx="192360" cy="276999"/>
                                                            </a:xfrm>
                                                            <a:prstGeom prst="rect">
                                                              <a:avLst/>
                                                            </a:prstGeom>
                                                            <a:noFill/>
                                                          </p:spPr>
                                                          <p:txBody>
                                                            <a:bodyPr wrap="none" lIns="0" tIns="0" rIns="0" bIns="0" rtlCol="0">
                                                              <a:spAutoFit/>
                                                            </a:bodyPr>
                                                            <a:lstStyle/>
                                                            <a:p>
                                                              <a:pPr/>
                                                              <a14:m>
                                                                <m:oMathPara xmlns:m="http://schemas.openxmlformats.org/officeDocument/2006/math">
                                                                  <m:oMathParaPr>
                                                                    <m:jc m:val="centerGroup"/>
                                                                  </m:oMathParaPr>
                                                                  <m:oMath xmlns:m="http://schemas.openxmlformats.org/officeDocument/2006/math">
                                                                    <m:r>
                                                                      <a:rPr lang="en-US" b="0" i="1" smtClean="0">
                                                                        <a:latin typeface="Cambria Math" panose="02040503050406030204" pitchFamily="18" charset="0"/>
                                                                      </a:rPr>
                                                                      <m:t>0</m:t>
                                                                    </m:r>
                                                                  </m:oMath>
                                                                </m:oMathPara>
                                                              </a14:m>
                                                              <a:endParaRPr lang="en-US" dirty="0"/>
                                                            </a:p>
                                                          </p:txBody>
                                                        </p:sp>
                                                      </mc:Choice>
                                                      <mc:Fallback xmlns="">
                                                        <p:sp>
                                                          <p:nvSpPr>
                                                            <p:cNvPr id="16" name="TextBox 15"/>
                                                            <p:cNvSpPr txBox="1">
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</p:cNvSpPr>
                                                            <p:nvPr/>
                                                          </p:nvSpPr>
                                                          <p:spPr>
                                                            <a:xfrm>
                                                              <a:off x="6093685" y="4706089"/>
                                                              <a:ext cx="192360" cy="276999"/>
                                                            </a:xfrm>
                                                            <a:prstGeom prst="rect">
                                                              <a:avLst/>
                                                            </a:prstGeom>
                                                            <a:blipFill rotWithShape="0">
                                                              <a:blip r:embed="rId9"/>
                                                              <a:stretch>
                                                                <a:fillRect l="-2128"/>
                                                              </a:stretch>
                                                            </a:blipFill>
                                                          </p:spPr>
                                                          <p:txBody>
                                                            <a:bodyPr/>
                                                            <a:lstStyle/>
                                                            <a:p>
                                                              <a:r>
                                                                <a:rPr lang="en-US">
                                                                  <a:noFill/>
                                                                </a:rPr>
                                                                <a:t> </a:t>
                                                              </a:r>
                                                            </a:p>
                                                          </p:txBody>
                                                        </p:sp>
                                                      </mc:Fallback>
                                                    </mc:AlternateContent>
                                                  </p:grpSp>
                                                  <mc:AlternateContent xmlns:mc="http://schemas.openxmlformats.org/markup-compatibility/2006" xmlns:a14="http://schemas.microsoft.com/office/drawing/2010/main">
                                                    <mc:Choice Requires="a14">
                                                      <p:sp>
                                                        <p:nvSpPr>
                                                          <p:cNvPr id="214" name="TextBox 213"/>
                                                          <p:cNvSpPr txBox="1"/>
                                                          <p:nvPr/>
                                                        </p:nvSpPr>
                                                        <p:spPr>
                                                          <a:xfrm>
                                                            <a:off x="7321980" y="4829793"/>
                                                            <a:ext cx="192360" cy="276999"/>
                                                          </a:xfrm>
                                                          <a:prstGeom prst="rect">
                                                            <a:avLst/>
                                                          </a:prstGeom>
                                                          <a:noFill/>
                                                        </p:spPr>
                                                        <p:txBody>
                                                          <a:bodyPr wrap="none" lIns="0" tIns="0" rIns="0" bIns="0" rtlCol="0">
                                                            <a:spAutoFit/>
                                                          </a:bodyPr>
                                                          <a:lstStyle/>
                                                          <a:p>
                                                            <a:pPr/>
                                                            <a14:m>
                                                              <m:oMathPara xmlns:m="http://schemas.openxmlformats.org/officeDocument/2006/math">
                                                                <m:oMathParaPr>
                                                                  <m:jc m:val="centerGroup"/>
                                                                </m:oMathParaPr>
                                                                <m:oMath xmlns:m="http://schemas.openxmlformats.org/officeDocument/2006/math">
                                                                  <m:r>
                                                                    <a:rPr lang="en-US" b="0" i="1" smtClean="0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  <m:t>1</m:t>
                                                                  </m:r>
                                                                </m:oMath>
                                                              </m:oMathPara>
                                                            </a14:m>
                                                            <a:endParaRPr lang="en-US" dirty="0"/>
                                                          </a:p>
                                                        </p:txBody>
                                                      </p:sp>
                                                    </mc:Choice>
                                                    <mc:Fallback xmlns="">
                                                      <p:sp>
                                                        <p:nvSpPr>
                                                          <p:cNvPr id="22" name="TextBox 21"/>
                                                          <p:cNvSpPr txBox="1">
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</p:cNvSpPr>
                                                          <p:nvPr/>
                                                        </p:nvSpPr>
                                                        <p:spPr>
                                                          <a:xfrm>
                                                            <a:off x="7321980" y="4829793"/>
                                                            <a:ext cx="192360" cy="276999"/>
                                                          </a:xfrm>
                                                          <a:prstGeom prst="rect">
                                                            <a:avLst/>
                                                          </a:prstGeom>
                                                          <a:blipFill rotWithShape="0">
                                                            <a:blip r:embed="rId10"/>
                                                            <a:stretch>
                                                              <a:fillRect r="-2128"/>
                                                            </a:stretch>
                                                          </a:blipFill>
                                                        </p:spPr>
                                                        <p:txBody>
                                                          <a:bodyPr/>
                                                          <a:lstStyle/>
                                                          <a:p>
                                                            <a:r>
                                                              <a:rPr lang="en-US">
                                                                <a:noFill/>
                                                              </a:rPr>
                                                              <a:t> </a:t>
                                                            </a:r>
                                                          </a:p>
                                                        </p:txBody>
                                                      </p:sp>
                                                    </mc:Fallback>
                                                  </mc:AlternateContent>
                                                </p:grpSp>
                                                <mc:AlternateContent xmlns:mc="http://schemas.openxmlformats.org/markup-compatibility/2006" xmlns:a14="http://schemas.microsoft.com/office/drawing/2010/main">
                                                  <mc:Choice Requires="a14">
                                                    <p:sp>
                                                      <p:nvSpPr>
                                                        <p:cNvPr id="212" name="TextBox 211"/>
                                                        <p:cNvSpPr txBox="1"/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6037286" y="3649729"/>
                                                          <a:ext cx="192360" cy="276999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noFill/>
                                                      </p:spPr>
                                                      <p:txBody>
                                                        <a:bodyPr wrap="none" lIns="0" tIns="0" rIns="0" bIns="0" rtlCol="0">
                                                          <a:spAutoFit/>
                                                        </a:bodyPr>
                                                        <a:lstStyle/>
                                                        <a:p>
                                                          <a:pPr/>
                                                          <a14:m>
                                                            <m:oMathPara xmlns:m="http://schemas.openxmlformats.org/officeDocument/2006/math">
                                                              <m:oMathParaPr>
                                                                <m:jc m:val="centerGroup"/>
                                                              </m:oMathParaPr>
                                                              <m:oMath xmlns:m="http://schemas.openxmlformats.org/officeDocument/2006/math">
                                                                <m:r>
                                                                  <a:rPr lang="en-US" b="0" i="1" smtClean="0"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1</m:t>
                                                                </m:r>
                                                              </m:oMath>
                                                            </m:oMathPara>
                                                          </a14:m>
                                                          <a:endParaRPr lang="en-US" dirty="0"/>
                                                        </a:p>
                                                      </p:txBody>
                                                    </p:sp>
                                                  </mc:Choice>
                                                  <mc:Fallback xmlns="">
                                                    <p:sp>
                                                      <p:nvSpPr>
                                                        <p:cNvPr id="24" name="TextBox 23"/>
                                                        <p:cNvSpPr txBox="1">
                                                          <a:spLocks noRot="1" noChangeAspect="1" noMove="1" noResize="1" noEditPoints="1" noAdjustHandles="1" noChangeArrowheads="1" noChangeShapeType="1" noTextEdit="1"/>
                                                        </p:cNvSpPr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6037286" y="3649729"/>
                                                          <a:ext cx="192360" cy="276999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blipFill rotWithShape="0">
                                                          <a:blip r:embed="rId11"/>
                                                          <a:stretch>
                                                            <a:fillRect l="-2128"/>
                                                          </a:stretch>
                                                        </a:blipFill>
                                                      </p:spPr>
                                                      <p:txBody>
                                                        <a:bodyPr/>
                                                        <a:lstStyle/>
                                                        <a:p>
                                                          <a:r>
                                                            <a:rPr lang="en-US">
                                                              <a:noFill/>
                                                            </a:rPr>
                                                            <a:t> </a:t>
                                                          </a:r>
                                                        </a:p>
                                                      </p:txBody>
                                                    </p:sp>
                                                  </mc:Fallback>
                                                </mc:AlternateContent>
                                              </p:grpSp>
                                              <p:cxnSp>
                                                <p:nvCxnSpPr>
                                                  <p:cNvPr id="210" name="Straight Arrow Connector 209"/>
                                                  <p:cNvCxnSpPr/>
                                                  <p:nvPr/>
                                                </p:nvCxnSpPr>
                                                <p:spPr>
                                                  <a:xfrm>
                                                    <a:off x="6286045" y="3783873"/>
                                                    <a:ext cx="2264229" cy="8709"/>
                                                  </a:xfrm>
                                                  <a:prstGeom prst="straightConnector1">
                                                    <a:avLst/>
                                                  </a:prstGeom>
                                                  <a:ln w="38100">
                                                    <a:solidFill>
                                                      <a:srgbClr val="00B050"/>
                                                    </a:solidFill>
                                                    <a:prstDash val="sysDash"/>
                                                    <a:tailEnd type="triangle"/>
                                                  </a:ln>
                                                </p:spPr>
                                                <p:style>
                                                  <a:lnRef idx="1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</p:grpSp>
                                            <p:cxnSp>
                                              <p:nvCxnSpPr>
                                                <p:cNvPr id="208" name="Straight Arrow Connector 207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 flipV="1">
                                                  <a:off x="7418159" y="2743200"/>
                                                  <a:ext cx="0" cy="2055222"/>
                                                </a:xfrm>
                                                <a:prstGeom prst="straightConnector1">
                                                  <a:avLst/>
                                                </a:prstGeom>
                                                <a:ln w="38100">
                                                  <a:solidFill>
                                                    <a:srgbClr val="FF0000"/>
                                                  </a:solidFill>
                                                  <a:prstDash val="sysDash"/>
                                                  <a:tailEnd type="triangle"/>
                                                </a:ln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</p:grpSp>
                                          <mc:AlternateContent xmlns:mc="http://schemas.openxmlformats.org/markup-compatibility/2006" xmlns:a14="http://schemas.microsoft.com/office/drawing/2010/main">
                                            <mc:Choice Requires="a14">
                                              <p:sp>
                                                <p:nvSpPr>
                                                  <p:cNvPr id="206" name="Rectangle 205"/>
                                                  <p:cNvSpPr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382917" y="3566254"/>
                                                    <a:ext cx="950324" cy="618311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</p:spPr>
                                                <p:txBody>
                                                  <a:bodyPr wrap="none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pPr/>
                                                    <a14:m>
                                                      <m:oMathPara xmlns:m="http://schemas.openxmlformats.org/officeDocument/2006/math">
                                                        <m:oMathParaPr>
                                                          <m:jc m:val="centerGroup"/>
                                                        </m:oMathParaPr>
                                                        <m:oMath xmlns:m="http://schemas.openxmlformats.org/officeDocument/2006/math">
                                                          <m:f>
                                                            <m:fPr>
                                                              <m:ctrlPr>
                                                                <a:rPr lang="en-US" i="1" dirty="0" smtClean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fPr>
                                                            <m:num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𝑑𝑢</m:t>
                                                              </m:r>
                                                            </m:num>
                                                            <m:den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𝑑</m:t>
                                                              </m:r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𝜏</m:t>
                                                              </m:r>
                                                            </m:den>
                                                          </m:f>
                                                          <m:r>
                                                            <a:rPr lang="en-US" b="0" i="1" dirty="0" smtClean="0">
                                                              <a:solidFill>
                                                                <a:srgbClr val="00B05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=</m:t>
                                                          </m:r>
                                                          <m:r>
                                                            <a:rPr lang="en-US" i="1" dirty="0">
                                                              <a:solidFill>
                                                                <a:srgbClr val="00B05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0</m:t>
                                                          </m:r>
                                                        </m:oMath>
                                                      </m:oMathPara>
                                                    </a14:m>
                                                    <a:endParaRPr lang="en-US" dirty="0">
                                                      <a:solidFill>
                                                        <a:srgbClr val="00B050"/>
                                                      </a:solidFill>
                                                    </a:endParaRPr>
                                                  </a:p>
                                                </p:txBody>
                                              </p:sp>
                                            </mc:Choice>
                                            <mc:Fallback xmlns="">
                                              <p:sp>
                                                <p:nvSpPr>
                                                  <p:cNvPr id="25" name="Rectangle 24"/>
                                                  <p:cNvSpPr>
                                                    <a:spLocks noRot="1" noChangeAspect="1" noMove="1" noResize="1" noEditPoints="1" noAdjustHandles="1" noChangeArrowheads="1" noChangeShapeType="1" noTextEdit="1"/>
                                                  </p:cNvSpPr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382917" y="3566254"/>
                                                    <a:ext cx="950324" cy="618311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blipFill rotWithShape="0">
                                                    <a:blip r:embed="rId12"/>
                                                    <a:stretch>
                                                      <a:fillRect/>
                                                    </a:stretch>
                                                  </a:blipFill>
                                                </p:spPr>
                                                <p:txBody>
                                                  <a:bodyPr/>
                                                  <a:lstStyle/>
                                                  <a:p>
                                                    <a:r>
                                                      <a:rPr lang="en-US">
                                                        <a:noFill/>
                                                      </a:rPr>
                                                      <a:t> </a:t>
                                                    </a:r>
                                                  </a:p>
                                                </p:txBody>
                                              </p:sp>
                                            </mc:Fallback>
                                          </mc:AlternateContent>
                                        </p:grpSp>
                                        <mc:AlternateContent xmlns:mc="http://schemas.openxmlformats.org/markup-compatibility/2006" xmlns:a14="http://schemas.microsoft.com/office/drawing/2010/main">
                                          <mc:Choice Requires="a14">
                                            <p:sp>
                                              <p:nvSpPr>
                                                <p:cNvPr id="204" name="Rectangle 203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968521" y="2294279"/>
                                                  <a:ext cx="950324" cy="61831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</p:spPr>
                                              <p:txBody>
                                                <a:bodyPr wrap="none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/>
                                                  <a14:m>
                                                    <m:oMathPara xmlns:m="http://schemas.openxmlformats.org/officeDocument/2006/math">
                                                      <m:oMathParaPr>
                                                        <m:jc m:val="centerGroup"/>
                                                      </m:oMathParaPr>
                                                      <m:oMath xmlns:m="http://schemas.openxmlformats.org/officeDocument/2006/math">
                                                        <m:f>
                                                          <m:fPr>
                                                            <m:ctrlPr>
                                                              <a:rPr lang="en-US" i="1" dirty="0" smtClean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fPr>
                                                          <m:num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𝑑</m:t>
                                                            </m:r>
                                                            <m:r>
                                                              <a:rPr lang="en-US" b="0" i="1" dirty="0" smtClean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𝑣</m:t>
                                                            </m:r>
                                                          </m:num>
                                                          <m:den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𝑑</m:t>
                                                            </m:r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𝜏</m:t>
                                                            </m:r>
                                                          </m:den>
                                                        </m:f>
                                                        <m:r>
                                                          <a:rPr lang="en-US" b="0" i="1" dirty="0" smtClean="0">
                                                            <a:solidFill>
                                                              <a:srgbClr val="FF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=</m:t>
                                                        </m:r>
                                                        <m:r>
                                                          <a:rPr lang="en-US" i="1" dirty="0">
                                                            <a:solidFill>
                                                              <a:srgbClr val="FF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0</m:t>
                                                        </m:r>
                                                      </m:oMath>
                                                    </m:oMathPara>
                                                  </a14:m>
                                                  <a:endParaRPr lang="en-US" dirty="0">
                                                    <a:solidFill>
                                                      <a:srgbClr val="FF0000"/>
                                                    </a:solidFill>
                                                  </a:endParaRPr>
                                                </a:p>
                                              </p:txBody>
                                            </p:sp>
                                          </mc:Choice>
                                          <mc:Fallback xmlns="">
                                            <p:sp>
                                              <p:nvSpPr>
                                                <p:cNvPr id="32" name="Rectangle 31"/>
                                                <p:cNvSpPr>
                                                  <a:spLocks noRot="1" noChangeAspect="1" noMove="1" noResize="1" noEditPoints="1" noAdjustHandles="1" noChangeArrowheads="1" noChangeShapeType="1" noTextEdit="1"/>
                                                </p:cNvSpPr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968521" y="2294279"/>
                                                  <a:ext cx="950324" cy="61831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blipFill rotWithShape="0">
                                                  <a:blip r:embed="rId13"/>
                                                  <a:stretch>
                                                    <a:fillRect/>
                                                  </a:stretch>
                                                </a:blipFill>
                                              </p:spPr>
                                              <p:txBody>
                                                <a:bodyPr/>
                                                <a:lstStyle/>
                                                <a:p>
                                                  <a:r>
                                                    <a:rPr lang="en-US">
                                                      <a:noFill/>
                                                    </a:rPr>
                                                    <a:t> </a:t>
                                                  </a:r>
                                                </a:p>
                                              </p:txBody>
                                            </p:sp>
                                          </mc:Fallback>
                                        </mc:AlternateContent>
                                      </p:grpSp>
                                      <p:grpSp>
                                        <p:nvGrpSpPr>
                                          <p:cNvPr id="196" name="Group 195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233109" y="3557450"/>
                                            <a:ext cx="1633840" cy="452846"/>
                                            <a:chOff x="6204857" y="3559628"/>
                                            <a:chExt cx="1633840" cy="452846"/>
                                          </a:xfrm>
                                        </p:grpSpPr>
                                        <p:cxnSp>
                                          <p:nvCxnSpPr>
                                            <p:cNvPr id="197" name="Straight Arrow Connector 196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531625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98" name="Straight Arrow Connector 197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852587" y="3651907"/>
                                              <a:ext cx="0" cy="304800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99" name="Straight Arrow Connector 198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204857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0" name="Straight Arrow Connector 199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198172" y="3606777"/>
                                              <a:ext cx="0" cy="304800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1" name="Straight Arrow Connector 200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511929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2" name="Straight Arrow Connector 201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838697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</p:grp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194" name="Rectangle 193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6025129" y="2719055"/>
                                              <a:ext cx="943207" cy="618311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</p:spPr>
                                          <p:txBody>
                                            <a:bodyPr wrap="none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/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f>
                                                      <m:fPr>
                                                        <m:ctrlP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fPr>
                                                      <m:num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𝑑𝑣</m:t>
                                                        </m:r>
                                                      </m:num>
                                                      <m:den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𝑑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𝜏</m:t>
                                                        </m:r>
                                                      </m:den>
                                                    </m:f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&lt;0</m:t>
                                                    </m:r>
                                                  </m:oMath>
                                                </m:oMathPara>
                                              </a14:m>
                                              <a:endParaRPr lang="en-US" dirty="0"/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36" name="Rectangle 35"/>
                                            <p:cNvSpPr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>
                                            <a:xfrm>
                                              <a:off x="6025129" y="2719055"/>
                                              <a:ext cx="943207" cy="618311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0">
                                              <a:blip r:embed="rId14"/>
                                              <a:stretch>
                                                <a:fillRect/>
                                              </a:stretch>
                                            </a:blipFill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US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92" name="Rectangle 191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7185014" y="2719055"/>
                                            <a:ext cx="943207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f>
                                                    <m:fPr>
                                                      <m:ctrlPr>
                                                        <a:rPr lang="en-US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𝑑𝑣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𝜏</m:t>
                                                      </m:r>
                                                    </m:den>
                                                  </m:f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&gt;</m:t>
                                                  </m:r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37" name="Rectangle 36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7185014" y="2719055"/>
                                            <a:ext cx="943207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15"/>
                                            <a:stretch>
                                              <a:fillRect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p:grpSp>
                                  <p:nvGrpSpPr>
                                    <p:cNvPr id="184" name="Group 183"/>
                                    <p:cNvGrpSpPr/>
                                    <p:nvPr/>
                                  </p:nvGrpSpPr>
                                  <p:grpSpPr>
                                    <a:xfrm rot="5400000">
                                      <a:off x="6237460" y="3557451"/>
                                      <a:ext cx="1633840" cy="452846"/>
                                      <a:chOff x="6385509" y="3709850"/>
                                      <a:chExt cx="1633840" cy="452846"/>
                                    </a:xfrm>
                                  </p:grpSpPr>
                                  <p:cxnSp>
                                    <p:nvCxnSpPr>
                                      <p:cNvPr id="185" name="Straight Arrow Connector 184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712277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86" name="Straight Arrow Connector 185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023155" y="3805014"/>
                                        <a:ext cx="0" cy="304800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87" name="Straight Arrow Connector 186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385509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88" name="Straight Arrow Connector 187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365793" y="3764228"/>
                                        <a:ext cx="0" cy="304800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89" name="Straight Arrow Connector 188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692581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90" name="Straight Arrow Connector 189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8019349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82" name="Rectangle 181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024061" y="3090887"/>
                                        <a:ext cx="950324" cy="618311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  <p:txBody>
                                      <a:bodyPr wrap="none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f>
                                                <m:f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𝑑𝑢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𝑑</m:t>
                                                  </m:r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𝜏</m:t>
                                                  </m:r>
                                                </m:den>
                                              </m:f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&lt;0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47" name="Rectangle 46"/>
                                      <p:cNvSpPr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24061" y="3090887"/>
                                        <a:ext cx="950324" cy="618311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16"/>
                                        <a:stretch>
                                          <a:fillRect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80" name="Rectangle 179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5998545" y="4317933"/>
                                      <a:ext cx="950325" cy="618311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f>
                                              <m:fPr>
                                                <m:ctrlPr>
                                                  <a:rPr lang="en-US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𝑑𝑢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den>
                                            </m:f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&gt;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49" name="Rectangle 48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5998545" y="4317933"/>
                                      <a:ext cx="950325" cy="618311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17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76" name="Rectangle 175"/>
                                  <p:cNvSpPr/>
                                  <p:nvPr/>
                                </p:nvSpPr>
                                <p:spPr>
                                  <a:xfrm>
                                    <a:off x="5843451" y="2834006"/>
                                    <a:ext cx="1425486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𝑑𝑢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&lt;0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1" name="Rectangle 50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5843451" y="2834006"/>
                                    <a:ext cx="1425486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8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77" name="Rectangle 176"/>
                                  <p:cNvSpPr/>
                                  <p:nvPr/>
                                </p:nvSpPr>
                                <p:spPr>
                                  <a:xfrm>
                                    <a:off x="5932638" y="4131383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&gt;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3" name="Rectangle 52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5932638" y="4131383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9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78" name="Rectangle 177"/>
                                  <p:cNvSpPr/>
                                  <p:nvPr/>
                                </p:nvSpPr>
                                <p:spPr>
                                  <a:xfrm>
                                    <a:off x="4073975" y="4114884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&lt;0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5" name="Rectangle 54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4073975" y="4114884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20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</p:grpSp>
                      <p:sp>
                        <p:nvSpPr>
                          <p:cNvPr id="172" name="TextBox 171"/>
                          <p:cNvSpPr txBox="1"/>
                          <p:nvPr/>
                        </p:nvSpPr>
                        <p:spPr>
                          <a:xfrm>
                            <a:off x="4913870" y="2678639"/>
                            <a:ext cx="566058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b="1" dirty="0" smtClean="0">
                                <a:solidFill>
                                  <a:srgbClr val="7030A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</a:rPr>
                              <a:t>I</a:t>
                            </a:r>
                            <a:endParaRPr lang="en-US" b="1" dirty="0">
                              <a:solidFill>
                                <a:srgbClr val="7030A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170" name="TextBox 169"/>
                        <p:cNvSpPr txBox="1"/>
                        <p:nvPr/>
                      </p:nvSpPr>
                      <p:spPr>
                        <a:xfrm>
                          <a:off x="4915231" y="4364134"/>
                          <a:ext cx="566058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b="1" dirty="0" smtClean="0">
                              <a:solidFill>
                                <a:srgbClr val="7030A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II</a:t>
                          </a:r>
                          <a:endParaRPr lang="en-US" b="1" dirty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168" name="TextBox 167"/>
                      <p:cNvSpPr txBox="1"/>
                      <p:nvPr/>
                    </p:nvSpPr>
                    <p:spPr>
                      <a:xfrm>
                        <a:off x="7838851" y="4359088"/>
                        <a:ext cx="566058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b="1" dirty="0" smtClean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a:t>III</a:t>
                        </a:r>
                        <a:endParaRPr lang="en-US" b="1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165" name="Oval 164"/>
                    <p:cNvSpPr>
                      <a:spLocks noChangeAspect="1"/>
                    </p:cNvSpPr>
                    <p:nvPr/>
                  </p:nvSpPr>
                  <p:spPr>
                    <a:xfrm>
                      <a:off x="6384765" y="3754313"/>
                      <a:ext cx="137160" cy="13716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6" name="Oval 165"/>
                    <p:cNvSpPr>
                      <a:spLocks noChangeAspect="1"/>
                    </p:cNvSpPr>
                    <p:nvPr/>
                  </p:nvSpPr>
                  <p:spPr>
                    <a:xfrm>
                      <a:off x="4694712" y="5270830"/>
                      <a:ext cx="137160" cy="13716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162" name="Straight Arrow Connector 161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6871075" y="3117073"/>
                    <a:ext cx="246888" cy="249418"/>
                  </a:xfrm>
                  <a:prstGeom prst="straightConnector1">
                    <a:avLst/>
                  </a:prstGeom>
                  <a:ln w="34925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Straight Arrow Connector 162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7045324" y="2620086"/>
                    <a:ext cx="513948" cy="508055"/>
                  </a:xfrm>
                  <a:prstGeom prst="straightConnector1">
                    <a:avLst/>
                  </a:prstGeom>
                  <a:ln w="34925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9" name="Straight Arrow Connector 158"/>
                <p:cNvCxnSpPr>
                  <a:cxnSpLocks noChangeAspect="1"/>
                </p:cNvCxnSpPr>
                <p:nvPr/>
              </p:nvCxnSpPr>
              <p:spPr>
                <a:xfrm flipH="1">
                  <a:off x="5766206" y="3140999"/>
                  <a:ext cx="246888" cy="249418"/>
                </a:xfrm>
                <a:prstGeom prst="straightConnector1">
                  <a:avLst/>
                </a:prstGeom>
                <a:ln w="34925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Arrow Connector 159"/>
                <p:cNvCxnSpPr>
                  <a:cxnSpLocks noChangeAspect="1"/>
                </p:cNvCxnSpPr>
                <p:nvPr/>
              </p:nvCxnSpPr>
              <p:spPr>
                <a:xfrm flipH="1">
                  <a:off x="5376018" y="2709566"/>
                  <a:ext cx="513948" cy="508055"/>
                </a:xfrm>
                <a:prstGeom prst="straightConnector1">
                  <a:avLst/>
                </a:prstGeom>
                <a:ln w="34925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6" name="Straight Arrow Connector 155"/>
              <p:cNvCxnSpPr>
                <a:cxnSpLocks noChangeAspect="1"/>
              </p:cNvCxnSpPr>
              <p:nvPr/>
            </p:nvCxnSpPr>
            <p:spPr>
              <a:xfrm flipV="1">
                <a:off x="6899812" y="4261915"/>
                <a:ext cx="246888" cy="249418"/>
              </a:xfrm>
              <a:prstGeom prst="straightConnector1">
                <a:avLst/>
              </a:prstGeom>
              <a:ln w="34925">
                <a:solidFill>
                  <a:srgbClr val="0000CC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/>
              <p:cNvCxnSpPr>
                <a:cxnSpLocks noChangeAspect="1"/>
              </p:cNvCxnSpPr>
              <p:nvPr/>
            </p:nvCxnSpPr>
            <p:spPr>
              <a:xfrm flipV="1">
                <a:off x="7111479" y="4410946"/>
                <a:ext cx="513948" cy="508055"/>
              </a:xfrm>
              <a:prstGeom prst="straightConnector1">
                <a:avLst/>
              </a:prstGeom>
              <a:ln w="34925">
                <a:solidFill>
                  <a:srgbClr val="0000CC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3" name="Straight Arrow Connector 152"/>
            <p:cNvCxnSpPr>
              <a:cxnSpLocks noChangeAspect="1"/>
            </p:cNvCxnSpPr>
            <p:nvPr/>
          </p:nvCxnSpPr>
          <p:spPr>
            <a:xfrm>
              <a:off x="5785846" y="4245145"/>
              <a:ext cx="246888" cy="249418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>
              <a:cxnSpLocks noChangeAspect="1"/>
            </p:cNvCxnSpPr>
            <p:nvPr/>
          </p:nvCxnSpPr>
          <p:spPr>
            <a:xfrm>
              <a:off x="5386362" y="4410676"/>
              <a:ext cx="513948" cy="508055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Rectangle 73"/>
          <p:cNvSpPr/>
          <p:nvPr/>
        </p:nvSpPr>
        <p:spPr>
          <a:xfrm>
            <a:off x="535396" y="5710652"/>
            <a:ext cx="8014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spcBef>
                <a:spcPts val="120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Important: Flows and Orbits are not exactly the same thing (</a:t>
            </a:r>
            <a:r>
              <a:rPr lang="en-US" sz="2400" b="1" dirty="0" err="1">
                <a:solidFill>
                  <a:srgbClr val="FF0000"/>
                </a:solidFill>
              </a:rPr>
              <a:t>Lagrangian</a:t>
            </a:r>
            <a:r>
              <a:rPr lang="en-US" sz="2400" b="1" dirty="0">
                <a:solidFill>
                  <a:srgbClr val="FF0000"/>
                </a:solidFill>
              </a:rPr>
              <a:t> vs </a:t>
            </a:r>
            <a:r>
              <a:rPr lang="en-US" sz="2400" b="1" dirty="0" err="1">
                <a:solidFill>
                  <a:srgbClr val="FF0000"/>
                </a:solidFill>
              </a:rPr>
              <a:t>Euerian</a:t>
            </a:r>
            <a:r>
              <a:rPr lang="en-US" sz="2400" b="1" dirty="0">
                <a:solidFill>
                  <a:srgbClr val="FF0000"/>
                </a:solidFill>
              </a:rPr>
              <a:t> formalism)</a:t>
            </a:r>
          </a:p>
        </p:txBody>
      </p:sp>
    </p:spTree>
    <p:extLst>
      <p:ext uri="{BB962C8B-B14F-4D97-AF65-F5344CB8AC3E}">
        <p14:creationId xmlns:p14="http://schemas.microsoft.com/office/powerpoint/2010/main" val="245959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How does our sketch compare to the calculated flows (using XPPAUT)?</a:t>
                </a:r>
                <a:endParaRPr lang="en-US" sz="2000" dirty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5359263" cy="6343650"/>
              </a:xfrm>
              <a:blipFill rotWithShape="0"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1" name="Group 150"/>
          <p:cNvGrpSpPr/>
          <p:nvPr/>
        </p:nvGrpSpPr>
        <p:grpSpPr>
          <a:xfrm>
            <a:off x="4388993" y="1583195"/>
            <a:ext cx="4943933" cy="4218770"/>
            <a:chOff x="4388993" y="1583195"/>
            <a:chExt cx="4943933" cy="4218770"/>
          </a:xfrm>
        </p:grpSpPr>
        <p:grpSp>
          <p:nvGrpSpPr>
            <p:cNvPr id="152" name="Group 151"/>
            <p:cNvGrpSpPr/>
            <p:nvPr/>
          </p:nvGrpSpPr>
          <p:grpSpPr>
            <a:xfrm>
              <a:off x="4388993" y="1583195"/>
              <a:ext cx="4943933" cy="4218770"/>
              <a:chOff x="4388993" y="1583195"/>
              <a:chExt cx="4943933" cy="4218770"/>
            </a:xfrm>
          </p:grpSpPr>
          <p:grpSp>
            <p:nvGrpSpPr>
              <p:cNvPr id="155" name="Group 154"/>
              <p:cNvGrpSpPr/>
              <p:nvPr/>
            </p:nvGrpSpPr>
            <p:grpSpPr>
              <a:xfrm>
                <a:off x="4388993" y="1583195"/>
                <a:ext cx="4943933" cy="4218770"/>
                <a:chOff x="4388993" y="1583195"/>
                <a:chExt cx="4943933" cy="4218770"/>
              </a:xfrm>
            </p:grpSpPr>
            <p:grpSp>
              <p:nvGrpSpPr>
                <p:cNvPr id="158" name="Group 157"/>
                <p:cNvGrpSpPr/>
                <p:nvPr/>
              </p:nvGrpSpPr>
              <p:grpSpPr>
                <a:xfrm>
                  <a:off x="4388993" y="1583195"/>
                  <a:ext cx="4943933" cy="4218770"/>
                  <a:chOff x="4388993" y="1583195"/>
                  <a:chExt cx="4943933" cy="4218770"/>
                </a:xfrm>
              </p:grpSpPr>
              <p:grpSp>
                <p:nvGrpSpPr>
                  <p:cNvPr id="161" name="Group 160"/>
                  <p:cNvGrpSpPr/>
                  <p:nvPr/>
                </p:nvGrpSpPr>
                <p:grpSpPr>
                  <a:xfrm>
                    <a:off x="4388993" y="1583195"/>
                    <a:ext cx="4943933" cy="4218770"/>
                    <a:chOff x="4388993" y="1583195"/>
                    <a:chExt cx="4943933" cy="4218770"/>
                  </a:xfrm>
                </p:grpSpPr>
                <p:grpSp>
                  <p:nvGrpSpPr>
                    <p:cNvPr id="164" name="Group 163"/>
                    <p:cNvGrpSpPr/>
                    <p:nvPr/>
                  </p:nvGrpSpPr>
                  <p:grpSpPr>
                    <a:xfrm>
                      <a:off x="4388993" y="1583195"/>
                      <a:ext cx="4943933" cy="4218770"/>
                      <a:chOff x="4388993" y="1583195"/>
                      <a:chExt cx="4943933" cy="4218770"/>
                    </a:xfrm>
                  </p:grpSpPr>
                  <p:grpSp>
                    <p:nvGrpSpPr>
                      <p:cNvPr id="167" name="Group 166"/>
                      <p:cNvGrpSpPr/>
                      <p:nvPr/>
                    </p:nvGrpSpPr>
                    <p:grpSpPr>
                      <a:xfrm>
                        <a:off x="4388993" y="1583195"/>
                        <a:ext cx="4943933" cy="4218770"/>
                        <a:chOff x="4388993" y="1583195"/>
                        <a:chExt cx="4943933" cy="4218770"/>
                      </a:xfrm>
                    </p:grpSpPr>
                    <p:grpSp>
                      <p:nvGrpSpPr>
                        <p:cNvPr id="169" name="Group 168"/>
                        <p:cNvGrpSpPr/>
                        <p:nvPr/>
                      </p:nvGrpSpPr>
                      <p:grpSpPr>
                        <a:xfrm>
                          <a:off x="4388993" y="1583195"/>
                          <a:ext cx="4943933" cy="4218770"/>
                          <a:chOff x="4388993" y="1583195"/>
                          <a:chExt cx="4943933" cy="4218770"/>
                        </a:xfrm>
                      </p:grpSpPr>
                      <p:grpSp>
                        <p:nvGrpSpPr>
                          <p:cNvPr id="171" name="Group 170"/>
                          <p:cNvGrpSpPr/>
                          <p:nvPr/>
                        </p:nvGrpSpPr>
                        <p:grpSpPr>
                          <a:xfrm>
                            <a:off x="4388993" y="1583195"/>
                            <a:ext cx="4943933" cy="4218770"/>
                            <a:chOff x="3587805" y="1635446"/>
                            <a:chExt cx="4943933" cy="4218770"/>
                          </a:xfrm>
                        </p:grpSpPr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173" name="Rectangle 172"/>
                                <p:cNvSpPr/>
                                <p:nvPr/>
                              </p:nvSpPr>
                              <p:spPr>
                                <a:xfrm>
                                  <a:off x="5956480" y="4699623"/>
                                  <a:ext cx="1425488" cy="927467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f>
                                          <m:f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𝑑𝑢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den>
                                        </m:f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&gt;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52" name="Rectangle 51"/>
                                <p:cNvSpPr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5956480" y="4699623"/>
                                  <a:ext cx="1425488" cy="927467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6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grpSp>
                          <p:nvGrpSpPr>
                            <p:cNvPr id="174" name="Group 173"/>
                            <p:cNvGrpSpPr/>
                            <p:nvPr/>
                          </p:nvGrpSpPr>
                          <p:grpSpPr>
                            <a:xfrm>
                              <a:off x="3587805" y="1635446"/>
                              <a:ext cx="4943933" cy="4218770"/>
                              <a:chOff x="3587805" y="1635446"/>
                              <a:chExt cx="4943933" cy="4218770"/>
                            </a:xfrm>
                          </p:grpSpPr>
                          <p:grpSp>
                            <p:nvGrpSpPr>
                              <p:cNvPr id="175" name="Group 174"/>
                              <p:cNvGrpSpPr>
                                <a:grpSpLocks noChangeAspect="1"/>
                              </p:cNvGrpSpPr>
                              <p:nvPr/>
                            </p:nvGrpSpPr>
                            <p:grpSpPr>
                              <a:xfrm>
                                <a:off x="3587805" y="1635446"/>
                                <a:ext cx="4943933" cy="4218770"/>
                                <a:chOff x="5669154" y="2294279"/>
                                <a:chExt cx="3295955" cy="2812513"/>
                              </a:xfrm>
                            </p:grpSpPr>
                            <p:grpSp>
                              <p:nvGrpSpPr>
                                <p:cNvPr id="179" name="Group 178"/>
                                <p:cNvGrpSpPr/>
                                <p:nvPr/>
                              </p:nvGrpSpPr>
                              <p:grpSpPr>
                                <a:xfrm>
                                  <a:off x="5669154" y="2294279"/>
                                  <a:ext cx="3295955" cy="2812513"/>
                                  <a:chOff x="5669154" y="2294279"/>
                                  <a:chExt cx="3295955" cy="2812513"/>
                                </a:xfrm>
                              </p:grpSpPr>
                              <p:grpSp>
                                <p:nvGrpSpPr>
                                  <p:cNvPr id="181" name="Group 180"/>
                                  <p:cNvGrpSpPr/>
                                  <p:nvPr/>
                                </p:nvGrpSpPr>
                                <p:grpSpPr>
                                  <a:xfrm>
                                    <a:off x="5669154" y="2294279"/>
                                    <a:ext cx="3295955" cy="2812513"/>
                                    <a:chOff x="5669154" y="2294279"/>
                                    <a:chExt cx="3295955" cy="2812513"/>
                                  </a:xfrm>
                                </p:grpSpPr>
                                <p:grpSp>
                                  <p:nvGrpSpPr>
                                    <p:cNvPr id="183" name="Group 18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5669154" y="2294279"/>
                                      <a:ext cx="3295955" cy="2812513"/>
                                      <a:chOff x="5669154" y="2294279"/>
                                      <a:chExt cx="3295955" cy="2812513"/>
                                    </a:xfrm>
                                  </p:grpSpPr>
                                  <p:grpSp>
                                    <p:nvGrpSpPr>
                                      <p:cNvPr id="191" name="Group 190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5669154" y="2294279"/>
                                        <a:ext cx="3295955" cy="2812513"/>
                                        <a:chOff x="5669154" y="2294279"/>
                                        <a:chExt cx="3295955" cy="2812513"/>
                                      </a:xfrm>
                                    </p:grpSpPr>
                                    <p:grpSp>
                                      <p:nvGrpSpPr>
                                        <p:cNvPr id="193" name="Group 192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5669154" y="2294279"/>
                                          <a:ext cx="3295955" cy="2812513"/>
                                          <a:chOff x="5669154" y="2294279"/>
                                          <a:chExt cx="3295955" cy="2812513"/>
                                        </a:xfrm>
                                      </p:grpSpPr>
                                      <p:grpSp>
                                        <p:nvGrpSpPr>
                                          <p:cNvPr id="195" name="Group 194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5669154" y="2294279"/>
                                            <a:ext cx="3295955" cy="2812513"/>
                                            <a:chOff x="6037286" y="2294279"/>
                                            <a:chExt cx="3295955" cy="2812513"/>
                                          </a:xfrm>
                                        </p:grpSpPr>
                                        <p:grpSp>
                                          <p:nvGrpSpPr>
                                            <p:cNvPr id="203" name="Group 202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6037286" y="2394468"/>
                                              <a:ext cx="3295955" cy="2712324"/>
                                              <a:chOff x="6037286" y="2394468"/>
                                              <a:chExt cx="3295955" cy="2712324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205" name="Group 204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6037286" y="2394468"/>
                                                <a:ext cx="2900659" cy="2712324"/>
                                                <a:chOff x="6037286" y="2394468"/>
                                                <a:chExt cx="2900659" cy="2712324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207" name="Group 206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6037286" y="2394468"/>
                                                  <a:ext cx="2900659" cy="2712324"/>
                                                  <a:chOff x="6037286" y="2394468"/>
                                                  <a:chExt cx="2900659" cy="2712324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209" name="Group 208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6037286" y="2394468"/>
                                                    <a:ext cx="2900659" cy="2712324"/>
                                                    <a:chOff x="6037286" y="2394468"/>
                                                    <a:chExt cx="2900659" cy="2712324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211" name="Group 210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6092211" y="2394468"/>
                                                      <a:ext cx="2845734" cy="2712324"/>
                                                      <a:chOff x="6092211" y="2394468"/>
                                                      <a:chExt cx="2845734" cy="2712324"/>
                                                    </a:xfrm>
                                                  </p:grpSpPr>
                                                  <p:grpSp>
                                                    <p:nvGrpSpPr>
                                                      <p:cNvPr id="213" name="Group 212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6092211" y="2394468"/>
                                                        <a:ext cx="2845734" cy="2588620"/>
                                                        <a:chOff x="6092211" y="2394468"/>
                                                        <a:chExt cx="2845734" cy="2588620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215" name="Group 214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6092211" y="2394468"/>
                                                          <a:ext cx="2845734" cy="2588620"/>
                                                          <a:chOff x="6092211" y="2394468"/>
                                                          <a:chExt cx="2845734" cy="2588620"/>
                                                        </a:xfrm>
                                                      </p:grpSpPr>
                                                      <p:grpSp>
                                                        <p:nvGrpSpPr>
                                                          <p:cNvPr id="217" name="Group 216"/>
                                                          <p:cNvGrpSpPr/>
                                                          <p:nvPr/>
                                                        </p:nvGrpSpPr>
                                                        <p:grpSpPr>
                                                          <a:xfrm>
                                                            <a:off x="6286046" y="2760618"/>
                                                            <a:ext cx="2651899" cy="2222470"/>
                                                            <a:chOff x="6286046" y="2760618"/>
                                                            <a:chExt cx="2651899" cy="2222470"/>
                                                          </a:xfrm>
                                                        </p:grpSpPr>
                                                        <p:grpSp>
                                                          <p:nvGrpSpPr>
                                                            <p:cNvPr id="219" name="Group 218"/>
                                                            <p:cNvGrpSpPr/>
                                                            <p:nvPr/>
                                                          </p:nvGrpSpPr>
                                                          <p:grpSpPr>
                                                            <a:xfrm>
                                                              <a:off x="6286046" y="2760618"/>
                                                              <a:ext cx="2264229" cy="2055222"/>
                                                              <a:chOff x="6286046" y="2760618"/>
                                                              <a:chExt cx="2264229" cy="2055222"/>
                                                            </a:xfrm>
                                                          </p:grpSpPr>
                                                          <p:cxnSp>
                                                            <p:nvCxnSpPr>
                                                              <p:cNvPr id="221" name="Straight Arrow Connector 220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6286046" y="4807131"/>
                                                                <a:ext cx="2264229" cy="8709"/>
                                                              </a:xfrm>
                                                              <a:prstGeom prst="straightConnector1">
                                                                <a:avLst/>
                                                              </a:prstGeom>
                                                              <a:ln w="381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tailEnd type="triangle"/>
                                                              </a:ln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cxnSp>
                                                            <p:nvCxnSpPr>
                                                              <p:cNvPr id="222" name="Straight Arrow Connector 221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 flipV="1">
                                                                <a:off x="6286046" y="2760618"/>
                                                                <a:ext cx="0" cy="2055222"/>
                                                              </a:xfrm>
                                                              <a:prstGeom prst="straightConnector1">
                                                                <a:avLst/>
                                                              </a:prstGeom>
                                                              <a:ln w="381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tailEnd type="triangle"/>
                                                              </a:ln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</p:grpSp>
                                                        <mc:AlternateContent xmlns:mc="http://schemas.openxmlformats.org/markup-compatibility/2006" xmlns:a14="http://schemas.microsoft.com/office/drawing/2010/main">
                                                          <mc:Choice Requires="a14">
                                                            <p:sp>
                                                              <p:nvSpPr>
                                                                <p:cNvPr id="220" name="Rectangle 219"/>
                                                                <p:cNvSpPr/>
                                                                <p:nvPr/>
                                                              </p:nvSpPr>
                                                              <p:spPr>
                                                                <a:xfrm>
                                                                  <a:off x="8550275" y="4613756"/>
                                                                  <a:ext cx="387670" cy="369332"/>
                                                                </a:xfrm>
                                                                <a:prstGeom prst="rect">
                                                                  <a:avLst/>
                                                                </a:prstGeom>
                                                              </p:spPr>
                                                              <p:txBody>
                                                                <a:bodyPr wrap="none">
                                                                  <a:spAutoFit/>
                                                                </a:bodyPr>
                                                                <a:lstStyle/>
                                                                <a:p>
                                                                  <a:pPr/>
                                                                  <a14:m>
                                                                    <m:oMathPara xmlns:m="http://schemas.openxmlformats.org/officeDocument/2006/math">
                                                                      <m:oMathParaPr>
                                                                        <m:jc m:val="centerGroup"/>
                                                                      </m:oMathParaPr>
                                                                      <m:oMath xmlns:m="http://schemas.openxmlformats.org/officeDocument/2006/math">
                                                                        <m:r>
                                                                          <a:rPr lang="en-US" i="1">
                                                                            <a:latin typeface="Cambria Math" panose="02040503050406030204" pitchFamily="18" charset="0"/>
                                                                          </a:rPr>
                                                                          <m:t>𝑢</m:t>
                                                                        </m:r>
                                                                      </m:oMath>
                                                                    </m:oMathPara>
                                                                  </a14:m>
                                                                  <a:endParaRPr lang="en-US" dirty="0"/>
                                                                </a:p>
                                                              </p:txBody>
                                                            </p:sp>
                                                          </mc:Choice>
                                                          <mc:Fallback xmlns="">
                                                            <p:sp>
                                                              <p:nvSpPr>
                                                                <p:cNvPr id="11" name="Rectangle 10"/>
                                                                <p:cNvSpPr>
    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    </p:cNvSpPr>
                                                                <p:nvPr/>
                                                              </p:nvSpPr>
                                                              <p:spPr>
                                                                <a:xfrm>
                                                                  <a:off x="8550275" y="4613756"/>
                                                                  <a:ext cx="387670" cy="369332"/>
                                                                </a:xfrm>
                                                                <a:prstGeom prst="rect">
                                                                  <a:avLst/>
                                                                </a:prstGeom>
                                                                <a:blipFill rotWithShape="0">
                                                                  <a:blip r:embed="rId7"/>
                                                                  <a:stretch>
                                                                    <a:fillRect/>
                                                                  </a:stretch>
                                                                </a:blipFill>
                                                              </p:spPr>
                                                              <p:txBody>
                                                                <a:bodyPr/>
                                                                <a:lstStyle/>
                                                                <a:p>
                                                                  <a:r>
                                                                    <a:rPr lang="en-US">
                                                                      <a:noFill/>
                                                                    </a:rPr>
                                                                    <a:t> </a:t>
                                                                  </a:r>
                                                                </a:p>
                                                              </p:txBody>
                                                            </p:sp>
                                                          </mc:Fallback>
                                                        </mc:AlternateContent>
                                                      </p:grpSp>
                                                      <mc:AlternateContent xmlns:mc="http://schemas.openxmlformats.org/markup-compatibility/2006" xmlns:a14="http://schemas.microsoft.com/office/drawing/2010/main">
                                                        <mc:Choice Requires="a14">
                                                          <p:sp>
                                                            <p:nvSpPr>
                                                              <p:cNvPr id="218" name="Rectangle 217"/>
                                                              <p:cNvSpPr/>
                                                              <p:nvPr/>
                                                            </p:nvSpPr>
                                                            <p:spPr>
                                                              <a:xfrm>
                                                                <a:off x="6092211" y="2394468"/>
                                                                <a:ext cx="387670" cy="369332"/>
                                                              </a:xfrm>
                                                              <a:prstGeom prst="rect">
                                                                <a:avLst/>
                                                              </a:prstGeom>
                                                            </p:spPr>
                                                            <p:txBody>
                                                              <a:bodyPr wrap="none">
                                                                <a:spAutoFit/>
                                                              </a:bodyPr>
                                                              <a:lstStyle/>
                                                              <a:p>
                                                                <a:pPr/>
                                                                <a14:m>
                                                                  <m:oMathPara xmlns:m="http://schemas.openxmlformats.org/officeDocument/2006/math">
                                                                    <m:oMathParaPr>
                                                                      <m:jc m:val="centerGroup"/>
                                                                    </m:oMathParaPr>
                                                                    <m:oMath xmlns:m="http://schemas.openxmlformats.org/officeDocument/2006/math">
                                                                      <m:r>
                                                                        <a:rPr lang="en-US" b="0" i="1" smtClean="0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𝑣</m:t>
                                                                      </m:r>
                                                                    </m:oMath>
                                                                  </m:oMathPara>
                                                                </a14:m>
                                                                <a:endParaRPr lang="en-US" dirty="0"/>
                                                              </a:p>
                                                            </p:txBody>
                                                          </p:sp>
                                                        </mc:Choice>
                                                        <mc:Fallback xmlns="">
                                                          <p:sp>
                                                            <p:nvSpPr>
                                                              <p:cNvPr id="14" name="Rectangle 13"/>
                                                              <p:cNvSpPr>
  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  </p:cNvSpPr>
                                                              <p:nvPr/>
                                                            </p:nvSpPr>
                                                            <p:spPr>
                                                              <a:xfrm>
                                                                <a:off x="6092211" y="2394468"/>
                                                                <a:ext cx="387670" cy="369332"/>
                                                              </a:xfrm>
                                                              <a:prstGeom prst="rect">
                                                                <a:avLst/>
                                                              </a:prstGeom>
                                                              <a:blipFill rotWithShape="0">
                                                                <a:blip r:embed="rId8"/>
                                                                <a:stretch>
                                                                  <a:fillRect/>
                                                                </a:stretch>
                                                              </a:blipFill>
                                                            </p:spPr>
                                                            <p:txBody>
                                                              <a:bodyPr/>
                                                              <a:lstStyle/>
                                                              <a:p>
                                                                <a:r>
                                                                  <a:rPr lang="en-US">
                                                                    <a:noFill/>
                                                                  </a:rPr>
                                                                  <a:t> </a:t>
                                                                </a:r>
                                                              </a:p>
                                                            </p:txBody>
                                                          </p:sp>
                                                        </mc:Fallback>
                                                      </mc:AlternateContent>
                                                    </p:grpSp>
                                                    <mc:AlternateContent xmlns:mc="http://schemas.openxmlformats.org/markup-compatibility/2006" xmlns:a14="http://schemas.microsoft.com/office/drawing/2010/main">
                                                      <mc:Choice Requires="a14">
                                                        <p:sp>
                                                          <p:nvSpPr>
                                                            <p:cNvPr id="216" name="TextBox 215"/>
                                                            <p:cNvSpPr txBox="1"/>
                                                            <p:nvPr/>
                                                          </p:nvSpPr>
                                                          <p:spPr>
                                                            <a:xfrm>
                                                              <a:off x="6093685" y="4706089"/>
                                                              <a:ext cx="192360" cy="276999"/>
                                                            </a:xfrm>
                                                            <a:prstGeom prst="rect">
                                                              <a:avLst/>
                                                            </a:prstGeom>
                                                            <a:noFill/>
                                                          </p:spPr>
                                                          <p:txBody>
                                                            <a:bodyPr wrap="none" lIns="0" tIns="0" rIns="0" bIns="0" rtlCol="0">
                                                              <a:spAutoFit/>
                                                            </a:bodyPr>
                                                            <a:lstStyle/>
                                                            <a:p>
                                                              <a:pPr/>
                                                              <a14:m>
                                                                <m:oMathPara xmlns:m="http://schemas.openxmlformats.org/officeDocument/2006/math">
                                                                  <m:oMathParaPr>
                                                                    <m:jc m:val="centerGroup"/>
                                                                  </m:oMathParaPr>
                                                                  <m:oMath xmlns:m="http://schemas.openxmlformats.org/officeDocument/2006/math">
                                                                    <m:r>
                                                                      <a:rPr lang="en-US" b="0" i="1" smtClean="0">
                                                                        <a:latin typeface="Cambria Math" panose="02040503050406030204" pitchFamily="18" charset="0"/>
                                                                      </a:rPr>
                                                                      <m:t>0</m:t>
                                                                    </m:r>
                                                                  </m:oMath>
                                                                </m:oMathPara>
                                                              </a14:m>
                                                              <a:endParaRPr lang="en-US" dirty="0"/>
                                                            </a:p>
                                                          </p:txBody>
                                                        </p:sp>
                                                      </mc:Choice>
                                                      <mc:Fallback xmlns="">
                                                        <p:sp>
                                                          <p:nvSpPr>
                                                            <p:cNvPr id="16" name="TextBox 15"/>
                                                            <p:cNvSpPr txBox="1">
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</p:cNvSpPr>
                                                            <p:nvPr/>
                                                          </p:nvSpPr>
                                                          <p:spPr>
                                                            <a:xfrm>
                                                              <a:off x="6093685" y="4706089"/>
                                                              <a:ext cx="192360" cy="276999"/>
                                                            </a:xfrm>
                                                            <a:prstGeom prst="rect">
                                                              <a:avLst/>
                                                            </a:prstGeom>
                                                            <a:blipFill rotWithShape="0">
                                                              <a:blip r:embed="rId9"/>
                                                              <a:stretch>
                                                                <a:fillRect l="-2128"/>
                                                              </a:stretch>
                                                            </a:blipFill>
                                                          </p:spPr>
                                                          <p:txBody>
                                                            <a:bodyPr/>
                                                            <a:lstStyle/>
                                                            <a:p>
                                                              <a:r>
                                                                <a:rPr lang="en-US">
                                                                  <a:noFill/>
                                                                </a:rPr>
                                                                <a:t> </a:t>
                                                              </a:r>
                                                            </a:p>
                                                          </p:txBody>
                                                        </p:sp>
                                                      </mc:Fallback>
                                                    </mc:AlternateContent>
                                                  </p:grpSp>
                                                  <mc:AlternateContent xmlns:mc="http://schemas.openxmlformats.org/markup-compatibility/2006" xmlns:a14="http://schemas.microsoft.com/office/drawing/2010/main">
                                                    <mc:Choice Requires="a14">
                                                      <p:sp>
                                                        <p:nvSpPr>
                                                          <p:cNvPr id="214" name="TextBox 213"/>
                                                          <p:cNvSpPr txBox="1"/>
                                                          <p:nvPr/>
                                                        </p:nvSpPr>
                                                        <p:spPr>
                                                          <a:xfrm>
                                                            <a:off x="7321980" y="4829793"/>
                                                            <a:ext cx="192360" cy="276999"/>
                                                          </a:xfrm>
                                                          <a:prstGeom prst="rect">
                                                            <a:avLst/>
                                                          </a:prstGeom>
                                                          <a:noFill/>
                                                        </p:spPr>
                                                        <p:txBody>
                                                          <a:bodyPr wrap="none" lIns="0" tIns="0" rIns="0" bIns="0" rtlCol="0">
                                                            <a:spAutoFit/>
                                                          </a:bodyPr>
                                                          <a:lstStyle/>
                                                          <a:p>
                                                            <a:pPr/>
                                                            <a14:m>
                                                              <m:oMathPara xmlns:m="http://schemas.openxmlformats.org/officeDocument/2006/math">
                                                                <m:oMathParaPr>
                                                                  <m:jc m:val="centerGroup"/>
                                                                </m:oMathParaPr>
                                                                <m:oMath xmlns:m="http://schemas.openxmlformats.org/officeDocument/2006/math">
                                                                  <m:r>
                                                                    <a:rPr lang="en-US" b="0" i="1" smtClean="0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  <m:t>1</m:t>
                                                                  </m:r>
                                                                </m:oMath>
                                                              </m:oMathPara>
                                                            </a14:m>
                                                            <a:endParaRPr lang="en-US" dirty="0"/>
                                                          </a:p>
                                                        </p:txBody>
                                                      </p:sp>
                                                    </mc:Choice>
                                                    <mc:Fallback xmlns="">
                                                      <p:sp>
                                                        <p:nvSpPr>
                                                          <p:cNvPr id="22" name="TextBox 21"/>
                                                          <p:cNvSpPr txBox="1">
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</p:cNvSpPr>
                                                          <p:nvPr/>
                                                        </p:nvSpPr>
                                                        <p:spPr>
                                                          <a:xfrm>
                                                            <a:off x="7321980" y="4829793"/>
                                                            <a:ext cx="192360" cy="276999"/>
                                                          </a:xfrm>
                                                          <a:prstGeom prst="rect">
                                                            <a:avLst/>
                                                          </a:prstGeom>
                                                          <a:blipFill rotWithShape="0">
                                                            <a:blip r:embed="rId10"/>
                                                            <a:stretch>
                                                              <a:fillRect r="-2128"/>
                                                            </a:stretch>
                                                          </a:blipFill>
                                                        </p:spPr>
                                                        <p:txBody>
                                                          <a:bodyPr/>
                                                          <a:lstStyle/>
                                                          <a:p>
                                                            <a:r>
                                                              <a:rPr lang="en-US">
                                                                <a:noFill/>
                                                              </a:rPr>
                                                              <a:t> </a:t>
                                                            </a:r>
                                                          </a:p>
                                                        </p:txBody>
                                                      </p:sp>
                                                    </mc:Fallback>
                                                  </mc:AlternateContent>
                                                </p:grpSp>
                                                <mc:AlternateContent xmlns:mc="http://schemas.openxmlformats.org/markup-compatibility/2006" xmlns:a14="http://schemas.microsoft.com/office/drawing/2010/main">
                                                  <mc:Choice Requires="a14">
                                                    <p:sp>
                                                      <p:nvSpPr>
                                                        <p:cNvPr id="212" name="TextBox 211"/>
                                                        <p:cNvSpPr txBox="1"/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6037286" y="3649729"/>
                                                          <a:ext cx="192360" cy="276999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noFill/>
                                                      </p:spPr>
                                                      <p:txBody>
                                                        <a:bodyPr wrap="none" lIns="0" tIns="0" rIns="0" bIns="0" rtlCol="0">
                                                          <a:spAutoFit/>
                                                        </a:bodyPr>
                                                        <a:lstStyle/>
                                                        <a:p>
                                                          <a:pPr/>
                                                          <a14:m>
                                                            <m:oMathPara xmlns:m="http://schemas.openxmlformats.org/officeDocument/2006/math">
                                                              <m:oMathParaPr>
                                                                <m:jc m:val="centerGroup"/>
                                                              </m:oMathParaPr>
                                                              <m:oMath xmlns:m="http://schemas.openxmlformats.org/officeDocument/2006/math">
                                                                <m:r>
                                                                  <a:rPr lang="en-US" b="0" i="1" smtClean="0"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1</m:t>
                                                                </m:r>
                                                              </m:oMath>
                                                            </m:oMathPara>
                                                          </a14:m>
                                                          <a:endParaRPr lang="en-US" dirty="0"/>
                                                        </a:p>
                                                      </p:txBody>
                                                    </p:sp>
                                                  </mc:Choice>
                                                  <mc:Fallback xmlns="">
                                                    <p:sp>
                                                      <p:nvSpPr>
                                                        <p:cNvPr id="24" name="TextBox 23"/>
                                                        <p:cNvSpPr txBox="1">
                                                          <a:spLocks noRot="1" noChangeAspect="1" noMove="1" noResize="1" noEditPoints="1" noAdjustHandles="1" noChangeArrowheads="1" noChangeShapeType="1" noTextEdit="1"/>
                                                        </p:cNvSpPr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6037286" y="3649729"/>
                                                          <a:ext cx="192360" cy="276999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blipFill rotWithShape="0">
                                                          <a:blip r:embed="rId11"/>
                                                          <a:stretch>
                                                            <a:fillRect l="-2128"/>
                                                          </a:stretch>
                                                        </a:blipFill>
                                                      </p:spPr>
                                                      <p:txBody>
                                                        <a:bodyPr/>
                                                        <a:lstStyle/>
                                                        <a:p>
                                                          <a:r>
                                                            <a:rPr lang="en-US">
                                                              <a:noFill/>
                                                            </a:rPr>
                                                            <a:t> </a:t>
                                                          </a:r>
                                                        </a:p>
                                                      </p:txBody>
                                                    </p:sp>
                                                  </mc:Fallback>
                                                </mc:AlternateContent>
                                              </p:grpSp>
                                              <p:cxnSp>
                                                <p:nvCxnSpPr>
                                                  <p:cNvPr id="210" name="Straight Arrow Connector 209"/>
                                                  <p:cNvCxnSpPr/>
                                                  <p:nvPr/>
                                                </p:nvCxnSpPr>
                                                <p:spPr>
                                                  <a:xfrm>
                                                    <a:off x="6286045" y="3783873"/>
                                                    <a:ext cx="2264229" cy="8709"/>
                                                  </a:xfrm>
                                                  <a:prstGeom prst="straightConnector1">
                                                    <a:avLst/>
                                                  </a:prstGeom>
                                                  <a:ln w="38100">
                                                    <a:solidFill>
                                                      <a:srgbClr val="00B050"/>
                                                    </a:solidFill>
                                                    <a:prstDash val="sysDash"/>
                                                    <a:tailEnd type="triangle"/>
                                                  </a:ln>
                                                </p:spPr>
                                                <p:style>
                                                  <a:lnRef idx="1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</p:grpSp>
                                            <p:cxnSp>
                                              <p:nvCxnSpPr>
                                                <p:cNvPr id="208" name="Straight Arrow Connector 207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 flipV="1">
                                                  <a:off x="7418159" y="2743200"/>
                                                  <a:ext cx="0" cy="2055222"/>
                                                </a:xfrm>
                                                <a:prstGeom prst="straightConnector1">
                                                  <a:avLst/>
                                                </a:prstGeom>
                                                <a:ln w="38100">
                                                  <a:solidFill>
                                                    <a:srgbClr val="FF0000"/>
                                                  </a:solidFill>
                                                  <a:prstDash val="sysDash"/>
                                                  <a:tailEnd type="triangle"/>
                                                </a:ln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</p:grpSp>
                                          <mc:AlternateContent xmlns:mc="http://schemas.openxmlformats.org/markup-compatibility/2006" xmlns:a14="http://schemas.microsoft.com/office/drawing/2010/main">
                                            <mc:Choice Requires="a14">
                                              <p:sp>
                                                <p:nvSpPr>
                                                  <p:cNvPr id="206" name="Rectangle 205"/>
                                                  <p:cNvSpPr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382917" y="3566254"/>
                                                    <a:ext cx="950324" cy="618311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</p:spPr>
                                                <p:txBody>
                                                  <a:bodyPr wrap="none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pPr/>
                                                    <a14:m>
                                                      <m:oMathPara xmlns:m="http://schemas.openxmlformats.org/officeDocument/2006/math">
                                                        <m:oMathParaPr>
                                                          <m:jc m:val="centerGroup"/>
                                                        </m:oMathParaPr>
                                                        <m:oMath xmlns:m="http://schemas.openxmlformats.org/officeDocument/2006/math">
                                                          <m:f>
                                                            <m:fPr>
                                                              <m:ctrlPr>
                                                                <a:rPr lang="en-US" i="1" dirty="0" smtClean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fPr>
                                                            <m:num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𝑑𝑢</m:t>
                                                              </m:r>
                                                            </m:num>
                                                            <m:den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𝑑</m:t>
                                                              </m:r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𝜏</m:t>
                                                              </m:r>
                                                            </m:den>
                                                          </m:f>
                                                          <m:r>
                                                            <a:rPr lang="en-US" b="0" i="1" dirty="0" smtClean="0">
                                                              <a:solidFill>
                                                                <a:srgbClr val="00B05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=</m:t>
                                                          </m:r>
                                                          <m:r>
                                                            <a:rPr lang="en-US" i="1" dirty="0">
                                                              <a:solidFill>
                                                                <a:srgbClr val="00B05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0</m:t>
                                                          </m:r>
                                                        </m:oMath>
                                                      </m:oMathPara>
                                                    </a14:m>
                                                    <a:endParaRPr lang="en-US" dirty="0">
                                                      <a:solidFill>
                                                        <a:srgbClr val="00B050"/>
                                                      </a:solidFill>
                                                    </a:endParaRPr>
                                                  </a:p>
                                                </p:txBody>
                                              </p:sp>
                                            </mc:Choice>
                                            <mc:Fallback xmlns="">
                                              <p:sp>
                                                <p:nvSpPr>
                                                  <p:cNvPr id="25" name="Rectangle 24"/>
                                                  <p:cNvSpPr>
                                                    <a:spLocks noRot="1" noChangeAspect="1" noMove="1" noResize="1" noEditPoints="1" noAdjustHandles="1" noChangeArrowheads="1" noChangeShapeType="1" noTextEdit="1"/>
                                                  </p:cNvSpPr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382917" y="3566254"/>
                                                    <a:ext cx="950324" cy="618311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blipFill rotWithShape="0">
                                                    <a:blip r:embed="rId12"/>
                                                    <a:stretch>
                                                      <a:fillRect/>
                                                    </a:stretch>
                                                  </a:blipFill>
                                                </p:spPr>
                                                <p:txBody>
                                                  <a:bodyPr/>
                                                  <a:lstStyle/>
                                                  <a:p>
                                                    <a:r>
                                                      <a:rPr lang="en-US">
                                                        <a:noFill/>
                                                      </a:rPr>
                                                      <a:t> </a:t>
                                                    </a:r>
                                                  </a:p>
                                                </p:txBody>
                                              </p:sp>
                                            </mc:Fallback>
                                          </mc:AlternateContent>
                                        </p:grpSp>
                                        <mc:AlternateContent xmlns:mc="http://schemas.openxmlformats.org/markup-compatibility/2006" xmlns:a14="http://schemas.microsoft.com/office/drawing/2010/main">
                                          <mc:Choice Requires="a14">
                                            <p:sp>
                                              <p:nvSpPr>
                                                <p:cNvPr id="204" name="Rectangle 203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968521" y="2294279"/>
                                                  <a:ext cx="950324" cy="61831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</p:spPr>
                                              <p:txBody>
                                                <a:bodyPr wrap="none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/>
                                                  <a14:m>
                                                    <m:oMathPara xmlns:m="http://schemas.openxmlformats.org/officeDocument/2006/math">
                                                      <m:oMathParaPr>
                                                        <m:jc m:val="centerGroup"/>
                                                      </m:oMathParaPr>
                                                      <m:oMath xmlns:m="http://schemas.openxmlformats.org/officeDocument/2006/math">
                                                        <m:f>
                                                          <m:fPr>
                                                            <m:ctrlPr>
                                                              <a:rPr lang="en-US" i="1" dirty="0" smtClean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fPr>
                                                          <m:num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𝑑</m:t>
                                                            </m:r>
                                                            <m:r>
                                                              <a:rPr lang="en-US" b="0" i="1" dirty="0" smtClean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𝑣</m:t>
                                                            </m:r>
                                                          </m:num>
                                                          <m:den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𝑑</m:t>
                                                            </m:r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𝜏</m:t>
                                                            </m:r>
                                                          </m:den>
                                                        </m:f>
                                                        <m:r>
                                                          <a:rPr lang="en-US" b="0" i="1" dirty="0" smtClean="0">
                                                            <a:solidFill>
                                                              <a:srgbClr val="FF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=</m:t>
                                                        </m:r>
                                                        <m:r>
                                                          <a:rPr lang="en-US" i="1" dirty="0">
                                                            <a:solidFill>
                                                              <a:srgbClr val="FF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0</m:t>
                                                        </m:r>
                                                      </m:oMath>
                                                    </m:oMathPara>
                                                  </a14:m>
                                                  <a:endParaRPr lang="en-US" dirty="0">
                                                    <a:solidFill>
                                                      <a:srgbClr val="FF0000"/>
                                                    </a:solidFill>
                                                  </a:endParaRPr>
                                                </a:p>
                                              </p:txBody>
                                            </p:sp>
                                          </mc:Choice>
                                          <mc:Fallback xmlns="">
                                            <p:sp>
                                              <p:nvSpPr>
                                                <p:cNvPr id="32" name="Rectangle 31"/>
                                                <p:cNvSpPr>
                                                  <a:spLocks noRot="1" noChangeAspect="1" noMove="1" noResize="1" noEditPoints="1" noAdjustHandles="1" noChangeArrowheads="1" noChangeShapeType="1" noTextEdit="1"/>
                                                </p:cNvSpPr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968521" y="2294279"/>
                                                  <a:ext cx="950324" cy="61831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blipFill rotWithShape="0">
                                                  <a:blip r:embed="rId13"/>
                                                  <a:stretch>
                                                    <a:fillRect/>
                                                  </a:stretch>
                                                </a:blipFill>
                                              </p:spPr>
                                              <p:txBody>
                                                <a:bodyPr/>
                                                <a:lstStyle/>
                                                <a:p>
                                                  <a:r>
                                                    <a:rPr lang="en-US">
                                                      <a:noFill/>
                                                    </a:rPr>
                                                    <a:t> </a:t>
                                                  </a:r>
                                                </a:p>
                                              </p:txBody>
                                            </p:sp>
                                          </mc:Fallback>
                                        </mc:AlternateContent>
                                      </p:grpSp>
                                      <p:grpSp>
                                        <p:nvGrpSpPr>
                                          <p:cNvPr id="196" name="Group 195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233109" y="3557450"/>
                                            <a:ext cx="1633840" cy="452846"/>
                                            <a:chOff x="6204857" y="3559628"/>
                                            <a:chExt cx="1633840" cy="452846"/>
                                          </a:xfrm>
                                        </p:grpSpPr>
                                        <p:cxnSp>
                                          <p:nvCxnSpPr>
                                            <p:cNvPr id="197" name="Straight Arrow Connector 196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531625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98" name="Straight Arrow Connector 197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852587" y="3651907"/>
                                              <a:ext cx="0" cy="304800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99" name="Straight Arrow Connector 198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204857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0" name="Straight Arrow Connector 199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198172" y="3606777"/>
                                              <a:ext cx="0" cy="304800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1" name="Straight Arrow Connector 200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511929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202" name="Straight Arrow Connector 201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838697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</p:grp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194" name="Rectangle 193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6025129" y="2719055"/>
                                              <a:ext cx="943207" cy="618311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</p:spPr>
                                          <p:txBody>
                                            <a:bodyPr wrap="none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/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f>
                                                      <m:fPr>
                                                        <m:ctrlP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fPr>
                                                      <m:num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𝑑𝑣</m:t>
                                                        </m:r>
                                                      </m:num>
                                                      <m:den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𝑑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𝜏</m:t>
                                                        </m:r>
                                                      </m:den>
                                                    </m:f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&lt;0</m:t>
                                                    </m:r>
                                                  </m:oMath>
                                                </m:oMathPara>
                                              </a14:m>
                                              <a:endParaRPr lang="en-US" dirty="0"/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36" name="Rectangle 35"/>
                                            <p:cNvSpPr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>
                                            <a:xfrm>
                                              <a:off x="6025129" y="2719055"/>
                                              <a:ext cx="943207" cy="618311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0">
                                              <a:blip r:embed="rId14"/>
                                              <a:stretch>
                                                <a:fillRect/>
                                              </a:stretch>
                                            </a:blipFill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US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92" name="Rectangle 191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7185014" y="2719055"/>
                                            <a:ext cx="943207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f>
                                                    <m:fPr>
                                                      <m:ctrlPr>
                                                        <a:rPr lang="en-US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𝑑𝑣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𝜏</m:t>
                                                      </m:r>
                                                    </m:den>
                                                  </m:f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&gt;</m:t>
                                                  </m:r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37" name="Rectangle 36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7185014" y="2719055"/>
                                            <a:ext cx="943207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15"/>
                                            <a:stretch>
                                              <a:fillRect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p:grpSp>
                                  <p:nvGrpSpPr>
                                    <p:cNvPr id="184" name="Group 183"/>
                                    <p:cNvGrpSpPr/>
                                    <p:nvPr/>
                                  </p:nvGrpSpPr>
                                  <p:grpSpPr>
                                    <a:xfrm rot="5400000">
                                      <a:off x="6237460" y="3557451"/>
                                      <a:ext cx="1633840" cy="452846"/>
                                      <a:chOff x="6385509" y="3709850"/>
                                      <a:chExt cx="1633840" cy="452846"/>
                                    </a:xfrm>
                                  </p:grpSpPr>
                                  <p:cxnSp>
                                    <p:nvCxnSpPr>
                                      <p:cNvPr id="185" name="Straight Arrow Connector 184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712277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86" name="Straight Arrow Connector 185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023155" y="3805014"/>
                                        <a:ext cx="0" cy="304800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87" name="Straight Arrow Connector 186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385509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88" name="Straight Arrow Connector 187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365793" y="3764228"/>
                                        <a:ext cx="0" cy="304800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89" name="Straight Arrow Connector 188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692581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90" name="Straight Arrow Connector 189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8019349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82" name="Rectangle 181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024061" y="3090887"/>
                                        <a:ext cx="950324" cy="618311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  <p:txBody>
                                      <a:bodyPr wrap="none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f>
                                                <m:f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𝑑𝑢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𝑑</m:t>
                                                  </m:r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𝜏</m:t>
                                                  </m:r>
                                                </m:den>
                                              </m:f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&lt;0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47" name="Rectangle 46"/>
                                      <p:cNvSpPr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24061" y="3090887"/>
                                        <a:ext cx="950324" cy="618311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16"/>
                                        <a:stretch>
                                          <a:fillRect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80" name="Rectangle 179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5998545" y="4317933"/>
                                      <a:ext cx="950325" cy="618311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f>
                                              <m:fPr>
                                                <m:ctrlPr>
                                                  <a:rPr lang="en-US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𝑑𝑢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den>
                                            </m:f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&gt;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49" name="Rectangle 48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5998545" y="4317933"/>
                                      <a:ext cx="950325" cy="618311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17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76" name="Rectangle 175"/>
                                  <p:cNvSpPr/>
                                  <p:nvPr/>
                                </p:nvSpPr>
                                <p:spPr>
                                  <a:xfrm>
                                    <a:off x="5843451" y="2834006"/>
                                    <a:ext cx="1425486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𝑑𝑢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&lt;0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1" name="Rectangle 50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5843451" y="2834006"/>
                                    <a:ext cx="1425486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8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77" name="Rectangle 176"/>
                                  <p:cNvSpPr/>
                                  <p:nvPr/>
                                </p:nvSpPr>
                                <p:spPr>
                                  <a:xfrm>
                                    <a:off x="5932638" y="4131383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&gt;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3" name="Rectangle 52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5932638" y="4131383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9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78" name="Rectangle 177"/>
                                  <p:cNvSpPr/>
                                  <p:nvPr/>
                                </p:nvSpPr>
                                <p:spPr>
                                  <a:xfrm>
                                    <a:off x="4073975" y="4114884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&lt;0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5" name="Rectangle 54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4073975" y="4114884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20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</p:grpSp>
                      <p:sp>
                        <p:nvSpPr>
                          <p:cNvPr id="172" name="TextBox 171"/>
                          <p:cNvSpPr txBox="1"/>
                          <p:nvPr/>
                        </p:nvSpPr>
                        <p:spPr>
                          <a:xfrm>
                            <a:off x="4913870" y="2678639"/>
                            <a:ext cx="566058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b="1" dirty="0" smtClean="0">
                                <a:solidFill>
                                  <a:srgbClr val="7030A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</a:rPr>
                              <a:t>I</a:t>
                            </a:r>
                            <a:endParaRPr lang="en-US" b="1" dirty="0">
                              <a:solidFill>
                                <a:srgbClr val="7030A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170" name="TextBox 169"/>
                        <p:cNvSpPr txBox="1"/>
                        <p:nvPr/>
                      </p:nvSpPr>
                      <p:spPr>
                        <a:xfrm>
                          <a:off x="4915231" y="4364134"/>
                          <a:ext cx="566058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b="1" dirty="0" smtClean="0">
                              <a:solidFill>
                                <a:srgbClr val="7030A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II</a:t>
                          </a:r>
                          <a:endParaRPr lang="en-US" b="1" dirty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168" name="TextBox 167"/>
                      <p:cNvSpPr txBox="1"/>
                      <p:nvPr/>
                    </p:nvSpPr>
                    <p:spPr>
                      <a:xfrm>
                        <a:off x="7838851" y="4359088"/>
                        <a:ext cx="566058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b="1" dirty="0" smtClean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a:t>III</a:t>
                        </a:r>
                        <a:endParaRPr lang="en-US" b="1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165" name="Oval 164"/>
                    <p:cNvSpPr>
                      <a:spLocks noChangeAspect="1"/>
                    </p:cNvSpPr>
                    <p:nvPr/>
                  </p:nvSpPr>
                  <p:spPr>
                    <a:xfrm>
                      <a:off x="6384765" y="3754313"/>
                      <a:ext cx="137160" cy="13716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6" name="Oval 165"/>
                    <p:cNvSpPr>
                      <a:spLocks noChangeAspect="1"/>
                    </p:cNvSpPr>
                    <p:nvPr/>
                  </p:nvSpPr>
                  <p:spPr>
                    <a:xfrm>
                      <a:off x="4694712" y="5270830"/>
                      <a:ext cx="137160" cy="13716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162" name="Straight Arrow Connector 161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6871075" y="3117073"/>
                    <a:ext cx="246888" cy="249418"/>
                  </a:xfrm>
                  <a:prstGeom prst="straightConnector1">
                    <a:avLst/>
                  </a:prstGeom>
                  <a:ln w="34925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Straight Arrow Connector 162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7045324" y="2620086"/>
                    <a:ext cx="513948" cy="508055"/>
                  </a:xfrm>
                  <a:prstGeom prst="straightConnector1">
                    <a:avLst/>
                  </a:prstGeom>
                  <a:ln w="34925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9" name="Straight Arrow Connector 158"/>
                <p:cNvCxnSpPr>
                  <a:cxnSpLocks noChangeAspect="1"/>
                </p:cNvCxnSpPr>
                <p:nvPr/>
              </p:nvCxnSpPr>
              <p:spPr>
                <a:xfrm flipH="1">
                  <a:off x="5766206" y="3140999"/>
                  <a:ext cx="246888" cy="249418"/>
                </a:xfrm>
                <a:prstGeom prst="straightConnector1">
                  <a:avLst/>
                </a:prstGeom>
                <a:ln w="34925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Arrow Connector 159"/>
                <p:cNvCxnSpPr>
                  <a:cxnSpLocks noChangeAspect="1"/>
                </p:cNvCxnSpPr>
                <p:nvPr/>
              </p:nvCxnSpPr>
              <p:spPr>
                <a:xfrm flipH="1">
                  <a:off x="5376018" y="2709566"/>
                  <a:ext cx="513948" cy="508055"/>
                </a:xfrm>
                <a:prstGeom prst="straightConnector1">
                  <a:avLst/>
                </a:prstGeom>
                <a:ln w="34925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6" name="Straight Arrow Connector 155"/>
              <p:cNvCxnSpPr>
                <a:cxnSpLocks noChangeAspect="1"/>
              </p:cNvCxnSpPr>
              <p:nvPr/>
            </p:nvCxnSpPr>
            <p:spPr>
              <a:xfrm flipV="1">
                <a:off x="6899812" y="4261915"/>
                <a:ext cx="246888" cy="249418"/>
              </a:xfrm>
              <a:prstGeom prst="straightConnector1">
                <a:avLst/>
              </a:prstGeom>
              <a:ln w="34925">
                <a:solidFill>
                  <a:srgbClr val="0000CC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/>
              <p:cNvCxnSpPr>
                <a:cxnSpLocks noChangeAspect="1"/>
              </p:cNvCxnSpPr>
              <p:nvPr/>
            </p:nvCxnSpPr>
            <p:spPr>
              <a:xfrm flipV="1">
                <a:off x="7111479" y="4410946"/>
                <a:ext cx="513948" cy="508055"/>
              </a:xfrm>
              <a:prstGeom prst="straightConnector1">
                <a:avLst/>
              </a:prstGeom>
              <a:ln w="34925">
                <a:solidFill>
                  <a:srgbClr val="0000CC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3" name="Straight Arrow Connector 152"/>
            <p:cNvCxnSpPr>
              <a:cxnSpLocks noChangeAspect="1"/>
            </p:cNvCxnSpPr>
            <p:nvPr/>
          </p:nvCxnSpPr>
          <p:spPr>
            <a:xfrm>
              <a:off x="5785846" y="4245145"/>
              <a:ext cx="246888" cy="249418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>
              <a:cxnSpLocks noChangeAspect="1"/>
            </p:cNvCxnSpPr>
            <p:nvPr/>
          </p:nvCxnSpPr>
          <p:spPr>
            <a:xfrm>
              <a:off x="5386362" y="4410676"/>
              <a:ext cx="513948" cy="508055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" b="-1"/>
          <a:stretch/>
        </p:blipFill>
        <p:spPr>
          <a:xfrm>
            <a:off x="243310" y="2046928"/>
            <a:ext cx="4000500" cy="3615462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2728391" y="622034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158035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8537892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FP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(0,0), (1,1)</m:t>
                    </m:r>
                  </m:oMath>
                </a14:m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>
                    <a:solidFill>
                      <a:srgbClr val="FF0000"/>
                    </a:solidFill>
                  </a:rPr>
                  <a:t>Flows and Orbits are not exactly the same thing (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Lagrangian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vs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Euerian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formalism)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b="1" dirty="0">
                  <a:solidFill>
                    <a:srgbClr val="FF0000"/>
                  </a:solidFill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b="1" dirty="0" smtClean="0">
                  <a:solidFill>
                    <a:srgbClr val="FF0000"/>
                  </a:solidFill>
                </a:endParaRP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8537892" cy="6343650"/>
              </a:xfrm>
              <a:blipFill rotWithShape="0">
                <a:blip r:embed="rId3"/>
                <a:stretch>
                  <a:fillRect l="-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Flows and Orbits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" b="-1"/>
          <a:stretch/>
        </p:blipFill>
        <p:spPr>
          <a:xfrm>
            <a:off x="243310" y="2046928"/>
            <a:ext cx="4000500" cy="36154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2917" y="5756441"/>
            <a:ext cx="2781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Flow for </a:t>
            </a:r>
            <a:r>
              <a:rPr lang="en-US" b="1" dirty="0" err="1" smtClean="0">
                <a:solidFill>
                  <a:srgbClr val="0000CC"/>
                </a:solidFill>
              </a:rPr>
              <a:t>Lotka-Volterra</a:t>
            </a:r>
            <a:endParaRPr lang="en-US" b="1" dirty="0">
              <a:solidFill>
                <a:srgbClr val="0000CC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426" y="2046928"/>
            <a:ext cx="3921037" cy="3687642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5193265" y="5734570"/>
            <a:ext cx="2879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Orbits for </a:t>
            </a:r>
            <a:r>
              <a:rPr lang="en-US" b="1" dirty="0" err="1" smtClean="0">
                <a:solidFill>
                  <a:srgbClr val="0000CC"/>
                </a:solidFill>
              </a:rPr>
              <a:t>Lotka-Volterra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28391" y="622034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174403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" y="1454330"/>
                <a:ext cx="4987456" cy="5471807"/>
              </a:xfrm>
            </p:spPr>
            <p:txBody>
              <a:bodyPr/>
              <a:lstStyle/>
              <a:p>
                <a:pPr marL="457200" indent="-457200" eaLnBrk="1" hangingPunct="1">
                  <a:spcBef>
                    <a:spcPts val="1200"/>
                  </a:spcBef>
                  <a:buAutoNum type="arabicParenR"/>
                </a:pPr>
                <a:r>
                  <a:rPr lang="en-US" sz="2000" dirty="0" smtClean="0"/>
                  <a:t>First find the null clines for each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000" dirty="0" smtClean="0"/>
                  <a:t> </a:t>
                </a:r>
                <a:r>
                  <a:rPr lang="en-US" sz="2000" i="1" dirty="0" smtClean="0"/>
                  <a:t>i.e.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 set where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b="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2) Draw and label the null clines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3) Lightly sketch bidirectional arrows across each null cline, remember that the arrow at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 smtClean="0"/>
                  <a:t> null cline points </a:t>
                </a:r>
                <a:r>
                  <a:rPr lang="en-US" sz="2000" b="1" dirty="0" smtClean="0"/>
                  <a:t>perpendicular</a:t>
                </a:r>
                <a:r>
                  <a:rPr lang="en-US" sz="2000" dirty="0" smtClean="0"/>
                  <a:t> to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 smtClean="0"/>
                  <a:t> axis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3) Pick an easy point to evaluate the direction of movement in each direction</a:t>
                </a:r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4) Label this point with an appropriate arrow</a:t>
                </a: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" y="1454330"/>
                <a:ext cx="4987456" cy="5471807"/>
              </a:xfrm>
              <a:blipFill rotWithShape="0">
                <a:blip r:embed="rId3"/>
                <a:stretch>
                  <a:fillRect l="-1222" t="-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Procedure for Null Clines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484188" y="5884345"/>
                <a:ext cx="7954418" cy="967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5) Now label the directions along each null cline. Remember that when you move along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null cline, </a:t>
                </a:r>
                <a:r>
                  <a:rPr lang="en-US" b="1" dirty="0" smtClean="0"/>
                  <a:t>when you cross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b="1" dirty="0" smtClean="0"/>
                  <a:t> null cline</a:t>
                </a:r>
                <a:r>
                  <a:rPr lang="en-US" dirty="0" smtClean="0"/>
                  <a:t>, the </a:t>
                </a:r>
                <a:r>
                  <a:rPr lang="en-US" b="1" dirty="0" smtClean="0"/>
                  <a:t>direction</a:t>
                </a:r>
                <a:r>
                  <a:rPr lang="en-US" dirty="0" smtClean="0"/>
                  <a:t> of the arrow </a:t>
                </a:r>
                <a:r>
                  <a:rPr lang="en-US" b="1" dirty="0"/>
                  <a:t>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b="1" dirty="0" smtClean="0"/>
                  <a:t> direction </a:t>
                </a:r>
                <a:r>
                  <a:rPr lang="en-US" dirty="0" smtClean="0"/>
                  <a:t>across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null cline flips</a:t>
                </a:r>
                <a:endParaRPr lang="en-US" dirty="0"/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88" y="5884345"/>
                <a:ext cx="7954418" cy="967957"/>
              </a:xfrm>
              <a:prstGeom prst="rect">
                <a:avLst/>
              </a:prstGeom>
              <a:blipFill rotWithShape="0">
                <a:blip r:embed="rId21"/>
                <a:stretch>
                  <a:fillRect l="-613" t="-3145" b="-6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/>
              <p:cNvSpPr/>
              <p:nvPr/>
            </p:nvSpPr>
            <p:spPr>
              <a:xfrm>
                <a:off x="-16726" y="497493"/>
                <a:ext cx="9110548" cy="8960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dirty="0"/>
                  <a:t>For a set of equations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1" name="Rectangle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726" y="497493"/>
                <a:ext cx="9110548" cy="896015"/>
              </a:xfrm>
              <a:prstGeom prst="rect">
                <a:avLst/>
              </a:prstGeom>
              <a:blipFill rotWithShape="0">
                <a:blip r:embed="rId22"/>
                <a:stretch>
                  <a:fillRect l="-535" t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4" name="Group 83"/>
          <p:cNvGrpSpPr/>
          <p:nvPr/>
        </p:nvGrpSpPr>
        <p:grpSpPr>
          <a:xfrm>
            <a:off x="4461397" y="1591740"/>
            <a:ext cx="4943933" cy="4218770"/>
            <a:chOff x="4388993" y="1583195"/>
            <a:chExt cx="4943933" cy="4218770"/>
          </a:xfrm>
        </p:grpSpPr>
        <p:grpSp>
          <p:nvGrpSpPr>
            <p:cNvPr id="85" name="Group 84"/>
            <p:cNvGrpSpPr/>
            <p:nvPr/>
          </p:nvGrpSpPr>
          <p:grpSpPr>
            <a:xfrm>
              <a:off x="4388993" y="1583195"/>
              <a:ext cx="4943933" cy="4218770"/>
              <a:chOff x="4388993" y="1583195"/>
              <a:chExt cx="4943933" cy="4218770"/>
            </a:xfrm>
          </p:grpSpPr>
          <p:grpSp>
            <p:nvGrpSpPr>
              <p:cNvPr id="88" name="Group 87"/>
              <p:cNvGrpSpPr/>
              <p:nvPr/>
            </p:nvGrpSpPr>
            <p:grpSpPr>
              <a:xfrm>
                <a:off x="4388993" y="1583195"/>
                <a:ext cx="4943933" cy="4218770"/>
                <a:chOff x="4388993" y="1583195"/>
                <a:chExt cx="4943933" cy="4218770"/>
              </a:xfrm>
            </p:grpSpPr>
            <p:grpSp>
              <p:nvGrpSpPr>
                <p:cNvPr id="91" name="Group 90"/>
                <p:cNvGrpSpPr/>
                <p:nvPr/>
              </p:nvGrpSpPr>
              <p:grpSpPr>
                <a:xfrm>
                  <a:off x="4388993" y="1583195"/>
                  <a:ext cx="4943933" cy="4218770"/>
                  <a:chOff x="4388993" y="1583195"/>
                  <a:chExt cx="4943933" cy="4218770"/>
                </a:xfrm>
              </p:grpSpPr>
              <p:grpSp>
                <p:nvGrpSpPr>
                  <p:cNvPr id="94" name="Group 93"/>
                  <p:cNvGrpSpPr/>
                  <p:nvPr/>
                </p:nvGrpSpPr>
                <p:grpSpPr>
                  <a:xfrm>
                    <a:off x="4388993" y="1583195"/>
                    <a:ext cx="4943933" cy="4218770"/>
                    <a:chOff x="4388993" y="1583195"/>
                    <a:chExt cx="4943933" cy="4218770"/>
                  </a:xfrm>
                </p:grpSpPr>
                <p:grpSp>
                  <p:nvGrpSpPr>
                    <p:cNvPr id="97" name="Group 96"/>
                    <p:cNvGrpSpPr/>
                    <p:nvPr/>
                  </p:nvGrpSpPr>
                  <p:grpSpPr>
                    <a:xfrm>
                      <a:off x="4388993" y="1583195"/>
                      <a:ext cx="4943933" cy="4218770"/>
                      <a:chOff x="4388993" y="1583195"/>
                      <a:chExt cx="4943933" cy="4218770"/>
                    </a:xfrm>
                  </p:grpSpPr>
                  <p:grpSp>
                    <p:nvGrpSpPr>
                      <p:cNvPr id="100" name="Group 99"/>
                      <p:cNvGrpSpPr/>
                      <p:nvPr/>
                    </p:nvGrpSpPr>
                    <p:grpSpPr>
                      <a:xfrm>
                        <a:off x="4388993" y="1583195"/>
                        <a:ext cx="4943933" cy="4218770"/>
                        <a:chOff x="4388993" y="1583195"/>
                        <a:chExt cx="4943933" cy="4218770"/>
                      </a:xfrm>
                    </p:grpSpPr>
                    <p:grpSp>
                      <p:nvGrpSpPr>
                        <p:cNvPr id="102" name="Group 101"/>
                        <p:cNvGrpSpPr/>
                        <p:nvPr/>
                      </p:nvGrpSpPr>
                      <p:grpSpPr>
                        <a:xfrm>
                          <a:off x="4388993" y="1583195"/>
                          <a:ext cx="4943933" cy="4218770"/>
                          <a:chOff x="4388993" y="1583195"/>
                          <a:chExt cx="4943933" cy="4218770"/>
                        </a:xfrm>
                      </p:grpSpPr>
                      <p:grpSp>
                        <p:nvGrpSpPr>
                          <p:cNvPr id="104" name="Group 103"/>
                          <p:cNvGrpSpPr/>
                          <p:nvPr/>
                        </p:nvGrpSpPr>
                        <p:grpSpPr>
                          <a:xfrm>
                            <a:off x="4388993" y="1583195"/>
                            <a:ext cx="4943933" cy="4218770"/>
                            <a:chOff x="3587805" y="1635446"/>
                            <a:chExt cx="4943933" cy="4218770"/>
                          </a:xfrm>
                        </p:grpSpPr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106" name="Rectangle 105"/>
                                <p:cNvSpPr/>
                                <p:nvPr/>
                              </p:nvSpPr>
                              <p:spPr>
                                <a:xfrm>
                                  <a:off x="5956480" y="4699623"/>
                                  <a:ext cx="1425488" cy="927467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f>
                                          <m:f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𝑑𝑢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den>
                                        </m:f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&gt;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52" name="Rectangle 51"/>
                                <p:cNvSpPr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5956480" y="4699623"/>
                                  <a:ext cx="1425488" cy="927467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6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grpSp>
                          <p:nvGrpSpPr>
                            <p:cNvPr id="107" name="Group 106"/>
                            <p:cNvGrpSpPr/>
                            <p:nvPr/>
                          </p:nvGrpSpPr>
                          <p:grpSpPr>
                            <a:xfrm>
                              <a:off x="3587805" y="1635446"/>
                              <a:ext cx="4943933" cy="4218770"/>
                              <a:chOff x="3587805" y="1635446"/>
                              <a:chExt cx="4943933" cy="4218770"/>
                            </a:xfrm>
                          </p:grpSpPr>
                          <p:grpSp>
                            <p:nvGrpSpPr>
                              <p:cNvPr id="108" name="Group 107"/>
                              <p:cNvGrpSpPr>
                                <a:grpSpLocks noChangeAspect="1"/>
                              </p:cNvGrpSpPr>
                              <p:nvPr/>
                            </p:nvGrpSpPr>
                            <p:grpSpPr>
                              <a:xfrm>
                                <a:off x="3587805" y="1635446"/>
                                <a:ext cx="4943933" cy="4218770"/>
                                <a:chOff x="5669154" y="2294279"/>
                                <a:chExt cx="3295955" cy="2812513"/>
                              </a:xfrm>
                            </p:grpSpPr>
                            <p:grpSp>
                              <p:nvGrpSpPr>
                                <p:cNvPr id="112" name="Group 111"/>
                                <p:cNvGrpSpPr/>
                                <p:nvPr/>
                              </p:nvGrpSpPr>
                              <p:grpSpPr>
                                <a:xfrm>
                                  <a:off x="5669154" y="2294279"/>
                                  <a:ext cx="3295955" cy="2812513"/>
                                  <a:chOff x="5669154" y="2294279"/>
                                  <a:chExt cx="3295955" cy="2812513"/>
                                </a:xfrm>
                              </p:grpSpPr>
                              <p:grpSp>
                                <p:nvGrpSpPr>
                                  <p:cNvPr id="114" name="Group 113"/>
                                  <p:cNvGrpSpPr/>
                                  <p:nvPr/>
                                </p:nvGrpSpPr>
                                <p:grpSpPr>
                                  <a:xfrm>
                                    <a:off x="5669154" y="2294279"/>
                                    <a:ext cx="3295955" cy="2812513"/>
                                    <a:chOff x="5669154" y="2294279"/>
                                    <a:chExt cx="3295955" cy="2812513"/>
                                  </a:xfrm>
                                </p:grpSpPr>
                                <p:grpSp>
                                  <p:nvGrpSpPr>
                                    <p:cNvPr id="116" name="Group 115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5669154" y="2294279"/>
                                      <a:ext cx="3295955" cy="2812513"/>
                                      <a:chOff x="5669154" y="2294279"/>
                                      <a:chExt cx="3295955" cy="2812513"/>
                                    </a:xfrm>
                                  </p:grpSpPr>
                                  <p:grpSp>
                                    <p:nvGrpSpPr>
                                      <p:cNvPr id="124" name="Group 123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5669154" y="2294279"/>
                                        <a:ext cx="3295955" cy="2812513"/>
                                        <a:chOff x="5669154" y="2294279"/>
                                        <a:chExt cx="3295955" cy="2812513"/>
                                      </a:xfrm>
                                    </p:grpSpPr>
                                    <p:grpSp>
                                      <p:nvGrpSpPr>
                                        <p:cNvPr id="126" name="Group 125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5669154" y="2294279"/>
                                          <a:ext cx="3295955" cy="2812513"/>
                                          <a:chOff x="5669154" y="2294279"/>
                                          <a:chExt cx="3295955" cy="2812513"/>
                                        </a:xfrm>
                                      </p:grpSpPr>
                                      <p:grpSp>
                                        <p:nvGrpSpPr>
                                          <p:cNvPr id="128" name="Group 127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5669154" y="2294279"/>
                                            <a:ext cx="3295955" cy="2812513"/>
                                            <a:chOff x="6037286" y="2294279"/>
                                            <a:chExt cx="3295955" cy="2812513"/>
                                          </a:xfrm>
                                        </p:grpSpPr>
                                        <p:grpSp>
                                          <p:nvGrpSpPr>
                                            <p:cNvPr id="136" name="Group 135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6037286" y="2394468"/>
                                              <a:ext cx="3295955" cy="2712324"/>
                                              <a:chOff x="6037286" y="2394468"/>
                                              <a:chExt cx="3295955" cy="2712324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138" name="Group 137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6037286" y="2394468"/>
                                                <a:ext cx="2900659" cy="2712324"/>
                                                <a:chOff x="6037286" y="2394468"/>
                                                <a:chExt cx="2900659" cy="2712324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140" name="Group 139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6037286" y="2394468"/>
                                                  <a:ext cx="2900659" cy="2712324"/>
                                                  <a:chOff x="6037286" y="2394468"/>
                                                  <a:chExt cx="2900659" cy="2712324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142" name="Group 141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6037286" y="2394468"/>
                                                    <a:ext cx="2900659" cy="2712324"/>
                                                    <a:chOff x="6037286" y="2394468"/>
                                                    <a:chExt cx="2900659" cy="2712324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144" name="Group 143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6092211" y="2394468"/>
                                                      <a:ext cx="2845734" cy="2712324"/>
                                                      <a:chOff x="6092211" y="2394468"/>
                                                      <a:chExt cx="2845734" cy="2712324"/>
                                                    </a:xfrm>
                                                  </p:grpSpPr>
                                                  <p:grpSp>
                                                    <p:nvGrpSpPr>
                                                      <p:cNvPr id="146" name="Group 145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6092211" y="2394468"/>
                                                        <a:ext cx="2845734" cy="2588620"/>
                                                        <a:chOff x="6092211" y="2394468"/>
                                                        <a:chExt cx="2845734" cy="2588620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148" name="Group 147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6092211" y="2394468"/>
                                                          <a:ext cx="2845734" cy="2588620"/>
                                                          <a:chOff x="6092211" y="2394468"/>
                                                          <a:chExt cx="2845734" cy="2588620"/>
                                                        </a:xfrm>
                                                      </p:grpSpPr>
                                                      <p:grpSp>
                                                        <p:nvGrpSpPr>
                                                          <p:cNvPr id="150" name="Group 149"/>
                                                          <p:cNvGrpSpPr/>
                                                          <p:nvPr/>
                                                        </p:nvGrpSpPr>
                                                        <p:grpSpPr>
                                                          <a:xfrm>
                                                            <a:off x="6286046" y="2760618"/>
                                                            <a:ext cx="2651899" cy="2222470"/>
                                                            <a:chOff x="6286046" y="2760618"/>
                                                            <a:chExt cx="2651899" cy="2222470"/>
                                                          </a:xfrm>
                                                        </p:grpSpPr>
                                                        <p:grpSp>
                                                          <p:nvGrpSpPr>
                                                            <p:cNvPr id="152" name="Group 151"/>
                                                            <p:cNvGrpSpPr/>
                                                            <p:nvPr/>
                                                          </p:nvGrpSpPr>
                                                          <p:grpSpPr>
                                                            <a:xfrm>
                                                              <a:off x="6286046" y="2760618"/>
                                                              <a:ext cx="2264229" cy="2055222"/>
                                                              <a:chOff x="6286046" y="2760618"/>
                                                              <a:chExt cx="2264229" cy="2055222"/>
                                                            </a:xfrm>
                                                          </p:grpSpPr>
                                                          <p:cxnSp>
                                                            <p:nvCxnSpPr>
                                                              <p:cNvPr id="154" name="Straight Arrow Connector 153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6286046" y="4807131"/>
                                                                <a:ext cx="2264229" cy="8709"/>
                                                              </a:xfrm>
                                                              <a:prstGeom prst="straightConnector1">
                                                                <a:avLst/>
                                                              </a:prstGeom>
                                                              <a:ln w="381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tailEnd type="triangle"/>
                                                              </a:ln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cxnSp>
                                                            <p:nvCxnSpPr>
                                                              <p:cNvPr id="155" name="Straight Arrow Connector 154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 flipV="1">
                                                                <a:off x="6286046" y="2760618"/>
                                                                <a:ext cx="0" cy="2055222"/>
                                                              </a:xfrm>
                                                              <a:prstGeom prst="straightConnector1">
                                                                <a:avLst/>
                                                              </a:prstGeom>
                                                              <a:ln w="381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tailEnd type="triangle"/>
                                                              </a:ln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</p:grpSp>
                                                        <mc:AlternateContent xmlns:mc="http://schemas.openxmlformats.org/markup-compatibility/2006" xmlns:a14="http://schemas.microsoft.com/office/drawing/2010/main">
                                                          <mc:Choice Requires="a14">
                                                            <p:sp>
                                                              <p:nvSpPr>
                                                                <p:cNvPr id="153" name="Rectangle 152"/>
                                                                <p:cNvSpPr/>
                                                                <p:nvPr/>
                                                              </p:nvSpPr>
                                                              <p:spPr>
                                                                <a:xfrm>
                                                                  <a:off x="8550275" y="4613756"/>
                                                                  <a:ext cx="387670" cy="369332"/>
                                                                </a:xfrm>
                                                                <a:prstGeom prst="rect">
                                                                  <a:avLst/>
                                                                </a:prstGeom>
                                                              </p:spPr>
                                                              <p:txBody>
                                                                <a:bodyPr wrap="none">
                                                                  <a:spAutoFit/>
                                                                </a:bodyPr>
                                                                <a:lstStyle/>
                                                                <a:p>
                                                                  <a:pPr/>
                                                                  <a14:m>
                                                                    <m:oMathPara xmlns:m="http://schemas.openxmlformats.org/officeDocument/2006/math">
                                                                      <m:oMathParaPr>
                                                                        <m:jc m:val="centerGroup"/>
                                                                      </m:oMathParaPr>
                                                                      <m:oMath xmlns:m="http://schemas.openxmlformats.org/officeDocument/2006/math">
                                                                        <m:r>
                                                                          <a:rPr lang="en-US" i="1">
                                                                            <a:latin typeface="Cambria Math" panose="02040503050406030204" pitchFamily="18" charset="0"/>
                                                                          </a:rPr>
                                                                          <m:t>𝑢</m:t>
                                                                        </m:r>
                                                                      </m:oMath>
                                                                    </m:oMathPara>
                                                                  </a14:m>
                                                                  <a:endParaRPr lang="en-US" dirty="0"/>
                                                                </a:p>
                                                              </p:txBody>
                                                            </p:sp>
                                                          </mc:Choice>
                                                          <mc:Fallback xmlns="">
                                                            <p:sp>
                                                              <p:nvSpPr>
                                                                <p:cNvPr id="11" name="Rectangle 10"/>
                                                                <p:cNvSpPr>
    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    </p:cNvSpPr>
                                                                <p:nvPr/>
                                                              </p:nvSpPr>
                                                              <p:spPr>
                                                                <a:xfrm>
                                                                  <a:off x="8550275" y="4613756"/>
                                                                  <a:ext cx="387670" cy="369332"/>
                                                                </a:xfrm>
                                                                <a:prstGeom prst="rect">
                                                                  <a:avLst/>
                                                                </a:prstGeom>
                                                                <a:blipFill rotWithShape="0">
                                                                  <a:blip r:embed="rId7"/>
                                                                  <a:stretch>
                                                                    <a:fillRect/>
                                                                  </a:stretch>
                                                                </a:blipFill>
                                                              </p:spPr>
                                                              <p:txBody>
                                                                <a:bodyPr/>
                                                                <a:lstStyle/>
                                                                <a:p>
                                                                  <a:r>
                                                                    <a:rPr lang="en-US">
                                                                      <a:noFill/>
                                                                    </a:rPr>
                                                                    <a:t> </a:t>
                                                                  </a:r>
                                                                </a:p>
                                                              </p:txBody>
                                                            </p:sp>
                                                          </mc:Fallback>
                                                        </mc:AlternateContent>
                                                      </p:grpSp>
                                                      <mc:AlternateContent xmlns:mc="http://schemas.openxmlformats.org/markup-compatibility/2006" xmlns:a14="http://schemas.microsoft.com/office/drawing/2010/main">
                                                        <mc:Choice Requires="a14">
                                                          <p:sp>
                                                            <p:nvSpPr>
                                                              <p:cNvPr id="151" name="Rectangle 150"/>
                                                              <p:cNvSpPr/>
                                                              <p:nvPr/>
                                                            </p:nvSpPr>
                                                            <p:spPr>
                                                              <a:xfrm>
                                                                <a:off x="6092211" y="2394468"/>
                                                                <a:ext cx="387670" cy="369332"/>
                                                              </a:xfrm>
                                                              <a:prstGeom prst="rect">
                                                                <a:avLst/>
                                                              </a:prstGeom>
                                                            </p:spPr>
                                                            <p:txBody>
                                                              <a:bodyPr wrap="none">
                                                                <a:spAutoFit/>
                                                              </a:bodyPr>
                                                              <a:lstStyle/>
                                                              <a:p>
                                                                <a:pPr/>
                                                                <a14:m>
                                                                  <m:oMathPara xmlns:m="http://schemas.openxmlformats.org/officeDocument/2006/math">
                                                                    <m:oMathParaPr>
                                                                      <m:jc m:val="centerGroup"/>
                                                                    </m:oMathParaPr>
                                                                    <m:oMath xmlns:m="http://schemas.openxmlformats.org/officeDocument/2006/math">
                                                                      <m:r>
                                                                        <a:rPr lang="en-US" b="0" i="1" smtClean="0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𝑣</m:t>
                                                                      </m:r>
                                                                    </m:oMath>
                                                                  </m:oMathPara>
                                                                </a14:m>
                                                                <a:endParaRPr lang="en-US" dirty="0"/>
                                                              </a:p>
                                                            </p:txBody>
                                                          </p:sp>
                                                        </mc:Choice>
                                                        <mc:Fallback xmlns="">
                                                          <p:sp>
                                                            <p:nvSpPr>
                                                              <p:cNvPr id="14" name="Rectangle 13"/>
                                                              <p:cNvSpPr>
  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  </p:cNvSpPr>
                                                              <p:nvPr/>
                                                            </p:nvSpPr>
                                                            <p:spPr>
                                                              <a:xfrm>
                                                                <a:off x="6092211" y="2394468"/>
                                                                <a:ext cx="387670" cy="369332"/>
                                                              </a:xfrm>
                                                              <a:prstGeom prst="rect">
                                                                <a:avLst/>
                                                              </a:prstGeom>
                                                              <a:blipFill rotWithShape="0">
                                                                <a:blip r:embed="rId8"/>
                                                                <a:stretch>
                                                                  <a:fillRect/>
                                                                </a:stretch>
                                                              </a:blipFill>
                                                            </p:spPr>
                                                            <p:txBody>
                                                              <a:bodyPr/>
                                                              <a:lstStyle/>
                                                              <a:p>
                                                                <a:r>
                                                                  <a:rPr lang="en-US">
                                                                    <a:noFill/>
                                                                  </a:rPr>
                                                                  <a:t> </a:t>
                                                                </a:r>
                                                              </a:p>
                                                            </p:txBody>
                                                          </p:sp>
                                                        </mc:Fallback>
                                                      </mc:AlternateContent>
                                                    </p:grpSp>
                                                    <mc:AlternateContent xmlns:mc="http://schemas.openxmlformats.org/markup-compatibility/2006" xmlns:a14="http://schemas.microsoft.com/office/drawing/2010/main">
                                                      <mc:Choice Requires="a14">
                                                        <p:sp>
                                                          <p:nvSpPr>
                                                            <p:cNvPr id="149" name="TextBox 148"/>
                                                            <p:cNvSpPr txBox="1"/>
                                                            <p:nvPr/>
                                                          </p:nvSpPr>
                                                          <p:spPr>
                                                            <a:xfrm>
                                                              <a:off x="6093685" y="4706089"/>
                                                              <a:ext cx="192360" cy="276999"/>
                                                            </a:xfrm>
                                                            <a:prstGeom prst="rect">
                                                              <a:avLst/>
                                                            </a:prstGeom>
                                                            <a:noFill/>
                                                          </p:spPr>
                                                          <p:txBody>
                                                            <a:bodyPr wrap="none" lIns="0" tIns="0" rIns="0" bIns="0" rtlCol="0">
                                                              <a:spAutoFit/>
                                                            </a:bodyPr>
                                                            <a:lstStyle/>
                                                            <a:p>
                                                              <a:pPr/>
                                                              <a14:m>
                                                                <m:oMathPara xmlns:m="http://schemas.openxmlformats.org/officeDocument/2006/math">
                                                                  <m:oMathParaPr>
                                                                    <m:jc m:val="centerGroup"/>
                                                                  </m:oMathParaPr>
                                                                  <m:oMath xmlns:m="http://schemas.openxmlformats.org/officeDocument/2006/math">
                                                                    <m:r>
                                                                      <a:rPr lang="en-US" b="0" i="1" smtClean="0">
                                                                        <a:latin typeface="Cambria Math" panose="02040503050406030204" pitchFamily="18" charset="0"/>
                                                                      </a:rPr>
                                                                      <m:t>0</m:t>
                                                                    </m:r>
                                                                  </m:oMath>
                                                                </m:oMathPara>
                                                              </a14:m>
                                                              <a:endParaRPr lang="en-US" dirty="0"/>
                                                            </a:p>
                                                          </p:txBody>
                                                        </p:sp>
                                                      </mc:Choice>
                                                      <mc:Fallback xmlns="">
                                                        <p:sp>
                                                          <p:nvSpPr>
                                                            <p:cNvPr id="16" name="TextBox 15"/>
                                                            <p:cNvSpPr txBox="1">
  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  </p:cNvSpPr>
                                                            <p:nvPr/>
                                                          </p:nvSpPr>
                                                          <p:spPr>
                                                            <a:xfrm>
                                                              <a:off x="6093685" y="4706089"/>
                                                              <a:ext cx="192360" cy="276999"/>
                                                            </a:xfrm>
                                                            <a:prstGeom prst="rect">
                                                              <a:avLst/>
                                                            </a:prstGeom>
                                                            <a:blipFill rotWithShape="0">
                                                              <a:blip r:embed="rId9"/>
                                                              <a:stretch>
                                                                <a:fillRect l="-2128"/>
                                                              </a:stretch>
                                                            </a:blipFill>
                                                          </p:spPr>
                                                          <p:txBody>
                                                            <a:bodyPr/>
                                                            <a:lstStyle/>
                                                            <a:p>
                                                              <a:r>
                                                                <a:rPr lang="en-US">
                                                                  <a:noFill/>
                                                                </a:rPr>
                                                                <a:t> </a:t>
                                                              </a:r>
                                                            </a:p>
                                                          </p:txBody>
                                                        </p:sp>
                                                      </mc:Fallback>
                                                    </mc:AlternateContent>
                                                  </p:grpSp>
                                                  <mc:AlternateContent xmlns:mc="http://schemas.openxmlformats.org/markup-compatibility/2006" xmlns:a14="http://schemas.microsoft.com/office/drawing/2010/main">
                                                    <mc:Choice Requires="a14">
                                                      <p:sp>
                                                        <p:nvSpPr>
                                                          <p:cNvPr id="147" name="TextBox 146"/>
                                                          <p:cNvSpPr txBox="1"/>
                                                          <p:nvPr/>
                                                        </p:nvSpPr>
                                                        <p:spPr>
                                                          <a:xfrm>
                                                            <a:off x="7321980" y="4829793"/>
                                                            <a:ext cx="192360" cy="276999"/>
                                                          </a:xfrm>
                                                          <a:prstGeom prst="rect">
                                                            <a:avLst/>
                                                          </a:prstGeom>
                                                          <a:noFill/>
                                                        </p:spPr>
                                                        <p:txBody>
                                                          <a:bodyPr wrap="none" lIns="0" tIns="0" rIns="0" bIns="0" rtlCol="0">
                                                            <a:spAutoFit/>
                                                          </a:bodyPr>
                                                          <a:lstStyle/>
                                                          <a:p>
                                                            <a:pPr/>
                                                            <a14:m>
                                                              <m:oMathPara xmlns:m="http://schemas.openxmlformats.org/officeDocument/2006/math">
                                                                <m:oMathParaPr>
                                                                  <m:jc m:val="centerGroup"/>
                                                                </m:oMathParaPr>
                                                                <m:oMath xmlns:m="http://schemas.openxmlformats.org/officeDocument/2006/math">
                                                                  <m:r>
                                                                    <a:rPr lang="en-US" b="0" i="1" smtClean="0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  <m:t>1</m:t>
                                                                  </m:r>
                                                                </m:oMath>
                                                              </m:oMathPara>
                                                            </a14:m>
                                                            <a:endParaRPr lang="en-US" dirty="0"/>
                                                          </a:p>
                                                        </p:txBody>
                                                      </p:sp>
                                                    </mc:Choice>
                                                    <mc:Fallback xmlns="">
                                                      <p:sp>
                                                        <p:nvSpPr>
                                                          <p:cNvPr id="22" name="TextBox 21"/>
                                                          <p:cNvSpPr txBox="1">
                                                            <a:spLocks noRot="1" noChangeAspect="1" noMove="1" noResize="1" noEditPoints="1" noAdjustHandles="1" noChangeArrowheads="1" noChangeShapeType="1" noTextEdit="1"/>
                                                          </p:cNvSpPr>
                                                          <p:nvPr/>
                                                        </p:nvSpPr>
                                                        <p:spPr>
                                                          <a:xfrm>
                                                            <a:off x="7321980" y="4829793"/>
                                                            <a:ext cx="192360" cy="276999"/>
                                                          </a:xfrm>
                                                          <a:prstGeom prst="rect">
                                                            <a:avLst/>
                                                          </a:prstGeom>
                                                          <a:blipFill rotWithShape="0">
                                                            <a:blip r:embed="rId10"/>
                                                            <a:stretch>
                                                              <a:fillRect r="-2128"/>
                                                            </a:stretch>
                                                          </a:blipFill>
                                                        </p:spPr>
                                                        <p:txBody>
                                                          <a:bodyPr/>
                                                          <a:lstStyle/>
                                                          <a:p>
                                                            <a:r>
                                                              <a:rPr lang="en-US">
                                                                <a:noFill/>
                                                              </a:rPr>
                                                              <a:t> </a:t>
                                                            </a:r>
                                                          </a:p>
                                                        </p:txBody>
                                                      </p:sp>
                                                    </mc:Fallback>
                                                  </mc:AlternateContent>
                                                </p:grpSp>
                                                <mc:AlternateContent xmlns:mc="http://schemas.openxmlformats.org/markup-compatibility/2006" xmlns:a14="http://schemas.microsoft.com/office/drawing/2010/main">
                                                  <mc:Choice Requires="a14">
                                                    <p:sp>
                                                      <p:nvSpPr>
                                                        <p:cNvPr id="145" name="TextBox 144"/>
                                                        <p:cNvSpPr txBox="1"/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6037286" y="3649729"/>
                                                          <a:ext cx="192360" cy="276999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noFill/>
                                                      </p:spPr>
                                                      <p:txBody>
                                                        <a:bodyPr wrap="none" lIns="0" tIns="0" rIns="0" bIns="0" rtlCol="0">
                                                          <a:spAutoFit/>
                                                        </a:bodyPr>
                                                        <a:lstStyle/>
                                                        <a:p>
                                                          <a:pPr/>
                                                          <a14:m>
                                                            <m:oMathPara xmlns:m="http://schemas.openxmlformats.org/officeDocument/2006/math">
                                                              <m:oMathParaPr>
                                                                <m:jc m:val="centerGroup"/>
                                                              </m:oMathParaPr>
                                                              <m:oMath xmlns:m="http://schemas.openxmlformats.org/officeDocument/2006/math">
                                                                <m:r>
                                                                  <a:rPr lang="en-US" b="0" i="1" smtClean="0"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1</m:t>
                                                                </m:r>
                                                              </m:oMath>
                                                            </m:oMathPara>
                                                          </a14:m>
                                                          <a:endParaRPr lang="en-US" dirty="0"/>
                                                        </a:p>
                                                      </p:txBody>
                                                    </p:sp>
                                                  </mc:Choice>
                                                  <mc:Fallback xmlns="">
                                                    <p:sp>
                                                      <p:nvSpPr>
                                                        <p:cNvPr id="24" name="TextBox 23"/>
                                                        <p:cNvSpPr txBox="1">
                                                          <a:spLocks noRot="1" noChangeAspect="1" noMove="1" noResize="1" noEditPoints="1" noAdjustHandles="1" noChangeArrowheads="1" noChangeShapeType="1" noTextEdit="1"/>
                                                        </p:cNvSpPr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6037286" y="3649729"/>
                                                          <a:ext cx="192360" cy="276999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blipFill rotWithShape="0">
                                                          <a:blip r:embed="rId11"/>
                                                          <a:stretch>
                                                            <a:fillRect l="-2128"/>
                                                          </a:stretch>
                                                        </a:blipFill>
                                                      </p:spPr>
                                                      <p:txBody>
                                                        <a:bodyPr/>
                                                        <a:lstStyle/>
                                                        <a:p>
                                                          <a:r>
                                                            <a:rPr lang="en-US">
                                                              <a:noFill/>
                                                            </a:rPr>
                                                            <a:t> </a:t>
                                                          </a:r>
                                                        </a:p>
                                                      </p:txBody>
                                                    </p:sp>
                                                  </mc:Fallback>
                                                </mc:AlternateContent>
                                              </p:grpSp>
                                              <p:cxnSp>
                                                <p:nvCxnSpPr>
                                                  <p:cNvPr id="143" name="Straight Arrow Connector 142"/>
                                                  <p:cNvCxnSpPr/>
                                                  <p:nvPr/>
                                                </p:nvCxnSpPr>
                                                <p:spPr>
                                                  <a:xfrm>
                                                    <a:off x="6286045" y="3783873"/>
                                                    <a:ext cx="2264229" cy="8709"/>
                                                  </a:xfrm>
                                                  <a:prstGeom prst="straightConnector1">
                                                    <a:avLst/>
                                                  </a:prstGeom>
                                                  <a:ln w="38100">
                                                    <a:solidFill>
                                                      <a:srgbClr val="00B050"/>
                                                    </a:solidFill>
                                                    <a:prstDash val="sysDash"/>
                                                    <a:tailEnd type="triangle"/>
                                                  </a:ln>
                                                </p:spPr>
                                                <p:style>
                                                  <a:lnRef idx="1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</p:grpSp>
                                            <p:cxnSp>
                                              <p:nvCxnSpPr>
                                                <p:cNvPr id="141" name="Straight Arrow Connector 140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 flipV="1">
                                                  <a:off x="7418159" y="2743200"/>
                                                  <a:ext cx="0" cy="2055222"/>
                                                </a:xfrm>
                                                <a:prstGeom prst="straightConnector1">
                                                  <a:avLst/>
                                                </a:prstGeom>
                                                <a:ln w="38100">
                                                  <a:solidFill>
                                                    <a:srgbClr val="FF0000"/>
                                                  </a:solidFill>
                                                  <a:prstDash val="sysDash"/>
                                                  <a:tailEnd type="triangle"/>
                                                </a:ln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</p:grpSp>
                                          <mc:AlternateContent xmlns:mc="http://schemas.openxmlformats.org/markup-compatibility/2006" xmlns:a14="http://schemas.microsoft.com/office/drawing/2010/main">
                                            <mc:Choice Requires="a14">
                                              <p:sp>
                                                <p:nvSpPr>
                                                  <p:cNvPr id="139" name="Rectangle 138"/>
                                                  <p:cNvSpPr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382917" y="3566254"/>
                                                    <a:ext cx="950324" cy="618311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</p:spPr>
                                                <p:txBody>
                                                  <a:bodyPr wrap="none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pPr/>
                                                    <a14:m>
                                                      <m:oMathPara xmlns:m="http://schemas.openxmlformats.org/officeDocument/2006/math">
                                                        <m:oMathParaPr>
                                                          <m:jc m:val="centerGroup"/>
                                                        </m:oMathParaPr>
                                                        <m:oMath xmlns:m="http://schemas.openxmlformats.org/officeDocument/2006/math">
                                                          <m:f>
                                                            <m:fPr>
                                                              <m:ctrlPr>
                                                                <a:rPr lang="en-US" i="1" dirty="0" smtClean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fPr>
                                                            <m:num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𝑑𝑢</m:t>
                                                              </m:r>
                                                            </m:num>
                                                            <m:den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𝑑</m:t>
                                                              </m:r>
                                                              <m:r>
                                                                <a:rPr lang="en-US" i="1" dirty="0">
                                                                  <a:solidFill>
                                                                    <a:srgbClr val="00B050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𝜏</m:t>
                                                              </m:r>
                                                            </m:den>
                                                          </m:f>
                                                          <m:r>
                                                            <a:rPr lang="en-US" b="0" i="1" dirty="0" smtClean="0">
                                                              <a:solidFill>
                                                                <a:srgbClr val="00B05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=</m:t>
                                                          </m:r>
                                                          <m:r>
                                                            <a:rPr lang="en-US" i="1" dirty="0">
                                                              <a:solidFill>
                                                                <a:srgbClr val="00B050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0</m:t>
                                                          </m:r>
                                                        </m:oMath>
                                                      </m:oMathPara>
                                                    </a14:m>
                                                    <a:endParaRPr lang="en-US" dirty="0">
                                                      <a:solidFill>
                                                        <a:srgbClr val="00B050"/>
                                                      </a:solidFill>
                                                    </a:endParaRPr>
                                                  </a:p>
                                                </p:txBody>
                                              </p:sp>
                                            </mc:Choice>
                                            <mc:Fallback xmlns="">
                                              <p:sp>
                                                <p:nvSpPr>
                                                  <p:cNvPr id="25" name="Rectangle 24"/>
                                                  <p:cNvSpPr>
                                                    <a:spLocks noRot="1" noChangeAspect="1" noMove="1" noResize="1" noEditPoints="1" noAdjustHandles="1" noChangeArrowheads="1" noChangeShapeType="1" noTextEdit="1"/>
                                                  </p:cNvSpPr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8382917" y="3566254"/>
                                                    <a:ext cx="950324" cy="618311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blipFill rotWithShape="0">
                                                    <a:blip r:embed="rId12"/>
                                                    <a:stretch>
                                                      <a:fillRect/>
                                                    </a:stretch>
                                                  </a:blipFill>
                                                </p:spPr>
                                                <p:txBody>
                                                  <a:bodyPr/>
                                                  <a:lstStyle/>
                                                  <a:p>
                                                    <a:r>
                                                      <a:rPr lang="en-US">
                                                        <a:noFill/>
                                                      </a:rPr>
                                                      <a:t> </a:t>
                                                    </a:r>
                                                  </a:p>
                                                </p:txBody>
                                              </p:sp>
                                            </mc:Fallback>
                                          </mc:AlternateContent>
                                        </p:grpSp>
                                        <mc:AlternateContent xmlns:mc="http://schemas.openxmlformats.org/markup-compatibility/2006" xmlns:a14="http://schemas.microsoft.com/office/drawing/2010/main">
                                          <mc:Choice Requires="a14">
                                            <p:sp>
                                              <p:nvSpPr>
                                                <p:cNvPr id="137" name="Rectangle 136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968521" y="2294279"/>
                                                  <a:ext cx="950324" cy="61831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</p:spPr>
                                              <p:txBody>
                                                <a:bodyPr wrap="none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/>
                                                  <a14:m>
                                                    <m:oMathPara xmlns:m="http://schemas.openxmlformats.org/officeDocument/2006/math">
                                                      <m:oMathParaPr>
                                                        <m:jc m:val="centerGroup"/>
                                                      </m:oMathParaPr>
                                                      <m:oMath xmlns:m="http://schemas.openxmlformats.org/officeDocument/2006/math">
                                                        <m:f>
                                                          <m:fPr>
                                                            <m:ctrlPr>
                                                              <a:rPr lang="en-US" i="1" dirty="0" smtClean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fPr>
                                                          <m:num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𝑑</m:t>
                                                            </m:r>
                                                            <m:r>
                                                              <a:rPr lang="en-US" b="0" i="1" dirty="0" smtClean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𝑣</m:t>
                                                            </m:r>
                                                          </m:num>
                                                          <m:den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𝑑</m:t>
                                                            </m:r>
                                                            <m:r>
                                                              <a:rPr lang="en-US" i="1" dirty="0">
                                                                <a:solidFill>
                                                                  <a:srgbClr val="FF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𝜏</m:t>
                                                            </m:r>
                                                          </m:den>
                                                        </m:f>
                                                        <m:r>
                                                          <a:rPr lang="en-US" b="0" i="1" dirty="0" smtClean="0">
                                                            <a:solidFill>
                                                              <a:srgbClr val="FF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=</m:t>
                                                        </m:r>
                                                        <m:r>
                                                          <a:rPr lang="en-US" i="1" dirty="0">
                                                            <a:solidFill>
                                                              <a:srgbClr val="FF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0</m:t>
                                                        </m:r>
                                                      </m:oMath>
                                                    </m:oMathPara>
                                                  </a14:m>
                                                  <a:endParaRPr lang="en-US" dirty="0">
                                                    <a:solidFill>
                                                      <a:srgbClr val="FF0000"/>
                                                    </a:solidFill>
                                                  </a:endParaRPr>
                                                </a:p>
                                              </p:txBody>
                                            </p:sp>
                                          </mc:Choice>
                                          <mc:Fallback xmlns="">
                                            <p:sp>
                                              <p:nvSpPr>
                                                <p:cNvPr id="32" name="Rectangle 31"/>
                                                <p:cNvSpPr>
                                                  <a:spLocks noRot="1" noChangeAspect="1" noMove="1" noResize="1" noEditPoints="1" noAdjustHandles="1" noChangeArrowheads="1" noChangeShapeType="1" noTextEdit="1"/>
                                                </p:cNvSpPr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968521" y="2294279"/>
                                                  <a:ext cx="950324" cy="61831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blipFill rotWithShape="0">
                                                  <a:blip r:embed="rId13"/>
                                                  <a:stretch>
                                                    <a:fillRect/>
                                                  </a:stretch>
                                                </a:blipFill>
                                              </p:spPr>
                                              <p:txBody>
                                                <a:bodyPr/>
                                                <a:lstStyle/>
                                                <a:p>
                                                  <a:r>
                                                    <a:rPr lang="en-US">
                                                      <a:noFill/>
                                                    </a:rPr>
                                                    <a:t> </a:t>
                                                  </a:r>
                                                </a:p>
                                              </p:txBody>
                                            </p:sp>
                                          </mc:Fallback>
                                        </mc:AlternateContent>
                                      </p:grpSp>
                                      <p:grpSp>
                                        <p:nvGrpSpPr>
                                          <p:cNvPr id="129" name="Group 128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6233109" y="3557450"/>
                                            <a:ext cx="1633840" cy="452846"/>
                                            <a:chOff x="6204857" y="3559628"/>
                                            <a:chExt cx="1633840" cy="452846"/>
                                          </a:xfrm>
                                        </p:grpSpPr>
                                        <p:cxnSp>
                                          <p:nvCxnSpPr>
                                            <p:cNvPr id="130" name="Straight Arrow Connector 129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531625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31" name="Straight Arrow Connector 130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852587" y="3651907"/>
                                              <a:ext cx="0" cy="304800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32" name="Straight Arrow Connector 131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6204857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none"/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33" name="Straight Arrow Connector 132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198172" y="3606777"/>
                                              <a:ext cx="0" cy="304800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34" name="Straight Arrow Connector 133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511929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cxnSp>
                                          <p:nvCxnSpPr>
                                            <p:cNvPr id="135" name="Straight Arrow Connector 134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838697" y="3559628"/>
                                              <a:ext cx="0" cy="452846"/>
                                            </a:xfrm>
                                            <a:prstGeom prst="straightConnector1">
                                              <a:avLst/>
                                            </a:prstGeom>
                                            <a:ln w="31750">
                                              <a:solidFill>
                                                <a:srgbClr val="0000CC"/>
                                              </a:solidFill>
                                              <a:headEnd type="triangle"/>
                                              <a:tailEnd type="non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</p:grp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127" name="Rectangle 126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6025129" y="2719055"/>
                                              <a:ext cx="943207" cy="618311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</p:spPr>
                                          <p:txBody>
                                            <a:bodyPr wrap="none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/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f>
                                                      <m:fPr>
                                                        <m:ctrlP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fPr>
                                                      <m:num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𝑑𝑣</m:t>
                                                        </m:r>
                                                      </m:num>
                                                      <m:den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𝑑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𝜏</m:t>
                                                        </m:r>
                                                      </m:den>
                                                    </m:f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&lt;0</m:t>
                                                    </m:r>
                                                  </m:oMath>
                                                </m:oMathPara>
                                              </a14:m>
                                              <a:endParaRPr lang="en-US" dirty="0"/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36" name="Rectangle 35"/>
                                            <p:cNvSpPr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>
                                            <a:xfrm>
                                              <a:off x="6025129" y="2719055"/>
                                              <a:ext cx="943207" cy="618311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0">
                                              <a:blip r:embed="rId14"/>
                                              <a:stretch>
                                                <a:fillRect/>
                                              </a:stretch>
                                            </a:blipFill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US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125" name="Rectangle 124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7185014" y="2719055"/>
                                            <a:ext cx="943207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f>
                                                    <m:fPr>
                                                      <m:ctrlPr>
                                                        <a:rPr lang="en-US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𝑑𝑣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𝑑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𝜏</m:t>
                                                      </m:r>
                                                    </m:den>
                                                  </m:f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&gt;</m:t>
                                                  </m:r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37" name="Rectangle 36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7185014" y="2719055"/>
                                            <a:ext cx="943207" cy="618311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15"/>
                                            <a:stretch>
                                              <a:fillRect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p:grpSp>
                                  <p:nvGrpSpPr>
                                    <p:cNvPr id="117" name="Group 116"/>
                                    <p:cNvGrpSpPr/>
                                    <p:nvPr/>
                                  </p:nvGrpSpPr>
                                  <p:grpSpPr>
                                    <a:xfrm rot="5400000">
                                      <a:off x="6237460" y="3557451"/>
                                      <a:ext cx="1633840" cy="452846"/>
                                      <a:chOff x="6385509" y="3709850"/>
                                      <a:chExt cx="1633840" cy="452846"/>
                                    </a:xfrm>
                                  </p:grpSpPr>
                                  <p:cxnSp>
                                    <p:nvCxnSpPr>
                                      <p:cNvPr id="118" name="Straight Arrow Connector 117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712277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19" name="Straight Arrow Connector 118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023155" y="3805014"/>
                                        <a:ext cx="0" cy="304800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20" name="Straight Arrow Connector 119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6385509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none"/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21" name="Straight Arrow Connector 120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365793" y="3764228"/>
                                        <a:ext cx="0" cy="304800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22" name="Straight Arrow Connector 121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7692581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123" name="Straight Arrow Connector 122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8019349" y="3709850"/>
                                        <a:ext cx="0" cy="452846"/>
                                      </a:xfrm>
                                      <a:prstGeom prst="straightConnector1">
                                        <a:avLst/>
                                      </a:prstGeom>
                                      <a:ln w="31750">
                                        <a:solidFill>
                                          <a:srgbClr val="0000CC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</p:grpSp>
                              <mc:AlternateContent xmlns:mc="http://schemas.openxmlformats.org/markup-compatibility/2006" xmlns:a14="http://schemas.microsoft.com/office/drawing/2010/main">
                                <mc:Choice Requires="a14">
                                  <p:sp>
                                    <p:nvSpPr>
                                      <p:cNvPr id="115" name="Rectangle 114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024061" y="3090887"/>
                                        <a:ext cx="950324" cy="618311"/>
                                      </a:xfrm>
                                      <a:prstGeom prst="rect">
                                        <a:avLst/>
                                      </a:prstGeom>
                                    </p:spPr>
                                    <p:txBody>
                                      <a:bodyPr wrap="none">
                                        <a:spAutoFit/>
                                      </a:bodyPr>
                                      <a:lstStyle/>
                                      <a:p>
                                        <a:pPr/>
                                        <a14:m>
                                          <m:oMathPara xmlns:m="http://schemas.openxmlformats.org/officeDocument/2006/math">
                                            <m:oMathParaPr>
                                              <m:jc m:val="centerGroup"/>
                                            </m:oMathParaPr>
                                            <m:oMath xmlns:m="http://schemas.openxmlformats.org/officeDocument/2006/math">
                                              <m:f>
                                                <m:f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𝑑𝑢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𝑑</m:t>
                                                  </m:r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𝜏</m:t>
                                                  </m:r>
                                                </m:den>
                                              </m:f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&lt;0</m:t>
                                              </m:r>
                                            </m:oMath>
                                          </m:oMathPara>
                                        </a14:m>
                                        <a:endParaRPr lang="en-US" dirty="0"/>
                                      </a:p>
                                    </p:txBody>
                                  </p:sp>
                                </mc:Choice>
                                <mc:Fallback xmlns="">
                                  <p:sp>
                                    <p:nvSpPr>
                                      <p:cNvPr id="47" name="Rectangle 46"/>
                                      <p:cNvSpPr>
                                        <a:spLocks noRot="1" noChangeAspect="1" noMove="1" noResize="1" noEditPoints="1" noAdjustHandles="1" noChangeArrowheads="1" noChangeShapeType="1" noTextEdit="1"/>
                                      </p:cNvSpPr>
                                      <p:nvPr/>
                                    </p:nvSpPr>
                                    <p:spPr>
                                      <a:xfrm>
                                        <a:off x="6024061" y="3090887"/>
                                        <a:ext cx="950324" cy="618311"/>
                                      </a:xfrm>
                                      <a:prstGeom prst="rect">
                                        <a:avLst/>
                                      </a:prstGeom>
                                      <a:blipFill rotWithShape="0">
                                        <a:blip r:embed="rId16"/>
                                        <a:stretch>
                                          <a:fillRect/>
                                        </a:stretch>
                                      </a:blipFill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r>
                                          <a:rPr lang="en-US">
                                            <a:noFill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mc:Fallback>
                              </mc:AlternateContent>
                            </p:grpSp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113" name="Rectangle 112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5998545" y="4317933"/>
                                      <a:ext cx="950325" cy="618311"/>
                                    </a:xfrm>
                                    <a:prstGeom prst="rect">
                                      <a:avLst/>
                                    </a:prstGeom>
                                  </p:spPr>
                                  <p:txBody>
                                    <a:bodyPr wrap="none">
                                      <a:spAutoFit/>
                                    </a:bodyPr>
                                    <a:lstStyle/>
                                    <a:p>
                                      <a:pPr/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f>
                                              <m:fPr>
                                                <m:ctrlPr>
                                                  <a:rPr lang="en-US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𝑑𝑢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den>
                                            </m:f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&gt;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oMath>
                                        </m:oMathPara>
                                      </a14:m>
                                      <a:endParaRPr lang="en-US" dirty="0"/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49" name="Rectangle 48"/>
                                    <p:cNvSpPr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>
                                    <a:xfrm>
                                      <a:off x="5998545" y="4317933"/>
                                      <a:ext cx="950325" cy="618311"/>
                                    </a:xfrm>
                                    <a:prstGeom prst="rect">
                                      <a:avLst/>
                                    </a:prstGeom>
                                    <a:blipFill rotWithShape="0">
                                      <a:blip r:embed="rId17"/>
                                      <a:stretch>
                                        <a:fillRect/>
                                      </a:stretch>
                                    </a:blipFill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US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09" name="Rectangle 108"/>
                                  <p:cNvSpPr/>
                                  <p:nvPr/>
                                </p:nvSpPr>
                                <p:spPr>
                                  <a:xfrm>
                                    <a:off x="5843451" y="2834006"/>
                                    <a:ext cx="1425486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𝑑𝑢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&lt;0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1" name="Rectangle 50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5843451" y="2834006"/>
                                    <a:ext cx="1425486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8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10" name="Rectangle 109"/>
                                  <p:cNvSpPr/>
                                  <p:nvPr/>
                                </p:nvSpPr>
                                <p:spPr>
                                  <a:xfrm>
                                    <a:off x="5932638" y="4131383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&gt;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3" name="Rectangle 52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5932638" y="4131383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9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111" name="Rectangle 110"/>
                                  <p:cNvSpPr/>
                                  <p:nvPr/>
                                </p:nvSpPr>
                                <p:spPr>
                                  <a:xfrm>
                                    <a:off x="4073975" y="4114884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𝑑𝑣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den>
                                          </m:f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&lt;0</m:t>
                                          </m:r>
                                        </m:oMath>
                                      </m:oMathPara>
                                    </a14:m>
                                    <a:endParaRPr lang="en-US" dirty="0"/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55" name="Rectangle 54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4073975" y="4114884"/>
                                    <a:ext cx="1414811" cy="927467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20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</p:grpSp>
                      <p:sp>
                        <p:nvSpPr>
                          <p:cNvPr id="105" name="TextBox 104"/>
                          <p:cNvSpPr txBox="1"/>
                          <p:nvPr/>
                        </p:nvSpPr>
                        <p:spPr>
                          <a:xfrm>
                            <a:off x="4913870" y="2678639"/>
                            <a:ext cx="566058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b="1" dirty="0" smtClean="0">
                                <a:solidFill>
                                  <a:srgbClr val="7030A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</a:rPr>
                              <a:t>I</a:t>
                            </a:r>
                            <a:endParaRPr lang="en-US" b="1" dirty="0">
                              <a:solidFill>
                                <a:srgbClr val="7030A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103" name="TextBox 102"/>
                        <p:cNvSpPr txBox="1"/>
                        <p:nvPr/>
                      </p:nvSpPr>
                      <p:spPr>
                        <a:xfrm>
                          <a:off x="4915231" y="4364134"/>
                          <a:ext cx="566058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b="1" dirty="0" smtClean="0">
                              <a:solidFill>
                                <a:srgbClr val="7030A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II</a:t>
                          </a:r>
                          <a:endParaRPr lang="en-US" b="1" dirty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101" name="TextBox 100"/>
                      <p:cNvSpPr txBox="1"/>
                      <p:nvPr/>
                    </p:nvSpPr>
                    <p:spPr>
                      <a:xfrm>
                        <a:off x="7838851" y="4359088"/>
                        <a:ext cx="566058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b="1" dirty="0" smtClean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a:t>III</a:t>
                        </a:r>
                        <a:endParaRPr lang="en-US" b="1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98" name="Oval 97"/>
                    <p:cNvSpPr>
                      <a:spLocks noChangeAspect="1"/>
                    </p:cNvSpPr>
                    <p:nvPr/>
                  </p:nvSpPr>
                  <p:spPr>
                    <a:xfrm>
                      <a:off x="6384765" y="3754313"/>
                      <a:ext cx="137160" cy="13716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9" name="Oval 98"/>
                    <p:cNvSpPr>
                      <a:spLocks noChangeAspect="1"/>
                    </p:cNvSpPr>
                    <p:nvPr/>
                  </p:nvSpPr>
                  <p:spPr>
                    <a:xfrm>
                      <a:off x="4694712" y="5270830"/>
                      <a:ext cx="137160" cy="13716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95" name="Straight Arrow Connector 94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6871075" y="3117073"/>
                    <a:ext cx="246888" cy="249418"/>
                  </a:xfrm>
                  <a:prstGeom prst="straightConnector1">
                    <a:avLst/>
                  </a:prstGeom>
                  <a:ln w="34925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Arrow Connector 95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7045324" y="2620086"/>
                    <a:ext cx="513948" cy="508055"/>
                  </a:xfrm>
                  <a:prstGeom prst="straightConnector1">
                    <a:avLst/>
                  </a:prstGeom>
                  <a:ln w="34925">
                    <a:solidFill>
                      <a:srgbClr val="0000CC"/>
                    </a:solidFill>
                    <a:prstDash val="soli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2" name="Straight Arrow Connector 91"/>
                <p:cNvCxnSpPr>
                  <a:cxnSpLocks noChangeAspect="1"/>
                </p:cNvCxnSpPr>
                <p:nvPr/>
              </p:nvCxnSpPr>
              <p:spPr>
                <a:xfrm flipH="1">
                  <a:off x="5766206" y="3140999"/>
                  <a:ext cx="246888" cy="249418"/>
                </a:xfrm>
                <a:prstGeom prst="straightConnector1">
                  <a:avLst/>
                </a:prstGeom>
                <a:ln w="34925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/>
                <p:cNvCxnSpPr>
                  <a:cxnSpLocks noChangeAspect="1"/>
                </p:cNvCxnSpPr>
                <p:nvPr/>
              </p:nvCxnSpPr>
              <p:spPr>
                <a:xfrm flipH="1">
                  <a:off x="5376018" y="2709566"/>
                  <a:ext cx="513948" cy="508055"/>
                </a:xfrm>
                <a:prstGeom prst="straightConnector1">
                  <a:avLst/>
                </a:prstGeom>
                <a:ln w="34925">
                  <a:solidFill>
                    <a:srgbClr val="0000CC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9" name="Straight Arrow Connector 88"/>
              <p:cNvCxnSpPr>
                <a:cxnSpLocks noChangeAspect="1"/>
              </p:cNvCxnSpPr>
              <p:nvPr/>
            </p:nvCxnSpPr>
            <p:spPr>
              <a:xfrm flipV="1">
                <a:off x="6899812" y="4261915"/>
                <a:ext cx="246888" cy="249418"/>
              </a:xfrm>
              <a:prstGeom prst="straightConnector1">
                <a:avLst/>
              </a:prstGeom>
              <a:ln w="34925">
                <a:solidFill>
                  <a:srgbClr val="0000CC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>
                <a:cxnSpLocks noChangeAspect="1"/>
              </p:cNvCxnSpPr>
              <p:nvPr/>
            </p:nvCxnSpPr>
            <p:spPr>
              <a:xfrm flipV="1">
                <a:off x="7111479" y="4410946"/>
                <a:ext cx="513948" cy="508055"/>
              </a:xfrm>
              <a:prstGeom prst="straightConnector1">
                <a:avLst/>
              </a:prstGeom>
              <a:ln w="34925">
                <a:solidFill>
                  <a:srgbClr val="0000CC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6" name="Straight Arrow Connector 85"/>
            <p:cNvCxnSpPr>
              <a:cxnSpLocks noChangeAspect="1"/>
            </p:cNvCxnSpPr>
            <p:nvPr/>
          </p:nvCxnSpPr>
          <p:spPr>
            <a:xfrm>
              <a:off x="5785846" y="4245145"/>
              <a:ext cx="246888" cy="249418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cxnSpLocks noChangeAspect="1"/>
            </p:cNvCxnSpPr>
            <p:nvPr/>
          </p:nvCxnSpPr>
          <p:spPr>
            <a:xfrm>
              <a:off x="5386362" y="4410676"/>
              <a:ext cx="513948" cy="508055"/>
            </a:xfrm>
            <a:prstGeom prst="straightConnector1">
              <a:avLst/>
            </a:prstGeom>
            <a:ln w="34925">
              <a:solidFill>
                <a:srgbClr val="0000CC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591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The null clines and flows are not always so simple. Let’s work our way up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In-class exercises: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>
                    <a:latin typeface="Cambria Math" panose="02040503050406030204" pitchFamily="18" charset="0"/>
                  </a:rPr>
                  <a:t>1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) 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Let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Sketch the null clines, flows and 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orbits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  <a:blipFill rotWithShape="0">
                <a:blip r:embed="rId3"/>
                <a:stretch>
                  <a:fillRect l="-758" t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Practice with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446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The null clines and flows are not always so simple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In-class exercises: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>
                    <a:latin typeface="Cambria Math" panose="02040503050406030204" pitchFamily="18" charset="0"/>
                  </a:rPr>
                  <a:t>1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) 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Let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Sketch the null clines, flows and orbits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  <a:blipFill rotWithShape="0">
                <a:blip r:embed="rId3"/>
                <a:stretch>
                  <a:fillRect l="-758" t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Practice with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121047" y="2664372"/>
            <a:ext cx="8901906" cy="2986505"/>
            <a:chOff x="242094" y="2664372"/>
            <a:chExt cx="8901906" cy="298650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094" y="2664372"/>
              <a:ext cx="2948399" cy="2986505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9334" y="2695333"/>
              <a:ext cx="2896004" cy="292458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4180" y="2678661"/>
              <a:ext cx="2919820" cy="2957926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1034413" y="5619916"/>
            <a:ext cx="6999158" cy="394472"/>
            <a:chOff x="1034413" y="5619916"/>
            <a:chExt cx="6999158" cy="394472"/>
          </a:xfrm>
        </p:grpSpPr>
        <p:sp>
          <p:nvSpPr>
            <p:cNvPr id="10" name="TextBox 9"/>
            <p:cNvSpPr txBox="1"/>
            <p:nvPr/>
          </p:nvSpPr>
          <p:spPr>
            <a:xfrm>
              <a:off x="4231064" y="5645056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CC"/>
                  </a:solidFill>
                </a:rPr>
                <a:t>Flow</a:t>
              </a:r>
              <a:endParaRPr lang="en-US" b="1" dirty="0">
                <a:solidFill>
                  <a:srgbClr val="0000CC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34413" y="5619916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CC"/>
                  </a:solidFill>
                </a:rPr>
                <a:t>Null Clines</a:t>
              </a:r>
              <a:endParaRPr lang="en-US" b="1" dirty="0">
                <a:solidFill>
                  <a:srgbClr val="0000CC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69232" y="5645056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CC"/>
                  </a:solidFill>
                </a:rPr>
                <a:t>Orbits</a:t>
              </a:r>
              <a:endParaRPr lang="en-US" b="1" dirty="0">
                <a:solidFill>
                  <a:srgbClr val="0000CC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149840" y="2763857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840" y="2763857"/>
                <a:ext cx="943207" cy="61831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2093047" y="3775083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047" y="3775083"/>
                <a:ext cx="943207" cy="61831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>
            <a:cxnSpLocks noChangeAspect="1"/>
          </p:cNvCxnSpPr>
          <p:nvPr/>
        </p:nvCxnSpPr>
        <p:spPr>
          <a:xfrm flipH="1" flipV="1">
            <a:off x="2093047" y="3150366"/>
            <a:ext cx="513948" cy="508055"/>
          </a:xfrm>
          <a:prstGeom prst="straightConnector1">
            <a:avLst/>
          </a:prstGeom>
          <a:ln w="34925">
            <a:solidFill>
              <a:srgbClr val="0000CC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 noChangeAspect="1"/>
          </p:cNvCxnSpPr>
          <p:nvPr/>
        </p:nvCxnSpPr>
        <p:spPr>
          <a:xfrm flipH="1">
            <a:off x="593099" y="3202900"/>
            <a:ext cx="513948" cy="508055"/>
          </a:xfrm>
          <a:prstGeom prst="straightConnector1">
            <a:avLst/>
          </a:prstGeom>
          <a:ln w="34925">
            <a:solidFill>
              <a:srgbClr val="0000CC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 noChangeAspect="1"/>
          </p:cNvCxnSpPr>
          <p:nvPr/>
        </p:nvCxnSpPr>
        <p:spPr>
          <a:xfrm>
            <a:off x="635892" y="4590959"/>
            <a:ext cx="513948" cy="508055"/>
          </a:xfrm>
          <a:prstGeom prst="straightConnector1">
            <a:avLst/>
          </a:prstGeom>
          <a:ln w="34925">
            <a:solidFill>
              <a:srgbClr val="0000CC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cxnSpLocks noChangeAspect="1"/>
          </p:cNvCxnSpPr>
          <p:nvPr/>
        </p:nvCxnSpPr>
        <p:spPr>
          <a:xfrm flipV="1">
            <a:off x="2050702" y="4542913"/>
            <a:ext cx="513948" cy="508055"/>
          </a:xfrm>
          <a:prstGeom prst="straightConnector1">
            <a:avLst/>
          </a:prstGeom>
          <a:ln w="34925">
            <a:solidFill>
              <a:srgbClr val="0000CC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280268" y="3730978"/>
            <a:ext cx="735228" cy="735228"/>
            <a:chOff x="885847" y="3382169"/>
            <a:chExt cx="1470456" cy="1470456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885847" y="3777761"/>
              <a:ext cx="0" cy="679269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356303" y="3777761"/>
              <a:ext cx="0" cy="679269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>
              <a:off x="1627601" y="3042534"/>
              <a:ext cx="0" cy="679269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>
              <a:off x="1627601" y="4512990"/>
              <a:ext cx="0" cy="679269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Oval 24"/>
          <p:cNvSpPr>
            <a:spLocks noChangeAspect="1"/>
          </p:cNvSpPr>
          <p:nvPr/>
        </p:nvSpPr>
        <p:spPr>
          <a:xfrm>
            <a:off x="1579302" y="4016866"/>
            <a:ext cx="13716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728391" y="622034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377984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The null clines and flows are not always so simple. Let’s work our way up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In-class exercises: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2) </a:t>
                </a:r>
                <a:r>
                  <a:rPr lang="en-US" sz="2000" dirty="0">
                    <a:latin typeface="Cambria Math" panose="02040503050406030204" pitchFamily="18" charset="0"/>
                  </a:rPr>
                  <a:t>Let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Sketch the null clines, flows and orbits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  <a:blipFill rotWithShape="0">
                <a:blip r:embed="rId3"/>
                <a:stretch>
                  <a:fillRect l="-758" t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Practice with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22897" y="2593269"/>
            <a:ext cx="2640699" cy="2705001"/>
            <a:chOff x="322897" y="2600587"/>
            <a:chExt cx="2640699" cy="270500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897" y="2600587"/>
              <a:ext cx="2640699" cy="270500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 flipV="1">
              <a:off x="435461" y="2654722"/>
              <a:ext cx="2438367" cy="2468132"/>
            </a:xfrm>
            <a:prstGeom prst="line">
              <a:avLst/>
            </a:prstGeom>
            <a:ln>
              <a:solidFill>
                <a:srgbClr val="00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527" y="2595412"/>
            <a:ext cx="2623551" cy="27007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010" y="2601842"/>
            <a:ext cx="2640699" cy="2687854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3316457" y="2647404"/>
            <a:ext cx="2438367" cy="2468132"/>
          </a:xfrm>
          <a:prstGeom prst="line">
            <a:avLst/>
          </a:prstGeom>
          <a:ln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169805" y="2647404"/>
            <a:ext cx="2438367" cy="2468132"/>
          </a:xfrm>
          <a:prstGeom prst="line">
            <a:avLst/>
          </a:prstGeom>
          <a:ln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965994" y="5382513"/>
            <a:ext cx="6855163" cy="394472"/>
            <a:chOff x="1004684" y="5619916"/>
            <a:chExt cx="6855163" cy="394472"/>
          </a:xfrm>
        </p:grpSpPr>
        <p:sp>
          <p:nvSpPr>
            <p:cNvPr id="19" name="TextBox 18"/>
            <p:cNvSpPr txBox="1"/>
            <p:nvPr/>
          </p:nvSpPr>
          <p:spPr>
            <a:xfrm>
              <a:off x="4231064" y="5645056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CC"/>
                  </a:solidFill>
                </a:rPr>
                <a:t>Flow</a:t>
              </a:r>
              <a:endParaRPr lang="en-US" b="1" dirty="0">
                <a:solidFill>
                  <a:srgbClr val="0000CC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04684" y="5627118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CC"/>
                  </a:solidFill>
                </a:rPr>
                <a:t>Null Clines</a:t>
              </a:r>
              <a:endParaRPr lang="en-US" b="1" dirty="0">
                <a:solidFill>
                  <a:srgbClr val="0000CC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995508" y="5619916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CC"/>
                  </a:solidFill>
                </a:rPr>
                <a:t>Orbits</a:t>
              </a:r>
              <a:endParaRPr lang="en-US" b="1" dirty="0">
                <a:solidFill>
                  <a:srgbClr val="0000CC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1946909" y="2786082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00CC00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6909" y="2786082"/>
                <a:ext cx="943207" cy="61831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50862" y="3181868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862" y="3181868"/>
                <a:ext cx="943207" cy="61831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/>
          <p:cNvCxnSpPr>
            <a:cxnSpLocks noChangeAspect="1"/>
          </p:cNvCxnSpPr>
          <p:nvPr/>
        </p:nvCxnSpPr>
        <p:spPr>
          <a:xfrm flipH="1" flipV="1">
            <a:off x="2086320" y="3881470"/>
            <a:ext cx="513948" cy="508055"/>
          </a:xfrm>
          <a:prstGeom prst="straightConnector1">
            <a:avLst/>
          </a:prstGeom>
          <a:ln w="34925">
            <a:solidFill>
              <a:srgbClr val="0000CC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 noChangeAspect="1"/>
          </p:cNvCxnSpPr>
          <p:nvPr/>
        </p:nvCxnSpPr>
        <p:spPr>
          <a:xfrm flipH="1">
            <a:off x="880121" y="2786082"/>
            <a:ext cx="513948" cy="508055"/>
          </a:xfrm>
          <a:prstGeom prst="straightConnector1">
            <a:avLst/>
          </a:prstGeom>
          <a:ln w="34925">
            <a:solidFill>
              <a:srgbClr val="0000CC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 noChangeAspect="1"/>
          </p:cNvCxnSpPr>
          <p:nvPr/>
        </p:nvCxnSpPr>
        <p:spPr>
          <a:xfrm>
            <a:off x="572147" y="4340325"/>
            <a:ext cx="246888" cy="249418"/>
          </a:xfrm>
          <a:prstGeom prst="straightConnector1">
            <a:avLst/>
          </a:prstGeom>
          <a:ln w="34925">
            <a:solidFill>
              <a:srgbClr val="0000CC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cxnSpLocks noChangeAspect="1"/>
          </p:cNvCxnSpPr>
          <p:nvPr/>
        </p:nvCxnSpPr>
        <p:spPr>
          <a:xfrm flipV="1">
            <a:off x="890207" y="4748714"/>
            <a:ext cx="246888" cy="249418"/>
          </a:xfrm>
          <a:prstGeom prst="straightConnector1">
            <a:avLst/>
          </a:prstGeom>
          <a:ln w="34925">
            <a:solidFill>
              <a:srgbClr val="0000CC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675961" y="3582933"/>
            <a:ext cx="1410359" cy="1381281"/>
            <a:chOff x="-322765" y="3086080"/>
            <a:chExt cx="2820715" cy="2762561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-123708" y="3520570"/>
              <a:ext cx="0" cy="679270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1915709" y="5169371"/>
              <a:ext cx="0" cy="679270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2158315" y="2746445"/>
              <a:ext cx="0" cy="679270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>
              <a:off x="16870" y="5078010"/>
              <a:ext cx="0" cy="679269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Oval 32"/>
          <p:cNvSpPr>
            <a:spLocks noChangeAspect="1"/>
          </p:cNvSpPr>
          <p:nvPr/>
        </p:nvSpPr>
        <p:spPr>
          <a:xfrm>
            <a:off x="999935" y="4413260"/>
            <a:ext cx="13716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728391" y="622034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79850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CC"/>
                </a:solidFill>
              </a:rPr>
              <a:t>Last Time: Fixed Points</a:t>
            </a:r>
          </a:p>
        </p:txBody>
      </p:sp>
      <p:sp>
        <p:nvSpPr>
          <p:cNvPr id="22531" name="Text Box 8"/>
          <p:cNvSpPr txBox="1">
            <a:spLocks noChangeArrowheads="1"/>
          </p:cNvSpPr>
          <p:nvPr/>
        </p:nvSpPr>
        <p:spPr bwMode="auto">
          <a:xfrm>
            <a:off x="0" y="762000"/>
            <a:ext cx="5091233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 smtClean="0"/>
              <a:t>Display FP in a phase diagram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 smtClean="0"/>
              <a:t>Multiple coexisting stable FP lead to </a:t>
            </a:r>
            <a:r>
              <a:rPr lang="en-US" sz="2400" b="1" dirty="0" smtClean="0"/>
              <a:t>hysteresis (trajectory in variable as you change parameter depends on where you start)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 smtClean="0"/>
              <a:t>Basins of attraction of FP</a:t>
            </a:r>
            <a:endParaRPr lang="en-US" sz="2400" dirty="0"/>
          </a:p>
        </p:txBody>
      </p:sp>
      <p:pic>
        <p:nvPicPr>
          <p:cNvPr id="22532" name="Picture 8" descr="fig13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95400"/>
            <a:ext cx="4267200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 rot="16200000" flipH="1">
            <a:off x="6210300" y="2324100"/>
            <a:ext cx="1828800" cy="76200"/>
          </a:xfrm>
          <a:prstGeom prst="line">
            <a:avLst/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5" name="TextBox 10"/>
          <p:cNvSpPr txBox="1">
            <a:spLocks noChangeArrowheads="1"/>
          </p:cNvSpPr>
          <p:nvPr/>
        </p:nvSpPr>
        <p:spPr bwMode="auto">
          <a:xfrm>
            <a:off x="4267200" y="3505200"/>
            <a:ext cx="4419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dirty="0"/>
              <a:t>Solid Lines are </a:t>
            </a:r>
            <a:r>
              <a:rPr lang="en-US" dirty="0">
                <a:solidFill>
                  <a:srgbClr val="00CC00"/>
                </a:solidFill>
              </a:rPr>
              <a:t>stable</a:t>
            </a:r>
            <a:r>
              <a:rPr lang="en-US" dirty="0"/>
              <a:t> Fixed Points, dotted or dashed lines </a:t>
            </a:r>
            <a:r>
              <a:rPr lang="en-US" dirty="0">
                <a:solidFill>
                  <a:srgbClr val="FF0000"/>
                </a:solidFill>
              </a:rPr>
              <a:t>unstable</a:t>
            </a:r>
            <a:r>
              <a:rPr lang="en-US" dirty="0"/>
              <a:t>.</a:t>
            </a:r>
          </a:p>
          <a:p>
            <a:pPr eaLnBrk="1" hangingPunct="1"/>
            <a:r>
              <a:rPr lang="en-US" dirty="0"/>
              <a:t>Letters correspond to picture below.</a:t>
            </a:r>
          </a:p>
        </p:txBody>
      </p:sp>
      <p:pic>
        <p:nvPicPr>
          <p:cNvPr id="22536" name="Picture 27" descr="C:\Users\James Glazier\Desktop\P700--Computerized course Notes\GIF\fig07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572000"/>
            <a:ext cx="41846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9" name="Group 10"/>
          <p:cNvGrpSpPr>
            <a:grpSpLocks/>
          </p:cNvGrpSpPr>
          <p:nvPr/>
        </p:nvGrpSpPr>
        <p:grpSpPr bwMode="auto">
          <a:xfrm>
            <a:off x="4811713" y="4538663"/>
            <a:ext cx="1566862" cy="1328737"/>
            <a:chOff x="3421743" y="1698171"/>
            <a:chExt cx="2097314" cy="1936875"/>
          </a:xfrm>
        </p:grpSpPr>
        <p:sp>
          <p:nvSpPr>
            <p:cNvPr id="22564" name="TextBox 11"/>
            <p:cNvSpPr txBox="1">
              <a:spLocks noChangeArrowheads="1"/>
            </p:cNvSpPr>
            <p:nvPr/>
          </p:nvSpPr>
          <p:spPr bwMode="auto">
            <a:xfrm>
              <a:off x="5214257" y="1763486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E</a:t>
              </a:r>
            </a:p>
          </p:txBody>
        </p:sp>
        <p:sp>
          <p:nvSpPr>
            <p:cNvPr id="22565" name="TextBox 12"/>
            <p:cNvSpPr txBox="1">
              <a:spLocks noChangeArrowheads="1"/>
            </p:cNvSpPr>
            <p:nvPr/>
          </p:nvSpPr>
          <p:spPr bwMode="auto">
            <a:xfrm>
              <a:off x="4746172" y="1698171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D</a:t>
              </a:r>
            </a:p>
          </p:txBody>
        </p:sp>
        <p:sp>
          <p:nvSpPr>
            <p:cNvPr id="22566" name="TextBox 13"/>
            <p:cNvSpPr txBox="1">
              <a:spLocks noChangeArrowheads="1"/>
            </p:cNvSpPr>
            <p:nvPr/>
          </p:nvSpPr>
          <p:spPr bwMode="auto">
            <a:xfrm>
              <a:off x="3940629" y="1861457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C</a:t>
              </a:r>
            </a:p>
          </p:txBody>
        </p:sp>
        <p:sp>
          <p:nvSpPr>
            <p:cNvPr id="22567" name="TextBox 14"/>
            <p:cNvSpPr txBox="1">
              <a:spLocks noChangeArrowheads="1"/>
            </p:cNvSpPr>
            <p:nvPr/>
          </p:nvSpPr>
          <p:spPr bwMode="auto">
            <a:xfrm>
              <a:off x="3421743" y="2383972"/>
              <a:ext cx="5080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 B</a:t>
              </a:r>
            </a:p>
          </p:txBody>
        </p:sp>
        <p:sp>
          <p:nvSpPr>
            <p:cNvPr id="22568" name="TextBox 15"/>
            <p:cNvSpPr txBox="1">
              <a:spLocks noChangeArrowheads="1"/>
            </p:cNvSpPr>
            <p:nvPr/>
          </p:nvSpPr>
          <p:spPr bwMode="auto">
            <a:xfrm>
              <a:off x="3831772" y="3265714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A</a:t>
              </a:r>
            </a:p>
          </p:txBody>
        </p:sp>
      </p:grpSp>
      <p:grpSp>
        <p:nvGrpSpPr>
          <p:cNvPr id="22540" name="Group 16"/>
          <p:cNvGrpSpPr>
            <a:grpSpLocks noChangeAspect="1"/>
          </p:cNvGrpSpPr>
          <p:nvPr/>
        </p:nvGrpSpPr>
        <p:grpSpPr bwMode="auto">
          <a:xfrm>
            <a:off x="4967288" y="1436688"/>
            <a:ext cx="4176712" cy="2236787"/>
            <a:chOff x="1462088" y="3070225"/>
            <a:chExt cx="5682601" cy="3042799"/>
          </a:xfrm>
        </p:grpSpPr>
        <p:sp>
          <p:nvSpPr>
            <p:cNvPr id="22558" name="TextBox 17"/>
            <p:cNvSpPr txBox="1">
              <a:spLocks noChangeArrowheads="1"/>
            </p:cNvSpPr>
            <p:nvPr/>
          </p:nvSpPr>
          <p:spPr bwMode="auto">
            <a:xfrm>
              <a:off x="4811486" y="3341914"/>
              <a:ext cx="230777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2 Fixed Points</a:t>
              </a:r>
            </a:p>
          </p:txBody>
        </p:sp>
        <p:sp>
          <p:nvSpPr>
            <p:cNvPr id="22559" name="TextBox 18"/>
            <p:cNvSpPr txBox="1">
              <a:spLocks noChangeArrowheads="1"/>
            </p:cNvSpPr>
            <p:nvPr/>
          </p:nvSpPr>
          <p:spPr bwMode="auto">
            <a:xfrm>
              <a:off x="4778829" y="4517571"/>
              <a:ext cx="2307771" cy="502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dirty="0" smtClean="0"/>
                <a:t>4 </a:t>
              </a:r>
              <a:r>
                <a:rPr lang="en-US" dirty="0"/>
                <a:t>Fixed Points</a:t>
              </a:r>
            </a:p>
          </p:txBody>
        </p:sp>
        <p:sp>
          <p:nvSpPr>
            <p:cNvPr id="22560" name="TextBox 19"/>
            <p:cNvSpPr txBox="1">
              <a:spLocks noChangeArrowheads="1"/>
            </p:cNvSpPr>
            <p:nvPr/>
          </p:nvSpPr>
          <p:spPr bwMode="auto">
            <a:xfrm>
              <a:off x="2569029" y="4784900"/>
              <a:ext cx="1124815" cy="711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2 Fixed Points</a:t>
              </a:r>
            </a:p>
          </p:txBody>
        </p:sp>
        <p:graphicFrame>
          <p:nvGraphicFramePr>
            <p:cNvPr id="22561" name="Object 9"/>
            <p:cNvGraphicFramePr>
              <a:graphicFrameLocks noChangeAspect="1"/>
            </p:cNvGraphicFramePr>
            <p:nvPr/>
          </p:nvGraphicFramePr>
          <p:xfrm>
            <a:off x="1896156" y="3989388"/>
            <a:ext cx="238125" cy="617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38" name="Equation" r:id="rId8" imgW="152334" imgH="393529" progId="Equation.3">
                    <p:embed/>
                  </p:oleObj>
                </mc:Choice>
                <mc:Fallback>
                  <p:oleObj name="Equation" r:id="rId8" imgW="152334" imgH="39352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6156" y="3989388"/>
                          <a:ext cx="238125" cy="61753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62" name="Object 10"/>
            <p:cNvGraphicFramePr>
              <a:graphicFrameLocks noChangeAspect="1"/>
            </p:cNvGraphicFramePr>
            <p:nvPr/>
          </p:nvGraphicFramePr>
          <p:xfrm>
            <a:off x="6883432" y="5775048"/>
            <a:ext cx="261257" cy="3379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39" name="Equation" r:id="rId10" imgW="126780" imgH="164814" progId="Equation.3">
                    <p:embed/>
                  </p:oleObj>
                </mc:Choice>
                <mc:Fallback>
                  <p:oleObj name="Equation" r:id="rId10" imgW="126780" imgH="16481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83432" y="5775048"/>
                          <a:ext cx="261257" cy="33797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63" name="Object 11"/>
            <p:cNvGraphicFramePr>
              <a:graphicFrameLocks noChangeAspect="1"/>
            </p:cNvGraphicFramePr>
            <p:nvPr/>
          </p:nvGraphicFramePr>
          <p:xfrm>
            <a:off x="1462088" y="3070225"/>
            <a:ext cx="5524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40" name="Equation" r:id="rId12" imgW="228402" imgH="126890" progId="Equation.3">
                    <p:embed/>
                  </p:oleObj>
                </mc:Choice>
                <mc:Fallback>
                  <p:oleObj name="Equation" r:id="rId12" imgW="228402" imgH="12689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62088" y="3070225"/>
                          <a:ext cx="552450" cy="3048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541" name="Group 40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22548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22549" name="Object 1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41" name="Equation" r:id="rId14" imgW="114102" imgH="126780" progId="Equation.3">
                    <p:embed/>
                  </p:oleObj>
                </mc:Choice>
                <mc:Fallback>
                  <p:oleObj name="Equation" r:id="rId14" imgW="114102" imgH="1267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50" name="TextBox 25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22551" name="TextBox 26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22552" name="TextBox 27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22553" name="TextBox 28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22554" name="TextBox 29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22555" name="TextBox 30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22556" name="TextBox 31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22557" name="TextBox 32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22542" name="Group 36"/>
          <p:cNvGrpSpPr>
            <a:grpSpLocks/>
          </p:cNvGrpSpPr>
          <p:nvPr/>
        </p:nvGrpSpPr>
        <p:grpSpPr bwMode="auto">
          <a:xfrm>
            <a:off x="6384925" y="5795963"/>
            <a:ext cx="2527300" cy="706437"/>
            <a:chOff x="4217988" y="5872163"/>
            <a:chExt cx="2527300" cy="706437"/>
          </a:xfrm>
        </p:grpSpPr>
        <p:graphicFrame>
          <p:nvGraphicFramePr>
            <p:cNvPr id="22545" name="Object 13"/>
            <p:cNvGraphicFramePr>
              <a:graphicFrameLocks noChangeAspect="1"/>
            </p:cNvGraphicFramePr>
            <p:nvPr/>
          </p:nvGraphicFramePr>
          <p:xfrm>
            <a:off x="6548438" y="6421438"/>
            <a:ext cx="196850" cy="157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42" name="Equation" r:id="rId16" imgW="126835" imgH="139518" progId="Equation.3">
                    <p:embed/>
                  </p:oleObj>
                </mc:Choice>
                <mc:Fallback>
                  <p:oleObj name="Equation" r:id="rId16" imgW="126835" imgH="13951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48438" y="6421438"/>
                          <a:ext cx="196850" cy="1571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6" name="Object 14"/>
            <p:cNvGraphicFramePr>
              <a:graphicFrameLocks noChangeAspect="1"/>
            </p:cNvGraphicFramePr>
            <p:nvPr/>
          </p:nvGraphicFramePr>
          <p:xfrm>
            <a:off x="6328228" y="5872163"/>
            <a:ext cx="382588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43" name="Equation" r:id="rId18" imgW="406048" imgH="393359" progId="Equation.3">
                    <p:embed/>
                  </p:oleObj>
                </mc:Choice>
                <mc:Fallback>
                  <p:oleObj name="Equation" r:id="rId18" imgW="406048" imgH="39335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8228" y="5872163"/>
                          <a:ext cx="382588" cy="3714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7" name="Object 15"/>
            <p:cNvGraphicFramePr>
              <a:graphicFrameLocks noChangeAspect="1"/>
            </p:cNvGraphicFramePr>
            <p:nvPr/>
          </p:nvGraphicFramePr>
          <p:xfrm>
            <a:off x="4217988" y="6091918"/>
            <a:ext cx="585787" cy="31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44" name="Equation" r:id="rId20" imgW="622300" imgH="457200" progId="Equation.3">
                    <p:embed/>
                  </p:oleObj>
                </mc:Choice>
                <mc:Fallback>
                  <p:oleObj name="Equation" r:id="rId20" imgW="62230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7988" y="6091918"/>
                          <a:ext cx="585787" cy="3175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543" name="Object 16"/>
          <p:cNvGraphicFramePr>
            <a:graphicFrameLocks noChangeAspect="1"/>
          </p:cNvGraphicFramePr>
          <p:nvPr/>
        </p:nvGraphicFramePr>
        <p:xfrm>
          <a:off x="8189913" y="6440488"/>
          <a:ext cx="192087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45" name="Equation" r:id="rId22" imgW="126780" imgH="164814" progId="Equation.3">
                  <p:embed/>
                </p:oleObj>
              </mc:Choice>
              <mc:Fallback>
                <p:oleObj name="Equation" r:id="rId22" imgW="126780" imgH="16481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9913" y="6440488"/>
                        <a:ext cx="192087" cy="249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4" name="Object 17"/>
          <p:cNvGraphicFramePr>
            <a:graphicFrameLocks noChangeAspect="1"/>
          </p:cNvGraphicFramePr>
          <p:nvPr/>
        </p:nvGraphicFramePr>
        <p:xfrm>
          <a:off x="5500688" y="6430963"/>
          <a:ext cx="192087" cy="26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46" name="Equation" r:id="rId23" imgW="126725" imgH="177415" progId="Equation.3">
                  <p:embed/>
                </p:oleObj>
              </mc:Choice>
              <mc:Fallback>
                <p:oleObj name="Equation" r:id="rId23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6430963"/>
                        <a:ext cx="192087" cy="2682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" name="Group 40"/>
          <p:cNvGrpSpPr/>
          <p:nvPr/>
        </p:nvGrpSpPr>
        <p:grpSpPr>
          <a:xfrm>
            <a:off x="203247" y="3974307"/>
            <a:ext cx="4640262" cy="2533650"/>
            <a:chOff x="141288" y="4038600"/>
            <a:chExt cx="4640262" cy="2533650"/>
          </a:xfrm>
        </p:grpSpPr>
        <p:pic>
          <p:nvPicPr>
            <p:cNvPr id="42" name="Picture 9" descr="fig14.gif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575" y="4038600"/>
              <a:ext cx="4625975" cy="2514600"/>
            </a:xfrm>
            <a:prstGeom prst="rect">
              <a:avLst/>
            </a:prstGeom>
            <a:solidFill>
              <a:srgbClr val="92D05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Freeform 42"/>
            <p:cNvSpPr/>
            <p:nvPr/>
          </p:nvSpPr>
          <p:spPr>
            <a:xfrm>
              <a:off x="838200" y="4343400"/>
              <a:ext cx="1981200" cy="1828800"/>
            </a:xfrm>
            <a:custGeom>
              <a:avLst/>
              <a:gdLst>
                <a:gd name="connsiteX0" fmla="*/ 0 w 1981200"/>
                <a:gd name="connsiteY0" fmla="*/ 669375 h 1828800"/>
                <a:gd name="connsiteX1" fmla="*/ 265444 w 1981200"/>
                <a:gd name="connsiteY1" fmla="*/ 2450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1981200 w 1981200"/>
                <a:gd name="connsiteY5" fmla="*/ 669375 h 1828800"/>
                <a:gd name="connsiteX6" fmla="*/ 1981200 w 1981200"/>
                <a:gd name="connsiteY6" fmla="*/ 1159425 h 1828800"/>
                <a:gd name="connsiteX7" fmla="*/ 1715756 w 1981200"/>
                <a:gd name="connsiteY7" fmla="*/ 1583775 h 1828800"/>
                <a:gd name="connsiteX8" fmla="*/ 1256044 w 1981200"/>
                <a:gd name="connsiteY8" fmla="*/ 1828800 h 1828800"/>
                <a:gd name="connsiteX9" fmla="*/ 725156 w 1981200"/>
                <a:gd name="connsiteY9" fmla="*/ 1828800 h 1828800"/>
                <a:gd name="connsiteX10" fmla="*/ 265444 w 1981200"/>
                <a:gd name="connsiteY10" fmla="*/ 1583775 h 1828800"/>
                <a:gd name="connsiteX11" fmla="*/ 0 w 1981200"/>
                <a:gd name="connsiteY11" fmla="*/ 1159425 h 1828800"/>
                <a:gd name="connsiteX12" fmla="*/ 0 w 1981200"/>
                <a:gd name="connsiteY12" fmla="*/ 669375 h 1828800"/>
                <a:gd name="connsiteX0" fmla="*/ 0 w 1981200"/>
                <a:gd name="connsiteY0" fmla="*/ 669375 h 1828800"/>
                <a:gd name="connsiteX1" fmla="*/ 265444 w 1981200"/>
                <a:gd name="connsiteY1" fmla="*/ 2450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1981200 w 1981200"/>
                <a:gd name="connsiteY5" fmla="*/ 669375 h 1828800"/>
                <a:gd name="connsiteX6" fmla="*/ 1981200 w 1981200"/>
                <a:gd name="connsiteY6" fmla="*/ 1159425 h 1828800"/>
                <a:gd name="connsiteX7" fmla="*/ 1715756 w 1981200"/>
                <a:gd name="connsiteY7" fmla="*/ 1583775 h 1828800"/>
                <a:gd name="connsiteX8" fmla="*/ 1256044 w 1981200"/>
                <a:gd name="connsiteY8" fmla="*/ 1828800 h 1828800"/>
                <a:gd name="connsiteX9" fmla="*/ 725156 w 1981200"/>
                <a:gd name="connsiteY9" fmla="*/ 1828800 h 1828800"/>
                <a:gd name="connsiteX10" fmla="*/ 36844 w 1981200"/>
                <a:gd name="connsiteY10" fmla="*/ 1812375 h 1828800"/>
                <a:gd name="connsiteX11" fmla="*/ 0 w 1981200"/>
                <a:gd name="connsiteY11" fmla="*/ 1159425 h 1828800"/>
                <a:gd name="connsiteX12" fmla="*/ 0 w 1981200"/>
                <a:gd name="connsiteY12" fmla="*/ 669375 h 1828800"/>
                <a:gd name="connsiteX0" fmla="*/ 0 w 1981200"/>
                <a:gd name="connsiteY0" fmla="*/ 669375 h 1828800"/>
                <a:gd name="connsiteX1" fmla="*/ 265444 w 1981200"/>
                <a:gd name="connsiteY1" fmla="*/ 2450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1981200 w 1981200"/>
                <a:gd name="connsiteY5" fmla="*/ 669375 h 1828800"/>
                <a:gd name="connsiteX6" fmla="*/ 1981200 w 1981200"/>
                <a:gd name="connsiteY6" fmla="*/ 1159425 h 1828800"/>
                <a:gd name="connsiteX7" fmla="*/ 1944356 w 1981200"/>
                <a:gd name="connsiteY7" fmla="*/ 1812375 h 1828800"/>
                <a:gd name="connsiteX8" fmla="*/ 1256044 w 1981200"/>
                <a:gd name="connsiteY8" fmla="*/ 1828800 h 1828800"/>
                <a:gd name="connsiteX9" fmla="*/ 725156 w 1981200"/>
                <a:gd name="connsiteY9" fmla="*/ 1828800 h 1828800"/>
                <a:gd name="connsiteX10" fmla="*/ 36844 w 1981200"/>
                <a:gd name="connsiteY10" fmla="*/ 1812375 h 1828800"/>
                <a:gd name="connsiteX11" fmla="*/ 0 w 1981200"/>
                <a:gd name="connsiteY11" fmla="*/ 1159425 h 1828800"/>
                <a:gd name="connsiteX12" fmla="*/ 0 w 1981200"/>
                <a:gd name="connsiteY12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1981200 w 1981200"/>
                <a:gd name="connsiteY5" fmla="*/ 669375 h 1828800"/>
                <a:gd name="connsiteX6" fmla="*/ 1981200 w 1981200"/>
                <a:gd name="connsiteY6" fmla="*/ 1159425 h 1828800"/>
                <a:gd name="connsiteX7" fmla="*/ 1944356 w 1981200"/>
                <a:gd name="connsiteY7" fmla="*/ 1812375 h 1828800"/>
                <a:gd name="connsiteX8" fmla="*/ 1256044 w 1981200"/>
                <a:gd name="connsiteY8" fmla="*/ 1828800 h 1828800"/>
                <a:gd name="connsiteX9" fmla="*/ 725156 w 1981200"/>
                <a:gd name="connsiteY9" fmla="*/ 1828800 h 1828800"/>
                <a:gd name="connsiteX10" fmla="*/ 36844 w 1981200"/>
                <a:gd name="connsiteY10" fmla="*/ 1812375 h 1828800"/>
                <a:gd name="connsiteX11" fmla="*/ 0 w 1981200"/>
                <a:gd name="connsiteY11" fmla="*/ 1159425 h 1828800"/>
                <a:gd name="connsiteX12" fmla="*/ 0 w 1981200"/>
                <a:gd name="connsiteY12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1981200 w 1981200"/>
                <a:gd name="connsiteY5" fmla="*/ 669375 h 1828800"/>
                <a:gd name="connsiteX6" fmla="*/ 1513114 w 1981200"/>
                <a:gd name="connsiteY6" fmla="*/ 9035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1981200 w 1981200"/>
                <a:gd name="connsiteY5" fmla="*/ 669375 h 1828800"/>
                <a:gd name="connsiteX6" fmla="*/ 1513114 w 1981200"/>
                <a:gd name="connsiteY6" fmla="*/ 9035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990600 w 1981200"/>
                <a:gd name="connsiteY5" fmla="*/ 669375 h 1828800"/>
                <a:gd name="connsiteX6" fmla="*/ 1513114 w 1981200"/>
                <a:gd name="connsiteY6" fmla="*/ 9035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990600 w 1981200"/>
                <a:gd name="connsiteY5" fmla="*/ 669375 h 1828800"/>
                <a:gd name="connsiteX6" fmla="*/ 1513114 w 1981200"/>
                <a:gd name="connsiteY6" fmla="*/ 9035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990600 w 1981200"/>
                <a:gd name="connsiteY5" fmla="*/ 669375 h 1828800"/>
                <a:gd name="connsiteX6" fmla="*/ 1513114 w 1981200"/>
                <a:gd name="connsiteY6" fmla="*/ 9035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990600 w 1981200"/>
                <a:gd name="connsiteY5" fmla="*/ 669375 h 1828800"/>
                <a:gd name="connsiteX6" fmla="*/ 1513114 w 1981200"/>
                <a:gd name="connsiteY6" fmla="*/ 9035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990600 w 1981200"/>
                <a:gd name="connsiteY5" fmla="*/ 669375 h 1828800"/>
                <a:gd name="connsiteX6" fmla="*/ 1513114 w 1981200"/>
                <a:gd name="connsiteY6" fmla="*/ 10559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53756 w 1981200"/>
                <a:gd name="connsiteY4" fmla="*/ 626025 h 1828800"/>
                <a:gd name="connsiteX5" fmla="*/ 990600 w 1981200"/>
                <a:gd name="connsiteY5" fmla="*/ 669375 h 1828800"/>
                <a:gd name="connsiteX6" fmla="*/ 1513114 w 1981200"/>
                <a:gd name="connsiteY6" fmla="*/ 10559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990600 w 1981200"/>
                <a:gd name="connsiteY6" fmla="*/ 669375 h 1828800"/>
                <a:gd name="connsiteX7" fmla="*/ 1513114 w 1981200"/>
                <a:gd name="connsiteY7" fmla="*/ 1055914 h 1828800"/>
                <a:gd name="connsiteX8" fmla="*/ 1981200 w 1981200"/>
                <a:gd name="connsiteY8" fmla="*/ 1159425 h 1828800"/>
                <a:gd name="connsiteX9" fmla="*/ 1944356 w 1981200"/>
                <a:gd name="connsiteY9" fmla="*/ 1812375 h 1828800"/>
                <a:gd name="connsiteX10" fmla="*/ 1256044 w 1981200"/>
                <a:gd name="connsiteY10" fmla="*/ 1828800 h 1828800"/>
                <a:gd name="connsiteX11" fmla="*/ 725156 w 1981200"/>
                <a:gd name="connsiteY11" fmla="*/ 1828800 h 1828800"/>
                <a:gd name="connsiteX12" fmla="*/ 36844 w 1981200"/>
                <a:gd name="connsiteY12" fmla="*/ 1812375 h 1828800"/>
                <a:gd name="connsiteX13" fmla="*/ 0 w 1981200"/>
                <a:gd name="connsiteY13" fmla="*/ 1159425 h 1828800"/>
                <a:gd name="connsiteX14" fmla="*/ 0 w 1981200"/>
                <a:gd name="connsiteY14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143000 w 1981200"/>
                <a:gd name="connsiteY6" fmla="*/ 897975 h 1828800"/>
                <a:gd name="connsiteX7" fmla="*/ 1513114 w 1981200"/>
                <a:gd name="connsiteY7" fmla="*/ 1055914 h 1828800"/>
                <a:gd name="connsiteX8" fmla="*/ 1981200 w 1981200"/>
                <a:gd name="connsiteY8" fmla="*/ 1159425 h 1828800"/>
                <a:gd name="connsiteX9" fmla="*/ 1944356 w 1981200"/>
                <a:gd name="connsiteY9" fmla="*/ 1812375 h 1828800"/>
                <a:gd name="connsiteX10" fmla="*/ 1256044 w 1981200"/>
                <a:gd name="connsiteY10" fmla="*/ 1828800 h 1828800"/>
                <a:gd name="connsiteX11" fmla="*/ 725156 w 1981200"/>
                <a:gd name="connsiteY11" fmla="*/ 1828800 h 1828800"/>
                <a:gd name="connsiteX12" fmla="*/ 36844 w 1981200"/>
                <a:gd name="connsiteY12" fmla="*/ 1812375 h 1828800"/>
                <a:gd name="connsiteX13" fmla="*/ 0 w 1981200"/>
                <a:gd name="connsiteY13" fmla="*/ 1159425 h 1828800"/>
                <a:gd name="connsiteX14" fmla="*/ 0 w 1981200"/>
                <a:gd name="connsiteY14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143000 w 1981200"/>
                <a:gd name="connsiteY6" fmla="*/ 897975 h 1828800"/>
                <a:gd name="connsiteX7" fmla="*/ 1513114 w 1981200"/>
                <a:gd name="connsiteY7" fmla="*/ 1055914 h 1828800"/>
                <a:gd name="connsiteX8" fmla="*/ 1981200 w 1981200"/>
                <a:gd name="connsiteY8" fmla="*/ 1159425 h 1828800"/>
                <a:gd name="connsiteX9" fmla="*/ 1944356 w 1981200"/>
                <a:gd name="connsiteY9" fmla="*/ 1812375 h 1828800"/>
                <a:gd name="connsiteX10" fmla="*/ 1256044 w 1981200"/>
                <a:gd name="connsiteY10" fmla="*/ 1828800 h 1828800"/>
                <a:gd name="connsiteX11" fmla="*/ 725156 w 1981200"/>
                <a:gd name="connsiteY11" fmla="*/ 1828800 h 1828800"/>
                <a:gd name="connsiteX12" fmla="*/ 36844 w 1981200"/>
                <a:gd name="connsiteY12" fmla="*/ 1812375 h 1828800"/>
                <a:gd name="connsiteX13" fmla="*/ 0 w 1981200"/>
                <a:gd name="connsiteY13" fmla="*/ 1159425 h 1828800"/>
                <a:gd name="connsiteX14" fmla="*/ 0 w 1981200"/>
                <a:gd name="connsiteY14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143000 w 1981200"/>
                <a:gd name="connsiteY6" fmla="*/ 897975 h 1828800"/>
                <a:gd name="connsiteX7" fmla="*/ 1665514 w 1981200"/>
                <a:gd name="connsiteY7" fmla="*/ 1055914 h 1828800"/>
                <a:gd name="connsiteX8" fmla="*/ 1981200 w 1981200"/>
                <a:gd name="connsiteY8" fmla="*/ 1159425 h 1828800"/>
                <a:gd name="connsiteX9" fmla="*/ 1944356 w 1981200"/>
                <a:gd name="connsiteY9" fmla="*/ 1812375 h 1828800"/>
                <a:gd name="connsiteX10" fmla="*/ 1256044 w 1981200"/>
                <a:gd name="connsiteY10" fmla="*/ 1828800 h 1828800"/>
                <a:gd name="connsiteX11" fmla="*/ 725156 w 1981200"/>
                <a:gd name="connsiteY11" fmla="*/ 1828800 h 1828800"/>
                <a:gd name="connsiteX12" fmla="*/ 36844 w 1981200"/>
                <a:gd name="connsiteY12" fmla="*/ 1812375 h 1828800"/>
                <a:gd name="connsiteX13" fmla="*/ 0 w 1981200"/>
                <a:gd name="connsiteY13" fmla="*/ 1159425 h 1828800"/>
                <a:gd name="connsiteX14" fmla="*/ 0 w 1981200"/>
                <a:gd name="connsiteY14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729343 h 1828800"/>
                <a:gd name="connsiteX7" fmla="*/ 1143000 w 1981200"/>
                <a:gd name="connsiteY7" fmla="*/ 897975 h 1828800"/>
                <a:gd name="connsiteX8" fmla="*/ 1665514 w 1981200"/>
                <a:gd name="connsiteY8" fmla="*/ 1055914 h 1828800"/>
                <a:gd name="connsiteX9" fmla="*/ 1981200 w 1981200"/>
                <a:gd name="connsiteY9" fmla="*/ 1159425 h 1828800"/>
                <a:gd name="connsiteX10" fmla="*/ 1944356 w 1981200"/>
                <a:gd name="connsiteY10" fmla="*/ 1812375 h 1828800"/>
                <a:gd name="connsiteX11" fmla="*/ 1256044 w 1981200"/>
                <a:gd name="connsiteY11" fmla="*/ 1828800 h 1828800"/>
                <a:gd name="connsiteX12" fmla="*/ 725156 w 1981200"/>
                <a:gd name="connsiteY12" fmla="*/ 1828800 h 1828800"/>
                <a:gd name="connsiteX13" fmla="*/ 36844 w 1981200"/>
                <a:gd name="connsiteY13" fmla="*/ 1812375 h 1828800"/>
                <a:gd name="connsiteX14" fmla="*/ 0 w 1981200"/>
                <a:gd name="connsiteY14" fmla="*/ 1159425 h 1828800"/>
                <a:gd name="connsiteX15" fmla="*/ 0 w 1981200"/>
                <a:gd name="connsiteY15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729343 h 1828800"/>
                <a:gd name="connsiteX7" fmla="*/ 1143000 w 1981200"/>
                <a:gd name="connsiteY7" fmla="*/ 897975 h 1828800"/>
                <a:gd name="connsiteX8" fmla="*/ 1665514 w 1981200"/>
                <a:gd name="connsiteY8" fmla="*/ 1055914 h 1828800"/>
                <a:gd name="connsiteX9" fmla="*/ 1981200 w 1981200"/>
                <a:gd name="connsiteY9" fmla="*/ 1159425 h 1828800"/>
                <a:gd name="connsiteX10" fmla="*/ 1944356 w 1981200"/>
                <a:gd name="connsiteY10" fmla="*/ 1812375 h 1828800"/>
                <a:gd name="connsiteX11" fmla="*/ 1256044 w 1981200"/>
                <a:gd name="connsiteY11" fmla="*/ 1828800 h 1828800"/>
                <a:gd name="connsiteX12" fmla="*/ 725156 w 1981200"/>
                <a:gd name="connsiteY12" fmla="*/ 1828800 h 1828800"/>
                <a:gd name="connsiteX13" fmla="*/ 36844 w 1981200"/>
                <a:gd name="connsiteY13" fmla="*/ 1812375 h 1828800"/>
                <a:gd name="connsiteX14" fmla="*/ 0 w 1981200"/>
                <a:gd name="connsiteY14" fmla="*/ 1159425 h 1828800"/>
                <a:gd name="connsiteX15" fmla="*/ 0 w 1981200"/>
                <a:gd name="connsiteY15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881743 h 1828800"/>
                <a:gd name="connsiteX7" fmla="*/ 1143000 w 1981200"/>
                <a:gd name="connsiteY7" fmla="*/ 897975 h 1828800"/>
                <a:gd name="connsiteX8" fmla="*/ 1665514 w 1981200"/>
                <a:gd name="connsiteY8" fmla="*/ 1055914 h 1828800"/>
                <a:gd name="connsiteX9" fmla="*/ 1981200 w 1981200"/>
                <a:gd name="connsiteY9" fmla="*/ 1159425 h 1828800"/>
                <a:gd name="connsiteX10" fmla="*/ 1944356 w 1981200"/>
                <a:gd name="connsiteY10" fmla="*/ 1812375 h 1828800"/>
                <a:gd name="connsiteX11" fmla="*/ 1256044 w 1981200"/>
                <a:gd name="connsiteY11" fmla="*/ 1828800 h 1828800"/>
                <a:gd name="connsiteX12" fmla="*/ 725156 w 1981200"/>
                <a:gd name="connsiteY12" fmla="*/ 1828800 h 1828800"/>
                <a:gd name="connsiteX13" fmla="*/ 36844 w 1981200"/>
                <a:gd name="connsiteY13" fmla="*/ 1812375 h 1828800"/>
                <a:gd name="connsiteX14" fmla="*/ 0 w 1981200"/>
                <a:gd name="connsiteY14" fmla="*/ 1159425 h 1828800"/>
                <a:gd name="connsiteX15" fmla="*/ 0 w 1981200"/>
                <a:gd name="connsiteY15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881743 h 1828800"/>
                <a:gd name="connsiteX7" fmla="*/ 1143000 w 1981200"/>
                <a:gd name="connsiteY7" fmla="*/ 897975 h 1828800"/>
                <a:gd name="connsiteX8" fmla="*/ 1665514 w 1981200"/>
                <a:gd name="connsiteY8" fmla="*/ 1055914 h 1828800"/>
                <a:gd name="connsiteX9" fmla="*/ 1981200 w 1981200"/>
                <a:gd name="connsiteY9" fmla="*/ 1159425 h 1828800"/>
                <a:gd name="connsiteX10" fmla="*/ 1944356 w 1981200"/>
                <a:gd name="connsiteY10" fmla="*/ 1812375 h 1828800"/>
                <a:gd name="connsiteX11" fmla="*/ 1256044 w 1981200"/>
                <a:gd name="connsiteY11" fmla="*/ 1828800 h 1828800"/>
                <a:gd name="connsiteX12" fmla="*/ 725156 w 1981200"/>
                <a:gd name="connsiteY12" fmla="*/ 1828800 h 1828800"/>
                <a:gd name="connsiteX13" fmla="*/ 36844 w 1981200"/>
                <a:gd name="connsiteY13" fmla="*/ 1812375 h 1828800"/>
                <a:gd name="connsiteX14" fmla="*/ 0 w 1981200"/>
                <a:gd name="connsiteY14" fmla="*/ 1159425 h 1828800"/>
                <a:gd name="connsiteX15" fmla="*/ 0 w 1981200"/>
                <a:gd name="connsiteY15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881743 h 1828800"/>
                <a:gd name="connsiteX7" fmla="*/ 1143000 w 1981200"/>
                <a:gd name="connsiteY7" fmla="*/ 897975 h 1828800"/>
                <a:gd name="connsiteX8" fmla="*/ 1665514 w 1981200"/>
                <a:gd name="connsiteY8" fmla="*/ 1055914 h 1828800"/>
                <a:gd name="connsiteX9" fmla="*/ 1981200 w 1981200"/>
                <a:gd name="connsiteY9" fmla="*/ 1159425 h 1828800"/>
                <a:gd name="connsiteX10" fmla="*/ 1944356 w 1981200"/>
                <a:gd name="connsiteY10" fmla="*/ 1812375 h 1828800"/>
                <a:gd name="connsiteX11" fmla="*/ 1256044 w 1981200"/>
                <a:gd name="connsiteY11" fmla="*/ 1828800 h 1828800"/>
                <a:gd name="connsiteX12" fmla="*/ 725156 w 1981200"/>
                <a:gd name="connsiteY12" fmla="*/ 1828800 h 1828800"/>
                <a:gd name="connsiteX13" fmla="*/ 36844 w 1981200"/>
                <a:gd name="connsiteY13" fmla="*/ 1812375 h 1828800"/>
                <a:gd name="connsiteX14" fmla="*/ 0 w 1981200"/>
                <a:gd name="connsiteY14" fmla="*/ 1159425 h 1828800"/>
                <a:gd name="connsiteX15" fmla="*/ 0 w 1981200"/>
                <a:gd name="connsiteY15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881743 h 1828800"/>
                <a:gd name="connsiteX7" fmla="*/ 1143000 w 1981200"/>
                <a:gd name="connsiteY7" fmla="*/ 897975 h 1828800"/>
                <a:gd name="connsiteX8" fmla="*/ 1665514 w 1981200"/>
                <a:gd name="connsiteY8" fmla="*/ 1055914 h 1828800"/>
                <a:gd name="connsiteX9" fmla="*/ 1981200 w 1981200"/>
                <a:gd name="connsiteY9" fmla="*/ 1159425 h 1828800"/>
                <a:gd name="connsiteX10" fmla="*/ 1944356 w 1981200"/>
                <a:gd name="connsiteY10" fmla="*/ 1812375 h 1828800"/>
                <a:gd name="connsiteX11" fmla="*/ 1256044 w 1981200"/>
                <a:gd name="connsiteY11" fmla="*/ 1828800 h 1828800"/>
                <a:gd name="connsiteX12" fmla="*/ 725156 w 1981200"/>
                <a:gd name="connsiteY12" fmla="*/ 1828800 h 1828800"/>
                <a:gd name="connsiteX13" fmla="*/ 36844 w 1981200"/>
                <a:gd name="connsiteY13" fmla="*/ 1812375 h 1828800"/>
                <a:gd name="connsiteX14" fmla="*/ 0 w 1981200"/>
                <a:gd name="connsiteY14" fmla="*/ 1159425 h 1828800"/>
                <a:gd name="connsiteX15" fmla="*/ 0 w 1981200"/>
                <a:gd name="connsiteY15" fmla="*/ 669375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81200" h="1828800">
                  <a:moveTo>
                    <a:pt x="0" y="669375"/>
                  </a:moveTo>
                  <a:lnTo>
                    <a:pt x="36844" y="16425"/>
                  </a:lnTo>
                  <a:lnTo>
                    <a:pt x="725156" y="0"/>
                  </a:lnTo>
                  <a:lnTo>
                    <a:pt x="1256044" y="0"/>
                  </a:lnTo>
                  <a:lnTo>
                    <a:pt x="936171" y="10886"/>
                  </a:lnTo>
                  <a:lnTo>
                    <a:pt x="953756" y="626025"/>
                  </a:lnTo>
                  <a:cubicBezTo>
                    <a:pt x="980552" y="660464"/>
                    <a:pt x="920261" y="890847"/>
                    <a:pt x="1034143" y="881743"/>
                  </a:cubicBezTo>
                  <a:lnTo>
                    <a:pt x="1143000" y="897975"/>
                  </a:lnTo>
                  <a:cubicBezTo>
                    <a:pt x="1317171" y="943364"/>
                    <a:pt x="1491343" y="977868"/>
                    <a:pt x="1665514" y="1055914"/>
                  </a:cubicBezTo>
                  <a:lnTo>
                    <a:pt x="1981200" y="1159425"/>
                  </a:lnTo>
                  <a:lnTo>
                    <a:pt x="1944356" y="1812375"/>
                  </a:lnTo>
                  <a:lnTo>
                    <a:pt x="1256044" y="1828800"/>
                  </a:lnTo>
                  <a:lnTo>
                    <a:pt x="725156" y="1828800"/>
                  </a:lnTo>
                  <a:lnTo>
                    <a:pt x="36844" y="1812375"/>
                  </a:lnTo>
                  <a:lnTo>
                    <a:pt x="0" y="1159425"/>
                  </a:lnTo>
                  <a:lnTo>
                    <a:pt x="0" y="669375"/>
                  </a:lnTo>
                  <a:close/>
                </a:path>
              </a:pathLst>
            </a:custGeom>
            <a:solidFill>
              <a:srgbClr val="92D050">
                <a:alpha val="5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 rot="10800000">
              <a:off x="1752600" y="4343400"/>
              <a:ext cx="1981200" cy="1828800"/>
            </a:xfrm>
            <a:custGeom>
              <a:avLst/>
              <a:gdLst>
                <a:gd name="connsiteX0" fmla="*/ 0 w 1981200"/>
                <a:gd name="connsiteY0" fmla="*/ 669375 h 1828800"/>
                <a:gd name="connsiteX1" fmla="*/ 265444 w 1981200"/>
                <a:gd name="connsiteY1" fmla="*/ 2450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1981200 w 1981200"/>
                <a:gd name="connsiteY5" fmla="*/ 669375 h 1828800"/>
                <a:gd name="connsiteX6" fmla="*/ 1981200 w 1981200"/>
                <a:gd name="connsiteY6" fmla="*/ 1159425 h 1828800"/>
                <a:gd name="connsiteX7" fmla="*/ 1715756 w 1981200"/>
                <a:gd name="connsiteY7" fmla="*/ 1583775 h 1828800"/>
                <a:gd name="connsiteX8" fmla="*/ 1256044 w 1981200"/>
                <a:gd name="connsiteY8" fmla="*/ 1828800 h 1828800"/>
                <a:gd name="connsiteX9" fmla="*/ 725156 w 1981200"/>
                <a:gd name="connsiteY9" fmla="*/ 1828800 h 1828800"/>
                <a:gd name="connsiteX10" fmla="*/ 265444 w 1981200"/>
                <a:gd name="connsiteY10" fmla="*/ 1583775 h 1828800"/>
                <a:gd name="connsiteX11" fmla="*/ 0 w 1981200"/>
                <a:gd name="connsiteY11" fmla="*/ 1159425 h 1828800"/>
                <a:gd name="connsiteX12" fmla="*/ 0 w 1981200"/>
                <a:gd name="connsiteY12" fmla="*/ 669375 h 1828800"/>
                <a:gd name="connsiteX0" fmla="*/ 0 w 1981200"/>
                <a:gd name="connsiteY0" fmla="*/ 669375 h 1828800"/>
                <a:gd name="connsiteX1" fmla="*/ 265444 w 1981200"/>
                <a:gd name="connsiteY1" fmla="*/ 2450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1981200 w 1981200"/>
                <a:gd name="connsiteY5" fmla="*/ 669375 h 1828800"/>
                <a:gd name="connsiteX6" fmla="*/ 1981200 w 1981200"/>
                <a:gd name="connsiteY6" fmla="*/ 1159425 h 1828800"/>
                <a:gd name="connsiteX7" fmla="*/ 1715756 w 1981200"/>
                <a:gd name="connsiteY7" fmla="*/ 1583775 h 1828800"/>
                <a:gd name="connsiteX8" fmla="*/ 1256044 w 1981200"/>
                <a:gd name="connsiteY8" fmla="*/ 1828800 h 1828800"/>
                <a:gd name="connsiteX9" fmla="*/ 725156 w 1981200"/>
                <a:gd name="connsiteY9" fmla="*/ 1828800 h 1828800"/>
                <a:gd name="connsiteX10" fmla="*/ 36844 w 1981200"/>
                <a:gd name="connsiteY10" fmla="*/ 1812375 h 1828800"/>
                <a:gd name="connsiteX11" fmla="*/ 0 w 1981200"/>
                <a:gd name="connsiteY11" fmla="*/ 1159425 h 1828800"/>
                <a:gd name="connsiteX12" fmla="*/ 0 w 1981200"/>
                <a:gd name="connsiteY12" fmla="*/ 669375 h 1828800"/>
                <a:gd name="connsiteX0" fmla="*/ 0 w 1981200"/>
                <a:gd name="connsiteY0" fmla="*/ 669375 h 1828800"/>
                <a:gd name="connsiteX1" fmla="*/ 265444 w 1981200"/>
                <a:gd name="connsiteY1" fmla="*/ 2450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1981200 w 1981200"/>
                <a:gd name="connsiteY5" fmla="*/ 669375 h 1828800"/>
                <a:gd name="connsiteX6" fmla="*/ 1981200 w 1981200"/>
                <a:gd name="connsiteY6" fmla="*/ 1159425 h 1828800"/>
                <a:gd name="connsiteX7" fmla="*/ 1944356 w 1981200"/>
                <a:gd name="connsiteY7" fmla="*/ 1812375 h 1828800"/>
                <a:gd name="connsiteX8" fmla="*/ 1256044 w 1981200"/>
                <a:gd name="connsiteY8" fmla="*/ 1828800 h 1828800"/>
                <a:gd name="connsiteX9" fmla="*/ 725156 w 1981200"/>
                <a:gd name="connsiteY9" fmla="*/ 1828800 h 1828800"/>
                <a:gd name="connsiteX10" fmla="*/ 36844 w 1981200"/>
                <a:gd name="connsiteY10" fmla="*/ 1812375 h 1828800"/>
                <a:gd name="connsiteX11" fmla="*/ 0 w 1981200"/>
                <a:gd name="connsiteY11" fmla="*/ 1159425 h 1828800"/>
                <a:gd name="connsiteX12" fmla="*/ 0 w 1981200"/>
                <a:gd name="connsiteY12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1981200 w 1981200"/>
                <a:gd name="connsiteY5" fmla="*/ 669375 h 1828800"/>
                <a:gd name="connsiteX6" fmla="*/ 1981200 w 1981200"/>
                <a:gd name="connsiteY6" fmla="*/ 1159425 h 1828800"/>
                <a:gd name="connsiteX7" fmla="*/ 1944356 w 1981200"/>
                <a:gd name="connsiteY7" fmla="*/ 1812375 h 1828800"/>
                <a:gd name="connsiteX8" fmla="*/ 1256044 w 1981200"/>
                <a:gd name="connsiteY8" fmla="*/ 1828800 h 1828800"/>
                <a:gd name="connsiteX9" fmla="*/ 725156 w 1981200"/>
                <a:gd name="connsiteY9" fmla="*/ 1828800 h 1828800"/>
                <a:gd name="connsiteX10" fmla="*/ 36844 w 1981200"/>
                <a:gd name="connsiteY10" fmla="*/ 1812375 h 1828800"/>
                <a:gd name="connsiteX11" fmla="*/ 0 w 1981200"/>
                <a:gd name="connsiteY11" fmla="*/ 1159425 h 1828800"/>
                <a:gd name="connsiteX12" fmla="*/ 0 w 1981200"/>
                <a:gd name="connsiteY12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1981200 w 1981200"/>
                <a:gd name="connsiteY5" fmla="*/ 669375 h 1828800"/>
                <a:gd name="connsiteX6" fmla="*/ 1513114 w 1981200"/>
                <a:gd name="connsiteY6" fmla="*/ 9035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1981200 w 1981200"/>
                <a:gd name="connsiteY5" fmla="*/ 669375 h 1828800"/>
                <a:gd name="connsiteX6" fmla="*/ 1513114 w 1981200"/>
                <a:gd name="connsiteY6" fmla="*/ 9035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990600 w 1981200"/>
                <a:gd name="connsiteY5" fmla="*/ 669375 h 1828800"/>
                <a:gd name="connsiteX6" fmla="*/ 1513114 w 1981200"/>
                <a:gd name="connsiteY6" fmla="*/ 9035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990600 w 1981200"/>
                <a:gd name="connsiteY5" fmla="*/ 669375 h 1828800"/>
                <a:gd name="connsiteX6" fmla="*/ 1513114 w 1981200"/>
                <a:gd name="connsiteY6" fmla="*/ 9035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990600 w 1981200"/>
                <a:gd name="connsiteY5" fmla="*/ 669375 h 1828800"/>
                <a:gd name="connsiteX6" fmla="*/ 1513114 w 1981200"/>
                <a:gd name="connsiteY6" fmla="*/ 9035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990600 w 1981200"/>
                <a:gd name="connsiteY5" fmla="*/ 669375 h 1828800"/>
                <a:gd name="connsiteX6" fmla="*/ 1513114 w 1981200"/>
                <a:gd name="connsiteY6" fmla="*/ 9035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1715756 w 1981200"/>
                <a:gd name="connsiteY4" fmla="*/ 245025 h 1828800"/>
                <a:gd name="connsiteX5" fmla="*/ 990600 w 1981200"/>
                <a:gd name="connsiteY5" fmla="*/ 669375 h 1828800"/>
                <a:gd name="connsiteX6" fmla="*/ 1513114 w 1981200"/>
                <a:gd name="connsiteY6" fmla="*/ 10559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53756 w 1981200"/>
                <a:gd name="connsiteY4" fmla="*/ 626025 h 1828800"/>
                <a:gd name="connsiteX5" fmla="*/ 990600 w 1981200"/>
                <a:gd name="connsiteY5" fmla="*/ 669375 h 1828800"/>
                <a:gd name="connsiteX6" fmla="*/ 1513114 w 1981200"/>
                <a:gd name="connsiteY6" fmla="*/ 1055914 h 1828800"/>
                <a:gd name="connsiteX7" fmla="*/ 1981200 w 1981200"/>
                <a:gd name="connsiteY7" fmla="*/ 1159425 h 1828800"/>
                <a:gd name="connsiteX8" fmla="*/ 1944356 w 1981200"/>
                <a:gd name="connsiteY8" fmla="*/ 1812375 h 1828800"/>
                <a:gd name="connsiteX9" fmla="*/ 1256044 w 1981200"/>
                <a:gd name="connsiteY9" fmla="*/ 1828800 h 1828800"/>
                <a:gd name="connsiteX10" fmla="*/ 725156 w 1981200"/>
                <a:gd name="connsiteY10" fmla="*/ 1828800 h 1828800"/>
                <a:gd name="connsiteX11" fmla="*/ 36844 w 1981200"/>
                <a:gd name="connsiteY11" fmla="*/ 1812375 h 1828800"/>
                <a:gd name="connsiteX12" fmla="*/ 0 w 1981200"/>
                <a:gd name="connsiteY12" fmla="*/ 1159425 h 1828800"/>
                <a:gd name="connsiteX13" fmla="*/ 0 w 1981200"/>
                <a:gd name="connsiteY13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990600 w 1981200"/>
                <a:gd name="connsiteY6" fmla="*/ 669375 h 1828800"/>
                <a:gd name="connsiteX7" fmla="*/ 1513114 w 1981200"/>
                <a:gd name="connsiteY7" fmla="*/ 1055914 h 1828800"/>
                <a:gd name="connsiteX8" fmla="*/ 1981200 w 1981200"/>
                <a:gd name="connsiteY8" fmla="*/ 1159425 h 1828800"/>
                <a:gd name="connsiteX9" fmla="*/ 1944356 w 1981200"/>
                <a:gd name="connsiteY9" fmla="*/ 1812375 h 1828800"/>
                <a:gd name="connsiteX10" fmla="*/ 1256044 w 1981200"/>
                <a:gd name="connsiteY10" fmla="*/ 1828800 h 1828800"/>
                <a:gd name="connsiteX11" fmla="*/ 725156 w 1981200"/>
                <a:gd name="connsiteY11" fmla="*/ 1828800 h 1828800"/>
                <a:gd name="connsiteX12" fmla="*/ 36844 w 1981200"/>
                <a:gd name="connsiteY12" fmla="*/ 1812375 h 1828800"/>
                <a:gd name="connsiteX13" fmla="*/ 0 w 1981200"/>
                <a:gd name="connsiteY13" fmla="*/ 1159425 h 1828800"/>
                <a:gd name="connsiteX14" fmla="*/ 0 w 1981200"/>
                <a:gd name="connsiteY14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143000 w 1981200"/>
                <a:gd name="connsiteY6" fmla="*/ 897975 h 1828800"/>
                <a:gd name="connsiteX7" fmla="*/ 1513114 w 1981200"/>
                <a:gd name="connsiteY7" fmla="*/ 1055914 h 1828800"/>
                <a:gd name="connsiteX8" fmla="*/ 1981200 w 1981200"/>
                <a:gd name="connsiteY8" fmla="*/ 1159425 h 1828800"/>
                <a:gd name="connsiteX9" fmla="*/ 1944356 w 1981200"/>
                <a:gd name="connsiteY9" fmla="*/ 1812375 h 1828800"/>
                <a:gd name="connsiteX10" fmla="*/ 1256044 w 1981200"/>
                <a:gd name="connsiteY10" fmla="*/ 1828800 h 1828800"/>
                <a:gd name="connsiteX11" fmla="*/ 725156 w 1981200"/>
                <a:gd name="connsiteY11" fmla="*/ 1828800 h 1828800"/>
                <a:gd name="connsiteX12" fmla="*/ 36844 w 1981200"/>
                <a:gd name="connsiteY12" fmla="*/ 1812375 h 1828800"/>
                <a:gd name="connsiteX13" fmla="*/ 0 w 1981200"/>
                <a:gd name="connsiteY13" fmla="*/ 1159425 h 1828800"/>
                <a:gd name="connsiteX14" fmla="*/ 0 w 1981200"/>
                <a:gd name="connsiteY14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143000 w 1981200"/>
                <a:gd name="connsiteY6" fmla="*/ 897975 h 1828800"/>
                <a:gd name="connsiteX7" fmla="*/ 1513114 w 1981200"/>
                <a:gd name="connsiteY7" fmla="*/ 1055914 h 1828800"/>
                <a:gd name="connsiteX8" fmla="*/ 1981200 w 1981200"/>
                <a:gd name="connsiteY8" fmla="*/ 1159425 h 1828800"/>
                <a:gd name="connsiteX9" fmla="*/ 1944356 w 1981200"/>
                <a:gd name="connsiteY9" fmla="*/ 1812375 h 1828800"/>
                <a:gd name="connsiteX10" fmla="*/ 1256044 w 1981200"/>
                <a:gd name="connsiteY10" fmla="*/ 1828800 h 1828800"/>
                <a:gd name="connsiteX11" fmla="*/ 725156 w 1981200"/>
                <a:gd name="connsiteY11" fmla="*/ 1828800 h 1828800"/>
                <a:gd name="connsiteX12" fmla="*/ 36844 w 1981200"/>
                <a:gd name="connsiteY12" fmla="*/ 1812375 h 1828800"/>
                <a:gd name="connsiteX13" fmla="*/ 0 w 1981200"/>
                <a:gd name="connsiteY13" fmla="*/ 1159425 h 1828800"/>
                <a:gd name="connsiteX14" fmla="*/ 0 w 1981200"/>
                <a:gd name="connsiteY14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143000 w 1981200"/>
                <a:gd name="connsiteY6" fmla="*/ 897975 h 1828800"/>
                <a:gd name="connsiteX7" fmla="*/ 1665514 w 1981200"/>
                <a:gd name="connsiteY7" fmla="*/ 1055914 h 1828800"/>
                <a:gd name="connsiteX8" fmla="*/ 1981200 w 1981200"/>
                <a:gd name="connsiteY8" fmla="*/ 1159425 h 1828800"/>
                <a:gd name="connsiteX9" fmla="*/ 1944356 w 1981200"/>
                <a:gd name="connsiteY9" fmla="*/ 1812375 h 1828800"/>
                <a:gd name="connsiteX10" fmla="*/ 1256044 w 1981200"/>
                <a:gd name="connsiteY10" fmla="*/ 1828800 h 1828800"/>
                <a:gd name="connsiteX11" fmla="*/ 725156 w 1981200"/>
                <a:gd name="connsiteY11" fmla="*/ 1828800 h 1828800"/>
                <a:gd name="connsiteX12" fmla="*/ 36844 w 1981200"/>
                <a:gd name="connsiteY12" fmla="*/ 1812375 h 1828800"/>
                <a:gd name="connsiteX13" fmla="*/ 0 w 1981200"/>
                <a:gd name="connsiteY13" fmla="*/ 1159425 h 1828800"/>
                <a:gd name="connsiteX14" fmla="*/ 0 w 1981200"/>
                <a:gd name="connsiteY14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729343 h 1828800"/>
                <a:gd name="connsiteX7" fmla="*/ 1143000 w 1981200"/>
                <a:gd name="connsiteY7" fmla="*/ 897975 h 1828800"/>
                <a:gd name="connsiteX8" fmla="*/ 1665514 w 1981200"/>
                <a:gd name="connsiteY8" fmla="*/ 1055914 h 1828800"/>
                <a:gd name="connsiteX9" fmla="*/ 1981200 w 1981200"/>
                <a:gd name="connsiteY9" fmla="*/ 1159425 h 1828800"/>
                <a:gd name="connsiteX10" fmla="*/ 1944356 w 1981200"/>
                <a:gd name="connsiteY10" fmla="*/ 1812375 h 1828800"/>
                <a:gd name="connsiteX11" fmla="*/ 1256044 w 1981200"/>
                <a:gd name="connsiteY11" fmla="*/ 1828800 h 1828800"/>
                <a:gd name="connsiteX12" fmla="*/ 725156 w 1981200"/>
                <a:gd name="connsiteY12" fmla="*/ 1828800 h 1828800"/>
                <a:gd name="connsiteX13" fmla="*/ 36844 w 1981200"/>
                <a:gd name="connsiteY13" fmla="*/ 1812375 h 1828800"/>
                <a:gd name="connsiteX14" fmla="*/ 0 w 1981200"/>
                <a:gd name="connsiteY14" fmla="*/ 1159425 h 1828800"/>
                <a:gd name="connsiteX15" fmla="*/ 0 w 1981200"/>
                <a:gd name="connsiteY15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729343 h 1828800"/>
                <a:gd name="connsiteX7" fmla="*/ 1143000 w 1981200"/>
                <a:gd name="connsiteY7" fmla="*/ 897975 h 1828800"/>
                <a:gd name="connsiteX8" fmla="*/ 1665514 w 1981200"/>
                <a:gd name="connsiteY8" fmla="*/ 1055914 h 1828800"/>
                <a:gd name="connsiteX9" fmla="*/ 1981200 w 1981200"/>
                <a:gd name="connsiteY9" fmla="*/ 1159425 h 1828800"/>
                <a:gd name="connsiteX10" fmla="*/ 1944356 w 1981200"/>
                <a:gd name="connsiteY10" fmla="*/ 1812375 h 1828800"/>
                <a:gd name="connsiteX11" fmla="*/ 1256044 w 1981200"/>
                <a:gd name="connsiteY11" fmla="*/ 1828800 h 1828800"/>
                <a:gd name="connsiteX12" fmla="*/ 725156 w 1981200"/>
                <a:gd name="connsiteY12" fmla="*/ 1828800 h 1828800"/>
                <a:gd name="connsiteX13" fmla="*/ 36844 w 1981200"/>
                <a:gd name="connsiteY13" fmla="*/ 1812375 h 1828800"/>
                <a:gd name="connsiteX14" fmla="*/ 0 w 1981200"/>
                <a:gd name="connsiteY14" fmla="*/ 1159425 h 1828800"/>
                <a:gd name="connsiteX15" fmla="*/ 0 w 1981200"/>
                <a:gd name="connsiteY15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881743 h 1828800"/>
                <a:gd name="connsiteX7" fmla="*/ 1143000 w 1981200"/>
                <a:gd name="connsiteY7" fmla="*/ 897975 h 1828800"/>
                <a:gd name="connsiteX8" fmla="*/ 1665514 w 1981200"/>
                <a:gd name="connsiteY8" fmla="*/ 1055914 h 1828800"/>
                <a:gd name="connsiteX9" fmla="*/ 1981200 w 1981200"/>
                <a:gd name="connsiteY9" fmla="*/ 1159425 h 1828800"/>
                <a:gd name="connsiteX10" fmla="*/ 1944356 w 1981200"/>
                <a:gd name="connsiteY10" fmla="*/ 1812375 h 1828800"/>
                <a:gd name="connsiteX11" fmla="*/ 1256044 w 1981200"/>
                <a:gd name="connsiteY11" fmla="*/ 1828800 h 1828800"/>
                <a:gd name="connsiteX12" fmla="*/ 725156 w 1981200"/>
                <a:gd name="connsiteY12" fmla="*/ 1828800 h 1828800"/>
                <a:gd name="connsiteX13" fmla="*/ 36844 w 1981200"/>
                <a:gd name="connsiteY13" fmla="*/ 1812375 h 1828800"/>
                <a:gd name="connsiteX14" fmla="*/ 0 w 1981200"/>
                <a:gd name="connsiteY14" fmla="*/ 1159425 h 1828800"/>
                <a:gd name="connsiteX15" fmla="*/ 0 w 1981200"/>
                <a:gd name="connsiteY15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881743 h 1828800"/>
                <a:gd name="connsiteX7" fmla="*/ 1143000 w 1981200"/>
                <a:gd name="connsiteY7" fmla="*/ 897975 h 1828800"/>
                <a:gd name="connsiteX8" fmla="*/ 1665514 w 1981200"/>
                <a:gd name="connsiteY8" fmla="*/ 1055914 h 1828800"/>
                <a:gd name="connsiteX9" fmla="*/ 1981200 w 1981200"/>
                <a:gd name="connsiteY9" fmla="*/ 1159425 h 1828800"/>
                <a:gd name="connsiteX10" fmla="*/ 1944356 w 1981200"/>
                <a:gd name="connsiteY10" fmla="*/ 1812375 h 1828800"/>
                <a:gd name="connsiteX11" fmla="*/ 1256044 w 1981200"/>
                <a:gd name="connsiteY11" fmla="*/ 1828800 h 1828800"/>
                <a:gd name="connsiteX12" fmla="*/ 725156 w 1981200"/>
                <a:gd name="connsiteY12" fmla="*/ 1828800 h 1828800"/>
                <a:gd name="connsiteX13" fmla="*/ 36844 w 1981200"/>
                <a:gd name="connsiteY13" fmla="*/ 1812375 h 1828800"/>
                <a:gd name="connsiteX14" fmla="*/ 0 w 1981200"/>
                <a:gd name="connsiteY14" fmla="*/ 1159425 h 1828800"/>
                <a:gd name="connsiteX15" fmla="*/ 0 w 1981200"/>
                <a:gd name="connsiteY15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881743 h 1828800"/>
                <a:gd name="connsiteX7" fmla="*/ 1143000 w 1981200"/>
                <a:gd name="connsiteY7" fmla="*/ 897975 h 1828800"/>
                <a:gd name="connsiteX8" fmla="*/ 1665514 w 1981200"/>
                <a:gd name="connsiteY8" fmla="*/ 1055914 h 1828800"/>
                <a:gd name="connsiteX9" fmla="*/ 1981200 w 1981200"/>
                <a:gd name="connsiteY9" fmla="*/ 1159425 h 1828800"/>
                <a:gd name="connsiteX10" fmla="*/ 1944356 w 1981200"/>
                <a:gd name="connsiteY10" fmla="*/ 1812375 h 1828800"/>
                <a:gd name="connsiteX11" fmla="*/ 1256044 w 1981200"/>
                <a:gd name="connsiteY11" fmla="*/ 1828800 h 1828800"/>
                <a:gd name="connsiteX12" fmla="*/ 725156 w 1981200"/>
                <a:gd name="connsiteY12" fmla="*/ 1828800 h 1828800"/>
                <a:gd name="connsiteX13" fmla="*/ 36844 w 1981200"/>
                <a:gd name="connsiteY13" fmla="*/ 1812375 h 1828800"/>
                <a:gd name="connsiteX14" fmla="*/ 0 w 1981200"/>
                <a:gd name="connsiteY14" fmla="*/ 1159425 h 1828800"/>
                <a:gd name="connsiteX15" fmla="*/ 0 w 1981200"/>
                <a:gd name="connsiteY15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881743 h 1828800"/>
                <a:gd name="connsiteX7" fmla="*/ 1143000 w 1981200"/>
                <a:gd name="connsiteY7" fmla="*/ 897975 h 1828800"/>
                <a:gd name="connsiteX8" fmla="*/ 1665514 w 1981200"/>
                <a:gd name="connsiteY8" fmla="*/ 1055914 h 1828800"/>
                <a:gd name="connsiteX9" fmla="*/ 1981200 w 1981200"/>
                <a:gd name="connsiteY9" fmla="*/ 1159425 h 1828800"/>
                <a:gd name="connsiteX10" fmla="*/ 1944356 w 1981200"/>
                <a:gd name="connsiteY10" fmla="*/ 1812375 h 1828800"/>
                <a:gd name="connsiteX11" fmla="*/ 1256044 w 1981200"/>
                <a:gd name="connsiteY11" fmla="*/ 1828800 h 1828800"/>
                <a:gd name="connsiteX12" fmla="*/ 725156 w 1981200"/>
                <a:gd name="connsiteY12" fmla="*/ 1828800 h 1828800"/>
                <a:gd name="connsiteX13" fmla="*/ 36844 w 1981200"/>
                <a:gd name="connsiteY13" fmla="*/ 1812375 h 1828800"/>
                <a:gd name="connsiteX14" fmla="*/ 0 w 1981200"/>
                <a:gd name="connsiteY14" fmla="*/ 1159425 h 1828800"/>
                <a:gd name="connsiteX15" fmla="*/ 0 w 1981200"/>
                <a:gd name="connsiteY15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881743 h 1828800"/>
                <a:gd name="connsiteX7" fmla="*/ 1143000 w 1981200"/>
                <a:gd name="connsiteY7" fmla="*/ 897975 h 1828800"/>
                <a:gd name="connsiteX8" fmla="*/ 1665514 w 1981200"/>
                <a:gd name="connsiteY8" fmla="*/ 1055914 h 1828800"/>
                <a:gd name="connsiteX9" fmla="*/ 1839686 w 1981200"/>
                <a:gd name="connsiteY9" fmla="*/ 914400 h 1828800"/>
                <a:gd name="connsiteX10" fmla="*/ 1981200 w 1981200"/>
                <a:gd name="connsiteY10" fmla="*/ 1159425 h 1828800"/>
                <a:gd name="connsiteX11" fmla="*/ 1944356 w 1981200"/>
                <a:gd name="connsiteY11" fmla="*/ 1812375 h 1828800"/>
                <a:gd name="connsiteX12" fmla="*/ 1256044 w 1981200"/>
                <a:gd name="connsiteY12" fmla="*/ 1828800 h 1828800"/>
                <a:gd name="connsiteX13" fmla="*/ 725156 w 1981200"/>
                <a:gd name="connsiteY13" fmla="*/ 1828800 h 1828800"/>
                <a:gd name="connsiteX14" fmla="*/ 36844 w 1981200"/>
                <a:gd name="connsiteY14" fmla="*/ 1812375 h 1828800"/>
                <a:gd name="connsiteX15" fmla="*/ 0 w 1981200"/>
                <a:gd name="connsiteY15" fmla="*/ 1159425 h 1828800"/>
                <a:gd name="connsiteX16" fmla="*/ 0 w 1981200"/>
                <a:gd name="connsiteY16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881743 h 1828800"/>
                <a:gd name="connsiteX7" fmla="*/ 1143000 w 1981200"/>
                <a:gd name="connsiteY7" fmla="*/ 897975 h 1828800"/>
                <a:gd name="connsiteX8" fmla="*/ 1589314 w 1981200"/>
                <a:gd name="connsiteY8" fmla="*/ 903514 h 1828800"/>
                <a:gd name="connsiteX9" fmla="*/ 1839686 w 1981200"/>
                <a:gd name="connsiteY9" fmla="*/ 914400 h 1828800"/>
                <a:gd name="connsiteX10" fmla="*/ 1981200 w 1981200"/>
                <a:gd name="connsiteY10" fmla="*/ 1159425 h 1828800"/>
                <a:gd name="connsiteX11" fmla="*/ 1944356 w 1981200"/>
                <a:gd name="connsiteY11" fmla="*/ 1812375 h 1828800"/>
                <a:gd name="connsiteX12" fmla="*/ 1256044 w 1981200"/>
                <a:gd name="connsiteY12" fmla="*/ 1828800 h 1828800"/>
                <a:gd name="connsiteX13" fmla="*/ 725156 w 1981200"/>
                <a:gd name="connsiteY13" fmla="*/ 1828800 h 1828800"/>
                <a:gd name="connsiteX14" fmla="*/ 36844 w 1981200"/>
                <a:gd name="connsiteY14" fmla="*/ 1812375 h 1828800"/>
                <a:gd name="connsiteX15" fmla="*/ 0 w 1981200"/>
                <a:gd name="connsiteY15" fmla="*/ 1159425 h 1828800"/>
                <a:gd name="connsiteX16" fmla="*/ 0 w 1981200"/>
                <a:gd name="connsiteY16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881743 h 1828800"/>
                <a:gd name="connsiteX7" fmla="*/ 1143000 w 1981200"/>
                <a:gd name="connsiteY7" fmla="*/ 897975 h 1828800"/>
                <a:gd name="connsiteX8" fmla="*/ 1153886 w 1981200"/>
                <a:gd name="connsiteY8" fmla="*/ 740229 h 1828800"/>
                <a:gd name="connsiteX9" fmla="*/ 1589314 w 1981200"/>
                <a:gd name="connsiteY9" fmla="*/ 903514 h 1828800"/>
                <a:gd name="connsiteX10" fmla="*/ 1839686 w 1981200"/>
                <a:gd name="connsiteY10" fmla="*/ 914400 h 1828800"/>
                <a:gd name="connsiteX11" fmla="*/ 1981200 w 1981200"/>
                <a:gd name="connsiteY11" fmla="*/ 1159425 h 1828800"/>
                <a:gd name="connsiteX12" fmla="*/ 1944356 w 1981200"/>
                <a:gd name="connsiteY12" fmla="*/ 1812375 h 1828800"/>
                <a:gd name="connsiteX13" fmla="*/ 1256044 w 1981200"/>
                <a:gd name="connsiteY13" fmla="*/ 1828800 h 1828800"/>
                <a:gd name="connsiteX14" fmla="*/ 725156 w 1981200"/>
                <a:gd name="connsiteY14" fmla="*/ 1828800 h 1828800"/>
                <a:gd name="connsiteX15" fmla="*/ 36844 w 1981200"/>
                <a:gd name="connsiteY15" fmla="*/ 1812375 h 1828800"/>
                <a:gd name="connsiteX16" fmla="*/ 0 w 1981200"/>
                <a:gd name="connsiteY16" fmla="*/ 1159425 h 1828800"/>
                <a:gd name="connsiteX17" fmla="*/ 0 w 1981200"/>
                <a:gd name="connsiteY17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1034143 w 1981200"/>
                <a:gd name="connsiteY6" fmla="*/ 881743 h 1828800"/>
                <a:gd name="connsiteX7" fmla="*/ 1066800 w 1981200"/>
                <a:gd name="connsiteY7" fmla="*/ 669375 h 1828800"/>
                <a:gd name="connsiteX8" fmla="*/ 1153886 w 1981200"/>
                <a:gd name="connsiteY8" fmla="*/ 740229 h 1828800"/>
                <a:gd name="connsiteX9" fmla="*/ 1589314 w 1981200"/>
                <a:gd name="connsiteY9" fmla="*/ 903514 h 1828800"/>
                <a:gd name="connsiteX10" fmla="*/ 1839686 w 1981200"/>
                <a:gd name="connsiteY10" fmla="*/ 914400 h 1828800"/>
                <a:gd name="connsiteX11" fmla="*/ 1981200 w 1981200"/>
                <a:gd name="connsiteY11" fmla="*/ 1159425 h 1828800"/>
                <a:gd name="connsiteX12" fmla="*/ 1944356 w 1981200"/>
                <a:gd name="connsiteY12" fmla="*/ 1812375 h 1828800"/>
                <a:gd name="connsiteX13" fmla="*/ 1256044 w 1981200"/>
                <a:gd name="connsiteY13" fmla="*/ 1828800 h 1828800"/>
                <a:gd name="connsiteX14" fmla="*/ 725156 w 1981200"/>
                <a:gd name="connsiteY14" fmla="*/ 1828800 h 1828800"/>
                <a:gd name="connsiteX15" fmla="*/ 36844 w 1981200"/>
                <a:gd name="connsiteY15" fmla="*/ 1812375 h 1828800"/>
                <a:gd name="connsiteX16" fmla="*/ 0 w 1981200"/>
                <a:gd name="connsiteY16" fmla="*/ 1159425 h 1828800"/>
                <a:gd name="connsiteX17" fmla="*/ 0 w 1981200"/>
                <a:gd name="connsiteY17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881743 w 1981200"/>
                <a:gd name="connsiteY6" fmla="*/ 576943 h 1828800"/>
                <a:gd name="connsiteX7" fmla="*/ 1066800 w 1981200"/>
                <a:gd name="connsiteY7" fmla="*/ 669375 h 1828800"/>
                <a:gd name="connsiteX8" fmla="*/ 1153886 w 1981200"/>
                <a:gd name="connsiteY8" fmla="*/ 740229 h 1828800"/>
                <a:gd name="connsiteX9" fmla="*/ 1589314 w 1981200"/>
                <a:gd name="connsiteY9" fmla="*/ 903514 h 1828800"/>
                <a:gd name="connsiteX10" fmla="*/ 1839686 w 1981200"/>
                <a:gd name="connsiteY10" fmla="*/ 914400 h 1828800"/>
                <a:gd name="connsiteX11" fmla="*/ 1981200 w 1981200"/>
                <a:gd name="connsiteY11" fmla="*/ 1159425 h 1828800"/>
                <a:gd name="connsiteX12" fmla="*/ 1944356 w 1981200"/>
                <a:gd name="connsiteY12" fmla="*/ 1812375 h 1828800"/>
                <a:gd name="connsiteX13" fmla="*/ 1256044 w 1981200"/>
                <a:gd name="connsiteY13" fmla="*/ 1828800 h 1828800"/>
                <a:gd name="connsiteX14" fmla="*/ 725156 w 1981200"/>
                <a:gd name="connsiteY14" fmla="*/ 1828800 h 1828800"/>
                <a:gd name="connsiteX15" fmla="*/ 36844 w 1981200"/>
                <a:gd name="connsiteY15" fmla="*/ 1812375 h 1828800"/>
                <a:gd name="connsiteX16" fmla="*/ 0 w 1981200"/>
                <a:gd name="connsiteY16" fmla="*/ 1159425 h 1828800"/>
                <a:gd name="connsiteX17" fmla="*/ 0 w 1981200"/>
                <a:gd name="connsiteY17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881743 w 1981200"/>
                <a:gd name="connsiteY6" fmla="*/ 576943 h 1828800"/>
                <a:gd name="connsiteX7" fmla="*/ 1066800 w 1981200"/>
                <a:gd name="connsiteY7" fmla="*/ 669375 h 1828800"/>
                <a:gd name="connsiteX8" fmla="*/ 1153886 w 1981200"/>
                <a:gd name="connsiteY8" fmla="*/ 740229 h 1828800"/>
                <a:gd name="connsiteX9" fmla="*/ 1589314 w 1981200"/>
                <a:gd name="connsiteY9" fmla="*/ 903514 h 1828800"/>
                <a:gd name="connsiteX10" fmla="*/ 1839686 w 1981200"/>
                <a:gd name="connsiteY10" fmla="*/ 914400 h 1828800"/>
                <a:gd name="connsiteX11" fmla="*/ 1981200 w 1981200"/>
                <a:gd name="connsiteY11" fmla="*/ 1159425 h 1828800"/>
                <a:gd name="connsiteX12" fmla="*/ 1944356 w 1981200"/>
                <a:gd name="connsiteY12" fmla="*/ 1812375 h 1828800"/>
                <a:gd name="connsiteX13" fmla="*/ 1256044 w 1981200"/>
                <a:gd name="connsiteY13" fmla="*/ 1828800 h 1828800"/>
                <a:gd name="connsiteX14" fmla="*/ 725156 w 1981200"/>
                <a:gd name="connsiteY14" fmla="*/ 1828800 h 1828800"/>
                <a:gd name="connsiteX15" fmla="*/ 36844 w 1981200"/>
                <a:gd name="connsiteY15" fmla="*/ 1812375 h 1828800"/>
                <a:gd name="connsiteX16" fmla="*/ 0 w 1981200"/>
                <a:gd name="connsiteY16" fmla="*/ 1159425 h 1828800"/>
                <a:gd name="connsiteX17" fmla="*/ 0 w 1981200"/>
                <a:gd name="connsiteY17" fmla="*/ 669375 h 1828800"/>
                <a:gd name="connsiteX0" fmla="*/ 0 w 1981200"/>
                <a:gd name="connsiteY0" fmla="*/ 669375 h 1828800"/>
                <a:gd name="connsiteX1" fmla="*/ 36844 w 1981200"/>
                <a:gd name="connsiteY1" fmla="*/ 16425 h 1828800"/>
                <a:gd name="connsiteX2" fmla="*/ 725156 w 1981200"/>
                <a:gd name="connsiteY2" fmla="*/ 0 h 1828800"/>
                <a:gd name="connsiteX3" fmla="*/ 1256044 w 1981200"/>
                <a:gd name="connsiteY3" fmla="*/ 0 h 1828800"/>
                <a:gd name="connsiteX4" fmla="*/ 936171 w 1981200"/>
                <a:gd name="connsiteY4" fmla="*/ 10886 h 1828800"/>
                <a:gd name="connsiteX5" fmla="*/ 953756 w 1981200"/>
                <a:gd name="connsiteY5" fmla="*/ 626025 h 1828800"/>
                <a:gd name="connsiteX6" fmla="*/ 881743 w 1981200"/>
                <a:gd name="connsiteY6" fmla="*/ 576943 h 1828800"/>
                <a:gd name="connsiteX7" fmla="*/ 881743 w 1981200"/>
                <a:gd name="connsiteY7" fmla="*/ 566057 h 1828800"/>
                <a:gd name="connsiteX8" fmla="*/ 1066800 w 1981200"/>
                <a:gd name="connsiteY8" fmla="*/ 669375 h 1828800"/>
                <a:gd name="connsiteX9" fmla="*/ 1153886 w 1981200"/>
                <a:gd name="connsiteY9" fmla="*/ 740229 h 1828800"/>
                <a:gd name="connsiteX10" fmla="*/ 1589314 w 1981200"/>
                <a:gd name="connsiteY10" fmla="*/ 903514 h 1828800"/>
                <a:gd name="connsiteX11" fmla="*/ 1839686 w 1981200"/>
                <a:gd name="connsiteY11" fmla="*/ 914400 h 1828800"/>
                <a:gd name="connsiteX12" fmla="*/ 1981200 w 1981200"/>
                <a:gd name="connsiteY12" fmla="*/ 1159425 h 1828800"/>
                <a:gd name="connsiteX13" fmla="*/ 1944356 w 1981200"/>
                <a:gd name="connsiteY13" fmla="*/ 1812375 h 1828800"/>
                <a:gd name="connsiteX14" fmla="*/ 1256044 w 1981200"/>
                <a:gd name="connsiteY14" fmla="*/ 1828800 h 1828800"/>
                <a:gd name="connsiteX15" fmla="*/ 725156 w 1981200"/>
                <a:gd name="connsiteY15" fmla="*/ 1828800 h 1828800"/>
                <a:gd name="connsiteX16" fmla="*/ 36844 w 1981200"/>
                <a:gd name="connsiteY16" fmla="*/ 1812375 h 1828800"/>
                <a:gd name="connsiteX17" fmla="*/ 0 w 1981200"/>
                <a:gd name="connsiteY17" fmla="*/ 1159425 h 1828800"/>
                <a:gd name="connsiteX18" fmla="*/ 0 w 1981200"/>
                <a:gd name="connsiteY18" fmla="*/ 669375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81200" h="1828800">
                  <a:moveTo>
                    <a:pt x="0" y="669375"/>
                  </a:moveTo>
                  <a:lnTo>
                    <a:pt x="36844" y="16425"/>
                  </a:lnTo>
                  <a:lnTo>
                    <a:pt x="725156" y="0"/>
                  </a:lnTo>
                  <a:lnTo>
                    <a:pt x="1256044" y="0"/>
                  </a:lnTo>
                  <a:lnTo>
                    <a:pt x="936171" y="10886"/>
                  </a:lnTo>
                  <a:lnTo>
                    <a:pt x="953756" y="626025"/>
                  </a:lnTo>
                  <a:cubicBezTo>
                    <a:pt x="980552" y="660464"/>
                    <a:pt x="767861" y="586047"/>
                    <a:pt x="881743" y="576943"/>
                  </a:cubicBezTo>
                  <a:cubicBezTo>
                    <a:pt x="882441" y="579648"/>
                    <a:pt x="850900" y="550652"/>
                    <a:pt x="881743" y="566057"/>
                  </a:cubicBezTo>
                  <a:cubicBezTo>
                    <a:pt x="912586" y="581462"/>
                    <a:pt x="1034143" y="653046"/>
                    <a:pt x="1066800" y="669375"/>
                  </a:cubicBezTo>
                  <a:cubicBezTo>
                    <a:pt x="1086757" y="671189"/>
                    <a:pt x="1066801" y="701206"/>
                    <a:pt x="1153886" y="740229"/>
                  </a:cubicBezTo>
                  <a:cubicBezTo>
                    <a:pt x="1240971" y="779252"/>
                    <a:pt x="1475014" y="899886"/>
                    <a:pt x="1589314" y="903514"/>
                  </a:cubicBezTo>
                  <a:lnTo>
                    <a:pt x="1839686" y="914400"/>
                  </a:lnTo>
                  <a:lnTo>
                    <a:pt x="1981200" y="1159425"/>
                  </a:lnTo>
                  <a:lnTo>
                    <a:pt x="1944356" y="1812375"/>
                  </a:lnTo>
                  <a:lnTo>
                    <a:pt x="1256044" y="1828800"/>
                  </a:lnTo>
                  <a:lnTo>
                    <a:pt x="725156" y="1828800"/>
                  </a:lnTo>
                  <a:lnTo>
                    <a:pt x="36844" y="1812375"/>
                  </a:lnTo>
                  <a:lnTo>
                    <a:pt x="0" y="1159425"/>
                  </a:lnTo>
                  <a:lnTo>
                    <a:pt x="0" y="669375"/>
                  </a:lnTo>
                  <a:close/>
                </a:path>
              </a:pathLst>
            </a:custGeom>
            <a:solidFill>
              <a:srgbClr val="00B0F0">
                <a:alpha val="38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45" name="Group 11"/>
            <p:cNvGrpSpPr>
              <a:grpSpLocks/>
            </p:cNvGrpSpPr>
            <p:nvPr/>
          </p:nvGrpSpPr>
          <p:grpSpPr bwMode="auto">
            <a:xfrm>
              <a:off x="141288" y="4452938"/>
              <a:ext cx="4506912" cy="2119312"/>
              <a:chOff x="141514" y="4452257"/>
              <a:chExt cx="4506686" cy="2120309"/>
            </a:xfrm>
          </p:grpSpPr>
          <p:sp>
            <p:nvSpPr>
              <p:cNvPr id="46" name="Rectangle 38"/>
              <p:cNvSpPr>
                <a:spLocks noChangeArrowheads="1"/>
              </p:cNvSpPr>
              <p:nvPr/>
            </p:nvSpPr>
            <p:spPr bwMode="auto">
              <a:xfrm>
                <a:off x="141514" y="4452257"/>
                <a:ext cx="511629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u*</a:t>
                </a:r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/>
              </a:p>
            </p:txBody>
          </p:sp>
          <p:graphicFrame>
            <p:nvGraphicFramePr>
              <p:cNvPr id="47" name="Object 10"/>
              <p:cNvGraphicFramePr>
                <a:graphicFrameLocks noChangeAspect="1"/>
              </p:cNvGraphicFramePr>
              <p:nvPr/>
            </p:nvGraphicFramePr>
            <p:xfrm>
              <a:off x="4284210" y="6055178"/>
              <a:ext cx="276225" cy="2984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47" name="Equation" r:id="rId26" imgW="114120" imgH="126720" progId="Equation.3">
                      <p:embed/>
                    </p:oleObj>
                  </mc:Choice>
                  <mc:Fallback>
                    <p:oleObj name="Equation" r:id="rId26" imgW="114120" imgH="1267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84210" y="6055178"/>
                            <a:ext cx="276225" cy="2984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8" name="TextBox 16"/>
              <p:cNvSpPr txBox="1">
                <a:spLocks noChangeArrowheads="1"/>
              </p:cNvSpPr>
              <p:nvPr/>
            </p:nvSpPr>
            <p:spPr bwMode="auto">
              <a:xfrm>
                <a:off x="1220857" y="6234012"/>
                <a:ext cx="324914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sz="1600"/>
                  <a:t>A</a:t>
                </a:r>
              </a:p>
            </p:txBody>
          </p:sp>
          <p:sp>
            <p:nvSpPr>
              <p:cNvPr id="49" name="TextBox 17"/>
              <p:cNvSpPr txBox="1">
                <a:spLocks noChangeArrowheads="1"/>
              </p:cNvSpPr>
              <p:nvPr/>
            </p:nvSpPr>
            <p:spPr bwMode="auto">
              <a:xfrm>
                <a:off x="1688943" y="6234012"/>
                <a:ext cx="324914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sz="1600"/>
                  <a:t>B</a:t>
                </a:r>
              </a:p>
            </p:txBody>
          </p:sp>
          <p:sp>
            <p:nvSpPr>
              <p:cNvPr id="50" name="TextBox 18"/>
              <p:cNvSpPr txBox="1">
                <a:spLocks noChangeArrowheads="1"/>
              </p:cNvSpPr>
              <p:nvPr/>
            </p:nvSpPr>
            <p:spPr bwMode="auto">
              <a:xfrm>
                <a:off x="2309429" y="6234012"/>
                <a:ext cx="324914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sz="1600"/>
                  <a:t>C</a:t>
                </a:r>
              </a:p>
            </p:txBody>
          </p:sp>
          <p:sp>
            <p:nvSpPr>
              <p:cNvPr id="51" name="TextBox 19"/>
              <p:cNvSpPr txBox="1">
                <a:spLocks noChangeArrowheads="1"/>
              </p:cNvSpPr>
              <p:nvPr/>
            </p:nvSpPr>
            <p:spPr bwMode="auto">
              <a:xfrm>
                <a:off x="2755743" y="6234012"/>
                <a:ext cx="324914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sz="1600"/>
                  <a:t>D</a:t>
                </a:r>
              </a:p>
            </p:txBody>
          </p:sp>
          <p:sp>
            <p:nvSpPr>
              <p:cNvPr id="52" name="TextBox 20"/>
              <p:cNvSpPr txBox="1">
                <a:spLocks noChangeArrowheads="1"/>
              </p:cNvSpPr>
              <p:nvPr/>
            </p:nvSpPr>
            <p:spPr bwMode="auto">
              <a:xfrm>
                <a:off x="3278257" y="6234012"/>
                <a:ext cx="324914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sz="1600"/>
                  <a:t>E</a:t>
                </a:r>
              </a:p>
            </p:txBody>
          </p:sp>
          <p:sp>
            <p:nvSpPr>
              <p:cNvPr id="53" name="TextBox 21"/>
              <p:cNvSpPr txBox="1">
                <a:spLocks noChangeArrowheads="1"/>
              </p:cNvSpPr>
              <p:nvPr/>
            </p:nvSpPr>
            <p:spPr bwMode="auto">
              <a:xfrm>
                <a:off x="774542" y="6234012"/>
                <a:ext cx="324914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sz="1600"/>
                  <a:t>0</a:t>
                </a:r>
              </a:p>
            </p:txBody>
          </p:sp>
          <p:sp>
            <p:nvSpPr>
              <p:cNvPr id="54" name="TextBox 22"/>
              <p:cNvSpPr txBox="1">
                <a:spLocks noChangeArrowheads="1"/>
              </p:cNvSpPr>
              <p:nvPr/>
            </p:nvSpPr>
            <p:spPr bwMode="auto">
              <a:xfrm>
                <a:off x="3037690" y="5473510"/>
                <a:ext cx="1610510" cy="3077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sz="1400"/>
                  <a:t>Saddle-Node</a:t>
                </a:r>
              </a:p>
            </p:txBody>
          </p:sp>
          <p:sp>
            <p:nvSpPr>
              <p:cNvPr id="55" name="TextBox 23"/>
              <p:cNvSpPr txBox="1">
                <a:spLocks noChangeArrowheads="1"/>
              </p:cNvSpPr>
              <p:nvPr/>
            </p:nvSpPr>
            <p:spPr bwMode="auto">
              <a:xfrm>
                <a:off x="925286" y="4755052"/>
                <a:ext cx="816427" cy="5232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sz="1400"/>
                  <a:t>Saddle-</a:t>
                </a:r>
              </a:p>
              <a:p>
                <a:pPr eaLnBrk="1" hangingPunct="1"/>
                <a:r>
                  <a:rPr lang="en-US" sz="1400"/>
                  <a:t>Node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6282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87383" y="1454330"/>
                <a:ext cx="8691154" cy="5471807"/>
              </a:xfrm>
            </p:spPr>
            <p:txBody>
              <a:bodyPr/>
              <a:lstStyle/>
              <a:p>
                <a:pPr marL="457200" indent="-457200" eaLnBrk="1" hangingPunct="1">
                  <a:spcBef>
                    <a:spcPts val="1200"/>
                  </a:spcBef>
                  <a:buAutoNum type="arabicParenR"/>
                </a:pPr>
                <a:r>
                  <a:rPr lang="en-US" sz="2000" dirty="0" smtClean="0"/>
                  <a:t>First find the null clines for each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000" dirty="0" smtClean="0"/>
                  <a:t> </a:t>
                </a:r>
                <a:r>
                  <a:rPr lang="en-US" sz="2000" i="1" dirty="0" smtClean="0"/>
                  <a:t>i.e.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 set where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b="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2) Draw and label the null clines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3) Lightly sketch bidirectional arrows across each null cline, remember that the arrow at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 smtClean="0"/>
                  <a:t> null cline points </a:t>
                </a:r>
                <a:r>
                  <a:rPr lang="en-US" sz="2000" b="1" dirty="0" smtClean="0"/>
                  <a:t>perpendicular</a:t>
                </a:r>
                <a:r>
                  <a:rPr lang="en-US" sz="2000" dirty="0" smtClean="0"/>
                  <a:t> to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 smtClean="0"/>
                  <a:t> axis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3) Pick an easy point to evaluate the direction of movement in each direction</a:t>
                </a:r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4) Label this point with an appropriate arrow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5) Now label the directions along each null cline. Remember that when you move along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null cline, </a:t>
                </a:r>
                <a:r>
                  <a:rPr lang="en-US" sz="2000" b="1" dirty="0"/>
                  <a:t>when you cross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dirty="0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sz="2000" b="1" i="1" dirty="0"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sz="2000" b="1" dirty="0"/>
                  <a:t> null cline</a:t>
                </a:r>
                <a:r>
                  <a:rPr lang="en-US" sz="2000" dirty="0"/>
                  <a:t>, the </a:t>
                </a:r>
                <a:r>
                  <a:rPr lang="en-US" sz="2000" b="1" dirty="0"/>
                  <a:t>direction</a:t>
                </a:r>
                <a:r>
                  <a:rPr lang="en-US" sz="2000" dirty="0"/>
                  <a:t> of the arrow </a:t>
                </a:r>
                <a:r>
                  <a:rPr lang="en-US" sz="2000" b="1" dirty="0"/>
                  <a:t>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dirty="0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sz="2000" b="1" i="1" dirty="0"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sz="2000" b="1" dirty="0"/>
                  <a:t> direction </a:t>
                </a:r>
                <a:r>
                  <a:rPr lang="en-US" sz="2000" dirty="0"/>
                  <a:t>across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null cline flips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87383" y="1454330"/>
                <a:ext cx="8691154" cy="5471807"/>
              </a:xfrm>
              <a:blipFill rotWithShape="0">
                <a:blip r:embed="rId3"/>
                <a:stretch>
                  <a:fillRect l="-701" t="-557" r="-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Procedure for Null Clines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/>
              <p:cNvSpPr/>
              <p:nvPr/>
            </p:nvSpPr>
            <p:spPr>
              <a:xfrm>
                <a:off x="-16726" y="497493"/>
                <a:ext cx="9110548" cy="8960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dirty="0" smtClean="0"/>
                  <a:t>For a set of equations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1" name="Rectangle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726" y="497493"/>
                <a:ext cx="9110548" cy="896015"/>
              </a:xfrm>
              <a:prstGeom prst="rect">
                <a:avLst/>
              </a:prstGeom>
              <a:blipFill rotWithShape="0">
                <a:blip r:embed="rId6"/>
                <a:stretch>
                  <a:fillRect l="-535" t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218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Last Time: One-Dimensional Bifurcations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4" name="Text Box 8"/>
              <p:cNvSpPr txBox="1">
                <a:spLocks noChangeArrowheads="1"/>
              </p:cNvSpPr>
              <p:nvPr/>
            </p:nvSpPr>
            <p:spPr bwMode="auto">
              <a:xfrm>
                <a:off x="228600" y="685800"/>
                <a:ext cx="6553200" cy="6568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 smtClean="0">
                    <a:solidFill>
                      <a:srgbClr val="0000CC"/>
                    </a:solidFill>
                  </a:rPr>
                  <a:t> o</a:t>
                </a:r>
                <a:r>
                  <a:rPr lang="en-US" sz="2400" dirty="0" smtClean="0"/>
                  <a:t>nly </a:t>
                </a:r>
                <a:r>
                  <a:rPr lang="en-US" sz="2400" b="1" dirty="0">
                    <a:solidFill>
                      <a:srgbClr val="0000CC"/>
                    </a:solidFill>
                  </a:rPr>
                  <a:t>Four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Bifurcations: </a:t>
                </a:r>
                <a:endParaRPr lang="en-US" sz="2400" dirty="0"/>
              </a:p>
              <a:p>
                <a:pPr marL="457200" indent="-457200">
                  <a:spcBef>
                    <a:spcPts val="0"/>
                  </a:spcBef>
                  <a:buFontTx/>
                  <a:buAutoNum type="arabicParenR"/>
                  <a:defRPr/>
                </a:pPr>
                <a:r>
                  <a:rPr lang="en-US" sz="2400" dirty="0">
                    <a:solidFill>
                      <a:srgbClr val="0000CC"/>
                    </a:solidFill>
                  </a:rPr>
                  <a:t>Saddle-Node</a:t>
                </a:r>
                <a:r>
                  <a:rPr lang="en-US" sz="2400" dirty="0"/>
                  <a:t> or </a:t>
                </a:r>
                <a:r>
                  <a:rPr lang="en-US" sz="2400" dirty="0" smtClean="0">
                    <a:solidFill>
                      <a:srgbClr val="0000CC"/>
                    </a:solidFill>
                  </a:rPr>
                  <a:t>Tangent</a:t>
                </a:r>
                <a:r>
                  <a:rPr lang="en-US" sz="2400" dirty="0" smtClean="0"/>
                  <a:t>: </a:t>
                </a:r>
              </a:p>
              <a:p>
                <a:pPr>
                  <a:spcBef>
                    <a:spcPts val="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pPr marL="457200" indent="-457200">
                  <a:spcBef>
                    <a:spcPts val="0"/>
                  </a:spcBef>
                  <a:buFont typeface="+mj-lt"/>
                  <a:buAutoNum type="arabicParenR" startAt="2"/>
                  <a:defRPr/>
                </a:pPr>
                <a:r>
                  <a:rPr lang="en-US" sz="2400" dirty="0" err="1">
                    <a:solidFill>
                      <a:srgbClr val="0000CC"/>
                    </a:solidFill>
                  </a:rPr>
                  <a:t>Transcritical</a:t>
                </a:r>
                <a:r>
                  <a:rPr lang="en-US" sz="2400" dirty="0"/>
                  <a:t> or </a:t>
                </a:r>
                <a:r>
                  <a:rPr lang="en-US" sz="2400" dirty="0">
                    <a:solidFill>
                      <a:srgbClr val="0000CC"/>
                    </a:solidFill>
                  </a:rPr>
                  <a:t>Exchange of </a:t>
                </a:r>
                <a:r>
                  <a:rPr lang="en-US" sz="2400" dirty="0" smtClean="0">
                    <a:solidFill>
                      <a:srgbClr val="0000CC"/>
                    </a:solidFill>
                  </a:rPr>
                  <a:t>Stability</a:t>
                </a:r>
                <a:r>
                  <a:rPr lang="en-US" sz="2400" dirty="0" smtClean="0"/>
                  <a:t>:</a:t>
                </a:r>
              </a:p>
              <a:p>
                <a:pPr>
                  <a:spcBef>
                    <a:spcPts val="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457200" indent="-457200">
                  <a:spcBef>
                    <a:spcPts val="0"/>
                  </a:spcBef>
                  <a:buFont typeface="+mj-lt"/>
                  <a:buAutoNum type="arabicParenR" startAt="3"/>
                  <a:defRPr/>
                </a:pPr>
                <a:r>
                  <a:rPr lang="en-US" sz="2400" dirty="0">
                    <a:solidFill>
                      <a:srgbClr val="0000CC"/>
                    </a:solidFill>
                  </a:rPr>
                  <a:t>Supercritical</a:t>
                </a:r>
                <a:r>
                  <a:rPr lang="en-US" sz="2400" dirty="0"/>
                  <a:t> or </a:t>
                </a:r>
                <a:r>
                  <a:rPr lang="en-US" sz="2400" dirty="0">
                    <a:solidFill>
                      <a:srgbClr val="0000CC"/>
                    </a:solidFill>
                  </a:rPr>
                  <a:t>Forward </a:t>
                </a:r>
                <a:r>
                  <a:rPr lang="en-US" sz="2400" dirty="0" smtClean="0">
                    <a:solidFill>
                      <a:srgbClr val="0000CC"/>
                    </a:solidFill>
                  </a:rPr>
                  <a:t>Pitchfork</a:t>
                </a:r>
                <a:r>
                  <a:rPr lang="en-US" sz="2400" dirty="0" smtClean="0"/>
                  <a:t>:</a:t>
                </a:r>
              </a:p>
              <a:p>
                <a:pPr>
                  <a:spcBef>
                    <a:spcPts val="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457200" indent="-457200">
                  <a:spcBef>
                    <a:spcPts val="0"/>
                  </a:spcBef>
                  <a:buFont typeface="+mj-lt"/>
                  <a:buAutoNum type="arabicParenR" startAt="4"/>
                  <a:defRPr/>
                </a:pPr>
                <a:r>
                  <a:rPr lang="en-US" sz="2400" dirty="0">
                    <a:solidFill>
                      <a:srgbClr val="0000CC"/>
                    </a:solidFill>
                  </a:rPr>
                  <a:t>Subcritical</a:t>
                </a:r>
                <a:r>
                  <a:rPr lang="en-US" sz="2400" dirty="0"/>
                  <a:t> or </a:t>
                </a:r>
                <a:r>
                  <a:rPr lang="en-US" sz="2400" dirty="0">
                    <a:solidFill>
                      <a:srgbClr val="0000CC"/>
                    </a:solidFill>
                  </a:rPr>
                  <a:t>Inverse </a:t>
                </a:r>
                <a:r>
                  <a:rPr lang="en-US" sz="2400" dirty="0" smtClean="0">
                    <a:solidFill>
                      <a:srgbClr val="0000CC"/>
                    </a:solidFill>
                  </a:rPr>
                  <a:t>Pitchfork:</a:t>
                </a:r>
              </a:p>
              <a:p>
                <a:pPr>
                  <a:spcBef>
                    <a:spcPts val="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pPr>
                  <a:spcBef>
                    <a:spcPts val="0"/>
                  </a:spcBef>
                  <a:defRPr/>
                </a:pPr>
                <a:r>
                  <a:rPr lang="en-US" sz="2400" dirty="0"/>
                  <a:t>For a first </a:t>
                </a:r>
                <a:r>
                  <a:rPr lang="en-US" sz="2400" dirty="0" smtClean="0"/>
                  <a:t>order one-variable </a:t>
                </a:r>
                <a:r>
                  <a:rPr lang="en-US" sz="2400" dirty="0"/>
                  <a:t>ODE, only steady states and </a:t>
                </a:r>
                <a:r>
                  <a:rPr lang="en-US" sz="2400" dirty="0" smtClean="0"/>
                  <a:t>monotonic </a:t>
                </a:r>
                <a:r>
                  <a:rPr lang="en-US" sz="2400" dirty="0"/>
                  <a:t>growth or decay are possible. </a:t>
                </a:r>
                <a:r>
                  <a:rPr lang="en-US" sz="2400" dirty="0">
                    <a:solidFill>
                      <a:srgbClr val="FF0000"/>
                    </a:solidFill>
                  </a:rPr>
                  <a:t>No periodic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or chaotic solutions</a:t>
                </a:r>
                <a:endParaRPr lang="en-US" sz="2400" dirty="0"/>
              </a:p>
              <a:p>
                <a:pPr>
                  <a:spcBef>
                    <a:spcPct val="50000"/>
                  </a:spcBef>
                  <a:defRPr/>
                </a:pPr>
                <a:endParaRPr lang="en-US" sz="2400" dirty="0"/>
              </a:p>
            </p:txBody>
          </p:sp>
        </mc:Choice>
        <mc:Fallback xmlns="">
          <p:sp>
            <p:nvSpPr>
              <p:cNvPr id="7174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600" y="685800"/>
                <a:ext cx="6553200" cy="6568465"/>
              </a:xfrm>
              <a:prstGeom prst="rect">
                <a:avLst/>
              </a:prstGeom>
              <a:blipFill rotWithShape="0">
                <a:blip r:embed="rId3"/>
                <a:stretch>
                  <a:fillRect l="-1488" r="-167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0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/>
          <p:nvPr/>
        </p:nvGrpSpPr>
        <p:grpSpPr>
          <a:xfrm>
            <a:off x="6400800" y="879076"/>
            <a:ext cx="2776846" cy="1303713"/>
            <a:chOff x="6400800" y="879076"/>
            <a:chExt cx="2776846" cy="1303713"/>
          </a:xfrm>
        </p:grpSpPr>
        <p:pic>
          <p:nvPicPr>
            <p:cNvPr id="8" name="Picture 7" descr="fig16.gif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934200" y="879076"/>
              <a:ext cx="2243446" cy="1303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6400800" y="1073205"/>
                  <a:ext cx="1316578" cy="42665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±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=±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  <m:r>
                              <m:rPr>
                                <m:nor/>
                              </m:rPr>
                              <a:rPr lang="en-US" dirty="0"/>
                              <m:t> </m:t>
                            </m:r>
                          </m:e>
                        </m:ra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0800" y="1073205"/>
                  <a:ext cx="1316578" cy="426655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5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6400800" y="2300407"/>
            <a:ext cx="2490406" cy="1295400"/>
            <a:chOff x="6400800" y="2300407"/>
            <a:chExt cx="2490406" cy="1295400"/>
          </a:xfrm>
        </p:grpSpPr>
        <p:pic>
          <p:nvPicPr>
            <p:cNvPr id="11" name="Picture 7" descr="fig16.gif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068706" y="2300407"/>
              <a:ext cx="18225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6400800" y="2535497"/>
                  <a:ext cx="1253613" cy="39280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0800" y="2535497"/>
                  <a:ext cx="1253613" cy="39280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6042704" y="3704664"/>
            <a:ext cx="2890313" cy="865967"/>
            <a:chOff x="6042704" y="3704664"/>
            <a:chExt cx="2890313" cy="865967"/>
          </a:xfrm>
        </p:grpSpPr>
        <p:pic>
          <p:nvPicPr>
            <p:cNvPr id="14" name="Picture 7" descr="fig16.gif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178829" y="3713425"/>
              <a:ext cx="1754188" cy="857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6042704" y="3704664"/>
                  <a:ext cx="1765099" cy="43736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0,±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=0, ±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  <m:r>
                              <m:rPr>
                                <m:nor/>
                              </m:rPr>
                              <a:rPr lang="en-US" dirty="0"/>
                              <m:t> </m:t>
                            </m:r>
                          </m:e>
                        </m:ra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42704" y="3704664"/>
                  <a:ext cx="1765099" cy="437364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b="-563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/>
          <p:cNvGrpSpPr/>
          <p:nvPr/>
        </p:nvGrpSpPr>
        <p:grpSpPr>
          <a:xfrm>
            <a:off x="5889314" y="4518724"/>
            <a:ext cx="3162180" cy="1153941"/>
            <a:chOff x="5889314" y="4518724"/>
            <a:chExt cx="3162180" cy="1153941"/>
          </a:xfrm>
        </p:grpSpPr>
        <p:pic>
          <p:nvPicPr>
            <p:cNvPr id="16" name="Picture 7" descr="fig16.gif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7238548" y="4827015"/>
              <a:ext cx="1812946" cy="845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5889314" y="4518724"/>
                  <a:ext cx="1938223" cy="43736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0,±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=0, ±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  <m:r>
                              <m:rPr>
                                <m:nor/>
                              </m:rPr>
                              <a:rPr lang="en-US" dirty="0"/>
                              <m:t> </m:t>
                            </m:r>
                          </m:e>
                        </m:ra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89314" y="4518724"/>
                  <a:ext cx="1938223" cy="437364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b="-41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28745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5988"/>
            <a:ext cx="9144000" cy="696012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Last Time: Higher Dimensional Dynamics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25055" y="886121"/>
                <a:ext cx="8659812" cy="56060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Suppose we have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species with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…, </m:t>
                        </m:r>
                        <m:sSub>
                          <m:sSubPr>
                            <m:ctrlPr>
                              <a:rPr lang="en-US" i="1" dirty="0" err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and the change in each species depends on all the other species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i="1" dirty="0" smtClean="0"/>
                  <a:t>I.e.,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 </m:t>
                    </m:r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…, </m:t>
                        </m:r>
                        <m:sSub>
                          <m:sSubPr>
                            <m:ctrlPr>
                              <a:rPr lang="en-US" i="1" dirty="0" err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…, </m:t>
                        </m:r>
                        <m:sSub>
                          <m:sSubPr>
                            <m:ctrlPr>
                              <a:rPr lang="en-US" i="1" dirty="0" err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…</m:t>
                    </m:r>
                  </m:oMath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is a </a:t>
                </a:r>
                <a:r>
                  <a:rPr lang="en-US" b="1" dirty="0">
                    <a:solidFill>
                      <a:srgbClr val="0000CC"/>
                    </a:solidFill>
                  </a:rPr>
                  <a:t>Fixed Point </a:t>
                </a:r>
                <a:r>
                  <a:rPr lang="en-US" dirty="0"/>
                  <a:t>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/>
                  <a:t>, if and only if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is a </a:t>
                </a:r>
                <a:r>
                  <a:rPr lang="en-US" b="1" dirty="0">
                    <a:solidFill>
                      <a:srgbClr val="00CC00"/>
                    </a:solidFill>
                  </a:rPr>
                  <a:t>Stable Fixed Point </a:t>
                </a:r>
                <a:r>
                  <a:rPr lang="en-US" dirty="0"/>
                  <a:t>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a:rPr lang="en-US" b="1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⟺∃</m:t>
                    </m:r>
                    <m:r>
                      <a:rPr lang="en-US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b="1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dirty="0" smtClean="0"/>
                  <a:t>such that for </a:t>
                </a:r>
                <a:r>
                  <a:rPr lang="en-US" dirty="0"/>
                  <a:t>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∋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 smtClean="0"/>
                  <a:t>, the </a:t>
                </a:r>
                <a:r>
                  <a:rPr lang="en-US" b="1" dirty="0" smtClean="0"/>
                  <a:t>magnitude </a:t>
                </a:r>
                <a:r>
                  <a:rPr lang="en-US" b="1" dirty="0"/>
                  <a:t>of</a:t>
                </a:r>
                <a:r>
                  <a:rPr lang="en-US" dirty="0"/>
                  <a:t> 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e>
                        <m:sup>
                          <m:r>
                            <a:rPr lang="en-US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decreases</a:t>
                </a:r>
                <a:r>
                  <a:rPr lang="en-US" dirty="0" smtClean="0"/>
                  <a:t> </a:t>
                </a:r>
                <a:r>
                  <a:rPr lang="en-US" dirty="0"/>
                  <a:t>in </a:t>
                </a:r>
                <a:r>
                  <a:rPr lang="en-US" dirty="0" smtClean="0"/>
                  <a:t>time (otherwise unstable)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Evaluated the change of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 smtClean="0"/>
                  <a:t> with a Taylor expansion of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J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r>
                        <a:rPr lang="en-US">
                          <a:latin typeface="Cambria Math" panose="02040503050406030204" pitchFamily="18" charset="0"/>
                        </a:rPr>
                        <m:t>+…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J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r>
                        <a:rPr lang="en-US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5055" y="886121"/>
                <a:ext cx="8659812" cy="5606022"/>
              </a:xfrm>
              <a:prstGeom prst="rect">
                <a:avLst/>
              </a:prstGeom>
              <a:blipFill rotWithShape="0">
                <a:blip r:embed="rId3"/>
                <a:stretch>
                  <a:fillRect l="-63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553200" y="1540232"/>
            <a:ext cx="2173040" cy="1972905"/>
            <a:chOff x="2557505" y="3640484"/>
            <a:chExt cx="2173040" cy="1972905"/>
          </a:xfrm>
        </p:grpSpPr>
        <p:grpSp>
          <p:nvGrpSpPr>
            <p:cNvPr id="7" name="Group 6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2342399" y="3885487"/>
                    <a:ext cx="2043718" cy="1635478"/>
                    <a:chOff x="2342399" y="3885487"/>
                    <a:chExt cx="2043718" cy="1635478"/>
                  </a:xfrm>
                </p:grpSpPr>
                <p:grpSp>
                  <p:nvGrpSpPr>
                    <p:cNvPr id="15" name="Group 14"/>
                    <p:cNvGrpSpPr/>
                    <p:nvPr/>
                  </p:nvGrpSpPr>
                  <p:grpSpPr>
                    <a:xfrm>
                      <a:off x="2741489" y="3984773"/>
                      <a:ext cx="1644628" cy="1536192"/>
                      <a:chOff x="2741489" y="3984773"/>
                      <a:chExt cx="1644628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7" name="Rectangle 16"/>
                          <p:cNvSpPr/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 smtClean="0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2" name="Rectangle 1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6"/>
                            <a:stretch>
                              <a:fillRect b="-1515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18" name="Group 17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19" name="Group 18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22" name="Group 21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" name="Straight Connector 24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23" name="Rectangle 22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5" name="Rectangle 4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7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20" name="Straight Arrow Connector 19"/>
                        <p:cNvCxnSpPr>
                          <a:endCxn id="23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" name="Straight Arrow Connector 20"/>
                        <p:cNvCxnSpPr>
                          <a:endCxn id="17" idx="2"/>
                        </p:cNvCxnSpPr>
                        <p:nvPr/>
                      </p:nvCxnSpPr>
                      <p:spPr>
                        <a:xfrm flipV="1">
                          <a:off x="2771058" y="4531151"/>
                          <a:ext cx="1362426" cy="94739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6" name="Rectangle 15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8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4" name="Rectangle 13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7" name="Rectangle 1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3695317" y="4281434"/>
                  <a:ext cx="653272" cy="0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/>
                  <p:cNvSpPr/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t="-21311" r="-2881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33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5988"/>
            <a:ext cx="9144000" cy="66930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Last Time: Higher Dimensional 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90787" y="84718"/>
                <a:ext cx="6719036" cy="5145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J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r>
                        <a:rPr lang="en-US">
                          <a:latin typeface="Cambria Math" panose="02040503050406030204" pitchFamily="18" charset="0"/>
                        </a:rPr>
                        <m:t>+…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</m:m>
                        </m:e>
                      </m:d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J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Evaluated using Eigenvalues and Eigenvectors: For a </a:t>
                </a:r>
                <a:r>
                  <a:rPr lang="en-US" dirty="0"/>
                  <a:t>well behaved square matrix,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/>
                  <a:t>, of order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, there exist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en-US" b="1" dirty="0">
                    <a:solidFill>
                      <a:srgbClr val="0000CC"/>
                    </a:solidFill>
                  </a:rPr>
                  <a:t>Eigenvalues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corresponding </a:t>
                </a:r>
                <a:r>
                  <a:rPr lang="en-US" b="1" dirty="0">
                    <a:solidFill>
                      <a:srgbClr val="0000CC"/>
                    </a:solidFill>
                  </a:rPr>
                  <a:t>normalized</a:t>
                </a:r>
                <a:r>
                  <a:rPr lang="en-US" dirty="0">
                    <a:solidFill>
                      <a:srgbClr val="0000CC"/>
                    </a:solidFill>
                  </a:rPr>
                  <a:t> linearly independent </a:t>
                </a:r>
                <a:r>
                  <a:rPr lang="en-US" b="1" dirty="0">
                    <a:solidFill>
                      <a:srgbClr val="0000CC"/>
                    </a:solidFill>
                  </a:rPr>
                  <a:t>Eigenvectors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, … </m:t>
                    </m:r>
                    <m:sSub>
                      <m:sSubPr>
                        <m:ctrlPr>
                          <a:rPr lang="en-US" i="1" dirty="0" err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, such that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endParaRPr lang="en-US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0787" y="84718"/>
                <a:ext cx="6719036" cy="5145961"/>
              </a:xfrm>
              <a:prstGeom prst="rect">
                <a:avLst/>
              </a:prstGeom>
              <a:blipFill rotWithShape="0">
                <a:blip r:embed="rId3"/>
                <a:stretch>
                  <a:fillRect l="-817" r="-72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6789926" y="802079"/>
            <a:ext cx="2173040" cy="1972905"/>
            <a:chOff x="2557505" y="3640484"/>
            <a:chExt cx="2173040" cy="1972905"/>
          </a:xfrm>
        </p:grpSpPr>
        <p:grpSp>
          <p:nvGrpSpPr>
            <p:cNvPr id="24" name="Group 23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2342399" y="3885487"/>
                    <a:ext cx="2043718" cy="1635478"/>
                    <a:chOff x="2342399" y="3885487"/>
                    <a:chExt cx="2043718" cy="1635478"/>
                  </a:xfrm>
                </p:grpSpPr>
                <p:grpSp>
                  <p:nvGrpSpPr>
                    <p:cNvPr id="13" name="Group 12"/>
                    <p:cNvGrpSpPr/>
                    <p:nvPr/>
                  </p:nvGrpSpPr>
                  <p:grpSpPr>
                    <a:xfrm>
                      <a:off x="2741489" y="3984773"/>
                      <a:ext cx="1644628" cy="1536192"/>
                      <a:chOff x="2741489" y="3984773"/>
                      <a:chExt cx="1644628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2" name="Rectangle 11"/>
                          <p:cNvSpPr/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 smtClean="0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2" name="Rectangle 1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6"/>
                            <a:stretch>
                              <a:fillRect b="-1515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11" name="Group 10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6" name="Group 5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4" name="Group 3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3" name="Straight Connector 2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8" name="Straight Connector 7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5" name="Rectangle 4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5" name="Rectangle 4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7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9" name="Straight Arrow Connector 8"/>
                        <p:cNvCxnSpPr>
                          <a:endCxn id="5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" name="Straight Arrow Connector 14"/>
                        <p:cNvCxnSpPr>
                          <a:endCxn id="12" idx="2"/>
                        </p:cNvCxnSpPr>
                        <p:nvPr/>
                      </p:nvCxnSpPr>
                      <p:spPr>
                        <a:xfrm flipV="1">
                          <a:off x="2771058" y="4531151"/>
                          <a:ext cx="1362426" cy="94739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8"/>
                          <a:stretch>
                            <a:fillRect b="-1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7" name="Rectangle 16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7" name="Rectangle 1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 b="-1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3695317" y="4281434"/>
                  <a:ext cx="653272" cy="0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t="-21311" r="-3050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1" name="Group 50"/>
          <p:cNvGrpSpPr/>
          <p:nvPr/>
        </p:nvGrpSpPr>
        <p:grpSpPr>
          <a:xfrm>
            <a:off x="6788437" y="2945536"/>
            <a:ext cx="2173040" cy="1972905"/>
            <a:chOff x="2557505" y="3640484"/>
            <a:chExt cx="2173040" cy="1972905"/>
          </a:xfrm>
        </p:grpSpPr>
        <p:grpSp>
          <p:nvGrpSpPr>
            <p:cNvPr id="52" name="Group 51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56" name="Group 55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58" name="Group 57"/>
                  <p:cNvGrpSpPr/>
                  <p:nvPr/>
                </p:nvGrpSpPr>
                <p:grpSpPr>
                  <a:xfrm>
                    <a:off x="2342399" y="3885487"/>
                    <a:ext cx="2030043" cy="1635478"/>
                    <a:chOff x="2342399" y="3885487"/>
                    <a:chExt cx="2030043" cy="1635478"/>
                  </a:xfrm>
                </p:grpSpPr>
                <p:grpSp>
                  <p:nvGrpSpPr>
                    <p:cNvPr id="60" name="Group 59"/>
                    <p:cNvGrpSpPr/>
                    <p:nvPr/>
                  </p:nvGrpSpPr>
                  <p:grpSpPr>
                    <a:xfrm>
                      <a:off x="2741489" y="3984773"/>
                      <a:ext cx="1630953" cy="1536192"/>
                      <a:chOff x="2741489" y="3984773"/>
                      <a:chExt cx="1630953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62" name="Rectangle 61"/>
                          <p:cNvSpPr/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acc>
                                    <m:accPr>
                                      <m:chr m:val="⃗"/>
                                      <m:ctrlPr>
                                        <a:rPr lang="en-US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62" name="Rectangle 6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63" name="Group 62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64" name="Group 63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67" name="Group 66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69" name="Straight Connector 68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70" name="Straight Connector 69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68" name="Rectangle 67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68" name="Rectangle 67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65" name="Straight Arrow Connector 64"/>
                        <p:cNvCxnSpPr>
                          <a:endCxn id="68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6" name="Straight Arrow Connector 65"/>
                        <p:cNvCxnSpPr/>
                        <p:nvPr/>
                      </p:nvCxnSpPr>
                      <p:spPr>
                        <a:xfrm flipV="1">
                          <a:off x="2771058" y="4731046"/>
                          <a:ext cx="954556" cy="747499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1" name="Rectangle 60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61" name="Rectangle 60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9" name="Rectangle 58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59" name="Rectangle 5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1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57" name="Straight Arrow Connector 56"/>
                <p:cNvCxnSpPr/>
                <p:nvPr/>
              </p:nvCxnSpPr>
              <p:spPr>
                <a:xfrm>
                  <a:off x="3695317" y="4281434"/>
                  <a:ext cx="245403" cy="194166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Rectangle 54"/>
                  <p:cNvSpPr/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Rectangle 5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t="-21311" r="-28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l="-5556" r="-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Group 46"/>
          <p:cNvGrpSpPr/>
          <p:nvPr/>
        </p:nvGrpSpPr>
        <p:grpSpPr>
          <a:xfrm>
            <a:off x="607855" y="4841419"/>
            <a:ext cx="2826493" cy="2098887"/>
            <a:chOff x="840534" y="4440025"/>
            <a:chExt cx="2826493" cy="2098887"/>
          </a:xfrm>
        </p:grpSpPr>
        <p:grpSp>
          <p:nvGrpSpPr>
            <p:cNvPr id="48" name="Group 47"/>
            <p:cNvGrpSpPr/>
            <p:nvPr/>
          </p:nvGrpSpPr>
          <p:grpSpPr>
            <a:xfrm>
              <a:off x="840534" y="4566007"/>
              <a:ext cx="2173040" cy="1972905"/>
              <a:chOff x="2342399" y="3885487"/>
              <a:chExt cx="2173040" cy="1972905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2342399" y="3885487"/>
                <a:ext cx="2164007" cy="1635478"/>
                <a:chOff x="2342399" y="3885487"/>
                <a:chExt cx="2164007" cy="1635478"/>
              </a:xfrm>
            </p:grpSpPr>
            <p:grpSp>
              <p:nvGrpSpPr>
                <p:cNvPr id="72" name="Group 71"/>
                <p:cNvGrpSpPr/>
                <p:nvPr/>
              </p:nvGrpSpPr>
              <p:grpSpPr>
                <a:xfrm>
                  <a:off x="2741489" y="3984773"/>
                  <a:ext cx="1764917" cy="1536192"/>
                  <a:chOff x="2741489" y="3984773"/>
                  <a:chExt cx="1764917" cy="1536192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4" name="Rectangle 73"/>
                      <p:cNvSpPr/>
                      <p:nvPr/>
                    </p:nvSpPr>
                    <p:spPr>
                      <a:xfrm>
                        <a:off x="3880850" y="4123506"/>
                        <a:ext cx="625556" cy="40293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i="1" smtClean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8" name="Rectangle 17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880850" y="4123506"/>
                        <a:ext cx="625556" cy="402931"/>
                      </a:xfrm>
                      <a:prstGeom prst="rect">
                        <a:avLst/>
                      </a:prstGeom>
                      <a:blipFill rotWithShape="0">
                        <a:blip r:embed="rId18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grpSp>
                <p:nvGrpSpPr>
                  <p:cNvPr id="75" name="Group 74"/>
                  <p:cNvGrpSpPr/>
                  <p:nvPr/>
                </p:nvGrpSpPr>
                <p:grpSpPr>
                  <a:xfrm>
                    <a:off x="2741489" y="3984773"/>
                    <a:ext cx="1536192" cy="1536192"/>
                    <a:chOff x="2741489" y="3989487"/>
                    <a:chExt cx="1536192" cy="1536192"/>
                  </a:xfrm>
                </p:grpSpPr>
                <p:grpSp>
                  <p:nvGrpSpPr>
                    <p:cNvPr id="76" name="Group 75"/>
                    <p:cNvGrpSpPr/>
                    <p:nvPr/>
                  </p:nvGrpSpPr>
                  <p:grpSpPr>
                    <a:xfrm>
                      <a:off x="2741489" y="3989487"/>
                      <a:ext cx="1536192" cy="1536192"/>
                      <a:chOff x="2741489" y="3989487"/>
                      <a:chExt cx="1536192" cy="1536192"/>
                    </a:xfrm>
                  </p:grpSpPr>
                  <p:grpSp>
                    <p:nvGrpSpPr>
                      <p:cNvPr id="79" name="Group 78"/>
                      <p:cNvGrpSpPr/>
                      <p:nvPr/>
                    </p:nvGrpSpPr>
                    <p:grpSpPr>
                      <a:xfrm>
                        <a:off x="2741489" y="3989487"/>
                        <a:ext cx="1536192" cy="1536192"/>
                        <a:chOff x="5901179" y="3932926"/>
                        <a:chExt cx="1536192" cy="1536192"/>
                      </a:xfrm>
                    </p:grpSpPr>
                    <p:cxnSp>
                      <p:nvCxnSpPr>
                        <p:cNvPr id="81" name="Straight Connector 80"/>
                        <p:cNvCxnSpPr/>
                        <p:nvPr/>
                      </p:nvCxnSpPr>
                      <p:spPr>
                        <a:xfrm>
                          <a:off x="5901179" y="5459691"/>
                          <a:ext cx="1536192" cy="942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2" name="Straight Connector 81"/>
                        <p:cNvCxnSpPr/>
                        <p:nvPr/>
                      </p:nvCxnSpPr>
                      <p:spPr>
                        <a:xfrm rot="5400000">
                          <a:off x="5137797" y="4696308"/>
                          <a:ext cx="1536192" cy="942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headEnd type="triangl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80" name="Rectangle 79"/>
                          <p:cNvSpPr/>
                          <p:nvPr/>
                        </p:nvSpPr>
                        <p:spPr>
                          <a:xfrm>
                            <a:off x="2959171" y="4331256"/>
                            <a:ext cx="422743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acc>
                                    <m:accPr>
                                      <m:chr m:val="⃗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24" name="Rectangle 23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2959171" y="4331256"/>
                            <a:ext cx="422743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19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p:cxnSp>
                  <p:nvCxnSpPr>
                    <p:cNvPr id="77" name="Straight Arrow Connector 76"/>
                    <p:cNvCxnSpPr>
                      <a:endCxn id="80" idx="3"/>
                    </p:cNvCxnSpPr>
                    <p:nvPr/>
                  </p:nvCxnSpPr>
                  <p:spPr>
                    <a:xfrm flipV="1">
                      <a:off x="2750917" y="4532722"/>
                      <a:ext cx="630997" cy="983530"/>
                    </a:xfrm>
                    <a:prstGeom prst="straightConnector1">
                      <a:avLst/>
                    </a:prstGeom>
                    <a:ln w="254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Straight Arrow Connector 77"/>
                    <p:cNvCxnSpPr>
                      <a:endCxn id="74" idx="2"/>
                    </p:cNvCxnSpPr>
                    <p:nvPr/>
                  </p:nvCxnSpPr>
                  <p:spPr>
                    <a:xfrm flipV="1">
                      <a:off x="2771058" y="4531151"/>
                      <a:ext cx="1422570" cy="947394"/>
                    </a:xfrm>
                    <a:prstGeom prst="straightConnector1">
                      <a:avLst/>
                    </a:prstGeom>
                    <a:ln w="25400">
                      <a:solidFill>
                        <a:srgbClr val="0070C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3" name="Rectangle 72"/>
                    <p:cNvSpPr/>
                    <p:nvPr/>
                  </p:nvSpPr>
                  <p:spPr>
                    <a:xfrm>
                      <a:off x="2342399" y="3885487"/>
                      <a:ext cx="505267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4" name="Rectangle 13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342399" y="3885487"/>
                      <a:ext cx="505267" cy="369332"/>
                    </a:xfrm>
                    <a:prstGeom prst="rect">
                      <a:avLst/>
                    </a:prstGeom>
                    <a:blipFill rotWithShape="0">
                      <a:blip r:embed="rId20"/>
                      <a:stretch>
                        <a:fillRect b="-1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Rectangle 70"/>
                  <p:cNvSpPr/>
                  <p:nvPr/>
                </p:nvSpPr>
                <p:spPr>
                  <a:xfrm>
                    <a:off x="4015495" y="5489060"/>
                    <a:ext cx="49994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15495" y="5489060"/>
                    <a:ext cx="499944" cy="369332"/>
                  </a:xfrm>
                  <a:prstGeom prst="rect">
                    <a:avLst/>
                  </a:prstGeom>
                  <a:blipFill rotWithShape="0">
                    <a:blip r:embed="rId21"/>
                    <a:stretch>
                      <a:fillRect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1457306" y="4440025"/>
                  <a:ext cx="2209721" cy="6799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Arbitrary Vector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</m:oMath>
                  </a14:m>
                  <a:endParaRPr lang="en-US" dirty="0"/>
                </a:p>
                <a:p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7306" y="4440025"/>
                  <a:ext cx="2209721" cy="679930"/>
                </a:xfrm>
                <a:prstGeom prst="rect">
                  <a:avLst/>
                </a:prstGeom>
                <a:blipFill rotWithShape="0">
                  <a:blip r:embed="rId22"/>
                  <a:stretch>
                    <a:fillRect l="-220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3" name="Group 82"/>
          <p:cNvGrpSpPr/>
          <p:nvPr/>
        </p:nvGrpSpPr>
        <p:grpSpPr>
          <a:xfrm>
            <a:off x="4140914" y="4892266"/>
            <a:ext cx="3290928" cy="2088143"/>
            <a:chOff x="4373593" y="4490872"/>
            <a:chExt cx="3290928" cy="2088143"/>
          </a:xfrm>
        </p:grpSpPr>
        <p:grpSp>
          <p:nvGrpSpPr>
            <p:cNvPr id="84" name="Group 83"/>
            <p:cNvGrpSpPr/>
            <p:nvPr/>
          </p:nvGrpSpPr>
          <p:grpSpPr>
            <a:xfrm>
              <a:off x="4373593" y="4606110"/>
              <a:ext cx="2849707" cy="1972905"/>
              <a:chOff x="2342399" y="3885487"/>
              <a:chExt cx="2849707" cy="1972905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2342399" y="3885487"/>
                <a:ext cx="2849707" cy="1635478"/>
                <a:chOff x="2342399" y="3885487"/>
                <a:chExt cx="2849707" cy="1635478"/>
              </a:xfrm>
            </p:grpSpPr>
            <p:grpSp>
              <p:nvGrpSpPr>
                <p:cNvPr id="88" name="Group 87"/>
                <p:cNvGrpSpPr/>
                <p:nvPr/>
              </p:nvGrpSpPr>
              <p:grpSpPr>
                <a:xfrm>
                  <a:off x="2741489" y="3984773"/>
                  <a:ext cx="2450617" cy="1536192"/>
                  <a:chOff x="2741489" y="3984773"/>
                  <a:chExt cx="2450617" cy="1536192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90" name="Rectangle 89"/>
                      <p:cNvSpPr/>
                      <p:nvPr/>
                    </p:nvSpPr>
                    <p:spPr>
                      <a:xfrm>
                        <a:off x="3880850" y="4123506"/>
                        <a:ext cx="1311256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  <m:sSub>
                                <m:sSubPr>
                                  <m:ctrlPr>
                                    <a:rPr lang="en-US" i="1" dirty="0" smtClean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 dirty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 dirty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dirty="0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 dirty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acc>
                                    <m:accPr>
                                      <m:chr m:val="⃗"/>
                                      <m:ctrlPr>
                                        <a:rPr lang="en-US" i="1" dirty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 dirty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33" name="Rectangle 32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880850" y="4123506"/>
                        <a:ext cx="1311256" cy="369332"/>
                      </a:xfrm>
                      <a:prstGeom prst="rect">
                        <a:avLst/>
                      </a:prstGeom>
                      <a:blipFill rotWithShape="0">
                        <a:blip r:embed="rId23"/>
                        <a:stretch>
                          <a:fillRect t="-21667" r="-14884" b="-333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grpSp>
                <p:nvGrpSpPr>
                  <p:cNvPr id="91" name="Group 90"/>
                  <p:cNvGrpSpPr/>
                  <p:nvPr/>
                </p:nvGrpSpPr>
                <p:grpSpPr>
                  <a:xfrm>
                    <a:off x="2741489" y="3984773"/>
                    <a:ext cx="1765420" cy="1536192"/>
                    <a:chOff x="2741489" y="3989487"/>
                    <a:chExt cx="1765420" cy="1536192"/>
                  </a:xfrm>
                </p:grpSpPr>
                <p:grpSp>
                  <p:nvGrpSpPr>
                    <p:cNvPr id="92" name="Group 91"/>
                    <p:cNvGrpSpPr/>
                    <p:nvPr/>
                  </p:nvGrpSpPr>
                  <p:grpSpPr>
                    <a:xfrm>
                      <a:off x="2741489" y="3989487"/>
                      <a:ext cx="1536192" cy="1536192"/>
                      <a:chOff x="2741489" y="3989487"/>
                      <a:chExt cx="1536192" cy="1536192"/>
                    </a:xfrm>
                  </p:grpSpPr>
                  <p:grpSp>
                    <p:nvGrpSpPr>
                      <p:cNvPr id="95" name="Group 94"/>
                      <p:cNvGrpSpPr/>
                      <p:nvPr/>
                    </p:nvGrpSpPr>
                    <p:grpSpPr>
                      <a:xfrm>
                        <a:off x="2741489" y="3989487"/>
                        <a:ext cx="1536192" cy="1536192"/>
                        <a:chOff x="5901179" y="3932926"/>
                        <a:chExt cx="1536192" cy="1536192"/>
                      </a:xfrm>
                    </p:grpSpPr>
                    <p:cxnSp>
                      <p:nvCxnSpPr>
                        <p:cNvPr id="97" name="Straight Connector 96"/>
                        <p:cNvCxnSpPr/>
                        <p:nvPr/>
                      </p:nvCxnSpPr>
                      <p:spPr>
                        <a:xfrm>
                          <a:off x="5901179" y="5459691"/>
                          <a:ext cx="1536192" cy="942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8" name="Straight Connector 97"/>
                        <p:cNvCxnSpPr/>
                        <p:nvPr/>
                      </p:nvCxnSpPr>
                      <p:spPr>
                        <a:xfrm rot="5400000">
                          <a:off x="5137797" y="4696308"/>
                          <a:ext cx="1536192" cy="942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headEnd type="triangl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96" name="Rectangle 95"/>
                          <p:cNvSpPr/>
                          <p:nvPr/>
                        </p:nvSpPr>
                        <p:spPr>
                          <a:xfrm>
                            <a:off x="3312965" y="4520030"/>
                            <a:ext cx="757582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squar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 dirty="0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9" name="Rectangle 38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312965" y="4520030"/>
                            <a:ext cx="757582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24"/>
                            <a:stretch>
                              <a:fillRect t="-21667" r="-4032" b="-3333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p:cxnSp>
                  <p:nvCxnSpPr>
                    <p:cNvPr id="93" name="Straight Arrow Connector 92"/>
                    <p:cNvCxnSpPr/>
                    <p:nvPr/>
                  </p:nvCxnSpPr>
                  <p:spPr>
                    <a:xfrm flipV="1">
                      <a:off x="2750917" y="4883613"/>
                      <a:ext cx="1124097" cy="632639"/>
                    </a:xfrm>
                    <a:prstGeom prst="straightConnector1">
                      <a:avLst/>
                    </a:prstGeom>
                    <a:ln w="41275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4" name="Straight Arrow Connector 93"/>
                    <p:cNvCxnSpPr/>
                    <p:nvPr/>
                  </p:nvCxnSpPr>
                  <p:spPr>
                    <a:xfrm flipV="1">
                      <a:off x="2741489" y="4527643"/>
                      <a:ext cx="1765420" cy="980996"/>
                    </a:xfrm>
                    <a:prstGeom prst="straightConnector1">
                      <a:avLst/>
                    </a:prstGeom>
                    <a:ln w="25400">
                      <a:solidFill>
                        <a:srgbClr val="0070C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9" name="Rectangle 88"/>
                    <p:cNvSpPr/>
                    <p:nvPr/>
                  </p:nvSpPr>
                  <p:spPr>
                    <a:xfrm>
                      <a:off x="2342399" y="3885487"/>
                      <a:ext cx="505267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4" name="Rectangle 13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342399" y="3885487"/>
                      <a:ext cx="505267" cy="369332"/>
                    </a:xfrm>
                    <a:prstGeom prst="rect">
                      <a:avLst/>
                    </a:prstGeom>
                    <a:blipFill rotWithShape="0">
                      <a:blip r:embed="rId20"/>
                      <a:stretch>
                        <a:fillRect b="-1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7" name="Rectangle 86"/>
                  <p:cNvSpPr/>
                  <p:nvPr/>
                </p:nvSpPr>
                <p:spPr>
                  <a:xfrm>
                    <a:off x="4015495" y="5489060"/>
                    <a:ext cx="49994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15495" y="5489060"/>
                    <a:ext cx="499944" cy="369332"/>
                  </a:xfrm>
                  <a:prstGeom prst="rect">
                    <a:avLst/>
                  </a:prstGeom>
                  <a:blipFill rotWithShape="0">
                    <a:blip r:embed="rId21"/>
                    <a:stretch>
                      <a:fillRect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/>
                <p:cNvSpPr txBox="1"/>
                <p:nvPr/>
              </p:nvSpPr>
              <p:spPr>
                <a:xfrm>
                  <a:off x="5454800" y="4490872"/>
                  <a:ext cx="22097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Eigenvector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endParaRPr lang="en-US" dirty="0"/>
                </a:p>
                <a:p>
                  <a:r>
                    <a:rPr lang="en-US" dirty="0" smtClean="0"/>
                    <a:t> </a:t>
                  </a:r>
                  <a:endParaRPr lang="en-US" i="1" dirty="0"/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4800" y="4490872"/>
                  <a:ext cx="2209721" cy="646331"/>
                </a:xfrm>
                <a:prstGeom prst="rect">
                  <a:avLst/>
                </a:prstGeom>
                <a:blipFill rotWithShape="0">
                  <a:blip r:embed="rId25"/>
                  <a:stretch>
                    <a:fillRect l="-2486" t="-122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/>
              <p:cNvSpPr txBox="1"/>
              <p:nvPr/>
            </p:nvSpPr>
            <p:spPr>
              <a:xfrm>
                <a:off x="1843596" y="6103961"/>
                <a:ext cx="2696408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dirty="0" smtClean="0"/>
                  <a:t> Scaled and Rotated</a:t>
                </a:r>
                <a:endParaRPr lang="en-US" dirty="0"/>
              </a:p>
            </p:txBody>
          </p:sp>
        </mc:Choice>
        <mc:Fallback xmlns=""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3596" y="6103961"/>
                <a:ext cx="2696408" cy="402931"/>
              </a:xfrm>
              <a:prstGeom prst="rect">
                <a:avLst/>
              </a:prstGeom>
              <a:blipFill rotWithShape="0">
                <a:blip r:embed="rId26"/>
                <a:stretch>
                  <a:fillRect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/>
              <p:cNvSpPr txBox="1"/>
              <p:nvPr/>
            </p:nvSpPr>
            <p:spPr>
              <a:xfrm>
                <a:off x="5395508" y="6143060"/>
                <a:ext cx="26964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Scaled Only</a:t>
                </a:r>
                <a:endParaRPr lang="en-US" dirty="0"/>
              </a:p>
            </p:txBody>
          </p:sp>
        </mc:Choice>
        <mc:Fallback xmlns="">
          <p:sp>
            <p:nvSpPr>
              <p:cNvPr id="100" name="TextBox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08" y="6143060"/>
                <a:ext cx="2696408" cy="369332"/>
              </a:xfrm>
              <a:prstGeom prst="rect">
                <a:avLst/>
              </a:prstGeom>
              <a:blipFill rotWithShape="0">
                <a:blip r:embed="rId27"/>
                <a:stretch>
                  <a:fillRect t="-21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53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6801</TotalTime>
  <Words>1170</Words>
  <Application>Microsoft Office PowerPoint</Application>
  <PresentationFormat>On-screen Show (4:3)</PresentationFormat>
  <Paragraphs>1048</Paragraphs>
  <Slides>60</Slides>
  <Notes>60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67" baseType="lpstr">
      <vt:lpstr>Arial</vt:lpstr>
      <vt:lpstr>Calibri</vt:lpstr>
      <vt:lpstr>Cambria Math</vt:lpstr>
      <vt:lpstr>Times New Roman</vt:lpstr>
      <vt:lpstr>Default Design</vt:lpstr>
      <vt:lpstr>Equation</vt:lpstr>
      <vt:lpstr>Picture</vt:lpstr>
      <vt:lpstr>E399/E599: Introduction to Computational Bioengineering—Dynamics on Networks Lecture 10 Higher Dimensional Stability Analysis and Null Clines</vt:lpstr>
      <vt:lpstr>Last Time: Bifurcations</vt:lpstr>
      <vt:lpstr>Last Time: Bifurcations in Bistable Circuit</vt:lpstr>
      <vt:lpstr>Last Time: Bifurcations in Bistable Circuit</vt:lpstr>
      <vt:lpstr>Last Time: Properties of Fixed Points</vt:lpstr>
      <vt:lpstr>Last Time: Fixed Points</vt:lpstr>
      <vt:lpstr>Last Time: One-Dimensional Bifurcations</vt:lpstr>
      <vt:lpstr>Last Time: Higher Dimensional Dynamics</vt:lpstr>
      <vt:lpstr>Last Time: Higher Dimensional Stability</vt:lpstr>
      <vt:lpstr>Last Time: Eigenvalues and Eigenvectors</vt:lpstr>
      <vt:lpstr>Last Time: Eigenvalues and Eigenvectors</vt:lpstr>
      <vt:lpstr>Higher Dimensional Stability</vt:lpstr>
      <vt:lpstr>Higher Dimensional Stability</vt:lpstr>
      <vt:lpstr>Higher Dimensional Stability</vt:lpstr>
      <vt:lpstr>Higher Dimensional Stability</vt:lpstr>
      <vt:lpstr>Higher Dimensional Stability</vt:lpstr>
      <vt:lpstr>Stability in Two Dimensions</vt:lpstr>
      <vt:lpstr>2D Eigenvalues</vt:lpstr>
      <vt:lpstr>2D Eigenvectors</vt:lpstr>
      <vt:lpstr>Review of Eigenvectors</vt:lpstr>
      <vt:lpstr>Review of Eigenvectors</vt:lpstr>
      <vt:lpstr>Review of Eigenvectors</vt:lpstr>
      <vt:lpstr>Review of Eigenvectors</vt:lpstr>
      <vt:lpstr>In Class Exercise: Herbert problem 12.1</vt:lpstr>
      <vt:lpstr>Null Clines and Flows</vt:lpstr>
      <vt:lpstr>Null Clines</vt:lpstr>
      <vt:lpstr>Null Clines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Null Clines and Flows</vt:lpstr>
      <vt:lpstr>Flows and Orbits</vt:lpstr>
      <vt:lpstr>General Procedure for Null Clines</vt:lpstr>
      <vt:lpstr>Practice with Null Clines</vt:lpstr>
      <vt:lpstr>Practice with Null Clines</vt:lpstr>
      <vt:lpstr>Practice with Null Clines</vt:lpstr>
      <vt:lpstr>General Procedure for Null Clines</vt:lpstr>
    </vt:vector>
  </TitlesOfParts>
  <Company>Indiana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P548/M548 Mathematical Biology</dc:title>
  <dc:creator>James Glazier</dc:creator>
  <cp:lastModifiedBy>JamesG</cp:lastModifiedBy>
  <cp:revision>645</cp:revision>
  <dcterms:created xsi:type="dcterms:W3CDTF">2006-01-12T00:58:50Z</dcterms:created>
  <dcterms:modified xsi:type="dcterms:W3CDTF">2017-11-28T19:07:46Z</dcterms:modified>
</cp:coreProperties>
</file>