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sldIdLst>
    <p:sldId id="266" r:id="rId2"/>
    <p:sldId id="1481" r:id="rId3"/>
    <p:sldId id="1482" r:id="rId4"/>
    <p:sldId id="1483" r:id="rId5"/>
    <p:sldId id="1484" r:id="rId6"/>
    <p:sldId id="1485" r:id="rId7"/>
    <p:sldId id="1486" r:id="rId8"/>
    <p:sldId id="1487" r:id="rId9"/>
    <p:sldId id="1488" r:id="rId10"/>
    <p:sldId id="1489" r:id="rId11"/>
    <p:sldId id="1496" r:id="rId12"/>
    <p:sldId id="1497" r:id="rId13"/>
    <p:sldId id="1278" r:id="rId14"/>
    <p:sldId id="1279" r:id="rId15"/>
    <p:sldId id="1280" r:id="rId16"/>
    <p:sldId id="1281" r:id="rId17"/>
    <p:sldId id="1282" r:id="rId18"/>
    <p:sldId id="1283" r:id="rId19"/>
    <p:sldId id="1284" r:id="rId20"/>
    <p:sldId id="1285" r:id="rId21"/>
    <p:sldId id="1286" r:id="rId22"/>
    <p:sldId id="1287" r:id="rId23"/>
    <p:sldId id="1288" r:id="rId24"/>
    <p:sldId id="1289" r:id="rId25"/>
    <p:sldId id="1290" r:id="rId26"/>
    <p:sldId id="1291" r:id="rId27"/>
    <p:sldId id="1293" r:id="rId28"/>
    <p:sldId id="1294" r:id="rId29"/>
    <p:sldId id="1295" r:id="rId30"/>
    <p:sldId id="1296" r:id="rId31"/>
    <p:sldId id="1297" r:id="rId32"/>
    <p:sldId id="1298" r:id="rId33"/>
    <p:sldId id="1299" r:id="rId34"/>
    <p:sldId id="1300" r:id="rId35"/>
    <p:sldId id="1301" r:id="rId36"/>
    <p:sldId id="1302" r:id="rId37"/>
    <p:sldId id="1303" r:id="rId38"/>
    <p:sldId id="1304" r:id="rId39"/>
    <p:sldId id="1305" r:id="rId40"/>
    <p:sldId id="1306" r:id="rId41"/>
    <p:sldId id="1307" r:id="rId42"/>
    <p:sldId id="1308" r:id="rId43"/>
    <p:sldId id="1309" r:id="rId44"/>
    <p:sldId id="1310" r:id="rId45"/>
    <p:sldId id="1311" r:id="rId46"/>
    <p:sldId id="1499" r:id="rId47"/>
    <p:sldId id="1498" r:id="rId48"/>
    <p:sldId id="1312" r:id="rId49"/>
    <p:sldId id="1500" r:id="rId50"/>
    <p:sldId id="1313" r:id="rId51"/>
    <p:sldId id="1501" r:id="rId52"/>
    <p:sldId id="1314" r:id="rId53"/>
    <p:sldId id="1315" r:id="rId54"/>
    <p:sldId id="1316" r:id="rId55"/>
    <p:sldId id="1317" r:id="rId56"/>
    <p:sldId id="1326" r:id="rId57"/>
    <p:sldId id="1327" r:id="rId58"/>
    <p:sldId id="1503" r:id="rId59"/>
    <p:sldId id="1502" r:id="rId60"/>
    <p:sldId id="1328" r:id="rId61"/>
    <p:sldId id="1329" r:id="rId62"/>
    <p:sldId id="1330" r:id="rId63"/>
    <p:sldId id="1332" r:id="rId64"/>
    <p:sldId id="1334" r:id="rId65"/>
    <p:sldId id="1335" r:id="rId66"/>
    <p:sldId id="1336" r:id="rId67"/>
    <p:sldId id="1504" r:id="rId68"/>
    <p:sldId id="1337" r:id="rId69"/>
    <p:sldId id="1338" r:id="rId70"/>
    <p:sldId id="1339" r:id="rId71"/>
    <p:sldId id="1340" r:id="rId72"/>
    <p:sldId id="1341" r:id="rId73"/>
    <p:sldId id="1342" r:id="rId74"/>
    <p:sldId id="1343" r:id="rId7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 Fu" initials="X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1310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5" d="100"/>
        <a:sy n="165" d="100"/>
      </p:scale>
      <p:origin x="0" y="-677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Relationship Id="rId4" Type="http://schemas.openxmlformats.org/officeDocument/2006/relationships/image" Target="../media/image115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3" Type="http://schemas.openxmlformats.org/officeDocument/2006/relationships/image" Target="../media/image159.wmf"/><Relationship Id="rId7" Type="http://schemas.openxmlformats.org/officeDocument/2006/relationships/image" Target="../media/image122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6" Type="http://schemas.openxmlformats.org/officeDocument/2006/relationships/image" Target="../media/image121.wmf"/><Relationship Id="rId5" Type="http://schemas.openxmlformats.org/officeDocument/2006/relationships/image" Target="../media/image120.wmf"/><Relationship Id="rId4" Type="http://schemas.openxmlformats.org/officeDocument/2006/relationships/image" Target="../media/image163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3" Type="http://schemas.openxmlformats.org/officeDocument/2006/relationships/image" Target="../media/image159.wmf"/><Relationship Id="rId7" Type="http://schemas.openxmlformats.org/officeDocument/2006/relationships/image" Target="../media/image122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6" Type="http://schemas.openxmlformats.org/officeDocument/2006/relationships/image" Target="../media/image121.wmf"/><Relationship Id="rId5" Type="http://schemas.openxmlformats.org/officeDocument/2006/relationships/image" Target="../media/image120.wmf"/><Relationship Id="rId4" Type="http://schemas.openxmlformats.org/officeDocument/2006/relationships/image" Target="../media/image16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Relationship Id="rId5" Type="http://schemas.openxmlformats.org/officeDocument/2006/relationships/image" Target="../media/image123.wmf"/><Relationship Id="rId4" Type="http://schemas.openxmlformats.org/officeDocument/2006/relationships/image" Target="../media/image12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wmf"/><Relationship Id="rId1" Type="http://schemas.openxmlformats.org/officeDocument/2006/relationships/image" Target="../media/image184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wmf"/><Relationship Id="rId2" Type="http://schemas.openxmlformats.org/officeDocument/2006/relationships/image" Target="../media/image191.wmf"/><Relationship Id="rId1" Type="http://schemas.openxmlformats.org/officeDocument/2006/relationships/image" Target="../media/image190.wmf"/><Relationship Id="rId4" Type="http://schemas.openxmlformats.org/officeDocument/2006/relationships/image" Target="../media/image19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6" Type="http://schemas.openxmlformats.org/officeDocument/2006/relationships/image" Target="../media/image123.wmf"/><Relationship Id="rId5" Type="http://schemas.openxmlformats.org/officeDocument/2006/relationships/image" Target="../media/image122.wmf"/><Relationship Id="rId4" Type="http://schemas.openxmlformats.org/officeDocument/2006/relationships/image" Target="../media/image121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wmf"/><Relationship Id="rId2" Type="http://schemas.openxmlformats.org/officeDocument/2006/relationships/image" Target="../media/image196.wmf"/><Relationship Id="rId1" Type="http://schemas.openxmlformats.org/officeDocument/2006/relationships/image" Target="../media/image195.wmf"/><Relationship Id="rId5" Type="http://schemas.openxmlformats.org/officeDocument/2006/relationships/image" Target="../media/image198.wmf"/><Relationship Id="rId4" Type="http://schemas.openxmlformats.org/officeDocument/2006/relationships/image" Target="../media/image197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wmf"/><Relationship Id="rId2" Type="http://schemas.openxmlformats.org/officeDocument/2006/relationships/image" Target="../media/image201.wmf"/><Relationship Id="rId1" Type="http://schemas.openxmlformats.org/officeDocument/2006/relationships/image" Target="../media/image200.wmf"/><Relationship Id="rId5" Type="http://schemas.openxmlformats.org/officeDocument/2006/relationships/image" Target="../media/image198.wmf"/><Relationship Id="rId4" Type="http://schemas.openxmlformats.org/officeDocument/2006/relationships/image" Target="../media/image197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4.wmf"/><Relationship Id="rId1" Type="http://schemas.openxmlformats.org/officeDocument/2006/relationships/image" Target="../media/image203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6" Type="http://schemas.openxmlformats.org/officeDocument/2006/relationships/image" Target="../media/image123.wmf"/><Relationship Id="rId5" Type="http://schemas.openxmlformats.org/officeDocument/2006/relationships/image" Target="../media/image122.wmf"/><Relationship Id="rId4" Type="http://schemas.openxmlformats.org/officeDocument/2006/relationships/image" Target="../media/image1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40.wmf"/><Relationship Id="rId1" Type="http://schemas.openxmlformats.org/officeDocument/2006/relationships/image" Target="../media/image139.wmf"/><Relationship Id="rId6" Type="http://schemas.openxmlformats.org/officeDocument/2006/relationships/image" Target="../media/image123.wmf"/><Relationship Id="rId5" Type="http://schemas.openxmlformats.org/officeDocument/2006/relationships/image" Target="../media/image122.wmf"/><Relationship Id="rId4" Type="http://schemas.openxmlformats.org/officeDocument/2006/relationships/image" Target="../media/image1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30.wmf"/><Relationship Id="rId1" Type="http://schemas.openxmlformats.org/officeDocument/2006/relationships/image" Target="../media/image146.wmf"/><Relationship Id="rId6" Type="http://schemas.openxmlformats.org/officeDocument/2006/relationships/image" Target="../media/image123.wmf"/><Relationship Id="rId5" Type="http://schemas.openxmlformats.org/officeDocument/2006/relationships/image" Target="../media/image122.wmf"/><Relationship Id="rId4" Type="http://schemas.openxmlformats.org/officeDocument/2006/relationships/image" Target="../media/image1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30.wmf"/><Relationship Id="rId1" Type="http://schemas.openxmlformats.org/officeDocument/2006/relationships/image" Target="../media/image150.wmf"/><Relationship Id="rId6" Type="http://schemas.openxmlformats.org/officeDocument/2006/relationships/image" Target="../media/image123.wmf"/><Relationship Id="rId5" Type="http://schemas.openxmlformats.org/officeDocument/2006/relationships/image" Target="../media/image122.wmf"/><Relationship Id="rId4" Type="http://schemas.openxmlformats.org/officeDocument/2006/relationships/image" Target="../media/image1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wmf"/><Relationship Id="rId2" Type="http://schemas.openxmlformats.org/officeDocument/2006/relationships/image" Target="../media/image154.wmf"/><Relationship Id="rId1" Type="http://schemas.openxmlformats.org/officeDocument/2006/relationships/image" Target="../media/image15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4" Type="http://schemas.openxmlformats.org/officeDocument/2006/relationships/image" Target="../media/image1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B55F373-7BCF-4994-8E90-F22E1D3DB1DB}" type="datetimeFigureOut">
              <a:rPr lang="en-US"/>
              <a:pPr>
                <a:defRPr/>
              </a:pPr>
              <a:t>11/12/2017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08B2DD-3C97-43C7-A40D-4F648D603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6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A26DA1-F7E7-4EAD-A7C7-680743A4A3C5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40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922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2284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0979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76C14C7-0D4D-46FF-A5B0-3DE8EBC5D183}" type="slidenum">
              <a:rPr lang="en-US"/>
              <a:pPr eaLnBrk="1" hangingPunct="1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133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997BDD9-56E8-4595-92B0-8C06AFF21528}" type="slidenum">
              <a:rPr lang="en-US"/>
              <a:pPr eaLnBrk="1" hangingPunct="1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405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2EA809E-C74E-43DE-97F7-98917166CD60}" type="slidenum">
              <a:rPr lang="en-US"/>
              <a:pPr eaLnBrk="1" hangingPunct="1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162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92D7D0-56CB-4DF7-9CE0-67D01C0DC0AB}" type="slidenum">
              <a:rPr lang="en-US"/>
              <a:pPr eaLnBrk="1" hangingPunct="1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870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21A549D-EE76-4BC3-AA5F-153604668468}" type="slidenum">
              <a:rPr lang="en-US"/>
              <a:pPr eaLnBrk="1" hangingPunct="1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523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74716B1-888C-4AC8-9601-F0D85B4C80E4}" type="slidenum">
              <a:rPr lang="en-US"/>
              <a:pPr eaLnBrk="1" hangingPunct="1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253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C42F41A-7624-42EC-B9A7-07F39C6EB2B6}" type="slidenum">
              <a:rPr lang="en-US"/>
              <a:pPr eaLnBrk="1" hangingPunct="1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11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5273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0CED439-51A3-4D3A-B7DB-C62F31D4BF82}" type="slidenum">
              <a:rPr lang="en-US"/>
              <a:pPr eaLnBrk="1" hangingPunct="1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5209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B6F09E5-734E-4DBB-85FD-A7DD439C75EC}" type="slidenum">
              <a:rPr lang="en-US"/>
              <a:pPr eaLnBrk="1" hangingPunct="1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07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2B6F6A7-249E-4730-A722-FBD3C9457AB9}" type="slidenum">
              <a:rPr lang="en-US"/>
              <a:pPr eaLnBrk="1" hangingPunct="1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825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BD20D29-A617-426F-818B-CC06E1C8BA84}" type="slidenum">
              <a:rPr lang="en-US"/>
              <a:pPr eaLnBrk="1" hangingPunct="1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215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036768B-23FB-4294-9E71-70F9411F1A35}" type="slidenum">
              <a:rPr lang="en-US"/>
              <a:pPr eaLnBrk="1" hangingPunct="1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6168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9A601EA-0957-4495-A738-262EC614B83F}" type="slidenum">
              <a:rPr lang="en-US"/>
              <a:pPr eaLnBrk="1" hangingPunct="1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957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984723-B84F-41D0-987F-70009BF1F320}" type="slidenum">
              <a:rPr lang="en-US"/>
              <a:pPr eaLnBrk="1" hangingPunct="1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840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984723-B84F-41D0-987F-70009BF1F320}" type="slidenum">
              <a:rPr lang="en-US"/>
              <a:pPr eaLnBrk="1" hangingPunct="1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718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622B0A-5695-4D94-8BE6-D42D15FAA722}" type="slidenum">
              <a:rPr lang="en-US"/>
              <a:pPr eaLnBrk="1" hangingPunct="1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8926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42B9863-AA65-4730-82D4-1B38671BB77F}" type="slidenum">
              <a:rPr lang="en-US"/>
              <a:pPr eaLnBrk="1" hangingPunct="1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17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1882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20908FB-597F-4897-8726-67DEFA7AA7E4}" type="slidenum">
              <a:rPr lang="en-US"/>
              <a:pPr eaLnBrk="1" hangingPunct="1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339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A4B56DF-8911-4049-9665-C11DFDA898E3}" type="slidenum">
              <a:rPr lang="en-US"/>
              <a:pPr eaLnBrk="1" hangingPunct="1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931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D2BB694-C1F3-4044-9691-E5B07F8C925E}" type="slidenum">
              <a:rPr lang="en-US"/>
              <a:pPr eaLnBrk="1" hangingPunct="1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698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021E431-F321-4739-944B-CB51E6E2D944}" type="slidenum">
              <a:rPr lang="en-US"/>
              <a:pPr eaLnBrk="1" hangingPunct="1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762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BC81C48-CF32-4E91-A6F3-80F366C8657C}" type="slidenum">
              <a:rPr lang="en-US"/>
              <a:pPr eaLnBrk="1" hangingPunct="1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15739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841EF85-E782-4DFC-A7EC-115F11AC5397}" type="slidenum">
              <a:rPr lang="en-US"/>
              <a:pPr eaLnBrk="1" hangingPunct="1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991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5F3E304-9626-496D-B219-EEE259DF9907}" type="slidenum">
              <a:rPr lang="en-US"/>
              <a:pPr eaLnBrk="1" hangingPunct="1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04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F51C641-B7E0-457D-BCAD-182AAE9BB1CB}" type="slidenum">
              <a:rPr lang="en-US"/>
              <a:pPr eaLnBrk="1" hangingPunct="1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3930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8ACFAA5-92EC-474E-BE9A-60074714F855}" type="slidenum">
              <a:rPr lang="en-US"/>
              <a:pPr eaLnBrk="1" hangingPunct="1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493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CA5794A-A067-4EC0-82AE-4062E154870F}" type="slidenum">
              <a:rPr lang="en-US"/>
              <a:pPr eaLnBrk="1" hangingPunct="1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2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46795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4816E35-50CE-4C41-A6F5-04163EA9E9B1}" type="slidenum">
              <a:rPr lang="en-US"/>
              <a:pPr eaLnBrk="1" hangingPunct="1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960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F886691-080E-450B-83EF-F2921C614E4A}" type="slidenum">
              <a:rPr lang="en-US"/>
              <a:pPr eaLnBrk="1" hangingPunct="1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811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7F2C398-EC73-4527-A217-ACCAB7CDE4E3}" type="slidenum">
              <a:rPr lang="en-US"/>
              <a:pPr eaLnBrk="1" hangingPunct="1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26985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6EAD71B-1FA1-41E3-9568-27E7AC50CB6D}" type="slidenum">
              <a:rPr lang="en-US"/>
              <a:pPr eaLnBrk="1" hangingPunct="1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0947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B7FF04-8A71-461C-8ED5-36202FE65508}" type="slidenum">
              <a:rPr lang="en-US" smtClean="0"/>
              <a:pPr/>
              <a:t>44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9792807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9AAD09-2E12-44AA-8327-E2406CB35167}" type="slidenum">
              <a:rPr lang="en-US" smtClean="0"/>
              <a:pPr/>
              <a:t>45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6367429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9AAD09-2E12-44AA-8327-E2406CB35167}" type="slidenum">
              <a:rPr lang="en-US" smtClean="0"/>
              <a:pPr/>
              <a:t>46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4371786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9AAD09-2E12-44AA-8327-E2406CB35167}" type="slidenum">
              <a:rPr lang="en-US" smtClean="0"/>
              <a:pPr/>
              <a:t>47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8258321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7EA147-50F0-4D34-9D2B-ED41B8DE12F5}" type="slidenum">
              <a:rPr lang="en-US" smtClean="0"/>
              <a:pPr/>
              <a:t>48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5767455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9AAD09-2E12-44AA-8327-E2406CB35167}" type="slidenum">
              <a:rPr lang="en-US" smtClean="0"/>
              <a:pPr/>
              <a:t>49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56876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77439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7A835A-3622-4BB3-9E6F-3ACB1085868C}" type="slidenum">
              <a:rPr lang="en-US" smtClean="0"/>
              <a:pPr/>
              <a:t>50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3003409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9AAD09-2E12-44AA-8327-E2406CB35167}" type="slidenum">
              <a:rPr lang="en-US" smtClean="0"/>
              <a:pPr/>
              <a:t>51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1523131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9274F6-0028-47FD-9C1F-83B116EB6954}" type="slidenum">
              <a:rPr lang="en-US" smtClean="0"/>
              <a:pPr/>
              <a:t>52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1088500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A356C0-453E-4986-BBAD-0A84459A1110}" type="slidenum">
              <a:rPr lang="en-US" smtClean="0"/>
              <a:pPr/>
              <a:t>53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0540449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42CEBC-5C25-4707-B40E-64D2255C970B}" type="slidenum">
              <a:rPr lang="en-US" smtClean="0"/>
              <a:pPr/>
              <a:t>54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9060855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67F8A5-C750-41FC-9EFE-AE2457526D5B}" type="slidenum">
              <a:rPr lang="en-US" smtClean="0"/>
              <a:pPr/>
              <a:t>55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5227936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5906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6327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1892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30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05973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9859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4049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2022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7195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28640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0755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022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8826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9314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42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03685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4409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10696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0578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6747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58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72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73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92FA0-2F44-4092-A01A-2B6418E3B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37EC7-5807-440E-A5B2-E1CEEB8AE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F2564-F238-4C4E-92AB-3C60302F2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21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10FBB-497E-4A03-B7DA-B18851BC4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75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6A2664-6859-4049-AD85-4D7BC35359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4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FDDC-4AE0-48FE-A9DE-9DB1C7B3F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8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60A61-93C8-4496-96E2-DF306E17D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0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B9C89-B45A-4220-B3DB-03E13E7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8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4BF51-B50C-454E-BB14-109CEA97A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3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D6412-D282-4AFE-BB7D-A79A89512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7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E420C-DBCB-4DD4-BBE2-A311D551C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4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3BD2-46F6-4D42-8A97-FE2C800C1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2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762B-3C88-4511-B923-9FB8ABB71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4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6B63DE1-6DF1-49E9-A645-190D7EA17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8" Type="http://schemas.openxmlformats.org/officeDocument/2006/relationships/image" Target="../media/image58.png"/><Relationship Id="rId26" Type="http://schemas.openxmlformats.org/officeDocument/2006/relationships/image" Target="../media/image65.png"/><Relationship Id="rId39" Type="http://schemas.openxmlformats.org/officeDocument/2006/relationships/image" Target="../media/image74.png"/><Relationship Id="rId21" Type="http://schemas.openxmlformats.org/officeDocument/2006/relationships/image" Target="../media/image60.png"/><Relationship Id="rId34" Type="http://schemas.openxmlformats.org/officeDocument/2006/relationships/image" Target="../media/image44.png"/><Relationship Id="rId7" Type="http://schemas.openxmlformats.org/officeDocument/2006/relationships/image" Target="../media/image51.png"/><Relationship Id="rId17" Type="http://schemas.openxmlformats.org/officeDocument/2006/relationships/image" Target="../media/image57.png"/><Relationship Id="rId25" Type="http://schemas.openxmlformats.org/officeDocument/2006/relationships/image" Target="../media/image64.png"/><Relationship Id="rId33" Type="http://schemas.openxmlformats.org/officeDocument/2006/relationships/image" Target="../media/image70.png"/><Relationship Id="rId38" Type="http://schemas.openxmlformats.org/officeDocument/2006/relationships/image" Target="../media/image73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56.png"/><Relationship Id="rId20" Type="http://schemas.openxmlformats.org/officeDocument/2006/relationships/image" Target="../media/image140.png"/><Relationship Id="rId29" Type="http://schemas.openxmlformats.org/officeDocument/2006/relationships/image" Target="../media/image67.png"/><Relationship Id="rId41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24" Type="http://schemas.openxmlformats.org/officeDocument/2006/relationships/image" Target="../media/image63.png"/><Relationship Id="rId32" Type="http://schemas.openxmlformats.org/officeDocument/2006/relationships/image" Target="../media/image144.png"/><Relationship Id="rId37" Type="http://schemas.openxmlformats.org/officeDocument/2006/relationships/image" Target="../media/image72.png"/><Relationship Id="rId40" Type="http://schemas.openxmlformats.org/officeDocument/2006/relationships/image" Target="../media/image75.png"/><Relationship Id="rId5" Type="http://schemas.openxmlformats.org/officeDocument/2006/relationships/image" Target="../media/image3.jpeg"/><Relationship Id="rId15" Type="http://schemas.openxmlformats.org/officeDocument/2006/relationships/image" Target="../media/image55.png"/><Relationship Id="rId23" Type="http://schemas.openxmlformats.org/officeDocument/2006/relationships/image" Target="../media/image62.png"/><Relationship Id="rId28" Type="http://schemas.openxmlformats.org/officeDocument/2006/relationships/image" Target="../media/image66.png"/><Relationship Id="rId36" Type="http://schemas.openxmlformats.org/officeDocument/2006/relationships/image" Target="../media/image132.png"/><Relationship Id="rId10" Type="http://schemas.openxmlformats.org/officeDocument/2006/relationships/image" Target="../media/image54.png"/><Relationship Id="rId19" Type="http://schemas.openxmlformats.org/officeDocument/2006/relationships/image" Target="../media/image59.png"/><Relationship Id="rId31" Type="http://schemas.openxmlformats.org/officeDocument/2006/relationships/image" Target="../media/image69.png"/><Relationship Id="rId4" Type="http://schemas.openxmlformats.org/officeDocument/2006/relationships/image" Target="../media/image129.png"/><Relationship Id="rId9" Type="http://schemas.openxmlformats.org/officeDocument/2006/relationships/image" Target="../media/image53.png"/><Relationship Id="rId14" Type="http://schemas.openxmlformats.org/officeDocument/2006/relationships/image" Target="../media/image139.png"/><Relationship Id="rId22" Type="http://schemas.openxmlformats.org/officeDocument/2006/relationships/image" Target="../media/image61.png"/><Relationship Id="rId27" Type="http://schemas.openxmlformats.org/officeDocument/2006/relationships/image" Target="../media/image143.png"/><Relationship Id="rId30" Type="http://schemas.openxmlformats.org/officeDocument/2006/relationships/image" Target="../media/image68.png"/><Relationship Id="rId35" Type="http://schemas.openxmlformats.org/officeDocument/2006/relationships/image" Target="../media/image131.png"/><Relationship Id="rId8" Type="http://schemas.openxmlformats.org/officeDocument/2006/relationships/image" Target="../media/image52.png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0.png"/><Relationship Id="rId18" Type="http://schemas.openxmlformats.org/officeDocument/2006/relationships/image" Target="../media/image95.png"/><Relationship Id="rId3" Type="http://schemas.openxmlformats.org/officeDocument/2006/relationships/image" Target="../media/image78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94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3.jpeg"/><Relationship Id="rId5" Type="http://schemas.openxmlformats.org/officeDocument/2006/relationships/image" Target="../media/image80.png"/><Relationship Id="rId15" Type="http://schemas.openxmlformats.org/officeDocument/2006/relationships/image" Target="../media/image91.png"/><Relationship Id="rId10" Type="http://schemas.openxmlformats.org/officeDocument/2006/relationships/image" Target="../media/image160.png"/><Relationship Id="rId19" Type="http://schemas.openxmlformats.org/officeDocument/2006/relationships/image" Target="../media/image97.png"/><Relationship Id="rId4" Type="http://schemas.openxmlformats.org/officeDocument/2006/relationships/image" Target="../media/image79.png"/><Relationship Id="rId9" Type="http://schemas.openxmlformats.org/officeDocument/2006/relationships/image" Target="../media/image2.png"/><Relationship Id="rId14" Type="http://schemas.openxmlformats.org/officeDocument/2006/relationships/image" Target="../media/image960.png"/></Relationships>
</file>

<file path=ppt/slides/_rels/slide1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05.png"/><Relationship Id="rId8" Type="http://schemas.openxmlformats.org/officeDocument/2006/relationships/image" Target="../media/image1030.png"/><Relationship Id="rId3" Type="http://schemas.openxmlformats.org/officeDocument/2006/relationships/image" Target="../media/image2.png"/><Relationship Id="rId17" Type="http://schemas.openxmlformats.org/officeDocument/2006/relationships/image" Target="../media/image101.png"/><Relationship Id="rId7" Type="http://schemas.openxmlformats.org/officeDocument/2006/relationships/image" Target="../media/image1020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100.png"/><Relationship Id="rId20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90.png"/><Relationship Id="rId5" Type="http://schemas.openxmlformats.org/officeDocument/2006/relationships/image" Target="../media/image89.png"/><Relationship Id="rId15" Type="http://schemas.openxmlformats.org/officeDocument/2006/relationships/image" Target="../media/image99.png"/><Relationship Id="rId19" Type="http://schemas.openxmlformats.org/officeDocument/2006/relationships/image" Target="../media/image106.png"/><Relationship Id="rId10" Type="http://schemas.openxmlformats.org/officeDocument/2006/relationships/image" Target="../media/image1080.png"/><Relationship Id="rId4" Type="http://schemas.openxmlformats.org/officeDocument/2006/relationships/image" Target="../media/image200.png"/><Relationship Id="rId14" Type="http://schemas.openxmlformats.org/officeDocument/2006/relationships/image" Target="../media/image1121.png"/><Relationship Id="rId9" Type="http://schemas.openxmlformats.org/officeDocument/2006/relationships/image" Target="../media/image10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13.wmf"/><Relationship Id="rId12" Type="http://schemas.openxmlformats.org/officeDocument/2006/relationships/image" Target="../media/image118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15.wmf"/><Relationship Id="rId5" Type="http://schemas.openxmlformats.org/officeDocument/2006/relationships/image" Target="../media/image11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4.wmf"/><Relationship Id="rId1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13" Type="http://schemas.openxmlformats.org/officeDocument/2006/relationships/image" Target="../media/image120.wmf"/><Relationship Id="rId18" Type="http://schemas.openxmlformats.org/officeDocument/2006/relationships/oleObject" Target="../embeddings/oleObject9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19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22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8.bin"/><Relationship Id="rId20" Type="http://schemas.openxmlformats.org/officeDocument/2006/relationships/image" Target="../media/image123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3.jpeg"/><Relationship Id="rId5" Type="http://schemas.openxmlformats.org/officeDocument/2006/relationships/image" Target="../media/image126.png"/><Relationship Id="rId15" Type="http://schemas.openxmlformats.org/officeDocument/2006/relationships/image" Target="../media/image121.wmf"/><Relationship Id="rId10" Type="http://schemas.openxmlformats.org/officeDocument/2006/relationships/image" Target="../media/image2.png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125.png"/><Relationship Id="rId9" Type="http://schemas.openxmlformats.org/officeDocument/2006/relationships/image" Target="../media/image128.png"/><Relationship Id="rId1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121.wmf"/><Relationship Id="rId3" Type="http://schemas.openxmlformats.org/officeDocument/2006/relationships/notesSlide" Target="../notesSlides/notesSlide17.xml"/><Relationship Id="rId21" Type="http://schemas.openxmlformats.org/officeDocument/2006/relationships/oleObject" Target="../embeddings/oleObject16.bin"/><Relationship Id="rId7" Type="http://schemas.openxmlformats.org/officeDocument/2006/relationships/image" Target="../media/image135.png"/><Relationship Id="rId12" Type="http://schemas.openxmlformats.org/officeDocument/2006/relationships/image" Target="../media/image129.wmf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20.wmf"/><Relationship Id="rId20" Type="http://schemas.openxmlformats.org/officeDocument/2006/relationships/image" Target="../media/image12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4.png"/><Relationship Id="rId11" Type="http://schemas.openxmlformats.org/officeDocument/2006/relationships/oleObject" Target="../embeddings/oleObject11.bin"/><Relationship Id="rId5" Type="http://schemas.openxmlformats.org/officeDocument/2006/relationships/image" Target="../media/image127.png"/><Relationship Id="rId15" Type="http://schemas.openxmlformats.org/officeDocument/2006/relationships/oleObject" Target="../embeddings/oleObject13.bin"/><Relationship Id="rId10" Type="http://schemas.openxmlformats.org/officeDocument/2006/relationships/image" Target="../media/image3.jpeg"/><Relationship Id="rId19" Type="http://schemas.openxmlformats.org/officeDocument/2006/relationships/oleObject" Target="../embeddings/oleObject15.bin"/><Relationship Id="rId4" Type="http://schemas.openxmlformats.org/officeDocument/2006/relationships/image" Target="../media/image133.png"/><Relationship Id="rId9" Type="http://schemas.openxmlformats.org/officeDocument/2006/relationships/image" Target="../media/image2.png"/><Relationship Id="rId14" Type="http://schemas.openxmlformats.org/officeDocument/2006/relationships/image" Target="../media/image130.wmf"/><Relationship Id="rId22" Type="http://schemas.openxmlformats.org/officeDocument/2006/relationships/image" Target="../media/image12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0.png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121.wmf"/><Relationship Id="rId3" Type="http://schemas.openxmlformats.org/officeDocument/2006/relationships/notesSlide" Target="../notesSlides/notesSlide18.xml"/><Relationship Id="rId21" Type="http://schemas.openxmlformats.org/officeDocument/2006/relationships/oleObject" Target="../embeddings/oleObject22.bin"/><Relationship Id="rId12" Type="http://schemas.openxmlformats.org/officeDocument/2006/relationships/image" Target="../media/image129.wmf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20.wmf"/><Relationship Id="rId20" Type="http://schemas.openxmlformats.org/officeDocument/2006/relationships/image" Target="../media/image122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8.png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127.png"/><Relationship Id="rId15" Type="http://schemas.openxmlformats.org/officeDocument/2006/relationships/oleObject" Target="../embeddings/oleObject19.bin"/><Relationship Id="rId23" Type="http://schemas.openxmlformats.org/officeDocument/2006/relationships/image" Target="../media/image133.png"/><Relationship Id="rId10" Type="http://schemas.openxmlformats.org/officeDocument/2006/relationships/image" Target="../media/image3.jpeg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137.png"/><Relationship Id="rId9" Type="http://schemas.openxmlformats.org/officeDocument/2006/relationships/image" Target="../media/image2.png"/><Relationship Id="rId14" Type="http://schemas.openxmlformats.org/officeDocument/2006/relationships/image" Target="../media/image130.wmf"/><Relationship Id="rId22" Type="http://schemas.openxmlformats.org/officeDocument/2006/relationships/image" Target="../media/image12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10" Type="http://schemas.openxmlformats.org/officeDocument/2006/relationships/image" Target="../media/image71.png"/><Relationship Id="rId4" Type="http://schemas.openxmlformats.org/officeDocument/2006/relationships/image" Target="../media/image3.png"/><Relationship Id="rId9" Type="http://schemas.openxmlformats.org/officeDocument/2006/relationships/image" Target="../media/image470.png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9.wmf"/><Relationship Id="rId18" Type="http://schemas.openxmlformats.org/officeDocument/2006/relationships/oleObject" Target="../embeddings/oleObject26.bin"/><Relationship Id="rId3" Type="http://schemas.openxmlformats.org/officeDocument/2006/relationships/notesSlide" Target="../notesSlides/notesSlide20.xml"/><Relationship Id="rId21" Type="http://schemas.openxmlformats.org/officeDocument/2006/relationships/image" Target="../media/image122.wmf"/><Relationship Id="rId12" Type="http://schemas.openxmlformats.org/officeDocument/2006/relationships/oleObject" Target="../embeddings/oleObject23.bin"/><Relationship Id="rId17" Type="http://schemas.openxmlformats.org/officeDocument/2006/relationships/image" Target="../media/image120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25.bin"/><Relationship Id="rId20" Type="http://schemas.openxmlformats.org/officeDocument/2006/relationships/oleObject" Target="../embeddings/oleObject27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2.png"/><Relationship Id="rId11" Type="http://schemas.openxmlformats.org/officeDocument/2006/relationships/image" Target="../media/image3.jpeg"/><Relationship Id="rId24" Type="http://schemas.openxmlformats.org/officeDocument/2006/relationships/image" Target="../media/image133.png"/><Relationship Id="rId5" Type="http://schemas.openxmlformats.org/officeDocument/2006/relationships/image" Target="../media/image127.png"/><Relationship Id="rId15" Type="http://schemas.openxmlformats.org/officeDocument/2006/relationships/image" Target="../media/image140.wmf"/><Relationship Id="rId23" Type="http://schemas.openxmlformats.org/officeDocument/2006/relationships/image" Target="../media/image123.wmf"/><Relationship Id="rId10" Type="http://schemas.openxmlformats.org/officeDocument/2006/relationships/image" Target="../media/image2.png"/><Relationship Id="rId19" Type="http://schemas.openxmlformats.org/officeDocument/2006/relationships/image" Target="../media/image121.wmf"/><Relationship Id="rId4" Type="http://schemas.openxmlformats.org/officeDocument/2006/relationships/image" Target="../media/image141.png"/><Relationship Id="rId9" Type="http://schemas.openxmlformats.org/officeDocument/2006/relationships/image" Target="../media/image510.png"/><Relationship Id="rId14" Type="http://schemas.openxmlformats.org/officeDocument/2006/relationships/oleObject" Target="../embeddings/oleObject24.bin"/><Relationship Id="rId22" Type="http://schemas.openxmlformats.org/officeDocument/2006/relationships/oleObject" Target="../embeddings/oleObject2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6.wmf"/><Relationship Id="rId18" Type="http://schemas.openxmlformats.org/officeDocument/2006/relationships/oleObject" Target="../embeddings/oleObject32.bin"/><Relationship Id="rId3" Type="http://schemas.openxmlformats.org/officeDocument/2006/relationships/notesSlide" Target="../notesSlides/notesSlide22.xml"/><Relationship Id="rId21" Type="http://schemas.openxmlformats.org/officeDocument/2006/relationships/image" Target="../media/image122.wmf"/><Relationship Id="rId7" Type="http://schemas.openxmlformats.org/officeDocument/2006/relationships/image" Target="../media/image149.png"/><Relationship Id="rId12" Type="http://schemas.openxmlformats.org/officeDocument/2006/relationships/oleObject" Target="../embeddings/oleObject29.bin"/><Relationship Id="rId17" Type="http://schemas.openxmlformats.org/officeDocument/2006/relationships/image" Target="../media/image120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31.bin"/><Relationship Id="rId20" Type="http://schemas.openxmlformats.org/officeDocument/2006/relationships/oleObject" Target="../embeddings/oleObject33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8.png"/><Relationship Id="rId11" Type="http://schemas.openxmlformats.org/officeDocument/2006/relationships/image" Target="../media/image3.jpeg"/><Relationship Id="rId24" Type="http://schemas.openxmlformats.org/officeDocument/2006/relationships/image" Target="../media/image133.png"/><Relationship Id="rId5" Type="http://schemas.openxmlformats.org/officeDocument/2006/relationships/image" Target="../media/image127.png"/><Relationship Id="rId15" Type="http://schemas.openxmlformats.org/officeDocument/2006/relationships/image" Target="../media/image130.wmf"/><Relationship Id="rId23" Type="http://schemas.openxmlformats.org/officeDocument/2006/relationships/image" Target="../media/image123.wmf"/><Relationship Id="rId10" Type="http://schemas.openxmlformats.org/officeDocument/2006/relationships/image" Target="../media/image2.png"/><Relationship Id="rId19" Type="http://schemas.openxmlformats.org/officeDocument/2006/relationships/image" Target="../media/image121.wmf"/><Relationship Id="rId4" Type="http://schemas.openxmlformats.org/officeDocument/2006/relationships/image" Target="../media/image147.png"/><Relationship Id="rId9" Type="http://schemas.openxmlformats.org/officeDocument/2006/relationships/image" Target="../media/image560.png"/><Relationship Id="rId14" Type="http://schemas.openxmlformats.org/officeDocument/2006/relationships/oleObject" Target="../embeddings/oleObject30.bin"/><Relationship Id="rId22" Type="http://schemas.openxmlformats.org/officeDocument/2006/relationships/oleObject" Target="../embeddings/oleObject34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13" Type="http://schemas.openxmlformats.org/officeDocument/2006/relationships/oleObject" Target="../embeddings/oleObject36.bin"/><Relationship Id="rId18" Type="http://schemas.openxmlformats.org/officeDocument/2006/relationships/image" Target="../media/image121.wmf"/><Relationship Id="rId3" Type="http://schemas.openxmlformats.org/officeDocument/2006/relationships/notesSlide" Target="../notesSlides/notesSlide23.xml"/><Relationship Id="rId21" Type="http://schemas.openxmlformats.org/officeDocument/2006/relationships/oleObject" Target="../embeddings/oleObject40.bin"/><Relationship Id="rId12" Type="http://schemas.openxmlformats.org/officeDocument/2006/relationships/image" Target="../media/image150.wmf"/><Relationship Id="rId17" Type="http://schemas.openxmlformats.org/officeDocument/2006/relationships/oleObject" Target="../embeddings/oleObject38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20.wmf"/><Relationship Id="rId20" Type="http://schemas.openxmlformats.org/officeDocument/2006/relationships/image" Target="../media/image122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2.png"/><Relationship Id="rId11" Type="http://schemas.openxmlformats.org/officeDocument/2006/relationships/oleObject" Target="../embeddings/oleObject35.bin"/><Relationship Id="rId5" Type="http://schemas.openxmlformats.org/officeDocument/2006/relationships/image" Target="../media/image127.png"/><Relationship Id="rId15" Type="http://schemas.openxmlformats.org/officeDocument/2006/relationships/oleObject" Target="../embeddings/oleObject37.bin"/><Relationship Id="rId23" Type="http://schemas.openxmlformats.org/officeDocument/2006/relationships/image" Target="../media/image133.png"/><Relationship Id="rId10" Type="http://schemas.openxmlformats.org/officeDocument/2006/relationships/image" Target="../media/image3.jpeg"/><Relationship Id="rId19" Type="http://schemas.openxmlformats.org/officeDocument/2006/relationships/oleObject" Target="../embeddings/oleObject39.bin"/><Relationship Id="rId4" Type="http://schemas.openxmlformats.org/officeDocument/2006/relationships/image" Target="../media/image151.png"/><Relationship Id="rId9" Type="http://schemas.openxmlformats.org/officeDocument/2006/relationships/image" Target="../media/image2.png"/><Relationship Id="rId14" Type="http://schemas.openxmlformats.org/officeDocument/2006/relationships/image" Target="../media/image130.wmf"/><Relationship Id="rId22" Type="http://schemas.openxmlformats.org/officeDocument/2006/relationships/image" Target="../media/image123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wmf"/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15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jpeg"/><Relationship Id="rId11" Type="http://schemas.openxmlformats.org/officeDocument/2006/relationships/oleObject" Target="../embeddings/oleObject43.bin"/><Relationship Id="rId5" Type="http://schemas.openxmlformats.org/officeDocument/2006/relationships/image" Target="../media/image2.png"/><Relationship Id="rId10" Type="http://schemas.openxmlformats.org/officeDocument/2006/relationships/image" Target="../media/image154.wmf"/><Relationship Id="rId4" Type="http://schemas.openxmlformats.org/officeDocument/2006/relationships/image" Target="../media/image156.png"/><Relationship Id="rId9" Type="http://schemas.openxmlformats.org/officeDocument/2006/relationships/oleObject" Target="../embeddings/oleObject42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oleObject" Target="../embeddings/oleObject46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2.png"/><Relationship Id="rId12" Type="http://schemas.openxmlformats.org/officeDocument/2006/relationships/image" Target="../media/image158.w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60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162.png"/><Relationship Id="rId11" Type="http://schemas.openxmlformats.org/officeDocument/2006/relationships/oleObject" Target="../embeddings/oleObject45.bin"/><Relationship Id="rId5" Type="http://schemas.openxmlformats.org/officeDocument/2006/relationships/image" Target="../media/image156.png"/><Relationship Id="rId15" Type="http://schemas.openxmlformats.org/officeDocument/2006/relationships/oleObject" Target="../embeddings/oleObject47.bin"/><Relationship Id="rId10" Type="http://schemas.openxmlformats.org/officeDocument/2006/relationships/image" Target="../media/image157.wmf"/><Relationship Id="rId4" Type="http://schemas.openxmlformats.org/officeDocument/2006/relationships/image" Target="../media/image161.png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159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58.wmf"/><Relationship Id="rId18" Type="http://schemas.openxmlformats.org/officeDocument/2006/relationships/oleObject" Target="../embeddings/oleObject52.bin"/><Relationship Id="rId26" Type="http://schemas.openxmlformats.org/officeDocument/2006/relationships/image" Target="../media/image164.wmf"/><Relationship Id="rId3" Type="http://schemas.openxmlformats.org/officeDocument/2006/relationships/notesSlide" Target="../notesSlides/notesSlide26.xml"/><Relationship Id="rId21" Type="http://schemas.openxmlformats.org/officeDocument/2006/relationships/image" Target="../media/image121.wmf"/><Relationship Id="rId7" Type="http://schemas.openxmlformats.org/officeDocument/2006/relationships/image" Target="../media/image127.png"/><Relationship Id="rId12" Type="http://schemas.openxmlformats.org/officeDocument/2006/relationships/oleObject" Target="../embeddings/oleObject49.bin"/><Relationship Id="rId17" Type="http://schemas.openxmlformats.org/officeDocument/2006/relationships/image" Target="../media/image163.wmf"/><Relationship Id="rId25" Type="http://schemas.openxmlformats.org/officeDocument/2006/relationships/oleObject" Target="../embeddings/oleObject56.bin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51.bin"/><Relationship Id="rId20" Type="http://schemas.openxmlformats.org/officeDocument/2006/relationships/oleObject" Target="../embeddings/oleObject53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65.png"/><Relationship Id="rId11" Type="http://schemas.openxmlformats.org/officeDocument/2006/relationships/image" Target="../media/image157.wmf"/><Relationship Id="rId24" Type="http://schemas.openxmlformats.org/officeDocument/2006/relationships/oleObject" Target="../embeddings/oleObject55.bin"/><Relationship Id="rId5" Type="http://schemas.openxmlformats.org/officeDocument/2006/relationships/image" Target="../media/image156.png"/><Relationship Id="rId15" Type="http://schemas.openxmlformats.org/officeDocument/2006/relationships/image" Target="../media/image159.wmf"/><Relationship Id="rId23" Type="http://schemas.openxmlformats.org/officeDocument/2006/relationships/image" Target="../media/image122.wmf"/><Relationship Id="rId10" Type="http://schemas.openxmlformats.org/officeDocument/2006/relationships/oleObject" Target="../embeddings/oleObject48.bin"/><Relationship Id="rId19" Type="http://schemas.openxmlformats.org/officeDocument/2006/relationships/image" Target="../media/image120.wmf"/><Relationship Id="rId4" Type="http://schemas.openxmlformats.org/officeDocument/2006/relationships/image" Target="../media/image720.png"/><Relationship Id="rId9" Type="http://schemas.openxmlformats.org/officeDocument/2006/relationships/image" Target="../media/image3.jpeg"/><Relationship Id="rId14" Type="http://schemas.openxmlformats.org/officeDocument/2006/relationships/oleObject" Target="../embeddings/oleObject50.bin"/><Relationship Id="rId22" Type="http://schemas.openxmlformats.org/officeDocument/2006/relationships/oleObject" Target="../embeddings/oleObject54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58.wmf"/><Relationship Id="rId18" Type="http://schemas.openxmlformats.org/officeDocument/2006/relationships/oleObject" Target="../embeddings/oleObject61.bin"/><Relationship Id="rId26" Type="http://schemas.openxmlformats.org/officeDocument/2006/relationships/image" Target="../media/image164.wmf"/><Relationship Id="rId3" Type="http://schemas.openxmlformats.org/officeDocument/2006/relationships/notesSlide" Target="../notesSlides/notesSlide27.xml"/><Relationship Id="rId21" Type="http://schemas.openxmlformats.org/officeDocument/2006/relationships/image" Target="../media/image121.wmf"/><Relationship Id="rId7" Type="http://schemas.openxmlformats.org/officeDocument/2006/relationships/image" Target="../media/image127.png"/><Relationship Id="rId12" Type="http://schemas.openxmlformats.org/officeDocument/2006/relationships/oleObject" Target="../embeddings/oleObject58.bin"/><Relationship Id="rId17" Type="http://schemas.openxmlformats.org/officeDocument/2006/relationships/image" Target="../media/image163.wmf"/><Relationship Id="rId25" Type="http://schemas.openxmlformats.org/officeDocument/2006/relationships/oleObject" Target="../embeddings/oleObject65.bin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60.bin"/><Relationship Id="rId20" Type="http://schemas.openxmlformats.org/officeDocument/2006/relationships/oleObject" Target="../embeddings/oleObject62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65.png"/><Relationship Id="rId11" Type="http://schemas.openxmlformats.org/officeDocument/2006/relationships/image" Target="../media/image157.wmf"/><Relationship Id="rId24" Type="http://schemas.openxmlformats.org/officeDocument/2006/relationships/oleObject" Target="../embeddings/oleObject64.bin"/><Relationship Id="rId5" Type="http://schemas.openxmlformats.org/officeDocument/2006/relationships/image" Target="../media/image156.png"/><Relationship Id="rId15" Type="http://schemas.openxmlformats.org/officeDocument/2006/relationships/image" Target="../media/image159.wmf"/><Relationship Id="rId23" Type="http://schemas.openxmlformats.org/officeDocument/2006/relationships/image" Target="../media/image122.wmf"/><Relationship Id="rId28" Type="http://schemas.openxmlformats.org/officeDocument/2006/relationships/image" Target="../media/image168.png"/><Relationship Id="rId10" Type="http://schemas.openxmlformats.org/officeDocument/2006/relationships/oleObject" Target="../embeddings/oleObject57.bin"/><Relationship Id="rId19" Type="http://schemas.openxmlformats.org/officeDocument/2006/relationships/image" Target="../media/image120.wmf"/><Relationship Id="rId4" Type="http://schemas.openxmlformats.org/officeDocument/2006/relationships/image" Target="../media/image166.png"/><Relationship Id="rId9" Type="http://schemas.openxmlformats.org/officeDocument/2006/relationships/image" Target="../media/image3.jpeg"/><Relationship Id="rId14" Type="http://schemas.openxmlformats.org/officeDocument/2006/relationships/oleObject" Target="../embeddings/oleObject59.bin"/><Relationship Id="rId22" Type="http://schemas.openxmlformats.org/officeDocument/2006/relationships/oleObject" Target="../embeddings/oleObject63.bin"/><Relationship Id="rId27" Type="http://schemas.openxmlformats.org/officeDocument/2006/relationships/image" Target="../media/image16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6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69.png"/><Relationship Id="rId9" Type="http://schemas.openxmlformats.org/officeDocument/2006/relationships/image" Target="../media/image16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3.jpeg"/><Relationship Id="rId4" Type="http://schemas.openxmlformats.org/officeDocument/2006/relationships/image" Target="../media/image81.png"/><Relationship Id="rId9" Type="http://schemas.openxmlformats.org/officeDocument/2006/relationships/image" Target="../media/image7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70.png"/><Relationship Id="rId9" Type="http://schemas.openxmlformats.org/officeDocument/2006/relationships/image" Target="../media/image163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71.png"/><Relationship Id="rId9" Type="http://schemas.openxmlformats.org/officeDocument/2006/relationships/image" Target="../media/image163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800.png"/><Relationship Id="rId9" Type="http://schemas.openxmlformats.org/officeDocument/2006/relationships/image" Target="../media/image163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830.png"/><Relationship Id="rId9" Type="http://schemas.openxmlformats.org/officeDocument/2006/relationships/image" Target="../media/image163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870.png"/><Relationship Id="rId9" Type="http://schemas.openxmlformats.org/officeDocument/2006/relationships/image" Target="../media/image163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72.png"/><Relationship Id="rId9" Type="http://schemas.openxmlformats.org/officeDocument/2006/relationships/image" Target="../media/image163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73.png"/><Relationship Id="rId9" Type="http://schemas.openxmlformats.org/officeDocument/2006/relationships/image" Target="../media/image163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74.png"/><Relationship Id="rId9" Type="http://schemas.openxmlformats.org/officeDocument/2006/relationships/image" Target="../media/image163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notesSlide" Target="../notesSlides/notesSlide38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75.png"/><Relationship Id="rId9" Type="http://schemas.openxmlformats.org/officeDocument/2006/relationships/image" Target="../media/image163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3" Type="http://schemas.openxmlformats.org/officeDocument/2006/relationships/notesSlide" Target="../notesSlides/notesSlide39.xml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65.png"/><Relationship Id="rId9" Type="http://schemas.openxmlformats.org/officeDocument/2006/relationships/image" Target="../media/image17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6.png"/><Relationship Id="rId5" Type="http://schemas.openxmlformats.org/officeDocument/2006/relationships/image" Target="../media/image3.jpeg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image" Target="../media/image82.png"/><Relationship Id="rId9" Type="http://schemas.openxmlformats.org/officeDocument/2006/relationships/image" Target="../media/image71.png"/><Relationship Id="rId1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notesSlide" Target="../notesSlides/notesSlide40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77.png"/><Relationship Id="rId9" Type="http://schemas.openxmlformats.org/officeDocument/2006/relationships/image" Target="../media/image163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notesSlide" Target="../notesSlides/notesSlide4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78.png"/><Relationship Id="rId9" Type="http://schemas.openxmlformats.org/officeDocument/2006/relationships/image" Target="../media/image163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notesSlide" Target="../notesSlides/notesSlide42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79.png"/><Relationship Id="rId9" Type="http://schemas.openxmlformats.org/officeDocument/2006/relationships/image" Target="../media/image163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notesSlide" Target="../notesSlides/notesSlide4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2.png"/><Relationship Id="rId5" Type="http://schemas.openxmlformats.org/officeDocument/2006/relationships/image" Target="../media/image165.png"/><Relationship Id="rId4" Type="http://schemas.openxmlformats.org/officeDocument/2006/relationships/image" Target="../media/image180.png"/><Relationship Id="rId9" Type="http://schemas.openxmlformats.org/officeDocument/2006/relationships/image" Target="../media/image163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2.bin"/><Relationship Id="rId13" Type="http://schemas.openxmlformats.org/officeDocument/2006/relationships/image" Target="../media/image3.jpeg"/><Relationship Id="rId3" Type="http://schemas.openxmlformats.org/officeDocument/2006/relationships/notesSlide" Target="../notesSlides/notesSlide48.xml"/><Relationship Id="rId7" Type="http://schemas.openxmlformats.org/officeDocument/2006/relationships/image" Target="../media/image189.png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88.png"/><Relationship Id="rId11" Type="http://schemas.openxmlformats.org/officeDocument/2006/relationships/image" Target="../media/image185.wmf"/><Relationship Id="rId5" Type="http://schemas.openxmlformats.org/officeDocument/2006/relationships/image" Target="../media/image187.png"/><Relationship Id="rId10" Type="http://schemas.openxmlformats.org/officeDocument/2006/relationships/oleObject" Target="../embeddings/oleObject83.bin"/><Relationship Id="rId4" Type="http://schemas.openxmlformats.org/officeDocument/2006/relationships/image" Target="../media/image186.png"/><Relationship Id="rId9" Type="http://schemas.openxmlformats.org/officeDocument/2006/relationships/image" Target="../media/image184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.jpeg"/><Relationship Id="rId5" Type="http://schemas.openxmlformats.org/officeDocument/2006/relationships/image" Target="../media/image8.png"/><Relationship Id="rId15" Type="http://schemas.openxmlformats.org/officeDocument/2006/relationships/image" Target="../media/image71.png"/><Relationship Id="rId10" Type="http://schemas.openxmlformats.org/officeDocument/2006/relationships/image" Target="../media/image85.png"/><Relationship Id="rId4" Type="http://schemas.openxmlformats.org/officeDocument/2006/relationships/image" Target="../media/image12.png"/><Relationship Id="rId9" Type="http://schemas.openxmlformats.org/officeDocument/2006/relationships/image" Target="../media/image2.png"/><Relationship Id="rId14" Type="http://schemas.openxmlformats.org/officeDocument/2006/relationships/image" Target="../media/image470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wmf"/><Relationship Id="rId13" Type="http://schemas.openxmlformats.org/officeDocument/2006/relationships/image" Target="NULL"/><Relationship Id="rId18" Type="http://schemas.openxmlformats.org/officeDocument/2006/relationships/image" Target="../media/image2.png"/><Relationship Id="rId3" Type="http://schemas.openxmlformats.org/officeDocument/2006/relationships/notesSlide" Target="../notesSlides/notesSlide50.xml"/><Relationship Id="rId7" Type="http://schemas.openxmlformats.org/officeDocument/2006/relationships/oleObject" Target="../embeddings/oleObject85.bin"/><Relationship Id="rId12" Type="http://schemas.openxmlformats.org/officeDocument/2006/relationships/image" Target="NULL"/><Relationship Id="rId17" Type="http://schemas.openxmlformats.org/officeDocument/2006/relationships/image" Target="../media/image193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87.bin"/><Relationship Id="rId1" Type="http://schemas.openxmlformats.org/officeDocument/2006/relationships/vmlDrawing" Target="../drawings/vmlDrawing29.v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190.wmf"/><Relationship Id="rId15" Type="http://schemas.openxmlformats.org/officeDocument/2006/relationships/image" Target="../media/image192.wmf"/><Relationship Id="rId10" Type="http://schemas.openxmlformats.org/officeDocument/2006/relationships/image" Target="NULL"/><Relationship Id="rId19" Type="http://schemas.openxmlformats.org/officeDocument/2006/relationships/image" Target="../media/image3.jpeg"/><Relationship Id="rId4" Type="http://schemas.openxmlformats.org/officeDocument/2006/relationships/oleObject" Target="../embeddings/oleObject84.bin"/><Relationship Id="rId9" Type="http://schemas.openxmlformats.org/officeDocument/2006/relationships/image" Target="../media/image194.png"/><Relationship Id="rId14" Type="http://schemas.openxmlformats.org/officeDocument/2006/relationships/oleObject" Target="../embeddings/oleObject86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wmf"/><Relationship Id="rId13" Type="http://schemas.openxmlformats.org/officeDocument/2006/relationships/image" Target="../media/image192.wmf"/><Relationship Id="rId18" Type="http://schemas.openxmlformats.org/officeDocument/2006/relationships/image" Target="../media/image2.png"/><Relationship Id="rId3" Type="http://schemas.openxmlformats.org/officeDocument/2006/relationships/notesSlide" Target="../notesSlides/notesSlide52.xml"/><Relationship Id="rId7" Type="http://schemas.openxmlformats.org/officeDocument/2006/relationships/oleObject" Target="../embeddings/oleObject89.bin"/><Relationship Id="rId12" Type="http://schemas.openxmlformats.org/officeDocument/2006/relationships/oleObject" Target="../embeddings/oleObject90.bin"/><Relationship Id="rId17" Type="http://schemas.openxmlformats.org/officeDocument/2006/relationships/image" Target="../media/image198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92.bin"/><Relationship Id="rId1" Type="http://schemas.openxmlformats.org/officeDocument/2006/relationships/vmlDrawing" Target="../drawings/vmlDrawing30.v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195.wmf"/><Relationship Id="rId15" Type="http://schemas.openxmlformats.org/officeDocument/2006/relationships/image" Target="../media/image197.wmf"/><Relationship Id="rId10" Type="http://schemas.openxmlformats.org/officeDocument/2006/relationships/image" Target="NULL"/><Relationship Id="rId19" Type="http://schemas.openxmlformats.org/officeDocument/2006/relationships/image" Target="../media/image3.jpeg"/><Relationship Id="rId4" Type="http://schemas.openxmlformats.org/officeDocument/2006/relationships/oleObject" Target="../embeddings/oleObject88.bin"/><Relationship Id="rId9" Type="http://schemas.openxmlformats.org/officeDocument/2006/relationships/image" Target="../media/image199.png"/><Relationship Id="rId14" Type="http://schemas.openxmlformats.org/officeDocument/2006/relationships/oleObject" Target="../embeddings/oleObject91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wmf"/><Relationship Id="rId13" Type="http://schemas.openxmlformats.org/officeDocument/2006/relationships/image" Target="../media/image197.wmf"/><Relationship Id="rId3" Type="http://schemas.openxmlformats.org/officeDocument/2006/relationships/notesSlide" Target="../notesSlides/notesSlide53.xml"/><Relationship Id="rId7" Type="http://schemas.openxmlformats.org/officeDocument/2006/relationships/oleObject" Target="../embeddings/oleObject94.bin"/><Relationship Id="rId12" Type="http://schemas.openxmlformats.org/officeDocument/2006/relationships/oleObject" Target="../embeddings/oleObject96.bin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vmlDrawing" Target="../drawings/vmlDrawing31.vml"/><Relationship Id="rId6" Type="http://schemas.openxmlformats.org/officeDocument/2006/relationships/image" Target="NULL"/><Relationship Id="rId11" Type="http://schemas.openxmlformats.org/officeDocument/2006/relationships/image" Target="../media/image192.wmf"/><Relationship Id="rId5" Type="http://schemas.openxmlformats.org/officeDocument/2006/relationships/image" Target="../media/image200.wmf"/><Relationship Id="rId15" Type="http://schemas.openxmlformats.org/officeDocument/2006/relationships/image" Target="../media/image198.wmf"/><Relationship Id="rId10" Type="http://schemas.openxmlformats.org/officeDocument/2006/relationships/oleObject" Target="../embeddings/oleObject95.bin"/><Relationship Id="rId4" Type="http://schemas.openxmlformats.org/officeDocument/2006/relationships/oleObject" Target="../embeddings/oleObject93.bin"/><Relationship Id="rId9" Type="http://schemas.openxmlformats.org/officeDocument/2006/relationships/image" Target="../media/image202.png"/><Relationship Id="rId14" Type="http://schemas.openxmlformats.org/officeDocument/2006/relationships/oleObject" Target="../embeddings/oleObject97.bin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54.xml"/><Relationship Id="rId7" Type="http://schemas.openxmlformats.org/officeDocument/2006/relationships/image" Target="../media/image204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99.bin"/><Relationship Id="rId5" Type="http://schemas.openxmlformats.org/officeDocument/2006/relationships/image" Target="../media/image203.wmf"/><Relationship Id="rId4" Type="http://schemas.openxmlformats.org/officeDocument/2006/relationships/oleObject" Target="../embeddings/oleObject98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notesSlide" Target="../notesSlides/notesSlide55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2.png"/><Relationship Id="rId5" Type="http://schemas.openxmlformats.org/officeDocument/2006/relationships/image" Target="../media/image205.wmf"/><Relationship Id="rId4" Type="http://schemas.openxmlformats.org/officeDocument/2006/relationships/oleObject" Target="../embeddings/oleObject100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58.xml"/><Relationship Id="rId16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../media/image1350.pn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59.xml"/><Relationship Id="rId16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12" Type="http://schemas.openxmlformats.org/officeDocument/2006/relationships/image" Target="../media/image6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4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8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23" Type="http://schemas.openxmlformats.org/officeDocument/2006/relationships/image" Target="../media/image22.png"/><Relationship Id="rId19" Type="http://schemas.openxmlformats.org/officeDocument/2006/relationships/image" Target="../media/image18.png"/><Relationship Id="rId4" Type="http://schemas.openxmlformats.org/officeDocument/2006/relationships/image" Target="../media/image86.png"/><Relationship Id="rId14" Type="http://schemas.openxmlformats.org/officeDocument/2006/relationships/image" Target="../media/image8.png"/><Relationship Id="rId22" Type="http://schemas.openxmlformats.org/officeDocument/2006/relationships/image" Target="../media/image21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60.xml"/><Relationship Id="rId16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61.xml"/><Relationship Id="rId16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../media/image1360.pn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62.xml"/><Relationship Id="rId16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../media/image1380.png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66.xml"/><Relationship Id="rId16" Type="http://schemas.openxmlformats.org/officeDocument/2006/relationships/image" Target="NULL"/><Relationship Id="rId20" Type="http://schemas.openxmlformats.org/officeDocument/2006/relationships/image" Target="../media/image14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10.png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../media/image1420.png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../media/image146.pn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67.xml"/><Relationship Id="rId16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../media/image1470.pn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68.xml"/><Relationship Id="rId16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0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103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11" Type="http://schemas.openxmlformats.org/officeDocument/2006/relationships/image" Target="../media/image102.png"/><Relationship Id="rId5" Type="http://schemas.openxmlformats.org/officeDocument/2006/relationships/image" Target="../media/image3.jpeg"/><Relationship Id="rId10" Type="http://schemas.openxmlformats.org/officeDocument/2006/relationships/image" Target="../media/image26.png"/><Relationship Id="rId4" Type="http://schemas.openxmlformats.org/officeDocument/2006/relationships/image" Target="../media/image92.png"/><Relationship Id="rId9" Type="http://schemas.openxmlformats.org/officeDocument/2006/relationships/image" Target="../media/image25.png"/><Relationship Id="rId14" Type="http://schemas.openxmlformats.org/officeDocument/2006/relationships/image" Target="../media/image2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8" Type="http://schemas.openxmlformats.org/officeDocument/2006/relationships/image" Target="../media/image109.pn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" Type="http://schemas.openxmlformats.org/officeDocument/2006/relationships/image" Target="../media/image2.png"/><Relationship Id="rId21" Type="http://schemas.openxmlformats.org/officeDocument/2006/relationships/image" Target="../media/image36.png"/><Relationship Id="rId12" Type="http://schemas.openxmlformats.org/officeDocument/2006/relationships/image" Target="../media/image113.png"/><Relationship Id="rId7" Type="http://schemas.openxmlformats.org/officeDocument/2006/relationships/image" Target="../media/image108.png"/><Relationship Id="rId17" Type="http://schemas.openxmlformats.org/officeDocument/2006/relationships/image" Target="../media/image32.png"/><Relationship Id="rId25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39.png"/><Relationship Id="rId5" Type="http://schemas.openxmlformats.org/officeDocument/2006/relationships/image" Target="../media/image3.jpe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28" Type="http://schemas.openxmlformats.org/officeDocument/2006/relationships/image" Target="../media/image43.png"/><Relationship Id="rId10" Type="http://schemas.openxmlformats.org/officeDocument/2006/relationships/image" Target="../media/image910.png"/><Relationship Id="rId19" Type="http://schemas.openxmlformats.org/officeDocument/2006/relationships/image" Target="../media/image34.png"/><Relationship Id="rId4" Type="http://schemas.openxmlformats.org/officeDocument/2006/relationships/image" Target="../media/image10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Relationship Id="rId27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2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11" Type="http://schemas.openxmlformats.org/officeDocument/2006/relationships/image" Target="../media/image48.png"/><Relationship Id="rId5" Type="http://schemas.openxmlformats.org/officeDocument/2006/relationships/image" Target="../media/image3.jpeg"/><Relationship Id="rId10" Type="http://schemas.openxmlformats.org/officeDocument/2006/relationships/image" Target="../media/image47.png"/><Relationship Id="rId4" Type="http://schemas.openxmlformats.org/officeDocument/2006/relationships/image" Target="../media/image116.png"/><Relationship Id="rId9" Type="http://schemas.openxmlformats.org/officeDocument/2006/relationships/image" Target="../media/image46.png"/><Relationship Id="rId14" Type="http://schemas.openxmlformats.org/officeDocument/2006/relationships/image" Target="../media/image1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759041"/>
            <a:ext cx="8839200" cy="17526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0000CC"/>
                </a:solidFill>
              </a:rPr>
              <a:t>E399/E599: Introduction </a:t>
            </a:r>
            <a:r>
              <a:rPr lang="en-US" sz="2800" b="1" dirty="0">
                <a:solidFill>
                  <a:srgbClr val="0000CC"/>
                </a:solidFill>
              </a:rPr>
              <a:t>to Computational </a:t>
            </a:r>
            <a:r>
              <a:rPr lang="en-US" sz="2800" b="1" dirty="0" smtClean="0">
                <a:solidFill>
                  <a:srgbClr val="0000CC"/>
                </a:solidFill>
              </a:rPr>
              <a:t>Bioengineering—Dynamics </a:t>
            </a:r>
            <a:r>
              <a:rPr lang="en-US" sz="2800" b="1" dirty="0">
                <a:solidFill>
                  <a:srgbClr val="0000CC"/>
                </a:solidFill>
              </a:rPr>
              <a:t>on Networks</a:t>
            </a:r>
            <a:r>
              <a:rPr lang="en-US" sz="2800" b="1" dirty="0" smtClean="0">
                <a:solidFill>
                  <a:srgbClr val="0000CC"/>
                </a:solidFill>
              </a:rPr>
              <a:t/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Lecture 9</a:t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Linear </a:t>
            </a:r>
            <a:r>
              <a:rPr lang="en-US" sz="2800" b="1" smtClean="0">
                <a:solidFill>
                  <a:srgbClr val="0000CC"/>
                </a:solidFill>
              </a:rPr>
              <a:t>Stability Analysis</a:t>
            </a:r>
            <a:endParaRPr lang="en-US" sz="2800" b="1" dirty="0" smtClean="0">
              <a:solidFill>
                <a:srgbClr val="000099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9812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James  A. Glazier</a:t>
            </a:r>
          </a:p>
          <a:p>
            <a:pPr eaLnBrk="1" hangingPunct="1"/>
            <a:r>
              <a:rPr lang="en-US" sz="2000" dirty="0" err="1" smtClean="0">
                <a:solidFill>
                  <a:srgbClr val="000099"/>
                </a:solidFill>
              </a:rPr>
              <a:t>Biocomplexity</a:t>
            </a:r>
            <a:r>
              <a:rPr lang="en-US" sz="2000" dirty="0" smtClean="0">
                <a:solidFill>
                  <a:srgbClr val="000099"/>
                </a:solidFill>
              </a:rPr>
              <a:t> Institute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Indiana University 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Bloomington, IN 47405</a:t>
            </a:r>
          </a:p>
          <a:p>
            <a:pPr eaLnBrk="1" hangingPunct="1"/>
            <a:r>
              <a:rPr lang="en-US" sz="2000" b="1" dirty="0" smtClean="0">
                <a:solidFill>
                  <a:srgbClr val="000099"/>
                </a:solidFill>
              </a:rPr>
              <a:t>USA</a:t>
            </a:r>
          </a:p>
        </p:txBody>
      </p:sp>
      <p:pic>
        <p:nvPicPr>
          <p:cNvPr id="3076" name="Picture 5" descr="IU seal, red on white, 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76600"/>
            <a:ext cx="194468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562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Reference: </a:t>
            </a:r>
            <a:r>
              <a:rPr lang="en-US" b="1" dirty="0"/>
              <a:t>Herbert </a:t>
            </a:r>
            <a:r>
              <a:rPr lang="en-US" b="1" dirty="0" err="1"/>
              <a:t>Sauro</a:t>
            </a:r>
            <a:r>
              <a:rPr lang="en-US" b="1" dirty="0"/>
              <a:t>, </a:t>
            </a:r>
            <a:r>
              <a:rPr lang="en-US" b="1" i="1" dirty="0"/>
              <a:t>Systems Biology: Introduction to Pathway </a:t>
            </a:r>
            <a:r>
              <a:rPr lang="en-US" b="1" i="1" dirty="0" smtClean="0"/>
              <a:t>Modeling, </a:t>
            </a:r>
            <a:r>
              <a:rPr lang="en-US" b="1" dirty="0" smtClean="0"/>
              <a:t>Chapter 12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Feedback: </a:t>
            </a:r>
            <a:r>
              <a:rPr lang="en-US" sz="3600" b="1" dirty="0" err="1">
                <a:solidFill>
                  <a:srgbClr val="0000CC"/>
                </a:solidFill>
              </a:rPr>
              <a:t>Autoactivation</a:t>
            </a:r>
            <a:r>
              <a:rPr lang="en-US" sz="3600" b="1" dirty="0">
                <a:solidFill>
                  <a:srgbClr val="0000CC"/>
                </a:solidFill>
              </a:rPr>
              <a:t> and </a:t>
            </a:r>
            <a:r>
              <a:rPr lang="en-US" sz="3600" b="1" dirty="0" err="1">
                <a:solidFill>
                  <a:srgbClr val="0000CC"/>
                </a:solidFill>
              </a:rPr>
              <a:t>Bistability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4784490" cy="2043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4784490" cy="204350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3992800" y="835207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61379" y="2283624"/>
            <a:ext cx="2430208" cy="1828088"/>
            <a:chOff x="161379" y="2283624"/>
            <a:chExt cx="2430208" cy="1828088"/>
          </a:xfrm>
        </p:grpSpPr>
        <p:grpSp>
          <p:nvGrpSpPr>
            <p:cNvPr id="50" name="Group 49"/>
            <p:cNvGrpSpPr/>
            <p:nvPr/>
          </p:nvGrpSpPr>
          <p:grpSpPr>
            <a:xfrm>
              <a:off x="161379" y="2283624"/>
              <a:ext cx="2430208" cy="1828088"/>
              <a:chOff x="161379" y="2283624"/>
              <a:chExt cx="2430208" cy="1828088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161379" y="2283624"/>
                <a:ext cx="2430208" cy="1643714"/>
                <a:chOff x="161379" y="2283624"/>
                <a:chExt cx="2430208" cy="1643714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365391" y="2283624"/>
                  <a:ext cx="2226196" cy="1643714"/>
                  <a:chOff x="365391" y="2283624"/>
                  <a:chExt cx="2226196" cy="1643714"/>
                </a:xfrm>
              </p:grpSpPr>
              <p:pic>
                <p:nvPicPr>
                  <p:cNvPr id="5" name="Picture 4"/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365391" y="2283624"/>
                    <a:ext cx="2226196" cy="1643714"/>
                  </a:xfrm>
                  <a:prstGeom prst="rect">
                    <a:avLst/>
                  </a:prstGeom>
                </p:spPr>
              </p:pic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66" name="Rectangle 65"/>
                      <p:cNvSpPr/>
                      <p:nvPr/>
                    </p:nvSpPr>
                    <p:spPr>
                      <a:xfrm>
                        <a:off x="1972159" y="3323505"/>
                        <a:ext cx="501996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>
                          <a:solidFill>
                            <a:srgbClr val="FFC00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66" name="Rectangle 65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972159" y="3323505"/>
                        <a:ext cx="501996" cy="369332"/>
                      </a:xfrm>
                      <a:prstGeom prst="rect">
                        <a:avLst/>
                      </a:prstGeom>
                      <a:blipFill rotWithShape="0">
                        <a:blip r:embed="rId8"/>
                        <a:stretch>
                          <a:fillRect b="-163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72" name="Rectangle 71"/>
                    <p:cNvSpPr/>
                    <p:nvPr/>
                  </p:nvSpPr>
                  <p:spPr>
                    <a:xfrm>
                      <a:off x="161379" y="2920669"/>
                      <a:ext cx="401072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>
                <p:sp>
                  <p:nvSpPr>
                    <p:cNvPr id="72" name="Rectangle 7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1379" y="2920669"/>
                      <a:ext cx="401072" cy="369332"/>
                    </a:xfrm>
                    <a:prstGeom prst="rect">
                      <a:avLst/>
                    </a:prstGeom>
                    <a:blipFill rotWithShape="0"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8" name="Rectangle 77"/>
                  <p:cNvSpPr/>
                  <p:nvPr/>
                </p:nvSpPr>
                <p:spPr>
                  <a:xfrm>
                    <a:off x="1305589" y="3742380"/>
                    <a:ext cx="34580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78" name="Rectangle 7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5589" y="3742380"/>
                    <a:ext cx="345800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751223" y="2425114"/>
                  <a:ext cx="91345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1223" y="2425114"/>
                  <a:ext cx="913455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4" name="Group 43"/>
          <p:cNvGrpSpPr/>
          <p:nvPr/>
        </p:nvGrpSpPr>
        <p:grpSpPr>
          <a:xfrm>
            <a:off x="2482714" y="1975493"/>
            <a:ext cx="2471799" cy="2143451"/>
            <a:chOff x="2482714" y="1975493"/>
            <a:chExt cx="2471799" cy="2143451"/>
          </a:xfrm>
        </p:grpSpPr>
        <p:grpSp>
          <p:nvGrpSpPr>
            <p:cNvPr id="42" name="Group 41"/>
            <p:cNvGrpSpPr/>
            <p:nvPr/>
          </p:nvGrpSpPr>
          <p:grpSpPr>
            <a:xfrm>
              <a:off x="2482714" y="1975493"/>
              <a:ext cx="2471799" cy="2143451"/>
              <a:chOff x="2482714" y="1975493"/>
              <a:chExt cx="2471799" cy="2143451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2482714" y="1975493"/>
                <a:ext cx="2471799" cy="1951553"/>
                <a:chOff x="2482714" y="1975493"/>
                <a:chExt cx="2471799" cy="1951553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2728317" y="1975493"/>
                  <a:ext cx="2226196" cy="1951553"/>
                  <a:chOff x="2728317" y="1975493"/>
                  <a:chExt cx="2226196" cy="1951553"/>
                </a:xfrm>
              </p:grpSpPr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2728317" y="1975493"/>
                    <a:ext cx="2226196" cy="1951553"/>
                    <a:chOff x="2728317" y="1975493"/>
                    <a:chExt cx="2226196" cy="1951553"/>
                  </a:xfrm>
                </p:grpSpPr>
                <p:pic>
                  <p:nvPicPr>
                    <p:cNvPr id="7" name="Picture 6"/>
                    <p:cNvPicPr>
                      <a:picLocks noChangeAspect="1"/>
                    </p:cNvPicPr>
                    <p:nvPr/>
                  </p:nvPicPr>
                  <p:blipFill>
                    <a:blip r:embed="rId15"/>
                    <a:stretch>
                      <a:fillRect/>
                    </a:stretch>
                  </p:blipFill>
                  <p:spPr>
                    <a:xfrm>
                      <a:off x="2728317" y="2283624"/>
                      <a:ext cx="2226196" cy="1643422"/>
                    </a:xfrm>
                    <a:prstGeom prst="rect">
                      <a:avLst/>
                    </a:prstGeom>
                  </p:spPr>
                </p:pic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55" name="Rectangle 54"/>
                        <p:cNvSpPr/>
                        <p:nvPr/>
                      </p:nvSpPr>
                      <p:spPr>
                        <a:xfrm>
                          <a:off x="4099439" y="1975493"/>
                          <a:ext cx="786818" cy="401135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dirty="0" smtClean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h𝑖𝑔h</m:t>
                                    </m:r>
                                  </m:sub>
                                  <m:sup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>
                            <a:solidFill>
                              <a:srgbClr val="00CC00"/>
                            </a:solidFill>
                          </a:endParaRPr>
                        </a:p>
                      </p:txBody>
                    </p:sp>
                  </mc:Choice>
                  <mc:Fallback>
                    <p:sp>
                      <p:nvSpPr>
                        <p:cNvPr id="55" name="Rectangle 54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099439" y="1975493"/>
                          <a:ext cx="786818" cy="401135"/>
                        </a:xfrm>
                        <a:prstGeom prst="rect">
                          <a:avLst/>
                        </a:prstGeom>
                        <a:blipFill rotWithShape="0">
                          <a:blip r:embed="rId16"/>
                          <a:stretch>
                            <a:fillRect b="-1060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61" name="Rectangle 60"/>
                      <p:cNvSpPr/>
                      <p:nvPr/>
                    </p:nvSpPr>
                    <p:spPr>
                      <a:xfrm>
                        <a:off x="4241850" y="3321995"/>
                        <a:ext cx="501996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>
                          <a:solidFill>
                            <a:srgbClr val="00CC0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61" name="Rectangle 60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241850" y="3321995"/>
                        <a:ext cx="501996" cy="369332"/>
                      </a:xfrm>
                      <a:prstGeom prst="rect">
                        <a:avLst/>
                      </a:prstGeom>
                      <a:blipFill rotWithShape="0">
                        <a:blip r:embed="rId17"/>
                        <a:stretch>
                          <a:fillRect b="-163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73" name="Rectangle 72"/>
                    <p:cNvSpPr/>
                    <p:nvPr/>
                  </p:nvSpPr>
                  <p:spPr>
                    <a:xfrm>
                      <a:off x="2482714" y="2866155"/>
                      <a:ext cx="401072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>
                <p:sp>
                  <p:nvSpPr>
                    <p:cNvPr id="73" name="Rectangle 7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82714" y="2866155"/>
                      <a:ext cx="401072" cy="369332"/>
                    </a:xfrm>
                    <a:prstGeom prst="rect">
                      <a:avLst/>
                    </a:prstGeom>
                    <a:blipFill rotWithShape="0">
                      <a:blip r:embed="rId1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7" name="Rectangle 76"/>
                  <p:cNvSpPr/>
                  <p:nvPr/>
                </p:nvSpPr>
                <p:spPr>
                  <a:xfrm>
                    <a:off x="3761331" y="3749612"/>
                    <a:ext cx="34580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77" name="Rectangle 7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61331" y="3749612"/>
                    <a:ext cx="345800" cy="369332"/>
                  </a:xfrm>
                  <a:prstGeom prst="rect">
                    <a:avLst/>
                  </a:prstGeom>
                  <a:blipFill rotWithShape="0">
                    <a:blip r:embed="rId1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3512614" y="2489739"/>
                  <a:ext cx="10897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=0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.5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12614" y="2489739"/>
                  <a:ext cx="1089786" cy="369332"/>
                </a:xfrm>
                <a:prstGeom prst="rect">
                  <a:avLst/>
                </a:prstGeom>
                <a:blipFill rotWithShape="0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3" name="Group 82"/>
          <p:cNvGrpSpPr/>
          <p:nvPr/>
        </p:nvGrpSpPr>
        <p:grpSpPr>
          <a:xfrm>
            <a:off x="42491" y="4114800"/>
            <a:ext cx="2472109" cy="1935230"/>
            <a:chOff x="42491" y="4114800"/>
            <a:chExt cx="2472109" cy="1935230"/>
          </a:xfrm>
        </p:grpSpPr>
        <p:grpSp>
          <p:nvGrpSpPr>
            <p:cNvPr id="82" name="Group 81"/>
            <p:cNvGrpSpPr/>
            <p:nvPr/>
          </p:nvGrpSpPr>
          <p:grpSpPr>
            <a:xfrm>
              <a:off x="42491" y="4114800"/>
              <a:ext cx="2472109" cy="1935230"/>
              <a:chOff x="42491" y="4114800"/>
              <a:chExt cx="2472109" cy="1935230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42491" y="4114800"/>
                <a:ext cx="2472109" cy="1700266"/>
                <a:chOff x="42491" y="4114800"/>
                <a:chExt cx="2472109" cy="1700266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248878" y="4114800"/>
                  <a:ext cx="2265722" cy="1700266"/>
                  <a:chOff x="248878" y="4114800"/>
                  <a:chExt cx="2265722" cy="1700266"/>
                </a:xfrm>
              </p:grpSpPr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248878" y="4114800"/>
                    <a:ext cx="2265722" cy="1700266"/>
                    <a:chOff x="248878" y="4114800"/>
                    <a:chExt cx="2265722" cy="1700266"/>
                  </a:xfrm>
                </p:grpSpPr>
                <p:grpSp>
                  <p:nvGrpSpPr>
                    <p:cNvPr id="30" name="Group 29"/>
                    <p:cNvGrpSpPr/>
                    <p:nvPr/>
                  </p:nvGrpSpPr>
                  <p:grpSpPr>
                    <a:xfrm>
                      <a:off x="248878" y="4114800"/>
                      <a:ext cx="2265722" cy="1700266"/>
                      <a:chOff x="248878" y="4114800"/>
                      <a:chExt cx="2265722" cy="1700266"/>
                    </a:xfrm>
                  </p:grpSpPr>
                  <p:pic>
                    <p:nvPicPr>
                      <p:cNvPr id="8" name="Picture 7"/>
                      <p:cNvPicPr>
                        <a:picLocks noChangeAspect="1"/>
                      </p:cNvPicPr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48878" y="4114800"/>
                        <a:ext cx="2265722" cy="1700266"/>
                      </a:xfrm>
                      <a:prstGeom prst="rect">
                        <a:avLst/>
                      </a:prstGeom>
                    </p:spPr>
                  </p:pic>
                  <mc:AlternateContent xmlns:mc="http://schemas.openxmlformats.org/markup-compatibility/2006">
                    <mc:Choice xmlns:a14="http://schemas.microsoft.com/office/drawing/2010/main" Requires="a14">
                      <p:sp>
                        <p:nvSpPr>
                          <p:cNvPr id="53" name="Rectangle 52"/>
                          <p:cNvSpPr/>
                          <p:nvPr/>
                        </p:nvSpPr>
                        <p:spPr>
                          <a:xfrm>
                            <a:off x="1691431" y="4280580"/>
                            <a:ext cx="786818" cy="401135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Sup>
                                    <m:sSubSupPr>
                                      <m:ctrlPr>
                                        <a:rPr lang="en-US" i="1" dirty="0" smtClean="0">
                                          <a:solidFill>
                                            <a:srgbClr val="00CC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 dirty="0">
                                          <a:solidFill>
                                            <a:srgbClr val="00CC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solidFill>
                                            <a:srgbClr val="00CC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h𝑖𝑔h</m:t>
                                      </m:r>
                                    </m:sub>
                                    <m:sup>
                                      <m:r>
                                        <a:rPr lang="en-US" i="1" dirty="0">
                                          <a:solidFill>
                                            <a:srgbClr val="00CC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oMath>
                              </m:oMathPara>
                            </a14:m>
                            <a:endParaRPr lang="en-US" dirty="0">
                              <a:solidFill>
                                <a:srgbClr val="00CC00"/>
                              </a:solidFill>
                            </a:endParaRPr>
                          </a:p>
                        </p:txBody>
                      </p:sp>
                    </mc:Choice>
                    <mc:Fallback>
                      <p:sp>
                        <p:nvSpPr>
                          <p:cNvPr id="53" name="Rectangle 52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1691431" y="4280580"/>
                            <a:ext cx="786818" cy="401135"/>
                          </a:xfrm>
                          <a:prstGeom prst="rect">
                            <a:avLst/>
                          </a:prstGeom>
                          <a:blipFill rotWithShape="0">
                            <a:blip r:embed="rId22"/>
                            <a:stretch>
                              <a:fillRect b="-10606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65" name="Rectangle 64"/>
                        <p:cNvSpPr/>
                        <p:nvPr/>
                      </p:nvSpPr>
                      <p:spPr>
                        <a:xfrm>
                          <a:off x="1812827" y="5231998"/>
                          <a:ext cx="501996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dirty="0" smtClean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>
                            <a:solidFill>
                              <a:srgbClr val="00CC00"/>
                            </a:solidFill>
                          </a:endParaRPr>
                        </a:p>
                      </p:txBody>
                    </p:sp>
                  </mc:Choice>
                  <mc:Fallback>
                    <p:sp>
                      <p:nvSpPr>
                        <p:cNvPr id="65" name="Rectangle 64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812827" y="5231998"/>
                          <a:ext cx="501996" cy="369332"/>
                        </a:xfrm>
                        <a:prstGeom prst="rect">
                          <a:avLst/>
                        </a:prstGeom>
                        <a:blipFill rotWithShape="0">
                          <a:blip r:embed="rId23"/>
                          <a:stretch>
                            <a:fillRect b="-163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67" name="Rectangle 66"/>
                      <p:cNvSpPr/>
                      <p:nvPr/>
                    </p:nvSpPr>
                    <p:spPr>
                      <a:xfrm>
                        <a:off x="1715185" y="4841176"/>
                        <a:ext cx="733341" cy="369588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𝑚𝑖𝑑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67" name="Rectangle 6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715185" y="4841176"/>
                        <a:ext cx="733341" cy="369588"/>
                      </a:xfrm>
                      <a:prstGeom prst="rect">
                        <a:avLst/>
                      </a:prstGeom>
                      <a:blipFill rotWithShape="0">
                        <a:blip r:embed="rId24"/>
                        <a:stretch>
                          <a:fillRect b="-491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76" name="Rectangle 75"/>
                    <p:cNvSpPr/>
                    <p:nvPr/>
                  </p:nvSpPr>
                  <p:spPr>
                    <a:xfrm>
                      <a:off x="42491" y="4772670"/>
                      <a:ext cx="401072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>
                <p:sp>
                  <p:nvSpPr>
                    <p:cNvPr id="76" name="Rectangle 7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2491" y="4772670"/>
                      <a:ext cx="401072" cy="369332"/>
                    </a:xfrm>
                    <a:prstGeom prst="rect">
                      <a:avLst/>
                    </a:prstGeom>
                    <a:blipFill rotWithShape="0">
                      <a:blip r:embed="rId2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84" name="Rectangle 83"/>
                  <p:cNvSpPr/>
                  <p:nvPr/>
                </p:nvSpPr>
                <p:spPr>
                  <a:xfrm>
                    <a:off x="1308352" y="5680698"/>
                    <a:ext cx="34580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84" name="Rectangle 8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8352" y="5680698"/>
                    <a:ext cx="345800" cy="369332"/>
                  </a:xfrm>
                  <a:prstGeom prst="rect">
                    <a:avLst/>
                  </a:prstGeom>
                  <a:blipFill rotWithShape="0">
                    <a:blip r:embed="rId2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751222" y="4371249"/>
                  <a:ext cx="10897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1.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1222" y="4371249"/>
                  <a:ext cx="1089786" cy="369332"/>
                </a:xfrm>
                <a:prstGeom prst="rect">
                  <a:avLst/>
                </a:prstGeom>
                <a:blipFill rotWithShape="0"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0" name="Group 79"/>
          <p:cNvGrpSpPr/>
          <p:nvPr/>
        </p:nvGrpSpPr>
        <p:grpSpPr>
          <a:xfrm>
            <a:off x="2391051" y="4142173"/>
            <a:ext cx="2498132" cy="1932102"/>
            <a:chOff x="2391051" y="4142173"/>
            <a:chExt cx="2498132" cy="1932102"/>
          </a:xfrm>
        </p:grpSpPr>
        <p:grpSp>
          <p:nvGrpSpPr>
            <p:cNvPr id="79" name="Group 78"/>
            <p:cNvGrpSpPr/>
            <p:nvPr/>
          </p:nvGrpSpPr>
          <p:grpSpPr>
            <a:xfrm>
              <a:off x="2391051" y="4142173"/>
              <a:ext cx="2498132" cy="1932102"/>
              <a:chOff x="2391051" y="4142173"/>
              <a:chExt cx="2498132" cy="1932102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2391051" y="4142173"/>
                <a:ext cx="2498132" cy="1724207"/>
                <a:chOff x="2391051" y="4142173"/>
                <a:chExt cx="2498132" cy="1724207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2591587" y="4142173"/>
                  <a:ext cx="2297596" cy="1724207"/>
                  <a:chOff x="2591587" y="4142173"/>
                  <a:chExt cx="2297596" cy="1724207"/>
                </a:xfrm>
              </p:grpSpPr>
              <p:pic>
                <p:nvPicPr>
                  <p:cNvPr id="9" name="Picture 8"/>
                  <p:cNvPicPr>
                    <a:picLocks noChangeAspect="1"/>
                  </p:cNvPicPr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2591587" y="4142173"/>
                    <a:ext cx="2297596" cy="1724207"/>
                  </a:xfrm>
                  <a:prstGeom prst="rect">
                    <a:avLst/>
                  </a:prstGeom>
                </p:spPr>
              </p:pic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64" name="Rectangle 63"/>
                      <p:cNvSpPr/>
                      <p:nvPr/>
                    </p:nvSpPr>
                    <p:spPr>
                      <a:xfrm>
                        <a:off x="4235689" y="5239110"/>
                        <a:ext cx="501996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>
                          <a:solidFill>
                            <a:srgbClr val="00CC0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64" name="Rectangle 63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235689" y="5239110"/>
                        <a:ext cx="501996" cy="369332"/>
                      </a:xfrm>
                      <a:prstGeom prst="rect">
                        <a:avLst/>
                      </a:prstGeom>
                      <a:blipFill rotWithShape="0">
                        <a:blip r:embed="rId29"/>
                        <a:stretch>
                          <a:fillRect b="-163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75" name="Rectangle 74"/>
                    <p:cNvSpPr/>
                    <p:nvPr/>
                  </p:nvSpPr>
                  <p:spPr>
                    <a:xfrm>
                      <a:off x="2391051" y="4772670"/>
                      <a:ext cx="401072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>
                <p:sp>
                  <p:nvSpPr>
                    <p:cNvPr id="75" name="Rectangle 7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91051" y="4772670"/>
                      <a:ext cx="401072" cy="369332"/>
                    </a:xfrm>
                    <a:prstGeom prst="rect">
                      <a:avLst/>
                    </a:prstGeom>
                    <a:blipFill rotWithShape="0">
                      <a:blip r:embed="rId3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81" name="Rectangle 80"/>
                  <p:cNvSpPr/>
                  <p:nvPr/>
                </p:nvSpPr>
                <p:spPr>
                  <a:xfrm>
                    <a:off x="3761331" y="5704943"/>
                    <a:ext cx="34580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81" name="Rectangle 8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61331" y="5704943"/>
                    <a:ext cx="345800" cy="369332"/>
                  </a:xfrm>
                  <a:prstGeom prst="rect">
                    <a:avLst/>
                  </a:prstGeom>
                  <a:blipFill rotWithShape="0">
                    <a:blip r:embed="rId3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3429360" y="4268710"/>
                  <a:ext cx="10897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1.5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9360" y="4268710"/>
                  <a:ext cx="1089786" cy="369332"/>
                </a:xfrm>
                <a:prstGeom prst="rect">
                  <a:avLst/>
                </a:prstGeom>
                <a:blipFill rotWithShape="0">
                  <a:blip r:embed="rId3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4966170" y="4262502"/>
                <a:ext cx="410163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=0,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>
                    <a:solidFill>
                      <a:srgbClr val="FFC000"/>
                    </a:solidFill>
                  </a:rPr>
                  <a:t>a neutrally stable </a:t>
                </a:r>
                <a:r>
                  <a:rPr lang="en-US" dirty="0" smtClean="0">
                    <a:solidFill>
                      <a:srgbClr val="FFC000"/>
                    </a:solidFill>
                  </a:rPr>
                  <a:t>FP</a:t>
                </a:r>
                <a:r>
                  <a:rPr lang="en-US" dirty="0" smtClean="0"/>
                  <a:t>, otherwise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rgbClr val="00CC00"/>
                    </a:solidFill>
                  </a:rPr>
                  <a:t>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a stable </a:t>
                </a:r>
                <a:r>
                  <a:rPr lang="en-US" dirty="0">
                    <a:solidFill>
                      <a:srgbClr val="00CC00"/>
                    </a:solidFill>
                  </a:rPr>
                  <a:t>FP,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.4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an unstable FP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 smtClean="0">
                    <a:solidFill>
                      <a:srgbClr val="00CC00"/>
                    </a:solidFill>
                  </a:rPr>
                  <a:t> a stable FP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rgbClr val="00CC00"/>
                    </a:solidFill>
                  </a:rPr>
                  <a:t> a stable FP,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.5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an unstable FP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0.9</m:t>
                    </m:r>
                  </m:oMath>
                </a14:m>
                <a:r>
                  <a:rPr lang="en-US" dirty="0" smtClean="0">
                    <a:solidFill>
                      <a:srgbClr val="00CC00"/>
                    </a:solidFill>
                  </a:rPr>
                  <a:t> </a:t>
                </a:r>
                <a:r>
                  <a:rPr lang="en-US" dirty="0">
                    <a:solidFill>
                      <a:srgbClr val="00CC00"/>
                    </a:solidFill>
                  </a:rPr>
                  <a:t>a stable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FP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.5,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rgbClr val="00CC00"/>
                    </a:solidFill>
                  </a:rPr>
                  <a:t> a stable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FP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170" y="4262502"/>
                <a:ext cx="4101630" cy="2308324"/>
              </a:xfrm>
              <a:prstGeom prst="rect">
                <a:avLst/>
              </a:prstGeom>
              <a:blipFill rotWithShape="0">
                <a:blip r:embed="rId33"/>
                <a:stretch>
                  <a:fillRect l="-1337" t="-13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4873062" y="1496818"/>
            <a:ext cx="4270938" cy="2875397"/>
            <a:chOff x="4873062" y="1496818"/>
            <a:chExt cx="4270938" cy="2875397"/>
          </a:xfrm>
        </p:grpSpPr>
        <p:grpSp>
          <p:nvGrpSpPr>
            <p:cNvPr id="19" name="Group 18"/>
            <p:cNvGrpSpPr/>
            <p:nvPr/>
          </p:nvGrpSpPr>
          <p:grpSpPr>
            <a:xfrm>
              <a:off x="4873062" y="1496818"/>
              <a:ext cx="4270938" cy="2875397"/>
              <a:chOff x="4873062" y="1496818"/>
              <a:chExt cx="4270938" cy="287539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873062" y="1496818"/>
                <a:ext cx="4270938" cy="2875397"/>
                <a:chOff x="4873062" y="1496818"/>
                <a:chExt cx="4270938" cy="2875397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4873062" y="1496818"/>
                  <a:ext cx="4270938" cy="2875397"/>
                  <a:chOff x="4873062" y="1496818"/>
                  <a:chExt cx="4270938" cy="2875397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4873062" y="1496818"/>
                    <a:ext cx="4270938" cy="2765684"/>
                    <a:chOff x="4873062" y="1496818"/>
                    <a:chExt cx="4270938" cy="2765684"/>
                  </a:xfrm>
                </p:grpSpPr>
                <p:grpSp>
                  <p:nvGrpSpPr>
                    <p:cNvPr id="2" name="Group 1"/>
                    <p:cNvGrpSpPr/>
                    <p:nvPr/>
                  </p:nvGrpSpPr>
                  <p:grpSpPr>
                    <a:xfrm>
                      <a:off x="5168664" y="1496818"/>
                      <a:ext cx="3975336" cy="2765684"/>
                      <a:chOff x="4940064" y="3027754"/>
                      <a:chExt cx="3975336" cy="2765684"/>
                    </a:xfrm>
                  </p:grpSpPr>
                  <p:grpSp>
                    <p:nvGrpSpPr>
                      <p:cNvPr id="4" name="Group 3"/>
                      <p:cNvGrpSpPr/>
                      <p:nvPr/>
                    </p:nvGrpSpPr>
                    <p:grpSpPr>
                      <a:xfrm>
                        <a:off x="4940064" y="3027754"/>
                        <a:ext cx="3975336" cy="2765684"/>
                        <a:chOff x="4940064" y="3027754"/>
                        <a:chExt cx="3975336" cy="2765684"/>
                      </a:xfrm>
                    </p:grpSpPr>
                    <p:pic>
                      <p:nvPicPr>
                        <p:cNvPr id="3" name="Picture 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4"/>
                        <a:stretch>
                          <a:fillRect/>
                        </a:stretch>
                      </p:blipFill>
                      <p:spPr>
                        <a:xfrm>
                          <a:off x="4940064" y="3027754"/>
                          <a:ext cx="3975336" cy="2765684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68" name="Group 67"/>
                        <p:cNvGrpSpPr/>
                        <p:nvPr/>
                      </p:nvGrpSpPr>
                      <p:grpSpPr>
                        <a:xfrm>
                          <a:off x="5274493" y="4035832"/>
                          <a:ext cx="3482030" cy="383768"/>
                          <a:chOff x="5274493" y="4035832"/>
                          <a:chExt cx="3482030" cy="383768"/>
                        </a:xfrm>
                      </p:grpSpPr>
                      <p:grpSp>
                        <p:nvGrpSpPr>
                          <p:cNvPr id="63" name="Group 62"/>
                          <p:cNvGrpSpPr/>
                          <p:nvPr/>
                        </p:nvGrpSpPr>
                        <p:grpSpPr>
                          <a:xfrm>
                            <a:off x="5274493" y="4035832"/>
                            <a:ext cx="3482030" cy="142690"/>
                            <a:chOff x="5274493" y="4035832"/>
                            <a:chExt cx="3482030" cy="142690"/>
                          </a:xfrm>
                        </p:grpSpPr>
                        <p:grpSp>
                          <p:nvGrpSpPr>
                            <p:cNvPr id="26" name="Group 25"/>
                            <p:cNvGrpSpPr/>
                            <p:nvPr/>
                          </p:nvGrpSpPr>
                          <p:grpSpPr>
                            <a:xfrm>
                              <a:off x="5274493" y="4035832"/>
                              <a:ext cx="3482030" cy="142690"/>
                              <a:chOff x="5274493" y="4035832"/>
                              <a:chExt cx="3482030" cy="142690"/>
                            </a:xfrm>
                          </p:grpSpPr>
                          <p:grpSp>
                            <p:nvGrpSpPr>
                              <p:cNvPr id="24" name="Group 23"/>
                              <p:cNvGrpSpPr/>
                              <p:nvPr/>
                            </p:nvGrpSpPr>
                            <p:grpSpPr>
                              <a:xfrm>
                                <a:off x="5274493" y="4037306"/>
                                <a:ext cx="3482030" cy="141216"/>
                                <a:chOff x="5274493" y="4037306"/>
                                <a:chExt cx="3482030" cy="141216"/>
                              </a:xfrm>
                            </p:grpSpPr>
                            <p:grpSp>
                              <p:nvGrpSpPr>
                                <p:cNvPr id="23" name="Group 22"/>
                                <p:cNvGrpSpPr/>
                                <p:nvPr/>
                              </p:nvGrpSpPr>
                              <p:grpSpPr>
                                <a:xfrm>
                                  <a:off x="5274493" y="4037306"/>
                                  <a:ext cx="3482030" cy="141216"/>
                                  <a:chOff x="5274493" y="4037306"/>
                                  <a:chExt cx="3482030" cy="141216"/>
                                </a:xfrm>
                              </p:grpSpPr>
                              <p:grpSp>
                                <p:nvGrpSpPr>
                                  <p:cNvPr id="22" name="Group 21"/>
                                  <p:cNvGrpSpPr/>
                                  <p:nvPr/>
                                </p:nvGrpSpPr>
                                <p:grpSpPr>
                                  <a:xfrm>
                                    <a:off x="5274493" y="4037306"/>
                                    <a:ext cx="3482030" cy="141216"/>
                                    <a:chOff x="5274493" y="4037306"/>
                                    <a:chExt cx="3482030" cy="141216"/>
                                  </a:xfrm>
                                </p:grpSpPr>
                                <p:grpSp>
                                  <p:nvGrpSpPr>
                                    <p:cNvPr id="21" name="Group 20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274493" y="4037306"/>
                                      <a:ext cx="3482030" cy="141216"/>
                                      <a:chOff x="5274493" y="4037306"/>
                                      <a:chExt cx="3482030" cy="141216"/>
                                    </a:xfrm>
                                  </p:grpSpPr>
                                  <p:grpSp>
                                    <p:nvGrpSpPr>
                                      <p:cNvPr id="20" name="Group 1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5274493" y="4037306"/>
                                        <a:ext cx="3482030" cy="141216"/>
                                        <a:chOff x="5274493" y="4037306"/>
                                        <a:chExt cx="3482030" cy="141216"/>
                                      </a:xfrm>
                                    </p:grpSpPr>
                                    <p:grpSp>
                                      <p:nvGrpSpPr>
                                        <p:cNvPr id="16" name="Group 15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5274493" y="4043733"/>
                                          <a:ext cx="3482030" cy="134789"/>
                                          <a:chOff x="5274493" y="4043733"/>
                                          <a:chExt cx="3482030" cy="134789"/>
                                        </a:xfrm>
                                      </p:grpSpPr>
                                      <p:cxnSp>
                                        <p:nvCxnSpPr>
                                          <p:cNvPr id="52" name="Straight Connector 51"/>
                                          <p:cNvCxnSpPr/>
                                          <p:nvPr/>
                                        </p:nvCxnSpPr>
                                        <p:spPr>
                                          <a:xfrm flipV="1">
                                            <a:off x="5274493" y="4097141"/>
                                            <a:ext cx="348203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ln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sp>
                                        <p:nvSpPr>
                                          <p:cNvPr id="45" name="Oval 44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5417378" y="4043733"/>
                                            <a:ext cx="131197" cy="134789"/>
                                          </a:xfrm>
                                          <a:prstGeom prst="ellipse">
                                            <a:avLst/>
                                          </a:prstGeom>
                                          <a:solidFill>
                                            <a:srgbClr val="00CC00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US"/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46" name="Oval 45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760464" y="4037306"/>
                                          <a:ext cx="131197" cy="134789"/>
                                        </a:xfrm>
                                        <a:prstGeom prst="ellipse">
                                          <a:avLst/>
                                        </a:prstGeom>
                                        <a:solidFill>
                                          <a:srgbClr val="FF0000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en-US"/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49" name="Oval 48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898614" y="4041153"/>
                                        <a:ext cx="131197" cy="134789"/>
                                      </a:xfrm>
                                      <a:prstGeom prst="ellipse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>
                                        <a:noFill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en-US"/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56" name="Oval 55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6042142" y="4042627"/>
                                      <a:ext cx="131197" cy="134789"/>
                                    </a:xfrm>
                                    <a:prstGeom prst="ellipse">
                                      <a:avLst/>
                                    </a:prstGeom>
                                    <a:solidFill>
                                      <a:srgbClr val="FF0000"/>
                                    </a:solidFill>
                                    <a:ln>
                                      <a:noFill/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en-US"/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58" name="Oval 57"/>
                                  <p:cNvSpPr/>
                                  <p:nvPr/>
                                </p:nvSpPr>
                                <p:spPr>
                                  <a:xfrm>
                                    <a:off x="6193070" y="4042627"/>
                                    <a:ext cx="131197" cy="13478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rgbClr val="FF0000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US"/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2" name="Oval 61"/>
                                <p:cNvSpPr/>
                                <p:nvPr/>
                              </p:nvSpPr>
                              <p:spPr>
                                <a:xfrm>
                                  <a:off x="8484169" y="4037306"/>
                                  <a:ext cx="131197" cy="134789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00CC0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US"/>
                                </a:p>
                              </p:txBody>
                            </p:sp>
                          </p:grpSp>
                          <p:sp>
                            <p:nvSpPr>
                              <p:cNvPr id="60" name="Oval 59"/>
                              <p:cNvSpPr/>
                              <p:nvPr/>
                            </p:nvSpPr>
                            <p:spPr>
                              <a:xfrm>
                                <a:off x="7470617" y="4035832"/>
                                <a:ext cx="131197" cy="13478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CC0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</p:grpSp>
                        <p:sp>
                          <p:nvSpPr>
                            <p:cNvPr id="59" name="Oval 58"/>
                            <p:cNvSpPr/>
                            <p:nvPr/>
                          </p:nvSpPr>
                          <p:spPr>
                            <a:xfrm>
                              <a:off x="6813084" y="4037987"/>
                              <a:ext cx="131197" cy="134789"/>
                            </a:xfrm>
                            <a:prstGeom prst="ellipse">
                              <a:avLst/>
                            </a:prstGeom>
                            <a:solidFill>
                              <a:srgbClr val="00CC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cxnSp>
                        <p:nvCxnSpPr>
                          <p:cNvPr id="70" name="Straight Arrow Connector 69"/>
                          <p:cNvCxnSpPr/>
                          <p:nvPr/>
                        </p:nvCxnSpPr>
                        <p:spPr>
                          <a:xfrm>
                            <a:off x="7601814" y="4390007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00CC00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1" name="Straight Arrow Connector 70"/>
                          <p:cNvCxnSpPr/>
                          <p:nvPr/>
                        </p:nvCxnSpPr>
                        <p:spPr>
                          <a:xfrm>
                            <a:off x="5802055" y="4419600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9" name="Rectangle 68"/>
                          <p:cNvSpPr/>
                          <p:nvPr/>
                        </p:nvSpPr>
                        <p:spPr>
                          <a:xfrm>
                            <a:off x="6042142" y="4526653"/>
                            <a:ext cx="1218026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=1.25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9" name="Rectangle 68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042142" y="4526653"/>
                            <a:ext cx="1218026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35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74" name="Rectangle 73"/>
                          <p:cNvSpPr/>
                          <p:nvPr/>
                        </p:nvSpPr>
                        <p:spPr>
                          <a:xfrm>
                            <a:off x="5441886" y="3175030"/>
                            <a:ext cx="913455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74" name="Rectangle 73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5441886" y="3175030"/>
                            <a:ext cx="913455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36"/>
                            <a:stretch>
                              <a:fillRect b="-166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43" name="Rectangle 42"/>
                        <p:cNvSpPr/>
                        <p:nvPr/>
                      </p:nvSpPr>
                      <p:spPr>
                        <a:xfrm>
                          <a:off x="4873062" y="2155795"/>
                          <a:ext cx="721864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>
                    <p:sp>
                      <p:nvSpPr>
                        <p:cNvPr id="43" name="Rectangle 4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873062" y="2155795"/>
                          <a:ext cx="721864" cy="369332"/>
                        </a:xfrm>
                        <a:prstGeom prst="rect">
                          <a:avLst/>
                        </a:prstGeom>
                        <a:blipFill rotWithShape="0">
                          <a:blip r:embed="rId37"/>
                          <a:stretch>
                            <a:fillRect b="-150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47" name="Rectangle 46"/>
                      <p:cNvSpPr/>
                      <p:nvPr/>
                    </p:nvSpPr>
                    <p:spPr>
                      <a:xfrm>
                        <a:off x="7199514" y="4002883"/>
                        <a:ext cx="401072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>
                  <p:sp>
                    <p:nvSpPr>
                      <p:cNvPr id="47" name="Rectangle 4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99514" y="4002883"/>
                        <a:ext cx="401072" cy="369332"/>
                      </a:xfrm>
                      <a:prstGeom prst="rect">
                        <a:avLst/>
                      </a:prstGeom>
                      <a:blipFill rotWithShape="0">
                        <a:blip r:embed="rId3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5781946" y="2865524"/>
                      <a:ext cx="733341" cy="36958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𝑚𝑖𝑑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48" name="Rectangle 4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81946" y="2865524"/>
                      <a:ext cx="733341" cy="369588"/>
                    </a:xfrm>
                    <a:prstGeom prst="rect">
                      <a:avLst/>
                    </a:prstGeom>
                    <a:blipFill rotWithShape="0">
                      <a:blip r:embed="rId39"/>
                      <a:stretch>
                        <a:fillRect b="-491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5483592" y="2604496"/>
                    <a:ext cx="50199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83592" y="2604496"/>
                    <a:ext cx="501996" cy="369332"/>
                  </a:xfrm>
                  <a:prstGeom prst="rect">
                    <a:avLst/>
                  </a:prstGeom>
                  <a:blipFill rotWithShape="0">
                    <a:blip r:embed="rId40"/>
                    <a:stretch>
                      <a:fillRect b="-16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" name="Rectangle 50"/>
                <p:cNvSpPr/>
                <p:nvPr/>
              </p:nvSpPr>
              <p:spPr>
                <a:xfrm>
                  <a:off x="8057148" y="2795149"/>
                  <a:ext cx="786818" cy="401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  <m:sup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rgbClr val="00CC00"/>
                    </a:solidFill>
                  </a:endParaRPr>
                </a:p>
              </p:txBody>
            </p:sp>
          </mc:Choice>
          <mc:Fallback>
            <p:sp>
              <p:nvSpPr>
                <p:cNvPr id="51" name="Rectangle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57148" y="2795149"/>
                  <a:ext cx="786818" cy="401135"/>
                </a:xfrm>
                <a:prstGeom prst="rect">
                  <a:avLst/>
                </a:prstGeom>
                <a:blipFill rotWithShape="0">
                  <a:blip r:embed="rId41"/>
                  <a:stretch>
                    <a:fillRect b="-123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7322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382105" y="1791398"/>
            <a:ext cx="3810832" cy="2459596"/>
            <a:chOff x="5382105" y="1791398"/>
            <a:chExt cx="3810832" cy="2459596"/>
          </a:xfrm>
        </p:grpSpPr>
        <p:grpSp>
          <p:nvGrpSpPr>
            <p:cNvPr id="18" name="Group 17"/>
            <p:cNvGrpSpPr/>
            <p:nvPr/>
          </p:nvGrpSpPr>
          <p:grpSpPr>
            <a:xfrm>
              <a:off x="5382105" y="1791398"/>
              <a:ext cx="3810832" cy="2459596"/>
              <a:chOff x="5382105" y="1791398"/>
              <a:chExt cx="3810832" cy="2459596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5382105" y="1791398"/>
                <a:ext cx="3810832" cy="2459596"/>
                <a:chOff x="5382105" y="1791398"/>
                <a:chExt cx="3810832" cy="2459596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5382105" y="1791398"/>
                  <a:ext cx="3810832" cy="2459596"/>
                  <a:chOff x="5382105" y="1791398"/>
                  <a:chExt cx="3810832" cy="2459596"/>
                </a:xfrm>
              </p:grpSpPr>
              <p:grpSp>
                <p:nvGrpSpPr>
                  <p:cNvPr id="3" name="Group 2"/>
                  <p:cNvGrpSpPr/>
                  <p:nvPr/>
                </p:nvGrpSpPr>
                <p:grpSpPr>
                  <a:xfrm>
                    <a:off x="5847483" y="1791398"/>
                    <a:ext cx="3345454" cy="2459596"/>
                    <a:chOff x="5847483" y="1791398"/>
                    <a:chExt cx="3345454" cy="2459596"/>
                  </a:xfrm>
                </p:grpSpPr>
                <p:pic>
                  <p:nvPicPr>
                    <p:cNvPr id="4" name="Picture 3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5847483" y="1791398"/>
                      <a:ext cx="3214687" cy="2459596"/>
                    </a:xfrm>
                    <a:prstGeom prst="rect">
                      <a:avLst/>
                    </a:prstGeom>
                  </p:spPr>
                </p:pic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8847137" y="3809815"/>
                          <a:ext cx="345800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>
                    <p:sp>
                      <p:nvSpPr>
                        <p:cNvPr id="16" name="Rectangle 15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847137" y="3809815"/>
                          <a:ext cx="345800" cy="369332"/>
                        </a:xfrm>
                        <a:prstGeom prst="rect">
                          <a:avLst/>
                        </a:prstGeom>
                        <a:blipFill rotWithShape="0">
                          <a:blip r:embed="rId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7" name="Rectangle 6"/>
                      <p:cNvSpPr/>
                      <p:nvPr/>
                    </p:nvSpPr>
                    <p:spPr>
                      <a:xfrm>
                        <a:off x="5382105" y="2704095"/>
                        <a:ext cx="669222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>
                  <p:sp>
                    <p:nvSpPr>
                      <p:cNvPr id="7" name="Rectangle 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382105" y="2704095"/>
                        <a:ext cx="669222" cy="369332"/>
                      </a:xfrm>
                      <a:prstGeom prst="rect">
                        <a:avLst/>
                      </a:prstGeom>
                      <a:blipFill rotWithShape="0">
                        <a:blip r:embed="rId5"/>
                        <a:stretch>
                          <a:fillRect b="-1500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0" name="Rectangle 19"/>
                    <p:cNvSpPr/>
                    <p:nvPr/>
                  </p:nvSpPr>
                  <p:spPr>
                    <a:xfrm>
                      <a:off x="7413784" y="2503527"/>
                      <a:ext cx="1434944" cy="40113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h𝑖𝑔h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b="0" i="0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Sup>
                              <m:sSubSupPr>
                                <m:ctrlPr>
                                  <a:rPr lang="en-US" b="0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h𝑖𝑔h</m:t>
                                </m:r>
                              </m:sub>
                              <m:sup>
                                <m:r>
                                  <a:rPr lang="en-US" b="0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i="1" dirty="0">
                        <a:solidFill>
                          <a:srgbClr val="00CC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20" name="Rectangle 1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413784" y="2503527"/>
                      <a:ext cx="1434944" cy="401135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 b="-1230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2" name="Rectangle 21"/>
                  <p:cNvSpPr/>
                  <p:nvPr/>
                </p:nvSpPr>
                <p:spPr>
                  <a:xfrm>
                    <a:off x="7429673" y="2968394"/>
                    <a:ext cx="1327991" cy="36958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𝑚𝑖𝑑</m:t>
                              </m:r>
                            </m:sub>
                            <m:sup>
                              <m: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Sup>
                            <m:sSubSupPr>
                              <m:ctrlP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𝑚𝑖𝑑</m:t>
                              </m:r>
                            </m:sub>
                            <m:sup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i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22" name="Rectangle 2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29673" y="2968394"/>
                    <a:ext cx="1327991" cy="369588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311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Rectangle 20"/>
                <p:cNvSpPr/>
                <p:nvPr/>
              </p:nvSpPr>
              <p:spPr>
                <a:xfrm>
                  <a:off x="7412193" y="3366861"/>
                  <a:ext cx="127143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𝑙𝑜𝑤</m:t>
                            </m:r>
                          </m:sub>
                          <m:sup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b="0" i="0" dirty="0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Sup>
                          <m:sSubSupPr>
                            <m:ctrlPr>
                              <a:rPr lang="en-US" b="0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𝑙𝑜𝑤</m:t>
                            </m:r>
                          </m:sub>
                          <m:sup>
                            <m:r>
                              <a:rPr lang="en-US" b="0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i="1" dirty="0">
                    <a:solidFill>
                      <a:srgbClr val="00CC00"/>
                    </a:solidFill>
                  </a:endParaRPr>
                </a:p>
              </p:txBody>
            </p:sp>
          </mc:Choice>
          <mc:Fallback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12193" y="3366861"/>
                  <a:ext cx="1271438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Last Time: Toggle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45711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We studied a motif consisting of two </a:t>
                </a:r>
                <a:r>
                  <a:rPr lang="en-US" dirty="0" err="1" smtClean="0"/>
                  <a:t>crossinhibiting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autoactivators</a:t>
                </a:r>
                <a:r>
                  <a:rPr lang="en-US" dirty="0" smtClean="0"/>
                  <a:t> cross-coupled</a:t>
                </a:r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𝑑𝐵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w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ith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 (as usual)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dirty="0"/>
                  <a:t> as </a:t>
                </a:r>
                <a:r>
                  <a:rPr lang="en-US" dirty="0" smtClean="0"/>
                  <a:t>usual</a:t>
                </a:r>
              </a:p>
              <a:p>
                <a:endParaRPr lang="en-US" dirty="0"/>
              </a:p>
              <a:p>
                <a:r>
                  <a:rPr lang="en-US" dirty="0" smtClean="0"/>
                  <a:t>Found that for small values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0.3</m:t>
                    </m:r>
                  </m:oMath>
                </a14:m>
                <a:r>
                  <a:rPr lang="en-US" dirty="0"/>
                  <a:t>) </a:t>
                </a:r>
                <a:r>
                  <a:rPr lang="en-US" dirty="0" smtClean="0"/>
                  <a:t>both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 smtClean="0"/>
                  <a:t> go to a high steady state if their initial values are large enough.</a:t>
                </a:r>
              </a:p>
              <a:p>
                <a:r>
                  <a:rPr lang="en-US" dirty="0" smtClean="0"/>
                  <a:t>For larger values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 smtClean="0"/>
                  <a:t>,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&gt;0.3</m:t>
                    </m:r>
                  </m:oMath>
                </a14:m>
                <a:r>
                  <a:rPr lang="en-US" dirty="0" smtClean="0"/>
                  <a:t>) whichever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 smtClean="0"/>
                  <a:t>) has larger initial value goes to the high steady state, and whichever has smaller initial value goes to the low steady state</a:t>
                </a:r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4571123"/>
              </a:xfrm>
              <a:prstGeom prst="rect">
                <a:avLst/>
              </a:prstGeom>
              <a:blipFill rotWithShape="0">
                <a:blip r:embed="rId10"/>
                <a:stretch>
                  <a:fillRect l="-930" t="-667" b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5" t="81756" r="61826" b="5539"/>
          <a:stretch/>
        </p:blipFill>
        <p:spPr>
          <a:xfrm>
            <a:off x="6119514" y="787866"/>
            <a:ext cx="2727623" cy="11933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46288" y="1244897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18756" y="1235636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5791614" y="4250994"/>
            <a:ext cx="3065252" cy="2413516"/>
            <a:chOff x="5791614" y="4250994"/>
            <a:chExt cx="3065252" cy="2413516"/>
          </a:xfrm>
        </p:grpSpPr>
        <p:grpSp>
          <p:nvGrpSpPr>
            <p:cNvPr id="24" name="Group 23"/>
            <p:cNvGrpSpPr/>
            <p:nvPr/>
          </p:nvGrpSpPr>
          <p:grpSpPr>
            <a:xfrm>
              <a:off x="5791614" y="4250994"/>
              <a:ext cx="3065252" cy="2413516"/>
              <a:chOff x="5791614" y="4250994"/>
              <a:chExt cx="3065252" cy="2413516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5791614" y="4250994"/>
                <a:ext cx="3065252" cy="2413516"/>
                <a:chOff x="5791614" y="4250994"/>
                <a:chExt cx="3065252" cy="2413516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5791614" y="4250994"/>
                  <a:ext cx="3065252" cy="2413516"/>
                  <a:chOff x="5791614" y="4250994"/>
                  <a:chExt cx="3065252" cy="2413516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5791614" y="4250994"/>
                    <a:ext cx="3065252" cy="2413516"/>
                    <a:chOff x="5791614" y="4250994"/>
                    <a:chExt cx="3065252" cy="2413516"/>
                  </a:xfrm>
                </p:grpSpPr>
                <p:grpSp>
                  <p:nvGrpSpPr>
                    <p:cNvPr id="12" name="Group 11"/>
                    <p:cNvGrpSpPr/>
                    <p:nvPr/>
                  </p:nvGrpSpPr>
                  <p:grpSpPr>
                    <a:xfrm>
                      <a:off x="5972182" y="4250994"/>
                      <a:ext cx="2884684" cy="2413516"/>
                      <a:chOff x="6040983" y="3505200"/>
                      <a:chExt cx="2884684" cy="2413516"/>
                    </a:xfrm>
                  </p:grpSpPr>
                  <p:pic>
                    <p:nvPicPr>
                      <p:cNvPr id="13" name="Picture 12"/>
                      <p:cNvPicPr>
                        <a:picLocks noChangeAspect="1"/>
                      </p:cNvPicPr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040983" y="3505200"/>
                        <a:ext cx="2884684" cy="2228850"/>
                      </a:xfrm>
                      <a:prstGeom prst="rect">
                        <a:avLst/>
                      </a:prstGeom>
                    </p:spPr>
                  </p:pic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4" name="Rectangle 13"/>
                          <p:cNvSpPr/>
                          <p:nvPr/>
                        </p:nvSpPr>
                        <p:spPr>
                          <a:xfrm>
                            <a:off x="7391400" y="5549384"/>
                            <a:ext cx="344260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" name="Rectangle 2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391400" y="5549384"/>
                            <a:ext cx="344260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14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5" name="Rectangle 4"/>
                        <p:cNvSpPr/>
                        <p:nvPr/>
                      </p:nvSpPr>
                      <p:spPr>
                        <a:xfrm>
                          <a:off x="5791614" y="5180753"/>
                          <a:ext cx="483722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>
                    <p:sp>
                      <p:nvSpPr>
                        <p:cNvPr id="5" name="Rectangle 4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791614" y="5180753"/>
                          <a:ext cx="483722" cy="369332"/>
                        </a:xfrm>
                        <a:prstGeom prst="rect">
                          <a:avLst/>
                        </a:prstGeom>
                        <a:blipFill rotWithShape="0">
                          <a:blip r:embed="rId15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10" name="Rectangle 9"/>
                      <p:cNvSpPr/>
                      <p:nvPr/>
                    </p:nvSpPr>
                    <p:spPr>
                      <a:xfrm>
                        <a:off x="7326799" y="4483746"/>
                        <a:ext cx="1434945" cy="401135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h𝑖𝑔h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Sup>
                                <m:sSubSupPr>
                                  <m:ctrlP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h𝑖𝑔h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>
                  <p:sp>
                    <p:nvSpPr>
                      <p:cNvPr id="10" name="Rectangle 9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26799" y="4483746"/>
                        <a:ext cx="1434945" cy="401135"/>
                      </a:xfrm>
                      <a:prstGeom prst="rect">
                        <a:avLst/>
                      </a:prstGeom>
                      <a:blipFill rotWithShape="0">
                        <a:blip r:embed="rId16"/>
                        <a:stretch>
                          <a:fillRect b="-1230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7401298" y="4975487"/>
                      <a:ext cx="1327991" cy="36958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𝑚𝑖𝑑</m:t>
                                </m:r>
                              </m:sub>
                              <m:sup>
                                <m: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b="0" i="0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Sup>
                              <m:sSubSupPr>
                                <m:ctrlP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𝑚𝑖𝑑</m:t>
                                </m:r>
                              </m:sub>
                              <m:sup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i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28" name="Rectangle 2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401298" y="4975487"/>
                      <a:ext cx="1327991" cy="369588"/>
                    </a:xfrm>
                    <a:prstGeom prst="rect">
                      <a:avLst/>
                    </a:prstGeom>
                    <a:blipFill rotWithShape="0">
                      <a:blip r:embed="rId17"/>
                      <a:stretch>
                        <a:fillRect b="-147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0" name="Rectangle 29"/>
                  <p:cNvSpPr/>
                  <p:nvPr/>
                </p:nvSpPr>
                <p:spPr>
                  <a:xfrm>
                    <a:off x="7429673" y="5536311"/>
                    <a:ext cx="127143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𝑙𝑜𝑤</m:t>
                              </m:r>
                            </m:sub>
                            <m:sup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0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Sup>
                            <m:sSubSupPr>
                              <m:ctrlPr>
                                <a:rPr lang="en-US" b="0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𝑙𝑜𝑤</m:t>
                              </m:r>
                            </m:sub>
                            <m:sup>
                              <m:r>
                                <a:rPr lang="en-US" b="0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i="1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30" name="Rectangle 2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29673" y="5536311"/>
                    <a:ext cx="1271438" cy="369332"/>
                  </a:xfrm>
                  <a:prstGeom prst="rect">
                    <a:avLst/>
                  </a:prstGeom>
                  <a:blipFill rotWithShape="0">
                    <a:blip r:embed="rId18"/>
                    <a:stretch>
                      <a:fillRect b="-1475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Rectangle 33"/>
                <p:cNvSpPr/>
                <p:nvPr/>
              </p:nvSpPr>
              <p:spPr>
                <a:xfrm>
                  <a:off x="6336075" y="4389556"/>
                  <a:ext cx="784958" cy="70993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  <m:sup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i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endParaRPr>
                </a:p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  <m:sup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6075" y="4389556"/>
                  <a:ext cx="784958" cy="709938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 b="-512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855422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Last </a:t>
            </a:r>
            <a:r>
              <a:rPr lang="en-US" sz="3600" b="1" dirty="0" smtClean="0">
                <a:solidFill>
                  <a:srgbClr val="0000CC"/>
                </a:solidFill>
              </a:rPr>
              <a:t>Time</a:t>
            </a:r>
            <a:r>
              <a:rPr lang="en-US" sz="3600" b="1" dirty="0" smtClean="0">
                <a:solidFill>
                  <a:srgbClr val="0000CC"/>
                </a:solidFill>
              </a:rPr>
              <a:t>: Toggle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6305726" cy="31861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For our toggle circuit, let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 smtClean="0"/>
                  <a:t> (as usual)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=0.7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=1, 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=0.6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𝑑𝐵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As we change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 smtClean="0"/>
                  <a:t> (the strength of nonlinearity), the shape of the bifurcation changes</a:t>
                </a: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6305726" cy="3186129"/>
              </a:xfrm>
              <a:prstGeom prst="rect">
                <a:avLst/>
              </a:prstGeom>
              <a:blipFill rotWithShape="0">
                <a:blip r:embed="rId4"/>
                <a:stretch>
                  <a:fillRect l="-870" t="-956" b="-2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5" t="81756" r="61826" b="5539"/>
          <a:stretch/>
        </p:blipFill>
        <p:spPr>
          <a:xfrm>
            <a:off x="6119514" y="787866"/>
            <a:ext cx="2727623" cy="11933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46288" y="1244897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18756" y="1235636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5321255" y="3808033"/>
            <a:ext cx="3898758" cy="3049967"/>
            <a:chOff x="5321255" y="3808033"/>
            <a:chExt cx="3898758" cy="3049967"/>
          </a:xfrm>
        </p:grpSpPr>
        <p:grpSp>
          <p:nvGrpSpPr>
            <p:cNvPr id="15" name="Group 14"/>
            <p:cNvGrpSpPr/>
            <p:nvPr/>
          </p:nvGrpSpPr>
          <p:grpSpPr>
            <a:xfrm>
              <a:off x="5321255" y="3808033"/>
              <a:ext cx="3898758" cy="3049967"/>
              <a:chOff x="5321255" y="3808033"/>
              <a:chExt cx="3898758" cy="3049967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321255" y="3960629"/>
                <a:ext cx="3898758" cy="2897371"/>
                <a:chOff x="5321255" y="3960629"/>
                <a:chExt cx="3898758" cy="2897371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5321255" y="3960629"/>
                  <a:ext cx="3898758" cy="2897371"/>
                  <a:chOff x="5321255" y="3960629"/>
                  <a:chExt cx="3898758" cy="2897371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5321255" y="3960629"/>
                    <a:ext cx="3898758" cy="2897371"/>
                    <a:chOff x="5321255" y="3960629"/>
                    <a:chExt cx="3898758" cy="2897371"/>
                  </a:xfrm>
                </p:grpSpPr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5321255" y="3960629"/>
                      <a:ext cx="3898758" cy="2897371"/>
                      <a:chOff x="5321255" y="3960629"/>
                      <a:chExt cx="3898758" cy="2897371"/>
                    </a:xfrm>
                  </p:grpSpPr>
                  <p:grpSp>
                    <p:nvGrpSpPr>
                      <p:cNvPr id="4" name="Group 3"/>
                      <p:cNvGrpSpPr/>
                      <p:nvPr/>
                    </p:nvGrpSpPr>
                    <p:grpSpPr>
                      <a:xfrm>
                        <a:off x="5408433" y="3960629"/>
                        <a:ext cx="3811580" cy="2897371"/>
                        <a:chOff x="5408433" y="3960629"/>
                        <a:chExt cx="3811580" cy="2897371"/>
                      </a:xfrm>
                    </p:grpSpPr>
                    <p:pic>
                      <p:nvPicPr>
                        <p:cNvPr id="6" name="Picture 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408433" y="3960629"/>
                          <a:ext cx="3811580" cy="2895769"/>
                        </a:xfrm>
                        <a:prstGeom prst="rect">
                          <a:avLst/>
                        </a:prstGeom>
                      </p:spPr>
                    </p:pic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" name="Rectangle 2"/>
                            <p:cNvSpPr/>
                            <p:nvPr/>
                          </p:nvSpPr>
                          <p:spPr>
                            <a:xfrm>
                              <a:off x="7285898" y="6488668"/>
                              <a:ext cx="344260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" name="Rectangle 2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285898" y="6488668"/>
                              <a:ext cx="344260" cy="369332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14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>
                    <mc:Choice xmlns:a14="http://schemas.microsoft.com/office/drawing/2010/main" Requires="a14">
                      <p:sp>
                        <p:nvSpPr>
                          <p:cNvPr id="19" name="Rectangle 18"/>
                          <p:cNvSpPr/>
                          <p:nvPr/>
                        </p:nvSpPr>
                        <p:spPr>
                          <a:xfrm>
                            <a:off x="5321255" y="5236448"/>
                            <a:ext cx="483722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p>
                                    <m:sSupPr>
                                      <m:ctrlPr>
                                        <a:rPr lang="en-US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 dirty="0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p>
                                      <m:r>
                                        <a:rPr lang="en-US" i="1" dirty="0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>
                      <p:sp>
                        <p:nvSpPr>
                          <p:cNvPr id="19" name="Rectangle 18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5321255" y="5236448"/>
                            <a:ext cx="483722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15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23" name="Rectangle 22"/>
                        <p:cNvSpPr/>
                        <p:nvPr/>
                      </p:nvSpPr>
                      <p:spPr>
                        <a:xfrm>
                          <a:off x="5727100" y="4836326"/>
                          <a:ext cx="784958" cy="709938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dirty="0" smtClean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h𝑖𝑔h</m:t>
                                    </m:r>
                                  </m:sub>
                                  <m:sup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i="1" dirty="0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h𝑖𝑔h</m:t>
                                    </m:r>
                                  </m:sub>
                                  <m:sup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>
                    <p:sp>
                      <p:nvSpPr>
                        <p:cNvPr id="23" name="Rectangle 2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727100" y="4836326"/>
                          <a:ext cx="784958" cy="709938"/>
                        </a:xfrm>
                        <a:prstGeom prst="rect">
                          <a:avLst/>
                        </a:prstGeom>
                        <a:blipFill rotWithShape="0">
                          <a:blip r:embed="rId16"/>
                          <a:stretch>
                            <a:fillRect b="-5128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21" name="Rectangle 20"/>
                      <p:cNvSpPr/>
                      <p:nvPr/>
                    </p:nvSpPr>
                    <p:spPr>
                      <a:xfrm>
                        <a:off x="7137999" y="4951927"/>
                        <a:ext cx="731482" cy="646844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𝑚𝑖𝑑</m:t>
                                  </m:r>
                                </m:sub>
                                <m:sup>
                                  <m:r>
                                    <a:rPr lang="en-US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endParaRPr>
                      </a:p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𝑚𝑖𝑑</m:t>
                                  </m:r>
                                </m:sub>
                                <m:sup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i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21" name="Rectangle 20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37999" y="4951927"/>
                        <a:ext cx="731482" cy="646844"/>
                      </a:xfrm>
                      <a:prstGeom prst="rect">
                        <a:avLst/>
                      </a:prstGeom>
                      <a:blipFill rotWithShape="0">
                        <a:blip r:embed="rId17"/>
                        <a:stretch>
                          <a:fillRect b="-283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2" name="Rectangle 21"/>
                    <p:cNvSpPr/>
                    <p:nvPr/>
                  </p:nvSpPr>
                  <p:spPr>
                    <a:xfrm>
                      <a:off x="7059258" y="6141788"/>
                      <a:ext cx="127143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𝑙𝑜𝑤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b="0" i="0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Sup>
                              <m:sSubSupPr>
                                <m:ctrlPr>
                                  <a:rPr lang="en-US" b="0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𝑙𝑜𝑤</m:t>
                                </m:r>
                              </m:sub>
                              <m:sup>
                                <m:r>
                                  <a:rPr lang="en-US" b="0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i="1" dirty="0">
                        <a:solidFill>
                          <a:srgbClr val="00CC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22" name="Rectangle 2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059258" y="6141788"/>
                      <a:ext cx="1271438" cy="369332"/>
                    </a:xfrm>
                    <a:prstGeom prst="rect">
                      <a:avLst/>
                    </a:prstGeom>
                    <a:blipFill rotWithShape="0">
                      <a:blip r:embed="rId18"/>
                      <a:stretch>
                        <a:fillRect b="-15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7573727" y="3808033"/>
                    <a:ext cx="1434945" cy="40113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h𝑖𝑔h</m:t>
                              </m:r>
                            </m:sub>
                            <m:sup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Sup>
                            <m:sSubSupPr>
                              <m:ctrlP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h𝑖𝑔h</m:t>
                              </m:r>
                            </m:sub>
                            <m:sup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20" name="Rectangle 1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73727" y="3808033"/>
                    <a:ext cx="1434945" cy="401135"/>
                  </a:xfrm>
                  <a:prstGeom prst="rect">
                    <a:avLst/>
                  </a:prstGeom>
                  <a:blipFill rotWithShape="0">
                    <a:blip r:embed="rId19"/>
                    <a:stretch>
                      <a:fillRect b="-123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8237304" y="5015463"/>
                  <a:ext cx="625941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7304" y="5015463"/>
                  <a:ext cx="625941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7767" r="-7767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7507250" y="4644150"/>
                  <a:ext cx="62594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7250" y="4644150"/>
                  <a:ext cx="625941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7843" r="-7843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6947786" y="4480120"/>
                  <a:ext cx="62594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=3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7786" y="4480120"/>
                  <a:ext cx="625941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7843" r="-7843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6746288" y="4263159"/>
                  <a:ext cx="62594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=4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6288" y="4263159"/>
                  <a:ext cx="625941" cy="27699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7843" r="-7843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512058" y="4039091"/>
                  <a:ext cx="62594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2058" y="4039091"/>
                  <a:ext cx="625941" cy="27699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7767" r="-7767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5887432" y="3898989"/>
                  <a:ext cx="62594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=6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87432" y="3898989"/>
                  <a:ext cx="625941" cy="276999"/>
                </a:xfrm>
                <a:prstGeom prst="rect">
                  <a:avLst/>
                </a:prstGeom>
                <a:blipFill rotWithShape="0">
                  <a:blip r:embed="rId20"/>
                  <a:stretch>
                    <a:fillRect l="-7843" r="-7843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830505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Theory of Bifurcations</a:t>
            </a:r>
          </a:p>
        </p:txBody>
      </p:sp>
      <p:sp>
        <p:nvSpPr>
          <p:cNvPr id="9219" name="Text Box 9"/>
          <p:cNvSpPr txBox="1">
            <a:spLocks noChangeArrowheads="1"/>
          </p:cNvSpPr>
          <p:nvPr/>
        </p:nvSpPr>
        <p:spPr bwMode="auto">
          <a:xfrm>
            <a:off x="0" y="1066800"/>
            <a:ext cx="914400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00B050"/>
                </a:solidFill>
              </a:rPr>
              <a:t>The preceding examples show that changes </a:t>
            </a:r>
            <a:r>
              <a:rPr lang="en-US" sz="2400" dirty="0">
                <a:solidFill>
                  <a:srgbClr val="00B050"/>
                </a:solidFill>
              </a:rPr>
              <a:t>in parameter values can lead to qualitative changes in number and stability of Fixed </a:t>
            </a:r>
            <a:r>
              <a:rPr lang="en-US" sz="2400" dirty="0" smtClean="0">
                <a:solidFill>
                  <a:srgbClr val="00B050"/>
                </a:solidFill>
              </a:rPr>
              <a:t>Points</a:t>
            </a:r>
            <a:endParaRPr lang="en-US" sz="2400" dirty="0">
              <a:solidFill>
                <a:srgbClr val="00B05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0000CC"/>
                </a:solidFill>
              </a:rPr>
              <a:t>Let’s look at another classical example from population biology</a:t>
            </a:r>
            <a:endParaRPr lang="en-US" sz="2400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3600" b="1" dirty="0">
                <a:solidFill>
                  <a:srgbClr val="0000CC"/>
                </a:solidFill>
              </a:rPr>
              <a:t>Logistic Map with Predation: Spruce Budworm Model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</a:rPr>
              <a:t>Spruce Budworms eat trees and reproduce. 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</a:rPr>
              <a:t>By themselves obey logistic equation (too many worms, not enough food). Carrying capacity is </a:t>
            </a:r>
            <a:r>
              <a:rPr lang="en-US" sz="2400" i="1" dirty="0">
                <a:solidFill>
                  <a:srgbClr val="0000CC"/>
                </a:solidFill>
                <a:latin typeface="Times New Roman" panose="02020603050405020304" pitchFamily="18" charset="0"/>
              </a:rPr>
              <a:t>K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i="1" dirty="0">
                <a:solidFill>
                  <a:srgbClr val="0000CC"/>
                </a:solidFill>
                <a:latin typeface="Times New Roman" panose="02020603050405020304" pitchFamily="18" charset="0"/>
              </a:rPr>
              <a:t>Addition</a:t>
            </a:r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</a:rPr>
              <a:t>: Predation: If lots of worms attract birds which eat </a:t>
            </a:r>
            <a:r>
              <a:rPr lang="en-US" sz="2400" dirty="0" smtClean="0">
                <a:solidFill>
                  <a:srgbClr val="0000CC"/>
                </a:solidFill>
                <a:latin typeface="Times New Roman" panose="02020603050405020304" pitchFamily="18" charset="0"/>
              </a:rPr>
              <a:t>worms</a:t>
            </a:r>
            <a:endParaRPr lang="en-US" sz="24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20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redblackblocki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18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715963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CC"/>
                </a:solidFill>
              </a:rPr>
              <a:t>What is Predation Term Like?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43" name="Text Box 4"/>
              <p:cNvSpPr txBox="1">
                <a:spLocks noChangeArrowheads="1"/>
              </p:cNvSpPr>
              <p:nvPr/>
            </p:nvSpPr>
            <p:spPr bwMode="auto">
              <a:xfrm>
                <a:off x="609600" y="838200"/>
                <a:ext cx="8153400" cy="592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If few worms, birds go elsewhere (no predation).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If lot of worms, birds are fixed in number so have maximum predation rate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/>
                  <a:t> (</a:t>
                </a:r>
                <a:r>
                  <a:rPr lang="en-US" dirty="0">
                    <a:solidFill>
                      <a:srgbClr val="00B050"/>
                    </a:solidFill>
                  </a:rPr>
                  <a:t>saturation</a:t>
                </a:r>
                <a:r>
                  <a:rPr lang="en-US" dirty="0"/>
                  <a:t>)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Look at limits: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How to fill in?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There is a critical number of worms at which birds decide worth eating, </a:t>
                </a:r>
                <a:r>
                  <a:rPr lang="en-US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So form of function is: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Many possibilities: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Simplest is: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Which has correct </a:t>
                </a:r>
                <a:r>
                  <a:rPr lang="en-US" dirty="0" smtClean="0"/>
                  <a:t>threshold</a:t>
                </a:r>
                <a:r>
                  <a:rPr lang="en-US" dirty="0"/>
                  <a:t> </a:t>
                </a:r>
                <a:r>
                  <a:rPr lang="en-US" dirty="0" smtClean="0"/>
                  <a:t>(A classic Hill function with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 derivative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Could use any even power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≥2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24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838200"/>
                <a:ext cx="8153400" cy="5924250"/>
              </a:xfrm>
              <a:prstGeom prst="rect">
                <a:avLst/>
              </a:prstGeom>
              <a:blipFill rotWithShape="0">
                <a:blip r:embed="rId3"/>
                <a:stretch>
                  <a:fillRect l="-598" t="-618" b="-7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4" name="Picture 6" descr="C:\Users\James Glazier\Desktop\P700--Computerized course Notes\GIF\fig0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752600"/>
            <a:ext cx="2995613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7"/>
          <p:cNvSpPr txBox="1">
            <a:spLocks noChangeArrowheads="1"/>
          </p:cNvSpPr>
          <p:nvPr/>
        </p:nvSpPr>
        <p:spPr bwMode="auto">
          <a:xfrm>
            <a:off x="4876800" y="2362200"/>
            <a:ext cx="1143000" cy="731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10246" name="Picture 7" descr="C:\Users\James Glazier\Desktop\P700--Computerized course Notes\GIF\fig0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14800"/>
            <a:ext cx="2867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5486400" y="3200400"/>
            <a:ext cx="3048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10249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8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CC"/>
                </a:solidFill>
              </a:rPr>
              <a:t>Spruce-Budworm Growth Equation</a:t>
            </a:r>
          </a:p>
        </p:txBody>
      </p:sp>
      <p:graphicFrame>
        <p:nvGraphicFramePr>
          <p:cNvPr id="11267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728913" y="838200"/>
          <a:ext cx="3046412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" name="Equation" r:id="rId4" imgW="1943100" imgH="635000" progId="Equation.3">
                  <p:embed/>
                </p:oleObj>
              </mc:Choice>
              <mc:Fallback>
                <p:oleObj name="Equation" r:id="rId4" imgW="1943100" imgH="63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8913" y="838200"/>
                        <a:ext cx="3046412" cy="99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133600" y="2895600"/>
          <a:ext cx="4570413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" name="Equation" r:id="rId6" imgW="3873500" imgH="1727200" progId="Equation.3">
                  <p:embed/>
                </p:oleObj>
              </mc:Choice>
              <mc:Fallback>
                <p:oleObj name="Equation" r:id="rId6" imgW="3873500" imgH="172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895600"/>
                        <a:ext cx="4570413" cy="203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152400" y="1752600"/>
            <a:ext cx="88392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Want </a:t>
            </a:r>
            <a:r>
              <a:rPr lang="en-US" dirty="0" smtClean="0"/>
              <a:t>to know when the Qualitative Behaviors change as we change parameters</a:t>
            </a:r>
            <a:endParaRPr lang="en-US" dirty="0"/>
          </a:p>
          <a:p>
            <a:pPr eaLnBrk="1" hangingPunct="1">
              <a:spcBef>
                <a:spcPct val="50000"/>
              </a:spcBef>
            </a:pPr>
            <a:r>
              <a:rPr lang="en-US" dirty="0"/>
              <a:t>Idea: change to </a:t>
            </a:r>
            <a:r>
              <a:rPr lang="en-US" dirty="0">
                <a:solidFill>
                  <a:srgbClr val="00B050"/>
                </a:solidFill>
              </a:rPr>
              <a:t>Dimensionless Form </a:t>
            </a:r>
            <a:r>
              <a:rPr lang="en-US" dirty="0"/>
              <a:t>to simplify constants and clarify </a:t>
            </a:r>
            <a:r>
              <a:rPr lang="en-US" dirty="0" smtClean="0"/>
              <a:t>dependencies (An important concept which we haven’t discussed enough…)</a:t>
            </a:r>
            <a:endParaRPr lang="en-US" dirty="0"/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685800" y="51816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Limits: </a:t>
            </a:r>
            <a:r>
              <a:rPr lang="en-US">
                <a:latin typeface="Times New Roman" panose="02020603050405020304" pitchFamily="18" charset="0"/>
              </a:rPr>
              <a:t>.</a:t>
            </a:r>
            <a:r>
              <a:rPr lang="en-US"/>
              <a:t> </a:t>
            </a:r>
          </a:p>
        </p:txBody>
      </p:sp>
      <p:graphicFrame>
        <p:nvGraphicFramePr>
          <p:cNvPr id="11271" name="Object 14"/>
          <p:cNvGraphicFramePr>
            <a:graphicFrameLocks noChangeAspect="1"/>
          </p:cNvGraphicFramePr>
          <p:nvPr/>
        </p:nvGraphicFramePr>
        <p:xfrm>
          <a:off x="1828800" y="5105400"/>
          <a:ext cx="44958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" name="Equation" r:id="rId8" imgW="3771900" imgH="431800" progId="Equation.3">
                  <p:embed/>
                </p:oleObj>
              </mc:Choice>
              <mc:Fallback>
                <p:oleObj name="Equation" r:id="rId8" imgW="37719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105400"/>
                        <a:ext cx="44958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15"/>
          <p:cNvGraphicFramePr>
            <a:graphicFrameLocks noChangeAspect="1"/>
          </p:cNvGraphicFramePr>
          <p:nvPr/>
        </p:nvGraphicFramePr>
        <p:xfrm>
          <a:off x="685800" y="5715000"/>
          <a:ext cx="2587625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1" name="Equation" r:id="rId10" imgW="1651000" imgH="635000" progId="Equation.3">
                  <p:embed/>
                </p:oleObj>
              </mc:Choice>
              <mc:Fallback>
                <p:oleObj name="Equation" r:id="rId10" imgW="1651000" imgH="63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715000"/>
                        <a:ext cx="2587625" cy="99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1273" name="TextBox 13"/>
              <p:cNvSpPr txBox="1">
                <a:spLocks noChangeArrowheads="1"/>
              </p:cNvSpPr>
              <p:nvPr/>
            </p:nvSpPr>
            <p:spPr bwMode="auto">
              <a:xfrm>
                <a:off x="3429000" y="5715000"/>
                <a:ext cx="5410200" cy="646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dirty="0"/>
                  <a:t>Note that second term now has NO Parameters and only two parameters left at all,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’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273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29000" y="5715000"/>
                <a:ext cx="5410200" cy="646113"/>
              </a:xfrm>
              <a:prstGeom prst="rect">
                <a:avLst/>
              </a:prstGeom>
              <a:blipFill rotWithShape="0">
                <a:blip r:embed="rId12"/>
                <a:stretch>
                  <a:fillRect l="-1015" t="-5714" b="-1428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74" name="Picture 4" descr="Biocomplexity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5" descr="redblackblockiu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52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CC"/>
                </a:solidFill>
              </a:rPr>
              <a:t>Analyze Fixed Points Graphically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291" name="Text Box 16"/>
              <p:cNvSpPr txBox="1">
                <a:spLocks noChangeArrowheads="1"/>
              </p:cNvSpPr>
              <p:nvPr/>
            </p:nvSpPr>
            <p:spPr bwMode="auto">
              <a:xfrm>
                <a:off x="419100" y="1562008"/>
                <a:ext cx="8305800" cy="18575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One fixed point is obviously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en-US" dirty="0" smtClean="0"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Hard </a:t>
                </a:r>
                <a:r>
                  <a:rPr lang="en-US" dirty="0"/>
                  <a:t>to solve </a:t>
                </a:r>
                <a:r>
                  <a:rPr lang="en-US" dirty="0" smtClean="0"/>
                  <a:t>for other fixed points algebraically </a:t>
                </a:r>
                <a:r>
                  <a:rPr lang="en-US" dirty="0"/>
                  <a:t>(cubic </a:t>
                </a:r>
                <a:r>
                  <a:rPr lang="en-US" dirty="0" smtClean="0"/>
                  <a:t>equation)</a:t>
                </a:r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>
                    <a:solidFill>
                      <a:srgbClr val="00B050"/>
                    </a:solidFill>
                  </a:rPr>
                  <a:t>Instead think of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them as </a:t>
                </a:r>
                <a:r>
                  <a:rPr lang="en-US" dirty="0">
                    <a:solidFill>
                      <a:srgbClr val="00B050"/>
                    </a:solidFill>
                  </a:rPr>
                  <a:t>places where the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curves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intersect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291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9100" y="1562008"/>
                <a:ext cx="8305800" cy="1857560"/>
              </a:xfrm>
              <a:prstGeom prst="rect">
                <a:avLst/>
              </a:prstGeom>
              <a:blipFill rotWithShape="0">
                <a:blip r:embed="rId4"/>
                <a:stretch>
                  <a:fillRect l="-661" t="-163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92" name="Text Box 17"/>
          <p:cNvSpPr txBox="1">
            <a:spLocks noChangeArrowheads="1"/>
          </p:cNvSpPr>
          <p:nvPr/>
        </p:nvSpPr>
        <p:spPr bwMode="auto">
          <a:xfrm>
            <a:off x="533400" y="762000"/>
            <a:ext cx="289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Fixed Points when: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293" name="Text Box 18"/>
              <p:cNvSpPr txBox="1">
                <a:spLocks noChangeArrowheads="1"/>
              </p:cNvSpPr>
              <p:nvPr/>
            </p:nvSpPr>
            <p:spPr bwMode="auto">
              <a:xfrm>
                <a:off x="359916" y="3441674"/>
                <a:ext cx="8534400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NO </a:t>
                </a:r>
                <a:r>
                  <a:rPr lang="en-US" dirty="0" smtClean="0"/>
                  <a:t>parameters in first equation, so it doesn’t </a:t>
                </a:r>
                <a:r>
                  <a:rPr lang="en-US" dirty="0" smtClean="0"/>
                  <a:t>change.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Second </a:t>
                </a:r>
                <a:r>
                  <a:rPr lang="en-US" dirty="0"/>
                  <a:t>Equation is </a:t>
                </a:r>
                <a:r>
                  <a:rPr lang="en-US" dirty="0" smtClean="0"/>
                  <a:t>Linear</a:t>
                </a:r>
                <a:r>
                  <a:rPr lang="en-US" dirty="0"/>
                  <a:t> </a:t>
                </a:r>
                <a:r>
                  <a:rPr lang="en-US" dirty="0" smtClean="0"/>
                  <a:t>so easy to understand</a:t>
                </a:r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So draw first equation and see what happens as you vary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dirty="0" smtClean="0"/>
                  <a:t> (start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</a:rPr>
                      <m:t>≫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 smtClean="0"/>
                  <a:t>)</a:t>
                </a:r>
              </a:p>
            </p:txBody>
          </p:sp>
        </mc:Choice>
        <mc:Fallback>
          <p:sp>
            <p:nvSpPr>
              <p:cNvPr id="1229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9916" y="3441674"/>
                <a:ext cx="8534400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571" t="-3061" b="-76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294" name="Object 24"/>
          <p:cNvGraphicFramePr>
            <a:graphicFrameLocks noChangeAspect="1"/>
          </p:cNvGraphicFramePr>
          <p:nvPr/>
        </p:nvGraphicFramePr>
        <p:xfrm>
          <a:off x="3952875" y="762000"/>
          <a:ext cx="2149475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" name="Equation" r:id="rId6" imgW="1371600" imgH="635000" progId="Equation.3">
                  <p:embed/>
                </p:oleObj>
              </mc:Choice>
              <mc:Fallback>
                <p:oleObj name="Equation" r:id="rId6" imgW="1371600" imgH="63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75" y="762000"/>
                        <a:ext cx="2149475" cy="99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6" name="Picture 27" descr="C:\Users\James Glazier\Desktop\P700--Computerized course Notes\GIF\fig07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724400"/>
            <a:ext cx="3938588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rc 18"/>
          <p:cNvSpPr/>
          <p:nvPr/>
        </p:nvSpPr>
        <p:spPr>
          <a:xfrm>
            <a:off x="3048000" y="4800600"/>
            <a:ext cx="1143000" cy="1066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2286000" y="5029200"/>
            <a:ext cx="609600" cy="11430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Arc 20"/>
          <p:cNvSpPr/>
          <p:nvPr/>
        </p:nvSpPr>
        <p:spPr>
          <a:xfrm>
            <a:off x="609600" y="5105400"/>
            <a:ext cx="838200" cy="685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1066800" y="5410200"/>
            <a:ext cx="1066800" cy="685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Arc 25"/>
          <p:cNvSpPr/>
          <p:nvPr/>
        </p:nvSpPr>
        <p:spPr>
          <a:xfrm>
            <a:off x="2590800" y="4953000"/>
            <a:ext cx="1600200" cy="457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Arc 26"/>
          <p:cNvSpPr/>
          <p:nvPr/>
        </p:nvSpPr>
        <p:spPr>
          <a:xfrm>
            <a:off x="914400" y="5410200"/>
            <a:ext cx="1219200" cy="1447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Arc 31"/>
          <p:cNvSpPr/>
          <p:nvPr/>
        </p:nvSpPr>
        <p:spPr>
          <a:xfrm>
            <a:off x="381000" y="6019800"/>
            <a:ext cx="152400" cy="304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Arc 33"/>
          <p:cNvSpPr/>
          <p:nvPr/>
        </p:nvSpPr>
        <p:spPr>
          <a:xfrm flipH="1">
            <a:off x="3429000" y="4953000"/>
            <a:ext cx="2133600" cy="2286000"/>
          </a:xfrm>
          <a:prstGeom prst="arc">
            <a:avLst/>
          </a:prstGeom>
          <a:ln>
            <a:solidFill>
              <a:srgbClr val="0000CC"/>
            </a:solidFill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05" name="TextBox 34"/>
              <p:cNvSpPr txBox="1">
                <a:spLocks noChangeArrowheads="1"/>
              </p:cNvSpPr>
              <p:nvPr/>
            </p:nvSpPr>
            <p:spPr bwMode="auto">
              <a:xfrm>
                <a:off x="4572000" y="4876800"/>
                <a:ext cx="2438400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dirty="0"/>
                  <a:t>Increasing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’</m:t>
                    </m:r>
                  </m:oMath>
                </a14:m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30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4876800"/>
                <a:ext cx="2438400" cy="369888"/>
              </a:xfrm>
              <a:prstGeom prst="rect">
                <a:avLst/>
              </a:prstGeom>
              <a:blipFill rotWithShape="0">
                <a:blip r:embed="rId9"/>
                <a:stretch>
                  <a:fillRect l="-2000" t="-8197" b="-245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306" name="Picture 4" descr="Biocomplexity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7" name="Picture 5" descr="redblackblockiu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308" name="Group 37"/>
          <p:cNvGrpSpPr>
            <a:grpSpLocks/>
          </p:cNvGrpSpPr>
          <p:nvPr/>
        </p:nvGrpSpPr>
        <p:grpSpPr bwMode="auto">
          <a:xfrm>
            <a:off x="2786063" y="4659313"/>
            <a:ext cx="1427162" cy="1327150"/>
            <a:chOff x="3421743" y="1698171"/>
            <a:chExt cx="2097314" cy="1936875"/>
          </a:xfrm>
        </p:grpSpPr>
        <p:sp>
          <p:nvSpPr>
            <p:cNvPr id="12317" name="TextBox 30"/>
            <p:cNvSpPr txBox="1">
              <a:spLocks noChangeArrowheads="1"/>
            </p:cNvSpPr>
            <p:nvPr/>
          </p:nvSpPr>
          <p:spPr bwMode="auto">
            <a:xfrm>
              <a:off x="5214257" y="1763486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E</a:t>
              </a:r>
            </a:p>
          </p:txBody>
        </p:sp>
        <p:sp>
          <p:nvSpPr>
            <p:cNvPr id="12318" name="TextBox 32"/>
            <p:cNvSpPr txBox="1">
              <a:spLocks noChangeArrowheads="1"/>
            </p:cNvSpPr>
            <p:nvPr/>
          </p:nvSpPr>
          <p:spPr bwMode="auto">
            <a:xfrm>
              <a:off x="4746172" y="1698171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D</a:t>
              </a:r>
            </a:p>
          </p:txBody>
        </p:sp>
        <p:sp>
          <p:nvSpPr>
            <p:cNvPr id="12319" name="TextBox 34"/>
            <p:cNvSpPr txBox="1">
              <a:spLocks noChangeArrowheads="1"/>
            </p:cNvSpPr>
            <p:nvPr/>
          </p:nvSpPr>
          <p:spPr bwMode="auto">
            <a:xfrm>
              <a:off x="3940629" y="1861457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C</a:t>
              </a:r>
            </a:p>
          </p:txBody>
        </p:sp>
        <p:sp>
          <p:nvSpPr>
            <p:cNvPr id="12320" name="TextBox 35"/>
            <p:cNvSpPr txBox="1">
              <a:spLocks noChangeArrowheads="1"/>
            </p:cNvSpPr>
            <p:nvPr/>
          </p:nvSpPr>
          <p:spPr bwMode="auto">
            <a:xfrm>
              <a:off x="3421743" y="2383972"/>
              <a:ext cx="5080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 B</a:t>
              </a:r>
            </a:p>
          </p:txBody>
        </p:sp>
        <p:sp>
          <p:nvSpPr>
            <p:cNvPr id="12321" name="TextBox 36"/>
            <p:cNvSpPr txBox="1">
              <a:spLocks noChangeArrowheads="1"/>
            </p:cNvSpPr>
            <p:nvPr/>
          </p:nvSpPr>
          <p:spPr bwMode="auto">
            <a:xfrm>
              <a:off x="3831772" y="3265714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A</a:t>
              </a:r>
            </a:p>
          </p:txBody>
        </p:sp>
      </p:grpSp>
      <p:grpSp>
        <p:nvGrpSpPr>
          <p:cNvPr id="12309" name="Group 38"/>
          <p:cNvGrpSpPr>
            <a:grpSpLocks noChangeAspect="1"/>
          </p:cNvGrpSpPr>
          <p:nvPr/>
        </p:nvGrpSpPr>
        <p:grpSpPr bwMode="auto">
          <a:xfrm>
            <a:off x="4217988" y="5872163"/>
            <a:ext cx="2527300" cy="706437"/>
            <a:chOff x="4933044" y="3314700"/>
            <a:chExt cx="4210956" cy="1175885"/>
          </a:xfrm>
        </p:grpSpPr>
        <p:graphicFrame>
          <p:nvGraphicFramePr>
            <p:cNvPr id="12314" name="Object 19"/>
            <p:cNvGraphicFramePr>
              <a:graphicFrameLocks noChangeAspect="1"/>
            </p:cNvGraphicFramePr>
            <p:nvPr/>
          </p:nvGraphicFramePr>
          <p:xfrm>
            <a:off x="8816975" y="4230235"/>
            <a:ext cx="327025" cy="260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14" name="Equation" r:id="rId12" imgW="126835" imgH="139518" progId="Equation.3">
                    <p:embed/>
                  </p:oleObj>
                </mc:Choice>
                <mc:Fallback>
                  <p:oleObj name="Equation" r:id="rId12" imgW="126835" imgH="13951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16975" y="4230235"/>
                          <a:ext cx="327025" cy="2603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15" name="Object 20"/>
            <p:cNvGraphicFramePr>
              <a:graphicFrameLocks noChangeAspect="1"/>
            </p:cNvGraphicFramePr>
            <p:nvPr/>
          </p:nvGraphicFramePr>
          <p:xfrm>
            <a:off x="8359775" y="3314700"/>
            <a:ext cx="636588" cy="617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15" name="Equation" r:id="rId14" imgW="406048" imgH="393359" progId="Equation.3">
                    <p:embed/>
                  </p:oleObj>
                </mc:Choice>
                <mc:Fallback>
                  <p:oleObj name="Equation" r:id="rId14" imgW="406048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59775" y="3314700"/>
                          <a:ext cx="636588" cy="61753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16" name="Object 21"/>
            <p:cNvGraphicFramePr>
              <a:graphicFrameLocks noChangeAspect="1"/>
            </p:cNvGraphicFramePr>
            <p:nvPr/>
          </p:nvGraphicFramePr>
          <p:xfrm>
            <a:off x="4933044" y="3607253"/>
            <a:ext cx="974725" cy="53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16" name="Equation" r:id="rId16" imgW="622300" imgH="457200" progId="Equation.3">
                    <p:embed/>
                  </p:oleObj>
                </mc:Choice>
                <mc:Fallback>
                  <p:oleObj name="Equation" r:id="rId16" imgW="6223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3044" y="3607253"/>
                          <a:ext cx="974725" cy="5302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310" name="Group 42"/>
          <p:cNvGrpSpPr>
            <a:grpSpLocks noChangeAspect="1"/>
          </p:cNvGrpSpPr>
          <p:nvPr/>
        </p:nvGrpSpPr>
        <p:grpSpPr bwMode="auto">
          <a:xfrm>
            <a:off x="3146425" y="6315075"/>
            <a:ext cx="3627438" cy="522288"/>
            <a:chOff x="3962400" y="4157657"/>
            <a:chExt cx="5181600" cy="746013"/>
          </a:xfrm>
        </p:grpSpPr>
        <p:sp>
          <p:nvSpPr>
            <p:cNvPr id="12311" name="TextBox 37"/>
            <p:cNvSpPr txBox="1">
              <a:spLocks noChangeArrowheads="1"/>
            </p:cNvSpPr>
            <p:nvPr/>
          </p:nvSpPr>
          <p:spPr bwMode="auto">
            <a:xfrm>
              <a:off x="3962400" y="4376053"/>
              <a:ext cx="838200" cy="5276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0 </a:t>
              </a:r>
              <a:endParaRPr lang="en-US"/>
            </a:p>
          </p:txBody>
        </p:sp>
        <p:graphicFrame>
          <p:nvGraphicFramePr>
            <p:cNvPr id="12312" name="Object 22"/>
            <p:cNvGraphicFramePr>
              <a:graphicFrameLocks noChangeAspect="1"/>
            </p:cNvGraphicFramePr>
            <p:nvPr/>
          </p:nvGraphicFramePr>
          <p:xfrm>
            <a:off x="8817429" y="4157657"/>
            <a:ext cx="326571" cy="417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17" name="Equation" r:id="rId18" imgW="126835" imgH="139518" progId="Equation.3">
                    <p:embed/>
                  </p:oleObj>
                </mc:Choice>
                <mc:Fallback>
                  <p:oleObj name="Equation" r:id="rId18" imgW="126835" imgH="13951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17429" y="4157657"/>
                          <a:ext cx="326571" cy="41722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13" name="Object 23"/>
            <p:cNvGraphicFramePr>
              <a:graphicFrameLocks noChangeAspect="1"/>
            </p:cNvGraphicFramePr>
            <p:nvPr/>
          </p:nvGraphicFramePr>
          <p:xfrm>
            <a:off x="8012113" y="4365617"/>
            <a:ext cx="306584" cy="3647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18" name="Equation" r:id="rId19" imgW="126780" imgH="164814" progId="Equation.3">
                    <p:embed/>
                  </p:oleObj>
                </mc:Choice>
                <mc:Fallback>
                  <p:oleObj name="Equation" r:id="rId19" imgW="126780" imgH="16481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12113" y="4365617"/>
                          <a:ext cx="306584" cy="36477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7862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CC"/>
                </a:solidFill>
              </a:rPr>
              <a:t>Fixed Points contd. Case 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315" name="Text Box 17"/>
              <p:cNvSpPr txBox="1">
                <a:spLocks noChangeArrowheads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000" dirty="0" smtClean="0"/>
                  <a:t>Look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:endParaRPr lang="en-US" sz="2000" dirty="0"/>
              </a:p>
            </p:txBody>
          </p:sp>
        </mc:Choice>
        <mc:Fallback>
          <p:sp>
            <p:nvSpPr>
              <p:cNvPr id="13315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blipFill rotWithShape="0">
                <a:blip r:embed="rId4"/>
                <a:stretch>
                  <a:fillRect l="-1545" b="-10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7" name="Picture 27" descr="C:\Users\James Glazier\Desktop\P700--Computerized course Notes\GIF\fig07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1752600"/>
            <a:ext cx="573563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rc 18"/>
          <p:cNvSpPr/>
          <p:nvPr/>
        </p:nvSpPr>
        <p:spPr>
          <a:xfrm>
            <a:off x="3048000" y="4800600"/>
            <a:ext cx="1143000" cy="1066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2286000" y="5029200"/>
            <a:ext cx="609600" cy="11430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Arc 20"/>
          <p:cNvSpPr/>
          <p:nvPr/>
        </p:nvSpPr>
        <p:spPr>
          <a:xfrm>
            <a:off x="609600" y="5105400"/>
            <a:ext cx="838200" cy="685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1066800" y="5410200"/>
            <a:ext cx="1066800" cy="685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Arc 25"/>
          <p:cNvSpPr/>
          <p:nvPr/>
        </p:nvSpPr>
        <p:spPr>
          <a:xfrm>
            <a:off x="2590800" y="4953000"/>
            <a:ext cx="1600200" cy="457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Arc 26"/>
          <p:cNvSpPr/>
          <p:nvPr/>
        </p:nvSpPr>
        <p:spPr>
          <a:xfrm>
            <a:off x="914400" y="5410200"/>
            <a:ext cx="1219200" cy="1447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Arc 31"/>
          <p:cNvSpPr/>
          <p:nvPr/>
        </p:nvSpPr>
        <p:spPr>
          <a:xfrm>
            <a:off x="381000" y="6019800"/>
            <a:ext cx="152400" cy="304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-1" y="1905000"/>
                <a:ext cx="3624263" cy="25853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defRPr/>
                </a:pPr>
                <a:r>
                  <a:rPr lang="en-US" dirty="0" smtClean="0">
                    <a:latin typeface="Arial" charset="0"/>
                  </a:rPr>
                  <a:t> The straight line crosses the curve only once, so two Fixed Points (Blue Dots), one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=0 </m:t>
                    </m:r>
                  </m:oMath>
                </a14:m>
                <a:r>
                  <a:rPr lang="en-US" dirty="0">
                    <a:latin typeface="Arial" charset="0"/>
                  </a:rPr>
                  <a:t>and one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&gt;0</m:t>
                    </m:r>
                  </m:oMath>
                </a14:m>
                <a:endParaRPr lang="en-US" dirty="0">
                  <a:latin typeface="Arial" charset="0"/>
                </a:endParaRPr>
              </a:p>
              <a:p>
                <a:pPr marL="342900" indent="-342900">
                  <a:buFontTx/>
                  <a:buAutoNum type="alphaUcParenR"/>
                  <a:defRPr/>
                </a:pPr>
                <a:endParaRPr lang="en-US" dirty="0">
                  <a:latin typeface="Arial" charset="0"/>
                </a:endParaRPr>
              </a:p>
              <a:p>
                <a:pPr marL="342900" indent="-342900">
                  <a:defRPr/>
                </a:pPr>
                <a:r>
                  <a:rPr lang="en-US" dirty="0">
                    <a:latin typeface="Arial" charset="0"/>
                  </a:rPr>
                  <a:t>Stability: Plot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𝑢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itchFamily="18" charset="0"/>
                  </a:rPr>
                  <a:t>and see whether its slope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𝑢</m:t>
                        </m:r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&gt;0</m:t>
                    </m:r>
                  </m:oMath>
                </a14:m>
                <a:r>
                  <a:rPr lang="en-US" dirty="0" smtClean="0">
                    <a:latin typeface="+mn-lt"/>
                    <a:cs typeface="Times New Roman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itchFamily="18" charset="0"/>
                  </a:rPr>
                  <a:t>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&lt;0</m:t>
                    </m:r>
                  </m:oMath>
                </a14:m>
                <a:r>
                  <a:rPr lang="en-US" dirty="0" smtClean="0">
                    <a:latin typeface="+mn-lt"/>
                    <a:cs typeface="Times New Roman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itchFamily="18" charset="0"/>
                  </a:rPr>
                  <a:t>at fixed points.</a:t>
                </a:r>
                <a:endParaRPr lang="en-US" dirty="0">
                  <a:latin typeface="Arial" charset="0"/>
                </a:endParaRPr>
              </a:p>
              <a:p>
                <a:pPr marL="342900" indent="-342900">
                  <a:buFontTx/>
                  <a:buAutoNum type="alphaUcParenR"/>
                  <a:defRPr/>
                </a:pPr>
                <a:endParaRPr lang="en-US" dirty="0">
                  <a:latin typeface="Arial" charset="0"/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905000"/>
                <a:ext cx="3624263" cy="2585323"/>
              </a:xfrm>
              <a:prstGeom prst="rect">
                <a:avLst/>
              </a:prstGeom>
              <a:blipFill rotWithShape="0">
                <a:blip r:embed="rId6"/>
                <a:stretch>
                  <a:fillRect l="-1345" t="-1415" r="-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val 29"/>
          <p:cNvSpPr/>
          <p:nvPr/>
        </p:nvSpPr>
        <p:spPr>
          <a:xfrm>
            <a:off x="4724400" y="34290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327" name="Picture 4" descr="C:\Users\James Glazier\Desktop\P700--Computerized course Notes\GIF\fig08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42005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Oval 30"/>
          <p:cNvSpPr/>
          <p:nvPr/>
        </p:nvSpPr>
        <p:spPr>
          <a:xfrm>
            <a:off x="4343400" y="41148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33400" y="5334000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447800" y="5334000"/>
            <a:ext cx="228600" cy="228600"/>
          </a:xfrm>
          <a:prstGeom prst="ellips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331" name="TextBox 36"/>
              <p:cNvSpPr txBox="1">
                <a:spLocks noChangeArrowheads="1"/>
              </p:cNvSpPr>
              <p:nvPr/>
            </p:nvSpPr>
            <p:spPr bwMode="auto">
              <a:xfrm>
                <a:off x="4724400" y="4724400"/>
                <a:ext cx="4038600" cy="1477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dirty="0" smtClean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=0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cs typeface="Times New Roman" panose="02020603050405020304" pitchFamily="18" charset="0"/>
                  </a:rPr>
                  <a:t>fixed point </a:t>
                </a: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unstable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pPr eaLnBrk="1" hangingPunct="1"/>
                <a:endParaRPr lang="en-US" dirty="0">
                  <a:cs typeface="Times New Roman" panose="02020603050405020304" pitchFamily="18" charset="0"/>
                </a:endParaRPr>
              </a:p>
              <a:p>
                <a:pPr eaLnBrk="1" hangingPunct="1"/>
                <a:r>
                  <a:rPr lang="en-US" dirty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&gt;0</m:t>
                        </m:r>
                      </m:e>
                    </m:d>
                    <m:r>
                      <a:rPr lang="en-US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0 </m:t>
                    </m:r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cs typeface="Times New Roman" panose="02020603050405020304" pitchFamily="18" charset="0"/>
                  </a:rPr>
                  <a:t>fixed point </a:t>
                </a:r>
                <a:r>
                  <a:rPr lang="en-US" dirty="0" smtClean="0">
                    <a:solidFill>
                      <a:srgbClr val="00CC00"/>
                    </a:solidFill>
                    <a:cs typeface="Times New Roman" panose="02020603050405020304" pitchFamily="18" charset="0"/>
                  </a:rPr>
                  <a:t>stable</a:t>
                </a:r>
                <a:endParaRPr lang="en-US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331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4400" y="4724400"/>
                <a:ext cx="4038600" cy="1477963"/>
              </a:xfrm>
              <a:prstGeom prst="rect">
                <a:avLst/>
              </a:prstGeom>
              <a:blipFill rotWithShape="0">
                <a:blip r:embed="rId8"/>
                <a:stretch>
                  <a:fillRect l="-1207" t="-2066" b="-57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32" name="TextBox 37"/>
          <p:cNvSpPr txBox="1">
            <a:spLocks noChangeArrowheads="1"/>
          </p:cNvSpPr>
          <p:nvPr/>
        </p:nvSpPr>
        <p:spPr bwMode="auto">
          <a:xfrm>
            <a:off x="3962400" y="4376738"/>
            <a:ext cx="8382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=0 </a:t>
            </a:r>
            <a:endParaRPr lang="en-US"/>
          </a:p>
        </p:txBody>
      </p:sp>
      <p:sp>
        <p:nvSpPr>
          <p:cNvPr id="13333" name="Rectangle 38"/>
          <p:cNvSpPr>
            <a:spLocks noChangeArrowheads="1"/>
          </p:cNvSpPr>
          <p:nvPr/>
        </p:nvSpPr>
        <p:spPr bwMode="auto">
          <a:xfrm>
            <a:off x="4876800" y="4343400"/>
            <a:ext cx="795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&gt;0 </a:t>
            </a:r>
            <a:endParaRPr lang="en-US"/>
          </a:p>
        </p:txBody>
      </p:sp>
      <p:cxnSp>
        <p:nvCxnSpPr>
          <p:cNvPr id="41" name="Straight Arrow Connector 40"/>
          <p:cNvCxnSpPr>
            <a:stCxn id="13333" idx="0"/>
            <a:endCxn id="30" idx="5"/>
          </p:cNvCxnSpPr>
          <p:nvPr/>
        </p:nvCxnSpPr>
        <p:spPr>
          <a:xfrm rot="16200000" flipV="1">
            <a:off x="4737894" y="3806032"/>
            <a:ext cx="719137" cy="355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5" name="TextBox 37"/>
          <p:cNvSpPr txBox="1">
            <a:spLocks noChangeArrowheads="1"/>
          </p:cNvSpPr>
          <p:nvPr/>
        </p:nvSpPr>
        <p:spPr bwMode="auto">
          <a:xfrm>
            <a:off x="609600" y="55626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/>
          </a:p>
        </p:txBody>
      </p:sp>
      <p:sp>
        <p:nvSpPr>
          <p:cNvPr id="13336" name="Rectangle 38"/>
          <p:cNvSpPr>
            <a:spLocks noChangeArrowheads="1"/>
          </p:cNvSpPr>
          <p:nvPr/>
        </p:nvSpPr>
        <p:spPr bwMode="auto">
          <a:xfrm>
            <a:off x="1143000" y="55626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pic>
        <p:nvPicPr>
          <p:cNvPr id="13337" name="Picture 4" descr="Biocomplexity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8" name="Picture 5" descr="redblackblocki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339" name="Object 26"/>
          <p:cNvGraphicFramePr>
            <a:graphicFrameLocks noChangeAspect="1"/>
          </p:cNvGraphicFramePr>
          <p:nvPr/>
        </p:nvGraphicFramePr>
        <p:xfrm>
          <a:off x="4191000" y="5334000"/>
          <a:ext cx="219075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0" name="Equation" r:id="rId11" imgW="126835" imgH="139518" progId="Equation.3">
                  <p:embed/>
                </p:oleObj>
              </mc:Choice>
              <mc:Fallback>
                <p:oleObj name="Equation" r:id="rId11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5334000"/>
                        <a:ext cx="219075" cy="2397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0" name="Object 27"/>
          <p:cNvGraphicFramePr>
            <a:graphicFrameLocks noChangeAspect="1"/>
          </p:cNvGraphicFramePr>
          <p:nvPr/>
        </p:nvGraphicFramePr>
        <p:xfrm>
          <a:off x="762000" y="4419600"/>
          <a:ext cx="517525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1" name="Equation" r:id="rId13" imgW="330057" imgH="215806" progId="Equation.3">
                  <p:embed/>
                </p:oleObj>
              </mc:Choice>
              <mc:Fallback>
                <p:oleObj name="Equation" r:id="rId13" imgW="33005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419600"/>
                        <a:ext cx="517525" cy="3381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1" name="Object 28"/>
          <p:cNvGraphicFramePr>
            <a:graphicFrameLocks noChangeAspect="1"/>
          </p:cNvGraphicFramePr>
          <p:nvPr/>
        </p:nvGraphicFramePr>
        <p:xfrm>
          <a:off x="8816975" y="4157663"/>
          <a:ext cx="32702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2" name="Equation" r:id="rId15" imgW="126835" imgH="139518" progId="Equation.3">
                  <p:embed/>
                </p:oleObj>
              </mc:Choice>
              <mc:Fallback>
                <p:oleObj name="Equation" r:id="rId15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6975" y="4157663"/>
                        <a:ext cx="327025" cy="2603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2" name="Object 29"/>
          <p:cNvGraphicFramePr>
            <a:graphicFrameLocks noChangeAspect="1"/>
          </p:cNvGraphicFramePr>
          <p:nvPr/>
        </p:nvGraphicFramePr>
        <p:xfrm>
          <a:off x="8359775" y="3314700"/>
          <a:ext cx="636588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3" name="Equation" r:id="rId17" imgW="406048" imgH="393359" progId="Equation.3">
                  <p:embed/>
                </p:oleObj>
              </mc:Choice>
              <mc:Fallback>
                <p:oleObj name="Equation" r:id="rId17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9775" y="3314700"/>
                        <a:ext cx="636588" cy="6175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3" name="Object 30"/>
          <p:cNvGraphicFramePr>
            <a:graphicFrameLocks noChangeAspect="1"/>
          </p:cNvGraphicFramePr>
          <p:nvPr/>
        </p:nvGraphicFramePr>
        <p:xfrm>
          <a:off x="5295900" y="3679825"/>
          <a:ext cx="9747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4" name="Equation" r:id="rId19" imgW="622300" imgH="457200" progId="Equation.3">
                  <p:embed/>
                </p:oleObj>
              </mc:Choice>
              <mc:Fallback>
                <p:oleObj name="Equation" r:id="rId19" imgW="622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900" y="3679825"/>
                        <a:ext cx="974725" cy="530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Connector 24"/>
          <p:cNvCxnSpPr/>
          <p:nvPr/>
        </p:nvCxnSpPr>
        <p:spPr>
          <a:xfrm>
            <a:off x="4191000" y="3352800"/>
            <a:ext cx="3886200" cy="914400"/>
          </a:xfrm>
          <a:prstGeom prst="line">
            <a:avLst/>
          </a:prstGeom>
          <a:ln w="3492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345" name="Object 31"/>
          <p:cNvGraphicFramePr>
            <a:graphicFrameLocks noChangeAspect="1"/>
          </p:cNvGraphicFramePr>
          <p:nvPr/>
        </p:nvGraphicFramePr>
        <p:xfrm>
          <a:off x="8012113" y="4365625"/>
          <a:ext cx="217487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5" name="Equation" r:id="rId21" imgW="126780" imgH="164814" progId="Equation.3">
                  <p:embed/>
                </p:oleObj>
              </mc:Choice>
              <mc:Fallback>
                <p:oleObj name="Equation" r:id="rId21" imgW="126780" imgH="16481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2113" y="4365625"/>
                        <a:ext cx="217487" cy="2587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46" name="TextBox 33"/>
          <p:cNvSpPr txBox="1">
            <a:spLocks noChangeArrowheads="1"/>
          </p:cNvSpPr>
          <p:nvPr/>
        </p:nvSpPr>
        <p:spPr bwMode="auto">
          <a:xfrm>
            <a:off x="5224463" y="1763713"/>
            <a:ext cx="29527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E</a:t>
            </a:r>
          </a:p>
        </p:txBody>
      </p:sp>
      <p:sp>
        <p:nvSpPr>
          <p:cNvPr id="13347" name="TextBox 34"/>
          <p:cNvSpPr txBox="1">
            <a:spLocks noChangeArrowheads="1"/>
          </p:cNvSpPr>
          <p:nvPr/>
        </p:nvSpPr>
        <p:spPr bwMode="auto">
          <a:xfrm>
            <a:off x="4757738" y="1698625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D</a:t>
            </a:r>
          </a:p>
        </p:txBody>
      </p:sp>
      <p:sp>
        <p:nvSpPr>
          <p:cNvPr id="13348" name="TextBox 36"/>
          <p:cNvSpPr txBox="1">
            <a:spLocks noChangeArrowheads="1"/>
          </p:cNvSpPr>
          <p:nvPr/>
        </p:nvSpPr>
        <p:spPr bwMode="auto">
          <a:xfrm>
            <a:off x="3951288" y="1862138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C</a:t>
            </a:r>
          </a:p>
        </p:txBody>
      </p:sp>
      <p:sp>
        <p:nvSpPr>
          <p:cNvPr id="13349" name="TextBox 37"/>
          <p:cNvSpPr txBox="1">
            <a:spLocks noChangeArrowheads="1"/>
          </p:cNvSpPr>
          <p:nvPr/>
        </p:nvSpPr>
        <p:spPr bwMode="auto">
          <a:xfrm>
            <a:off x="3440113" y="2384425"/>
            <a:ext cx="48895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 B</a:t>
            </a:r>
          </a:p>
        </p:txBody>
      </p:sp>
      <p:sp>
        <p:nvSpPr>
          <p:cNvPr id="13350" name="TextBox 38"/>
          <p:cNvSpPr txBox="1">
            <a:spLocks noChangeArrowheads="1"/>
          </p:cNvSpPr>
          <p:nvPr/>
        </p:nvSpPr>
        <p:spPr bwMode="auto">
          <a:xfrm>
            <a:off x="3843338" y="3265488"/>
            <a:ext cx="29368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56619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8" descr="fig09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3400"/>
            <a:ext cx="4343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CC"/>
                </a:solidFill>
              </a:rPr>
              <a:t>Fixed Points contd. Case B</a:t>
            </a:r>
          </a:p>
        </p:txBody>
      </p:sp>
      <p:pic>
        <p:nvPicPr>
          <p:cNvPr id="14342" name="Picture 27" descr="C:\Users\James Glazier\Desktop\P700--Computerized course Notes\GIF\fig07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1752600"/>
            <a:ext cx="573563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Arc 31"/>
          <p:cNvSpPr/>
          <p:nvPr/>
        </p:nvSpPr>
        <p:spPr>
          <a:xfrm>
            <a:off x="381000" y="6019800"/>
            <a:ext cx="152400" cy="304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344" name="TextBox 22"/>
              <p:cNvSpPr txBox="1">
                <a:spLocks noChangeArrowheads="1"/>
              </p:cNvSpPr>
              <p:nvPr/>
            </p:nvSpPr>
            <p:spPr bwMode="auto">
              <a:xfrm>
                <a:off x="0" y="1905000"/>
                <a:ext cx="3505200" cy="2308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342900" indent="-3429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dirty="0" smtClean="0"/>
                  <a:t>The straight line crosses the curve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and is tangent to it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, so three Fixed Points Blue Dots, one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and two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endParaRPr lang="en-US" dirty="0"/>
              </a:p>
              <a:p>
                <a:pPr eaLnBrk="1" hangingPunct="1">
                  <a:buFontTx/>
                  <a:buAutoNum type="alphaUcParenR"/>
                </a:pPr>
                <a:endParaRPr lang="en-US" dirty="0"/>
              </a:p>
              <a:p>
                <a:pPr eaLnBrk="1" hangingPunct="1"/>
                <a:r>
                  <a:rPr lang="en-US" dirty="0"/>
                  <a:t>A</a:t>
                </a:r>
                <a:r>
                  <a:rPr lang="en-US" dirty="0" smtClean="0"/>
                  <a:t>n </a:t>
                </a:r>
                <a:r>
                  <a:rPr lang="en-US" dirty="0"/>
                  <a:t>extra fixed point,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/>
                  <a:t>has </a:t>
                </a:r>
                <a:r>
                  <a:rPr lang="en-US" dirty="0" smtClean="0"/>
                  <a:t>appeared</a:t>
                </a:r>
                <a:endParaRPr lang="en-US" dirty="0"/>
              </a:p>
            </p:txBody>
          </p:sp>
        </mc:Choice>
        <mc:Fallback>
          <p:sp>
            <p:nvSpPr>
              <p:cNvPr id="14344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905000"/>
                <a:ext cx="3505200" cy="2308225"/>
              </a:xfrm>
              <a:prstGeom prst="rect">
                <a:avLst/>
              </a:prstGeom>
              <a:blipFill rotWithShape="0">
                <a:blip r:embed="rId6"/>
                <a:stretch>
                  <a:fillRect l="-1391" t="-1587" r="-2087" b="-317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>
            <a:off x="3810000" y="2514600"/>
            <a:ext cx="4267200" cy="1752600"/>
          </a:xfrm>
          <a:prstGeom prst="line">
            <a:avLst/>
          </a:prstGeom>
          <a:ln w="3492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4953000" y="29718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343400" y="41148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33400" y="5334000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752600" y="5257800"/>
            <a:ext cx="228600" cy="228600"/>
          </a:xfrm>
          <a:prstGeom prst="ellips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50" name="TextBox 36"/>
              <p:cNvSpPr txBox="1">
                <a:spLocks noChangeArrowheads="1"/>
              </p:cNvSpPr>
              <p:nvPr/>
            </p:nvSpPr>
            <p:spPr bwMode="auto">
              <a:xfrm>
                <a:off x="4572000" y="4724400"/>
                <a:ext cx="4572000" cy="1908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600"/>
                  </a:spcBef>
                </a:pPr>
                <a:r>
                  <a:rPr lang="en-US" dirty="0" smtClean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=0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cs typeface="Times New Roman" panose="02020603050405020304" pitchFamily="18" charset="0"/>
                  </a:rPr>
                  <a:t>fixed point </a:t>
                </a: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unstable</a:t>
                </a:r>
                <a:r>
                  <a:rPr lang="en-US" dirty="0" smtClean="0">
                    <a:cs typeface="Times New Roman" panose="02020603050405020304" pitchFamily="18" charset="0"/>
                  </a:rPr>
                  <a:t> 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ts val="600"/>
                  </a:spcBef>
                </a:pPr>
                <a:r>
                  <a:rPr lang="en-US" dirty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&gt;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fixed point </a:t>
                </a:r>
                <a:r>
                  <a:rPr lang="en-US" dirty="0" smtClean="0">
                    <a:solidFill>
                      <a:srgbClr val="00CC00"/>
                    </a:solidFill>
                    <a:cs typeface="Times New Roman" panose="02020603050405020304" pitchFamily="18" charset="0"/>
                  </a:rPr>
                  <a:t>stable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ts val="600"/>
                  </a:spcBef>
                </a:pPr>
                <a:r>
                  <a:rPr lang="en-US" dirty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cs typeface="Times New Roman" panose="02020603050405020304" pitchFamily="18" charset="0"/>
                  </a:rPr>
                  <a:t>fixed point </a:t>
                </a:r>
                <a:r>
                  <a:rPr lang="en-US" dirty="0" smtClean="0">
                    <a:solidFill>
                      <a:srgbClr val="FFFF00"/>
                    </a:solidFill>
                    <a:cs typeface="Times New Roman" panose="02020603050405020304" pitchFamily="18" charset="0"/>
                  </a:rPr>
                  <a:t>marginally stable</a:t>
                </a:r>
                <a:endParaRPr lang="en-US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350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4724400"/>
                <a:ext cx="4572000" cy="1908175"/>
              </a:xfrm>
              <a:prstGeom prst="rect">
                <a:avLst/>
              </a:prstGeom>
              <a:blipFill rotWithShape="0">
                <a:blip r:embed="rId8"/>
                <a:stretch>
                  <a:fillRect l="-1067" t="-1597" b="-41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51" name="TextBox 37"/>
          <p:cNvSpPr txBox="1">
            <a:spLocks noChangeArrowheads="1"/>
          </p:cNvSpPr>
          <p:nvPr/>
        </p:nvSpPr>
        <p:spPr bwMode="auto">
          <a:xfrm>
            <a:off x="4191000" y="4365625"/>
            <a:ext cx="5334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14352" name="Rectangle 38"/>
          <p:cNvSpPr>
            <a:spLocks noChangeArrowheads="1"/>
          </p:cNvSpPr>
          <p:nvPr/>
        </p:nvSpPr>
        <p:spPr bwMode="auto">
          <a:xfrm>
            <a:off x="4876800" y="43434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cxnSp>
        <p:nvCxnSpPr>
          <p:cNvPr id="41" name="Straight Arrow Connector 40"/>
          <p:cNvCxnSpPr>
            <a:stCxn id="14352" idx="0"/>
            <a:endCxn id="30" idx="4"/>
          </p:cNvCxnSpPr>
          <p:nvPr/>
        </p:nvCxnSpPr>
        <p:spPr>
          <a:xfrm rot="16200000" flipV="1">
            <a:off x="4537869" y="3729831"/>
            <a:ext cx="1143000" cy="8413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400800" y="35052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55" name="Rectangle 38"/>
          <p:cNvSpPr>
            <a:spLocks noChangeArrowheads="1"/>
          </p:cNvSpPr>
          <p:nvPr/>
        </p:nvSpPr>
        <p:spPr bwMode="auto">
          <a:xfrm>
            <a:off x="6248400" y="43434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cxnSp>
        <p:nvCxnSpPr>
          <p:cNvPr id="34" name="Straight Arrow Connector 33"/>
          <p:cNvCxnSpPr>
            <a:endCxn id="28" idx="4"/>
          </p:cNvCxnSpPr>
          <p:nvPr/>
        </p:nvCxnSpPr>
        <p:spPr>
          <a:xfrm rot="16200000" flipV="1">
            <a:off x="6199981" y="4048919"/>
            <a:ext cx="642938" cy="127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3124200" y="52578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58" name="TextBox 37"/>
          <p:cNvSpPr txBox="1">
            <a:spLocks noChangeArrowheads="1"/>
          </p:cNvSpPr>
          <p:nvPr/>
        </p:nvSpPr>
        <p:spPr bwMode="auto">
          <a:xfrm>
            <a:off x="685800" y="55626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14359" name="Rectangle 38"/>
          <p:cNvSpPr>
            <a:spLocks noChangeArrowheads="1"/>
          </p:cNvSpPr>
          <p:nvPr/>
        </p:nvSpPr>
        <p:spPr bwMode="auto">
          <a:xfrm>
            <a:off x="1600200" y="55626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14360" name="Rectangle 38"/>
          <p:cNvSpPr>
            <a:spLocks noChangeArrowheads="1"/>
          </p:cNvSpPr>
          <p:nvPr/>
        </p:nvSpPr>
        <p:spPr bwMode="auto">
          <a:xfrm>
            <a:off x="2971800" y="55626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pic>
        <p:nvPicPr>
          <p:cNvPr id="14361" name="Picture 4" descr="Biocomplexity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2" name="Picture 5" descr="redblackblocki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363" name="Object 31"/>
          <p:cNvGraphicFramePr>
            <a:graphicFrameLocks noChangeAspect="1"/>
          </p:cNvGraphicFramePr>
          <p:nvPr/>
        </p:nvGraphicFramePr>
        <p:xfrm>
          <a:off x="4016375" y="5334000"/>
          <a:ext cx="219075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8" name="Equation" r:id="rId11" imgW="126835" imgH="139518" progId="Equation.3">
                  <p:embed/>
                </p:oleObj>
              </mc:Choice>
              <mc:Fallback>
                <p:oleObj name="Equation" r:id="rId11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6375" y="5334000"/>
                        <a:ext cx="219075" cy="2397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64" name="Object 32"/>
          <p:cNvGraphicFramePr>
            <a:graphicFrameLocks noChangeAspect="1"/>
          </p:cNvGraphicFramePr>
          <p:nvPr/>
        </p:nvGraphicFramePr>
        <p:xfrm>
          <a:off x="0" y="4397375"/>
          <a:ext cx="587375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9" name="Equation" r:id="rId13" imgW="330057" imgH="215806" progId="Equation.3">
                  <p:embed/>
                </p:oleObj>
              </mc:Choice>
              <mc:Fallback>
                <p:oleObj name="Equation" r:id="rId13" imgW="33005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397375"/>
                        <a:ext cx="587375" cy="3381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65" name="Object 33"/>
          <p:cNvGraphicFramePr>
            <a:graphicFrameLocks noChangeAspect="1"/>
          </p:cNvGraphicFramePr>
          <p:nvPr/>
        </p:nvGraphicFramePr>
        <p:xfrm>
          <a:off x="8816975" y="4157663"/>
          <a:ext cx="32702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0" name="Equation" r:id="rId15" imgW="126835" imgH="139518" progId="Equation.3">
                  <p:embed/>
                </p:oleObj>
              </mc:Choice>
              <mc:Fallback>
                <p:oleObj name="Equation" r:id="rId15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6975" y="4157663"/>
                        <a:ext cx="327025" cy="2603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66" name="Object 34"/>
          <p:cNvGraphicFramePr>
            <a:graphicFrameLocks noChangeAspect="1"/>
          </p:cNvGraphicFramePr>
          <p:nvPr/>
        </p:nvGraphicFramePr>
        <p:xfrm>
          <a:off x="8359775" y="3314700"/>
          <a:ext cx="636588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1" name="Equation" r:id="rId17" imgW="406048" imgH="393359" progId="Equation.3">
                  <p:embed/>
                </p:oleObj>
              </mc:Choice>
              <mc:Fallback>
                <p:oleObj name="Equation" r:id="rId17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9775" y="3314700"/>
                        <a:ext cx="636588" cy="6175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67" name="Object 35"/>
          <p:cNvGraphicFramePr>
            <a:graphicFrameLocks noChangeAspect="1"/>
          </p:cNvGraphicFramePr>
          <p:nvPr/>
        </p:nvGraphicFramePr>
        <p:xfrm>
          <a:off x="5295900" y="3679825"/>
          <a:ext cx="9747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2" name="Equation" r:id="rId19" imgW="622300" imgH="457200" progId="Equation.3">
                  <p:embed/>
                </p:oleObj>
              </mc:Choice>
              <mc:Fallback>
                <p:oleObj name="Equation" r:id="rId19" imgW="622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900" y="3679825"/>
                        <a:ext cx="974725" cy="530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68" name="Object 36"/>
          <p:cNvGraphicFramePr>
            <a:graphicFrameLocks noChangeAspect="1"/>
          </p:cNvGraphicFramePr>
          <p:nvPr/>
        </p:nvGraphicFramePr>
        <p:xfrm>
          <a:off x="8012113" y="4365625"/>
          <a:ext cx="217487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3" name="Equation" r:id="rId21" imgW="126780" imgH="164814" progId="Equation.3">
                  <p:embed/>
                </p:oleObj>
              </mc:Choice>
              <mc:Fallback>
                <p:oleObj name="Equation" r:id="rId21" imgW="126780" imgH="16481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2113" y="4365625"/>
                        <a:ext cx="217487" cy="2587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69" name="TextBox 38"/>
          <p:cNvSpPr txBox="1">
            <a:spLocks noChangeArrowheads="1"/>
          </p:cNvSpPr>
          <p:nvPr/>
        </p:nvSpPr>
        <p:spPr bwMode="auto">
          <a:xfrm>
            <a:off x="5224463" y="1763713"/>
            <a:ext cx="29527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E</a:t>
            </a:r>
          </a:p>
        </p:txBody>
      </p:sp>
      <p:sp>
        <p:nvSpPr>
          <p:cNvPr id="14370" name="TextBox 41"/>
          <p:cNvSpPr txBox="1">
            <a:spLocks noChangeArrowheads="1"/>
          </p:cNvSpPr>
          <p:nvPr/>
        </p:nvSpPr>
        <p:spPr bwMode="auto">
          <a:xfrm>
            <a:off x="4757738" y="1698625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D</a:t>
            </a:r>
          </a:p>
        </p:txBody>
      </p:sp>
      <p:sp>
        <p:nvSpPr>
          <p:cNvPr id="14371" name="TextBox 42"/>
          <p:cNvSpPr txBox="1">
            <a:spLocks noChangeArrowheads="1"/>
          </p:cNvSpPr>
          <p:nvPr/>
        </p:nvSpPr>
        <p:spPr bwMode="auto">
          <a:xfrm>
            <a:off x="3951288" y="1862138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C</a:t>
            </a:r>
          </a:p>
        </p:txBody>
      </p:sp>
      <p:sp>
        <p:nvSpPr>
          <p:cNvPr id="14372" name="TextBox 43"/>
          <p:cNvSpPr txBox="1">
            <a:spLocks noChangeArrowheads="1"/>
          </p:cNvSpPr>
          <p:nvPr/>
        </p:nvSpPr>
        <p:spPr bwMode="auto">
          <a:xfrm>
            <a:off x="3440113" y="2384425"/>
            <a:ext cx="48895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 B</a:t>
            </a:r>
          </a:p>
        </p:txBody>
      </p:sp>
      <p:sp>
        <p:nvSpPr>
          <p:cNvPr id="14373" name="TextBox 44"/>
          <p:cNvSpPr txBox="1">
            <a:spLocks noChangeArrowheads="1"/>
          </p:cNvSpPr>
          <p:nvPr/>
        </p:nvSpPr>
        <p:spPr bwMode="auto">
          <a:xfrm>
            <a:off x="3843338" y="3265488"/>
            <a:ext cx="29368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 Box 17"/>
              <p:cNvSpPr txBox="1">
                <a:spLocks noChangeArrowheads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000" dirty="0" smtClean="0"/>
                  <a:t>Look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:endParaRPr lang="en-US" sz="2000" dirty="0"/>
              </a:p>
            </p:txBody>
          </p:sp>
        </mc:Choice>
        <mc:Fallback>
          <p:sp>
            <p:nvSpPr>
              <p:cNvPr id="38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blipFill rotWithShape="0">
                <a:blip r:embed="rId23"/>
                <a:stretch>
                  <a:fillRect l="-1545" b="-10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253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smtClean="0">
                <a:solidFill>
                  <a:srgbClr val="0000CC"/>
                </a:solidFill>
              </a:rPr>
              <a:t>Properties of Fixed Points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0" y="990600"/>
                <a:ext cx="9144000" cy="5135563"/>
              </a:xfrm>
            </p:spPr>
            <p:txBody>
              <a:bodyPr/>
              <a:lstStyle/>
              <a:p>
                <a:r>
                  <a:rPr lang="en-US" sz="2800" dirty="0" smtClean="0"/>
                  <a:t>The new fixed point is marginally stable. </a:t>
                </a:r>
              </a:p>
              <a:p>
                <a:r>
                  <a:rPr lang="en-US" sz="2800" dirty="0" smtClean="0"/>
                  <a:t>Whenever a fixed point appears because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/>
                  <a:t> becomes tangent to the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</m:t>
                    </m:r>
                  </m:oMath>
                </a14:m>
                <a:r>
                  <a:rPr lang="en-US" sz="2800" dirty="0" smtClean="0"/>
                  <a:t> axis, it has marginal stability </a:t>
                </a:r>
              </a:p>
              <a:p>
                <a:r>
                  <a:rPr lang="en-US" sz="2800" dirty="0" smtClean="0"/>
                  <a:t>Places where the number of Fixed Points change are </a:t>
                </a:r>
                <a:r>
                  <a:rPr lang="en-US" sz="2800" dirty="0" smtClean="0">
                    <a:solidFill>
                      <a:srgbClr val="0000CC"/>
                    </a:solidFill>
                  </a:rPr>
                  <a:t>Critical Values </a:t>
                </a:r>
                <a:r>
                  <a:rPr lang="en-US" sz="2800" dirty="0" smtClean="0"/>
                  <a:t>or </a:t>
                </a:r>
                <a:r>
                  <a:rPr lang="en-US" sz="2800" dirty="0" smtClean="0">
                    <a:solidFill>
                      <a:srgbClr val="0000CC"/>
                    </a:solidFill>
                  </a:rPr>
                  <a:t>Bifurcation</a:t>
                </a:r>
                <a:r>
                  <a:rPr lang="en-US" sz="2800" dirty="0" smtClean="0"/>
                  <a:t> </a:t>
                </a:r>
                <a:r>
                  <a:rPr lang="en-US" sz="2800" dirty="0" smtClean="0">
                    <a:solidFill>
                      <a:srgbClr val="0000CC"/>
                    </a:solidFill>
                  </a:rPr>
                  <a:t>Points</a:t>
                </a:r>
                <a:r>
                  <a:rPr lang="en-US" sz="2800" dirty="0" smtClean="0"/>
                  <a:t>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endParaRPr lang="en-US" sz="2800" dirty="0" smtClean="0"/>
              </a:p>
              <a:p>
                <a:r>
                  <a:rPr lang="en-US" sz="2800" dirty="0" smtClean="0"/>
                  <a:t>The name Bifurcation points occurs because Fixed Points generally appear and disappear in pairs</a:t>
                </a:r>
              </a:p>
              <a:p>
                <a:r>
                  <a:rPr lang="en-US" sz="2800" dirty="0" smtClean="0"/>
                  <a:t>The Bifurcation in B is called a </a:t>
                </a:r>
                <a:r>
                  <a:rPr lang="en-US" sz="2800" dirty="0" smtClean="0">
                    <a:solidFill>
                      <a:srgbClr val="0000CC"/>
                    </a:solidFill>
                  </a:rPr>
                  <a:t>Tangent</a:t>
                </a:r>
                <a:r>
                  <a:rPr lang="en-US" sz="2800" dirty="0" smtClean="0"/>
                  <a:t> or </a:t>
                </a:r>
                <a:r>
                  <a:rPr lang="en-US" sz="2800" dirty="0" smtClean="0">
                    <a:solidFill>
                      <a:srgbClr val="0000CC"/>
                    </a:solidFill>
                  </a:rPr>
                  <a:t>Saddle-Node</a:t>
                </a:r>
                <a:r>
                  <a:rPr lang="en-US" sz="2800" dirty="0" smtClean="0"/>
                  <a:t> Bifurcation</a:t>
                </a:r>
              </a:p>
            </p:txBody>
          </p:sp>
        </mc:Choice>
        <mc:Fallback xmlns="">
          <p:sp>
            <p:nvSpPr>
              <p:cNvPr id="1536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0" y="990600"/>
                <a:ext cx="9144000" cy="5135563"/>
              </a:xfrm>
              <a:blipFill rotWithShape="0">
                <a:blip r:embed="rId3"/>
                <a:stretch>
                  <a:fillRect l="-1200" t="-1306" r="-1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364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28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Last Time: </a:t>
            </a:r>
            <a:r>
              <a:rPr lang="en-US" sz="3600" b="1" dirty="0" err="1">
                <a:solidFill>
                  <a:srgbClr val="0000CC"/>
                </a:solidFill>
              </a:rPr>
              <a:t>Autoactivation</a:t>
            </a:r>
            <a:r>
              <a:rPr lang="en-US" sz="3600" b="1" dirty="0">
                <a:solidFill>
                  <a:srgbClr val="0000CC"/>
                </a:solidFill>
              </a:rPr>
              <a:t> and </a:t>
            </a:r>
            <a:r>
              <a:rPr lang="en-US" sz="3600" b="1" dirty="0" err="1">
                <a:solidFill>
                  <a:srgbClr val="0000CC"/>
                </a:solidFill>
              </a:rPr>
              <a:t>Bistability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259362" cy="31515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Considered a molecule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that promotes its own transcription and derived a simple expression for its dynamics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259362" cy="3151504"/>
              </a:xfrm>
              <a:prstGeom prst="rect">
                <a:avLst/>
              </a:prstGeom>
              <a:blipFill rotWithShape="0">
                <a:blip r:embed="rId4"/>
                <a:stretch>
                  <a:fillRect l="-1043" t="-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679992" y="824086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15000" y="2045570"/>
            <a:ext cx="3420122" cy="1422307"/>
            <a:chOff x="5715000" y="2045570"/>
            <a:chExt cx="3420122" cy="1422307"/>
          </a:xfrm>
        </p:grpSpPr>
        <p:grpSp>
          <p:nvGrpSpPr>
            <p:cNvPr id="31" name="Group 30"/>
            <p:cNvGrpSpPr/>
            <p:nvPr/>
          </p:nvGrpSpPr>
          <p:grpSpPr>
            <a:xfrm>
              <a:off x="5715000" y="2045570"/>
              <a:ext cx="3420122" cy="1422307"/>
              <a:chOff x="5715000" y="2045570"/>
              <a:chExt cx="3420122" cy="1422307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5715000" y="2045570"/>
                <a:ext cx="3420122" cy="1422307"/>
                <a:chOff x="5715000" y="2045570"/>
                <a:chExt cx="3420122" cy="1422307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6477000" y="2045570"/>
                  <a:ext cx="2658122" cy="1422307"/>
                  <a:chOff x="6477000" y="2045570"/>
                  <a:chExt cx="2658122" cy="1422307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6477000" y="2045570"/>
                    <a:ext cx="2658122" cy="1422307"/>
                    <a:chOff x="6477000" y="2045570"/>
                    <a:chExt cx="2658122" cy="1422307"/>
                  </a:xfrm>
                </p:grpSpPr>
                <p:pic>
                  <p:nvPicPr>
                    <p:cNvPr id="40" name="Picture 39"/>
                    <p:cNvPicPr>
                      <a:picLocks noChangeAspect="1"/>
                    </p:cNvPicPr>
                    <p:nvPr/>
                  </p:nvPicPr>
                  <p:blipFill rotWithShape="1">
                    <a:blip r:embed="rId8"/>
                    <a:srcRect l="28167" r="1"/>
                    <a:stretch/>
                  </p:blipFill>
                  <p:spPr>
                    <a:xfrm>
                      <a:off x="6477000" y="2045570"/>
                      <a:ext cx="2658122" cy="1422307"/>
                    </a:xfrm>
                    <a:prstGeom prst="rect">
                      <a:avLst/>
                    </a:prstGeom>
                  </p:spPr>
                </p:pic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1" name="Rectangle 40"/>
                        <p:cNvSpPr/>
                        <p:nvPr/>
                      </p:nvSpPr>
                      <p:spPr>
                        <a:xfrm>
                          <a:off x="8595804" y="2670889"/>
                          <a:ext cx="533400" cy="4381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4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9" name="Rectangle 8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595804" y="2670889"/>
                          <a:ext cx="533400" cy="438163"/>
                        </a:xfrm>
                        <a:prstGeom prst="rect">
                          <a:avLst/>
                        </a:prstGeom>
                        <a:blipFill rotWithShape="0">
                          <a:blip r:embed="rId9"/>
                          <a:stretch>
                            <a:fillRect l="-5435" b="-3947"/>
                          </a:stretch>
                        </a:blip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8376323" y="2365389"/>
                        <a:ext cx="219481" cy="4001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sz="2000" dirty="0"/>
                      </a:p>
                    </p:txBody>
                  </p:sp>
                </mc:Choice>
                <mc:Fallback xmlns="">
                  <p:sp>
                    <p:nvSpPr>
                      <p:cNvPr id="39" name="TextBox 3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376323" y="2365389"/>
                        <a:ext cx="219481" cy="400110"/>
                      </a:xfrm>
                      <a:prstGeom prst="rect">
                        <a:avLst/>
                      </a:prstGeom>
                      <a:blipFill rotWithShape="0">
                        <a:blip r:embed="rId10"/>
                        <a:stretch>
                          <a:fillRect r="-5833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37" name="TextBox 36"/>
                <p:cNvSpPr txBox="1"/>
                <p:nvPr/>
              </p:nvSpPr>
              <p:spPr>
                <a:xfrm>
                  <a:off x="5715000" y="2045570"/>
                  <a:ext cx="829081" cy="104445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sz="2000" dirty="0"/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6477001" y="2383145"/>
                <a:ext cx="331434" cy="400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6678990" y="2365186"/>
              <a:ext cx="0" cy="34890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75759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8" descr="fig09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67200"/>
            <a:ext cx="37687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CC"/>
                </a:solidFill>
              </a:rPr>
              <a:t>Fixed Points contd. Case C</a:t>
            </a:r>
          </a:p>
        </p:txBody>
      </p:sp>
      <p:pic>
        <p:nvPicPr>
          <p:cNvPr id="16390" name="Picture 27" descr="C:\Users\James Glazier\Desktop\P700--Computerized course Notes\GIF\fig07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1752600"/>
            <a:ext cx="573563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Arc 31"/>
          <p:cNvSpPr/>
          <p:nvPr/>
        </p:nvSpPr>
        <p:spPr>
          <a:xfrm>
            <a:off x="381000" y="6019800"/>
            <a:ext cx="152400" cy="304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392" name="TextBox 22"/>
              <p:cNvSpPr txBox="1">
                <a:spLocks noChangeArrowheads="1"/>
              </p:cNvSpPr>
              <p:nvPr/>
            </p:nvSpPr>
            <p:spPr bwMode="auto">
              <a:xfrm>
                <a:off x="0" y="1524000"/>
                <a:ext cx="3505200" cy="25853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342900" indent="-3429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dirty="0" smtClean="0"/>
                  <a:t>Now the straight line crosses the curve at three places so there are four Fixed Points (Blue Dots), one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and three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endParaRPr lang="en-US" dirty="0"/>
              </a:p>
              <a:p>
                <a:pPr eaLnBrk="1" hangingPunct="1"/>
                <a:r>
                  <a:rPr lang="en-US" dirty="0"/>
                  <a:t>Note that the </a:t>
                </a:r>
                <a:r>
                  <a:rPr lang="en-US" dirty="0">
                    <a:solidFill>
                      <a:srgbClr val="FFFF00"/>
                    </a:solidFill>
                  </a:rPr>
                  <a:t>marginally stable </a:t>
                </a:r>
                <a:r>
                  <a:rPr lang="en-US" dirty="0"/>
                  <a:t>fixed point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 at B </a:t>
                </a:r>
                <a:r>
                  <a:rPr lang="en-US" dirty="0"/>
                  <a:t>has split into two fixed points,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one </a:t>
                </a:r>
                <a:r>
                  <a:rPr lang="en-US" dirty="0">
                    <a:solidFill>
                      <a:srgbClr val="00CC00"/>
                    </a:solidFill>
                  </a:rPr>
                  <a:t>stable</a:t>
                </a:r>
                <a:r>
                  <a:rPr lang="en-US" dirty="0"/>
                  <a:t>, one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unstable</a:t>
                </a:r>
                <a:endParaRPr lang="en-US" dirty="0"/>
              </a:p>
            </p:txBody>
          </p:sp>
        </mc:Choice>
        <mc:Fallback>
          <p:sp>
            <p:nvSpPr>
              <p:cNvPr id="16392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24000"/>
                <a:ext cx="3505200" cy="2585323"/>
              </a:xfrm>
              <a:prstGeom prst="rect">
                <a:avLst/>
              </a:prstGeom>
              <a:blipFill rotWithShape="0">
                <a:blip r:embed="rId6"/>
                <a:stretch>
                  <a:fillRect l="-1391" t="-1179" r="-2609" b="-283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>
            <a:off x="4343400" y="2133600"/>
            <a:ext cx="3733800" cy="2133600"/>
          </a:xfrm>
          <a:prstGeom prst="line">
            <a:avLst/>
          </a:prstGeom>
          <a:ln w="3492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5181600" y="25908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343400" y="41148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33400" y="5334000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981200" y="5334000"/>
            <a:ext cx="228600" cy="228600"/>
          </a:xfrm>
          <a:prstGeom prst="ellips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65" name="TextBox 36"/>
              <p:cNvSpPr txBox="1">
                <a:spLocks noChangeArrowheads="1"/>
              </p:cNvSpPr>
              <p:nvPr/>
            </p:nvSpPr>
            <p:spPr bwMode="auto">
              <a:xfrm>
                <a:off x="4572000" y="4724400"/>
                <a:ext cx="4572000" cy="1277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ts val="600"/>
                  </a:spcBef>
                  <a:defRPr/>
                </a:pPr>
                <a:r>
                  <a:rPr lang="en-US" dirty="0" smtClean="0">
                    <a:latin typeface="Arial" charset="0"/>
                    <a:cs typeface="Times New Roman" pitchFamily="18" charset="0"/>
                  </a:rPr>
                  <a:t>Slope of</a:t>
                </a:r>
                <a:r>
                  <a:rPr lang="en-US" i="1" dirty="0">
                    <a:latin typeface="Arial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+mn-lt"/>
                    <a:cs typeface="Times New Roman" pitchFamily="18" charset="0"/>
                  </a:rPr>
                  <a:t>and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 </m:t>
                    </m:r>
                  </m:oMath>
                </a14:m>
                <a:r>
                  <a:rPr lang="en-US" dirty="0">
                    <a:latin typeface="Arial" charset="0"/>
                    <a:cs typeface="Times New Roman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Arial" charset="0"/>
                    <a:cs typeface="Times New Roman" pitchFamily="18" charset="0"/>
                  </a:rPr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>
                    <a:latin typeface="Arial" charset="0"/>
                    <a:cs typeface="Times New Roman" pitchFamily="18" charset="0"/>
                  </a:rPr>
                  <a:t> fixed </a:t>
                </a:r>
                <a:r>
                  <a:rPr lang="en-US" dirty="0">
                    <a:latin typeface="Arial" charset="0"/>
                    <a:cs typeface="Times New Roman" pitchFamily="18" charset="0"/>
                  </a:rPr>
                  <a:t>points </a:t>
                </a:r>
                <a:r>
                  <a:rPr lang="en-US" dirty="0" smtClean="0">
                    <a:solidFill>
                      <a:srgbClr val="FF0000"/>
                    </a:solidFill>
                    <a:latin typeface="Arial" charset="0"/>
                    <a:cs typeface="Times New Roman" pitchFamily="18" charset="0"/>
                  </a:rPr>
                  <a:t>unstable</a:t>
                </a:r>
                <a:r>
                  <a:rPr lang="en-US" dirty="0" smtClean="0">
                    <a:latin typeface="Arial" charset="0"/>
                    <a:cs typeface="Times New Roman" pitchFamily="18" charset="0"/>
                  </a:rPr>
                  <a:t> </a:t>
                </a:r>
                <a:endParaRPr lang="en-US" dirty="0">
                  <a:latin typeface="Arial" charset="0"/>
                  <a:cs typeface="Times New Roman" pitchFamily="18" charset="0"/>
                </a:endParaRPr>
              </a:p>
              <a:p>
                <a:pPr>
                  <a:spcBef>
                    <a:spcPts val="600"/>
                  </a:spcBef>
                  <a:defRPr/>
                </a:pPr>
                <a:r>
                  <a:rPr lang="en-US" dirty="0">
                    <a:latin typeface="Arial" charset="0"/>
                    <a:cs typeface="Times New Roman" pitchFamily="18" charset="0"/>
                  </a:rPr>
                  <a:t>Slope of</a:t>
                </a:r>
                <a:r>
                  <a:rPr lang="en-US" i="1" dirty="0">
                    <a:latin typeface="Arial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0 </m:t>
                    </m:r>
                  </m:oMath>
                </a14:m>
                <a:r>
                  <a:rPr lang="en-US" dirty="0">
                    <a:cs typeface="Times New Roman" pitchFamily="18" charset="0"/>
                  </a:rPr>
                  <a:t>and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Arial" charset="0"/>
                    <a:cs typeface="Times New Roman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Arial" charset="0"/>
                    <a:cs typeface="Times New Roman" pitchFamily="18" charset="0"/>
                  </a:rPr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>
                    <a:latin typeface="Arial" charset="0"/>
                    <a:cs typeface="Times New Roman" pitchFamily="18" charset="0"/>
                  </a:rPr>
                  <a:t> fixed </a:t>
                </a:r>
                <a:r>
                  <a:rPr lang="en-US" dirty="0">
                    <a:latin typeface="Arial" charset="0"/>
                    <a:cs typeface="Times New Roman" pitchFamily="18" charset="0"/>
                  </a:rPr>
                  <a:t>points </a:t>
                </a:r>
                <a:r>
                  <a:rPr lang="en-US" dirty="0" smtClean="0">
                    <a:solidFill>
                      <a:srgbClr val="00CC00"/>
                    </a:solidFill>
                    <a:latin typeface="Arial" charset="0"/>
                    <a:cs typeface="Times New Roman" pitchFamily="18" charset="0"/>
                  </a:rPr>
                  <a:t>stable</a:t>
                </a:r>
                <a:endParaRPr lang="en-US" dirty="0">
                  <a:latin typeface="Arial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165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4724400"/>
                <a:ext cx="4572000" cy="1277938"/>
              </a:xfrm>
              <a:prstGeom prst="rect">
                <a:avLst/>
              </a:prstGeom>
              <a:blipFill rotWithShape="0">
                <a:blip r:embed="rId9"/>
                <a:stretch>
                  <a:fillRect l="-1067" t="-2381" b="-6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99" name="TextBox 37"/>
          <p:cNvSpPr txBox="1">
            <a:spLocks noChangeArrowheads="1"/>
          </p:cNvSpPr>
          <p:nvPr/>
        </p:nvSpPr>
        <p:spPr bwMode="auto">
          <a:xfrm>
            <a:off x="4103688" y="4376738"/>
            <a:ext cx="5334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16400" name="Rectangle 38"/>
          <p:cNvSpPr>
            <a:spLocks noChangeArrowheads="1"/>
          </p:cNvSpPr>
          <p:nvPr/>
        </p:nvSpPr>
        <p:spPr bwMode="auto">
          <a:xfrm>
            <a:off x="4876800" y="4343400"/>
            <a:ext cx="652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cxnSp>
        <p:nvCxnSpPr>
          <p:cNvPr id="41" name="Straight Arrow Connector 40"/>
          <p:cNvCxnSpPr>
            <a:stCxn id="16400" idx="0"/>
            <a:endCxn id="30" idx="4"/>
          </p:cNvCxnSpPr>
          <p:nvPr/>
        </p:nvCxnSpPr>
        <p:spPr>
          <a:xfrm rot="5400000" flipH="1" flipV="1">
            <a:off x="4487863" y="3535362"/>
            <a:ext cx="1524000" cy="920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096000" y="30480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03" name="Rectangle 38"/>
          <p:cNvSpPr>
            <a:spLocks noChangeArrowheads="1"/>
          </p:cNvSpPr>
          <p:nvPr/>
        </p:nvSpPr>
        <p:spPr bwMode="auto">
          <a:xfrm>
            <a:off x="5943600" y="43434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819400" y="5334000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05" name="Rectangle 38"/>
          <p:cNvSpPr>
            <a:spLocks noChangeArrowheads="1"/>
          </p:cNvSpPr>
          <p:nvPr/>
        </p:nvSpPr>
        <p:spPr bwMode="auto">
          <a:xfrm>
            <a:off x="7010400" y="43434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086600" y="36576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 rot="16200000" flipV="1">
            <a:off x="7029450" y="4095750"/>
            <a:ext cx="533400" cy="1143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200400" y="5334000"/>
            <a:ext cx="228600" cy="228600"/>
          </a:xfrm>
          <a:prstGeom prst="ellips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09" name="TextBox 37"/>
          <p:cNvSpPr txBox="1">
            <a:spLocks noChangeArrowheads="1"/>
          </p:cNvSpPr>
          <p:nvPr/>
        </p:nvSpPr>
        <p:spPr bwMode="auto">
          <a:xfrm>
            <a:off x="685800" y="55626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16410" name="Rectangle 38"/>
          <p:cNvSpPr>
            <a:spLocks noChangeArrowheads="1"/>
          </p:cNvSpPr>
          <p:nvPr/>
        </p:nvSpPr>
        <p:spPr bwMode="auto">
          <a:xfrm>
            <a:off x="1600200" y="55626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16411" name="Rectangle 38"/>
          <p:cNvSpPr>
            <a:spLocks noChangeArrowheads="1"/>
          </p:cNvSpPr>
          <p:nvPr/>
        </p:nvSpPr>
        <p:spPr bwMode="auto">
          <a:xfrm>
            <a:off x="2667000" y="56388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16412" name="Rectangle 38"/>
          <p:cNvSpPr>
            <a:spLocks noChangeArrowheads="1"/>
          </p:cNvSpPr>
          <p:nvPr/>
        </p:nvSpPr>
        <p:spPr bwMode="auto">
          <a:xfrm>
            <a:off x="3124200" y="56388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pic>
        <p:nvPicPr>
          <p:cNvPr id="16413" name="Picture 4" descr="Biocomplexity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14" name="Picture 5" descr="redblackblockiu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415" name="Object 36"/>
          <p:cNvGraphicFramePr>
            <a:graphicFrameLocks noChangeAspect="1"/>
          </p:cNvGraphicFramePr>
          <p:nvPr/>
        </p:nvGraphicFramePr>
        <p:xfrm>
          <a:off x="3724275" y="5280025"/>
          <a:ext cx="436563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2" name="Equation" r:id="rId12" imgW="126835" imgH="405872" progId="Equation.3">
                  <p:embed/>
                </p:oleObj>
              </mc:Choice>
              <mc:Fallback>
                <p:oleObj name="Equation" r:id="rId12" imgW="126835" imgH="40587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4275" y="5280025"/>
                        <a:ext cx="436563" cy="7826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6" name="Object 37"/>
          <p:cNvGraphicFramePr>
            <a:graphicFrameLocks noChangeAspect="1"/>
          </p:cNvGraphicFramePr>
          <p:nvPr/>
        </p:nvGraphicFramePr>
        <p:xfrm>
          <a:off x="735013" y="4318000"/>
          <a:ext cx="636587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3" name="Equation" r:id="rId14" imgW="406224" imgH="431613" progId="Equation.3">
                  <p:embed/>
                </p:oleObj>
              </mc:Choice>
              <mc:Fallback>
                <p:oleObj name="Equation" r:id="rId14" imgW="406224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013" y="4318000"/>
                        <a:ext cx="636587" cy="5921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7" name="Object 38"/>
          <p:cNvGraphicFramePr>
            <a:graphicFrameLocks noChangeAspect="1"/>
          </p:cNvGraphicFramePr>
          <p:nvPr/>
        </p:nvGraphicFramePr>
        <p:xfrm>
          <a:off x="8816975" y="4157663"/>
          <a:ext cx="32702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4" name="Equation" r:id="rId16" imgW="126835" imgH="139518" progId="Equation.3">
                  <p:embed/>
                </p:oleObj>
              </mc:Choice>
              <mc:Fallback>
                <p:oleObj name="Equation" r:id="rId16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6975" y="4157663"/>
                        <a:ext cx="327025" cy="2603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8" name="Object 39"/>
          <p:cNvGraphicFramePr>
            <a:graphicFrameLocks noChangeAspect="1"/>
          </p:cNvGraphicFramePr>
          <p:nvPr/>
        </p:nvGraphicFramePr>
        <p:xfrm>
          <a:off x="8359775" y="3314700"/>
          <a:ext cx="636588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5" name="Equation" r:id="rId18" imgW="406048" imgH="393359" progId="Equation.3">
                  <p:embed/>
                </p:oleObj>
              </mc:Choice>
              <mc:Fallback>
                <p:oleObj name="Equation" r:id="rId18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9775" y="3314700"/>
                        <a:ext cx="636588" cy="6175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9" name="Object 40"/>
          <p:cNvGraphicFramePr>
            <a:graphicFrameLocks noChangeAspect="1"/>
          </p:cNvGraphicFramePr>
          <p:nvPr/>
        </p:nvGraphicFramePr>
        <p:xfrm>
          <a:off x="5295900" y="3679825"/>
          <a:ext cx="9747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6" name="Equation" r:id="rId20" imgW="622300" imgH="457200" progId="Equation.3">
                  <p:embed/>
                </p:oleObj>
              </mc:Choice>
              <mc:Fallback>
                <p:oleObj name="Equation" r:id="rId20" imgW="622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900" y="3679825"/>
                        <a:ext cx="974725" cy="530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20" name="Object 41"/>
          <p:cNvGraphicFramePr>
            <a:graphicFrameLocks noChangeAspect="1"/>
          </p:cNvGraphicFramePr>
          <p:nvPr/>
        </p:nvGraphicFramePr>
        <p:xfrm>
          <a:off x="8012113" y="4365625"/>
          <a:ext cx="217487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7" name="Equation" r:id="rId22" imgW="126780" imgH="164814" progId="Equation.3">
                  <p:embed/>
                </p:oleObj>
              </mc:Choice>
              <mc:Fallback>
                <p:oleObj name="Equation" r:id="rId22" imgW="126780" imgH="16481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2113" y="4365625"/>
                        <a:ext cx="217487" cy="2587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Arrow Connector 33"/>
          <p:cNvCxnSpPr>
            <a:endCxn id="28" idx="4"/>
          </p:cNvCxnSpPr>
          <p:nvPr/>
        </p:nvCxnSpPr>
        <p:spPr>
          <a:xfrm rot="16200000" flipV="1">
            <a:off x="5657850" y="3829050"/>
            <a:ext cx="1143000" cy="381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22" name="TextBox 44"/>
          <p:cNvSpPr txBox="1">
            <a:spLocks noChangeArrowheads="1"/>
          </p:cNvSpPr>
          <p:nvPr/>
        </p:nvSpPr>
        <p:spPr bwMode="auto">
          <a:xfrm>
            <a:off x="5224463" y="1763713"/>
            <a:ext cx="29527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E</a:t>
            </a:r>
          </a:p>
        </p:txBody>
      </p:sp>
      <p:sp>
        <p:nvSpPr>
          <p:cNvPr id="16423" name="TextBox 45"/>
          <p:cNvSpPr txBox="1">
            <a:spLocks noChangeArrowheads="1"/>
          </p:cNvSpPr>
          <p:nvPr/>
        </p:nvSpPr>
        <p:spPr bwMode="auto">
          <a:xfrm>
            <a:off x="4757738" y="1698625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D</a:t>
            </a:r>
          </a:p>
        </p:txBody>
      </p:sp>
      <p:sp>
        <p:nvSpPr>
          <p:cNvPr id="16424" name="TextBox 46"/>
          <p:cNvSpPr txBox="1">
            <a:spLocks noChangeArrowheads="1"/>
          </p:cNvSpPr>
          <p:nvPr/>
        </p:nvSpPr>
        <p:spPr bwMode="auto">
          <a:xfrm>
            <a:off x="3951288" y="1862138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C</a:t>
            </a:r>
          </a:p>
        </p:txBody>
      </p:sp>
      <p:sp>
        <p:nvSpPr>
          <p:cNvPr id="16425" name="TextBox 48"/>
          <p:cNvSpPr txBox="1">
            <a:spLocks noChangeArrowheads="1"/>
          </p:cNvSpPr>
          <p:nvPr/>
        </p:nvSpPr>
        <p:spPr bwMode="auto">
          <a:xfrm>
            <a:off x="3440113" y="2384425"/>
            <a:ext cx="48895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 B</a:t>
            </a:r>
          </a:p>
        </p:txBody>
      </p:sp>
      <p:sp>
        <p:nvSpPr>
          <p:cNvPr id="16426" name="TextBox 49"/>
          <p:cNvSpPr txBox="1">
            <a:spLocks noChangeArrowheads="1"/>
          </p:cNvSpPr>
          <p:nvPr/>
        </p:nvSpPr>
        <p:spPr bwMode="auto">
          <a:xfrm>
            <a:off x="3843338" y="3265488"/>
            <a:ext cx="29368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 Box 17"/>
              <p:cNvSpPr txBox="1">
                <a:spLocks noChangeArrowheads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000" dirty="0" smtClean="0"/>
                  <a:t>Look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:endParaRPr lang="en-US" sz="2000" dirty="0"/>
              </a:p>
            </p:txBody>
          </p:sp>
        </mc:Choice>
        <mc:Fallback>
          <p:sp>
            <p:nvSpPr>
              <p:cNvPr id="45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blipFill rotWithShape="0">
                <a:blip r:embed="rId24"/>
                <a:stretch>
                  <a:fillRect l="-1545" b="-10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357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smtClean="0">
                <a:solidFill>
                  <a:srgbClr val="0000CC"/>
                </a:solidFill>
              </a:rPr>
              <a:t>Properties of Fixed Points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411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0" y="838200"/>
                <a:ext cx="9144000" cy="5135563"/>
              </a:xfrm>
            </p:spPr>
            <p:txBody>
              <a:bodyPr/>
              <a:lstStyle/>
              <a:p>
                <a:r>
                  <a:rPr lang="en-US" b="1" dirty="0" smtClean="0"/>
                  <a:t>Fixed points alternate in stability</a:t>
                </a:r>
                <a:r>
                  <a:rPr lang="en-US" dirty="0" smtClean="0"/>
                  <a:t>: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unstable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stable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unstable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stable</a:t>
                </a:r>
                <a:r>
                  <a:rPr lang="en-US" dirty="0" smtClean="0"/>
                  <a:t>. </a:t>
                </a:r>
                <a:r>
                  <a:rPr lang="en-US" dirty="0" smtClean="0">
                    <a:solidFill>
                      <a:srgbClr val="0000CC"/>
                    </a:solidFill>
                  </a:rPr>
                  <a:t>Alternation is a general property of fixed points </a:t>
                </a:r>
                <a:r>
                  <a:rPr lang="en-US" dirty="0" smtClean="0"/>
                  <a:t>provided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is continuous</a:t>
                </a:r>
              </a:p>
              <a:p>
                <a:r>
                  <a:rPr lang="en-US" dirty="0" smtClean="0"/>
                  <a:t>If we assign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unstable</a:t>
                </a:r>
                <a:r>
                  <a:rPr lang="en-US" dirty="0" smtClean="0"/>
                  <a:t> fixed points a value of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-1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stable</a:t>
                </a:r>
                <a:r>
                  <a:rPr lang="en-US" dirty="0" smtClean="0"/>
                  <a:t> fixed points a value of 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1</a:t>
                </a:r>
                <a:r>
                  <a:rPr lang="en-US" dirty="0" smtClean="0"/>
                  <a:t> and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marginally stable </a:t>
                </a:r>
                <a:r>
                  <a:rPr lang="en-US" dirty="0" smtClean="0"/>
                  <a:t>fixed points a value of 0, the sum of the values is conserved during bifurcations. At A we have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-1</a:t>
                </a:r>
                <a:r>
                  <a:rPr lang="en-US" dirty="0" smtClean="0"/>
                  <a:t>+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1</a:t>
                </a:r>
                <a:r>
                  <a:rPr lang="en-US" dirty="0" smtClean="0"/>
                  <a:t>=0, at B we have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-1</a:t>
                </a:r>
                <a:r>
                  <a:rPr lang="en-US" dirty="0" smtClean="0"/>
                  <a:t>+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1</a:t>
                </a:r>
                <a:r>
                  <a:rPr lang="en-US" dirty="0" smtClean="0"/>
                  <a:t>+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0</a:t>
                </a:r>
                <a:r>
                  <a:rPr lang="en-US" dirty="0" smtClean="0"/>
                  <a:t>=0 at C we have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-1</a:t>
                </a:r>
                <a:r>
                  <a:rPr lang="en-US" dirty="0" smtClean="0"/>
                  <a:t>+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1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-1</a:t>
                </a:r>
                <a:r>
                  <a:rPr lang="en-US" dirty="0" smtClean="0"/>
                  <a:t>+</a:t>
                </a:r>
                <a:r>
                  <a:rPr lang="en-US" dirty="0" smtClean="0">
                    <a:solidFill>
                      <a:srgbClr val="00CC00"/>
                    </a:solidFill>
                  </a:rPr>
                  <a:t>1</a:t>
                </a:r>
                <a:r>
                  <a:rPr lang="en-US" dirty="0" smtClean="0"/>
                  <a:t>=0. Again, this conservation is a general property of fixed points.</a:t>
                </a:r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1741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0" y="838200"/>
                <a:ext cx="9144000" cy="5135563"/>
              </a:xfrm>
              <a:blipFill rotWithShape="0">
                <a:blip r:embed="rId3"/>
                <a:stretch>
                  <a:fillRect l="-1533" t="-1544" r="-2867" b="-11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412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1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8" descr="fig09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724400"/>
            <a:ext cx="3768725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CC"/>
                </a:solidFill>
              </a:rPr>
              <a:t>Fixed Points contd. Case D</a:t>
            </a:r>
          </a:p>
        </p:txBody>
      </p:sp>
      <p:pic>
        <p:nvPicPr>
          <p:cNvPr id="18438" name="Picture 27" descr="C:\Users\James Glazier\Desktop\P700--Computerized course Notes\GIF\fig07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1752600"/>
            <a:ext cx="573563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Arc 31"/>
          <p:cNvSpPr/>
          <p:nvPr/>
        </p:nvSpPr>
        <p:spPr>
          <a:xfrm>
            <a:off x="381000" y="6019800"/>
            <a:ext cx="152400" cy="304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440" name="TextBox 22"/>
              <p:cNvSpPr txBox="1">
                <a:spLocks noChangeArrowheads="1"/>
              </p:cNvSpPr>
              <p:nvPr/>
            </p:nvSpPr>
            <p:spPr bwMode="auto">
              <a:xfrm>
                <a:off x="0" y="1524000"/>
                <a:ext cx="3505200" cy="2862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342900" indent="-3429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dirty="0" smtClean="0"/>
                  <a:t>The straight line crosses the curve once and is tangent at one place so there are three Fixed Points (Blue Dots), one at 0 and two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dirty="0"/>
              </a:p>
              <a:p>
                <a:pPr eaLnBrk="1" hangingPunct="1"/>
                <a:r>
                  <a:rPr lang="en-US" dirty="0"/>
                  <a:t>The </a:t>
                </a:r>
                <a:r>
                  <a:rPr lang="en-US" dirty="0">
                    <a:solidFill>
                      <a:srgbClr val="00CC00"/>
                    </a:solidFill>
                  </a:rPr>
                  <a:t>stable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rgbClr val="FF0000"/>
                    </a:solidFill>
                  </a:rPr>
                  <a:t>unstable</a:t>
                </a:r>
                <a:r>
                  <a:rPr lang="en-US" dirty="0"/>
                  <a:t> fixed points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/>
                  <a:t>in C have collided to form one </a:t>
                </a:r>
                <a:r>
                  <a:rPr lang="en-US" dirty="0">
                    <a:solidFill>
                      <a:srgbClr val="FFFF00"/>
                    </a:solidFill>
                  </a:rPr>
                  <a:t>marginally stable </a:t>
                </a:r>
                <a:r>
                  <a:rPr lang="en-US" dirty="0"/>
                  <a:t>fixed point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8440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24000"/>
                <a:ext cx="3505200" cy="2862263"/>
              </a:xfrm>
              <a:prstGeom prst="rect">
                <a:avLst/>
              </a:prstGeom>
              <a:blipFill rotWithShape="0">
                <a:blip r:embed="rId6"/>
                <a:stretch>
                  <a:fillRect l="-1391" t="-1064" r="-2957" b="-23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>
            <a:off x="4953000" y="1981200"/>
            <a:ext cx="3124200" cy="2286000"/>
          </a:xfrm>
          <a:prstGeom prst="line">
            <a:avLst/>
          </a:prstGeom>
          <a:ln w="3492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4343400" y="41148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33400" y="5334000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676400" y="5334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445" name="TextBox 36"/>
              <p:cNvSpPr txBox="1">
                <a:spLocks noChangeArrowheads="1"/>
              </p:cNvSpPr>
              <p:nvPr/>
            </p:nvSpPr>
            <p:spPr bwMode="auto">
              <a:xfrm>
                <a:off x="4572000" y="4724400"/>
                <a:ext cx="4572000" cy="2262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600"/>
                  </a:spcBef>
                </a:pPr>
                <a:r>
                  <a:rPr lang="en-US" dirty="0" smtClean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cs typeface="Times New Roman" panose="02020603050405020304" pitchFamily="18" charset="0"/>
                  </a:rPr>
                  <a:t>fixed point is </a:t>
                </a: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unstable</a:t>
                </a:r>
                <a:r>
                  <a:rPr lang="en-US" dirty="0" smtClean="0">
                    <a:cs typeface="Times New Roman" panose="02020603050405020304" pitchFamily="18" charset="0"/>
                  </a:rPr>
                  <a:t> 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ts val="600"/>
                  </a:spcBef>
                </a:pPr>
                <a:r>
                  <a:rPr lang="en-US" dirty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fixed point is </a:t>
                </a:r>
                <a:r>
                  <a:rPr lang="en-US" dirty="0" smtClean="0">
                    <a:solidFill>
                      <a:srgbClr val="00CC00"/>
                    </a:solidFill>
                    <a:cs typeface="Times New Roman" panose="02020603050405020304" pitchFamily="18" charset="0"/>
                  </a:rPr>
                  <a:t>stable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ts val="600"/>
                  </a:spcBef>
                </a:pPr>
                <a:r>
                  <a:rPr lang="en-US" dirty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fixed point is </a:t>
                </a:r>
                <a:r>
                  <a:rPr lang="en-US" dirty="0">
                    <a:solidFill>
                      <a:srgbClr val="FFFF00"/>
                    </a:solidFill>
                    <a:cs typeface="Times New Roman" panose="02020603050405020304" pitchFamily="18" charset="0"/>
                  </a:rPr>
                  <a:t>marginally </a:t>
                </a:r>
                <a:r>
                  <a:rPr lang="en-US" dirty="0" smtClean="0">
                    <a:solidFill>
                      <a:srgbClr val="FFFF00"/>
                    </a:solidFill>
                    <a:cs typeface="Times New Roman" panose="02020603050405020304" pitchFamily="18" charset="0"/>
                  </a:rPr>
                  <a:t>stable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ts val="600"/>
                  </a:spcBef>
                </a:pPr>
                <a:endParaRPr lang="en-US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445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4724400"/>
                <a:ext cx="4572000" cy="2262158"/>
              </a:xfrm>
              <a:prstGeom prst="rect">
                <a:avLst/>
              </a:prstGeom>
              <a:blipFill rotWithShape="0">
                <a:blip r:embed="rId7"/>
                <a:stretch>
                  <a:fillRect l="-1067" t="-13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46" name="TextBox 37"/>
          <p:cNvSpPr txBox="1">
            <a:spLocks noChangeArrowheads="1"/>
          </p:cNvSpPr>
          <p:nvPr/>
        </p:nvSpPr>
        <p:spPr bwMode="auto">
          <a:xfrm>
            <a:off x="4125913" y="4376738"/>
            <a:ext cx="67468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715000" y="25146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48" name="Rectangle 38"/>
          <p:cNvSpPr>
            <a:spLocks noChangeArrowheads="1"/>
          </p:cNvSpPr>
          <p:nvPr/>
        </p:nvSpPr>
        <p:spPr bwMode="auto">
          <a:xfrm>
            <a:off x="5486400" y="43434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cxnSp>
        <p:nvCxnSpPr>
          <p:cNvPr id="34" name="Straight Arrow Connector 33"/>
          <p:cNvCxnSpPr>
            <a:stCxn id="18448" idx="0"/>
            <a:endCxn id="28" idx="4"/>
          </p:cNvCxnSpPr>
          <p:nvPr/>
        </p:nvCxnSpPr>
        <p:spPr>
          <a:xfrm rot="5400000" flipH="1" flipV="1">
            <a:off x="4995069" y="3509169"/>
            <a:ext cx="1600200" cy="6826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0" name="Rectangle 38"/>
          <p:cNvSpPr>
            <a:spLocks noChangeArrowheads="1"/>
          </p:cNvSpPr>
          <p:nvPr/>
        </p:nvSpPr>
        <p:spPr bwMode="auto">
          <a:xfrm>
            <a:off x="7010400" y="43434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315200" y="36576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 rot="5400000" flipH="1" flipV="1">
            <a:off x="7105650" y="4133850"/>
            <a:ext cx="533400" cy="381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2438400" y="5334000"/>
            <a:ext cx="228600" cy="228600"/>
          </a:xfrm>
          <a:prstGeom prst="ellips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54" name="TextBox 37"/>
          <p:cNvSpPr txBox="1">
            <a:spLocks noChangeArrowheads="1"/>
          </p:cNvSpPr>
          <p:nvPr/>
        </p:nvSpPr>
        <p:spPr bwMode="auto">
          <a:xfrm>
            <a:off x="685800" y="55626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455" name="Rectangle 38"/>
              <p:cNvSpPr>
                <a:spLocks noChangeArrowheads="1"/>
              </p:cNvSpPr>
              <p:nvPr/>
            </p:nvSpPr>
            <p:spPr bwMode="auto">
              <a:xfrm>
                <a:off x="1600200" y="5562600"/>
                <a:ext cx="48917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455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00200" y="5562600"/>
                <a:ext cx="489172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56" name="Rectangle 38"/>
          <p:cNvSpPr>
            <a:spLocks noChangeArrowheads="1"/>
          </p:cNvSpPr>
          <p:nvPr/>
        </p:nvSpPr>
        <p:spPr bwMode="auto">
          <a:xfrm>
            <a:off x="2286000" y="55626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pic>
        <p:nvPicPr>
          <p:cNvPr id="18457" name="Picture 4" descr="Biocomplexity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8" name="Picture 5" descr="redblackblockiu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459" name="Object 31"/>
          <p:cNvGraphicFramePr>
            <a:graphicFrameLocks noChangeAspect="1"/>
          </p:cNvGraphicFramePr>
          <p:nvPr/>
        </p:nvGraphicFramePr>
        <p:xfrm>
          <a:off x="3440113" y="5387975"/>
          <a:ext cx="350837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6" name="Equation" r:id="rId12" imgW="203112" imgH="139639" progId="Equation.3">
                  <p:embed/>
                </p:oleObj>
              </mc:Choice>
              <mc:Fallback>
                <p:oleObj name="Equation" r:id="rId12" imgW="203112" imgH="13963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0113" y="5387975"/>
                        <a:ext cx="350837" cy="3270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60" name="Object 32"/>
          <p:cNvGraphicFramePr>
            <a:graphicFrameLocks noChangeAspect="1"/>
          </p:cNvGraphicFramePr>
          <p:nvPr/>
        </p:nvGraphicFramePr>
        <p:xfrm>
          <a:off x="0" y="4778375"/>
          <a:ext cx="517525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7" name="Equation" r:id="rId14" imgW="330057" imgH="215806" progId="Equation.3">
                  <p:embed/>
                </p:oleObj>
              </mc:Choice>
              <mc:Fallback>
                <p:oleObj name="Equation" r:id="rId14" imgW="33005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78375"/>
                        <a:ext cx="517525" cy="3381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61" name="Object 33"/>
          <p:cNvGraphicFramePr>
            <a:graphicFrameLocks noChangeAspect="1"/>
          </p:cNvGraphicFramePr>
          <p:nvPr/>
        </p:nvGraphicFramePr>
        <p:xfrm>
          <a:off x="8816975" y="4157663"/>
          <a:ext cx="32702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8" name="Equation" r:id="rId16" imgW="126835" imgH="139518" progId="Equation.3">
                  <p:embed/>
                </p:oleObj>
              </mc:Choice>
              <mc:Fallback>
                <p:oleObj name="Equation" r:id="rId16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6975" y="4157663"/>
                        <a:ext cx="327025" cy="2603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62" name="Object 34"/>
          <p:cNvGraphicFramePr>
            <a:graphicFrameLocks noChangeAspect="1"/>
          </p:cNvGraphicFramePr>
          <p:nvPr/>
        </p:nvGraphicFramePr>
        <p:xfrm>
          <a:off x="8359775" y="3314700"/>
          <a:ext cx="636588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9" name="Equation" r:id="rId18" imgW="406048" imgH="393359" progId="Equation.3">
                  <p:embed/>
                </p:oleObj>
              </mc:Choice>
              <mc:Fallback>
                <p:oleObj name="Equation" r:id="rId18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9775" y="3314700"/>
                        <a:ext cx="636588" cy="6175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63" name="Object 35"/>
          <p:cNvGraphicFramePr>
            <a:graphicFrameLocks noChangeAspect="1"/>
          </p:cNvGraphicFramePr>
          <p:nvPr/>
        </p:nvGraphicFramePr>
        <p:xfrm>
          <a:off x="5295900" y="3679825"/>
          <a:ext cx="9747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0" name="Equation" r:id="rId20" imgW="622300" imgH="457200" progId="Equation.3">
                  <p:embed/>
                </p:oleObj>
              </mc:Choice>
              <mc:Fallback>
                <p:oleObj name="Equation" r:id="rId20" imgW="622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900" y="3679825"/>
                        <a:ext cx="974725" cy="530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64" name="Object 36"/>
          <p:cNvGraphicFramePr>
            <a:graphicFrameLocks noChangeAspect="1"/>
          </p:cNvGraphicFramePr>
          <p:nvPr/>
        </p:nvGraphicFramePr>
        <p:xfrm>
          <a:off x="8012113" y="4365625"/>
          <a:ext cx="217487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1" name="Equation" r:id="rId22" imgW="126780" imgH="164814" progId="Equation.3">
                  <p:embed/>
                </p:oleObj>
              </mc:Choice>
              <mc:Fallback>
                <p:oleObj name="Equation" r:id="rId22" imgW="126780" imgH="16481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2113" y="4365625"/>
                        <a:ext cx="217487" cy="2587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5" name="TextBox 38"/>
          <p:cNvSpPr txBox="1">
            <a:spLocks noChangeArrowheads="1"/>
          </p:cNvSpPr>
          <p:nvPr/>
        </p:nvSpPr>
        <p:spPr bwMode="auto">
          <a:xfrm>
            <a:off x="5224463" y="1763713"/>
            <a:ext cx="29527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E</a:t>
            </a:r>
          </a:p>
        </p:txBody>
      </p:sp>
      <p:sp>
        <p:nvSpPr>
          <p:cNvPr id="18466" name="TextBox 39"/>
          <p:cNvSpPr txBox="1">
            <a:spLocks noChangeArrowheads="1"/>
          </p:cNvSpPr>
          <p:nvPr/>
        </p:nvSpPr>
        <p:spPr bwMode="auto">
          <a:xfrm>
            <a:off x="4757738" y="1698625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D</a:t>
            </a:r>
          </a:p>
        </p:txBody>
      </p:sp>
      <p:sp>
        <p:nvSpPr>
          <p:cNvPr id="18467" name="TextBox 40"/>
          <p:cNvSpPr txBox="1">
            <a:spLocks noChangeArrowheads="1"/>
          </p:cNvSpPr>
          <p:nvPr/>
        </p:nvSpPr>
        <p:spPr bwMode="auto">
          <a:xfrm>
            <a:off x="3951288" y="1862138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C</a:t>
            </a:r>
          </a:p>
        </p:txBody>
      </p:sp>
      <p:sp>
        <p:nvSpPr>
          <p:cNvPr id="18468" name="TextBox 41"/>
          <p:cNvSpPr txBox="1">
            <a:spLocks noChangeArrowheads="1"/>
          </p:cNvSpPr>
          <p:nvPr/>
        </p:nvSpPr>
        <p:spPr bwMode="auto">
          <a:xfrm>
            <a:off x="3440113" y="2384425"/>
            <a:ext cx="48895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 B</a:t>
            </a:r>
          </a:p>
        </p:txBody>
      </p:sp>
      <p:sp>
        <p:nvSpPr>
          <p:cNvPr id="18469" name="TextBox 44"/>
          <p:cNvSpPr txBox="1">
            <a:spLocks noChangeArrowheads="1"/>
          </p:cNvSpPr>
          <p:nvPr/>
        </p:nvSpPr>
        <p:spPr bwMode="auto">
          <a:xfrm>
            <a:off x="3843338" y="3265488"/>
            <a:ext cx="29368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 Box 17"/>
              <p:cNvSpPr txBox="1">
                <a:spLocks noChangeArrowheads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000" dirty="0" smtClean="0"/>
                  <a:t>Look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:endParaRPr lang="en-US" sz="2000" dirty="0"/>
              </a:p>
            </p:txBody>
          </p:sp>
        </mc:Choice>
        <mc:Fallback>
          <p:sp>
            <p:nvSpPr>
              <p:cNvPr id="38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blipFill rotWithShape="0">
                <a:blip r:embed="rId24"/>
                <a:stretch>
                  <a:fillRect l="-1545" b="-10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564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8" descr="fig09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4724400"/>
            <a:ext cx="3209925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CC"/>
                </a:solidFill>
              </a:rPr>
              <a:t>Fixed Points contd. Case E</a:t>
            </a:r>
          </a:p>
        </p:txBody>
      </p:sp>
      <p:pic>
        <p:nvPicPr>
          <p:cNvPr id="19462" name="Picture 27" descr="C:\Users\James Glazier\Desktop\P700--Computerized course Notes\GIF\fig07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1752600"/>
            <a:ext cx="573563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Arc 20"/>
          <p:cNvSpPr/>
          <p:nvPr/>
        </p:nvSpPr>
        <p:spPr>
          <a:xfrm>
            <a:off x="609600" y="5105400"/>
            <a:ext cx="838200" cy="685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Arc 31"/>
          <p:cNvSpPr/>
          <p:nvPr/>
        </p:nvSpPr>
        <p:spPr>
          <a:xfrm>
            <a:off x="381000" y="6019800"/>
            <a:ext cx="152400" cy="304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0" y="1524000"/>
                <a:ext cx="3505200" cy="17541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342900" indent="-342900">
                  <a:defRPr/>
                </a:pPr>
                <a:r>
                  <a:rPr lang="en-US" dirty="0" smtClean="0">
                    <a:latin typeface="Arial" charset="0"/>
                  </a:rPr>
                  <a:t>The straight line crosses the curve once so there are two Fixed Points (Blue Dots), one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latin typeface="Arial" charset="0"/>
                  </a:rPr>
                  <a:t> and one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endParaRPr lang="en-US" dirty="0">
                  <a:latin typeface="Arial" charset="0"/>
                </a:endParaRPr>
              </a:p>
              <a:p>
                <a:pPr marL="342900" indent="-342900">
                  <a:defRPr/>
                </a:pPr>
                <a:r>
                  <a:rPr lang="en-US" dirty="0">
                    <a:latin typeface="Arial" charset="0"/>
                  </a:rPr>
                  <a:t>The </a:t>
                </a:r>
                <a:r>
                  <a:rPr lang="en-US" dirty="0">
                    <a:solidFill>
                      <a:srgbClr val="FFFF00"/>
                    </a:solidFill>
                    <a:latin typeface="Arial" charset="0"/>
                  </a:rPr>
                  <a:t>marginally stable </a:t>
                </a:r>
                <a:r>
                  <a:rPr lang="en-US" dirty="0">
                    <a:latin typeface="Arial" charset="0"/>
                  </a:rPr>
                  <a:t>fixed point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itchFamily="18" charset="0"/>
                  </a:rPr>
                  <a:t>has </a:t>
                </a:r>
                <a:r>
                  <a:rPr lang="en-US" dirty="0" smtClean="0">
                    <a:latin typeface="+mn-lt"/>
                    <a:cs typeface="Times New Roman" pitchFamily="18" charset="0"/>
                  </a:rPr>
                  <a:t>disappeared</a:t>
                </a:r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0"/>
                <a:ext cx="3505200" cy="1754188"/>
              </a:xfrm>
              <a:prstGeom prst="rect">
                <a:avLst/>
              </a:prstGeom>
              <a:blipFill rotWithShape="0">
                <a:blip r:embed="rId6"/>
                <a:stretch>
                  <a:fillRect l="-1391" t="-1736" r="-2957" b="-4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>
            <a:off x="5410200" y="1828800"/>
            <a:ext cx="2667000" cy="2438400"/>
          </a:xfrm>
          <a:prstGeom prst="line">
            <a:avLst/>
          </a:prstGeom>
          <a:ln w="3492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4343400" y="41148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33400" y="5334000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69" name="TextBox 36"/>
              <p:cNvSpPr txBox="1">
                <a:spLocks noChangeArrowheads="1"/>
              </p:cNvSpPr>
              <p:nvPr/>
            </p:nvSpPr>
            <p:spPr bwMode="auto">
              <a:xfrm>
                <a:off x="4572000" y="4724400"/>
                <a:ext cx="4572000" cy="1000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600"/>
                  </a:spcBef>
                </a:pPr>
                <a:r>
                  <a:rPr lang="en-US" dirty="0" smtClean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 </m:t>
                    </m:r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cs typeface="Times New Roman" panose="02020603050405020304" pitchFamily="18" charset="0"/>
                  </a:rPr>
                  <a:t>fixed point </a:t>
                </a: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unstable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ts val="600"/>
                  </a:spcBef>
                </a:pPr>
                <a:r>
                  <a:rPr lang="en-US" dirty="0">
                    <a:cs typeface="Times New Roman" panose="02020603050405020304" pitchFamily="18" charset="0"/>
                  </a:rPr>
                  <a:t>Slope of</a:t>
                </a:r>
                <a:r>
                  <a:rPr lang="en-US" i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cs typeface="Times New Roman" panose="02020603050405020304" pitchFamily="18" charset="0"/>
                  </a:rPr>
                  <a:t>so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 fixed </a:t>
                </a:r>
                <a:r>
                  <a:rPr lang="en-US" dirty="0">
                    <a:cs typeface="Times New Roman" panose="02020603050405020304" pitchFamily="18" charset="0"/>
                  </a:rPr>
                  <a:t>point </a:t>
                </a:r>
                <a:r>
                  <a:rPr lang="en-US" dirty="0" smtClean="0">
                    <a:solidFill>
                      <a:srgbClr val="00CC00"/>
                    </a:solidFill>
                    <a:cs typeface="Times New Roman" panose="02020603050405020304" pitchFamily="18" charset="0"/>
                  </a:rPr>
                  <a:t>stable</a:t>
                </a:r>
                <a:endParaRPr lang="en-US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469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4724400"/>
                <a:ext cx="4572000" cy="1000274"/>
              </a:xfrm>
              <a:prstGeom prst="rect">
                <a:avLst/>
              </a:prstGeom>
              <a:blipFill rotWithShape="0">
                <a:blip r:embed="rId8"/>
                <a:stretch>
                  <a:fillRect l="-1067" t="-3049" b="-914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70" name="TextBox 37"/>
          <p:cNvSpPr txBox="1">
            <a:spLocks noChangeArrowheads="1"/>
          </p:cNvSpPr>
          <p:nvPr/>
        </p:nvSpPr>
        <p:spPr bwMode="auto">
          <a:xfrm>
            <a:off x="4300538" y="4386263"/>
            <a:ext cx="8382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/>
          </a:p>
        </p:txBody>
      </p:sp>
      <p:sp>
        <p:nvSpPr>
          <p:cNvPr id="19471" name="Rectangle 38"/>
          <p:cNvSpPr>
            <a:spLocks noChangeArrowheads="1"/>
          </p:cNvSpPr>
          <p:nvPr/>
        </p:nvSpPr>
        <p:spPr bwMode="auto">
          <a:xfrm>
            <a:off x="7292975" y="43434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467600" y="3657600"/>
            <a:ext cx="228600" cy="2286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 rot="5400000" flipH="1" flipV="1">
            <a:off x="7296150" y="4133850"/>
            <a:ext cx="533400" cy="381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2514600" y="5410200"/>
            <a:ext cx="228600" cy="228600"/>
          </a:xfrm>
          <a:prstGeom prst="ellips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475" name="TextBox 37"/>
          <p:cNvSpPr txBox="1">
            <a:spLocks noChangeArrowheads="1"/>
          </p:cNvSpPr>
          <p:nvPr/>
        </p:nvSpPr>
        <p:spPr bwMode="auto">
          <a:xfrm>
            <a:off x="685800" y="55626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sp>
        <p:nvSpPr>
          <p:cNvPr id="19476" name="Rectangle 38"/>
          <p:cNvSpPr>
            <a:spLocks noChangeArrowheads="1"/>
          </p:cNvSpPr>
          <p:nvPr/>
        </p:nvSpPr>
        <p:spPr bwMode="auto">
          <a:xfrm>
            <a:off x="2286000" y="5562600"/>
            <a:ext cx="550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pic>
        <p:nvPicPr>
          <p:cNvPr id="19477" name="Picture 4" descr="Biocomplexity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8" name="Picture 5" descr="redblackblocki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479" name="Object 26"/>
          <p:cNvGraphicFramePr>
            <a:graphicFrameLocks noChangeAspect="1"/>
          </p:cNvGraphicFramePr>
          <p:nvPr/>
        </p:nvGraphicFramePr>
        <p:xfrm>
          <a:off x="3211513" y="5387975"/>
          <a:ext cx="4159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0" name="Equation" r:id="rId11" imgW="241195" imgH="406224" progId="Equation.3">
                  <p:embed/>
                </p:oleObj>
              </mc:Choice>
              <mc:Fallback>
                <p:oleObj name="Equation" r:id="rId11" imgW="241195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1513" y="5387975"/>
                        <a:ext cx="415925" cy="676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80" name="Object 27"/>
          <p:cNvGraphicFramePr>
            <a:graphicFrameLocks noChangeAspect="1"/>
          </p:cNvGraphicFramePr>
          <p:nvPr/>
        </p:nvGraphicFramePr>
        <p:xfrm>
          <a:off x="739775" y="4767263"/>
          <a:ext cx="517525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1" name="Equation" r:id="rId13" imgW="330057" imgH="215806" progId="Equation.3">
                  <p:embed/>
                </p:oleObj>
              </mc:Choice>
              <mc:Fallback>
                <p:oleObj name="Equation" r:id="rId13" imgW="33005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775" y="4767263"/>
                        <a:ext cx="517525" cy="3381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81" name="Object 28"/>
          <p:cNvGraphicFramePr>
            <a:graphicFrameLocks noChangeAspect="1"/>
          </p:cNvGraphicFramePr>
          <p:nvPr/>
        </p:nvGraphicFramePr>
        <p:xfrm>
          <a:off x="8816975" y="4157663"/>
          <a:ext cx="32702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2" name="Equation" r:id="rId15" imgW="126835" imgH="139518" progId="Equation.3">
                  <p:embed/>
                </p:oleObj>
              </mc:Choice>
              <mc:Fallback>
                <p:oleObj name="Equation" r:id="rId15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6975" y="4157663"/>
                        <a:ext cx="327025" cy="2603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82" name="Object 29"/>
          <p:cNvGraphicFramePr>
            <a:graphicFrameLocks noChangeAspect="1"/>
          </p:cNvGraphicFramePr>
          <p:nvPr/>
        </p:nvGraphicFramePr>
        <p:xfrm>
          <a:off x="8359775" y="3314700"/>
          <a:ext cx="636588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3" name="Equation" r:id="rId17" imgW="406048" imgH="393359" progId="Equation.3">
                  <p:embed/>
                </p:oleObj>
              </mc:Choice>
              <mc:Fallback>
                <p:oleObj name="Equation" r:id="rId17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9775" y="3314700"/>
                        <a:ext cx="636588" cy="6175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83" name="Object 30"/>
          <p:cNvGraphicFramePr>
            <a:graphicFrameLocks noChangeAspect="1"/>
          </p:cNvGraphicFramePr>
          <p:nvPr/>
        </p:nvGraphicFramePr>
        <p:xfrm>
          <a:off x="5295900" y="3679825"/>
          <a:ext cx="9747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4" name="Equation" r:id="rId19" imgW="622300" imgH="457200" progId="Equation.3">
                  <p:embed/>
                </p:oleObj>
              </mc:Choice>
              <mc:Fallback>
                <p:oleObj name="Equation" r:id="rId19" imgW="622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900" y="3679825"/>
                        <a:ext cx="974725" cy="530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84" name="Object 31"/>
          <p:cNvGraphicFramePr>
            <a:graphicFrameLocks noChangeAspect="1"/>
          </p:cNvGraphicFramePr>
          <p:nvPr/>
        </p:nvGraphicFramePr>
        <p:xfrm>
          <a:off x="8012113" y="4365625"/>
          <a:ext cx="217487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5" name="Equation" r:id="rId21" imgW="126780" imgH="164814" progId="Equation.3">
                  <p:embed/>
                </p:oleObj>
              </mc:Choice>
              <mc:Fallback>
                <p:oleObj name="Equation" r:id="rId21" imgW="126780" imgH="16481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2113" y="4365625"/>
                        <a:ext cx="217487" cy="2587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5" name="TextBox 33"/>
          <p:cNvSpPr txBox="1">
            <a:spLocks noChangeArrowheads="1"/>
          </p:cNvSpPr>
          <p:nvPr/>
        </p:nvSpPr>
        <p:spPr bwMode="auto">
          <a:xfrm>
            <a:off x="5224463" y="1763713"/>
            <a:ext cx="29527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E</a:t>
            </a:r>
          </a:p>
        </p:txBody>
      </p:sp>
      <p:sp>
        <p:nvSpPr>
          <p:cNvPr id="19486" name="TextBox 34"/>
          <p:cNvSpPr txBox="1">
            <a:spLocks noChangeArrowheads="1"/>
          </p:cNvSpPr>
          <p:nvPr/>
        </p:nvSpPr>
        <p:spPr bwMode="auto">
          <a:xfrm>
            <a:off x="4757738" y="1698625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D</a:t>
            </a:r>
          </a:p>
        </p:txBody>
      </p:sp>
      <p:sp>
        <p:nvSpPr>
          <p:cNvPr id="19487" name="TextBox 35"/>
          <p:cNvSpPr txBox="1">
            <a:spLocks noChangeArrowheads="1"/>
          </p:cNvSpPr>
          <p:nvPr/>
        </p:nvSpPr>
        <p:spPr bwMode="auto">
          <a:xfrm>
            <a:off x="3951288" y="1862138"/>
            <a:ext cx="29368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C</a:t>
            </a:r>
          </a:p>
        </p:txBody>
      </p:sp>
      <p:sp>
        <p:nvSpPr>
          <p:cNvPr id="19488" name="TextBox 36"/>
          <p:cNvSpPr txBox="1">
            <a:spLocks noChangeArrowheads="1"/>
          </p:cNvSpPr>
          <p:nvPr/>
        </p:nvSpPr>
        <p:spPr bwMode="auto">
          <a:xfrm>
            <a:off x="3440113" y="2384425"/>
            <a:ext cx="48895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 B</a:t>
            </a:r>
          </a:p>
        </p:txBody>
      </p:sp>
      <p:sp>
        <p:nvSpPr>
          <p:cNvPr id="19489" name="TextBox 37"/>
          <p:cNvSpPr txBox="1">
            <a:spLocks noChangeArrowheads="1"/>
          </p:cNvSpPr>
          <p:nvPr/>
        </p:nvSpPr>
        <p:spPr bwMode="auto">
          <a:xfrm>
            <a:off x="3843338" y="3265488"/>
            <a:ext cx="29368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 Box 17"/>
              <p:cNvSpPr txBox="1">
                <a:spLocks noChangeArrowheads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000" dirty="0" smtClean="0"/>
                  <a:t>Look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:endParaRPr lang="en-US" sz="2000" dirty="0"/>
              </a:p>
            </p:txBody>
          </p:sp>
        </mc:Choice>
        <mc:Fallback>
          <p:sp>
            <p:nvSpPr>
              <p:cNvPr id="34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284" y="785981"/>
                <a:ext cx="4343400" cy="606256"/>
              </a:xfrm>
              <a:prstGeom prst="rect">
                <a:avLst/>
              </a:prstGeom>
              <a:blipFill rotWithShape="0">
                <a:blip r:embed="rId23"/>
                <a:stretch>
                  <a:fillRect l="-1545" b="-10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629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00CC"/>
                </a:solidFill>
              </a:rPr>
              <a:t>Representing Fixed Points</a:t>
            </a:r>
          </a:p>
        </p:txBody>
      </p:sp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0" y="762000"/>
            <a:ext cx="8991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Try to develop an intuition about how to go back and forth between the two types of diagram.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/>
              <a:t>We can show the Fixed Points on a Parameter Plot.</a:t>
            </a:r>
          </a:p>
        </p:txBody>
      </p:sp>
      <p:pic>
        <p:nvPicPr>
          <p:cNvPr id="20484" name="Picture 8" descr="fig13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95600"/>
            <a:ext cx="59182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4811713" y="3341688"/>
            <a:ext cx="230822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/>
              <a:t>2 Fixed Points</a:t>
            </a: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4778375" y="4518025"/>
            <a:ext cx="230822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 smtClean="0"/>
              <a:t>4 </a:t>
            </a:r>
            <a:r>
              <a:rPr lang="en-US" dirty="0"/>
              <a:t>Fixed Points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68575" y="4843463"/>
            <a:ext cx="1622425" cy="63976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750" dirty="0"/>
              <a:t>2 Fixed Points</a:t>
            </a:r>
          </a:p>
          <a:p>
            <a:pPr>
              <a:defRPr/>
            </a:pPr>
            <a:endParaRPr lang="en-US" dirty="0"/>
          </a:p>
        </p:txBody>
      </p:sp>
      <p:graphicFrame>
        <p:nvGraphicFramePr>
          <p:cNvPr id="20490" name="Object 5"/>
          <p:cNvGraphicFramePr>
            <a:graphicFrameLocks noChangeAspect="1"/>
          </p:cNvGraphicFramePr>
          <p:nvPr/>
        </p:nvGraphicFramePr>
        <p:xfrm>
          <a:off x="1895475" y="3989388"/>
          <a:ext cx="238125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3" name="Equation" r:id="rId7" imgW="152334" imgH="393529" progId="Equation.3">
                  <p:embed/>
                </p:oleObj>
              </mc:Choice>
              <mc:Fallback>
                <p:oleObj name="Equation" r:id="rId7" imgW="15233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5475" y="3989388"/>
                        <a:ext cx="238125" cy="6175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1" name="Object 6"/>
          <p:cNvGraphicFramePr>
            <a:graphicFrameLocks noChangeAspect="1"/>
          </p:cNvGraphicFramePr>
          <p:nvPr/>
        </p:nvGraphicFramePr>
        <p:xfrm>
          <a:off x="6956425" y="5834063"/>
          <a:ext cx="260350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" name="Equation" r:id="rId9" imgW="126780" imgH="164814" progId="Equation.3">
                  <p:embed/>
                </p:oleObj>
              </mc:Choice>
              <mc:Fallback>
                <p:oleObj name="Equation" r:id="rId9" imgW="126780" imgH="16481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6425" y="5834063"/>
                        <a:ext cx="260350" cy="3381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2" name="Object 7"/>
          <p:cNvGraphicFramePr>
            <a:graphicFrameLocks noChangeAspect="1"/>
          </p:cNvGraphicFramePr>
          <p:nvPr/>
        </p:nvGraphicFramePr>
        <p:xfrm>
          <a:off x="1462088" y="3070225"/>
          <a:ext cx="5524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5" name="Equation" r:id="rId11" imgW="228402" imgH="126890" progId="Equation.3">
                  <p:embed/>
                </p:oleObj>
              </mc:Choice>
              <mc:Fallback>
                <p:oleObj name="Equation" r:id="rId11" imgW="228402" imgH="126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2088" y="3070225"/>
                        <a:ext cx="552450" cy="304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104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00CC"/>
                </a:solidFill>
              </a:rPr>
              <a:t>Representing Fixed Points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507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8991600" cy="2123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 smtClean="0"/>
                  <a:t>Fix a </a:t>
                </a:r>
                <a:r>
                  <a:rPr lang="en-US" sz="2400" dirty="0"/>
                  <a:t>value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r>
                  <a:rPr lang="en-US" sz="2400" dirty="0"/>
                  <a:t> and see how the Fixed Points change with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endParaRPr lang="en-US" sz="24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/>
                  <a:t>Case 1: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r>
                  <a:rPr lang="en-US" sz="2400" dirty="0"/>
                  <a:t> small (carrying capacity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/>
                  <a:t>dominated, </a:t>
                </a:r>
                <a:r>
                  <a:rPr lang="en-US" sz="2400" dirty="0">
                    <a:solidFill>
                      <a:srgbClr val="00CC00"/>
                    </a:solidFill>
                  </a:rPr>
                  <a:t>green</a:t>
                </a:r>
                <a:r>
                  <a:rPr lang="en-US" sz="2400" dirty="0"/>
                  <a:t> line</a:t>
                </a:r>
                <a:r>
                  <a:rPr lang="en-US" sz="2400" dirty="0" smtClean="0"/>
                  <a:t>) </a:t>
                </a:r>
                <a:endParaRPr lang="en-US" sz="24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/>
                  <a:t>One </a:t>
                </a:r>
                <a:r>
                  <a:rPr lang="en-US" sz="2400" dirty="0">
                    <a:solidFill>
                      <a:srgbClr val="00CC00"/>
                    </a:solidFill>
                  </a:rPr>
                  <a:t>stable</a:t>
                </a:r>
                <a:r>
                  <a:rPr lang="en-US" sz="2400" dirty="0"/>
                  <a:t> Fixed Point for all </a:t>
                </a:r>
                <a:r>
                  <a:rPr lang="en-US" sz="2400" i="0" dirty="0" smtClean="0">
                    <a:latin typeface="+mj-lt"/>
                    <a:cs typeface="Times New Roman" panose="02020603050405020304" pitchFamily="18" charset="0"/>
                  </a:rPr>
                  <a:t>r</a:t>
                </a:r>
                <a:endParaRPr lang="en-US" sz="2400" dirty="0"/>
              </a:p>
            </p:txBody>
          </p:sp>
        </mc:Choice>
        <mc:Fallback>
          <p:sp>
            <p:nvSpPr>
              <p:cNvPr id="2150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8991600" cy="2123658"/>
              </a:xfrm>
              <a:prstGeom prst="rect">
                <a:avLst/>
              </a:prstGeom>
              <a:blipFill rotWithShape="0">
                <a:blip r:embed="rId4"/>
                <a:stretch>
                  <a:fillRect l="-1017" t="-2011" b="-60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508" name="Picture 8" descr="fig13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95400"/>
            <a:ext cx="4267200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rot="16200000" flipH="1">
            <a:off x="5143500" y="2400300"/>
            <a:ext cx="1828800" cy="76200"/>
          </a:xfrm>
          <a:prstGeom prst="line">
            <a:avLst/>
          </a:prstGeom>
          <a:ln w="381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10" name="Picture 9" descr="fig14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81400"/>
            <a:ext cx="43148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4" descr="Biocomplexity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5" descr="redblackblockiu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3" name="Group 14"/>
          <p:cNvGrpSpPr>
            <a:grpSpLocks noChangeAspect="1"/>
          </p:cNvGrpSpPr>
          <p:nvPr/>
        </p:nvGrpSpPr>
        <p:grpSpPr bwMode="auto">
          <a:xfrm>
            <a:off x="4967288" y="1436688"/>
            <a:ext cx="4176712" cy="2236787"/>
            <a:chOff x="1462088" y="3070225"/>
            <a:chExt cx="5682601" cy="3042799"/>
          </a:xfrm>
        </p:grpSpPr>
        <p:sp>
          <p:nvSpPr>
            <p:cNvPr id="21516" name="TextBox 8"/>
            <p:cNvSpPr txBox="1">
              <a:spLocks noChangeArrowheads="1"/>
            </p:cNvSpPr>
            <p:nvPr/>
          </p:nvSpPr>
          <p:spPr bwMode="auto">
            <a:xfrm>
              <a:off x="4811486" y="3341914"/>
              <a:ext cx="230777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2 Fixed Points</a:t>
              </a:r>
            </a:p>
          </p:txBody>
        </p:sp>
        <p:sp>
          <p:nvSpPr>
            <p:cNvPr id="21517" name="TextBox 9"/>
            <p:cNvSpPr txBox="1">
              <a:spLocks noChangeArrowheads="1"/>
            </p:cNvSpPr>
            <p:nvPr/>
          </p:nvSpPr>
          <p:spPr bwMode="auto">
            <a:xfrm>
              <a:off x="4778829" y="4517571"/>
              <a:ext cx="2307771" cy="502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dirty="0" smtClean="0"/>
                <a:t>4 </a:t>
              </a:r>
              <a:r>
                <a:rPr lang="en-US" dirty="0"/>
                <a:t>Fixed Points</a:t>
              </a:r>
            </a:p>
          </p:txBody>
        </p:sp>
        <p:sp>
          <p:nvSpPr>
            <p:cNvPr id="21518" name="TextBox 10"/>
            <p:cNvSpPr txBox="1">
              <a:spLocks noChangeArrowheads="1"/>
            </p:cNvSpPr>
            <p:nvPr/>
          </p:nvSpPr>
          <p:spPr bwMode="auto">
            <a:xfrm>
              <a:off x="2569029" y="4784900"/>
              <a:ext cx="1124815" cy="711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2 Fixed Points</a:t>
              </a:r>
            </a:p>
          </p:txBody>
        </p:sp>
        <p:graphicFrame>
          <p:nvGraphicFramePr>
            <p:cNvPr id="21519" name="Object 7"/>
            <p:cNvGraphicFramePr>
              <a:graphicFrameLocks noChangeAspect="1"/>
            </p:cNvGraphicFramePr>
            <p:nvPr/>
          </p:nvGraphicFramePr>
          <p:xfrm>
            <a:off x="1896156" y="3989388"/>
            <a:ext cx="238125" cy="617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4" name="Equation" r:id="rId9" imgW="152334" imgH="393529" progId="Equation.3">
                    <p:embed/>
                  </p:oleObj>
                </mc:Choice>
                <mc:Fallback>
                  <p:oleObj name="Equation" r:id="rId9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6156" y="3989388"/>
                          <a:ext cx="238125" cy="61753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20" name="Object 8"/>
            <p:cNvGraphicFramePr>
              <a:graphicFrameLocks noChangeAspect="1"/>
            </p:cNvGraphicFramePr>
            <p:nvPr/>
          </p:nvGraphicFramePr>
          <p:xfrm>
            <a:off x="6883432" y="5775048"/>
            <a:ext cx="261257" cy="3379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5" name="Equation" r:id="rId11" imgW="126780" imgH="164814" progId="Equation.3">
                    <p:embed/>
                  </p:oleObj>
                </mc:Choice>
                <mc:Fallback>
                  <p:oleObj name="Equation" r:id="rId11" imgW="126780" imgH="16481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83432" y="5775048"/>
                          <a:ext cx="261257" cy="33797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21" name="Object 9"/>
            <p:cNvGraphicFramePr>
              <a:graphicFrameLocks noChangeAspect="1"/>
            </p:cNvGraphicFramePr>
            <p:nvPr/>
          </p:nvGraphicFramePr>
          <p:xfrm>
            <a:off x="1462088" y="3070225"/>
            <a:ext cx="5524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6" name="Equation" r:id="rId13" imgW="228402" imgH="126890" progId="Equation.3">
                    <p:embed/>
                  </p:oleObj>
                </mc:Choice>
                <mc:Fallback>
                  <p:oleObj name="Equation" r:id="rId13" imgW="228402" imgH="12689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62088" y="3070225"/>
                          <a:ext cx="552450" cy="3048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4" name="Rectangle 38"/>
          <p:cNvSpPr>
            <a:spLocks noChangeArrowheads="1"/>
          </p:cNvSpPr>
          <p:nvPr/>
        </p:nvSpPr>
        <p:spPr bwMode="auto">
          <a:xfrm>
            <a:off x="338138" y="3614738"/>
            <a:ext cx="51117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p:graphicFrame>
        <p:nvGraphicFramePr>
          <p:cNvPr id="21515" name="Object 10"/>
          <p:cNvGraphicFramePr>
            <a:graphicFrameLocks noChangeAspect="1"/>
          </p:cNvGraphicFramePr>
          <p:nvPr/>
        </p:nvGraphicFramePr>
        <p:xfrm>
          <a:off x="4338638" y="5334000"/>
          <a:ext cx="27622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7" name="Equation" r:id="rId15" imgW="114201" imgH="406048" progId="Equation.3">
                  <p:embed/>
                </p:oleObj>
              </mc:Choice>
              <mc:Fallback>
                <p:oleObj name="Equation" r:id="rId15" imgW="114201" imgH="40604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8638" y="5334000"/>
                        <a:ext cx="276225" cy="8159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913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00CC"/>
                </a:solidFill>
              </a:rPr>
              <a:t>Representing Fixed Points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1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8991600" cy="2677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 smtClean="0"/>
                  <a:t>Fix a </a:t>
                </a:r>
                <a:r>
                  <a:rPr lang="en-US" sz="2400" dirty="0"/>
                  <a:t>value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r>
                  <a:rPr lang="en-US" sz="2400" dirty="0"/>
                  <a:t> and see how the Fixed Points change with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endParaRPr lang="en-US" sz="24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/>
                  <a:t>Case 2: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r>
                  <a:rPr lang="en-US" sz="2400" dirty="0"/>
                  <a:t> large (predation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/>
                  <a:t>dominated, </a:t>
                </a:r>
                <a:r>
                  <a:rPr lang="en-US" sz="2400" dirty="0">
                    <a:solidFill>
                      <a:srgbClr val="0000CC"/>
                    </a:solidFill>
                  </a:rPr>
                  <a:t>blue</a:t>
                </a:r>
                <a:r>
                  <a:rPr lang="en-US" sz="2400" dirty="0"/>
                  <a:t> line</a:t>
                </a:r>
                <a:r>
                  <a:rPr lang="en-US" sz="2400" dirty="0" smtClean="0"/>
                  <a:t>)</a:t>
                </a:r>
                <a:endParaRPr lang="en-US" sz="24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/>
                  <a:t>Number and stability of Fixed Points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/>
                  <a:t>depends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22531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8991600" cy="2677656"/>
              </a:xfrm>
              <a:prstGeom prst="rect">
                <a:avLst/>
              </a:prstGeom>
              <a:blipFill rotWithShape="0">
                <a:blip r:embed="rId4"/>
                <a:stretch>
                  <a:fillRect l="-1017" t="-1595" b="-455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2" name="Picture 8" descr="fig13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95400"/>
            <a:ext cx="4267200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 rot="16200000" flipH="1">
            <a:off x="6210300" y="2324100"/>
            <a:ext cx="1828800" cy="76200"/>
          </a:xfrm>
          <a:prstGeom prst="line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4" name="Picture 9" descr="fig14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Box 10"/>
          <p:cNvSpPr txBox="1">
            <a:spLocks noChangeArrowheads="1"/>
          </p:cNvSpPr>
          <p:nvPr/>
        </p:nvSpPr>
        <p:spPr bwMode="auto">
          <a:xfrm>
            <a:off x="4267200" y="3505200"/>
            <a:ext cx="4419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/>
              <a:t>Solid Lines are </a:t>
            </a:r>
            <a:r>
              <a:rPr lang="en-US" dirty="0">
                <a:solidFill>
                  <a:srgbClr val="00CC00"/>
                </a:solidFill>
              </a:rPr>
              <a:t>stable</a:t>
            </a:r>
            <a:r>
              <a:rPr lang="en-US" dirty="0"/>
              <a:t> Fixed Points, dotted or dashed lines </a:t>
            </a:r>
            <a:r>
              <a:rPr lang="en-US" dirty="0" smtClean="0">
                <a:solidFill>
                  <a:srgbClr val="FF0000"/>
                </a:solidFill>
              </a:rPr>
              <a:t>unstable</a:t>
            </a:r>
            <a:endParaRPr lang="en-US" dirty="0"/>
          </a:p>
          <a:p>
            <a:pPr eaLnBrk="1" hangingPunct="1"/>
            <a:r>
              <a:rPr lang="en-US" dirty="0"/>
              <a:t>Letters correspond to picture </a:t>
            </a:r>
            <a:r>
              <a:rPr lang="en-US" dirty="0" smtClean="0"/>
              <a:t>below</a:t>
            </a:r>
            <a:endParaRPr lang="en-US" dirty="0"/>
          </a:p>
        </p:txBody>
      </p:sp>
      <p:pic>
        <p:nvPicPr>
          <p:cNvPr id="22536" name="Picture 27" descr="C:\Users\James Glazier\Desktop\P700--Computerized course Notes\GIF\fig07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72000"/>
            <a:ext cx="41846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4" descr="Biocomplexity 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5" descr="redblackblocki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9" name="Group 10"/>
          <p:cNvGrpSpPr>
            <a:grpSpLocks/>
          </p:cNvGrpSpPr>
          <p:nvPr/>
        </p:nvGrpSpPr>
        <p:grpSpPr bwMode="auto">
          <a:xfrm>
            <a:off x="4811713" y="4538663"/>
            <a:ext cx="1566862" cy="1328737"/>
            <a:chOff x="3421743" y="1698171"/>
            <a:chExt cx="2097314" cy="1936875"/>
          </a:xfrm>
        </p:grpSpPr>
        <p:sp>
          <p:nvSpPr>
            <p:cNvPr id="22564" name="TextBox 11"/>
            <p:cNvSpPr txBox="1">
              <a:spLocks noChangeArrowheads="1"/>
            </p:cNvSpPr>
            <p:nvPr/>
          </p:nvSpPr>
          <p:spPr bwMode="auto">
            <a:xfrm>
              <a:off x="5214257" y="1763486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E</a:t>
              </a:r>
            </a:p>
          </p:txBody>
        </p:sp>
        <p:sp>
          <p:nvSpPr>
            <p:cNvPr id="22565" name="TextBox 12"/>
            <p:cNvSpPr txBox="1">
              <a:spLocks noChangeArrowheads="1"/>
            </p:cNvSpPr>
            <p:nvPr/>
          </p:nvSpPr>
          <p:spPr bwMode="auto">
            <a:xfrm>
              <a:off x="4746172" y="1698171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D</a:t>
              </a:r>
            </a:p>
          </p:txBody>
        </p:sp>
        <p:sp>
          <p:nvSpPr>
            <p:cNvPr id="22566" name="TextBox 13"/>
            <p:cNvSpPr txBox="1">
              <a:spLocks noChangeArrowheads="1"/>
            </p:cNvSpPr>
            <p:nvPr/>
          </p:nvSpPr>
          <p:spPr bwMode="auto">
            <a:xfrm>
              <a:off x="3940629" y="1861457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C</a:t>
              </a:r>
            </a:p>
          </p:txBody>
        </p:sp>
        <p:sp>
          <p:nvSpPr>
            <p:cNvPr id="22567" name="TextBox 14"/>
            <p:cNvSpPr txBox="1">
              <a:spLocks noChangeArrowheads="1"/>
            </p:cNvSpPr>
            <p:nvPr/>
          </p:nvSpPr>
          <p:spPr bwMode="auto">
            <a:xfrm>
              <a:off x="3421743" y="2383972"/>
              <a:ext cx="5080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 B</a:t>
              </a:r>
            </a:p>
          </p:txBody>
        </p:sp>
        <p:sp>
          <p:nvSpPr>
            <p:cNvPr id="22568" name="TextBox 15"/>
            <p:cNvSpPr txBox="1">
              <a:spLocks noChangeArrowheads="1"/>
            </p:cNvSpPr>
            <p:nvPr/>
          </p:nvSpPr>
          <p:spPr bwMode="auto">
            <a:xfrm>
              <a:off x="3831772" y="3265714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A</a:t>
              </a:r>
            </a:p>
          </p:txBody>
        </p:sp>
      </p:grpSp>
      <p:grpSp>
        <p:nvGrpSpPr>
          <p:cNvPr id="22540" name="Group 16"/>
          <p:cNvGrpSpPr>
            <a:grpSpLocks noChangeAspect="1"/>
          </p:cNvGrpSpPr>
          <p:nvPr/>
        </p:nvGrpSpPr>
        <p:grpSpPr bwMode="auto">
          <a:xfrm>
            <a:off x="4967288" y="1436688"/>
            <a:ext cx="4176712" cy="2236787"/>
            <a:chOff x="1462088" y="3070225"/>
            <a:chExt cx="5682601" cy="3042799"/>
          </a:xfrm>
        </p:grpSpPr>
        <p:sp>
          <p:nvSpPr>
            <p:cNvPr id="22558" name="TextBox 17"/>
            <p:cNvSpPr txBox="1">
              <a:spLocks noChangeArrowheads="1"/>
            </p:cNvSpPr>
            <p:nvPr/>
          </p:nvSpPr>
          <p:spPr bwMode="auto">
            <a:xfrm>
              <a:off x="4811486" y="3341914"/>
              <a:ext cx="230777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2 Fixed Points</a:t>
              </a:r>
            </a:p>
          </p:txBody>
        </p:sp>
        <p:sp>
          <p:nvSpPr>
            <p:cNvPr id="22559" name="TextBox 18"/>
            <p:cNvSpPr txBox="1">
              <a:spLocks noChangeArrowheads="1"/>
            </p:cNvSpPr>
            <p:nvPr/>
          </p:nvSpPr>
          <p:spPr bwMode="auto">
            <a:xfrm>
              <a:off x="4778829" y="4517571"/>
              <a:ext cx="2307771" cy="502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dirty="0" smtClean="0"/>
                <a:t>4 </a:t>
              </a:r>
              <a:r>
                <a:rPr lang="en-US" dirty="0"/>
                <a:t>Fixed Points</a:t>
              </a:r>
            </a:p>
          </p:txBody>
        </p:sp>
        <p:sp>
          <p:nvSpPr>
            <p:cNvPr id="22560" name="TextBox 19"/>
            <p:cNvSpPr txBox="1">
              <a:spLocks noChangeArrowheads="1"/>
            </p:cNvSpPr>
            <p:nvPr/>
          </p:nvSpPr>
          <p:spPr bwMode="auto">
            <a:xfrm>
              <a:off x="2569029" y="4784900"/>
              <a:ext cx="1124815" cy="711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2 Fixed Points</a:t>
              </a:r>
            </a:p>
          </p:txBody>
        </p:sp>
        <p:graphicFrame>
          <p:nvGraphicFramePr>
            <p:cNvPr id="22561" name="Object 9"/>
            <p:cNvGraphicFramePr>
              <a:graphicFrameLocks noChangeAspect="1"/>
            </p:cNvGraphicFramePr>
            <p:nvPr/>
          </p:nvGraphicFramePr>
          <p:xfrm>
            <a:off x="1896156" y="3989388"/>
            <a:ext cx="238125" cy="617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38" name="Equation" r:id="rId10" imgW="152334" imgH="393529" progId="Equation.3">
                    <p:embed/>
                  </p:oleObj>
                </mc:Choice>
                <mc:Fallback>
                  <p:oleObj name="Equation" r:id="rId10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6156" y="3989388"/>
                          <a:ext cx="238125" cy="61753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2" name="Object 10"/>
            <p:cNvGraphicFramePr>
              <a:graphicFrameLocks noChangeAspect="1"/>
            </p:cNvGraphicFramePr>
            <p:nvPr/>
          </p:nvGraphicFramePr>
          <p:xfrm>
            <a:off x="6883432" y="5775048"/>
            <a:ext cx="261257" cy="3379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39" name="Equation" r:id="rId12" imgW="126780" imgH="164814" progId="Equation.3">
                    <p:embed/>
                  </p:oleObj>
                </mc:Choice>
                <mc:Fallback>
                  <p:oleObj name="Equation" r:id="rId12" imgW="126780" imgH="16481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83432" y="5775048"/>
                          <a:ext cx="261257" cy="33797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3" name="Object 11"/>
            <p:cNvGraphicFramePr>
              <a:graphicFrameLocks noChangeAspect="1"/>
            </p:cNvGraphicFramePr>
            <p:nvPr/>
          </p:nvGraphicFramePr>
          <p:xfrm>
            <a:off x="1462088" y="3070225"/>
            <a:ext cx="5524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0" name="Equation" r:id="rId14" imgW="228402" imgH="126890" progId="Equation.3">
                    <p:embed/>
                  </p:oleObj>
                </mc:Choice>
                <mc:Fallback>
                  <p:oleObj name="Equation" r:id="rId14" imgW="228402" imgH="12689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62088" y="3070225"/>
                          <a:ext cx="552450" cy="3048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541" name="Group 40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2548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2549" name="Object 1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1" name="Equation" r:id="rId16" imgW="114102" imgH="126780" progId="Equation.3">
                    <p:embed/>
                  </p:oleObj>
                </mc:Choice>
                <mc:Fallback>
                  <p:oleObj name="Equation" r:id="rId16" imgW="114102" imgH="1267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50" name="TextBox 25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2551" name="TextBox 26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2552" name="TextBox 27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2553" name="TextBox 28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2554" name="TextBox 29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2555" name="TextBox 30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2556" name="TextBox 31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2557" name="TextBox 32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2542" name="Group 36"/>
          <p:cNvGrpSpPr>
            <a:grpSpLocks/>
          </p:cNvGrpSpPr>
          <p:nvPr/>
        </p:nvGrpSpPr>
        <p:grpSpPr bwMode="auto">
          <a:xfrm>
            <a:off x="6384925" y="5795963"/>
            <a:ext cx="2527300" cy="706437"/>
            <a:chOff x="4217988" y="5872163"/>
            <a:chExt cx="2527300" cy="706437"/>
          </a:xfrm>
        </p:grpSpPr>
        <p:graphicFrame>
          <p:nvGraphicFramePr>
            <p:cNvPr id="22545" name="Object 13"/>
            <p:cNvGraphicFramePr>
              <a:graphicFrameLocks noChangeAspect="1"/>
            </p:cNvGraphicFramePr>
            <p:nvPr/>
          </p:nvGraphicFramePr>
          <p:xfrm>
            <a:off x="6548438" y="6421438"/>
            <a:ext cx="196850" cy="157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2" name="Equation" r:id="rId18" imgW="126835" imgH="139518" progId="Equation.3">
                    <p:embed/>
                  </p:oleObj>
                </mc:Choice>
                <mc:Fallback>
                  <p:oleObj name="Equation" r:id="rId18" imgW="126835" imgH="13951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48438" y="6421438"/>
                          <a:ext cx="196850" cy="1571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6" name="Object 14"/>
            <p:cNvGraphicFramePr>
              <a:graphicFrameLocks noChangeAspect="1"/>
            </p:cNvGraphicFramePr>
            <p:nvPr/>
          </p:nvGraphicFramePr>
          <p:xfrm>
            <a:off x="6328228" y="5872163"/>
            <a:ext cx="382588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3" name="Equation" r:id="rId20" imgW="406048" imgH="393359" progId="Equation.3">
                    <p:embed/>
                  </p:oleObj>
                </mc:Choice>
                <mc:Fallback>
                  <p:oleObj name="Equation" r:id="rId20" imgW="406048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8228" y="5872163"/>
                          <a:ext cx="382588" cy="3714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7" name="Object 15"/>
            <p:cNvGraphicFramePr>
              <a:graphicFrameLocks noChangeAspect="1"/>
            </p:cNvGraphicFramePr>
            <p:nvPr/>
          </p:nvGraphicFramePr>
          <p:xfrm>
            <a:off x="4217988" y="6091918"/>
            <a:ext cx="585787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44" name="Equation" r:id="rId22" imgW="622300" imgH="457200" progId="Equation.3">
                    <p:embed/>
                  </p:oleObj>
                </mc:Choice>
                <mc:Fallback>
                  <p:oleObj name="Equation" r:id="rId22" imgW="6223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7988" y="6091918"/>
                          <a:ext cx="585787" cy="3175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543" name="Object 16"/>
          <p:cNvGraphicFramePr>
            <a:graphicFrameLocks noChangeAspect="1"/>
          </p:cNvGraphicFramePr>
          <p:nvPr/>
        </p:nvGraphicFramePr>
        <p:xfrm>
          <a:off x="8189913" y="6440488"/>
          <a:ext cx="192087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5" name="Equation" r:id="rId24" imgW="126780" imgH="164814" progId="Equation.3">
                  <p:embed/>
                </p:oleObj>
              </mc:Choice>
              <mc:Fallback>
                <p:oleObj name="Equation" r:id="rId24" imgW="126780" imgH="16481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9913" y="6440488"/>
                        <a:ext cx="192087" cy="249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4" name="Object 17"/>
          <p:cNvGraphicFramePr>
            <a:graphicFrameLocks noChangeAspect="1"/>
          </p:cNvGraphicFramePr>
          <p:nvPr/>
        </p:nvGraphicFramePr>
        <p:xfrm>
          <a:off x="5500688" y="6430963"/>
          <a:ext cx="192087" cy="26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6" name="Equation" r:id="rId25" imgW="126725" imgH="177415" progId="Equation.3">
                  <p:embed/>
                </p:oleObj>
              </mc:Choice>
              <mc:Fallback>
                <p:oleObj name="Equation" r:id="rId25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6430963"/>
                        <a:ext cx="192087" cy="2682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282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Representing Fixed Points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531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89916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 smtClean="0"/>
                  <a:t>Fix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/>
                  <a:t>and see how the Fixed Points change with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22531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8991600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017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2" name="Picture 8" descr="fig13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95400"/>
            <a:ext cx="4267200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 rot="16200000" flipH="1">
            <a:off x="6210300" y="2324100"/>
            <a:ext cx="1828800" cy="76200"/>
          </a:xfrm>
          <a:prstGeom prst="line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4" name="Picture 9" descr="fig14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Box 10"/>
          <p:cNvSpPr txBox="1">
            <a:spLocks noChangeArrowheads="1"/>
          </p:cNvSpPr>
          <p:nvPr/>
        </p:nvSpPr>
        <p:spPr bwMode="auto">
          <a:xfrm>
            <a:off x="4267200" y="3505200"/>
            <a:ext cx="4419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/>
              <a:t>Solid Lines are </a:t>
            </a:r>
            <a:r>
              <a:rPr lang="en-US" dirty="0">
                <a:solidFill>
                  <a:srgbClr val="00CC00"/>
                </a:solidFill>
              </a:rPr>
              <a:t>stable</a:t>
            </a:r>
            <a:r>
              <a:rPr lang="en-US" dirty="0"/>
              <a:t> Fixed Points, dotted or dashed lines </a:t>
            </a:r>
            <a:r>
              <a:rPr lang="en-US" dirty="0">
                <a:solidFill>
                  <a:srgbClr val="FF0000"/>
                </a:solidFill>
              </a:rPr>
              <a:t>unstable</a:t>
            </a:r>
            <a:r>
              <a:rPr lang="en-US" dirty="0"/>
              <a:t>.</a:t>
            </a:r>
          </a:p>
          <a:p>
            <a:pPr eaLnBrk="1" hangingPunct="1"/>
            <a:r>
              <a:rPr lang="en-US" dirty="0"/>
              <a:t>Letters correspond to picture below.</a:t>
            </a:r>
          </a:p>
        </p:txBody>
      </p:sp>
      <p:pic>
        <p:nvPicPr>
          <p:cNvPr id="22536" name="Picture 27" descr="C:\Users\James Glazier\Desktop\P700--Computerized course Notes\GIF\fig07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72000"/>
            <a:ext cx="41846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4" descr="Biocomplexity 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5" descr="redblackblocki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9" name="Group 10"/>
          <p:cNvGrpSpPr>
            <a:grpSpLocks/>
          </p:cNvGrpSpPr>
          <p:nvPr/>
        </p:nvGrpSpPr>
        <p:grpSpPr bwMode="auto">
          <a:xfrm>
            <a:off x="4811713" y="4538663"/>
            <a:ext cx="1566862" cy="1328737"/>
            <a:chOff x="3421743" y="1698171"/>
            <a:chExt cx="2097314" cy="1936875"/>
          </a:xfrm>
        </p:grpSpPr>
        <p:sp>
          <p:nvSpPr>
            <p:cNvPr id="22564" name="TextBox 11"/>
            <p:cNvSpPr txBox="1">
              <a:spLocks noChangeArrowheads="1"/>
            </p:cNvSpPr>
            <p:nvPr/>
          </p:nvSpPr>
          <p:spPr bwMode="auto">
            <a:xfrm>
              <a:off x="5214257" y="1763486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E</a:t>
              </a:r>
            </a:p>
          </p:txBody>
        </p:sp>
        <p:sp>
          <p:nvSpPr>
            <p:cNvPr id="22565" name="TextBox 12"/>
            <p:cNvSpPr txBox="1">
              <a:spLocks noChangeArrowheads="1"/>
            </p:cNvSpPr>
            <p:nvPr/>
          </p:nvSpPr>
          <p:spPr bwMode="auto">
            <a:xfrm>
              <a:off x="4746172" y="1698171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D</a:t>
              </a:r>
            </a:p>
          </p:txBody>
        </p:sp>
        <p:sp>
          <p:nvSpPr>
            <p:cNvPr id="22566" name="TextBox 13"/>
            <p:cNvSpPr txBox="1">
              <a:spLocks noChangeArrowheads="1"/>
            </p:cNvSpPr>
            <p:nvPr/>
          </p:nvSpPr>
          <p:spPr bwMode="auto">
            <a:xfrm>
              <a:off x="3940629" y="1861457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C</a:t>
              </a:r>
            </a:p>
          </p:txBody>
        </p:sp>
        <p:sp>
          <p:nvSpPr>
            <p:cNvPr id="22567" name="TextBox 14"/>
            <p:cNvSpPr txBox="1">
              <a:spLocks noChangeArrowheads="1"/>
            </p:cNvSpPr>
            <p:nvPr/>
          </p:nvSpPr>
          <p:spPr bwMode="auto">
            <a:xfrm>
              <a:off x="3421743" y="2383972"/>
              <a:ext cx="5080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 B</a:t>
              </a:r>
            </a:p>
          </p:txBody>
        </p:sp>
        <p:sp>
          <p:nvSpPr>
            <p:cNvPr id="22568" name="TextBox 15"/>
            <p:cNvSpPr txBox="1">
              <a:spLocks noChangeArrowheads="1"/>
            </p:cNvSpPr>
            <p:nvPr/>
          </p:nvSpPr>
          <p:spPr bwMode="auto">
            <a:xfrm>
              <a:off x="3831772" y="3265714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A</a:t>
              </a:r>
            </a:p>
          </p:txBody>
        </p:sp>
      </p:grpSp>
      <p:grpSp>
        <p:nvGrpSpPr>
          <p:cNvPr id="22540" name="Group 16"/>
          <p:cNvGrpSpPr>
            <a:grpSpLocks noChangeAspect="1"/>
          </p:cNvGrpSpPr>
          <p:nvPr/>
        </p:nvGrpSpPr>
        <p:grpSpPr bwMode="auto">
          <a:xfrm>
            <a:off x="4967288" y="1436688"/>
            <a:ext cx="4176712" cy="2236787"/>
            <a:chOff x="1462088" y="3070225"/>
            <a:chExt cx="5682601" cy="3042799"/>
          </a:xfrm>
        </p:grpSpPr>
        <p:sp>
          <p:nvSpPr>
            <p:cNvPr id="22558" name="TextBox 17"/>
            <p:cNvSpPr txBox="1">
              <a:spLocks noChangeArrowheads="1"/>
            </p:cNvSpPr>
            <p:nvPr/>
          </p:nvSpPr>
          <p:spPr bwMode="auto">
            <a:xfrm>
              <a:off x="4811486" y="3341914"/>
              <a:ext cx="230777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2 Fixed Points</a:t>
              </a:r>
            </a:p>
          </p:txBody>
        </p:sp>
        <p:sp>
          <p:nvSpPr>
            <p:cNvPr id="22559" name="TextBox 18"/>
            <p:cNvSpPr txBox="1">
              <a:spLocks noChangeArrowheads="1"/>
            </p:cNvSpPr>
            <p:nvPr/>
          </p:nvSpPr>
          <p:spPr bwMode="auto">
            <a:xfrm>
              <a:off x="4778829" y="4517571"/>
              <a:ext cx="2307771" cy="502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dirty="0" smtClean="0"/>
                <a:t>4 </a:t>
              </a:r>
              <a:r>
                <a:rPr lang="en-US" dirty="0"/>
                <a:t>Fixed Points</a:t>
              </a:r>
            </a:p>
          </p:txBody>
        </p:sp>
        <p:sp>
          <p:nvSpPr>
            <p:cNvPr id="22560" name="TextBox 19"/>
            <p:cNvSpPr txBox="1">
              <a:spLocks noChangeArrowheads="1"/>
            </p:cNvSpPr>
            <p:nvPr/>
          </p:nvSpPr>
          <p:spPr bwMode="auto">
            <a:xfrm>
              <a:off x="2569029" y="4784900"/>
              <a:ext cx="1124815" cy="711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2 Fixed Points</a:t>
              </a:r>
            </a:p>
          </p:txBody>
        </p:sp>
        <p:graphicFrame>
          <p:nvGraphicFramePr>
            <p:cNvPr id="22561" name="Object 9"/>
            <p:cNvGraphicFramePr>
              <a:graphicFrameLocks noChangeAspect="1"/>
            </p:cNvGraphicFramePr>
            <p:nvPr/>
          </p:nvGraphicFramePr>
          <p:xfrm>
            <a:off x="1896156" y="3989388"/>
            <a:ext cx="238125" cy="617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68" name="Equation" r:id="rId10" imgW="152334" imgH="393529" progId="Equation.3">
                    <p:embed/>
                  </p:oleObj>
                </mc:Choice>
                <mc:Fallback>
                  <p:oleObj name="Equation" r:id="rId10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6156" y="3989388"/>
                          <a:ext cx="238125" cy="61753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2" name="Object 10"/>
            <p:cNvGraphicFramePr>
              <a:graphicFrameLocks noChangeAspect="1"/>
            </p:cNvGraphicFramePr>
            <p:nvPr/>
          </p:nvGraphicFramePr>
          <p:xfrm>
            <a:off x="6883432" y="5775048"/>
            <a:ext cx="261257" cy="3379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69" name="Equation" r:id="rId12" imgW="126780" imgH="164814" progId="Equation.3">
                    <p:embed/>
                  </p:oleObj>
                </mc:Choice>
                <mc:Fallback>
                  <p:oleObj name="Equation" r:id="rId12" imgW="126780" imgH="16481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83432" y="5775048"/>
                          <a:ext cx="261257" cy="33797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3" name="Object 11"/>
            <p:cNvGraphicFramePr>
              <a:graphicFrameLocks noChangeAspect="1"/>
            </p:cNvGraphicFramePr>
            <p:nvPr/>
          </p:nvGraphicFramePr>
          <p:xfrm>
            <a:off x="1462088" y="3070225"/>
            <a:ext cx="5524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70" name="Equation" r:id="rId14" imgW="228402" imgH="126890" progId="Equation.3">
                    <p:embed/>
                  </p:oleObj>
                </mc:Choice>
                <mc:Fallback>
                  <p:oleObj name="Equation" r:id="rId14" imgW="228402" imgH="12689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62088" y="3070225"/>
                          <a:ext cx="552450" cy="3048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541" name="Group 40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2548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2549" name="Object 1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71" name="Equation" r:id="rId16" imgW="114102" imgH="126780" progId="Equation.3">
                    <p:embed/>
                  </p:oleObj>
                </mc:Choice>
                <mc:Fallback>
                  <p:oleObj name="Equation" r:id="rId16" imgW="114102" imgH="1267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50" name="TextBox 25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2551" name="TextBox 26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2552" name="TextBox 27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2553" name="TextBox 28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2554" name="TextBox 29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2555" name="TextBox 30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2556" name="TextBox 31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2557" name="TextBox 32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2542" name="Group 36"/>
          <p:cNvGrpSpPr>
            <a:grpSpLocks/>
          </p:cNvGrpSpPr>
          <p:nvPr/>
        </p:nvGrpSpPr>
        <p:grpSpPr bwMode="auto">
          <a:xfrm>
            <a:off x="6384925" y="5795963"/>
            <a:ext cx="2527300" cy="706437"/>
            <a:chOff x="4217988" y="5872163"/>
            <a:chExt cx="2527300" cy="706437"/>
          </a:xfrm>
        </p:grpSpPr>
        <p:graphicFrame>
          <p:nvGraphicFramePr>
            <p:cNvPr id="22545" name="Object 13"/>
            <p:cNvGraphicFramePr>
              <a:graphicFrameLocks noChangeAspect="1"/>
            </p:cNvGraphicFramePr>
            <p:nvPr/>
          </p:nvGraphicFramePr>
          <p:xfrm>
            <a:off x="6548438" y="6421438"/>
            <a:ext cx="196850" cy="157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72" name="Equation" r:id="rId18" imgW="126835" imgH="139518" progId="Equation.3">
                    <p:embed/>
                  </p:oleObj>
                </mc:Choice>
                <mc:Fallback>
                  <p:oleObj name="Equation" r:id="rId18" imgW="126835" imgH="13951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48438" y="6421438"/>
                          <a:ext cx="196850" cy="1571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6" name="Object 14"/>
            <p:cNvGraphicFramePr>
              <a:graphicFrameLocks noChangeAspect="1"/>
            </p:cNvGraphicFramePr>
            <p:nvPr/>
          </p:nvGraphicFramePr>
          <p:xfrm>
            <a:off x="6328228" y="5872163"/>
            <a:ext cx="382588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73" name="Equation" r:id="rId20" imgW="406048" imgH="393359" progId="Equation.3">
                    <p:embed/>
                  </p:oleObj>
                </mc:Choice>
                <mc:Fallback>
                  <p:oleObj name="Equation" r:id="rId20" imgW="406048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8228" y="5872163"/>
                          <a:ext cx="382588" cy="3714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7" name="Object 15"/>
            <p:cNvGraphicFramePr>
              <a:graphicFrameLocks noChangeAspect="1"/>
            </p:cNvGraphicFramePr>
            <p:nvPr/>
          </p:nvGraphicFramePr>
          <p:xfrm>
            <a:off x="4217988" y="6091918"/>
            <a:ext cx="585787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74" name="Equation" r:id="rId22" imgW="622300" imgH="457200" progId="Equation.3">
                    <p:embed/>
                  </p:oleObj>
                </mc:Choice>
                <mc:Fallback>
                  <p:oleObj name="Equation" r:id="rId22" imgW="6223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7988" y="6091918"/>
                          <a:ext cx="585787" cy="3175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543" name="Object 16"/>
          <p:cNvGraphicFramePr>
            <a:graphicFrameLocks noChangeAspect="1"/>
          </p:cNvGraphicFramePr>
          <p:nvPr/>
        </p:nvGraphicFramePr>
        <p:xfrm>
          <a:off x="8189913" y="6440488"/>
          <a:ext cx="192087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75" name="Equation" r:id="rId24" imgW="126780" imgH="164814" progId="Equation.3">
                  <p:embed/>
                </p:oleObj>
              </mc:Choice>
              <mc:Fallback>
                <p:oleObj name="Equation" r:id="rId24" imgW="126780" imgH="16481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9913" y="6440488"/>
                        <a:ext cx="192087" cy="249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4" name="Object 17"/>
          <p:cNvGraphicFramePr>
            <a:graphicFrameLocks noChangeAspect="1"/>
          </p:cNvGraphicFramePr>
          <p:nvPr/>
        </p:nvGraphicFramePr>
        <p:xfrm>
          <a:off x="5500688" y="6430963"/>
          <a:ext cx="192087" cy="26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76" name="Equation" r:id="rId25" imgW="126725" imgH="177415" progId="Equation.3">
                  <p:embed/>
                </p:oleObj>
              </mc:Choice>
              <mc:Fallback>
                <p:oleObj name="Equation" r:id="rId25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6430963"/>
                        <a:ext cx="192087" cy="2682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" name="Picture 9" descr="fig14.gif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791" y="1108037"/>
            <a:ext cx="1374218" cy="6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2" name="Straight Connector 41"/>
          <p:cNvCxnSpPr/>
          <p:nvPr/>
        </p:nvCxnSpPr>
        <p:spPr>
          <a:xfrm rot="16200000" flipH="1">
            <a:off x="5143500" y="2400300"/>
            <a:ext cx="1828800" cy="76200"/>
          </a:xfrm>
          <a:prstGeom prst="line">
            <a:avLst/>
          </a:prstGeom>
          <a:ln w="381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9" descr="fig14.gif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476" y="1041403"/>
            <a:ext cx="1207936" cy="65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03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CC"/>
                </a:solidFill>
              </a:rPr>
              <a:t>Meaning of Fixed Points</a:t>
            </a:r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0" y="762000"/>
            <a:ext cx="89916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/>
              <a:t>Look at Case 2 in more detail.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/>
              <a:t>When we have two </a:t>
            </a:r>
            <a:r>
              <a:rPr lang="en-US" sz="2400" dirty="0">
                <a:solidFill>
                  <a:srgbClr val="00CC00"/>
                </a:solidFill>
              </a:rPr>
              <a:t>stable</a:t>
            </a:r>
            <a:r>
              <a:rPr lang="en-US" sz="2400" dirty="0"/>
              <a:t> Fixed Points for the same Parameters, the population we observe </a:t>
            </a:r>
            <a:r>
              <a:rPr lang="en-US" sz="2400" dirty="0" smtClean="0"/>
              <a:t>depends </a:t>
            </a:r>
            <a:r>
              <a:rPr lang="en-US" sz="2400" dirty="0"/>
              <a:t>on initial </a:t>
            </a:r>
            <a:r>
              <a:rPr lang="en-US" sz="2400" dirty="0" smtClean="0"/>
              <a:t>conditions </a:t>
            </a:r>
            <a:endParaRPr lang="en-US" sz="2400" dirty="0"/>
          </a:p>
          <a:p>
            <a:pPr eaLnBrk="1" hangingPunct="1">
              <a:spcBef>
                <a:spcPct val="50000"/>
              </a:spcBef>
            </a:pPr>
            <a:r>
              <a:rPr lang="en-US" sz="2400" dirty="0"/>
              <a:t>Start above </a:t>
            </a:r>
            <a:r>
              <a:rPr lang="en-US" sz="2400" dirty="0" smtClean="0">
                <a:solidFill>
                  <a:srgbClr val="FF0000"/>
                </a:solidFill>
              </a:rPr>
              <a:t>unstable</a:t>
            </a:r>
            <a:r>
              <a:rPr lang="en-US" sz="2400" dirty="0" smtClean="0"/>
              <a:t> </a:t>
            </a:r>
            <a:r>
              <a:rPr lang="en-US" sz="2400" dirty="0"/>
              <a:t>Fixed Point, go to upper (larger) stable Fixed </a:t>
            </a:r>
            <a:r>
              <a:rPr lang="en-US" sz="2400" dirty="0" smtClean="0"/>
              <a:t>Point</a:t>
            </a:r>
            <a:endParaRPr lang="en-US" sz="2400" dirty="0"/>
          </a:p>
          <a:p>
            <a:pPr eaLnBrk="1" hangingPunct="1">
              <a:spcBef>
                <a:spcPct val="50000"/>
              </a:spcBef>
            </a:pPr>
            <a:r>
              <a:rPr lang="en-US" sz="2400" dirty="0"/>
              <a:t>Start below </a:t>
            </a:r>
            <a:r>
              <a:rPr lang="en-US" sz="2400" dirty="0" smtClean="0">
                <a:solidFill>
                  <a:srgbClr val="FF0000"/>
                </a:solidFill>
              </a:rPr>
              <a:t>unstable</a:t>
            </a:r>
            <a:r>
              <a:rPr lang="en-US" sz="2400" dirty="0" smtClean="0"/>
              <a:t> </a:t>
            </a:r>
            <a:r>
              <a:rPr lang="en-US" sz="2400" dirty="0"/>
              <a:t>Fixed Point, go to lower (smaller) stable Fixed </a:t>
            </a:r>
            <a:r>
              <a:rPr lang="en-US" sz="2400" dirty="0" smtClean="0"/>
              <a:t>Point</a:t>
            </a:r>
            <a:endParaRPr lang="en-US" sz="2400" dirty="0"/>
          </a:p>
        </p:txBody>
      </p:sp>
      <p:pic>
        <p:nvPicPr>
          <p:cNvPr id="13317" name="Picture 9" descr="fig1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11"/>
          <p:cNvSpPr txBox="1">
            <a:spLocks noChangeArrowheads="1"/>
          </p:cNvSpPr>
          <p:nvPr/>
        </p:nvSpPr>
        <p:spPr bwMode="auto">
          <a:xfrm>
            <a:off x="5181600" y="3810000"/>
            <a:ext cx="35052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/>
              <a:t>Set of initial values which evolve to a given Fixed Point is the Fixed Point’s </a:t>
            </a:r>
            <a:r>
              <a:rPr lang="en-US" sz="2800">
                <a:solidFill>
                  <a:srgbClr val="0000CC"/>
                </a:solidFill>
              </a:rPr>
              <a:t>Basin of Attraction</a:t>
            </a:r>
            <a:r>
              <a:rPr lang="en-US" sz="2800"/>
              <a:t> (shown by shading)</a:t>
            </a:r>
          </a:p>
        </p:txBody>
      </p:sp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321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3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13324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13314" name="Object 10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43" name="Equation" r:id="rId7" imgW="114120" imgH="126720" progId="Equation.3">
                    <p:embed/>
                  </p:oleObj>
                </mc:Choice>
                <mc:Fallback>
                  <p:oleObj name="Equation" r:id="rId7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5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13326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13327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13328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13329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13330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13331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13332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080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340" name="Text Box 8"/>
              <p:cNvSpPr txBox="1">
                <a:spLocks noChangeArrowheads="1"/>
              </p:cNvSpPr>
              <p:nvPr/>
            </p:nvSpPr>
            <p:spPr bwMode="auto">
              <a:xfrm>
                <a:off x="-11569" y="668309"/>
                <a:ext cx="9144000" cy="3416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Char char="•"/>
                </a:pPr>
                <a:r>
                  <a:rPr lang="en-US" sz="2400" dirty="0" err="1" smtClean="0"/>
                  <a:t>Bistability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results in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Hysteresis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(</a:t>
                </a:r>
                <a:r>
                  <a:rPr lang="en-US" sz="2400" dirty="0" smtClean="0"/>
                  <a:t>Steady state </a:t>
                </a:r>
                <a:r>
                  <a:rPr lang="en-US" sz="2400" dirty="0"/>
                  <a:t>depends on </a:t>
                </a:r>
                <a:r>
                  <a:rPr lang="en-US" sz="2400" dirty="0" smtClean="0"/>
                  <a:t>history</a:t>
                </a:r>
                <a:r>
                  <a:rPr lang="en-US" sz="2400" dirty="0"/>
                  <a:t>)</a:t>
                </a:r>
                <a:endParaRPr lang="en-US" sz="2400" dirty="0" smtClean="0"/>
              </a:p>
              <a:p>
                <a:pPr eaLnBrk="1" hangingPunct="1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Population when d</a:t>
                </a:r>
                <a:r>
                  <a:rPr lang="en-US" sz="2400" dirty="0" smtClean="0"/>
                  <a:t>ecreasing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/>
                  <a:t> across D after increasing it beyond D is not the same as always keeping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/>
                  <a:t> below </a:t>
                </a:r>
                <a:r>
                  <a:rPr lang="en-US" sz="2400" dirty="0" smtClean="0"/>
                  <a:t>D </a:t>
                </a:r>
                <a:endParaRPr lang="en-US" sz="2400" dirty="0"/>
              </a:p>
              <a:p>
                <a:pPr eaLnBrk="1" hangingPunct="1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Seen also in </a:t>
                </a:r>
                <a:r>
                  <a:rPr lang="en-US" sz="2400" dirty="0">
                    <a:solidFill>
                      <a:srgbClr val="0000CC"/>
                    </a:solidFill>
                  </a:rPr>
                  <a:t>First Order Phase Transitions </a:t>
                </a:r>
                <a:r>
                  <a:rPr lang="en-US" sz="2400" dirty="0"/>
                  <a:t>in </a:t>
                </a:r>
                <a:r>
                  <a:rPr lang="en-US" sz="2400" dirty="0" smtClean="0"/>
                  <a:t>Physics </a:t>
                </a:r>
                <a:endParaRPr lang="en-US" sz="24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/>
                  <a:t>Suppose we start </a:t>
                </a:r>
                <a:r>
                  <a:rPr lang="en-US" sz="2400" dirty="0" smtClean="0"/>
                  <a:t>in the early spring with a small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 smtClean="0"/>
                  <a:t> because of limited food supply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 smtClean="0"/>
                  <a:t>Single fixed stable fixed point produces a </a:t>
                </a:r>
                <a:r>
                  <a:rPr lang="en-US" sz="2400" dirty="0"/>
                  <a:t>small population of worms (Purple Dot, lower branch, labeled refuge equilibrium</a:t>
                </a:r>
                <a:r>
                  <a:rPr lang="en-US" sz="2400" dirty="0" smtClean="0"/>
                  <a:t>) </a:t>
                </a:r>
                <a:endParaRPr lang="en-US" sz="2400" dirty="0"/>
              </a:p>
            </p:txBody>
          </p:sp>
        </mc:Choice>
        <mc:Fallback>
          <p:sp>
            <p:nvSpPr>
              <p:cNvPr id="1434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1569" y="668309"/>
                <a:ext cx="9144000" cy="3416320"/>
              </a:xfrm>
              <a:prstGeom prst="rect">
                <a:avLst/>
              </a:prstGeom>
              <a:blipFill rotWithShape="0">
                <a:blip r:embed="rId4"/>
                <a:stretch>
                  <a:fillRect l="-1000" t="-1250" r="-1933" b="-33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41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4344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6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14348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14338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68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9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14350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14351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14352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14353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14354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14355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14356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sp>
        <p:nvSpPr>
          <p:cNvPr id="26" name="Oval 25"/>
          <p:cNvSpPr/>
          <p:nvPr/>
        </p:nvSpPr>
        <p:spPr>
          <a:xfrm>
            <a:off x="1012825" y="6084888"/>
            <a:ext cx="130175" cy="1301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0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Feedback: </a:t>
            </a:r>
            <a:r>
              <a:rPr lang="en-US" sz="3600" b="1" dirty="0" err="1">
                <a:solidFill>
                  <a:srgbClr val="0000CC"/>
                </a:solidFill>
              </a:rPr>
              <a:t>Autoactivation</a:t>
            </a:r>
            <a:r>
              <a:rPr lang="en-US" sz="3600" b="1" dirty="0">
                <a:solidFill>
                  <a:srgbClr val="0000CC"/>
                </a:solidFill>
              </a:rPr>
              <a:t> and </a:t>
            </a:r>
            <a:r>
              <a:rPr lang="en-US" sz="3600" b="1" dirty="0" err="1">
                <a:solidFill>
                  <a:srgbClr val="0000CC"/>
                </a:solidFill>
              </a:rPr>
              <a:t>Bistability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259362" cy="45486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What are the steady states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b="0" dirty="0" smtClean="0"/>
                  <a:t>? Are they stable?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r>
                  <a:rPr lang="en-US" dirty="0" smtClean="0"/>
                  <a:t>Let’s consider the RHS of the </a:t>
                </a:r>
                <a:r>
                  <a:rPr lang="en-US" dirty="0" err="1" smtClean="0"/>
                  <a:t>eqn</a:t>
                </a:r>
                <a:endParaRPr lang="en-US" b="0" dirty="0" smtClean="0"/>
              </a:p>
              <a:p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r>
                  <a:rPr lang="en-US" b="0" dirty="0" smtClean="0"/>
                  <a:t>Clearly,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b="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b="0" dirty="0" smtClean="0"/>
                  <a:t> is one FP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259362" cy="4548681"/>
              </a:xfrm>
              <a:prstGeom prst="rect">
                <a:avLst/>
              </a:prstGeom>
              <a:blipFill rotWithShape="0">
                <a:blip r:embed="rId4"/>
                <a:stretch>
                  <a:fillRect l="-1043" t="-6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679992" y="824086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15000" y="2045570"/>
            <a:ext cx="3420122" cy="1422307"/>
            <a:chOff x="5715000" y="2045570"/>
            <a:chExt cx="3420122" cy="1422307"/>
          </a:xfrm>
        </p:grpSpPr>
        <p:grpSp>
          <p:nvGrpSpPr>
            <p:cNvPr id="31" name="Group 30"/>
            <p:cNvGrpSpPr/>
            <p:nvPr/>
          </p:nvGrpSpPr>
          <p:grpSpPr>
            <a:xfrm>
              <a:off x="5715000" y="2045570"/>
              <a:ext cx="3420122" cy="1422307"/>
              <a:chOff x="5715000" y="2045570"/>
              <a:chExt cx="3420122" cy="1422307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5715000" y="2045570"/>
                <a:ext cx="3420122" cy="1422307"/>
                <a:chOff x="5715000" y="2045570"/>
                <a:chExt cx="3420122" cy="1422307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6477000" y="2045570"/>
                  <a:ext cx="2658122" cy="1422307"/>
                  <a:chOff x="6477000" y="2045570"/>
                  <a:chExt cx="2658122" cy="1422307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6477000" y="2045570"/>
                    <a:ext cx="2658122" cy="1422307"/>
                    <a:chOff x="6477000" y="2045570"/>
                    <a:chExt cx="2658122" cy="1422307"/>
                  </a:xfrm>
                </p:grpSpPr>
                <p:pic>
                  <p:nvPicPr>
                    <p:cNvPr id="40" name="Picture 39"/>
                    <p:cNvPicPr>
                      <a:picLocks noChangeAspect="1"/>
                    </p:cNvPicPr>
                    <p:nvPr/>
                  </p:nvPicPr>
                  <p:blipFill rotWithShape="1">
                    <a:blip r:embed="rId7"/>
                    <a:srcRect l="28167" r="1"/>
                    <a:stretch/>
                  </p:blipFill>
                  <p:spPr>
                    <a:xfrm>
                      <a:off x="6477000" y="2045570"/>
                      <a:ext cx="2658122" cy="1422307"/>
                    </a:xfrm>
                    <a:prstGeom prst="rect">
                      <a:avLst/>
                    </a:prstGeom>
                  </p:spPr>
                </p:pic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1" name="Rectangle 40"/>
                        <p:cNvSpPr/>
                        <p:nvPr/>
                      </p:nvSpPr>
                      <p:spPr>
                        <a:xfrm>
                          <a:off x="8595804" y="2670889"/>
                          <a:ext cx="533400" cy="4381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4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9" name="Rectangle 8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595804" y="2670889"/>
                          <a:ext cx="533400" cy="438163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l="-5435" b="-3947"/>
                          </a:stretch>
                        </a:blip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8376323" y="2365389"/>
                        <a:ext cx="219481" cy="4001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sz="2000" dirty="0"/>
                      </a:p>
                    </p:txBody>
                  </p:sp>
                </mc:Choice>
                <mc:Fallback xmlns="">
                  <p:sp>
                    <p:nvSpPr>
                      <p:cNvPr id="39" name="TextBox 3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376323" y="2365389"/>
                        <a:ext cx="219481" cy="400110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r="-5833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37" name="TextBox 36"/>
                <p:cNvSpPr txBox="1"/>
                <p:nvPr/>
              </p:nvSpPr>
              <p:spPr>
                <a:xfrm>
                  <a:off x="5715000" y="2045570"/>
                  <a:ext cx="829081" cy="104445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sz="2000" dirty="0"/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6477001" y="2383145"/>
                <a:ext cx="331434" cy="400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6678990" y="2365186"/>
              <a:ext cx="0" cy="34890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46188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18158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 smtClean="0"/>
                  <a:t>As time passes, supply of leaves increases, so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increases. </a:t>
                </a:r>
                <a:r>
                  <a:rPr lang="en-US" sz="2800" dirty="0" smtClean="0"/>
                  <a:t>Our initial condition is the FP for the smaller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800" dirty="0" smtClean="0"/>
                  <a:t>, so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800" dirty="0" smtClean="0"/>
                  <a:t> follows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and increases </a:t>
                </a:r>
                <a:r>
                  <a:rPr lang="en-US" sz="2800" dirty="0"/>
                  <a:t>slowly. Stay on lower </a:t>
                </a:r>
                <a:r>
                  <a:rPr lang="en-US" sz="2800" dirty="0" smtClean="0"/>
                  <a:t>branch</a:t>
                </a:r>
                <a:endParaRPr lang="en-US" sz="2800" dirty="0"/>
              </a:p>
            </p:txBody>
          </p:sp>
        </mc:Choice>
        <mc:Fallback>
          <p:sp>
            <p:nvSpPr>
              <p:cNvPr id="15364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1333" t="-3356" r="-733" b="-838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365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5368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0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15374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15362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92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75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15376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15377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15378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15379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15380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15381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15382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sp>
        <p:nvSpPr>
          <p:cNvPr id="26" name="Oval 25"/>
          <p:cNvSpPr/>
          <p:nvPr/>
        </p:nvSpPr>
        <p:spPr>
          <a:xfrm>
            <a:off x="1012825" y="6084888"/>
            <a:ext cx="130175" cy="1301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371600" y="6030913"/>
            <a:ext cx="130175" cy="1301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Arrow Connector 28"/>
          <p:cNvCxnSpPr>
            <a:stCxn id="26" idx="7"/>
            <a:endCxn id="27" idx="2"/>
          </p:cNvCxnSpPr>
          <p:nvPr/>
        </p:nvCxnSpPr>
        <p:spPr>
          <a:xfrm rot="5400000" flipH="1" flipV="1">
            <a:off x="1243806" y="5976144"/>
            <a:ext cx="7938" cy="24765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0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388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1384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 smtClean="0"/>
                  <a:t>Leaf supply continues to increase slowly so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increases.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800" dirty="0" smtClean="0"/>
                  <a:t> continues to follow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 smtClean="0"/>
                  <a:t>and increases </a:t>
                </a:r>
                <a:r>
                  <a:rPr lang="en-US" sz="2800" dirty="0"/>
                  <a:t>slowly. Stay on lower </a:t>
                </a:r>
                <a:r>
                  <a:rPr lang="en-US" sz="2800" dirty="0" smtClean="0"/>
                  <a:t>branch</a:t>
                </a:r>
                <a:endParaRPr lang="en-US" sz="2800" dirty="0"/>
              </a:p>
            </p:txBody>
          </p:sp>
        </mc:Choice>
        <mc:Fallback>
          <p:sp>
            <p:nvSpPr>
              <p:cNvPr id="1638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333" t="-4405" r="-933" b="-114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9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6392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4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16399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16386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6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00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16401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16402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16403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16404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16405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16406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16407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16395" name="Group 27"/>
          <p:cNvGrpSpPr>
            <a:grpSpLocks/>
          </p:cNvGrpSpPr>
          <p:nvPr/>
        </p:nvGrpSpPr>
        <p:grpSpPr bwMode="auto">
          <a:xfrm>
            <a:off x="1382713" y="5986463"/>
            <a:ext cx="488950" cy="185737"/>
            <a:chOff x="1012371" y="6030686"/>
            <a:chExt cx="489858" cy="185057"/>
          </a:xfrm>
        </p:grpSpPr>
        <p:sp>
          <p:nvSpPr>
            <p:cNvPr id="26" name="Oval 25"/>
            <p:cNvSpPr/>
            <p:nvPr/>
          </p:nvSpPr>
          <p:spPr>
            <a:xfrm>
              <a:off x="1012371" y="6084463"/>
              <a:ext cx="130417" cy="131280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371812" y="6030686"/>
              <a:ext cx="130417" cy="131280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7"/>
              <a:endCxn id="27" idx="2"/>
            </p:cNvCxnSpPr>
            <p:nvPr/>
          </p:nvCxnSpPr>
          <p:spPr>
            <a:xfrm rot="5400000" flipH="1" flipV="1">
              <a:off x="1243012" y="5976225"/>
              <a:ext cx="9490" cy="248110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159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1384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Leaf supply continues to </a:t>
                </a:r>
                <a:r>
                  <a:rPr lang="en-US" sz="2800" dirty="0" smtClean="0"/>
                  <a:t>increase </a:t>
                </a:r>
                <a:r>
                  <a:rPr lang="en-US" sz="2800" dirty="0"/>
                  <a:t>slowly so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increases.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800" dirty="0"/>
                  <a:t> continues to follow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/>
                  <a:t>and increases slowly. Stay on lower branch.</a:t>
                </a:r>
              </a:p>
            </p:txBody>
          </p:sp>
        </mc:Choice>
        <mc:Fallback xmlns="">
          <p:sp>
            <p:nvSpPr>
              <p:cNvPr id="17412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333" t="-4405" r="-933" b="-114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413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7416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8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17423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17410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39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24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17425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17426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17427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17428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17429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17430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17431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17419" name="Group 27"/>
          <p:cNvGrpSpPr>
            <a:grpSpLocks/>
          </p:cNvGrpSpPr>
          <p:nvPr/>
        </p:nvGrpSpPr>
        <p:grpSpPr bwMode="auto">
          <a:xfrm>
            <a:off x="1741488" y="5889625"/>
            <a:ext cx="490537" cy="217488"/>
            <a:chOff x="1012371" y="5998029"/>
            <a:chExt cx="489858" cy="217714"/>
          </a:xfrm>
        </p:grpSpPr>
        <p:sp>
          <p:nvSpPr>
            <p:cNvPr id="26" name="Oval 25"/>
            <p:cNvSpPr/>
            <p:nvPr/>
          </p:nvSpPr>
          <p:spPr>
            <a:xfrm>
              <a:off x="1012371" y="6085433"/>
              <a:ext cx="129995" cy="130310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372234" y="5998029"/>
              <a:ext cx="129995" cy="130310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7"/>
              <a:endCxn id="27" idx="2"/>
            </p:cNvCxnSpPr>
            <p:nvPr/>
          </p:nvCxnSpPr>
          <p:spPr>
            <a:xfrm rot="5400000" flipH="1" flipV="1">
              <a:off x="1227129" y="5959398"/>
              <a:ext cx="41318" cy="248892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889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436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1384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Leaf supply continues to </a:t>
                </a:r>
                <a:r>
                  <a:rPr lang="en-US" sz="2800" dirty="0" smtClean="0"/>
                  <a:t>increase </a:t>
                </a:r>
                <a:r>
                  <a:rPr lang="en-US" sz="2800" dirty="0"/>
                  <a:t>slowly so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increases.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800" dirty="0"/>
                  <a:t> continues to follow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/>
                  <a:t>and increases slowly. Stay on lower </a:t>
                </a:r>
                <a:r>
                  <a:rPr lang="en-US" sz="2800" dirty="0" smtClean="0"/>
                  <a:t>branch</a:t>
                </a:r>
                <a:endParaRPr lang="en-US" sz="2800" dirty="0"/>
              </a:p>
            </p:txBody>
          </p:sp>
        </mc:Choice>
        <mc:Fallback xmlns="">
          <p:sp>
            <p:nvSpPr>
              <p:cNvPr id="1843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333" t="-4405" r="-933" b="-114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7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844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42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18447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18434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63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8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18449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18450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18451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18452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18453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18454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18455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18443" name="Group 27"/>
          <p:cNvGrpSpPr>
            <a:grpSpLocks/>
          </p:cNvGrpSpPr>
          <p:nvPr/>
        </p:nvGrpSpPr>
        <p:grpSpPr bwMode="auto">
          <a:xfrm>
            <a:off x="2111375" y="5802313"/>
            <a:ext cx="490538" cy="217487"/>
            <a:chOff x="1012371" y="5998029"/>
            <a:chExt cx="489858" cy="217714"/>
          </a:xfrm>
        </p:grpSpPr>
        <p:sp>
          <p:nvSpPr>
            <p:cNvPr id="26" name="Oval 25"/>
            <p:cNvSpPr/>
            <p:nvPr/>
          </p:nvSpPr>
          <p:spPr>
            <a:xfrm>
              <a:off x="1012371" y="6085432"/>
              <a:ext cx="129995" cy="13031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372234" y="5998029"/>
              <a:ext cx="129995" cy="13031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7"/>
              <a:endCxn id="27" idx="2"/>
            </p:cNvCxnSpPr>
            <p:nvPr/>
          </p:nvCxnSpPr>
          <p:spPr>
            <a:xfrm rot="5400000" flipH="1" flipV="1">
              <a:off x="1227129" y="5959397"/>
              <a:ext cx="41318" cy="248892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895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60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2462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 smtClean="0"/>
                  <a:t>If leaf supply and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continue to increase,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800" dirty="0"/>
                  <a:t> continues to follow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 smtClean="0"/>
                  <a:t>along lower branch until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800" dirty="0" smtClean="0"/>
                  <a:t> reaches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D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 smtClean="0"/>
                  <a:t>At this point if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800" dirty="0" smtClean="0"/>
                  <a:t> increases any more the FP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 smtClean="0"/>
                  <a:t>disappears and the only stable FP is the high population Outbreak Equilibrium branch</a:t>
                </a:r>
                <a:endParaRPr lang="en-US" sz="2800" dirty="0"/>
              </a:p>
            </p:txBody>
          </p:sp>
        </mc:Choice>
        <mc:Fallback xmlns="">
          <p:sp>
            <p:nvSpPr>
              <p:cNvPr id="1946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2462213"/>
              </a:xfrm>
              <a:prstGeom prst="rect">
                <a:avLst/>
              </a:prstGeom>
              <a:blipFill rotWithShape="0">
                <a:blip r:embed="rId4"/>
                <a:stretch>
                  <a:fillRect l="-1333" t="-2475" r="-2333" b="-594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461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9464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6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19471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19458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7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2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19473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19474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19475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19476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19477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19478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19479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19467" name="Group 27"/>
          <p:cNvGrpSpPr>
            <a:grpSpLocks/>
          </p:cNvGrpSpPr>
          <p:nvPr/>
        </p:nvGrpSpPr>
        <p:grpSpPr bwMode="auto">
          <a:xfrm>
            <a:off x="2471738" y="5573713"/>
            <a:ext cx="446087" cy="358775"/>
            <a:chOff x="1012371" y="5856515"/>
            <a:chExt cx="446314" cy="359228"/>
          </a:xfrm>
        </p:grpSpPr>
        <p:sp>
          <p:nvSpPr>
            <p:cNvPr id="26" name="Oval 25"/>
            <p:cNvSpPr/>
            <p:nvPr/>
          </p:nvSpPr>
          <p:spPr>
            <a:xfrm>
              <a:off x="1012371" y="6085404"/>
              <a:ext cx="130241" cy="130339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328444" y="5856515"/>
              <a:ext cx="130241" cy="130339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7"/>
              <a:endCxn id="27" idx="2"/>
            </p:cNvCxnSpPr>
            <p:nvPr/>
          </p:nvCxnSpPr>
          <p:spPr>
            <a:xfrm rot="5400000" flipH="1" flipV="1">
              <a:off x="1134601" y="5910635"/>
              <a:ext cx="182794" cy="204891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816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484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2246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 smtClean="0"/>
                  <a:t>Increasing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en-US" sz="2800" dirty="0" smtClean="0"/>
                  <a:t>a little above </a:t>
                </a:r>
                <a:r>
                  <a:rPr lang="en-US" sz="2800" dirty="0" smtClean="0"/>
                  <a:t>D thus causes the population to jump </a:t>
                </a:r>
                <a:r>
                  <a:rPr lang="en-US" sz="2800" dirty="0" smtClean="0"/>
                  <a:t>abruptly </a:t>
                </a:r>
                <a:r>
                  <a:rPr lang="en-US" sz="2800" dirty="0" smtClean="0"/>
                  <a:t>to </a:t>
                </a:r>
                <a:r>
                  <a:rPr lang="en-US" sz="2800" dirty="0"/>
                  <a:t>upper </a:t>
                </a:r>
                <a:r>
                  <a:rPr lang="en-US" sz="2800" dirty="0" smtClean="0"/>
                  <a:t>branch 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Suddenly worms </a:t>
                </a:r>
                <a:r>
                  <a:rPr lang="en-US" sz="2800" dirty="0" smtClean="0"/>
                  <a:t>everywhere 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An </a:t>
                </a:r>
                <a:r>
                  <a:rPr lang="en-US" sz="2800" dirty="0" smtClean="0">
                    <a:solidFill>
                      <a:srgbClr val="0000CC"/>
                    </a:solidFill>
                  </a:rPr>
                  <a:t>Outbreak</a:t>
                </a:r>
                <a:endParaRPr lang="en-US" sz="2800" dirty="0"/>
              </a:p>
            </p:txBody>
          </p:sp>
        </mc:Choice>
        <mc:Fallback>
          <p:sp>
            <p:nvSpPr>
              <p:cNvPr id="20484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2246769"/>
              </a:xfrm>
              <a:prstGeom prst="rect">
                <a:avLst/>
              </a:prstGeom>
              <a:blipFill rotWithShape="0">
                <a:blip r:embed="rId4"/>
                <a:stretch>
                  <a:fillRect l="-1333" t="-2710" b="-650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485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488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90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0495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0482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13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496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0497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0498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0499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0500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0501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0502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0503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0491" name="Group 27"/>
          <p:cNvGrpSpPr>
            <a:grpSpLocks/>
          </p:cNvGrpSpPr>
          <p:nvPr/>
        </p:nvGrpSpPr>
        <p:grpSpPr bwMode="auto">
          <a:xfrm>
            <a:off x="2786063" y="4419600"/>
            <a:ext cx="273050" cy="1273175"/>
            <a:chOff x="1012371" y="4942115"/>
            <a:chExt cx="272142" cy="1273628"/>
          </a:xfrm>
        </p:grpSpPr>
        <p:sp>
          <p:nvSpPr>
            <p:cNvPr id="26" name="Oval 25"/>
            <p:cNvSpPr/>
            <p:nvPr/>
          </p:nvSpPr>
          <p:spPr>
            <a:xfrm>
              <a:off x="1012371" y="6085522"/>
              <a:ext cx="131324" cy="13022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153188" y="4942115"/>
              <a:ext cx="131325" cy="13022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7"/>
              <a:endCxn id="27" idx="2"/>
            </p:cNvCxnSpPr>
            <p:nvPr/>
          </p:nvCxnSpPr>
          <p:spPr>
            <a:xfrm rot="5400000" flipH="1" flipV="1">
              <a:off x="589481" y="5540871"/>
              <a:ext cx="1097352" cy="30062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29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508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1600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 smtClean="0"/>
                  <a:t>If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800" dirty="0" smtClean="0"/>
                  <a:t> increases even more, Worms </a:t>
                </a:r>
                <a:r>
                  <a:rPr lang="en-US" sz="2800" dirty="0"/>
                  <a:t>get </a:t>
                </a:r>
                <a:r>
                  <a:rPr lang="en-US" sz="2800" dirty="0" smtClean="0"/>
                  <a:t>worse (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800" dirty="0" smtClean="0"/>
                  <a:t> increases gradually along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Stay on Upper Branch (Outbreak Equilibrium</a:t>
                </a:r>
                <a:r>
                  <a:rPr lang="en-US" sz="2800" dirty="0" smtClean="0"/>
                  <a:t>)</a:t>
                </a:r>
                <a:endParaRPr lang="en-US" sz="2800" dirty="0"/>
              </a:p>
            </p:txBody>
          </p:sp>
        </mc:Choice>
        <mc:Fallback>
          <p:sp>
            <p:nvSpPr>
              <p:cNvPr id="2150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1600438"/>
              </a:xfrm>
              <a:prstGeom prst="rect">
                <a:avLst/>
              </a:prstGeom>
              <a:blipFill rotWithShape="0">
                <a:blip r:embed="rId4"/>
                <a:stretch>
                  <a:fillRect l="-1333" t="-3802" r="-1667" b="-950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509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1512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4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1519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1506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36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20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1521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1522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1523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1524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1525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1526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1527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1515" name="Group 27"/>
          <p:cNvGrpSpPr>
            <a:grpSpLocks/>
          </p:cNvGrpSpPr>
          <p:nvPr/>
        </p:nvGrpSpPr>
        <p:grpSpPr bwMode="auto">
          <a:xfrm>
            <a:off x="2928938" y="4365625"/>
            <a:ext cx="542925" cy="173038"/>
            <a:chOff x="1012371" y="6041572"/>
            <a:chExt cx="544285" cy="174171"/>
          </a:xfrm>
        </p:grpSpPr>
        <p:sp>
          <p:nvSpPr>
            <p:cNvPr id="26" name="Oval 25"/>
            <p:cNvSpPr/>
            <p:nvPr/>
          </p:nvSpPr>
          <p:spPr>
            <a:xfrm>
              <a:off x="1012371" y="6084716"/>
              <a:ext cx="130501" cy="131027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426155" y="6041572"/>
              <a:ext cx="130501" cy="131027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7"/>
              <a:endCxn id="27" idx="2"/>
            </p:cNvCxnSpPr>
            <p:nvPr/>
          </p:nvCxnSpPr>
          <p:spPr>
            <a:xfrm rot="16200000" flipH="1">
              <a:off x="1273367" y="5954298"/>
              <a:ext cx="3196" cy="302381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800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532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2031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 smtClean="0"/>
                  <a:t>Now spray insecticide to reduce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for </a:t>
                </a:r>
                <a:r>
                  <a:rPr lang="en-US" sz="2800" dirty="0" smtClean="0"/>
                  <a:t>worms below D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 smtClean="0"/>
                  <a:t>However</a:t>
                </a:r>
                <a:r>
                  <a:rPr lang="en-US" sz="2800" dirty="0"/>
                  <a:t>, reducing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2800" dirty="0"/>
                  <a:t> below D doesn’t really </a:t>
                </a:r>
                <a:r>
                  <a:rPr lang="en-US" sz="2800" dirty="0" smtClean="0"/>
                  <a:t>help, because for our current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800" dirty="0" smtClean="0"/>
                  <a:t>,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we reach is still the higher fixed point on the upper </a:t>
                </a:r>
                <a:r>
                  <a:rPr lang="en-US" sz="2800" dirty="0" smtClean="0"/>
                  <a:t>branch</a:t>
                </a:r>
                <a:endParaRPr lang="en-US" sz="2800" dirty="0"/>
              </a:p>
            </p:txBody>
          </p:sp>
        </mc:Choice>
        <mc:Fallback>
          <p:sp>
            <p:nvSpPr>
              <p:cNvPr id="22532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2031325"/>
              </a:xfrm>
              <a:prstGeom prst="rect">
                <a:avLst/>
              </a:prstGeom>
              <a:blipFill rotWithShape="0">
                <a:blip r:embed="rId4"/>
                <a:stretch>
                  <a:fillRect l="-1333" t="-3003" b="-750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3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2536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8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2543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2530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0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44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2545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2546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2547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2548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2549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2550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2551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2539" name="Group 27"/>
          <p:cNvGrpSpPr>
            <a:grpSpLocks/>
          </p:cNvGrpSpPr>
          <p:nvPr/>
        </p:nvGrpSpPr>
        <p:grpSpPr bwMode="auto">
          <a:xfrm>
            <a:off x="2525713" y="4408488"/>
            <a:ext cx="533400" cy="217487"/>
            <a:chOff x="609598" y="6085114"/>
            <a:chExt cx="533402" cy="217715"/>
          </a:xfrm>
        </p:grpSpPr>
        <p:sp>
          <p:nvSpPr>
            <p:cNvPr id="26" name="Oval 25"/>
            <p:cNvSpPr/>
            <p:nvPr/>
          </p:nvSpPr>
          <p:spPr>
            <a:xfrm>
              <a:off x="1012825" y="6085114"/>
              <a:ext cx="130175" cy="13031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09598" y="6172518"/>
              <a:ext cx="130175" cy="13031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7"/>
              <a:endCxn id="27" idx="6"/>
            </p:cNvCxnSpPr>
            <p:nvPr/>
          </p:nvCxnSpPr>
          <p:spPr>
            <a:xfrm rot="16200000" flipH="1" flipV="1">
              <a:off x="865117" y="5978840"/>
              <a:ext cx="133490" cy="384176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107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556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2031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Spray </a:t>
                </a:r>
                <a:r>
                  <a:rPr lang="en-US" sz="2800" dirty="0" smtClean="0"/>
                  <a:t>more insecticide </a:t>
                </a:r>
                <a:r>
                  <a:rPr lang="en-US" sz="2800" dirty="0"/>
                  <a:t>to reduce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for worms </a:t>
                </a:r>
                <a:r>
                  <a:rPr lang="en-US" sz="2800" dirty="0" smtClean="0"/>
                  <a:t>further 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However, reducing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below D doesn’t really help, because for our current value of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800" dirty="0"/>
                  <a:t>,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/>
                  <a:t>we reach is still the higher fixed point on the upper </a:t>
                </a:r>
                <a:r>
                  <a:rPr lang="en-US" sz="2800" dirty="0" smtClean="0"/>
                  <a:t>branch</a:t>
                </a:r>
                <a:endParaRPr lang="en-US" sz="2800" dirty="0"/>
              </a:p>
            </p:txBody>
          </p:sp>
        </mc:Choice>
        <mc:Fallback>
          <p:sp>
            <p:nvSpPr>
              <p:cNvPr id="2355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2031325"/>
              </a:xfrm>
              <a:prstGeom prst="rect">
                <a:avLst/>
              </a:prstGeom>
              <a:blipFill rotWithShape="0">
                <a:blip r:embed="rId4"/>
                <a:stretch>
                  <a:fillRect l="-1333" t="-3003" b="-750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557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356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2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3567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3554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84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68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3569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3570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3571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3572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3573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3574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3575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3563" name="Group 27"/>
          <p:cNvGrpSpPr>
            <a:grpSpLocks/>
          </p:cNvGrpSpPr>
          <p:nvPr/>
        </p:nvGrpSpPr>
        <p:grpSpPr bwMode="auto">
          <a:xfrm>
            <a:off x="2122488" y="4495800"/>
            <a:ext cx="533400" cy="217488"/>
            <a:chOff x="609598" y="6085114"/>
            <a:chExt cx="533402" cy="217715"/>
          </a:xfrm>
        </p:grpSpPr>
        <p:sp>
          <p:nvSpPr>
            <p:cNvPr id="26" name="Oval 25"/>
            <p:cNvSpPr/>
            <p:nvPr/>
          </p:nvSpPr>
          <p:spPr>
            <a:xfrm>
              <a:off x="1012825" y="6085114"/>
              <a:ext cx="130175" cy="13031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09598" y="6172518"/>
              <a:ext cx="130175" cy="13031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7"/>
              <a:endCxn id="27" idx="6"/>
            </p:cNvCxnSpPr>
            <p:nvPr/>
          </p:nvCxnSpPr>
          <p:spPr>
            <a:xfrm rot="16200000" flipH="1" flipV="1">
              <a:off x="865118" y="5978840"/>
              <a:ext cx="133489" cy="384176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192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p:pic>
        <p:nvPicPr>
          <p:cNvPr id="24581" name="Picture 9" descr="fig1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4584" name="Picture 4" descr="Biocomplexit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5" descr="redblackblocki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6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4591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4578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708" name="Equation" r:id="rId7" imgW="114120" imgH="126720" progId="Equation.3">
                    <p:embed/>
                  </p:oleObj>
                </mc:Choice>
                <mc:Fallback>
                  <p:oleObj name="Equation" r:id="rId7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592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4593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4594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4595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4596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4597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4598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4599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4587" name="Group 27"/>
          <p:cNvGrpSpPr>
            <a:grpSpLocks/>
          </p:cNvGrpSpPr>
          <p:nvPr/>
        </p:nvGrpSpPr>
        <p:grpSpPr bwMode="auto">
          <a:xfrm>
            <a:off x="1752600" y="4583113"/>
            <a:ext cx="511175" cy="336550"/>
            <a:chOff x="631369" y="6085114"/>
            <a:chExt cx="511631" cy="337458"/>
          </a:xfrm>
        </p:grpSpPr>
        <p:sp>
          <p:nvSpPr>
            <p:cNvPr id="26" name="Oval 25"/>
            <p:cNvSpPr/>
            <p:nvPr/>
          </p:nvSpPr>
          <p:spPr>
            <a:xfrm>
              <a:off x="1012709" y="6085114"/>
              <a:ext cx="130291" cy="130526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31369" y="6292046"/>
              <a:ext cx="130291" cy="130526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7"/>
              <a:endCxn id="27" idx="6"/>
            </p:cNvCxnSpPr>
            <p:nvPr/>
          </p:nvCxnSpPr>
          <p:spPr>
            <a:xfrm rot="16200000" flipH="1" flipV="1">
              <a:off x="816250" y="6049625"/>
              <a:ext cx="253093" cy="362273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4580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3539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Spray </a:t>
                </a:r>
                <a:r>
                  <a:rPr lang="en-US" sz="2800" dirty="0" smtClean="0"/>
                  <a:t>even more insecticide </a:t>
                </a:r>
                <a:r>
                  <a:rPr lang="en-US" sz="2800" dirty="0"/>
                  <a:t>to reduce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for worms </a:t>
                </a:r>
                <a:r>
                  <a:rPr lang="en-US" sz="2800" dirty="0" smtClean="0"/>
                  <a:t>further 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Stay on upper </a:t>
                </a:r>
                <a:r>
                  <a:rPr lang="en-US" sz="2800" dirty="0" smtClean="0"/>
                  <a:t>branch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To end </a:t>
                </a:r>
                <a:r>
                  <a:rPr lang="en-US" sz="2800" dirty="0" smtClean="0"/>
                  <a:t>outbreak </a:t>
                </a:r>
                <a:r>
                  <a:rPr lang="en-US" sz="2800" dirty="0"/>
                  <a:t>must reduce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/>
                  <a:t>below B, where the outbreak stable fixed point disappears and the population suddenly drops to the refuge equilibrium fixed point</a:t>
                </a:r>
                <a:endParaRPr lang="en-US" sz="2800" dirty="0"/>
              </a:p>
            </p:txBody>
          </p:sp>
        </mc:Choice>
        <mc:Fallback>
          <p:sp>
            <p:nvSpPr>
              <p:cNvPr id="2458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3539430"/>
              </a:xfrm>
              <a:prstGeom prst="rect">
                <a:avLst/>
              </a:prstGeom>
              <a:blipFill rotWithShape="0">
                <a:blip r:embed="rId9"/>
                <a:stretch>
                  <a:fillRect l="-1333" t="-1721" r="-2133" b="-378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045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Feedback: </a:t>
            </a:r>
            <a:r>
              <a:rPr lang="en-US" sz="3600" b="1" dirty="0" err="1">
                <a:solidFill>
                  <a:srgbClr val="0000CC"/>
                </a:solidFill>
              </a:rPr>
              <a:t>Autoactivation</a:t>
            </a:r>
            <a:r>
              <a:rPr lang="en-US" sz="3600" b="1" dirty="0">
                <a:solidFill>
                  <a:srgbClr val="0000CC"/>
                </a:solidFill>
              </a:rPr>
              <a:t> and </a:t>
            </a:r>
            <a:r>
              <a:rPr lang="en-US" sz="3600" b="1" dirty="0" err="1">
                <a:solidFill>
                  <a:srgbClr val="0000CC"/>
                </a:solidFill>
              </a:rPr>
              <a:t>Bistability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259362" cy="45486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What are the steady states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b="0" dirty="0" smtClean="0"/>
                  <a:t>? Are they stable?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r>
                  <a:rPr lang="en-US" dirty="0" smtClean="0"/>
                  <a:t>Let’s plot the RHS of the </a:t>
                </a:r>
                <a:r>
                  <a:rPr lang="en-US" dirty="0" err="1" smtClean="0"/>
                  <a:t>eqn</a:t>
                </a:r>
                <a:r>
                  <a:rPr lang="en-US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=0,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b="0" dirty="0" smtClean="0"/>
              </a:p>
              <a:p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r>
                  <a:rPr lang="en-US" b="0" dirty="0" smtClean="0"/>
                  <a:t>Remember that wherever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b="0" dirty="0" smtClean="0"/>
                  <a:t> we have a FP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259362" cy="4548681"/>
              </a:xfrm>
              <a:prstGeom prst="rect">
                <a:avLst/>
              </a:prstGeom>
              <a:blipFill rotWithShape="0">
                <a:blip r:embed="rId4"/>
                <a:stretch>
                  <a:fillRect l="-1043" t="-6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679992" y="824086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15000" y="2045570"/>
            <a:ext cx="3420122" cy="1422307"/>
            <a:chOff x="5715000" y="2045570"/>
            <a:chExt cx="3420122" cy="1422307"/>
          </a:xfrm>
        </p:grpSpPr>
        <p:grpSp>
          <p:nvGrpSpPr>
            <p:cNvPr id="31" name="Group 30"/>
            <p:cNvGrpSpPr/>
            <p:nvPr/>
          </p:nvGrpSpPr>
          <p:grpSpPr>
            <a:xfrm>
              <a:off x="5715000" y="2045570"/>
              <a:ext cx="3420122" cy="1422307"/>
              <a:chOff x="5715000" y="2045570"/>
              <a:chExt cx="3420122" cy="1422307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5715000" y="2045570"/>
                <a:ext cx="3420122" cy="1422307"/>
                <a:chOff x="5715000" y="2045570"/>
                <a:chExt cx="3420122" cy="1422307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6477000" y="2045570"/>
                  <a:ext cx="2658122" cy="1422307"/>
                  <a:chOff x="6477000" y="2045570"/>
                  <a:chExt cx="2658122" cy="1422307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6477000" y="2045570"/>
                    <a:ext cx="2658122" cy="1422307"/>
                    <a:chOff x="6477000" y="2045570"/>
                    <a:chExt cx="2658122" cy="1422307"/>
                  </a:xfrm>
                </p:grpSpPr>
                <p:pic>
                  <p:nvPicPr>
                    <p:cNvPr id="40" name="Picture 39"/>
                    <p:cNvPicPr>
                      <a:picLocks noChangeAspect="1"/>
                    </p:cNvPicPr>
                    <p:nvPr/>
                  </p:nvPicPr>
                  <p:blipFill rotWithShape="1">
                    <a:blip r:embed="rId7"/>
                    <a:srcRect l="28167" r="1"/>
                    <a:stretch/>
                  </p:blipFill>
                  <p:spPr>
                    <a:xfrm>
                      <a:off x="6477000" y="2045570"/>
                      <a:ext cx="2658122" cy="1422307"/>
                    </a:xfrm>
                    <a:prstGeom prst="rect">
                      <a:avLst/>
                    </a:prstGeom>
                  </p:spPr>
                </p:pic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1" name="Rectangle 40"/>
                        <p:cNvSpPr/>
                        <p:nvPr/>
                      </p:nvSpPr>
                      <p:spPr>
                        <a:xfrm>
                          <a:off x="8595804" y="2670889"/>
                          <a:ext cx="533400" cy="4381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4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9" name="Rectangle 8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595804" y="2670889"/>
                          <a:ext cx="533400" cy="438163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l="-5435" b="-3947"/>
                          </a:stretch>
                        </a:blip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8376323" y="2365389"/>
                        <a:ext cx="219481" cy="4001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sz="2000" dirty="0"/>
                      </a:p>
                    </p:txBody>
                  </p:sp>
                </mc:Choice>
                <mc:Fallback xmlns="">
                  <p:sp>
                    <p:nvSpPr>
                      <p:cNvPr id="39" name="TextBox 3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376323" y="2365389"/>
                        <a:ext cx="219481" cy="400110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r="-5833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37" name="TextBox 36"/>
                <p:cNvSpPr txBox="1"/>
                <p:nvPr/>
              </p:nvSpPr>
              <p:spPr>
                <a:xfrm>
                  <a:off x="5715000" y="2045570"/>
                  <a:ext cx="829081" cy="104445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sz="2000" dirty="0"/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6477001" y="2383145"/>
                <a:ext cx="331434" cy="400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6678990" y="2365186"/>
              <a:ext cx="0" cy="34890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74852" y="4114723"/>
                <a:ext cx="3811348" cy="17863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As promised, we have a FP at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But we have two more at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𝑚𝑖𝑑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.5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h𝑖𝑔h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.9</m:t>
                    </m:r>
                  </m:oMath>
                </a14:m>
                <a:endParaRPr lang="en-US" b="0" dirty="0" smtClean="0"/>
              </a:p>
              <a:p>
                <a:endParaRPr lang="en-US" b="0" dirty="0" smtClean="0"/>
              </a:p>
              <a:p>
                <a:r>
                  <a:rPr lang="en-US" dirty="0" smtClean="0"/>
                  <a:t>What about stability?</a:t>
                </a:r>
                <a:endParaRPr lang="en-US" b="0" dirty="0" smtClean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52" y="4114723"/>
                <a:ext cx="3811348" cy="1786386"/>
              </a:xfrm>
              <a:prstGeom prst="rect">
                <a:avLst/>
              </a:prstGeom>
              <a:blipFill rotWithShape="0">
                <a:blip r:embed="rId10"/>
                <a:stretch>
                  <a:fillRect l="-1278" t="-2048" b="-4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3698930" y="4093196"/>
            <a:ext cx="5835595" cy="2446020"/>
            <a:chOff x="3698930" y="4093196"/>
            <a:chExt cx="5835595" cy="2446020"/>
          </a:xfrm>
        </p:grpSpPr>
        <p:grpSp>
          <p:nvGrpSpPr>
            <p:cNvPr id="15" name="Group 14"/>
            <p:cNvGrpSpPr/>
            <p:nvPr/>
          </p:nvGrpSpPr>
          <p:grpSpPr>
            <a:xfrm>
              <a:off x="3698930" y="4093196"/>
              <a:ext cx="5835595" cy="2446020"/>
              <a:chOff x="3698930" y="4093196"/>
              <a:chExt cx="5835595" cy="244602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698930" y="4093196"/>
                <a:ext cx="5835595" cy="2446020"/>
                <a:chOff x="3698930" y="4093196"/>
                <a:chExt cx="5835595" cy="2446020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3698930" y="4093196"/>
                  <a:ext cx="5835595" cy="2446020"/>
                  <a:chOff x="3698930" y="4093196"/>
                  <a:chExt cx="5835595" cy="2446020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3698930" y="4093196"/>
                    <a:ext cx="5835595" cy="2446020"/>
                    <a:chOff x="3698930" y="4093196"/>
                    <a:chExt cx="5835595" cy="2446020"/>
                  </a:xfrm>
                </p:grpSpPr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3698930" y="4093196"/>
                      <a:ext cx="5835595" cy="2400300"/>
                      <a:chOff x="3698930" y="4093196"/>
                      <a:chExt cx="5835595" cy="2400300"/>
                    </a:xfrm>
                  </p:grpSpPr>
                  <p:grpSp>
                    <p:nvGrpSpPr>
                      <p:cNvPr id="6" name="Group 5"/>
                      <p:cNvGrpSpPr/>
                      <p:nvPr/>
                    </p:nvGrpSpPr>
                    <p:grpSpPr>
                      <a:xfrm>
                        <a:off x="3962400" y="4093196"/>
                        <a:ext cx="5572125" cy="2400300"/>
                        <a:chOff x="3543023" y="3641538"/>
                        <a:chExt cx="5572125" cy="2400300"/>
                      </a:xfrm>
                    </p:grpSpPr>
                    <p:pic>
                      <p:nvPicPr>
                        <p:cNvPr id="3" name="Picture 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543023" y="3641538"/>
                          <a:ext cx="5572125" cy="2400300"/>
                        </a:xfrm>
                        <a:prstGeom prst="rect">
                          <a:avLst/>
                        </a:prstGeom>
                      </p:spPr>
                    </p:pic>
                    <p:cxnSp>
                      <p:nvCxnSpPr>
                        <p:cNvPr id="5" name="Straight Connector 4"/>
                        <p:cNvCxnSpPr/>
                        <p:nvPr/>
                      </p:nvCxnSpPr>
                      <p:spPr>
                        <a:xfrm flipV="1">
                          <a:off x="3962400" y="4661121"/>
                          <a:ext cx="4724400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mc:AlternateContent xmlns:mc="http://schemas.openxmlformats.org/markup-compatibility/2006">
                    <mc:Choice xmlns:a14="http://schemas.microsoft.com/office/drawing/2010/main" Requires="a14">
                      <p:sp>
                        <p:nvSpPr>
                          <p:cNvPr id="2" name="Rectangle 1"/>
                          <p:cNvSpPr/>
                          <p:nvPr/>
                        </p:nvSpPr>
                        <p:spPr>
                          <a:xfrm>
                            <a:off x="3698930" y="4688257"/>
                            <a:ext cx="721864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>
                      <p:sp>
                        <p:nvSpPr>
                          <p:cNvPr id="2" name="Rectangle 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98930" y="4688257"/>
                            <a:ext cx="721864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 b="-14754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44" name="Rectangle 43"/>
                        <p:cNvSpPr/>
                        <p:nvPr/>
                      </p:nvSpPr>
                      <p:spPr>
                        <a:xfrm>
                          <a:off x="6451988" y="6169884"/>
                          <a:ext cx="401072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>
                    <p:sp>
                      <p:nvSpPr>
                        <p:cNvPr id="44" name="Rectangle 4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451988" y="6169884"/>
                          <a:ext cx="401072" cy="369332"/>
                        </a:xfrm>
                        <a:prstGeom prst="rect">
                          <a:avLst/>
                        </a:prstGeom>
                        <a:blipFill rotWithShape="0">
                          <a:blip r:embed="rId13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4547586" y="5021339"/>
                    <a:ext cx="4116485" cy="196184"/>
                    <a:chOff x="4547586" y="5021339"/>
                    <a:chExt cx="4116485" cy="196184"/>
                  </a:xfrm>
                </p:grpSpPr>
                <p:sp>
                  <p:nvSpPr>
                    <p:cNvPr id="8" name="Oval 7"/>
                    <p:cNvSpPr/>
                    <p:nvPr/>
                  </p:nvSpPr>
                  <p:spPr>
                    <a:xfrm>
                      <a:off x="4547586" y="5021339"/>
                      <a:ext cx="178008" cy="18288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6654973" y="5021339"/>
                      <a:ext cx="178008" cy="18288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" name="Oval 42"/>
                    <p:cNvSpPr/>
                    <p:nvPr/>
                  </p:nvSpPr>
                  <p:spPr>
                    <a:xfrm>
                      <a:off x="8486063" y="5034643"/>
                      <a:ext cx="178008" cy="18288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4420794" y="4638584"/>
                      <a:ext cx="50199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>
                <p:sp>
                  <p:nvSpPr>
                    <p:cNvPr id="12" name="Rectangle 1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420794" y="4638584"/>
                      <a:ext cx="501996" cy="369332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 b="-163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4" name="Rectangle 13"/>
                  <p:cNvSpPr/>
                  <p:nvPr/>
                </p:nvSpPr>
                <p:spPr>
                  <a:xfrm>
                    <a:off x="6209201" y="4656835"/>
                    <a:ext cx="733341" cy="36958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𝑚𝑖𝑑</m:t>
                              </m:r>
                            </m:sub>
                            <m:sup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14" name="Rectangle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09201" y="4656835"/>
                    <a:ext cx="733341" cy="369588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 b="-491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Rectangle 15"/>
                <p:cNvSpPr/>
                <p:nvPr/>
              </p:nvSpPr>
              <p:spPr>
                <a:xfrm>
                  <a:off x="8376323" y="4672355"/>
                  <a:ext cx="786818" cy="401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76323" y="4672355"/>
                  <a:ext cx="786818" cy="401135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292419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604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2246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Spray </a:t>
                </a:r>
                <a:r>
                  <a:rPr lang="en-US" sz="2800" dirty="0" smtClean="0"/>
                  <a:t>more insecticide </a:t>
                </a:r>
                <a:r>
                  <a:rPr lang="en-US" sz="2800" dirty="0"/>
                  <a:t>to reduce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for worms further.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Finally reduce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/>
                  <a:t>below </a:t>
                </a:r>
                <a:r>
                  <a:rPr lang="en-US" sz="2800" dirty="0" smtClean="0"/>
                  <a:t>B 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Then </a:t>
                </a:r>
                <a:r>
                  <a:rPr lang="en-US" sz="2800" dirty="0" smtClean="0"/>
                  <a:t>population jumps abruptly </a:t>
                </a:r>
                <a:r>
                  <a:rPr lang="en-US" sz="2800" dirty="0"/>
                  <a:t>back to low background population (Refuge equilibrium</a:t>
                </a:r>
                <a:r>
                  <a:rPr lang="en-US" sz="2800" dirty="0" smtClean="0"/>
                  <a:t>)</a:t>
                </a:r>
                <a:endParaRPr lang="en-US" sz="2800" dirty="0"/>
              </a:p>
            </p:txBody>
          </p:sp>
        </mc:Choice>
        <mc:Fallback>
          <p:sp>
            <p:nvSpPr>
              <p:cNvPr id="25604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2246313"/>
              </a:xfrm>
              <a:prstGeom prst="rect">
                <a:avLst/>
              </a:prstGeom>
              <a:blipFill rotWithShape="0">
                <a:blip r:embed="rId4"/>
                <a:stretch>
                  <a:fillRect l="-1333" t="-2717" r="-800" b="-67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605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5608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10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5615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5602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732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616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5617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5618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5619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5620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5621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5622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5623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5611" name="Group 27"/>
          <p:cNvGrpSpPr>
            <a:grpSpLocks/>
          </p:cNvGrpSpPr>
          <p:nvPr/>
        </p:nvGrpSpPr>
        <p:grpSpPr bwMode="auto">
          <a:xfrm>
            <a:off x="1654175" y="4789488"/>
            <a:ext cx="228600" cy="1317625"/>
            <a:chOff x="914397" y="6085114"/>
            <a:chExt cx="228603" cy="1317172"/>
          </a:xfrm>
        </p:grpSpPr>
        <p:sp>
          <p:nvSpPr>
            <p:cNvPr id="26" name="Oval 25"/>
            <p:cNvSpPr/>
            <p:nvPr/>
          </p:nvSpPr>
          <p:spPr>
            <a:xfrm>
              <a:off x="1012823" y="6085114"/>
              <a:ext cx="130177" cy="130130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14397" y="7272156"/>
              <a:ext cx="130177" cy="130130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4"/>
              <a:endCxn id="27" idx="0"/>
            </p:cNvCxnSpPr>
            <p:nvPr/>
          </p:nvCxnSpPr>
          <p:spPr>
            <a:xfrm rot="5400000">
              <a:off x="500243" y="6694487"/>
              <a:ext cx="1056912" cy="98426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94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Meaning of Fixed Points—contd.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628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2246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Outbreak is </a:t>
                </a:r>
                <a:r>
                  <a:rPr lang="en-US" sz="2800" dirty="0" smtClean="0"/>
                  <a:t>over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For a while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/>
                  <a:t>continues to decrease because of pesticide in </a:t>
                </a:r>
                <a:r>
                  <a:rPr lang="en-US" sz="2800" dirty="0" smtClean="0"/>
                  <a:t>environment  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Stay on Lower Branch (Refuge equilibrium</a:t>
                </a:r>
                <a:r>
                  <a:rPr lang="en-US" sz="2800" dirty="0" smtClean="0"/>
                  <a:t>)</a:t>
                </a:r>
                <a:endParaRPr lang="en-US" sz="2800" dirty="0"/>
              </a:p>
            </p:txBody>
          </p:sp>
        </mc:Choice>
        <mc:Fallback>
          <p:sp>
            <p:nvSpPr>
              <p:cNvPr id="2662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2246313"/>
              </a:xfrm>
              <a:prstGeom prst="rect">
                <a:avLst/>
              </a:prstGeom>
              <a:blipFill rotWithShape="0">
                <a:blip r:embed="rId4"/>
                <a:stretch>
                  <a:fillRect l="-1333" t="-2717" r="-2200" b="-67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629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6632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4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6639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6626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56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640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6641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6642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6643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6644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6645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6646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6647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6635" name="Group 27"/>
          <p:cNvGrpSpPr>
            <a:grpSpLocks/>
          </p:cNvGrpSpPr>
          <p:nvPr/>
        </p:nvGrpSpPr>
        <p:grpSpPr bwMode="auto">
          <a:xfrm>
            <a:off x="1317625" y="5986463"/>
            <a:ext cx="477838" cy="185737"/>
            <a:chOff x="674911" y="6128656"/>
            <a:chExt cx="478975" cy="185059"/>
          </a:xfrm>
        </p:grpSpPr>
        <p:sp>
          <p:nvSpPr>
            <p:cNvPr id="26" name="Oval 25"/>
            <p:cNvSpPr/>
            <p:nvPr/>
          </p:nvSpPr>
          <p:spPr>
            <a:xfrm>
              <a:off x="1023401" y="6128656"/>
              <a:ext cx="130485" cy="13128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74911" y="6182434"/>
              <a:ext cx="130485" cy="131281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2"/>
              <a:endCxn id="27" idx="6"/>
            </p:cNvCxnSpPr>
            <p:nvPr/>
          </p:nvCxnSpPr>
          <p:spPr>
            <a:xfrm rot="10800000" flipV="1">
              <a:off x="805396" y="6193505"/>
              <a:ext cx="218006" cy="55360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1136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Meaning of Fixed Points—conclusion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652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2678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 smtClean="0"/>
                  <a:t>Stop </a:t>
                </a:r>
                <a:r>
                  <a:rPr lang="en-US" sz="2800" dirty="0" smtClean="0"/>
                  <a:t>spraying</a:t>
                </a:r>
                <a:endParaRPr lang="en-US" sz="2800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Conditions slowly improve so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en-US" sz="2800" dirty="0"/>
                  <a:t>increases.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sz="2800" dirty="0"/>
                  <a:t>increases </a:t>
                </a:r>
                <a:r>
                  <a:rPr lang="en-US" sz="2800" dirty="0" smtClean="0"/>
                  <a:t>slowly as </a:t>
                </a:r>
                <a:r>
                  <a:rPr lang="en-US" sz="2800" dirty="0" smtClean="0"/>
                  <a:t>before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Stay on lower branch and until you cross D again (Refuge equilibrium</a:t>
                </a:r>
                <a:r>
                  <a:rPr lang="en-US" sz="2800" dirty="0" smtClean="0"/>
                  <a:t>)</a:t>
                </a:r>
                <a:endParaRPr lang="en-US" sz="2800" dirty="0"/>
              </a:p>
            </p:txBody>
          </p:sp>
        </mc:Choice>
        <mc:Fallback>
          <p:sp>
            <p:nvSpPr>
              <p:cNvPr id="27652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2678113"/>
              </a:xfrm>
              <a:prstGeom prst="rect">
                <a:avLst/>
              </a:prstGeom>
              <a:blipFill rotWithShape="0">
                <a:blip r:embed="rId4"/>
                <a:stretch>
                  <a:fillRect l="-1333" t="-2278" b="-54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3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7656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8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7663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7650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80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64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7665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7666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7667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7668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7669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7670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7671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grpSp>
        <p:nvGrpSpPr>
          <p:cNvPr id="27659" name="Group 27"/>
          <p:cNvGrpSpPr>
            <a:grpSpLocks/>
          </p:cNvGrpSpPr>
          <p:nvPr/>
        </p:nvGrpSpPr>
        <p:grpSpPr bwMode="auto">
          <a:xfrm>
            <a:off x="1328738" y="5910263"/>
            <a:ext cx="762000" cy="273050"/>
            <a:chOff x="1023256" y="5987143"/>
            <a:chExt cx="761999" cy="272142"/>
          </a:xfrm>
        </p:grpSpPr>
        <p:sp>
          <p:nvSpPr>
            <p:cNvPr id="26" name="Oval 25"/>
            <p:cNvSpPr/>
            <p:nvPr/>
          </p:nvSpPr>
          <p:spPr>
            <a:xfrm>
              <a:off x="1023256" y="6127960"/>
              <a:ext cx="130175" cy="131325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655080" y="5987143"/>
              <a:ext cx="130175" cy="13132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2"/>
              <a:endCxn id="27" idx="2"/>
            </p:cNvCxnSpPr>
            <p:nvPr/>
          </p:nvCxnSpPr>
          <p:spPr>
            <a:xfrm rot="10800000" flipH="1">
              <a:off x="1023256" y="6052014"/>
              <a:ext cx="631824" cy="142400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102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28088" cy="79216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Meaning of Fixed Points—conclusion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676" name="Text Box 8"/>
              <p:cNvSpPr txBox="1">
                <a:spLocks noChangeArrowheads="1"/>
              </p:cNvSpPr>
              <p:nvPr/>
            </p:nvSpPr>
            <p:spPr bwMode="auto">
              <a:xfrm>
                <a:off x="0" y="762000"/>
                <a:ext cx="9144000" cy="2678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Stop </a:t>
                </a:r>
                <a:r>
                  <a:rPr lang="en-US" sz="2800" dirty="0" smtClean="0"/>
                  <a:t>spraying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Conditions slowly improve so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increases.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/>
                  <a:t>increases </a:t>
                </a:r>
                <a:r>
                  <a:rPr lang="en-US" sz="2800" dirty="0" smtClean="0"/>
                  <a:t>slowly</a:t>
                </a:r>
                <a:endParaRPr lang="en-US" sz="2800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sz="2800" dirty="0"/>
                  <a:t>Stay on lower branch and until you cross D again (Refuge equilibrium</a:t>
                </a:r>
                <a:r>
                  <a:rPr lang="en-US" sz="2800" dirty="0" smtClean="0"/>
                  <a:t>)</a:t>
                </a:r>
                <a:endParaRPr lang="en-US" sz="2800" dirty="0"/>
              </a:p>
            </p:txBody>
          </p:sp>
        </mc:Choice>
        <mc:Fallback>
          <p:sp>
            <p:nvSpPr>
              <p:cNvPr id="2867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2000"/>
                <a:ext cx="9144000" cy="2678113"/>
              </a:xfrm>
              <a:prstGeom prst="rect">
                <a:avLst/>
              </a:prstGeom>
              <a:blipFill rotWithShape="0">
                <a:blip r:embed="rId4"/>
                <a:stretch>
                  <a:fillRect l="-1333" t="-2278" b="-54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677" name="Picture 9" descr="fig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38600"/>
            <a:ext cx="4625975" cy="251460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8382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920261" y="890847"/>
                  <a:pt x="1034143" y="881743"/>
                </a:cubicBezTo>
                <a:lnTo>
                  <a:pt x="1143000" y="897975"/>
                </a:lnTo>
                <a:cubicBezTo>
                  <a:pt x="1317171" y="943364"/>
                  <a:pt x="1491343" y="977868"/>
                  <a:pt x="1665514" y="1055914"/>
                </a:cubicBez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92D05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10800000">
            <a:off x="1752600" y="4343400"/>
            <a:ext cx="1981200" cy="1828800"/>
          </a:xfrm>
          <a:custGeom>
            <a:avLst/>
            <a:gdLst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265444 w 1981200"/>
              <a:gd name="connsiteY10" fmla="*/ 15837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715756 w 1981200"/>
              <a:gd name="connsiteY7" fmla="*/ 15837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265444 w 1981200"/>
              <a:gd name="connsiteY1" fmla="*/ 2450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981200 w 1981200"/>
              <a:gd name="connsiteY6" fmla="*/ 1159425 h 1828800"/>
              <a:gd name="connsiteX7" fmla="*/ 1944356 w 1981200"/>
              <a:gd name="connsiteY7" fmla="*/ 1812375 h 1828800"/>
              <a:gd name="connsiteX8" fmla="*/ 1256044 w 1981200"/>
              <a:gd name="connsiteY8" fmla="*/ 1828800 h 1828800"/>
              <a:gd name="connsiteX9" fmla="*/ 725156 w 1981200"/>
              <a:gd name="connsiteY9" fmla="*/ 1828800 h 1828800"/>
              <a:gd name="connsiteX10" fmla="*/ 36844 w 1981200"/>
              <a:gd name="connsiteY10" fmla="*/ 1812375 h 1828800"/>
              <a:gd name="connsiteX11" fmla="*/ 0 w 1981200"/>
              <a:gd name="connsiteY11" fmla="*/ 1159425 h 1828800"/>
              <a:gd name="connsiteX12" fmla="*/ 0 w 1981200"/>
              <a:gd name="connsiteY12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19812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9035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1715756 w 1981200"/>
              <a:gd name="connsiteY4" fmla="*/ 245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53756 w 1981200"/>
              <a:gd name="connsiteY4" fmla="*/ 626025 h 1828800"/>
              <a:gd name="connsiteX5" fmla="*/ 990600 w 1981200"/>
              <a:gd name="connsiteY5" fmla="*/ 669375 h 1828800"/>
              <a:gd name="connsiteX6" fmla="*/ 1513114 w 1981200"/>
              <a:gd name="connsiteY6" fmla="*/ 1055914 h 1828800"/>
              <a:gd name="connsiteX7" fmla="*/ 1981200 w 1981200"/>
              <a:gd name="connsiteY7" fmla="*/ 1159425 h 1828800"/>
              <a:gd name="connsiteX8" fmla="*/ 1944356 w 1981200"/>
              <a:gd name="connsiteY8" fmla="*/ 1812375 h 1828800"/>
              <a:gd name="connsiteX9" fmla="*/ 1256044 w 1981200"/>
              <a:gd name="connsiteY9" fmla="*/ 1828800 h 1828800"/>
              <a:gd name="connsiteX10" fmla="*/ 725156 w 1981200"/>
              <a:gd name="connsiteY10" fmla="*/ 1828800 h 1828800"/>
              <a:gd name="connsiteX11" fmla="*/ 36844 w 1981200"/>
              <a:gd name="connsiteY11" fmla="*/ 1812375 h 1828800"/>
              <a:gd name="connsiteX12" fmla="*/ 0 w 1981200"/>
              <a:gd name="connsiteY12" fmla="*/ 1159425 h 1828800"/>
              <a:gd name="connsiteX13" fmla="*/ 0 w 1981200"/>
              <a:gd name="connsiteY13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990600 w 1981200"/>
              <a:gd name="connsiteY6" fmla="*/ 6693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5131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143000 w 1981200"/>
              <a:gd name="connsiteY6" fmla="*/ 897975 h 1828800"/>
              <a:gd name="connsiteX7" fmla="*/ 1665514 w 1981200"/>
              <a:gd name="connsiteY7" fmla="*/ 1055914 h 1828800"/>
              <a:gd name="connsiteX8" fmla="*/ 1981200 w 1981200"/>
              <a:gd name="connsiteY8" fmla="*/ 1159425 h 1828800"/>
              <a:gd name="connsiteX9" fmla="*/ 1944356 w 1981200"/>
              <a:gd name="connsiteY9" fmla="*/ 1812375 h 1828800"/>
              <a:gd name="connsiteX10" fmla="*/ 1256044 w 1981200"/>
              <a:gd name="connsiteY10" fmla="*/ 1828800 h 1828800"/>
              <a:gd name="connsiteX11" fmla="*/ 725156 w 1981200"/>
              <a:gd name="connsiteY11" fmla="*/ 1828800 h 1828800"/>
              <a:gd name="connsiteX12" fmla="*/ 36844 w 1981200"/>
              <a:gd name="connsiteY12" fmla="*/ 1812375 h 1828800"/>
              <a:gd name="connsiteX13" fmla="*/ 0 w 1981200"/>
              <a:gd name="connsiteY13" fmla="*/ 1159425 h 1828800"/>
              <a:gd name="connsiteX14" fmla="*/ 0 w 1981200"/>
              <a:gd name="connsiteY14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7293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981200 w 1981200"/>
              <a:gd name="connsiteY9" fmla="*/ 1159425 h 1828800"/>
              <a:gd name="connsiteX10" fmla="*/ 1944356 w 1981200"/>
              <a:gd name="connsiteY10" fmla="*/ 1812375 h 1828800"/>
              <a:gd name="connsiteX11" fmla="*/ 1256044 w 1981200"/>
              <a:gd name="connsiteY11" fmla="*/ 1828800 h 1828800"/>
              <a:gd name="connsiteX12" fmla="*/ 725156 w 1981200"/>
              <a:gd name="connsiteY12" fmla="*/ 1828800 h 1828800"/>
              <a:gd name="connsiteX13" fmla="*/ 36844 w 1981200"/>
              <a:gd name="connsiteY13" fmla="*/ 1812375 h 1828800"/>
              <a:gd name="connsiteX14" fmla="*/ 0 w 1981200"/>
              <a:gd name="connsiteY14" fmla="*/ 1159425 h 1828800"/>
              <a:gd name="connsiteX15" fmla="*/ 0 w 1981200"/>
              <a:gd name="connsiteY15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665514 w 1981200"/>
              <a:gd name="connsiteY8" fmla="*/ 10559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589314 w 1981200"/>
              <a:gd name="connsiteY8" fmla="*/ 903514 h 1828800"/>
              <a:gd name="connsiteX9" fmla="*/ 1839686 w 1981200"/>
              <a:gd name="connsiteY9" fmla="*/ 914400 h 1828800"/>
              <a:gd name="connsiteX10" fmla="*/ 1981200 w 1981200"/>
              <a:gd name="connsiteY10" fmla="*/ 1159425 h 1828800"/>
              <a:gd name="connsiteX11" fmla="*/ 1944356 w 1981200"/>
              <a:gd name="connsiteY11" fmla="*/ 1812375 h 1828800"/>
              <a:gd name="connsiteX12" fmla="*/ 1256044 w 1981200"/>
              <a:gd name="connsiteY12" fmla="*/ 1828800 h 1828800"/>
              <a:gd name="connsiteX13" fmla="*/ 725156 w 1981200"/>
              <a:gd name="connsiteY13" fmla="*/ 1828800 h 1828800"/>
              <a:gd name="connsiteX14" fmla="*/ 36844 w 1981200"/>
              <a:gd name="connsiteY14" fmla="*/ 1812375 h 1828800"/>
              <a:gd name="connsiteX15" fmla="*/ 0 w 1981200"/>
              <a:gd name="connsiteY15" fmla="*/ 1159425 h 1828800"/>
              <a:gd name="connsiteX16" fmla="*/ 0 w 1981200"/>
              <a:gd name="connsiteY16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143000 w 1981200"/>
              <a:gd name="connsiteY7" fmla="*/ 8979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1034143 w 1981200"/>
              <a:gd name="connsiteY6" fmla="*/ 8817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1066800 w 1981200"/>
              <a:gd name="connsiteY7" fmla="*/ 669375 h 1828800"/>
              <a:gd name="connsiteX8" fmla="*/ 1153886 w 1981200"/>
              <a:gd name="connsiteY8" fmla="*/ 740229 h 1828800"/>
              <a:gd name="connsiteX9" fmla="*/ 1589314 w 1981200"/>
              <a:gd name="connsiteY9" fmla="*/ 903514 h 1828800"/>
              <a:gd name="connsiteX10" fmla="*/ 1839686 w 1981200"/>
              <a:gd name="connsiteY10" fmla="*/ 914400 h 1828800"/>
              <a:gd name="connsiteX11" fmla="*/ 1981200 w 1981200"/>
              <a:gd name="connsiteY11" fmla="*/ 1159425 h 1828800"/>
              <a:gd name="connsiteX12" fmla="*/ 1944356 w 1981200"/>
              <a:gd name="connsiteY12" fmla="*/ 1812375 h 1828800"/>
              <a:gd name="connsiteX13" fmla="*/ 1256044 w 1981200"/>
              <a:gd name="connsiteY13" fmla="*/ 1828800 h 1828800"/>
              <a:gd name="connsiteX14" fmla="*/ 725156 w 1981200"/>
              <a:gd name="connsiteY14" fmla="*/ 1828800 h 1828800"/>
              <a:gd name="connsiteX15" fmla="*/ 36844 w 1981200"/>
              <a:gd name="connsiteY15" fmla="*/ 1812375 h 1828800"/>
              <a:gd name="connsiteX16" fmla="*/ 0 w 1981200"/>
              <a:gd name="connsiteY16" fmla="*/ 1159425 h 1828800"/>
              <a:gd name="connsiteX17" fmla="*/ 0 w 1981200"/>
              <a:gd name="connsiteY17" fmla="*/ 669375 h 1828800"/>
              <a:gd name="connsiteX0" fmla="*/ 0 w 1981200"/>
              <a:gd name="connsiteY0" fmla="*/ 669375 h 1828800"/>
              <a:gd name="connsiteX1" fmla="*/ 36844 w 1981200"/>
              <a:gd name="connsiteY1" fmla="*/ 16425 h 1828800"/>
              <a:gd name="connsiteX2" fmla="*/ 725156 w 1981200"/>
              <a:gd name="connsiteY2" fmla="*/ 0 h 1828800"/>
              <a:gd name="connsiteX3" fmla="*/ 1256044 w 1981200"/>
              <a:gd name="connsiteY3" fmla="*/ 0 h 1828800"/>
              <a:gd name="connsiteX4" fmla="*/ 936171 w 1981200"/>
              <a:gd name="connsiteY4" fmla="*/ 10886 h 1828800"/>
              <a:gd name="connsiteX5" fmla="*/ 953756 w 1981200"/>
              <a:gd name="connsiteY5" fmla="*/ 626025 h 1828800"/>
              <a:gd name="connsiteX6" fmla="*/ 881743 w 1981200"/>
              <a:gd name="connsiteY6" fmla="*/ 576943 h 1828800"/>
              <a:gd name="connsiteX7" fmla="*/ 881743 w 1981200"/>
              <a:gd name="connsiteY7" fmla="*/ 566057 h 1828800"/>
              <a:gd name="connsiteX8" fmla="*/ 1066800 w 1981200"/>
              <a:gd name="connsiteY8" fmla="*/ 669375 h 1828800"/>
              <a:gd name="connsiteX9" fmla="*/ 1153886 w 1981200"/>
              <a:gd name="connsiteY9" fmla="*/ 740229 h 1828800"/>
              <a:gd name="connsiteX10" fmla="*/ 1589314 w 1981200"/>
              <a:gd name="connsiteY10" fmla="*/ 903514 h 1828800"/>
              <a:gd name="connsiteX11" fmla="*/ 1839686 w 1981200"/>
              <a:gd name="connsiteY11" fmla="*/ 914400 h 1828800"/>
              <a:gd name="connsiteX12" fmla="*/ 1981200 w 1981200"/>
              <a:gd name="connsiteY12" fmla="*/ 1159425 h 1828800"/>
              <a:gd name="connsiteX13" fmla="*/ 1944356 w 1981200"/>
              <a:gd name="connsiteY13" fmla="*/ 1812375 h 1828800"/>
              <a:gd name="connsiteX14" fmla="*/ 1256044 w 1981200"/>
              <a:gd name="connsiteY14" fmla="*/ 1828800 h 1828800"/>
              <a:gd name="connsiteX15" fmla="*/ 725156 w 1981200"/>
              <a:gd name="connsiteY15" fmla="*/ 1828800 h 1828800"/>
              <a:gd name="connsiteX16" fmla="*/ 36844 w 1981200"/>
              <a:gd name="connsiteY16" fmla="*/ 1812375 h 1828800"/>
              <a:gd name="connsiteX17" fmla="*/ 0 w 1981200"/>
              <a:gd name="connsiteY17" fmla="*/ 1159425 h 1828800"/>
              <a:gd name="connsiteX18" fmla="*/ 0 w 1981200"/>
              <a:gd name="connsiteY18" fmla="*/ 669375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1200" h="1828800">
                <a:moveTo>
                  <a:pt x="0" y="669375"/>
                </a:moveTo>
                <a:lnTo>
                  <a:pt x="36844" y="16425"/>
                </a:lnTo>
                <a:lnTo>
                  <a:pt x="725156" y="0"/>
                </a:lnTo>
                <a:lnTo>
                  <a:pt x="1256044" y="0"/>
                </a:lnTo>
                <a:lnTo>
                  <a:pt x="936171" y="10886"/>
                </a:lnTo>
                <a:lnTo>
                  <a:pt x="953756" y="626025"/>
                </a:lnTo>
                <a:cubicBezTo>
                  <a:pt x="980552" y="660464"/>
                  <a:pt x="767861" y="586047"/>
                  <a:pt x="881743" y="576943"/>
                </a:cubicBezTo>
                <a:cubicBezTo>
                  <a:pt x="882441" y="579648"/>
                  <a:pt x="850900" y="550652"/>
                  <a:pt x="881743" y="566057"/>
                </a:cubicBezTo>
                <a:cubicBezTo>
                  <a:pt x="912586" y="581462"/>
                  <a:pt x="1034143" y="653046"/>
                  <a:pt x="1066800" y="669375"/>
                </a:cubicBezTo>
                <a:cubicBezTo>
                  <a:pt x="1086757" y="671189"/>
                  <a:pt x="1066801" y="701206"/>
                  <a:pt x="1153886" y="740229"/>
                </a:cubicBezTo>
                <a:cubicBezTo>
                  <a:pt x="1240971" y="779252"/>
                  <a:pt x="1475014" y="899886"/>
                  <a:pt x="1589314" y="903514"/>
                </a:cubicBezTo>
                <a:lnTo>
                  <a:pt x="1839686" y="914400"/>
                </a:lnTo>
                <a:lnTo>
                  <a:pt x="1981200" y="1159425"/>
                </a:lnTo>
                <a:lnTo>
                  <a:pt x="1944356" y="1812375"/>
                </a:lnTo>
                <a:lnTo>
                  <a:pt x="1256044" y="1828800"/>
                </a:lnTo>
                <a:lnTo>
                  <a:pt x="725156" y="1828800"/>
                </a:lnTo>
                <a:lnTo>
                  <a:pt x="36844" y="1812375"/>
                </a:lnTo>
                <a:lnTo>
                  <a:pt x="0" y="1159425"/>
                </a:lnTo>
                <a:lnTo>
                  <a:pt x="0" y="669375"/>
                </a:lnTo>
                <a:close/>
              </a:path>
            </a:pathLst>
          </a:cu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8680" name="Picture 4" descr="Biocomplexity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5" descr="redblackblocki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82" name="Group 11"/>
          <p:cNvGrpSpPr>
            <a:grpSpLocks/>
          </p:cNvGrpSpPr>
          <p:nvPr/>
        </p:nvGrpSpPr>
        <p:grpSpPr bwMode="auto">
          <a:xfrm>
            <a:off x="141288" y="4452938"/>
            <a:ext cx="4506912" cy="2119312"/>
            <a:chOff x="141514" y="4452257"/>
            <a:chExt cx="4506686" cy="2120309"/>
          </a:xfrm>
        </p:grpSpPr>
        <p:sp>
          <p:nvSpPr>
            <p:cNvPr id="28688" name="Rectangle 38"/>
            <p:cNvSpPr>
              <a:spLocks noChangeArrowheads="1"/>
            </p:cNvSpPr>
            <p:nvPr/>
          </p:nvSpPr>
          <p:spPr bwMode="auto">
            <a:xfrm>
              <a:off x="141514" y="4452257"/>
              <a:ext cx="5116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u*</a:t>
              </a:r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/>
            </a:p>
          </p:txBody>
        </p:sp>
        <p:graphicFrame>
          <p:nvGraphicFramePr>
            <p:cNvPr id="28674" name="Object 2"/>
            <p:cNvGraphicFramePr>
              <a:graphicFrameLocks noChangeAspect="1"/>
            </p:cNvGraphicFramePr>
            <p:nvPr/>
          </p:nvGraphicFramePr>
          <p:xfrm>
            <a:off x="4284210" y="6055178"/>
            <a:ext cx="27622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804" name="Equation" r:id="rId8" imgW="114120" imgH="126720" progId="Equation.3">
                    <p:embed/>
                  </p:oleObj>
                </mc:Choice>
                <mc:Fallback>
                  <p:oleObj name="Equation" r:id="rId8" imgW="1141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210" y="6055178"/>
                          <a:ext cx="276225" cy="298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689" name="TextBox 16"/>
            <p:cNvSpPr txBox="1">
              <a:spLocks noChangeArrowheads="1"/>
            </p:cNvSpPr>
            <p:nvPr/>
          </p:nvSpPr>
          <p:spPr bwMode="auto">
            <a:xfrm>
              <a:off x="12208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A</a:t>
              </a:r>
            </a:p>
          </p:txBody>
        </p:sp>
        <p:sp>
          <p:nvSpPr>
            <p:cNvPr id="28690" name="TextBox 17"/>
            <p:cNvSpPr txBox="1">
              <a:spLocks noChangeArrowheads="1"/>
            </p:cNvSpPr>
            <p:nvPr/>
          </p:nvSpPr>
          <p:spPr bwMode="auto">
            <a:xfrm>
              <a:off x="16889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B</a:t>
              </a:r>
            </a:p>
          </p:txBody>
        </p:sp>
        <p:sp>
          <p:nvSpPr>
            <p:cNvPr id="28691" name="TextBox 18"/>
            <p:cNvSpPr txBox="1">
              <a:spLocks noChangeArrowheads="1"/>
            </p:cNvSpPr>
            <p:nvPr/>
          </p:nvSpPr>
          <p:spPr bwMode="auto">
            <a:xfrm>
              <a:off x="2309429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C</a:t>
              </a:r>
            </a:p>
          </p:txBody>
        </p:sp>
        <p:sp>
          <p:nvSpPr>
            <p:cNvPr id="28692" name="TextBox 19"/>
            <p:cNvSpPr txBox="1">
              <a:spLocks noChangeArrowheads="1"/>
            </p:cNvSpPr>
            <p:nvPr/>
          </p:nvSpPr>
          <p:spPr bwMode="auto">
            <a:xfrm>
              <a:off x="2755743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D</a:t>
              </a:r>
            </a:p>
          </p:txBody>
        </p:sp>
        <p:sp>
          <p:nvSpPr>
            <p:cNvPr id="28693" name="TextBox 20"/>
            <p:cNvSpPr txBox="1">
              <a:spLocks noChangeArrowheads="1"/>
            </p:cNvSpPr>
            <p:nvPr/>
          </p:nvSpPr>
          <p:spPr bwMode="auto">
            <a:xfrm>
              <a:off x="3278257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E</a:t>
              </a:r>
            </a:p>
          </p:txBody>
        </p:sp>
        <p:sp>
          <p:nvSpPr>
            <p:cNvPr id="28694" name="TextBox 21"/>
            <p:cNvSpPr txBox="1">
              <a:spLocks noChangeArrowheads="1"/>
            </p:cNvSpPr>
            <p:nvPr/>
          </p:nvSpPr>
          <p:spPr bwMode="auto">
            <a:xfrm>
              <a:off x="774542" y="6234012"/>
              <a:ext cx="32491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/>
                <a:t>0</a:t>
              </a:r>
            </a:p>
          </p:txBody>
        </p:sp>
        <p:sp>
          <p:nvSpPr>
            <p:cNvPr id="28695" name="TextBox 22"/>
            <p:cNvSpPr txBox="1">
              <a:spLocks noChangeArrowheads="1"/>
            </p:cNvSpPr>
            <p:nvPr/>
          </p:nvSpPr>
          <p:spPr bwMode="auto">
            <a:xfrm>
              <a:off x="3037690" y="5473510"/>
              <a:ext cx="16105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Saddle-Node</a:t>
              </a:r>
            </a:p>
          </p:txBody>
        </p:sp>
        <p:sp>
          <p:nvSpPr>
            <p:cNvPr id="28696" name="TextBox 23"/>
            <p:cNvSpPr txBox="1">
              <a:spLocks noChangeArrowheads="1"/>
            </p:cNvSpPr>
            <p:nvPr/>
          </p:nvSpPr>
          <p:spPr bwMode="auto">
            <a:xfrm>
              <a:off x="925286" y="4755052"/>
              <a:ext cx="816427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400"/>
                <a:t>Saddle-</a:t>
              </a:r>
            </a:p>
            <a:p>
              <a:pPr eaLnBrk="1" hangingPunct="1"/>
              <a:r>
                <a:rPr lang="en-US" sz="1400"/>
                <a:t>Node</a:t>
              </a:r>
            </a:p>
          </p:txBody>
        </p:sp>
      </p:grpSp>
      <p:sp>
        <p:nvSpPr>
          <p:cNvPr id="28683" name="TextBox 24"/>
          <p:cNvSpPr txBox="1">
            <a:spLocks noChangeArrowheads="1"/>
          </p:cNvSpPr>
          <p:nvPr/>
        </p:nvSpPr>
        <p:spPr bwMode="auto">
          <a:xfrm>
            <a:off x="4572000" y="3375025"/>
            <a:ext cx="45720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CC"/>
                </a:solidFill>
              </a:rPr>
              <a:t>Moral: Easier to prevent outbreak than try to eliminate it later. Better to spray all the time than only after the outbreak </a:t>
            </a:r>
            <a:r>
              <a:rPr lang="en-US" sz="3200" dirty="0" smtClean="0">
                <a:solidFill>
                  <a:srgbClr val="0000CC"/>
                </a:solidFill>
              </a:rPr>
              <a:t>starts </a:t>
            </a:r>
            <a:endParaRPr lang="en-US" sz="3200" dirty="0">
              <a:solidFill>
                <a:srgbClr val="0000CC"/>
              </a:solidFill>
            </a:endParaRPr>
          </a:p>
        </p:txBody>
      </p:sp>
      <p:grpSp>
        <p:nvGrpSpPr>
          <p:cNvPr id="28684" name="Group 27"/>
          <p:cNvGrpSpPr>
            <a:grpSpLocks/>
          </p:cNvGrpSpPr>
          <p:nvPr/>
        </p:nvGrpSpPr>
        <p:grpSpPr bwMode="auto">
          <a:xfrm>
            <a:off x="1328738" y="5910263"/>
            <a:ext cx="762000" cy="273050"/>
            <a:chOff x="1023256" y="5987143"/>
            <a:chExt cx="761999" cy="272142"/>
          </a:xfrm>
        </p:grpSpPr>
        <p:sp>
          <p:nvSpPr>
            <p:cNvPr id="26" name="Oval 25"/>
            <p:cNvSpPr/>
            <p:nvPr/>
          </p:nvSpPr>
          <p:spPr>
            <a:xfrm>
              <a:off x="1023256" y="6127960"/>
              <a:ext cx="130175" cy="131325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655080" y="5987143"/>
              <a:ext cx="130175" cy="13132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>
              <a:stCxn id="26" idx="2"/>
              <a:endCxn id="27" idx="2"/>
            </p:cNvCxnSpPr>
            <p:nvPr/>
          </p:nvCxnSpPr>
          <p:spPr>
            <a:xfrm rot="10800000" flipH="1">
              <a:off x="1023256" y="6052014"/>
              <a:ext cx="631824" cy="142400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834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General Theory of One-Dimensional First-Order Bifurcations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now seen several examples of </a:t>
            </a:r>
            <a:r>
              <a:rPr lang="en-US" dirty="0" smtClean="0"/>
              <a:t>bifurcations</a:t>
            </a:r>
            <a:endParaRPr lang="en-US" dirty="0" smtClean="0"/>
          </a:p>
          <a:p>
            <a:r>
              <a:rPr lang="en-US" dirty="0" smtClean="0"/>
              <a:t>Can we categorize them in a general way?</a:t>
            </a:r>
          </a:p>
          <a:p>
            <a:r>
              <a:rPr lang="en-US" dirty="0" smtClean="0"/>
              <a:t>How many are there?</a:t>
            </a:r>
          </a:p>
          <a:p>
            <a:r>
              <a:rPr lang="en-US" dirty="0" smtClean="0"/>
              <a:t>What do they look like?</a:t>
            </a:r>
          </a:p>
        </p:txBody>
      </p:sp>
      <p:pic>
        <p:nvPicPr>
          <p:cNvPr id="4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639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One-Dimensional Bifurcations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74" name="Text Box 8"/>
              <p:cNvSpPr txBox="1">
                <a:spLocks noChangeArrowheads="1"/>
              </p:cNvSpPr>
              <p:nvPr/>
            </p:nvSpPr>
            <p:spPr bwMode="auto">
              <a:xfrm>
                <a:off x="228600" y="685800"/>
                <a:ext cx="8763000" cy="65335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For a </a:t>
                </a:r>
                <a:r>
                  <a:rPr lang="en-US" sz="2400" dirty="0" smtClean="0"/>
                  <a:t>first order differential </a:t>
                </a:r>
                <a:r>
                  <a:rPr lang="en-US" sz="2400" dirty="0" smtClean="0"/>
                  <a:t>equation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/>
                  <a:t>Want to know when solution changes qualitatively or remains </a:t>
                </a:r>
                <a:r>
                  <a:rPr lang="en-US" sz="2400" dirty="0" smtClean="0"/>
                  <a:t>similar</a:t>
                </a:r>
                <a:endParaRPr lang="en-US" sz="2400" dirty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CC"/>
                    </a:solidFill>
                  </a:rPr>
                  <a:t>Definition: At a </a:t>
                </a:r>
                <a:r>
                  <a:rPr lang="en-US" sz="2400" b="1" dirty="0">
                    <a:solidFill>
                      <a:srgbClr val="0000CC"/>
                    </a:solidFill>
                  </a:rPr>
                  <a:t>Bifurcation</a:t>
                </a:r>
                <a:r>
                  <a:rPr lang="en-US" sz="2400" dirty="0">
                    <a:solidFill>
                      <a:srgbClr val="0000CC"/>
                    </a:solidFill>
                  </a:rPr>
                  <a:t> the number or stability of Fixed Points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changes</a:t>
                </a:r>
                <a:endParaRPr lang="en-US" sz="2400" dirty="0">
                  <a:solidFill>
                    <a:srgbClr val="0000CC"/>
                  </a:solidFill>
                </a:endParaRP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CC"/>
                    </a:solidFill>
                  </a:rPr>
                  <a:t>For one dimensional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ODEs, bifurcations </a:t>
                </a:r>
                <a:r>
                  <a:rPr lang="en-US" sz="2400" dirty="0">
                    <a:solidFill>
                      <a:srgbClr val="0000CC"/>
                    </a:solidFill>
                  </a:rPr>
                  <a:t>determined by eigenvalues of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reduced equations (</a:t>
                </a:r>
                <a:r>
                  <a:rPr lang="en-US" sz="2400" dirty="0">
                    <a:solidFill>
                      <a:srgbClr val="0000CC"/>
                    </a:solidFill>
                  </a:rPr>
                  <a:t>canonical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forms), </a:t>
                </a:r>
                <a:r>
                  <a:rPr lang="en-US" sz="2400" i="1" dirty="0" smtClean="0">
                    <a:solidFill>
                      <a:srgbClr val="0000CC"/>
                    </a:solidFill>
                  </a:rPr>
                  <a:t>i.e. </a:t>
                </a:r>
                <a:r>
                  <a:rPr lang="en-US" sz="2400" dirty="0" smtClean="0">
                    <a:solidFill>
                      <a:srgbClr val="0000CC"/>
                    </a:solidFill>
                  </a:rPr>
                  <a:t>lowest order terms in a Taylor Expansion around the fixed point.</a:t>
                </a:r>
                <a:endParaRPr lang="en-US" sz="2400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0"/>
                  </a:spcBef>
                  <a:defRPr/>
                </a:pPr>
                <a:endParaRPr lang="en-US" sz="2400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0"/>
                  </a:spcBef>
                  <a:defRPr/>
                </a:pPr>
                <a:r>
                  <a:rPr lang="en-US" sz="2400" dirty="0"/>
                  <a:t>Only </a:t>
                </a:r>
                <a:r>
                  <a:rPr lang="en-US" sz="2400" b="1" dirty="0">
                    <a:solidFill>
                      <a:srgbClr val="0000CC"/>
                    </a:solidFill>
                  </a:rPr>
                  <a:t>Four</a:t>
                </a:r>
                <a:r>
                  <a:rPr lang="en-US" sz="2400" dirty="0"/>
                  <a:t> Possibilities: </a:t>
                </a:r>
              </a:p>
              <a:p>
                <a:pPr marL="457200" indent="-457200">
                  <a:spcBef>
                    <a:spcPts val="0"/>
                  </a:spcBef>
                  <a:buFontTx/>
                  <a:buAutoNum type="arabicParenR"/>
                  <a:defRPr/>
                </a:pPr>
                <a:r>
                  <a:rPr lang="en-US" sz="2400" dirty="0">
                    <a:solidFill>
                      <a:srgbClr val="0000CC"/>
                    </a:solidFill>
                  </a:rPr>
                  <a:t>Saddle-Node</a:t>
                </a:r>
                <a:r>
                  <a:rPr lang="en-US" sz="2400" dirty="0"/>
                  <a:t> or </a:t>
                </a:r>
                <a:r>
                  <a:rPr lang="en-US" sz="2400" dirty="0">
                    <a:solidFill>
                      <a:srgbClr val="0000CC"/>
                    </a:solidFill>
                  </a:rPr>
                  <a:t>Tangent</a:t>
                </a:r>
                <a:r>
                  <a:rPr lang="en-US" sz="2400" dirty="0"/>
                  <a:t> Bifurcation</a:t>
                </a:r>
              </a:p>
              <a:p>
                <a:pPr marL="457200" indent="-457200">
                  <a:spcBef>
                    <a:spcPts val="0"/>
                  </a:spcBef>
                  <a:buFontTx/>
                  <a:buAutoNum type="arabicParenR"/>
                  <a:defRPr/>
                </a:pPr>
                <a:r>
                  <a:rPr lang="en-US" sz="2400" dirty="0" err="1">
                    <a:solidFill>
                      <a:srgbClr val="0000CC"/>
                    </a:solidFill>
                  </a:rPr>
                  <a:t>Transcritical</a:t>
                </a:r>
                <a:r>
                  <a:rPr lang="en-US" sz="2400" dirty="0"/>
                  <a:t> or </a:t>
                </a:r>
                <a:r>
                  <a:rPr lang="en-US" sz="2400" dirty="0">
                    <a:solidFill>
                      <a:srgbClr val="0000CC"/>
                    </a:solidFill>
                  </a:rPr>
                  <a:t>Exchange of Stability </a:t>
                </a:r>
                <a:r>
                  <a:rPr lang="en-US" sz="2400" dirty="0"/>
                  <a:t>Bifurcation</a:t>
                </a:r>
              </a:p>
              <a:p>
                <a:pPr marL="457200" indent="-457200">
                  <a:spcBef>
                    <a:spcPts val="0"/>
                  </a:spcBef>
                  <a:buFontTx/>
                  <a:buAutoNum type="arabicParenR"/>
                  <a:defRPr/>
                </a:pPr>
                <a:r>
                  <a:rPr lang="en-US" sz="2400" dirty="0">
                    <a:solidFill>
                      <a:srgbClr val="0000CC"/>
                    </a:solidFill>
                  </a:rPr>
                  <a:t>Supercritical</a:t>
                </a:r>
                <a:r>
                  <a:rPr lang="en-US" sz="2400" dirty="0"/>
                  <a:t> or </a:t>
                </a:r>
                <a:r>
                  <a:rPr lang="en-US" sz="2400" dirty="0">
                    <a:solidFill>
                      <a:srgbClr val="0000CC"/>
                    </a:solidFill>
                  </a:rPr>
                  <a:t>Forward Pitchfork </a:t>
                </a:r>
                <a:r>
                  <a:rPr lang="en-US" sz="2400" dirty="0"/>
                  <a:t>Bifurcation</a:t>
                </a:r>
              </a:p>
              <a:p>
                <a:pPr marL="457200" indent="-457200">
                  <a:spcBef>
                    <a:spcPts val="0"/>
                  </a:spcBef>
                  <a:buFontTx/>
                  <a:buAutoNum type="arabicParenR"/>
                  <a:defRPr/>
                </a:pPr>
                <a:r>
                  <a:rPr lang="en-US" sz="2400" dirty="0">
                    <a:solidFill>
                      <a:srgbClr val="0000CC"/>
                    </a:solidFill>
                  </a:rPr>
                  <a:t>Subcritical</a:t>
                </a:r>
                <a:r>
                  <a:rPr lang="en-US" sz="2400" dirty="0"/>
                  <a:t> or </a:t>
                </a:r>
                <a:r>
                  <a:rPr lang="en-US" sz="2400" dirty="0">
                    <a:solidFill>
                      <a:srgbClr val="0000CC"/>
                    </a:solidFill>
                  </a:rPr>
                  <a:t>Inverse Pitchfork </a:t>
                </a:r>
                <a:r>
                  <a:rPr lang="en-US" sz="2400" dirty="0"/>
                  <a:t>Bifurcation</a:t>
                </a:r>
              </a:p>
              <a:p>
                <a:pPr>
                  <a:spcBef>
                    <a:spcPct val="50000"/>
                  </a:spcBef>
                  <a:defRPr/>
                </a:pPr>
                <a:endParaRPr lang="en-US" sz="2400" dirty="0"/>
              </a:p>
            </p:txBody>
          </p:sp>
        </mc:Choice>
        <mc:Fallback>
          <p:sp>
            <p:nvSpPr>
              <p:cNvPr id="7174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685800"/>
                <a:ext cx="8763000" cy="6533583"/>
              </a:xfrm>
              <a:prstGeom prst="rect">
                <a:avLst/>
              </a:prstGeom>
              <a:blipFill rotWithShape="0">
                <a:blip r:embed="rId3"/>
                <a:stretch>
                  <a:fillRect l="-1113" r="-125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74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One-Dimensional Bifurcations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74" name="Text Box 8"/>
              <p:cNvSpPr txBox="1">
                <a:spLocks noChangeArrowheads="1"/>
              </p:cNvSpPr>
              <p:nvPr/>
            </p:nvSpPr>
            <p:spPr bwMode="auto">
              <a:xfrm>
                <a:off x="228600" y="685800"/>
                <a:ext cx="8763000" cy="6902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For a </a:t>
                </a:r>
                <a:r>
                  <a:rPr lang="en-US" sz="2400" dirty="0" smtClean="0"/>
                  <a:t>first order differential </a:t>
                </a:r>
                <a:r>
                  <a:rPr lang="en-US" sz="2400" dirty="0" smtClean="0"/>
                  <a:t>equation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/>
                  <a:t>Want to know when solution changes qualitatively or remains </a:t>
                </a:r>
                <a:r>
                  <a:rPr lang="en-US" sz="2400" dirty="0" smtClean="0"/>
                  <a:t>similar</a:t>
                </a:r>
                <a:endParaRPr lang="en-US" sz="2400" dirty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We first reduce </a:t>
                </a:r>
                <a:r>
                  <a:rPr lang="en-US" sz="2400" dirty="0" smtClean="0"/>
                  <a:t>all continuous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/>
                  <a:t> which show bifurcations to one of </a:t>
                </a:r>
                <a:r>
                  <a:rPr lang="en-US" sz="2400" dirty="0" smtClean="0"/>
                  <a:t>four </a:t>
                </a:r>
                <a:r>
                  <a:rPr lang="en-US" sz="2400" dirty="0" smtClean="0"/>
                  <a:t>“canonical </a:t>
                </a:r>
                <a:r>
                  <a:rPr lang="en-US" sz="2400" dirty="0" smtClean="0"/>
                  <a:t>forms”</a:t>
                </a:r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1) Adjust the parameter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 smtClean="0"/>
                  <a:t> so that the bifurcation happens when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 smtClean="0"/>
                  <a:t> and the forward bifurcation happens for increasing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(we could always substitute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to recover a general parameter)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2) Adjust </a:t>
                </a:r>
                <a:r>
                  <a:rPr lang="en-US" sz="2400" dirty="0"/>
                  <a:t>the </a:t>
                </a:r>
                <a:r>
                  <a:rPr lang="en-US" sz="2400" dirty="0" smtClean="0"/>
                  <a:t>variable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 smtClean="0"/>
                  <a:t> by adding </a:t>
                </a:r>
                <a:r>
                  <a:rPr lang="en-US" sz="2400" dirty="0" smtClean="0"/>
                  <a:t>it to or </a:t>
                </a:r>
                <a:r>
                  <a:rPr lang="en-US" sz="2400" dirty="0" smtClean="0"/>
                  <a:t>subtracting it from a constant, so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at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:endParaRPr lang="en-US" sz="2400" dirty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 </a:t>
                </a:r>
              </a:p>
              <a:p>
                <a:pPr>
                  <a:spcBef>
                    <a:spcPct val="50000"/>
                  </a:spcBef>
                  <a:defRPr/>
                </a:pPr>
                <a:endParaRPr lang="en-US" sz="2400" dirty="0"/>
              </a:p>
            </p:txBody>
          </p:sp>
        </mc:Choice>
        <mc:Fallback>
          <p:sp>
            <p:nvSpPr>
              <p:cNvPr id="7174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685800"/>
                <a:ext cx="8763000" cy="6902915"/>
              </a:xfrm>
              <a:prstGeom prst="rect">
                <a:avLst/>
              </a:prstGeom>
              <a:blipFill rotWithShape="0">
                <a:blip r:embed="rId3"/>
                <a:stretch>
                  <a:fillRect l="-1113" r="-97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43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One-Dimensional Bifurcations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74" name="Text Box 8"/>
              <p:cNvSpPr txBox="1">
                <a:spLocks noChangeArrowheads="1"/>
              </p:cNvSpPr>
              <p:nvPr/>
            </p:nvSpPr>
            <p:spPr bwMode="auto">
              <a:xfrm>
                <a:off x="228600" y="685800"/>
                <a:ext cx="8763000" cy="6993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For a given differential equation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Now we Taylor expand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/>
                  <a:t> around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The lowest order form would be </a:t>
                </a:r>
              </a:p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But this does not have a bifurcation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b="0" dirty="0" smtClean="0"/>
                  <a:t>Next is </a:t>
                </a:r>
                <a:endParaRPr lang="en-US" sz="2400" i="1" dirty="0" smtClean="0">
                  <a:latin typeface="Cambria Math" panose="02040503050406030204" pitchFamily="18" charset="0"/>
                </a:endParaRPr>
              </a:p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Which has a bifurcation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In this case, we rescale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sz="2400" b="0" dirty="0" smtClean="0"/>
                  <a:t>, so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b="0" dirty="0" smtClean="0"/>
                  <a:t>and rescale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b="0" dirty="0" smtClean="0"/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b="0" dirty="0" smtClean="0"/>
                  <a:t>to obtain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 </a:t>
                </a:r>
              </a:p>
              <a:p>
                <a:pPr>
                  <a:spcBef>
                    <a:spcPct val="50000"/>
                  </a:spcBef>
                  <a:defRPr/>
                </a:pPr>
                <a:endParaRPr lang="en-US" sz="2400" dirty="0"/>
              </a:p>
            </p:txBody>
          </p:sp>
        </mc:Choice>
        <mc:Fallback>
          <p:sp>
            <p:nvSpPr>
              <p:cNvPr id="7174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685800"/>
                <a:ext cx="8763000" cy="6993325"/>
              </a:xfrm>
              <a:prstGeom prst="rect">
                <a:avLst/>
              </a:prstGeom>
              <a:blipFill rotWithShape="0">
                <a:blip r:embed="rId3"/>
                <a:stretch>
                  <a:fillRect l="-111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900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CC"/>
                </a:solidFill>
              </a:rPr>
              <a:t>Saddle-Node or Tangent Bifurcation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56" name="Text Box 8"/>
              <p:cNvSpPr txBox="1">
                <a:spLocks noChangeArrowheads="1"/>
              </p:cNvSpPr>
              <p:nvPr/>
            </p:nvSpPr>
            <p:spPr bwMode="auto">
              <a:xfrm>
                <a:off x="152400" y="674913"/>
                <a:ext cx="6781800" cy="1334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dirty="0" smtClean="0"/>
                  <a:t>Reduced equation </a:t>
                </a:r>
                <a:r>
                  <a:rPr lang="en-US" sz="2400" dirty="0"/>
                  <a:t>has form</a:t>
                </a:r>
                <a:r>
                  <a:rPr lang="en-US" sz="2400" dirty="0" smtClean="0"/>
                  <a:t>:</a:t>
                </a:r>
                <a:endParaRPr lang="en-US" sz="2400" b="0" i="1" dirty="0" smtClean="0">
                  <a:latin typeface="Cambria Math" panose="02040503050406030204" pitchFamily="18" charset="0"/>
                </a:endParaRPr>
              </a:p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groupChr>
                        </m:e>
                        <m:li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lim>
                      </m:limLow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05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674913"/>
                <a:ext cx="6781800" cy="1334468"/>
              </a:xfrm>
              <a:prstGeom prst="rect">
                <a:avLst/>
              </a:prstGeom>
              <a:blipFill rotWithShape="0">
                <a:blip r:embed="rId4"/>
                <a:stretch>
                  <a:fillRect l="-1348" t="-319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28600" y="1981200"/>
                <a:ext cx="5916168" cy="35824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Bifurcation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0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itchFamily="18" charset="0"/>
                  </a:rPr>
                  <a:t>(Change in number of Fixed Points)</a:t>
                </a: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>
                    <a:sym typeface="Symbol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&lt;0</m:t>
                    </m:r>
                  </m:oMath>
                </a14:m>
                <a:r>
                  <a:rPr lang="en-US" dirty="0"/>
                  <a:t> No real Fixed Points.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i="1" dirty="0">
                    <a:sym typeface="Symbol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 Two real Fixed Points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</m:rad>
                  </m:oMath>
                </a14:m>
                <a:endParaRPr lang="en-US" dirty="0"/>
              </a:p>
              <a:p>
                <a:pPr>
                  <a:defRPr/>
                </a:pPr>
                <a:r>
                  <a:rPr lang="en-US" dirty="0"/>
                  <a:t>Stability</a:t>
                </a:r>
                <a:r>
                  <a:rPr lang="en-US" dirty="0" smtClean="0"/>
                  <a:t>: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=−2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=∓2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rad>
                  </m:oMath>
                </a14:m>
                <a:r>
                  <a:rPr lang="en-US" dirty="0" smtClean="0"/>
                  <a:t> is stable</a:t>
                </a:r>
              </a:p>
              <a:p>
                <a:pPr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rad>
                  </m:oMath>
                </a14:m>
                <a:r>
                  <a:rPr lang="en-US" dirty="0"/>
                  <a:t> is </a:t>
                </a:r>
                <a:r>
                  <a:rPr lang="en-US" dirty="0" smtClean="0"/>
                  <a:t>unstable</a:t>
                </a: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/>
                  <a:t>  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981200"/>
                <a:ext cx="5916168" cy="3582456"/>
              </a:xfrm>
              <a:prstGeom prst="rect">
                <a:avLst/>
              </a:prstGeom>
              <a:blipFill rotWithShape="0">
                <a:blip r:embed="rId5"/>
                <a:stretch>
                  <a:fillRect l="-928" t="-8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8" name="Picture 7" descr="fig16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1200" y="1981200"/>
            <a:ext cx="32289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9" name="TextBox 8"/>
          <p:cNvSpPr txBox="1">
            <a:spLocks noChangeArrowheads="1"/>
          </p:cNvSpPr>
          <p:nvPr/>
        </p:nvSpPr>
        <p:spPr bwMode="auto">
          <a:xfrm>
            <a:off x="6019800" y="23622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 FP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60" name="TextBox 9"/>
              <p:cNvSpPr txBox="1">
                <a:spLocks noChangeArrowheads="1"/>
              </p:cNvSpPr>
              <p:nvPr/>
            </p:nvSpPr>
            <p:spPr bwMode="auto">
              <a:xfrm>
                <a:off x="484188" y="5060949"/>
                <a:ext cx="7620000" cy="147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/>
                  <a:t>Spruce-Budworm Model has two Saddle-Node Bifurcations, one </a:t>
                </a:r>
                <a:r>
                  <a:rPr lang="en-US" dirty="0">
                    <a:solidFill>
                      <a:srgbClr val="0000CC"/>
                    </a:solidFill>
                  </a:rPr>
                  <a:t>Forward </a:t>
                </a:r>
                <a:r>
                  <a:rPr lang="en-US" dirty="0"/>
                  <a:t>(Fixed Points appear for increasing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𝑟</m:t>
                    </m:r>
                  </m:oMath>
                </a14:m>
                <a:r>
                  <a:rPr lang="en-US" dirty="0"/>
                  <a:t>) and one </a:t>
                </a:r>
                <a:r>
                  <a:rPr lang="en-US" dirty="0">
                    <a:solidFill>
                      <a:srgbClr val="0000CC"/>
                    </a:solidFill>
                  </a:rPr>
                  <a:t>Backward</a:t>
                </a:r>
                <a:r>
                  <a:rPr lang="en-US" dirty="0"/>
                  <a:t> (Fixed Points disappear for increasing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𝑟</m:t>
                    </m:r>
                  </m:oMath>
                </a14:m>
                <a:r>
                  <a:rPr lang="en-US" dirty="0"/>
                  <a:t>)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𝑟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All Saddle-Node Bifurcations can be reduced to this simple form.</a:t>
                </a:r>
              </a:p>
            </p:txBody>
          </p:sp>
        </mc:Choice>
        <mc:Fallback>
          <p:sp>
            <p:nvSpPr>
              <p:cNvPr id="206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188" y="5060949"/>
                <a:ext cx="7620000" cy="1477963"/>
              </a:xfrm>
              <a:prstGeom prst="rect">
                <a:avLst/>
              </a:prstGeom>
              <a:blipFill rotWithShape="0">
                <a:blip r:embed="rId7"/>
                <a:stretch>
                  <a:fillRect l="-640" t="-2058" r="-640" b="-535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61" name="TextBox 10"/>
          <p:cNvSpPr txBox="1">
            <a:spLocks noChangeArrowheads="1"/>
          </p:cNvSpPr>
          <p:nvPr/>
        </p:nvSpPr>
        <p:spPr bwMode="auto">
          <a:xfrm>
            <a:off x="6477000" y="1981200"/>
            <a:ext cx="4572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endParaRPr lang="en-US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2" name="TextBox 11"/>
          <p:cNvSpPr txBox="1">
            <a:spLocks noChangeArrowheads="1"/>
          </p:cNvSpPr>
          <p:nvPr/>
        </p:nvSpPr>
        <p:spPr bwMode="auto">
          <a:xfrm>
            <a:off x="8610600" y="2895600"/>
            <a:ext cx="3048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ym typeface="Symbol" pitchFamily="18" charset="2"/>
              </a:rPr>
              <a:t></a:t>
            </a:r>
            <a:endParaRPr lang="en-US" i="1"/>
          </a:p>
        </p:txBody>
      </p:sp>
      <p:graphicFrame>
        <p:nvGraphicFramePr>
          <p:cNvPr id="2053" name="Object 6"/>
          <p:cNvGraphicFramePr>
            <a:graphicFrameLocks noChangeAspect="1"/>
          </p:cNvGraphicFramePr>
          <p:nvPr/>
        </p:nvGraphicFramePr>
        <p:xfrm>
          <a:off x="8153400" y="3276600"/>
          <a:ext cx="404813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0" name="Equation" r:id="rId8" imgW="177480" imgH="228600" progId="Equation.3">
                  <p:embed/>
                </p:oleObj>
              </mc:Choice>
              <mc:Fallback>
                <p:oleObj name="Equation" r:id="rId8" imgW="177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3276600"/>
                        <a:ext cx="404813" cy="5318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7"/>
          <p:cNvGraphicFramePr>
            <a:graphicFrameLocks noChangeAspect="1"/>
          </p:cNvGraphicFramePr>
          <p:nvPr/>
        </p:nvGraphicFramePr>
        <p:xfrm>
          <a:off x="8153400" y="2057400"/>
          <a:ext cx="404813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1" name="Equation" r:id="rId10" imgW="177480" imgH="228600" progId="Equation.3">
                  <p:embed/>
                </p:oleObj>
              </mc:Choice>
              <mc:Fallback>
                <p:oleObj name="Equation" r:id="rId10" imgW="177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2057400"/>
                        <a:ext cx="404813" cy="5318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3" name="Picture 4" descr="Biocomplexity Logo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5" descr="redblackblockiu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372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One-Dimensional Bifurcations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4" name="Text Box 8"/>
              <p:cNvSpPr txBox="1">
                <a:spLocks noChangeArrowheads="1"/>
              </p:cNvSpPr>
              <p:nvPr/>
            </p:nvSpPr>
            <p:spPr bwMode="auto">
              <a:xfrm>
                <a:off x="228600" y="685800"/>
                <a:ext cx="8763000" cy="5791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For a differential equation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With Taylor expansion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/>
                  <a:t> around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b="0" dirty="0" smtClean="0"/>
                  <a:t>The next order is</a:t>
                </a:r>
                <a:endParaRPr lang="en-US" sz="2400" i="1" dirty="0" smtClean="0">
                  <a:latin typeface="Cambria Math" panose="02040503050406030204" pitchFamily="18" charset="0"/>
                </a:endParaRPr>
              </a:p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/>
                  <a:t>Which has a bifurcation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400" dirty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In this case, we rescale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sz="2400" b="0" dirty="0" smtClean="0"/>
                  <a:t>, so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rad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b="0" dirty="0" smtClean="0"/>
                  <a:t>and rescale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b="0" dirty="0" smtClean="0"/>
                  <a:t> by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sz="2400" b="0" dirty="0" smtClean="0"/>
                  <a:t> to obtain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 </a:t>
                </a:r>
              </a:p>
              <a:p>
                <a:pPr>
                  <a:spcBef>
                    <a:spcPct val="50000"/>
                  </a:spcBef>
                  <a:defRPr/>
                </a:pPr>
                <a:endParaRPr lang="en-US" sz="2400" dirty="0"/>
              </a:p>
            </p:txBody>
          </p:sp>
        </mc:Choice>
        <mc:Fallback xmlns="">
          <p:sp>
            <p:nvSpPr>
              <p:cNvPr id="7174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685800"/>
                <a:ext cx="8763000" cy="5791073"/>
              </a:xfrm>
              <a:prstGeom prst="rect">
                <a:avLst/>
              </a:prstGeom>
              <a:blipFill rotWithShape="0">
                <a:blip r:embed="rId3"/>
                <a:stretch>
                  <a:fillRect l="-111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275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677132" y="4093196"/>
            <a:ext cx="5857393" cy="2446020"/>
            <a:chOff x="3677132" y="4093196"/>
            <a:chExt cx="5857393" cy="2446020"/>
          </a:xfrm>
        </p:grpSpPr>
        <p:grpSp>
          <p:nvGrpSpPr>
            <p:cNvPr id="13" name="Group 12"/>
            <p:cNvGrpSpPr/>
            <p:nvPr/>
          </p:nvGrpSpPr>
          <p:grpSpPr>
            <a:xfrm>
              <a:off x="3677132" y="4093196"/>
              <a:ext cx="5857393" cy="2446020"/>
              <a:chOff x="3677132" y="4093196"/>
              <a:chExt cx="5857393" cy="244602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677132" y="4093196"/>
                <a:ext cx="5857393" cy="2446020"/>
                <a:chOff x="3677132" y="4093196"/>
                <a:chExt cx="5857393" cy="2446020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3677132" y="4093196"/>
                  <a:ext cx="5857393" cy="2446020"/>
                  <a:chOff x="3677132" y="4093196"/>
                  <a:chExt cx="5857393" cy="2446020"/>
                </a:xfrm>
              </p:grpSpPr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3677132" y="4093196"/>
                    <a:ext cx="5857393" cy="2446020"/>
                    <a:chOff x="3677132" y="4093196"/>
                    <a:chExt cx="5857393" cy="2446020"/>
                  </a:xfrm>
                </p:grpSpPr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3677132" y="4093196"/>
                      <a:ext cx="5857393" cy="2400300"/>
                      <a:chOff x="3677132" y="4093196"/>
                      <a:chExt cx="5857393" cy="2400300"/>
                    </a:xfrm>
                  </p:grpSpPr>
                  <p:grpSp>
                    <p:nvGrpSpPr>
                      <p:cNvPr id="6" name="Group 5"/>
                      <p:cNvGrpSpPr/>
                      <p:nvPr/>
                    </p:nvGrpSpPr>
                    <p:grpSpPr>
                      <a:xfrm>
                        <a:off x="3962400" y="4093196"/>
                        <a:ext cx="5572125" cy="2400300"/>
                        <a:chOff x="3543023" y="3641538"/>
                        <a:chExt cx="5572125" cy="2400300"/>
                      </a:xfrm>
                    </p:grpSpPr>
                    <p:pic>
                      <p:nvPicPr>
                        <p:cNvPr id="3" name="Picture 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543023" y="3641538"/>
                          <a:ext cx="5572125" cy="2400300"/>
                        </a:xfrm>
                        <a:prstGeom prst="rect">
                          <a:avLst/>
                        </a:prstGeom>
                      </p:spPr>
                    </p:pic>
                    <p:cxnSp>
                      <p:nvCxnSpPr>
                        <p:cNvPr id="5" name="Straight Connector 4"/>
                        <p:cNvCxnSpPr/>
                        <p:nvPr/>
                      </p:nvCxnSpPr>
                      <p:spPr>
                        <a:xfrm flipV="1">
                          <a:off x="3962400" y="4661121"/>
                          <a:ext cx="4724400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mc:AlternateContent xmlns:mc="http://schemas.openxmlformats.org/markup-compatibility/2006">
                    <mc:Choice xmlns:a14="http://schemas.microsoft.com/office/drawing/2010/main" Requires="a14">
                      <p:sp>
                        <p:nvSpPr>
                          <p:cNvPr id="2" name="Rectangle 1"/>
                          <p:cNvSpPr/>
                          <p:nvPr/>
                        </p:nvSpPr>
                        <p:spPr>
                          <a:xfrm>
                            <a:off x="3677132" y="4701561"/>
                            <a:ext cx="721864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>
                      <p:sp>
                        <p:nvSpPr>
                          <p:cNvPr id="2" name="Rectangle 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77132" y="4701561"/>
                            <a:ext cx="721864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4"/>
                            <a:stretch>
                              <a:fillRect b="-14754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44" name="Rectangle 43"/>
                        <p:cNvSpPr/>
                        <p:nvPr/>
                      </p:nvSpPr>
                      <p:spPr>
                        <a:xfrm>
                          <a:off x="6451988" y="6169884"/>
                          <a:ext cx="401072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>
                    <p:sp>
                      <p:nvSpPr>
                        <p:cNvPr id="44" name="Rectangle 4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451988" y="6169884"/>
                          <a:ext cx="401072" cy="369332"/>
                        </a:xfrm>
                        <a:prstGeom prst="rect">
                          <a:avLst/>
                        </a:prstGeom>
                        <a:blipFill rotWithShape="0">
                          <a:blip r:embed="rId5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4547586" y="5021339"/>
                    <a:ext cx="4116485" cy="196184"/>
                    <a:chOff x="4547586" y="5021339"/>
                    <a:chExt cx="4116485" cy="196184"/>
                  </a:xfrm>
                </p:grpSpPr>
                <p:sp>
                  <p:nvSpPr>
                    <p:cNvPr id="8" name="Oval 7"/>
                    <p:cNvSpPr/>
                    <p:nvPr/>
                  </p:nvSpPr>
                  <p:spPr>
                    <a:xfrm>
                      <a:off x="4547586" y="5021339"/>
                      <a:ext cx="178008" cy="182880"/>
                    </a:xfrm>
                    <a:prstGeom prst="ellipse">
                      <a:avLst/>
                    </a:prstGeom>
                    <a:solidFill>
                      <a:srgbClr val="00CC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6654973" y="5021339"/>
                      <a:ext cx="178008" cy="18288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" name="Oval 42"/>
                    <p:cNvSpPr/>
                    <p:nvPr/>
                  </p:nvSpPr>
                  <p:spPr>
                    <a:xfrm>
                      <a:off x="8486063" y="5034643"/>
                      <a:ext cx="178008" cy="182880"/>
                    </a:xfrm>
                    <a:prstGeom prst="ellipse">
                      <a:avLst/>
                    </a:prstGeom>
                    <a:solidFill>
                      <a:srgbClr val="00CC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5" name="Rectangle 44"/>
                    <p:cNvSpPr/>
                    <p:nvPr/>
                  </p:nvSpPr>
                  <p:spPr>
                    <a:xfrm>
                      <a:off x="6209201" y="4656835"/>
                      <a:ext cx="733341" cy="36958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𝑚𝑖𝑑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45" name="Rectangle 4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09201" y="4656835"/>
                      <a:ext cx="733341" cy="369588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 b="-491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" name="Rectangle 11"/>
                  <p:cNvSpPr/>
                  <p:nvPr/>
                </p:nvSpPr>
                <p:spPr>
                  <a:xfrm>
                    <a:off x="4413871" y="4656835"/>
                    <a:ext cx="50199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13871" y="4656835"/>
                    <a:ext cx="501996" cy="369332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6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Rectangle 13"/>
                <p:cNvSpPr/>
                <p:nvPr/>
              </p:nvSpPr>
              <p:spPr>
                <a:xfrm>
                  <a:off x="8301340" y="4640933"/>
                  <a:ext cx="786818" cy="401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  <m:sup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rgbClr val="00CC00"/>
                    </a:solidFill>
                  </a:endParaRPr>
                </a:p>
              </p:txBody>
            </p:sp>
          </mc:Choice>
          <mc:Fallback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1340" y="4640933"/>
                  <a:ext cx="786818" cy="40113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Feedback: </a:t>
            </a:r>
            <a:r>
              <a:rPr lang="en-US" sz="3600" b="1" dirty="0" err="1">
                <a:solidFill>
                  <a:srgbClr val="0000CC"/>
                </a:solidFill>
              </a:rPr>
              <a:t>Autoactivation</a:t>
            </a:r>
            <a:r>
              <a:rPr lang="en-US" sz="3600" b="1" dirty="0">
                <a:solidFill>
                  <a:srgbClr val="0000CC"/>
                </a:solidFill>
              </a:rPr>
              <a:t> and </a:t>
            </a:r>
            <a:r>
              <a:rPr lang="en-US" sz="3600" b="1" dirty="0" err="1">
                <a:solidFill>
                  <a:srgbClr val="0000CC"/>
                </a:solidFill>
              </a:rPr>
              <a:t>Bistability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259362" cy="67646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r>
                  <a:rPr lang="en-US" dirty="0" smtClean="0"/>
                  <a:t>Let’s plot the RHS of the </a:t>
                </a:r>
                <a:r>
                  <a:rPr lang="en-US" dirty="0" err="1" smtClean="0"/>
                  <a:t>eqn</a:t>
                </a:r>
                <a:r>
                  <a:rPr lang="en-US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=0,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b="0" dirty="0" smtClean="0"/>
              </a:p>
              <a:p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,0.5, 0.9}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 smtClean="0"/>
                  <a:t>Remember that:</a:t>
                </a:r>
              </a:p>
              <a:p>
                <a:endParaRPr lang="en-US" dirty="0"/>
              </a:p>
              <a:p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is </a:t>
                </a:r>
                <a:r>
                  <a:rPr lang="en-US" b="1" dirty="0"/>
                  <a:t>negative</a:t>
                </a:r>
              </a:p>
              <a:p>
                <a:r>
                  <a:rPr lang="en-US" dirty="0" smtClean="0"/>
                  <a:t>(</a:t>
                </a:r>
                <a:r>
                  <a:rPr lang="en-US" dirty="0"/>
                  <a:t>the function is decreasing) then</a:t>
                </a:r>
              </a:p>
              <a:p>
                <a:r>
                  <a:rPr lang="en-US" dirty="0"/>
                  <a:t>The </a:t>
                </a:r>
                <a:r>
                  <a:rPr lang="en-US" b="1" dirty="0">
                    <a:solidFill>
                      <a:srgbClr val="00CC00"/>
                    </a:solidFill>
                  </a:rPr>
                  <a:t>FP is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stable </a:t>
                </a:r>
                <a:r>
                  <a:rPr lang="en-US" dirty="0" smtClean="0"/>
                  <a:t>and</a:t>
                </a:r>
              </a:p>
              <a:p>
                <a:endParaRPr lang="en-US" dirty="0"/>
              </a:p>
              <a:p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is </a:t>
                </a:r>
                <a:r>
                  <a:rPr lang="en-US" b="1" dirty="0" smtClean="0"/>
                  <a:t>positive</a:t>
                </a:r>
                <a:endParaRPr lang="en-US" b="1" dirty="0"/>
              </a:p>
              <a:p>
                <a:r>
                  <a:rPr lang="en-US" dirty="0"/>
                  <a:t>(the function is </a:t>
                </a:r>
                <a:r>
                  <a:rPr lang="en-US" dirty="0" smtClean="0"/>
                  <a:t>increasing</a:t>
                </a:r>
                <a:r>
                  <a:rPr lang="en-US" dirty="0"/>
                  <a:t>) then</a:t>
                </a:r>
              </a:p>
              <a:p>
                <a:r>
                  <a:rPr lang="en-US" dirty="0"/>
                  <a:t>The </a:t>
                </a:r>
                <a:r>
                  <a:rPr lang="en-US" b="1" dirty="0">
                    <a:solidFill>
                      <a:srgbClr val="FF0000"/>
                    </a:solidFill>
                  </a:rPr>
                  <a:t>FP is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</a:t>
                </a:r>
                <a:endParaRPr lang="en-US" dirty="0"/>
              </a:p>
              <a:p>
                <a:r>
                  <a:rPr lang="en-US" dirty="0" smtClean="0"/>
                  <a:t> </a:t>
                </a:r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259362" cy="6764672"/>
              </a:xfrm>
              <a:prstGeom prst="rect">
                <a:avLst/>
              </a:prstGeom>
              <a:blipFill rotWithShape="0">
                <a:blip r:embed="rId10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679992" y="824086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15000" y="2045570"/>
            <a:ext cx="3420122" cy="1422307"/>
            <a:chOff x="5715000" y="2045570"/>
            <a:chExt cx="3420122" cy="1422307"/>
          </a:xfrm>
        </p:grpSpPr>
        <p:grpSp>
          <p:nvGrpSpPr>
            <p:cNvPr id="31" name="Group 30"/>
            <p:cNvGrpSpPr/>
            <p:nvPr/>
          </p:nvGrpSpPr>
          <p:grpSpPr>
            <a:xfrm>
              <a:off x="5715000" y="2045570"/>
              <a:ext cx="3420122" cy="1422307"/>
              <a:chOff x="5715000" y="2045570"/>
              <a:chExt cx="3420122" cy="1422307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5715000" y="2045570"/>
                <a:ext cx="3420122" cy="1422307"/>
                <a:chOff x="5715000" y="2045570"/>
                <a:chExt cx="3420122" cy="1422307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6477000" y="2045570"/>
                  <a:ext cx="2658122" cy="1422307"/>
                  <a:chOff x="6477000" y="2045570"/>
                  <a:chExt cx="2658122" cy="1422307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6477000" y="2045570"/>
                    <a:ext cx="2658122" cy="1422307"/>
                    <a:chOff x="6477000" y="2045570"/>
                    <a:chExt cx="2658122" cy="1422307"/>
                  </a:xfrm>
                </p:grpSpPr>
                <p:pic>
                  <p:nvPicPr>
                    <p:cNvPr id="40" name="Picture 39"/>
                    <p:cNvPicPr>
                      <a:picLocks noChangeAspect="1"/>
                    </p:cNvPicPr>
                    <p:nvPr/>
                  </p:nvPicPr>
                  <p:blipFill rotWithShape="1">
                    <a:blip r:embed="rId13"/>
                    <a:srcRect l="28167" r="1"/>
                    <a:stretch/>
                  </p:blipFill>
                  <p:spPr>
                    <a:xfrm>
                      <a:off x="6477000" y="2045570"/>
                      <a:ext cx="2658122" cy="1422307"/>
                    </a:xfrm>
                    <a:prstGeom prst="rect">
                      <a:avLst/>
                    </a:prstGeom>
                  </p:spPr>
                </p:pic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1" name="Rectangle 40"/>
                        <p:cNvSpPr/>
                        <p:nvPr/>
                      </p:nvSpPr>
                      <p:spPr>
                        <a:xfrm>
                          <a:off x="8595804" y="2670889"/>
                          <a:ext cx="533400" cy="4381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400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9" name="Rectangle 8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595804" y="2670889"/>
                          <a:ext cx="533400" cy="438163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 l="-5435" b="-3947"/>
                          </a:stretch>
                        </a:blip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8376323" y="2365389"/>
                        <a:ext cx="219481" cy="4001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sz="2000" dirty="0"/>
                      </a:p>
                    </p:txBody>
                  </p:sp>
                </mc:Choice>
                <mc:Fallback xmlns="">
                  <p:sp>
                    <p:nvSpPr>
                      <p:cNvPr id="39" name="TextBox 3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376323" y="2365389"/>
                        <a:ext cx="219481" cy="400110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 r="-5833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37" name="TextBox 36"/>
                <p:cNvSpPr txBox="1"/>
                <p:nvPr/>
              </p:nvSpPr>
              <p:spPr>
                <a:xfrm>
                  <a:off x="5715000" y="2045570"/>
                  <a:ext cx="829081" cy="104445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sz="2000" dirty="0"/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6477001" y="2383145"/>
                <a:ext cx="331434" cy="400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6678990" y="2365186"/>
              <a:ext cx="0" cy="34890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3806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0000CC"/>
                </a:solidFill>
              </a:rPr>
              <a:t>Transcritical or Exchange of Stability Bifurcation</a:t>
            </a:r>
          </a:p>
        </p:txBody>
      </p:sp>
      <p:sp>
        <p:nvSpPr>
          <p:cNvPr id="3081" name="Text Box 8"/>
          <p:cNvSpPr txBox="1">
            <a:spLocks noChangeArrowheads="1"/>
          </p:cNvSpPr>
          <p:nvPr/>
        </p:nvSpPr>
        <p:spPr bwMode="auto">
          <a:xfrm>
            <a:off x="228600" y="914400"/>
            <a:ext cx="426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Linearized equation has form: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508500" y="685800"/>
          <a:ext cx="1525588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2" name="Equation" r:id="rId4" imgW="761760" imgH="457200" progId="Equation.3">
                  <p:embed/>
                </p:oleObj>
              </mc:Choice>
              <mc:Fallback>
                <p:oleObj name="Equation" r:id="rId4" imgW="761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685800"/>
                        <a:ext cx="1525588" cy="915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80999" y="1676400"/>
                <a:ext cx="4643437" cy="29092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Bifurcation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0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itchFamily="18" charset="0"/>
                  </a:rPr>
                  <a:t>(Change in stability not number of Fixed Points).</a:t>
                </a: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>
                    <a:sym typeface="Symbol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&lt;0</m:t>
                    </m:r>
                  </m:oMath>
                </a14:m>
                <a:r>
                  <a:rPr lang="en-US" dirty="0"/>
                  <a:t>, Two real Fixed Points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=0,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i="1" dirty="0">
                    <a:sym typeface="Symbol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 Two real Fixed Points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=0,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/>
                  <a:t>Stability: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99" y="1676400"/>
                <a:ext cx="4643437" cy="2909258"/>
              </a:xfrm>
              <a:prstGeom prst="rect">
                <a:avLst/>
              </a:prstGeom>
              <a:blipFill rotWithShape="0">
                <a:blip r:embed="rId6"/>
                <a:stretch>
                  <a:fillRect l="-1050" t="-1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627063" y="3940175"/>
          <a:ext cx="4541837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3" name="Equation" r:id="rId7" imgW="2400120" imgH="749160" progId="Equation.3">
                  <p:embed/>
                </p:oleObj>
              </mc:Choice>
              <mc:Fallback>
                <p:oleObj name="Equation" r:id="rId7" imgW="2400120" imgH="749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3940175"/>
                        <a:ext cx="4541837" cy="1414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3" name="Picture 7" descr="fig16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86400" y="1752600"/>
            <a:ext cx="34305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84" name="TextBox 9"/>
              <p:cNvSpPr txBox="1">
                <a:spLocks noChangeArrowheads="1"/>
              </p:cNvSpPr>
              <p:nvPr/>
            </p:nvSpPr>
            <p:spPr bwMode="auto">
              <a:xfrm>
                <a:off x="457200" y="5486400"/>
                <a:ext cx="7620000" cy="923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/>
                  <a:t>Spruce-Budworm Model has a </a:t>
                </a:r>
                <a:r>
                  <a:rPr lang="en-US" dirty="0" err="1"/>
                  <a:t>Transcritical</a:t>
                </a:r>
                <a:r>
                  <a:rPr lang="en-US" dirty="0"/>
                  <a:t> Bifurcation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𝑢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=0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All </a:t>
                </a:r>
                <a:r>
                  <a:rPr lang="en-US" dirty="0" err="1"/>
                  <a:t>Transcritical</a:t>
                </a:r>
                <a:r>
                  <a:rPr lang="en-US" dirty="0"/>
                  <a:t> Bifurcations can be reduced to this simple form.</a:t>
                </a:r>
              </a:p>
            </p:txBody>
          </p:sp>
        </mc:Choice>
        <mc:Fallback xmlns="">
          <p:sp>
            <p:nvSpPr>
              <p:cNvPr id="3084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5486400"/>
                <a:ext cx="7620000" cy="923925"/>
              </a:xfrm>
              <a:prstGeom prst="rect">
                <a:avLst/>
              </a:prstGeom>
              <a:blipFill rotWithShape="0">
                <a:blip r:embed="rId10"/>
                <a:stretch>
                  <a:fillRect l="-640" t="-3289" b="-921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85" name="TextBox 12"/>
              <p:cNvSpPr txBox="1">
                <a:spLocks noChangeArrowheads="1"/>
              </p:cNvSpPr>
              <p:nvPr/>
            </p:nvSpPr>
            <p:spPr bwMode="auto">
              <a:xfrm>
                <a:off x="8077200" y="1905000"/>
                <a:ext cx="762000" cy="3698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  <a:cs typeface="Times New Roman" pitchFamily="18" charset="0"/>
                          <a:sym typeface="Symbol" pitchFamily="18" charset="2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  <a:cs typeface="Times New Roman" pitchFamily="18" charset="0"/>
                          <a:sym typeface="Symbol" pitchFamily="18" charset="2"/>
                        </a:rPr>
                        <m:t>=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085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77200" y="1905000"/>
                <a:ext cx="762000" cy="36988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86" name="TextBox 13"/>
              <p:cNvSpPr txBox="1">
                <a:spLocks noChangeArrowheads="1"/>
              </p:cNvSpPr>
              <p:nvPr/>
            </p:nvSpPr>
            <p:spPr bwMode="auto">
              <a:xfrm>
                <a:off x="8458200" y="3048000"/>
                <a:ext cx="304800" cy="3698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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086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58200" y="3048000"/>
                <a:ext cx="304800" cy="36988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87" name="TextBox 14"/>
              <p:cNvSpPr txBox="1">
                <a:spLocks noChangeArrowheads="1"/>
              </p:cNvSpPr>
              <p:nvPr/>
            </p:nvSpPr>
            <p:spPr bwMode="auto">
              <a:xfrm>
                <a:off x="6553200" y="1752600"/>
                <a:ext cx="381000" cy="3698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  <a:cs typeface="Times New Roman" pitchFamily="18" charset="0"/>
                          <a:sym typeface="Symbol" pitchFamily="18" charset="2"/>
                        </a:rPr>
                        <m:t>𝑥</m:t>
                      </m:r>
                    </m:oMath>
                  </m:oMathPara>
                </a14:m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87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53200" y="1752600"/>
                <a:ext cx="381000" cy="369888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078" name="Object 7"/>
          <p:cNvGraphicFramePr>
            <a:graphicFrameLocks noChangeAspect="1"/>
          </p:cNvGraphicFramePr>
          <p:nvPr/>
        </p:nvGraphicFramePr>
        <p:xfrm>
          <a:off x="8415338" y="2557463"/>
          <a:ext cx="31273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4" name="Equation" r:id="rId14" imgW="164880" imgH="241200" progId="Equation.3">
                  <p:embed/>
                </p:oleObj>
              </mc:Choice>
              <mc:Fallback>
                <p:oleObj name="Equation" r:id="rId14" imgW="164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5338" y="2557463"/>
                        <a:ext cx="312737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8"/>
          <p:cNvGraphicFramePr>
            <a:graphicFrameLocks noChangeAspect="1"/>
          </p:cNvGraphicFramePr>
          <p:nvPr/>
        </p:nvGraphicFramePr>
        <p:xfrm>
          <a:off x="7315200" y="2057400"/>
          <a:ext cx="33655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5" name="Equation" r:id="rId16" imgW="177480" imgH="241200" progId="Equation.3">
                  <p:embed/>
                </p:oleObj>
              </mc:Choice>
              <mc:Fallback>
                <p:oleObj name="Equation" r:id="rId16" imgW="177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2057400"/>
                        <a:ext cx="33655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8" name="Picture 4" descr="Biocomplexity Logo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5" descr="redblackblockiu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193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One-Dimensional Bifurcations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4" name="Text Box 8"/>
              <p:cNvSpPr txBox="1">
                <a:spLocks noChangeArrowheads="1"/>
              </p:cNvSpPr>
              <p:nvPr/>
            </p:nvSpPr>
            <p:spPr bwMode="auto">
              <a:xfrm>
                <a:off x="228600" y="685800"/>
                <a:ext cx="8763000" cy="6390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For a differential equation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With Taylor expansion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/>
                  <a:t> around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b="0" dirty="0" smtClean="0"/>
                  <a:t>The next order is</a:t>
                </a:r>
                <a:endParaRPr lang="en-US" sz="2400" i="1" dirty="0" smtClean="0">
                  <a:latin typeface="Cambria Math" panose="02040503050406030204" pitchFamily="18" charset="0"/>
                </a:endParaRPr>
              </a:p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In this case, we rescale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400" b="0" dirty="0" smtClean="0"/>
                  <a:t>, so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b="0" dirty="0" smtClean="0"/>
                  <a:t>and rescale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b="0" dirty="0" smtClean="0"/>
                  <a:t> by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400" b="0" dirty="0" smtClean="0"/>
                  <a:t> to obtain </a:t>
                </a:r>
              </a:p>
              <a:p>
                <a:pPr>
                  <a:spcBef>
                    <a:spcPct val="50000"/>
                  </a:spcBef>
                  <a:defRPr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>
                  <a:spcBef>
                    <a:spcPct val="5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±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±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b="0" dirty="0" smtClean="0"/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2400" dirty="0" smtClean="0"/>
                  <a:t> </a:t>
                </a:r>
              </a:p>
              <a:p>
                <a:pPr>
                  <a:spcBef>
                    <a:spcPct val="50000"/>
                  </a:spcBef>
                  <a:defRPr/>
                </a:pPr>
                <a:endParaRPr lang="en-US" sz="2400" dirty="0"/>
              </a:p>
            </p:txBody>
          </p:sp>
        </mc:Choice>
        <mc:Fallback xmlns="">
          <p:sp>
            <p:nvSpPr>
              <p:cNvPr id="7174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685800"/>
                <a:ext cx="8763000" cy="6390339"/>
              </a:xfrm>
              <a:prstGeom prst="rect">
                <a:avLst/>
              </a:prstGeom>
              <a:blipFill rotWithShape="0">
                <a:blip r:embed="rId3"/>
                <a:stretch>
                  <a:fillRect l="-111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205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0000CC"/>
                </a:solidFill>
              </a:rPr>
              <a:t>Supercritical or Forward Pitchfork Bifurcation</a:t>
            </a:r>
          </a:p>
        </p:txBody>
      </p:sp>
      <p:sp>
        <p:nvSpPr>
          <p:cNvPr id="4106" name="Text Box 8"/>
          <p:cNvSpPr txBox="1">
            <a:spLocks noChangeArrowheads="1"/>
          </p:cNvSpPr>
          <p:nvPr/>
        </p:nvSpPr>
        <p:spPr bwMode="auto">
          <a:xfrm>
            <a:off x="228600" y="914400"/>
            <a:ext cx="426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Linearized equation has form: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406900" y="660400"/>
          <a:ext cx="1728788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90" name="Equation" r:id="rId4" imgW="863280" imgH="482400" progId="Equation.3">
                  <p:embed/>
                </p:oleObj>
              </mc:Choice>
              <mc:Fallback>
                <p:oleObj name="Equation" r:id="rId4" imgW="863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6900" y="660400"/>
                        <a:ext cx="1728788" cy="966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80999" y="1676400"/>
                <a:ext cx="5260849" cy="2920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Bifurcation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0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itchFamily="18" charset="0"/>
                  </a:rPr>
                  <a:t>(Change in stability and number of Fixed Points).</a:t>
                </a: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>
                    <a:sym typeface="Symbol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&lt;0</m:t>
                    </m:r>
                  </m:oMath>
                </a14:m>
                <a:r>
                  <a:rPr lang="en-US" dirty="0"/>
                  <a:t>, One real Fixed Point,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i="1" dirty="0">
                    <a:sym typeface="Symbol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 Three real Fixed Points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</m:rad>
                  </m:oMath>
                </a14:m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/>
                  <a:t>Stability: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99" y="1676400"/>
                <a:ext cx="5260849" cy="2920992"/>
              </a:xfrm>
              <a:prstGeom prst="rect">
                <a:avLst/>
              </a:prstGeom>
              <a:blipFill rotWithShape="0">
                <a:blip r:embed="rId6"/>
                <a:stretch>
                  <a:fillRect l="-926" t="-1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33400" y="4114800"/>
          <a:ext cx="5767388" cy="18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91" name="Equation" r:id="rId7" imgW="3047760" imgH="990360" progId="Equation.3">
                  <p:embed/>
                </p:oleObj>
              </mc:Choice>
              <mc:Fallback>
                <p:oleObj name="Equation" r:id="rId7" imgW="3047760" imgH="990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114800"/>
                        <a:ext cx="5767388" cy="187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8" name="Picture 7" descr="fig16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86400" y="2133600"/>
            <a:ext cx="343058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TextBox 9"/>
          <p:cNvSpPr txBox="1">
            <a:spLocks noChangeArrowheads="1"/>
          </p:cNvSpPr>
          <p:nvPr/>
        </p:nvSpPr>
        <p:spPr bwMode="auto">
          <a:xfrm>
            <a:off x="533400" y="6211888"/>
            <a:ext cx="762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All Forward Pitchfork Bifurcations can be reduced to this simple form.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10" name="TextBox 13"/>
              <p:cNvSpPr txBox="1">
                <a:spLocks noChangeArrowheads="1"/>
              </p:cNvSpPr>
              <p:nvPr/>
            </p:nvSpPr>
            <p:spPr bwMode="auto">
              <a:xfrm>
                <a:off x="8610600" y="2819400"/>
                <a:ext cx="381000" cy="3698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  <a:sym typeface="Symbol" pitchFamily="18" charset="2"/>
                        </a:rPr>
                        <m:t>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4110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10600" y="2819400"/>
                <a:ext cx="381000" cy="36988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11" name="TextBox 14"/>
              <p:cNvSpPr txBox="1">
                <a:spLocks noChangeArrowheads="1"/>
              </p:cNvSpPr>
              <p:nvPr/>
            </p:nvSpPr>
            <p:spPr bwMode="auto">
              <a:xfrm>
                <a:off x="6400800" y="2057400"/>
                <a:ext cx="381000" cy="3698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  <a:cs typeface="Times New Roman" pitchFamily="18" charset="0"/>
                          <a:sym typeface="Symbol" pitchFamily="18" charset="2"/>
                        </a:rPr>
                        <m:t>𝑥</m:t>
                      </m:r>
                    </m:oMath>
                  </m:oMathPara>
                </a14:m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111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00800" y="2057400"/>
                <a:ext cx="381000" cy="36988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8196263" y="2481263"/>
          <a:ext cx="31273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92" name="Equation" r:id="rId12" imgW="164880" imgH="241200" progId="Equation.3">
                  <p:embed/>
                </p:oleObj>
              </mc:Choice>
              <mc:Fallback>
                <p:oleObj name="Equation" r:id="rId12" imgW="164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6263" y="2481263"/>
                        <a:ext cx="312737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8153400" y="2057400"/>
          <a:ext cx="455613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93" name="Equation" r:id="rId14" imgW="241200" imgH="241200" progId="Equation.3">
                  <p:embed/>
                </p:oleObj>
              </mc:Choice>
              <mc:Fallback>
                <p:oleObj name="Equation" r:id="rId14" imgW="241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2057400"/>
                        <a:ext cx="455613" cy="4683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8240713" y="3352800"/>
          <a:ext cx="43180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94" name="Equation" r:id="rId16" imgW="228600" imgH="241200" progId="Equation.3">
                  <p:embed/>
                </p:oleObj>
              </mc:Choice>
              <mc:Fallback>
                <p:oleObj name="Equation" r:id="rId16" imgW="228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0713" y="3352800"/>
                        <a:ext cx="431800" cy="4683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12" name="Picture 4" descr="Biocomplexity Logo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5" descr="redblackblockiu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809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0000CC"/>
                </a:solidFill>
              </a:rPr>
              <a:t>Subcritical or Inverse Pitchfork Bifurcation</a:t>
            </a:r>
          </a:p>
        </p:txBody>
      </p:sp>
      <p:sp>
        <p:nvSpPr>
          <p:cNvPr id="5130" name="Text Box 8"/>
          <p:cNvSpPr txBox="1">
            <a:spLocks noChangeArrowheads="1"/>
          </p:cNvSpPr>
          <p:nvPr/>
        </p:nvSpPr>
        <p:spPr bwMode="auto">
          <a:xfrm>
            <a:off x="228600" y="914400"/>
            <a:ext cx="426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Linearized equation has form: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368800" y="660400"/>
          <a:ext cx="1806575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4" name="Equation" r:id="rId4" imgW="901440" imgH="482400" progId="Equation.3">
                  <p:embed/>
                </p:oleObj>
              </mc:Choice>
              <mc:Fallback>
                <p:oleObj name="Equation" r:id="rId4" imgW="9014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8800" y="660400"/>
                        <a:ext cx="1806575" cy="966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9337" y="1676400"/>
                <a:ext cx="5499463" cy="2920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Bifurcation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  <a:sym typeface="Symbol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0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itchFamily="18" charset="0"/>
                  </a:rPr>
                  <a:t>(Change in stability and number of Fixed Points).</a:t>
                </a: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>
                    <a:sym typeface="Symbol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</m:t>
                    </m:r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&lt;0</m:t>
                    </m:r>
                  </m:oMath>
                </a14:m>
                <a:r>
                  <a:rPr lang="en-US" dirty="0"/>
                  <a:t>, Three real Fixed </a:t>
                </a:r>
                <a:r>
                  <a:rPr lang="en-US" dirty="0" smtClean="0"/>
                  <a:t>Points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0,±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=0, ±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</m:rad>
                  </m:oMath>
                </a14:m>
                <a:r>
                  <a:rPr lang="en-US" dirty="0" smtClean="0"/>
                  <a:t>,</a:t>
                </a: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i="1" dirty="0">
                    <a:sym typeface="Symbol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Symbol"/>
                      </a:rPr>
                      <m:t>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 One real Fixed Point,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/>
                  <a:t>Stability: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37" y="1676400"/>
                <a:ext cx="5499463" cy="2920992"/>
              </a:xfrm>
              <a:prstGeom prst="rect">
                <a:avLst/>
              </a:prstGeom>
              <a:blipFill rotWithShape="0">
                <a:blip r:embed="rId6"/>
                <a:stretch>
                  <a:fillRect l="-998" t="-1044" r="-4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77825" y="4114800"/>
          <a:ext cx="6080125" cy="18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5" name="Equation" r:id="rId7" imgW="3213000" imgH="990360" progId="Equation.3">
                  <p:embed/>
                </p:oleObj>
              </mc:Choice>
              <mc:Fallback>
                <p:oleObj name="Equation" r:id="rId7" imgW="3213000" imgH="990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5" y="4114800"/>
                        <a:ext cx="6080125" cy="187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32" name="Picture 7" descr="fig16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86400" y="2171700"/>
            <a:ext cx="34305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TextBox 9"/>
          <p:cNvSpPr txBox="1">
            <a:spLocks noChangeArrowheads="1"/>
          </p:cNvSpPr>
          <p:nvPr/>
        </p:nvSpPr>
        <p:spPr bwMode="auto">
          <a:xfrm>
            <a:off x="533400" y="6211888"/>
            <a:ext cx="762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All Inverse Pitchfork Bifurcations can be reduced to this simple form.</a:t>
            </a:r>
          </a:p>
        </p:txBody>
      </p:sp>
      <p:sp>
        <p:nvSpPr>
          <p:cNvPr id="5134" name="TextBox 13"/>
          <p:cNvSpPr txBox="1">
            <a:spLocks noChangeArrowheads="1"/>
          </p:cNvSpPr>
          <p:nvPr/>
        </p:nvSpPr>
        <p:spPr bwMode="auto">
          <a:xfrm>
            <a:off x="8610600" y="2819400"/>
            <a:ext cx="381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ym typeface="Symbol" pitchFamily="18" charset="2"/>
              </a:rPr>
              <a:t></a:t>
            </a:r>
            <a:endParaRPr lang="en-US" i="1"/>
          </a:p>
        </p:txBody>
      </p:sp>
      <p:sp>
        <p:nvSpPr>
          <p:cNvPr id="5135" name="TextBox 14"/>
          <p:cNvSpPr txBox="1">
            <a:spLocks noChangeArrowheads="1"/>
          </p:cNvSpPr>
          <p:nvPr/>
        </p:nvSpPr>
        <p:spPr bwMode="auto">
          <a:xfrm>
            <a:off x="6934200" y="2133600"/>
            <a:ext cx="381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endParaRPr lang="en-US" i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8262938" y="2416175"/>
          <a:ext cx="31273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6" name="Equation" r:id="rId10" imgW="164880" imgH="241200" progId="Equation.3">
                  <p:embed/>
                </p:oleObj>
              </mc:Choice>
              <mc:Fallback>
                <p:oleObj name="Equation" r:id="rId10" imgW="164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2938" y="2416175"/>
                        <a:ext cx="312737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5638800" y="2362200"/>
          <a:ext cx="381000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7" name="Equation" r:id="rId12" imgW="241200" imgH="241200" progId="Equation.3">
                  <p:embed/>
                </p:oleObj>
              </mc:Choice>
              <mc:Fallback>
                <p:oleObj name="Equation" r:id="rId12" imgW="241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362200"/>
                        <a:ext cx="381000" cy="3921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5562600" y="3124200"/>
          <a:ext cx="35083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8" name="Equation" r:id="rId14" imgW="228600" imgH="241200" progId="Equation.3">
                  <p:embed/>
                </p:oleObj>
              </mc:Choice>
              <mc:Fallback>
                <p:oleObj name="Equation" r:id="rId14" imgW="228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124200"/>
                        <a:ext cx="350838" cy="381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36" name="Picture 4" descr="Biocomplexity Log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5" descr="redblackblockiu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93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0000CC"/>
                </a:solidFill>
              </a:rPr>
              <a:t>Is That All There Is?</a:t>
            </a:r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0" y="533400"/>
            <a:ext cx="91440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That seems much too simple—surely there must be more behaviors? Well, </a:t>
            </a:r>
            <a:r>
              <a:rPr lang="en-US" sz="2400" dirty="0">
                <a:solidFill>
                  <a:srgbClr val="FF0000"/>
                </a:solidFill>
              </a:rPr>
              <a:t>No!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solidFill>
                  <a:srgbClr val="0000CC"/>
                </a:solidFill>
              </a:rPr>
              <a:t>Theorem</a:t>
            </a:r>
            <a:r>
              <a:rPr lang="en-US" sz="3200" dirty="0"/>
              <a:t>: </a:t>
            </a:r>
            <a:r>
              <a:rPr lang="en-US" sz="2400" dirty="0"/>
              <a:t>For a first order ODE, only steady states and  monotonic growth or decay are possible. </a:t>
            </a:r>
            <a:r>
              <a:rPr lang="en-US" sz="2400" dirty="0">
                <a:solidFill>
                  <a:srgbClr val="FF0000"/>
                </a:solidFill>
              </a:rPr>
              <a:t>No periodic solutions.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solidFill>
                  <a:srgbClr val="0000CC"/>
                </a:solidFill>
              </a:rPr>
              <a:t>Proof: </a:t>
            </a:r>
            <a:r>
              <a:rPr lang="en-US" sz="2400" dirty="0"/>
              <a:t>Assume a periodic solution: </a:t>
            </a: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5105400" y="2568575"/>
          <a:ext cx="170497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6" name="Equation" r:id="rId4" imgW="850680" imgH="215640" progId="Equation.3">
                  <p:embed/>
                </p:oleObj>
              </mc:Choice>
              <mc:Fallback>
                <p:oleObj name="Equation" r:id="rId4" imgW="850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568575"/>
                        <a:ext cx="1704975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04800" y="2971800"/>
          <a:ext cx="8675688" cy="374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7" name="Equation" r:id="rId6" imgW="4584600" imgH="1981080" progId="Equation.3">
                  <p:embed/>
                </p:oleObj>
              </mc:Choice>
              <mc:Fallback>
                <p:oleObj name="Equation" r:id="rId6" imgW="4584600" imgH="1981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971800"/>
                        <a:ext cx="8675688" cy="3740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0" name="Picture 4" descr="Biocomplexity 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694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Proof—conclusion</a:t>
            </a: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1100138" y="1371600"/>
          <a:ext cx="59055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6" name="Equation" r:id="rId4" imgW="2577960" imgH="939600" progId="Equation.3">
                  <p:embed/>
                </p:oleObj>
              </mc:Choice>
              <mc:Fallback>
                <p:oleObj name="Equation" r:id="rId4" imgW="257796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0138" y="1371600"/>
                        <a:ext cx="5905500" cy="214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2" name="Picture 4" descr="Biocomplexity 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redblackblockiu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00138" y="3675017"/>
                <a:ext cx="7094628" cy="1358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 proof that there are no aperiodic, </a:t>
                </a:r>
                <a:r>
                  <a:rPr lang="en-US" dirty="0" err="1" smtClean="0"/>
                  <a:t>nonmonotonic</a:t>
                </a:r>
                <a:r>
                  <a:rPr lang="en-US" dirty="0" smtClean="0"/>
                  <a:t> solutions of the dynamical equations is very similar.</a:t>
                </a:r>
              </a:p>
              <a:p>
                <a:endParaRPr lang="en-US" dirty="0"/>
              </a:p>
              <a:p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𝑒𝑡𝑐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138" y="3675017"/>
                <a:ext cx="7094628" cy="1358129"/>
              </a:xfrm>
              <a:prstGeom prst="rect">
                <a:avLst/>
              </a:prstGeom>
              <a:blipFill rotWithShape="0">
                <a:blip r:embed="rId8"/>
                <a:stretch>
                  <a:fillRect l="-687" t="-2691" r="-1117" b="-533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71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765811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Higher Dimensional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14721" y="802947"/>
                <a:ext cx="8659812" cy="6026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How do we determine the fixed points, stability and bifurcations of a system of multiple first order ODEs?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Suppose we have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species with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 dirty="0" err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err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err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and the change in each species depends on all the other species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i="1" dirty="0" err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, …, </m:t>
                          </m:r>
                          <m:sSub>
                            <m:sSubPr>
                              <m:ctrlPr>
                                <a:rPr lang="en-US" i="1" dirty="0" err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i="1" dirty="0" err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 dirty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, …, </m:t>
                          </m:r>
                          <m:sSub>
                            <m:sSubPr>
                              <m:ctrlPr>
                                <a:rPr lang="en-US" i="1" dirty="0" err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US" i="1" dirty="0" err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 dirty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, …, </m:t>
                          </m:r>
                          <m:sSub>
                            <m:sSubPr>
                              <m:ctrlPr>
                                <a:rPr lang="en-US" i="1" dirty="0" err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We can write these equations more compactly using vector notation as: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, …, </m:t>
                          </m:r>
                          <m:sSub>
                            <m:sSubPr>
                              <m:ctrlPr>
                                <a:rPr lang="en-US" i="1" dirty="0" err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4721" y="802947"/>
                <a:ext cx="8659812" cy="6026201"/>
              </a:xfrm>
              <a:prstGeom prst="rect">
                <a:avLst/>
              </a:prstGeom>
              <a:blipFill rotWithShape="0">
                <a:blip r:embed="rId3"/>
                <a:stretch>
                  <a:fillRect l="-563" t="-60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Higher Dimensional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00639" y="662233"/>
                <a:ext cx="8659812" cy="61005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US" i="1" dirty="0" err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0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we define Fixed Points and Stability just as before: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is a </a:t>
                </a:r>
                <a:r>
                  <a:rPr lang="en-US" b="1" dirty="0" smtClean="0">
                    <a:solidFill>
                      <a:srgbClr val="0000CC"/>
                    </a:solidFill>
                  </a:rPr>
                  <a:t>Fixed Point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if and only if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/>
                  <a:t>In one dimension </a:t>
                </a:r>
                <a:r>
                  <a:rPr lang="en-US" dirty="0" smtClean="0"/>
                  <a:t>the FP was stable if and only if </a:t>
                </a:r>
                <a:r>
                  <a:rPr lang="en-US" b="1" dirty="0" smtClean="0"/>
                  <a:t>for all </a:t>
                </a:r>
                <a:r>
                  <a:rPr lang="en-US" dirty="0" smtClean="0"/>
                  <a:t>small enough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en-US" dirty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</a:rPr>
                        <m:t>,</m:t>
                      </m:r>
                      <m:func>
                        <m:func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Which </a:t>
                </a:r>
                <a:r>
                  <a:rPr lang="en-US" dirty="0"/>
                  <a:t>was true 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/>
                  <a:t> 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/>
                  <a:t>In higher dimensions don’t have a simple equivalent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Instead, we will say the FP is stable if and only if </a:t>
                </a:r>
                <a:r>
                  <a:rPr lang="en-US" b="1" dirty="0" smtClean="0"/>
                  <a:t>for all </a:t>
                </a:r>
                <a:r>
                  <a:rPr lang="en-US" dirty="0" smtClean="0"/>
                  <a:t>short enough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</m:acc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</m:acc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</a:rPr>
                        <m:t>,</m:t>
                      </m:r>
                      <m:func>
                        <m:func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𝑙𝑒𝑛𝑔𝑡h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639" y="662233"/>
                <a:ext cx="8659812" cy="6100581"/>
              </a:xfrm>
              <a:prstGeom prst="rect">
                <a:avLst/>
              </a:prstGeom>
              <a:blipFill rotWithShape="0">
                <a:blip r:embed="rId3"/>
                <a:stretch>
                  <a:fillRect l="-6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689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Higher Dimensional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00639" y="662233"/>
                <a:ext cx="8659812" cy="5956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US" i="1" dirty="0" err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0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we define Fixed Points and Stability just as before: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is a </a:t>
                </a:r>
                <a:r>
                  <a:rPr lang="en-US" b="1" dirty="0" smtClean="0">
                    <a:solidFill>
                      <a:srgbClr val="0000CC"/>
                    </a:solidFill>
                  </a:rPr>
                  <a:t>Fixed Point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if and only if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is a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Stable Fixed Point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 if for all initial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near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/>
                  <a:t> returns to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Formally: A </a:t>
                </a:r>
                <a:r>
                  <a:rPr lang="en-US" kern="0" dirty="0" smtClean="0"/>
                  <a:t>fixed </a:t>
                </a:r>
                <a:r>
                  <a:rPr lang="en-US" kern="0" dirty="0"/>
                  <a:t>point,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kern="0" dirty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kern="0" dirty="0"/>
                  <a:t> is </a:t>
                </a:r>
                <a:r>
                  <a:rPr lang="en-US" b="1" kern="0" dirty="0">
                    <a:solidFill>
                      <a:srgbClr val="00B050"/>
                    </a:solidFill>
                  </a:rPr>
                  <a:t>stable</a:t>
                </a:r>
                <a:r>
                  <a:rPr lang="en-US" b="1" kern="0" dirty="0"/>
                  <a:t>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⟺∃</m:t>
                    </m:r>
                    <m:r>
                      <a:rPr lang="en-US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1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b="1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∋∀</m:t>
                    </m:r>
                    <m:acc>
                      <m:accPr>
                        <m:chr m:val="⃗"/>
                        <m:ctrlP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∋</m:t>
                    </m:r>
                    <m:d>
                      <m:dPr>
                        <m:begChr m:val="|"/>
                        <m:endChr m:val="|"/>
                        <m:ctrlP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1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b="1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func>
                      <m:funcPr>
                        <m:ctrlPr>
                          <a:rPr lang="en-US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acc>
                          <m:accPr>
                            <m:chr m:val="⃗"/>
                            <m:ctrlPr>
                              <a:rPr lang="en-US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  <m:d>
                          <m:dPr>
                            <m:ctrlPr>
                              <a:rPr lang="en-US" i="1" kern="0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kern="0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n-US" kern="0" dirty="0"/>
                  <a:t> 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b="1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kern="0" dirty="0"/>
                  <a:t>, otherwise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kern="0" dirty="0"/>
                  <a:t>is </a:t>
                </a:r>
                <a:r>
                  <a:rPr lang="en-US" b="1" kern="0" dirty="0" smtClean="0">
                    <a:solidFill>
                      <a:srgbClr val="FF0000"/>
                    </a:solidFill>
                  </a:rPr>
                  <a:t>unstable</a:t>
                </a:r>
                <a:endParaRPr lang="en-US" b="1" kern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639" y="662233"/>
                <a:ext cx="8659812" cy="5956502"/>
              </a:xfrm>
              <a:prstGeom prst="rect">
                <a:avLst/>
              </a:prstGeom>
              <a:blipFill rotWithShape="0">
                <a:blip r:embed="rId3"/>
                <a:stretch>
                  <a:fillRect l="-6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2557505" y="3640484"/>
            <a:ext cx="2173040" cy="1972905"/>
            <a:chOff x="2557505" y="3640484"/>
            <a:chExt cx="2173040" cy="1972905"/>
          </a:xfrm>
        </p:grpSpPr>
        <p:grpSp>
          <p:nvGrpSpPr>
            <p:cNvPr id="24" name="Group 23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2" name="Rectangle 11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" name="Group 5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4" name="Group 3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3" name="Straight Connector 2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" name="Straight Connector 7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5" name="Rectangle 4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9" name="Straight Arrow Connector 8"/>
                        <p:cNvCxnSpPr>
                          <a:endCxn id="5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" name="Straight Arrow Connector 14"/>
                        <p:cNvCxnSpPr>
                          <a:endCxn id="12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2881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/>
          <p:cNvGrpSpPr/>
          <p:nvPr/>
        </p:nvGrpSpPr>
        <p:grpSpPr>
          <a:xfrm>
            <a:off x="5446579" y="3649354"/>
            <a:ext cx="2173040" cy="1972905"/>
            <a:chOff x="2557505" y="3640484"/>
            <a:chExt cx="2173040" cy="1972905"/>
          </a:xfrm>
        </p:grpSpPr>
        <p:grpSp>
          <p:nvGrpSpPr>
            <p:cNvPr id="52" name="Group 51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2342399" y="3885487"/>
                    <a:ext cx="2030043" cy="1635478"/>
                    <a:chOff x="2342399" y="3885487"/>
                    <a:chExt cx="2030043" cy="1635478"/>
                  </a:xfrm>
                </p:grpSpPr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2741489" y="3984773"/>
                      <a:ext cx="1630953" cy="1536192"/>
                      <a:chOff x="2741489" y="3984773"/>
                      <a:chExt cx="1630953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2" name="Rectangle 61"/>
                          <p:cNvSpPr/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2" name="Rectangle 6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63" name="Group 62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4" name="Group 63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67" name="Group 66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69" name="Straight Connector 68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70" name="Straight Connector 69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68" name="Rectangle 67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Rectangle 67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65" name="Straight Arrow Connector 64"/>
                        <p:cNvCxnSpPr>
                          <a:endCxn id="68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6" name="Straight Arrow Connector 65"/>
                        <p:cNvCxnSpPr/>
                        <p:nvPr/>
                      </p:nvCxnSpPr>
                      <p:spPr>
                        <a:xfrm flipV="1">
                          <a:off x="2771058" y="4731046"/>
                          <a:ext cx="954556" cy="7474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1" name="Rectangle 60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Rectangle 6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9" name="Rectangle 58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9" name="Rectangle 5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3695317" y="4281434"/>
                  <a:ext cx="245403" cy="194166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Rectangle 54"/>
                  <p:cNvSpPr/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t="-21311" r="-28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5556"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14845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Higher Dimensional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00639" y="662233"/>
                <a:ext cx="8659812" cy="27609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US" i="1" dirty="0" err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0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b="0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b="0" dirty="0" smtClean="0"/>
                  <a:t>So we need to evaluate what happens to the length of an arbitrary perturbation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</m:oMath>
                </a14:m>
                <a:r>
                  <a:rPr lang="en-US" dirty="0" smtClean="0"/>
                  <a:t> under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endParaRPr lang="en-US" dirty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b="0" dirty="0" smtClean="0"/>
                  <a:t> </a:t>
                </a:r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639" y="662233"/>
                <a:ext cx="8659812" cy="2760949"/>
              </a:xfrm>
              <a:prstGeom prst="rect">
                <a:avLst/>
              </a:prstGeom>
              <a:blipFill rotWithShape="0">
                <a:blip r:embed="rId3"/>
                <a:stretch>
                  <a:fillRect l="-6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2557505" y="3640484"/>
            <a:ext cx="2173040" cy="1972905"/>
            <a:chOff x="2557505" y="3640484"/>
            <a:chExt cx="2173040" cy="1972905"/>
          </a:xfrm>
        </p:grpSpPr>
        <p:grpSp>
          <p:nvGrpSpPr>
            <p:cNvPr id="24" name="Group 23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2" name="Rectangle 11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" name="Group 5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4" name="Group 3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3" name="Straight Connector 2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" name="Straight Connector 7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5" name="Rectangle 4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9" name="Straight Arrow Connector 8"/>
                        <p:cNvCxnSpPr>
                          <a:endCxn id="5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" name="Straight Arrow Connector 14"/>
                        <p:cNvCxnSpPr>
                          <a:endCxn id="12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2881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/>
          <p:cNvGrpSpPr/>
          <p:nvPr/>
        </p:nvGrpSpPr>
        <p:grpSpPr>
          <a:xfrm>
            <a:off x="5446579" y="3649354"/>
            <a:ext cx="2173040" cy="1972905"/>
            <a:chOff x="2557505" y="3640484"/>
            <a:chExt cx="2173040" cy="1972905"/>
          </a:xfrm>
        </p:grpSpPr>
        <p:grpSp>
          <p:nvGrpSpPr>
            <p:cNvPr id="52" name="Group 51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2342399" y="3885487"/>
                    <a:ext cx="2030043" cy="1635478"/>
                    <a:chOff x="2342399" y="3885487"/>
                    <a:chExt cx="2030043" cy="1635478"/>
                  </a:xfrm>
                </p:grpSpPr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2741489" y="3984773"/>
                      <a:ext cx="1630953" cy="1536192"/>
                      <a:chOff x="2741489" y="3984773"/>
                      <a:chExt cx="1630953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2" name="Rectangle 61"/>
                          <p:cNvSpPr/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2" name="Rectangle 6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63" name="Group 62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4" name="Group 63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67" name="Group 66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69" name="Straight Connector 68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70" name="Straight Connector 69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68" name="Rectangle 67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Rectangle 67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65" name="Straight Arrow Connector 64"/>
                        <p:cNvCxnSpPr>
                          <a:endCxn id="68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6" name="Straight Arrow Connector 65"/>
                        <p:cNvCxnSpPr/>
                        <p:nvPr/>
                      </p:nvCxnSpPr>
                      <p:spPr>
                        <a:xfrm flipV="1">
                          <a:off x="2771058" y="4731046"/>
                          <a:ext cx="954556" cy="7474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1" name="Rectangle 60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Rectangle 6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9" name="Rectangle 58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9" name="Rectangle 5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3695317" y="4281434"/>
                  <a:ext cx="245403" cy="194166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Rectangle 54"/>
                  <p:cNvSpPr/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t="-21311" r="-28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5556"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10189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Feedback: </a:t>
            </a:r>
            <a:r>
              <a:rPr lang="en-US" sz="3600" b="1" dirty="0" err="1">
                <a:solidFill>
                  <a:srgbClr val="0000CC"/>
                </a:solidFill>
              </a:rPr>
              <a:t>Autoactivation</a:t>
            </a:r>
            <a:r>
              <a:rPr lang="en-US" sz="3600" b="1" dirty="0">
                <a:solidFill>
                  <a:srgbClr val="0000CC"/>
                </a:solidFill>
              </a:rPr>
              <a:t> and </a:t>
            </a:r>
            <a:r>
              <a:rPr lang="en-US" sz="3600" b="1" dirty="0" err="1">
                <a:solidFill>
                  <a:srgbClr val="0000CC"/>
                </a:solidFill>
              </a:rPr>
              <a:t>Bistability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4784490" cy="64754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r>
                  <a:rPr lang="en-US" dirty="0" smtClean="0"/>
                  <a:t>Sure enough, if we start with </a:t>
                </a: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&lt;0.5,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0.5, 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.5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0.5, 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.9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is </a:t>
                </a:r>
                <a:r>
                  <a:rPr lang="en-US" b="1" dirty="0"/>
                  <a:t>negative</a:t>
                </a:r>
              </a:p>
              <a:p>
                <a:r>
                  <a:rPr lang="en-US" dirty="0" smtClean="0"/>
                  <a:t>(</a:t>
                </a:r>
                <a:r>
                  <a:rPr lang="en-US" dirty="0"/>
                  <a:t>the function is decreasing) then</a:t>
                </a:r>
              </a:p>
              <a:p>
                <a:r>
                  <a:rPr lang="en-US" dirty="0"/>
                  <a:t>The </a:t>
                </a:r>
                <a:r>
                  <a:rPr lang="en-US" b="1" dirty="0">
                    <a:solidFill>
                      <a:srgbClr val="00CC00"/>
                    </a:solidFill>
                  </a:rPr>
                  <a:t>FP is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stable </a:t>
                </a:r>
                <a:r>
                  <a:rPr lang="en-US" dirty="0" smtClean="0"/>
                  <a:t>and</a:t>
                </a:r>
              </a:p>
              <a:p>
                <a:endParaRPr lang="en-US" dirty="0"/>
              </a:p>
              <a:p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is </a:t>
                </a:r>
                <a:r>
                  <a:rPr lang="en-US" b="1" dirty="0" smtClean="0"/>
                  <a:t>positive</a:t>
                </a:r>
                <a:endParaRPr lang="en-US" b="1" dirty="0"/>
              </a:p>
              <a:p>
                <a:r>
                  <a:rPr lang="en-US" dirty="0"/>
                  <a:t>(the function is </a:t>
                </a:r>
                <a:r>
                  <a:rPr lang="en-US" dirty="0" smtClean="0"/>
                  <a:t>increasing</a:t>
                </a:r>
                <a:r>
                  <a:rPr lang="en-US" dirty="0"/>
                  <a:t>) then</a:t>
                </a:r>
              </a:p>
              <a:p>
                <a:r>
                  <a:rPr lang="en-US" dirty="0"/>
                  <a:t>The </a:t>
                </a:r>
                <a:r>
                  <a:rPr lang="en-US" b="1" dirty="0">
                    <a:solidFill>
                      <a:srgbClr val="FF0000"/>
                    </a:solidFill>
                  </a:rPr>
                  <a:t>FP is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</a:t>
                </a:r>
                <a:endParaRPr lang="en-US" dirty="0"/>
              </a:p>
              <a:p>
                <a:r>
                  <a:rPr lang="en-US" dirty="0" smtClean="0"/>
                  <a:t> </a:t>
                </a:r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4784490" cy="6475491"/>
              </a:xfrm>
              <a:prstGeom prst="rect">
                <a:avLst/>
              </a:prstGeom>
              <a:blipFill rotWithShape="0">
                <a:blip r:embed="rId4"/>
                <a:stretch>
                  <a:fillRect l="-11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251168" y="610648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09704" y="4093196"/>
            <a:ext cx="5824821" cy="2446020"/>
            <a:chOff x="3709704" y="4093196"/>
            <a:chExt cx="5824821" cy="2446020"/>
          </a:xfrm>
        </p:grpSpPr>
        <p:grpSp>
          <p:nvGrpSpPr>
            <p:cNvPr id="14" name="Group 13"/>
            <p:cNvGrpSpPr/>
            <p:nvPr/>
          </p:nvGrpSpPr>
          <p:grpSpPr>
            <a:xfrm>
              <a:off x="3709704" y="4093196"/>
              <a:ext cx="5824821" cy="2446020"/>
              <a:chOff x="3709704" y="4093196"/>
              <a:chExt cx="5824821" cy="244602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709704" y="4093196"/>
                <a:ext cx="5824821" cy="2446020"/>
                <a:chOff x="3709704" y="4093196"/>
                <a:chExt cx="5824821" cy="2446020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3709704" y="4093196"/>
                  <a:ext cx="5824821" cy="2446020"/>
                  <a:chOff x="3709704" y="4093196"/>
                  <a:chExt cx="5824821" cy="2446020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3709704" y="4093196"/>
                    <a:ext cx="5824821" cy="2446020"/>
                    <a:chOff x="3709704" y="4093196"/>
                    <a:chExt cx="5824821" cy="2446020"/>
                  </a:xfrm>
                </p:grpSpPr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3709704" y="4093196"/>
                      <a:ext cx="5824821" cy="2400300"/>
                      <a:chOff x="3709704" y="4093196"/>
                      <a:chExt cx="5824821" cy="2400300"/>
                    </a:xfrm>
                  </p:grpSpPr>
                  <p:grpSp>
                    <p:nvGrpSpPr>
                      <p:cNvPr id="6" name="Group 5"/>
                      <p:cNvGrpSpPr/>
                      <p:nvPr/>
                    </p:nvGrpSpPr>
                    <p:grpSpPr>
                      <a:xfrm>
                        <a:off x="3962400" y="4093196"/>
                        <a:ext cx="5572125" cy="2400300"/>
                        <a:chOff x="3543023" y="3641538"/>
                        <a:chExt cx="5572125" cy="2400300"/>
                      </a:xfrm>
                    </p:grpSpPr>
                    <p:pic>
                      <p:nvPicPr>
                        <p:cNvPr id="3" name="Picture 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543023" y="3641538"/>
                          <a:ext cx="5572125" cy="2400300"/>
                        </a:xfrm>
                        <a:prstGeom prst="rect">
                          <a:avLst/>
                        </a:prstGeom>
                      </p:spPr>
                    </p:pic>
                    <p:cxnSp>
                      <p:nvCxnSpPr>
                        <p:cNvPr id="5" name="Straight Connector 4"/>
                        <p:cNvCxnSpPr/>
                        <p:nvPr/>
                      </p:nvCxnSpPr>
                      <p:spPr>
                        <a:xfrm flipV="1">
                          <a:off x="3962400" y="4661121"/>
                          <a:ext cx="4724400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mc:AlternateContent xmlns:mc="http://schemas.openxmlformats.org/markup-compatibility/2006">
                    <mc:Choice xmlns:a14="http://schemas.microsoft.com/office/drawing/2010/main" Requires="a14">
                      <p:sp>
                        <p:nvSpPr>
                          <p:cNvPr id="4" name="Rectangle 3"/>
                          <p:cNvSpPr/>
                          <p:nvPr/>
                        </p:nvSpPr>
                        <p:spPr>
                          <a:xfrm>
                            <a:off x="3709704" y="4680065"/>
                            <a:ext cx="721864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>
                      <p:sp>
                        <p:nvSpPr>
                          <p:cNvPr id="4" name="Rectangle 3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709704" y="4680065"/>
                            <a:ext cx="721864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13"/>
                            <a:stretch>
                              <a:fillRect b="-15000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45" name="Rectangle 44"/>
                        <p:cNvSpPr/>
                        <p:nvPr/>
                      </p:nvSpPr>
                      <p:spPr>
                        <a:xfrm>
                          <a:off x="6451988" y="6169884"/>
                          <a:ext cx="401072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>
                    <p:sp>
                      <p:nvSpPr>
                        <p:cNvPr id="45" name="Rectangle 44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451988" y="6169884"/>
                          <a:ext cx="401072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4547586" y="5021339"/>
                    <a:ext cx="4116485" cy="196184"/>
                    <a:chOff x="4547586" y="5021339"/>
                    <a:chExt cx="4116485" cy="196184"/>
                  </a:xfrm>
                </p:grpSpPr>
                <p:sp>
                  <p:nvSpPr>
                    <p:cNvPr id="8" name="Oval 7"/>
                    <p:cNvSpPr/>
                    <p:nvPr/>
                  </p:nvSpPr>
                  <p:spPr>
                    <a:xfrm>
                      <a:off x="4547586" y="5021339"/>
                      <a:ext cx="178008" cy="182880"/>
                    </a:xfrm>
                    <a:prstGeom prst="ellipse">
                      <a:avLst/>
                    </a:prstGeom>
                    <a:solidFill>
                      <a:srgbClr val="00CC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6654973" y="5021339"/>
                      <a:ext cx="178008" cy="18288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" name="Oval 42"/>
                    <p:cNvSpPr/>
                    <p:nvPr/>
                  </p:nvSpPr>
                  <p:spPr>
                    <a:xfrm>
                      <a:off x="8486063" y="5034643"/>
                      <a:ext cx="178008" cy="182880"/>
                    </a:xfrm>
                    <a:prstGeom prst="ellipse">
                      <a:avLst/>
                    </a:prstGeom>
                    <a:solidFill>
                      <a:srgbClr val="00CC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6" name="Rectangle 45"/>
                    <p:cNvSpPr/>
                    <p:nvPr/>
                  </p:nvSpPr>
                  <p:spPr>
                    <a:xfrm>
                      <a:off x="6209201" y="4656835"/>
                      <a:ext cx="733341" cy="36958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𝑚𝑖𝑑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46" name="Rectangle 4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09201" y="4656835"/>
                      <a:ext cx="733341" cy="369588"/>
                    </a:xfrm>
                    <a:prstGeom prst="rect">
                      <a:avLst/>
                    </a:prstGeom>
                    <a:blipFill rotWithShape="0">
                      <a:blip r:embed="rId15"/>
                      <a:stretch>
                        <a:fillRect b="-491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3" name="Rectangle 12"/>
                  <p:cNvSpPr/>
                  <p:nvPr/>
                </p:nvSpPr>
                <p:spPr>
                  <a:xfrm>
                    <a:off x="4413871" y="4656835"/>
                    <a:ext cx="50199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13" name="Rectangle 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13871" y="4656835"/>
                    <a:ext cx="501996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b="-16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Rectangle 46"/>
                <p:cNvSpPr/>
                <p:nvPr/>
              </p:nvSpPr>
              <p:spPr>
                <a:xfrm>
                  <a:off x="8301340" y="4640933"/>
                  <a:ext cx="786818" cy="401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  <m:sup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rgbClr val="00CC00"/>
                    </a:solidFill>
                  </a:endParaRPr>
                </a:p>
              </p:txBody>
            </p:sp>
          </mc:Choice>
          <mc:Fallback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1340" y="4640933"/>
                  <a:ext cx="786818" cy="401135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4683029" y="1711558"/>
            <a:ext cx="4209125" cy="2927535"/>
            <a:chOff x="4683029" y="1711558"/>
            <a:chExt cx="4209125" cy="2927535"/>
          </a:xfrm>
        </p:grpSpPr>
        <p:grpSp>
          <p:nvGrpSpPr>
            <p:cNvPr id="19" name="Group 18"/>
            <p:cNvGrpSpPr/>
            <p:nvPr/>
          </p:nvGrpSpPr>
          <p:grpSpPr>
            <a:xfrm>
              <a:off x="4683029" y="1711558"/>
              <a:ext cx="4148094" cy="2905125"/>
              <a:chOff x="4683029" y="1711558"/>
              <a:chExt cx="4148094" cy="2905125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4834839" y="1711558"/>
                <a:ext cx="3996284" cy="2905125"/>
                <a:chOff x="4834839" y="1711558"/>
                <a:chExt cx="3996284" cy="2905125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4834839" y="1711558"/>
                  <a:ext cx="3996284" cy="2905125"/>
                  <a:chOff x="4834839" y="1711558"/>
                  <a:chExt cx="3996284" cy="2905125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4834839" y="1711558"/>
                    <a:ext cx="3996284" cy="2905125"/>
                    <a:chOff x="4834839" y="1711558"/>
                    <a:chExt cx="3996284" cy="2905125"/>
                  </a:xfrm>
                </p:grpSpPr>
                <p:pic>
                  <p:nvPicPr>
                    <p:cNvPr id="2" name="Picture 1"/>
                    <p:cNvPicPr>
                      <a:picLocks noChangeAspect="1"/>
                    </p:cNvPicPr>
                    <p:nvPr/>
                  </p:nvPicPr>
                  <p:blipFill>
                    <a:blip r:embed="rId18"/>
                    <a:stretch>
                      <a:fillRect/>
                    </a:stretch>
                  </p:blipFill>
                  <p:spPr>
                    <a:xfrm>
                      <a:off x="4834839" y="1711558"/>
                      <a:ext cx="3996284" cy="2905125"/>
                    </a:xfrm>
                    <a:prstGeom prst="rect">
                      <a:avLst/>
                    </a:prstGeom>
                  </p:spPr>
                </p:pic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48" name="Rectangle 47"/>
                        <p:cNvSpPr/>
                        <p:nvPr/>
                      </p:nvSpPr>
                      <p:spPr>
                        <a:xfrm>
                          <a:off x="7542955" y="2739720"/>
                          <a:ext cx="786818" cy="401135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dirty="0" smtClean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h𝑖𝑔h</m:t>
                                    </m:r>
                                  </m:sub>
                                  <m:sup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>
                            <a:solidFill>
                              <a:srgbClr val="00CC00"/>
                            </a:solidFill>
                          </a:endParaRPr>
                        </a:p>
                      </p:txBody>
                    </p:sp>
                  </mc:Choice>
                  <mc:Fallback>
                    <p:sp>
                      <p:nvSpPr>
                        <p:cNvPr id="48" name="Rectangle 47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542955" y="2739720"/>
                          <a:ext cx="786818" cy="401135"/>
                        </a:xfrm>
                        <a:prstGeom prst="rect">
                          <a:avLst/>
                        </a:prstGeom>
                        <a:blipFill rotWithShape="0">
                          <a:blip r:embed="rId19"/>
                          <a:stretch>
                            <a:fillRect b="-1060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49" name="Rectangle 48"/>
                      <p:cNvSpPr/>
                      <p:nvPr/>
                    </p:nvSpPr>
                    <p:spPr>
                      <a:xfrm>
                        <a:off x="7685366" y="3843646"/>
                        <a:ext cx="501996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>
                          <a:solidFill>
                            <a:srgbClr val="00CC0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49" name="Rectangle 4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685366" y="3843646"/>
                        <a:ext cx="501996" cy="369332"/>
                      </a:xfrm>
                      <a:prstGeom prst="rect">
                        <a:avLst/>
                      </a:prstGeom>
                      <a:blipFill rotWithShape="0">
                        <a:blip r:embed="rId20"/>
                        <a:stretch>
                          <a:fillRect b="-333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7567261" y="3276831"/>
                      <a:ext cx="733341" cy="36958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𝑚𝑖𝑑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50" name="Rectangle 4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67261" y="3276831"/>
                      <a:ext cx="733341" cy="369588"/>
                    </a:xfrm>
                    <a:prstGeom prst="rect">
                      <a:avLst/>
                    </a:prstGeom>
                    <a:blipFill rotWithShape="0">
                      <a:blip r:embed="rId21"/>
                      <a:stretch>
                        <a:fillRect b="-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1" name="Rectangle 50"/>
                  <p:cNvSpPr/>
                  <p:nvPr/>
                </p:nvSpPr>
                <p:spPr>
                  <a:xfrm>
                    <a:off x="4683029" y="2998742"/>
                    <a:ext cx="40107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51" name="Rectangle 5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83029" y="2998742"/>
                    <a:ext cx="401072" cy="369332"/>
                  </a:xfrm>
                  <a:prstGeom prst="rect">
                    <a:avLst/>
                  </a:prstGeom>
                  <a:blipFill rotWithShape="0">
                    <a:blip r:embed="rId2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Rectangle 51"/>
                <p:cNvSpPr/>
                <p:nvPr/>
              </p:nvSpPr>
              <p:spPr>
                <a:xfrm>
                  <a:off x="8546354" y="4269761"/>
                  <a:ext cx="34580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52" name="Rectangle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6354" y="4269761"/>
                  <a:ext cx="345800" cy="369332"/>
                </a:xfrm>
                <a:prstGeom prst="rect">
                  <a:avLst/>
                </a:prstGeom>
                <a:blipFill rotWithShape="0"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62177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Higher Dimensional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76271" y="572321"/>
                <a:ext cx="7663290" cy="5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US" i="1" dirty="0" err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 err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0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a Fixed Point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a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Stable Fixed Point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 we need the </a:t>
                </a:r>
                <a:r>
                  <a:rPr lang="en-US" b="1" dirty="0" smtClean="0"/>
                  <a:t>length (magnitude) of</a:t>
                </a:r>
                <a:r>
                  <a:rPr lang="en-US" dirty="0" smtClean="0"/>
                  <a:t> 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e>
                        <m:sup>
                          <m: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to </a:t>
                </a:r>
                <a:r>
                  <a:rPr lang="en-US" b="1" dirty="0" smtClean="0"/>
                  <a:t>decrease</a:t>
                </a:r>
                <a:r>
                  <a:rPr lang="en-US" dirty="0" smtClean="0"/>
                  <a:t> in time for all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∋</m:t>
                    </m:r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. Problem is that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dirty="0" smtClean="0"/>
                  <a:t> both changes the length of and rotates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 we need to extend our analysis. As before,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As before,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71" y="572321"/>
                <a:ext cx="7663290" cy="5457200"/>
              </a:xfrm>
              <a:prstGeom prst="rect">
                <a:avLst/>
              </a:prstGeom>
              <a:blipFill rotWithShape="0">
                <a:blip r:embed="rId3"/>
                <a:stretch>
                  <a:fillRect l="-716" r="-15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789926" y="802079"/>
            <a:ext cx="2173040" cy="1972905"/>
            <a:chOff x="2557505" y="3640484"/>
            <a:chExt cx="2173040" cy="1972905"/>
          </a:xfrm>
        </p:grpSpPr>
        <p:grpSp>
          <p:nvGrpSpPr>
            <p:cNvPr id="24" name="Group 23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2" name="Rectangle 11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" name="Group 5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4" name="Group 3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3" name="Straight Connector 2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" name="Straight Connector 7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5" name="Rectangle 4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9" name="Straight Arrow Connector 8"/>
                        <p:cNvCxnSpPr>
                          <a:endCxn id="5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" name="Straight Arrow Connector 14"/>
                        <p:cNvCxnSpPr>
                          <a:endCxn id="12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305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6" name="Group 45"/>
          <p:cNvGrpSpPr/>
          <p:nvPr/>
        </p:nvGrpSpPr>
        <p:grpSpPr>
          <a:xfrm>
            <a:off x="6788437" y="2945536"/>
            <a:ext cx="2173040" cy="1972905"/>
            <a:chOff x="2557505" y="3640484"/>
            <a:chExt cx="2173040" cy="1972905"/>
          </a:xfrm>
        </p:grpSpPr>
        <p:grpSp>
          <p:nvGrpSpPr>
            <p:cNvPr id="47" name="Group 46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71" name="Group 70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73" name="Group 72"/>
                  <p:cNvGrpSpPr/>
                  <p:nvPr/>
                </p:nvGrpSpPr>
                <p:grpSpPr>
                  <a:xfrm>
                    <a:off x="2342399" y="3885487"/>
                    <a:ext cx="2030043" cy="1635478"/>
                    <a:chOff x="2342399" y="3885487"/>
                    <a:chExt cx="2030043" cy="1635478"/>
                  </a:xfrm>
                </p:grpSpPr>
                <p:grpSp>
                  <p:nvGrpSpPr>
                    <p:cNvPr id="75" name="Group 74"/>
                    <p:cNvGrpSpPr/>
                    <p:nvPr/>
                  </p:nvGrpSpPr>
                  <p:grpSpPr>
                    <a:xfrm>
                      <a:off x="2741489" y="3984773"/>
                      <a:ext cx="1630953" cy="1536192"/>
                      <a:chOff x="2741489" y="3984773"/>
                      <a:chExt cx="1630953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77" name="Rectangle 76"/>
                          <p:cNvSpPr/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2" name="Rectangle 6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79" name="Group 78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82" name="Group 81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84" name="Straight Connector 83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5" name="Straight Connector 84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3" name="Rectangle 82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Rectangle 67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80" name="Straight Arrow Connector 79"/>
                        <p:cNvCxnSpPr>
                          <a:endCxn id="83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1" name="Straight Arrow Connector 80"/>
                        <p:cNvCxnSpPr/>
                        <p:nvPr/>
                      </p:nvCxnSpPr>
                      <p:spPr>
                        <a:xfrm flipV="1">
                          <a:off x="2771058" y="4731046"/>
                          <a:ext cx="954556" cy="7474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6" name="Rectangle 75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Rectangle 6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4" name="Rectangle 73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9" name="Rectangle 5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72" name="Straight Arrow Connector 71"/>
                <p:cNvCxnSpPr/>
                <p:nvPr/>
              </p:nvCxnSpPr>
              <p:spPr>
                <a:xfrm>
                  <a:off x="3695317" y="4281434"/>
                  <a:ext cx="245403" cy="194166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Rectangle 49"/>
                  <p:cNvSpPr/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t="-21311" r="-28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5556"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911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Higher Dimensional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00639" y="662233"/>
                <a:ext cx="6719036" cy="4522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We need to Taylor expand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 around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The general form for the Taylor expansion is a bit messy, 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𝛻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e>
                      </m:nary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but the Linear term (if we assume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dirty="0" smtClean="0"/>
                  <a:t>) is simple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J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+…,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639" y="662233"/>
                <a:ext cx="6719036" cy="4522585"/>
              </a:xfrm>
              <a:prstGeom prst="rect">
                <a:avLst/>
              </a:prstGeom>
              <a:blipFill rotWithShape="0">
                <a:blip r:embed="rId3"/>
                <a:stretch>
                  <a:fillRect l="-8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789926" y="802079"/>
            <a:ext cx="2173040" cy="1972905"/>
            <a:chOff x="2557505" y="3640484"/>
            <a:chExt cx="2173040" cy="1972905"/>
          </a:xfrm>
        </p:grpSpPr>
        <p:grpSp>
          <p:nvGrpSpPr>
            <p:cNvPr id="24" name="Group 23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2" name="Rectangle 11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" name="Group 5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4" name="Group 3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3" name="Straight Connector 2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" name="Straight Connector 7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5" name="Rectangle 4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9" name="Straight Arrow Connector 8"/>
                        <p:cNvCxnSpPr>
                          <a:endCxn id="5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" name="Straight Arrow Connector 14"/>
                        <p:cNvCxnSpPr>
                          <a:endCxn id="12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305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/>
          <p:cNvGrpSpPr/>
          <p:nvPr/>
        </p:nvGrpSpPr>
        <p:grpSpPr>
          <a:xfrm>
            <a:off x="6788437" y="2945536"/>
            <a:ext cx="2173040" cy="1972905"/>
            <a:chOff x="2557505" y="3640484"/>
            <a:chExt cx="2173040" cy="1972905"/>
          </a:xfrm>
        </p:grpSpPr>
        <p:grpSp>
          <p:nvGrpSpPr>
            <p:cNvPr id="52" name="Group 51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2342399" y="3885487"/>
                    <a:ext cx="2030043" cy="1635478"/>
                    <a:chOff x="2342399" y="3885487"/>
                    <a:chExt cx="2030043" cy="1635478"/>
                  </a:xfrm>
                </p:grpSpPr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2741489" y="3984773"/>
                      <a:ext cx="1630953" cy="1536192"/>
                      <a:chOff x="2741489" y="3984773"/>
                      <a:chExt cx="1630953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2" name="Rectangle 61"/>
                          <p:cNvSpPr/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2" name="Rectangle 6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63" name="Group 62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4" name="Group 63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67" name="Group 66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69" name="Straight Connector 68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70" name="Straight Connector 69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68" name="Rectangle 67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Rectangle 67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65" name="Straight Arrow Connector 64"/>
                        <p:cNvCxnSpPr>
                          <a:endCxn id="68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6" name="Straight Arrow Connector 65"/>
                        <p:cNvCxnSpPr/>
                        <p:nvPr/>
                      </p:nvCxnSpPr>
                      <p:spPr>
                        <a:xfrm flipV="1">
                          <a:off x="2771058" y="4731046"/>
                          <a:ext cx="954556" cy="7474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1" name="Rectangle 60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Rectangle 6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9" name="Rectangle 58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9" name="Rectangle 5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3695317" y="4281434"/>
                  <a:ext cx="245403" cy="194166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Rectangle 54"/>
                  <p:cNvSpPr/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t="-21311" r="-28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5556"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69345" y="4496949"/>
                <a:ext cx="8060894" cy="20649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Where 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345" y="4496949"/>
                <a:ext cx="8060894" cy="2064924"/>
              </a:xfrm>
              <a:prstGeom prst="rect">
                <a:avLst/>
              </a:prstGeom>
              <a:blipFill rotWithShape="0">
                <a:blip r:embed="rId18"/>
                <a:stretch>
                  <a:fillRect l="-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53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Higher Dimensional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392550" y="479166"/>
                <a:ext cx="6719036" cy="5300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J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+…,</m:t>
                      </m:r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b="0" dirty="0" smtClean="0"/>
                  <a:t> is a Fixed Point,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=0,</m:t>
                    </m:r>
                  </m:oMath>
                </a14:m>
                <a:r>
                  <a:rPr lang="en-US" b="0" dirty="0" smtClean="0"/>
                  <a:t> the Linear Approximation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J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>
                          <a:latin typeface="Cambria Math" panose="02040503050406030204" pitchFamily="18" charset="0"/>
                        </a:rPr>
                        <m:t>+…,</m:t>
                      </m:r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b="0" dirty="0" smtClean="0"/>
                  <a:t>And, as before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J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b="0" dirty="0" smtClean="0"/>
                  <a:t>What does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J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sup>
                    </m:sSup>
                  </m:oMath>
                </a14:m>
                <a:r>
                  <a:rPr lang="en-US" b="0" dirty="0" smtClean="0"/>
                  <a:t>mean? 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b="0" dirty="0" smtClean="0"/>
                  <a:t>Specifically, what does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J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sup>
                    </m:sSup>
                  </m:oMath>
                </a14:m>
                <a:r>
                  <a:rPr lang="en-US" b="0" dirty="0" smtClean="0"/>
                  <a:t> do to the length (magnitude) of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</m:oMath>
                </a14:m>
                <a:r>
                  <a:rPr lang="en-US" b="0" dirty="0" smtClean="0"/>
                  <a:t>?</a:t>
                </a:r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550" y="479166"/>
                <a:ext cx="6719036" cy="5300169"/>
              </a:xfrm>
              <a:prstGeom prst="rect">
                <a:avLst/>
              </a:prstGeom>
              <a:blipFill rotWithShape="0">
                <a:blip r:embed="rId3"/>
                <a:stretch>
                  <a:fillRect l="-7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789926" y="802079"/>
            <a:ext cx="2173040" cy="1972905"/>
            <a:chOff x="2557505" y="3640484"/>
            <a:chExt cx="2173040" cy="1972905"/>
          </a:xfrm>
        </p:grpSpPr>
        <p:grpSp>
          <p:nvGrpSpPr>
            <p:cNvPr id="24" name="Group 23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2" name="Rectangle 11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" name="Group 5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4" name="Group 3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3" name="Straight Connector 2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" name="Straight Connector 7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5" name="Rectangle 4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9" name="Straight Arrow Connector 8"/>
                        <p:cNvCxnSpPr>
                          <a:endCxn id="5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" name="Straight Arrow Connector 14"/>
                        <p:cNvCxnSpPr>
                          <a:endCxn id="12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305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/>
          <p:cNvGrpSpPr/>
          <p:nvPr/>
        </p:nvGrpSpPr>
        <p:grpSpPr>
          <a:xfrm>
            <a:off x="6788437" y="2945536"/>
            <a:ext cx="2173040" cy="1972905"/>
            <a:chOff x="2557505" y="3640484"/>
            <a:chExt cx="2173040" cy="1972905"/>
          </a:xfrm>
        </p:grpSpPr>
        <p:grpSp>
          <p:nvGrpSpPr>
            <p:cNvPr id="52" name="Group 51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2342399" y="3885487"/>
                    <a:ext cx="2030043" cy="1635478"/>
                    <a:chOff x="2342399" y="3885487"/>
                    <a:chExt cx="2030043" cy="1635478"/>
                  </a:xfrm>
                </p:grpSpPr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2741489" y="3984773"/>
                      <a:ext cx="1630953" cy="1536192"/>
                      <a:chOff x="2741489" y="3984773"/>
                      <a:chExt cx="1630953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2" name="Rectangle 61"/>
                          <p:cNvSpPr/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2" name="Rectangle 6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63" name="Group 62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64" name="Group 63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67" name="Group 66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69" name="Straight Connector 68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70" name="Straight Connector 69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68" name="Rectangle 67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Rectangle 67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65" name="Straight Arrow Connector 64"/>
                        <p:cNvCxnSpPr>
                          <a:endCxn id="68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6" name="Straight Arrow Connector 65"/>
                        <p:cNvCxnSpPr/>
                        <p:nvPr/>
                      </p:nvCxnSpPr>
                      <p:spPr>
                        <a:xfrm flipV="1">
                          <a:off x="2771058" y="4731046"/>
                          <a:ext cx="954556" cy="7474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1" name="Rectangle 60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Rectangle 6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9" name="Rectangle 58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9" name="Rectangle 5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3695317" y="4281434"/>
                  <a:ext cx="245403" cy="194166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Rectangle 54"/>
                  <p:cNvSpPr/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t="-21311" r="-28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5556"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3210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Higher Dimensional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84187" y="735291"/>
                <a:ext cx="7910963" cy="57406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Does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J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𝑁</m:t>
                                            </m:r>
                                          </m:e>
                                        </m:acc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</m:d>
                          </m:sup>
                        </m:s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J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2!</m:t>
                            </m:r>
                          </m:den>
                        </m:f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J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</m:acc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</m:acc>
                                          </m:e>
                                          <m:sup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∗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+…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</m:d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Increase or decrease with increasing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b="0" dirty="0" smtClean="0"/>
                  <a:t>?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This question looks hopeless, but it actually isn’t hard to answer</a:t>
                </a:r>
                <a:endParaRPr lang="en-US" b="0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To find out, we use the tools of Linear Algebra, specifically Eigenvalues and Eigenvectors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Specifically, what happens to the length of a perturbation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under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J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 will depend on the eigenvalues of the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(we will express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as a sum of eigenvectors of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and show that this allows a simple calculation of the evolution of the length of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187" y="735291"/>
                <a:ext cx="7910963" cy="5740674"/>
              </a:xfrm>
              <a:prstGeom prst="rect">
                <a:avLst/>
              </a:prstGeom>
              <a:blipFill rotWithShape="0">
                <a:blip r:embed="rId3"/>
                <a:stretch>
                  <a:fillRect l="-6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196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10066" y="198540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Algebra Review—Eigenvalues and Eigenvectors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84188" y="1119267"/>
                <a:ext cx="8383431" cy="3831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For any well </a:t>
                </a:r>
                <a:r>
                  <a:rPr lang="en-US" dirty="0"/>
                  <a:t>behaved square matrix,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 smtClean="0"/>
                  <a:t>, of order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, there exist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b="1" dirty="0" smtClean="0">
                    <a:solidFill>
                      <a:srgbClr val="0000CC"/>
                    </a:solidFill>
                  </a:rPr>
                  <a:t>Eigenvalues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corresponding </a:t>
                </a:r>
                <a:r>
                  <a:rPr lang="en-US" b="1" dirty="0" smtClean="0">
                    <a:solidFill>
                      <a:srgbClr val="0000CC"/>
                    </a:solidFill>
                  </a:rPr>
                  <a:t>normalized</a:t>
                </a:r>
                <a:r>
                  <a:rPr lang="en-US" dirty="0" smtClean="0">
                    <a:solidFill>
                      <a:srgbClr val="0000CC"/>
                    </a:solidFill>
                  </a:rPr>
                  <a:t> linearly independent </a:t>
                </a:r>
                <a:r>
                  <a:rPr lang="en-US" b="1" dirty="0" smtClean="0">
                    <a:solidFill>
                      <a:srgbClr val="0000CC"/>
                    </a:solidFill>
                  </a:rPr>
                  <a:t>Eigenvectors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… 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err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dirty="0" err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, such that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 smtClean="0"/>
                  <a:t>and 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For an eigenvector, multiplication by a matrix acts like multiplication by a scalar, </a:t>
                </a:r>
                <a:r>
                  <a:rPr lang="en-US" i="1" dirty="0" smtClean="0"/>
                  <a:t>i.e.</a:t>
                </a:r>
                <a:r>
                  <a:rPr lang="en-US" dirty="0" smtClean="0"/>
                  <a:t>, the matrix does not rotate the eigenvector</a:t>
                </a:r>
                <a:endParaRPr lang="en-US" dirty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endParaRPr lang="en-US" dirty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188" y="1119267"/>
                <a:ext cx="8383431" cy="3831818"/>
              </a:xfrm>
              <a:prstGeom prst="rect">
                <a:avLst/>
              </a:prstGeom>
              <a:blipFill rotWithShape="0">
                <a:blip r:embed="rId3"/>
                <a:stretch>
                  <a:fillRect l="-5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840534" y="4566007"/>
            <a:ext cx="2173040" cy="1972905"/>
            <a:chOff x="2342399" y="3885487"/>
            <a:chExt cx="2173040" cy="1972905"/>
          </a:xfrm>
        </p:grpSpPr>
        <p:grpSp>
          <p:nvGrpSpPr>
            <p:cNvPr id="22" name="Group 21"/>
            <p:cNvGrpSpPr/>
            <p:nvPr/>
          </p:nvGrpSpPr>
          <p:grpSpPr>
            <a:xfrm>
              <a:off x="2342399" y="3885487"/>
              <a:ext cx="2164007" cy="1635478"/>
              <a:chOff x="2342399" y="3885487"/>
              <a:chExt cx="2164007" cy="1635478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2741489" y="3984773"/>
                <a:ext cx="1764917" cy="1536192"/>
                <a:chOff x="2741489" y="3984773"/>
                <a:chExt cx="1764917" cy="153619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Rectangle 25"/>
                    <p:cNvSpPr/>
                    <p:nvPr/>
                  </p:nvSpPr>
                  <p:spPr>
                    <a:xfrm>
                      <a:off x="3880850" y="4123506"/>
                      <a:ext cx="625556" cy="40293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8" name="Rectangle 1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80850" y="4123506"/>
                      <a:ext cx="625556" cy="402931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27" name="Group 26"/>
                <p:cNvGrpSpPr/>
                <p:nvPr/>
              </p:nvGrpSpPr>
              <p:grpSpPr>
                <a:xfrm>
                  <a:off x="2741489" y="3984773"/>
                  <a:ext cx="1536192" cy="1536192"/>
                  <a:chOff x="2741489" y="3989487"/>
                  <a:chExt cx="1536192" cy="1536192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741489" y="3989487"/>
                    <a:ext cx="1536192" cy="1536192"/>
                    <a:chOff x="2741489" y="3989487"/>
                    <a:chExt cx="1536192" cy="1536192"/>
                  </a:xfrm>
                </p:grpSpPr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2741489" y="3989487"/>
                      <a:ext cx="1536192" cy="1536192"/>
                      <a:chOff x="5901179" y="3932926"/>
                      <a:chExt cx="1536192" cy="1536192"/>
                    </a:xfrm>
                  </p:grpSpPr>
                  <p:cxnSp>
                    <p:nvCxnSpPr>
                      <p:cNvPr id="33" name="Straight Connector 32"/>
                      <p:cNvCxnSpPr/>
                      <p:nvPr/>
                    </p:nvCxnSpPr>
                    <p:spPr>
                      <a:xfrm>
                        <a:off x="5901179" y="5459691"/>
                        <a:ext cx="1536192" cy="9427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/>
                      <p:cNvCxnSpPr/>
                      <p:nvPr/>
                    </p:nvCxnSpPr>
                    <p:spPr>
                      <a:xfrm rot="5400000">
                        <a:off x="5137797" y="4696308"/>
                        <a:ext cx="1536192" cy="9427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2" name="Rectangle 31"/>
                        <p:cNvSpPr/>
                        <p:nvPr/>
                      </p:nvSpPr>
                      <p:spPr>
                        <a:xfrm>
                          <a:off x="2959171" y="4331256"/>
                          <a:ext cx="422743" cy="40293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24" name="Rectangle 2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959171" y="4331256"/>
                          <a:ext cx="422743" cy="402931"/>
                        </a:xfrm>
                        <a:prstGeom prst="rect">
                          <a:avLst/>
                        </a:prstGeom>
                        <a:blipFill rotWithShape="0">
                          <a:blip r:embed="rId7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29" name="Straight Arrow Connector 28"/>
                  <p:cNvCxnSpPr>
                    <a:endCxn id="32" idx="3"/>
                  </p:cNvCxnSpPr>
                  <p:nvPr/>
                </p:nvCxnSpPr>
                <p:spPr>
                  <a:xfrm flipV="1">
                    <a:off x="2750917" y="4532722"/>
                    <a:ext cx="630997" cy="983530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/>
                  <p:cNvCxnSpPr>
                    <a:endCxn id="26" idx="2"/>
                  </p:cNvCxnSpPr>
                  <p:nvPr/>
                </p:nvCxnSpPr>
                <p:spPr>
                  <a:xfrm flipV="1">
                    <a:off x="2771058" y="4531151"/>
                    <a:ext cx="1422570" cy="947394"/>
                  </a:xfrm>
                  <a:prstGeom prst="straightConnector1">
                    <a:avLst/>
                  </a:prstGeom>
                  <a:ln w="25400">
                    <a:solidFill>
                      <a:srgbClr val="0070C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Rectangle 24"/>
                  <p:cNvSpPr/>
                  <p:nvPr/>
                </p:nvSpPr>
                <p:spPr>
                  <a:xfrm>
                    <a:off x="2342399" y="3885487"/>
                    <a:ext cx="50526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4" name="Rectangle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2399" y="3885487"/>
                    <a:ext cx="505267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4015495" y="5489060"/>
                  <a:ext cx="49994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5495" y="5489060"/>
                  <a:ext cx="499944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457306" y="4440025"/>
                <a:ext cx="2209721" cy="679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Arbitrary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endParaRPr lang="en-US" dirty="0"/>
              </a:p>
              <a:p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7306" y="4440025"/>
                <a:ext cx="2209721" cy="679930"/>
              </a:xfrm>
              <a:prstGeom prst="rect">
                <a:avLst/>
              </a:prstGeom>
              <a:blipFill rotWithShape="0">
                <a:blip r:embed="rId10"/>
                <a:stretch>
                  <a:fillRect l="-2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/>
          <p:cNvGrpSpPr/>
          <p:nvPr/>
        </p:nvGrpSpPr>
        <p:grpSpPr>
          <a:xfrm>
            <a:off x="4373593" y="4606110"/>
            <a:ext cx="2849707" cy="1972905"/>
            <a:chOff x="2342399" y="3885487"/>
            <a:chExt cx="2849707" cy="1972905"/>
          </a:xfrm>
        </p:grpSpPr>
        <p:grpSp>
          <p:nvGrpSpPr>
            <p:cNvPr id="37" name="Group 36"/>
            <p:cNvGrpSpPr/>
            <p:nvPr/>
          </p:nvGrpSpPr>
          <p:grpSpPr>
            <a:xfrm>
              <a:off x="2342399" y="3885487"/>
              <a:ext cx="2849707" cy="1635478"/>
              <a:chOff x="2342399" y="3885487"/>
              <a:chExt cx="2849707" cy="1635478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2741489" y="3984773"/>
                <a:ext cx="2450617" cy="1536192"/>
                <a:chOff x="2741489" y="3984773"/>
                <a:chExt cx="2450617" cy="153619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Rectangle 40"/>
                    <p:cNvSpPr/>
                    <p:nvPr/>
                  </p:nvSpPr>
                  <p:spPr>
                    <a:xfrm>
                      <a:off x="3880850" y="4123506"/>
                      <a:ext cx="131125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b>
                              <m:sSubPr>
                                <m:ctrlPr>
                                  <a:rPr lang="en-US" i="1" dirty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 dirty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 dirty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b="0" i="1" dirty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acc>
                                  <m:accPr>
                                    <m:chr m:val="⃗"/>
                                    <m:ctrlPr>
                                      <a:rPr lang="en-US" i="1" dirty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 dirty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3" name="Rectangle 3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80850" y="4123506"/>
                      <a:ext cx="1311256" cy="369332"/>
                    </a:xfrm>
                    <a:prstGeom prst="rect">
                      <a:avLst/>
                    </a:prstGeom>
                    <a:blipFill rotWithShape="0">
                      <a:blip r:embed="rId11"/>
                      <a:stretch>
                        <a:fillRect t="-21667" r="-14884" b="-3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42" name="Group 41"/>
                <p:cNvGrpSpPr/>
                <p:nvPr/>
              </p:nvGrpSpPr>
              <p:grpSpPr>
                <a:xfrm>
                  <a:off x="2741489" y="3984773"/>
                  <a:ext cx="1765420" cy="1536192"/>
                  <a:chOff x="2741489" y="3989487"/>
                  <a:chExt cx="1765420" cy="1536192"/>
                </a:xfrm>
              </p:grpSpPr>
              <p:grpSp>
                <p:nvGrpSpPr>
                  <p:cNvPr id="43" name="Group 42"/>
                  <p:cNvGrpSpPr/>
                  <p:nvPr/>
                </p:nvGrpSpPr>
                <p:grpSpPr>
                  <a:xfrm>
                    <a:off x="2741489" y="3989487"/>
                    <a:ext cx="1536192" cy="1536192"/>
                    <a:chOff x="2741489" y="3989487"/>
                    <a:chExt cx="1536192" cy="1536192"/>
                  </a:xfrm>
                </p:grpSpPr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2741489" y="3989487"/>
                      <a:ext cx="1536192" cy="1536192"/>
                      <a:chOff x="5901179" y="3932926"/>
                      <a:chExt cx="1536192" cy="1536192"/>
                    </a:xfrm>
                  </p:grpSpPr>
                  <p:cxnSp>
                    <p:nvCxnSpPr>
                      <p:cNvPr id="48" name="Straight Connector 47"/>
                      <p:cNvCxnSpPr/>
                      <p:nvPr/>
                    </p:nvCxnSpPr>
                    <p:spPr>
                      <a:xfrm>
                        <a:off x="5901179" y="5459691"/>
                        <a:ext cx="1536192" cy="9427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/>
                      <p:cNvCxnSpPr/>
                      <p:nvPr/>
                    </p:nvCxnSpPr>
                    <p:spPr>
                      <a:xfrm rot="5400000">
                        <a:off x="5137797" y="4696308"/>
                        <a:ext cx="1536192" cy="9427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7" name="Rectangle 46"/>
                        <p:cNvSpPr/>
                        <p:nvPr/>
                      </p:nvSpPr>
                      <p:spPr>
                        <a:xfrm>
                          <a:off x="3312965" y="4520030"/>
                          <a:ext cx="757582" cy="369332"/>
                        </a:xfrm>
                        <a:prstGeom prst="rect">
                          <a:avLst/>
                        </a:prstGeom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 dirty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39" name="Rectangle 38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312965" y="4520030"/>
                          <a:ext cx="757582" cy="369332"/>
                        </a:xfrm>
                        <a:prstGeom prst="rect">
                          <a:avLst/>
                        </a:prstGeom>
                        <a:blipFill rotWithShape="0">
                          <a:blip r:embed="rId12"/>
                          <a:stretch>
                            <a:fillRect t="-21667" r="-4032" b="-333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44" name="Straight Arrow Connector 43"/>
                  <p:cNvCxnSpPr/>
                  <p:nvPr/>
                </p:nvCxnSpPr>
                <p:spPr>
                  <a:xfrm flipV="1">
                    <a:off x="2750917" y="4883613"/>
                    <a:ext cx="1124097" cy="632639"/>
                  </a:xfrm>
                  <a:prstGeom prst="straightConnector1">
                    <a:avLst/>
                  </a:prstGeom>
                  <a:ln w="412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/>
                  <p:cNvCxnSpPr/>
                  <p:nvPr/>
                </p:nvCxnSpPr>
                <p:spPr>
                  <a:xfrm flipV="1">
                    <a:off x="2741489" y="4527643"/>
                    <a:ext cx="1765420" cy="980996"/>
                  </a:xfrm>
                  <a:prstGeom prst="straightConnector1">
                    <a:avLst/>
                  </a:prstGeom>
                  <a:ln w="25400">
                    <a:solidFill>
                      <a:srgbClr val="0070C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Rectangle 39"/>
                  <p:cNvSpPr/>
                  <p:nvPr/>
                </p:nvSpPr>
                <p:spPr>
                  <a:xfrm>
                    <a:off x="2342399" y="3885487"/>
                    <a:ext cx="50526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4" name="Rectangle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2399" y="3885487"/>
                    <a:ext cx="505267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>
                  <a:off x="4015495" y="5489060"/>
                  <a:ext cx="49994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5495" y="5489060"/>
                  <a:ext cx="499944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5454800" y="4490872"/>
                <a:ext cx="22097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Eigenvector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 smtClean="0"/>
                  <a:t> </a:t>
                </a:r>
                <a:endParaRPr lang="en-US" i="1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800" y="4490872"/>
                <a:ext cx="2209721" cy="646331"/>
              </a:xfrm>
              <a:prstGeom prst="rect">
                <a:avLst/>
              </a:prstGeom>
              <a:blipFill rotWithShape="0">
                <a:blip r:embed="rId13"/>
                <a:stretch>
                  <a:fillRect l="-2486" t="-12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49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10066" y="198540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0000CC"/>
                </a:solidFill>
              </a:rPr>
              <a:t>Linear Algebra Review—Eigenvalues and Eigenvectors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84188" y="1119267"/>
                <a:ext cx="8383431" cy="3831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We find the Eigenvalues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 smtClean="0"/>
                  <a:t> by noting that 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𝕀</m:t>
                          </m:r>
                        </m:e>
                      </m:d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𝕀</m:t>
                              </m:r>
                            </m:e>
                          </m:d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Finding the Eigenvalues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 is then a problem of finding the roots of the determinant equation, which is a polynomial of order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dirty="0" smtClean="0"/>
                  <a:t>Finding the Eigenvectors is a bit more involved, but we don’t need to evaluate them at the moment, we just need them to exist</a:t>
                </a:r>
              </a:p>
              <a:p>
                <a:pPr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endParaRPr lang="en-US" b="1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188" y="1119267"/>
                <a:ext cx="8383431" cy="3831818"/>
              </a:xfrm>
              <a:prstGeom prst="rect">
                <a:avLst/>
              </a:prstGeom>
              <a:blipFill rotWithShape="0">
                <a:blip r:embed="rId3"/>
                <a:stretch>
                  <a:fillRect l="-5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840534" y="4566007"/>
            <a:ext cx="2173040" cy="1972905"/>
            <a:chOff x="2342399" y="3885487"/>
            <a:chExt cx="2173040" cy="1972905"/>
          </a:xfrm>
        </p:grpSpPr>
        <p:grpSp>
          <p:nvGrpSpPr>
            <p:cNvPr id="14" name="Group 13"/>
            <p:cNvGrpSpPr/>
            <p:nvPr/>
          </p:nvGrpSpPr>
          <p:grpSpPr>
            <a:xfrm>
              <a:off x="2342399" y="3885487"/>
              <a:ext cx="2164007" cy="1635478"/>
              <a:chOff x="2342399" y="3885487"/>
              <a:chExt cx="2164007" cy="163547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2741489" y="3984773"/>
                <a:ext cx="1764917" cy="1536192"/>
                <a:chOff x="2741489" y="3984773"/>
                <a:chExt cx="1764917" cy="153619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Rectangle 17"/>
                    <p:cNvSpPr/>
                    <p:nvPr/>
                  </p:nvSpPr>
                  <p:spPr>
                    <a:xfrm>
                      <a:off x="3880850" y="4123506"/>
                      <a:ext cx="625556" cy="40293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8" name="Rectangle 1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80850" y="4123506"/>
                      <a:ext cx="625556" cy="402931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9" name="Group 18"/>
                <p:cNvGrpSpPr/>
                <p:nvPr/>
              </p:nvGrpSpPr>
              <p:grpSpPr>
                <a:xfrm>
                  <a:off x="2741489" y="3984773"/>
                  <a:ext cx="1536192" cy="1536192"/>
                  <a:chOff x="2741489" y="3989487"/>
                  <a:chExt cx="1536192" cy="1536192"/>
                </a:xfrm>
              </p:grpSpPr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2741489" y="3989487"/>
                    <a:ext cx="1536192" cy="1536192"/>
                    <a:chOff x="2741489" y="3989487"/>
                    <a:chExt cx="1536192" cy="1536192"/>
                  </a:xfrm>
                </p:grpSpPr>
                <p:grpSp>
                  <p:nvGrpSpPr>
                    <p:cNvPr id="23" name="Group 22"/>
                    <p:cNvGrpSpPr/>
                    <p:nvPr/>
                  </p:nvGrpSpPr>
                  <p:grpSpPr>
                    <a:xfrm>
                      <a:off x="2741489" y="3989487"/>
                      <a:ext cx="1536192" cy="1536192"/>
                      <a:chOff x="5901179" y="3932926"/>
                      <a:chExt cx="1536192" cy="1536192"/>
                    </a:xfrm>
                  </p:grpSpPr>
                  <p:cxnSp>
                    <p:nvCxnSpPr>
                      <p:cNvPr id="25" name="Straight Connector 24"/>
                      <p:cNvCxnSpPr/>
                      <p:nvPr/>
                    </p:nvCxnSpPr>
                    <p:spPr>
                      <a:xfrm>
                        <a:off x="5901179" y="5459691"/>
                        <a:ext cx="1536192" cy="9427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6" name="Straight Connector 25"/>
                      <p:cNvCxnSpPr/>
                      <p:nvPr/>
                    </p:nvCxnSpPr>
                    <p:spPr>
                      <a:xfrm rot="5400000">
                        <a:off x="5137797" y="4696308"/>
                        <a:ext cx="1536192" cy="9427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4" name="Rectangle 23"/>
                        <p:cNvSpPr/>
                        <p:nvPr/>
                      </p:nvSpPr>
                      <p:spPr>
                        <a:xfrm>
                          <a:off x="2959171" y="4331256"/>
                          <a:ext cx="422743" cy="402931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24" name="Rectangle 2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959171" y="4331256"/>
                          <a:ext cx="422743" cy="402931"/>
                        </a:xfrm>
                        <a:prstGeom prst="rect">
                          <a:avLst/>
                        </a:prstGeom>
                        <a:blipFill rotWithShape="0">
                          <a:blip r:embed="rId7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21" name="Straight Arrow Connector 20"/>
                  <p:cNvCxnSpPr>
                    <a:endCxn id="24" idx="3"/>
                  </p:cNvCxnSpPr>
                  <p:nvPr/>
                </p:nvCxnSpPr>
                <p:spPr>
                  <a:xfrm flipV="1">
                    <a:off x="2750917" y="4532722"/>
                    <a:ext cx="630997" cy="983530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/>
                  <p:cNvCxnSpPr>
                    <a:endCxn id="18" idx="2"/>
                  </p:cNvCxnSpPr>
                  <p:nvPr/>
                </p:nvCxnSpPr>
                <p:spPr>
                  <a:xfrm flipV="1">
                    <a:off x="2771058" y="4531151"/>
                    <a:ext cx="1422570" cy="947394"/>
                  </a:xfrm>
                  <a:prstGeom prst="straightConnector1">
                    <a:avLst/>
                  </a:prstGeom>
                  <a:ln w="25400">
                    <a:solidFill>
                      <a:srgbClr val="0070C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2342399" y="3885487"/>
                    <a:ext cx="50526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4" name="Rectangle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2399" y="3885487"/>
                    <a:ext cx="505267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4015495" y="5489060"/>
                  <a:ext cx="49994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5495" y="5489060"/>
                  <a:ext cx="499944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57306" y="4440025"/>
                <a:ext cx="2209721" cy="679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Arbitrary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endParaRPr lang="en-US" dirty="0"/>
              </a:p>
              <a:p>
                <a:r>
                  <a:rPr lang="en-US" dirty="0" smtClean="0"/>
                  <a:t> </a:t>
                </a:r>
                <a:endParaRPr lang="en-US" i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7306" y="4440025"/>
                <a:ext cx="2209721" cy="679930"/>
              </a:xfrm>
              <a:prstGeom prst="rect">
                <a:avLst/>
              </a:prstGeom>
              <a:blipFill rotWithShape="0">
                <a:blip r:embed="rId10"/>
                <a:stretch>
                  <a:fillRect l="-2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/>
          <p:cNvGrpSpPr/>
          <p:nvPr/>
        </p:nvGrpSpPr>
        <p:grpSpPr>
          <a:xfrm>
            <a:off x="4373593" y="4606110"/>
            <a:ext cx="2849707" cy="1972905"/>
            <a:chOff x="2342399" y="3885487"/>
            <a:chExt cx="2849707" cy="1972905"/>
          </a:xfrm>
        </p:grpSpPr>
        <p:grpSp>
          <p:nvGrpSpPr>
            <p:cNvPr id="29" name="Group 28"/>
            <p:cNvGrpSpPr/>
            <p:nvPr/>
          </p:nvGrpSpPr>
          <p:grpSpPr>
            <a:xfrm>
              <a:off x="2342399" y="3885487"/>
              <a:ext cx="2849707" cy="1635478"/>
              <a:chOff x="2342399" y="3885487"/>
              <a:chExt cx="2849707" cy="1635478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741489" y="3984773"/>
                <a:ext cx="2450617" cy="1536192"/>
                <a:chOff x="2741489" y="3984773"/>
                <a:chExt cx="2450617" cy="153619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Rectangle 32"/>
                    <p:cNvSpPr/>
                    <p:nvPr/>
                  </p:nvSpPr>
                  <p:spPr>
                    <a:xfrm>
                      <a:off x="3880850" y="4123506"/>
                      <a:ext cx="131125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b>
                              <m:sSubPr>
                                <m:ctrlPr>
                                  <a:rPr lang="en-US" i="1" dirty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 dirty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 dirty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b="0" i="1" dirty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acc>
                                  <m:accPr>
                                    <m:chr m:val="⃗"/>
                                    <m:ctrlPr>
                                      <a:rPr lang="en-US" i="1" dirty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 dirty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3" name="Rectangle 3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80850" y="4123506"/>
                      <a:ext cx="1311256" cy="369332"/>
                    </a:xfrm>
                    <a:prstGeom prst="rect">
                      <a:avLst/>
                    </a:prstGeom>
                    <a:blipFill rotWithShape="0">
                      <a:blip r:embed="rId11"/>
                      <a:stretch>
                        <a:fillRect t="-21667" r="-14884" b="-3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34" name="Group 33"/>
                <p:cNvGrpSpPr/>
                <p:nvPr/>
              </p:nvGrpSpPr>
              <p:grpSpPr>
                <a:xfrm>
                  <a:off x="2741489" y="3984773"/>
                  <a:ext cx="1765420" cy="1536192"/>
                  <a:chOff x="2741489" y="3989487"/>
                  <a:chExt cx="1765420" cy="1536192"/>
                </a:xfrm>
              </p:grpSpPr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2741489" y="3989487"/>
                    <a:ext cx="1536192" cy="1536192"/>
                    <a:chOff x="2741489" y="3989487"/>
                    <a:chExt cx="1536192" cy="1536192"/>
                  </a:xfrm>
                </p:grpSpPr>
                <p:grpSp>
                  <p:nvGrpSpPr>
                    <p:cNvPr id="38" name="Group 37"/>
                    <p:cNvGrpSpPr/>
                    <p:nvPr/>
                  </p:nvGrpSpPr>
                  <p:grpSpPr>
                    <a:xfrm>
                      <a:off x="2741489" y="3989487"/>
                      <a:ext cx="1536192" cy="1536192"/>
                      <a:chOff x="5901179" y="3932926"/>
                      <a:chExt cx="1536192" cy="1536192"/>
                    </a:xfrm>
                  </p:grpSpPr>
                  <p:cxnSp>
                    <p:nvCxnSpPr>
                      <p:cNvPr id="40" name="Straight Connector 39"/>
                      <p:cNvCxnSpPr/>
                      <p:nvPr/>
                    </p:nvCxnSpPr>
                    <p:spPr>
                      <a:xfrm>
                        <a:off x="5901179" y="5459691"/>
                        <a:ext cx="1536192" cy="9427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/>
                      <p:cNvCxnSpPr/>
                      <p:nvPr/>
                    </p:nvCxnSpPr>
                    <p:spPr>
                      <a:xfrm rot="5400000">
                        <a:off x="5137797" y="4696308"/>
                        <a:ext cx="1536192" cy="9427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9" name="Rectangle 38"/>
                        <p:cNvSpPr/>
                        <p:nvPr/>
                      </p:nvSpPr>
                      <p:spPr>
                        <a:xfrm>
                          <a:off x="3312965" y="4520030"/>
                          <a:ext cx="757582" cy="369332"/>
                        </a:xfrm>
                        <a:prstGeom prst="rect">
                          <a:avLst/>
                        </a:prstGeom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 dirty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39" name="Rectangle 38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312965" y="4520030"/>
                          <a:ext cx="757582" cy="369332"/>
                        </a:xfrm>
                        <a:prstGeom prst="rect">
                          <a:avLst/>
                        </a:prstGeom>
                        <a:blipFill rotWithShape="0">
                          <a:blip r:embed="rId12"/>
                          <a:stretch>
                            <a:fillRect t="-21667" r="-4032" b="-333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36" name="Straight Arrow Connector 35"/>
                  <p:cNvCxnSpPr/>
                  <p:nvPr/>
                </p:nvCxnSpPr>
                <p:spPr>
                  <a:xfrm flipV="1">
                    <a:off x="2750917" y="4883613"/>
                    <a:ext cx="1124097" cy="632639"/>
                  </a:xfrm>
                  <a:prstGeom prst="straightConnector1">
                    <a:avLst/>
                  </a:prstGeom>
                  <a:ln w="412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/>
                  <p:cNvCxnSpPr/>
                  <p:nvPr/>
                </p:nvCxnSpPr>
                <p:spPr>
                  <a:xfrm flipV="1">
                    <a:off x="2741489" y="4527643"/>
                    <a:ext cx="1765420" cy="980996"/>
                  </a:xfrm>
                  <a:prstGeom prst="straightConnector1">
                    <a:avLst/>
                  </a:prstGeom>
                  <a:ln w="25400">
                    <a:solidFill>
                      <a:srgbClr val="0070C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Rectangle 31"/>
                  <p:cNvSpPr/>
                  <p:nvPr/>
                </p:nvSpPr>
                <p:spPr>
                  <a:xfrm>
                    <a:off x="2342399" y="3885487"/>
                    <a:ext cx="50526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4" name="Rectangle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2399" y="3885487"/>
                    <a:ext cx="505267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4015495" y="5489060"/>
                  <a:ext cx="49994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5495" y="5489060"/>
                  <a:ext cx="499944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5454800" y="4490872"/>
                <a:ext cx="22097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Eigenvector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800" y="4490872"/>
                <a:ext cx="2209721" cy="646331"/>
              </a:xfrm>
              <a:prstGeom prst="rect">
                <a:avLst/>
              </a:prstGeom>
              <a:blipFill rotWithShape="0">
                <a:blip r:embed="rId13"/>
                <a:stretch>
                  <a:fillRect l="-2486" t="-12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74314" y="6360928"/>
                <a:ext cx="2696408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dirty="0" smtClean="0"/>
                  <a:t> Scaled and Rotated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314" y="6360928"/>
                <a:ext cx="2696408" cy="402931"/>
              </a:xfrm>
              <a:prstGeom prst="rect">
                <a:avLst/>
              </a:prstGeom>
              <a:blipFill rotWithShape="0">
                <a:blip r:embed="rId14"/>
                <a:stretch>
                  <a:fillRect b="-223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626226" y="6400027"/>
                <a:ext cx="26964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Scaled Only</a:t>
                </a:r>
                <a:endParaRPr 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6226" y="6400027"/>
                <a:ext cx="2696408" cy="369332"/>
              </a:xfrm>
              <a:prstGeom prst="rect">
                <a:avLst/>
              </a:prstGeom>
              <a:blipFill rotWithShape="0">
                <a:blip r:embed="rId15"/>
                <a:stretch>
                  <a:fillRect t="-21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03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10066" y="198540"/>
            <a:ext cx="8229600" cy="66930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Linear Algebra Review—Eigenvalues and Eigenvectors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1788348" y="2582112"/>
                <a:ext cx="6946075" cy="35437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88348" y="2582112"/>
                <a:ext cx="6946075" cy="354379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39796" y="1079419"/>
                <a:ext cx="8662801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Theorem: </a:t>
                </a:r>
                <a:r>
                  <a:rPr lang="en-US" dirty="0" smtClean="0"/>
                  <a:t>If all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eigenvalues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of a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 smtClean="0"/>
                  <a:t> are different, then there are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distinct, linearly independent eigenvectors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and we </a:t>
                </a:r>
                <a:r>
                  <a:rPr lang="en-US" dirty="0"/>
                  <a:t>can write </a:t>
                </a:r>
                <a:r>
                  <a:rPr lang="en-US" b="1" dirty="0"/>
                  <a:t>any</a:t>
                </a:r>
                <a:r>
                  <a:rPr lang="en-US" dirty="0"/>
                  <a:t>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as the sum of multiples of the eigenvectors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 smtClean="0"/>
                  <a:t> (see any standard linear algebra text for proof). If the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 smtClean="0"/>
                  <a:t> is symmetric, then the eigenvectors are orthogonal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796" y="1079419"/>
                <a:ext cx="8662801" cy="1200329"/>
              </a:xfrm>
              <a:prstGeom prst="rect">
                <a:avLst/>
              </a:prstGeom>
              <a:blipFill rotWithShape="0">
                <a:blip r:embed="rId6"/>
                <a:stretch>
                  <a:fillRect l="-633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6" name="Group 55"/>
          <p:cNvGrpSpPr/>
          <p:nvPr/>
        </p:nvGrpSpPr>
        <p:grpSpPr>
          <a:xfrm>
            <a:off x="404508" y="2309948"/>
            <a:ext cx="2513001" cy="1972905"/>
            <a:chOff x="6354618" y="1896489"/>
            <a:chExt cx="2513001" cy="1972905"/>
          </a:xfrm>
        </p:grpSpPr>
        <p:grpSp>
          <p:nvGrpSpPr>
            <p:cNvPr id="52" name="Group 51"/>
            <p:cNvGrpSpPr/>
            <p:nvPr/>
          </p:nvGrpSpPr>
          <p:grpSpPr>
            <a:xfrm>
              <a:off x="6354618" y="1896489"/>
              <a:ext cx="2513001" cy="1972905"/>
              <a:chOff x="6354618" y="1896489"/>
              <a:chExt cx="2513001" cy="1972905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6694579" y="1896489"/>
                <a:ext cx="2173040" cy="1972905"/>
                <a:chOff x="6694579" y="1896489"/>
                <a:chExt cx="2173040" cy="1972905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6694579" y="1896489"/>
                  <a:ext cx="2173040" cy="1972905"/>
                  <a:chOff x="6694579" y="1896489"/>
                  <a:chExt cx="2173040" cy="1972905"/>
                </a:xfrm>
              </p:grpSpPr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6694579" y="1896489"/>
                    <a:ext cx="2173040" cy="1972905"/>
                    <a:chOff x="2557505" y="3640484"/>
                    <a:chExt cx="2173040" cy="1972905"/>
                  </a:xfrm>
                </p:grpSpPr>
                <p:grpSp>
                  <p:nvGrpSpPr>
                    <p:cNvPr id="11" name="Group 10"/>
                    <p:cNvGrpSpPr/>
                    <p:nvPr/>
                  </p:nvGrpSpPr>
                  <p:grpSpPr>
                    <a:xfrm>
                      <a:off x="2557505" y="3640484"/>
                      <a:ext cx="2173040" cy="1972905"/>
                      <a:chOff x="2342399" y="3885487"/>
                      <a:chExt cx="2173040" cy="1972905"/>
                    </a:xfrm>
                  </p:grpSpPr>
                  <p:grpSp>
                    <p:nvGrpSpPr>
                      <p:cNvPr id="13" name="Group 12"/>
                      <p:cNvGrpSpPr/>
                      <p:nvPr/>
                    </p:nvGrpSpPr>
                    <p:grpSpPr>
                      <a:xfrm>
                        <a:off x="2342399" y="3885487"/>
                        <a:ext cx="1935282" cy="1635478"/>
                        <a:chOff x="2342399" y="3885487"/>
                        <a:chExt cx="1935282" cy="1635478"/>
                      </a:xfrm>
                    </p:grpSpPr>
                    <p:grpSp>
                      <p:nvGrpSpPr>
                        <p:cNvPr id="22" name="Group 21"/>
                        <p:cNvGrpSpPr/>
                        <p:nvPr/>
                      </p:nvGrpSpPr>
                      <p:grpSpPr>
                        <a:xfrm>
                          <a:off x="2741489" y="3984773"/>
                          <a:ext cx="1536192" cy="1536192"/>
                          <a:chOff x="5901179" y="3932926"/>
                          <a:chExt cx="1536192" cy="1536192"/>
                        </a:xfrm>
                      </p:grpSpPr>
                      <p:cxnSp>
                        <p:nvCxnSpPr>
                          <p:cNvPr id="24" name="Straight Connector 23"/>
                          <p:cNvCxnSpPr/>
                          <p:nvPr/>
                        </p:nvCxnSpPr>
                        <p:spPr>
                          <a:xfrm>
                            <a:off x="5901179" y="5459691"/>
                            <a:ext cx="1536192" cy="9427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5" name="Straight Connector 24"/>
                          <p:cNvCxnSpPr/>
                          <p:nvPr/>
                        </p:nvCxnSpPr>
                        <p:spPr>
                          <a:xfrm rot="5400000">
                            <a:off x="5137797" y="4696308"/>
                            <a:ext cx="1536192" cy="9427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chemeClr val="tx1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16" name="Rectangle 15"/>
                            <p:cNvSpPr/>
                            <p:nvPr/>
                          </p:nvSpPr>
                          <p:spPr>
                            <a:xfrm>
                              <a:off x="2342399" y="3885487"/>
                              <a:ext cx="505267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 dirty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14" name="Rectangle 13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2342399" y="3885487"/>
                              <a:ext cx="505267" cy="369332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8"/>
                              <a:stretch>
                                <a:fillRect b="-1667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4" name="Rectangle 13"/>
                          <p:cNvSpPr/>
                          <p:nvPr/>
                        </p:nvSpPr>
                        <p:spPr>
                          <a:xfrm>
                            <a:off x="4015495" y="5489060"/>
                            <a:ext cx="499944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7" name="Rectangle 16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4015495" y="5489060"/>
                            <a:ext cx="499944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9"/>
                            <a:stretch>
                              <a:fillRect b="-166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0" name="Rectangle 9"/>
                        <p:cNvSpPr/>
                        <p:nvPr/>
                      </p:nvSpPr>
                      <p:spPr>
                        <a:xfrm>
                          <a:off x="3542255" y="3831057"/>
                          <a:ext cx="361894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0" name="Rectangle 9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542255" y="3831057"/>
                          <a:ext cx="361894" cy="369332"/>
                        </a:xfrm>
                        <a:prstGeom prst="rect">
                          <a:avLst/>
                        </a:prstGeom>
                        <a:blipFill rotWithShape="0">
                          <a:blip r:embed="rId10"/>
                          <a:stretch>
                            <a:fillRect t="-21311" r="-2833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4" name="Group 3"/>
                  <p:cNvGrpSpPr>
                    <a:grpSpLocks noChangeAspect="1"/>
                  </p:cNvGrpSpPr>
                  <p:nvPr/>
                </p:nvGrpSpPr>
                <p:grpSpPr>
                  <a:xfrm rot="-1800000">
                    <a:off x="6870968" y="2708905"/>
                    <a:ext cx="1190573" cy="566164"/>
                    <a:chOff x="2446539" y="3483210"/>
                    <a:chExt cx="1190573" cy="566164"/>
                  </a:xfrm>
                </p:grpSpPr>
                <p:grpSp>
                  <p:nvGrpSpPr>
                    <p:cNvPr id="3" name="Group 2"/>
                    <p:cNvGrpSpPr/>
                    <p:nvPr/>
                  </p:nvGrpSpPr>
                  <p:grpSpPr>
                    <a:xfrm>
                      <a:off x="2457252" y="3491590"/>
                      <a:ext cx="1179860" cy="557784"/>
                      <a:chOff x="2457252" y="3491590"/>
                      <a:chExt cx="1179860" cy="557784"/>
                    </a:xfrm>
                  </p:grpSpPr>
                  <p:cxnSp>
                    <p:nvCxnSpPr>
                      <p:cNvPr id="47" name="Straight Connector 46"/>
                      <p:cNvCxnSpPr/>
                      <p:nvPr/>
                    </p:nvCxnSpPr>
                    <p:spPr>
                      <a:xfrm>
                        <a:off x="2466680" y="4039946"/>
                        <a:ext cx="1170432" cy="9427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Straight Connector 47"/>
                      <p:cNvCxnSpPr/>
                      <p:nvPr/>
                    </p:nvCxnSpPr>
                    <p:spPr>
                      <a:xfrm rot="5400000">
                        <a:off x="2183074" y="3765768"/>
                        <a:ext cx="557784" cy="9427"/>
                      </a:xfrm>
                      <a:prstGeom prst="line">
                        <a:avLst/>
                      </a:prstGeom>
                      <a:ln w="25400">
                        <a:solidFill>
                          <a:srgbClr val="00B050"/>
                        </a:solidFill>
                        <a:headEnd type="triangl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0" name="Straight Arrow Connector 49"/>
                    <p:cNvCxnSpPr/>
                    <p:nvPr/>
                  </p:nvCxnSpPr>
                  <p:spPr>
                    <a:xfrm flipV="1">
                      <a:off x="2446539" y="3483210"/>
                      <a:ext cx="1170432" cy="557784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53" name="Straight Connector 52"/>
                <p:cNvCxnSpPr/>
                <p:nvPr/>
              </p:nvCxnSpPr>
              <p:spPr>
                <a:xfrm rot="19800000">
                  <a:off x="6754371" y="2744372"/>
                  <a:ext cx="1170432" cy="942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rot="3600000">
                  <a:off x="7669322" y="2718042"/>
                  <a:ext cx="557784" cy="942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sysDot"/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Rectangle 50"/>
                  <p:cNvSpPr/>
                  <p:nvPr/>
                </p:nvSpPr>
                <p:spPr>
                  <a:xfrm>
                    <a:off x="6354618" y="3110998"/>
                    <a:ext cx="68813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1" name="Rectangle 5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54618" y="3110998"/>
                    <a:ext cx="688137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t="-21311" r="-2566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54"/>
                <p:cNvSpPr/>
                <p:nvPr/>
              </p:nvSpPr>
              <p:spPr>
                <a:xfrm>
                  <a:off x="7752806" y="3037446"/>
                  <a:ext cx="6987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5" name="Rectangle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2806" y="3037446"/>
                  <a:ext cx="698781" cy="36933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t="-21311" r="-234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4" name="Group 93"/>
          <p:cNvGrpSpPr/>
          <p:nvPr/>
        </p:nvGrpSpPr>
        <p:grpSpPr>
          <a:xfrm>
            <a:off x="-139964" y="4387898"/>
            <a:ext cx="3608025" cy="2137694"/>
            <a:chOff x="3417358" y="4146807"/>
            <a:chExt cx="3608025" cy="213769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Rectangle 84"/>
                <p:cNvSpPr/>
                <p:nvPr/>
              </p:nvSpPr>
              <p:spPr>
                <a:xfrm>
                  <a:off x="3417358" y="5161775"/>
                  <a:ext cx="9103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00CC00"/>
                    </a:solidFill>
                  </a:endParaRPr>
                </a:p>
              </p:txBody>
            </p:sp>
          </mc:Choice>
          <mc:Fallback xmlns="">
            <p:sp>
              <p:nvSpPr>
                <p:cNvPr id="85" name="Rectangle 8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17358" y="5161775"/>
                  <a:ext cx="910377" cy="36933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t="-21311" r="-187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2" name="Group 91"/>
            <p:cNvGrpSpPr/>
            <p:nvPr/>
          </p:nvGrpSpPr>
          <p:grpSpPr>
            <a:xfrm>
              <a:off x="3888775" y="4146807"/>
              <a:ext cx="3136608" cy="2137694"/>
              <a:chOff x="3888775" y="4146807"/>
              <a:chExt cx="3136608" cy="2137694"/>
            </a:xfrm>
          </p:grpSpPr>
          <p:cxnSp>
            <p:nvCxnSpPr>
              <p:cNvPr id="86" name="Straight Connector 85"/>
              <p:cNvCxnSpPr>
                <a:cxnSpLocks noChangeAspect="1"/>
              </p:cNvCxnSpPr>
              <p:nvPr/>
            </p:nvCxnSpPr>
            <p:spPr>
              <a:xfrm rot="19800000">
                <a:off x="4554952" y="5477676"/>
                <a:ext cx="1755648" cy="14141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0" name="Group 89"/>
              <p:cNvGrpSpPr/>
              <p:nvPr/>
            </p:nvGrpSpPr>
            <p:grpSpPr>
              <a:xfrm>
                <a:off x="3888775" y="4146807"/>
                <a:ext cx="3136608" cy="2137694"/>
                <a:chOff x="3888775" y="4146807"/>
                <a:chExt cx="3136608" cy="2137694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3888775" y="4311596"/>
                  <a:ext cx="3136608" cy="1972905"/>
                  <a:chOff x="3888775" y="4311596"/>
                  <a:chExt cx="3136608" cy="1972905"/>
                </a:xfrm>
              </p:grpSpPr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3888775" y="4311596"/>
                    <a:ext cx="3136608" cy="1972905"/>
                    <a:chOff x="3888775" y="4311596"/>
                    <a:chExt cx="3136608" cy="1972905"/>
                  </a:xfrm>
                </p:grpSpPr>
                <p:grpSp>
                  <p:nvGrpSpPr>
                    <p:cNvPr id="59" name="Group 58"/>
                    <p:cNvGrpSpPr/>
                    <p:nvPr/>
                  </p:nvGrpSpPr>
                  <p:grpSpPr>
                    <a:xfrm>
                      <a:off x="3888775" y="4311596"/>
                      <a:ext cx="3136608" cy="1972905"/>
                      <a:chOff x="3888775" y="4311596"/>
                      <a:chExt cx="3136608" cy="1972905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7" name="Rectangle 86"/>
                          <p:cNvSpPr/>
                          <p:nvPr/>
                        </p:nvSpPr>
                        <p:spPr>
                          <a:xfrm>
                            <a:off x="6099040" y="5031846"/>
                            <a:ext cx="926343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7" name="Rectangle 86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099040" y="5031846"/>
                            <a:ext cx="926343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14"/>
                            <a:stretch>
                              <a:fillRect t="-21667" r="-18421" b="-166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58" name="Group 57"/>
                      <p:cNvGrpSpPr/>
                      <p:nvPr/>
                    </p:nvGrpSpPr>
                    <p:grpSpPr>
                      <a:xfrm>
                        <a:off x="3888775" y="4311596"/>
                        <a:ext cx="2513001" cy="1972905"/>
                        <a:chOff x="3888775" y="4311596"/>
                        <a:chExt cx="2513001" cy="1972905"/>
                      </a:xfrm>
                    </p:grpSpPr>
                    <p:grpSp>
                      <p:nvGrpSpPr>
                        <p:cNvPr id="57" name="Group 56"/>
                        <p:cNvGrpSpPr/>
                        <p:nvPr/>
                      </p:nvGrpSpPr>
                      <p:grpSpPr>
                        <a:xfrm>
                          <a:off x="3888775" y="4311596"/>
                          <a:ext cx="2513001" cy="1972905"/>
                          <a:chOff x="3888775" y="4311596"/>
                          <a:chExt cx="2513001" cy="1972905"/>
                        </a:xfrm>
                      </p:grpSpPr>
                      <p:grpSp>
                        <p:nvGrpSpPr>
                          <p:cNvPr id="61" name="Group 60"/>
                          <p:cNvGrpSpPr/>
                          <p:nvPr/>
                        </p:nvGrpSpPr>
                        <p:grpSpPr>
                          <a:xfrm>
                            <a:off x="3888775" y="4311596"/>
                            <a:ext cx="2513001" cy="1972905"/>
                            <a:chOff x="6354618" y="1896489"/>
                            <a:chExt cx="2513001" cy="1972905"/>
                          </a:xfrm>
                        </p:grpSpPr>
                        <p:grpSp>
                          <p:nvGrpSpPr>
                            <p:cNvPr id="62" name="Group 61"/>
                            <p:cNvGrpSpPr/>
                            <p:nvPr/>
                          </p:nvGrpSpPr>
                          <p:grpSpPr>
                            <a:xfrm>
                              <a:off x="6354618" y="1896489"/>
                              <a:ext cx="2513001" cy="1972905"/>
                              <a:chOff x="6354618" y="1896489"/>
                              <a:chExt cx="2513001" cy="1972905"/>
                            </a:xfrm>
                          </p:grpSpPr>
                          <p:grpSp>
                            <p:nvGrpSpPr>
                              <p:cNvPr id="64" name="Group 63"/>
                              <p:cNvGrpSpPr/>
                              <p:nvPr/>
                            </p:nvGrpSpPr>
                            <p:grpSpPr>
                              <a:xfrm>
                                <a:off x="6694579" y="1896489"/>
                                <a:ext cx="2173040" cy="1972905"/>
                                <a:chOff x="6694579" y="1896489"/>
                                <a:chExt cx="2173040" cy="1972905"/>
                              </a:xfrm>
                            </p:grpSpPr>
                            <p:grpSp>
                              <p:nvGrpSpPr>
                                <p:cNvPr id="66" name="Group 65"/>
                                <p:cNvGrpSpPr/>
                                <p:nvPr/>
                              </p:nvGrpSpPr>
                              <p:grpSpPr>
                                <a:xfrm>
                                  <a:off x="6694579" y="1896489"/>
                                  <a:ext cx="2173040" cy="1972905"/>
                                  <a:chOff x="6694579" y="1896489"/>
                                  <a:chExt cx="2173040" cy="1972905"/>
                                </a:xfrm>
                              </p:grpSpPr>
                              <p:grpSp>
                                <p:nvGrpSpPr>
                                  <p:cNvPr id="69" name="Group 68"/>
                                  <p:cNvGrpSpPr/>
                                  <p:nvPr/>
                                </p:nvGrpSpPr>
                                <p:grpSpPr>
                                  <a:xfrm>
                                    <a:off x="6694579" y="1896489"/>
                                    <a:ext cx="2173040" cy="1972905"/>
                                    <a:chOff x="2557505" y="3640484"/>
                                    <a:chExt cx="2173040" cy="1972905"/>
                                  </a:xfrm>
                                </p:grpSpPr>
                                <p:grpSp>
                                  <p:nvGrpSpPr>
                                    <p:cNvPr id="75" name="Group 74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2557505" y="3640484"/>
                                      <a:ext cx="2173040" cy="1972905"/>
                                      <a:chOff x="2342399" y="3885487"/>
                                      <a:chExt cx="2173040" cy="1972905"/>
                                    </a:xfrm>
                                  </p:grpSpPr>
                                  <p:grpSp>
                                    <p:nvGrpSpPr>
                                      <p:cNvPr id="77" name="Group 7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2342399" y="3885487"/>
                                        <a:ext cx="1935282" cy="1635478"/>
                                        <a:chOff x="2342399" y="3885487"/>
                                        <a:chExt cx="1935282" cy="1635478"/>
                                      </a:xfrm>
                                    </p:grpSpPr>
                                    <p:grpSp>
                                      <p:nvGrpSpPr>
                                        <p:cNvPr id="79" name="Group 78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2741489" y="3984773"/>
                                          <a:ext cx="1536192" cy="1536192"/>
                                          <a:chOff x="5901179" y="3932926"/>
                                          <a:chExt cx="1536192" cy="1536192"/>
                                        </a:xfrm>
                                      </p:grpSpPr>
                                      <p:cxnSp>
                                        <p:nvCxnSpPr>
                                          <p:cNvPr id="81" name="Straight Connector 80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5901179" y="5459691"/>
                                            <a:ext cx="1536192" cy="9427"/>
                                          </a:xfrm>
                                          <a:prstGeom prst="line">
                                            <a:avLst/>
                                          </a:prstGeom>
                                          <a:ln w="25400">
                                            <a:solidFill>
                                              <a:schemeClr val="tx1"/>
                                            </a:solidFill>
                                            <a:tailEnd type="triangl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cxnSp>
                                        <p:nvCxnSpPr>
                                          <p:cNvPr id="82" name="Straight Connector 81"/>
                                          <p:cNvCxnSpPr/>
                                          <p:nvPr/>
                                        </p:nvCxnSpPr>
                                        <p:spPr>
                                          <a:xfrm rot="5400000">
                                            <a:off x="5137797" y="4696308"/>
                                            <a:ext cx="1536192" cy="9427"/>
                                          </a:xfrm>
                                          <a:prstGeom prst="line">
                                            <a:avLst/>
                                          </a:prstGeom>
                                          <a:ln w="25400">
                                            <a:solidFill>
                                              <a:schemeClr val="tx1"/>
                                            </a:solidFill>
                                            <a:headEnd type="triangle"/>
                                            <a:tailEnd type="non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80" name="Rectangle 79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2342399" y="3885487"/>
                                              <a:ext cx="505267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</p:spPr>
                                          <p:txBody>
                                            <a:bodyPr wrap="none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/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sSub>
                                                      <m:sSubPr>
                                                        <m:ctrlPr>
                                                          <a:rPr lang="en-US" i="1" dirty="0" smtClean="0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i="1" dirty="0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𝑁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b="0" i="1" dirty="0" smtClean="0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2</m:t>
                                                        </m:r>
                                                      </m:sub>
                                                    </m:sSub>
                                                  </m:oMath>
                                                </m:oMathPara>
                                              </a14:m>
                                              <a:endParaRPr lang="en-US" dirty="0"/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14" name="Rectangle 13"/>
                                            <p:cNvSpPr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>
                                            <a:xfrm>
                                              <a:off x="2342399" y="3885487"/>
                                              <a:ext cx="505267" cy="369332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0">
                                              <a:blip r:embed="rId8"/>
                                              <a:stretch>
                                                <a:fillRect b="-1667"/>
                                              </a:stretch>
                                            </a:blipFill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US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</p:grpSp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78" name="Rectangle 77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015495" y="5489060"/>
                                            <a:ext cx="499944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</p:spPr>
                                        <p:txBody>
                                          <a:bodyPr wrap="none">
                                            <a:spAutoFit/>
                                          </a:bodyPr>
                                          <a:lstStyle/>
                                          <a:p>
                                            <a:pPr/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sSub>
                                                    <m:sSubPr>
                                                      <m:ctrlPr>
                                                        <a:rPr lang="en-US" i="1" dirty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 dirty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𝑁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 dirty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1</m:t>
                                                      </m:r>
                                                    </m:sub>
                                                  </m:sSub>
                                                </m:oMath>
                                              </m:oMathPara>
                                            </a14:m>
                                            <a:endParaRPr lang="en-US" dirty="0"/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17" name="Rectangle 16"/>
                                          <p:cNvSpPr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>
                                          <a:xfrm>
                                            <a:off x="4015495" y="5489060"/>
                                            <a:ext cx="499944" cy="369332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0">
                                            <a:blip r:embed="rId9"/>
                                            <a:stretch>
                                              <a:fillRect b="-1667"/>
                                            </a:stretch>
                                          </a:blipFill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US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76" name="Rectangle 75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295098" y="3899342"/>
                                          <a:ext cx="361894" cy="369332"/>
                                        </a:xfrm>
                                        <a:prstGeom prst="rect">
                                          <a:avLst/>
                                        </a:prstGeom>
                                      </p:spPr>
                                      <p:txBody>
                                        <a:bodyPr wrap="none">
                                          <a:spAutoFit/>
                                        </a:bodyPr>
                                        <a:lstStyle/>
                                        <a:p>
                                          <a:pPr/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acc>
                                                  <m:accPr>
                                                    <m:chr m:val="⃗"/>
                                                    <m:ctrlPr>
                                                      <a:rPr lang="en-US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accPr>
                                                  <m:e>
                                                    <m:r>
                                                      <a:rPr lang="en-US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𝜀</m:t>
                                                    </m:r>
                                                  </m:e>
                                                </m:acc>
                                              </m:oMath>
                                            </m:oMathPara>
                                          </a14:m>
                                          <a:endParaRPr lang="en-US" dirty="0">
                                            <a:solidFill>
                                              <a:schemeClr val="tx1"/>
                                            </a:solidFill>
                                          </a:endParaRPr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76" name="Rectangle 75"/>
                                        <p:cNvSpPr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>
                                        <a:xfrm>
                                          <a:off x="3295098" y="3899342"/>
                                          <a:ext cx="361894" cy="369332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0">
                                          <a:blip r:embed="rId15"/>
                                          <a:stretch>
                                            <a:fillRect t="-21311" r="-28814"/>
                                          </a:stretch>
                                        </a:blipFill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US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</p:grpSp>
                              <p:grpSp>
                                <p:nvGrpSpPr>
                                  <p:cNvPr id="70" name="Group 69"/>
                                  <p:cNvGrpSpPr>
                                    <a:grpSpLocks noChangeAspect="1"/>
                                  </p:cNvGrpSpPr>
                                  <p:nvPr/>
                                </p:nvGrpSpPr>
                                <p:grpSpPr>
                                  <a:xfrm rot="-1800000">
                                    <a:off x="6870968" y="2708905"/>
                                    <a:ext cx="1190573" cy="566164"/>
                                    <a:chOff x="2446539" y="3483210"/>
                                    <a:chExt cx="1190573" cy="566164"/>
                                  </a:xfrm>
                                </p:grpSpPr>
                                <p:grpSp>
                                  <p:nvGrpSpPr>
                                    <p:cNvPr id="71" name="Group 70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2457252" y="3491590"/>
                                      <a:ext cx="1179860" cy="557784"/>
                                      <a:chOff x="2457252" y="3491590"/>
                                      <a:chExt cx="1179860" cy="557784"/>
                                    </a:xfrm>
                                  </p:grpSpPr>
                                  <p:cxnSp>
                                    <p:nvCxnSpPr>
                                      <p:cNvPr id="73" name="Straight Connector 72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2466680" y="4039946"/>
                                        <a:ext cx="1170432" cy="9427"/>
                                      </a:xfrm>
                                      <a:prstGeom prst="line">
                                        <a:avLst/>
                                      </a:prstGeom>
                                      <a:ln w="25400">
                                        <a:solidFill>
                                          <a:srgbClr val="FF0000"/>
                                        </a:solidFill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cxnSp>
                                    <p:nvCxnSpPr>
                                      <p:cNvPr id="74" name="Straight Connector 73"/>
                                      <p:cNvCxnSpPr/>
                                      <p:nvPr/>
                                    </p:nvCxnSpPr>
                                    <p:spPr>
                                      <a:xfrm rot="5400000">
                                        <a:off x="2183074" y="3765768"/>
                                        <a:ext cx="557784" cy="9427"/>
                                      </a:xfrm>
                                      <a:prstGeom prst="line">
                                        <a:avLst/>
                                      </a:prstGeom>
                                      <a:ln w="25400">
                                        <a:solidFill>
                                          <a:srgbClr val="00B050"/>
                                        </a:solidFill>
                                        <a:headEnd type="triangle"/>
                                        <a:tailEnd type="non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72" name="Straight Arrow Connector 71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2446539" y="3483210"/>
                                      <a:ext cx="1170432" cy="557784"/>
                                    </a:xfrm>
                                    <a:prstGeom prst="straightConnector1">
                                      <a:avLst/>
                                    </a:prstGeom>
                                    <a:ln w="25400">
                                      <a:solidFill>
                                        <a:schemeClr val="tx1"/>
                                      </a:solidFill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  <p:cxnSp>
                              <p:nvCxnSpPr>
                                <p:cNvPr id="67" name="Straight Connector 66"/>
                                <p:cNvCxnSpPr/>
                                <p:nvPr/>
                              </p:nvCxnSpPr>
                              <p:spPr>
                                <a:xfrm rot="19800000">
                                  <a:off x="6754371" y="2744372"/>
                                  <a:ext cx="1170432" cy="9427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chemeClr val="tx1"/>
                                  </a:solidFill>
                                  <a:prstDash val="sysDot"/>
                                  <a:tailEnd type="triangle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68" name="Straight Connector 67"/>
                                <p:cNvCxnSpPr/>
                                <p:nvPr/>
                              </p:nvCxnSpPr>
                              <p:spPr>
                                <a:xfrm rot="3600000">
                                  <a:off x="7669322" y="2718042"/>
                                  <a:ext cx="557784" cy="9427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chemeClr val="tx1"/>
                                  </a:solidFill>
                                  <a:prstDash val="sysDot"/>
                                  <a:headEnd type="triangle"/>
                                  <a:tailEnd type="none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65" name="Rectangle 64"/>
                                  <p:cNvSpPr/>
                                  <p:nvPr/>
                                </p:nvSpPr>
                                <p:spPr>
                                  <a:xfrm>
                                    <a:off x="6354618" y="3110998"/>
                                    <a:ext cx="688137" cy="369332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wrap="none">
                                    <a:spAutoFit/>
                                  </a:bodyPr>
                                  <a:lstStyle/>
                                  <a:p>
                                    <a:pPr/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sSub>
                                            <m:sSubPr>
                                              <m:ctrlPr>
                                                <a:rPr lang="en-US" i="1" smtClean="0">
                                                  <a:solidFill>
                                                    <a:srgbClr val="00CC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rgbClr val="00CC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solidFill>
                                                    <a:srgbClr val="00CC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rgbClr val="00CC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solidFill>
                                                        <a:srgbClr val="00CC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solidFill>
                                                        <a:srgbClr val="00CC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solidFill>
                                                    <a:srgbClr val="00CC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oMath>
                                      </m:oMathPara>
                                    </a14:m>
                                    <a:endParaRPr lang="en-US" dirty="0">
                                      <a:solidFill>
                                        <a:srgbClr val="00CC00"/>
                                      </a:solidFill>
                                    </a:endParaRPr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65" name="Rectangle 64"/>
                                  <p:cNvSpPr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6354618" y="3110998"/>
                                    <a:ext cx="688137" cy="369332"/>
                                  </a:xfrm>
                                  <a:prstGeom prst="rect">
                                    <a:avLst/>
                                  </a:prstGeom>
                                  <a:blipFill rotWithShape="0">
                                    <a:blip r:embed="rId16"/>
                                    <a:stretch>
                                      <a:fillRect t="-21667" r="-24779" b="-1667"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US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63" name="Rectangle 62"/>
                                <p:cNvSpPr/>
                                <p:nvPr/>
                              </p:nvSpPr>
                              <p:spPr>
                                <a:xfrm>
                                  <a:off x="7752806" y="3037446"/>
                                  <a:ext cx="698781" cy="369332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/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US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𝑒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oMath>
                                    </m:oMathPara>
                                  </a14:m>
                                  <a:endParaRPr lang="en-US" dirty="0"/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63" name="Rectangle 62"/>
                                <p:cNvSpPr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752806" y="3037446"/>
                                  <a:ext cx="698781" cy="369332"/>
                                </a:xfrm>
                                <a:prstGeom prst="rect">
                                  <a:avLst/>
                                </a:prstGeom>
                                <a:blipFill rotWithShape="0">
                                  <a:blip r:embed="rId17"/>
                                  <a:stretch>
                                    <a:fillRect t="-21667" r="-23478" b="-1667"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</p:grpSp>
                      <p:cxnSp>
                        <p:nvCxnSpPr>
                          <p:cNvPr id="83" name="Straight Connector 82"/>
                          <p:cNvCxnSpPr>
                            <a:cxnSpLocks noChangeAspect="1"/>
                          </p:cNvCxnSpPr>
                          <p:nvPr/>
                        </p:nvCxnSpPr>
                        <p:spPr>
                          <a:xfrm rot="3600000">
                            <a:off x="4152853" y="5617972"/>
                            <a:ext cx="613562" cy="1037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B050"/>
                            </a:solidFill>
                            <a:prstDash val="sysDot"/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88" name="Straight Connector 87"/>
                        <p:cNvCxnSpPr>
                          <a:cxnSpLocks noChangeAspect="1"/>
                        </p:cNvCxnSpPr>
                        <p:nvPr/>
                      </p:nvCxnSpPr>
                      <p:spPr>
                        <a:xfrm rot="19800000">
                          <a:off x="4238825" y="4913777"/>
                          <a:ext cx="1755648" cy="14141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prstDash val="sysDot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91" name="Straight Connector 90"/>
                    <p:cNvCxnSpPr>
                      <a:cxnSpLocks noChangeAspect="1"/>
                    </p:cNvCxnSpPr>
                    <p:nvPr/>
                  </p:nvCxnSpPr>
                  <p:spPr>
                    <a:xfrm rot="3600000">
                      <a:off x="5699356" y="4762320"/>
                      <a:ext cx="613562" cy="1037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  <a:prstDash val="sysDot"/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3" name="Straight Arrow Connector 92"/>
                  <p:cNvCxnSpPr/>
                  <p:nvPr/>
                </p:nvCxnSpPr>
                <p:spPr>
                  <a:xfrm flipV="1">
                    <a:off x="4663127" y="4519247"/>
                    <a:ext cx="1185129" cy="1367873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prstDash val="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6" name="Rectangle 95"/>
                    <p:cNvSpPr/>
                    <p:nvPr/>
                  </p:nvSpPr>
                  <p:spPr>
                    <a:xfrm>
                      <a:off x="5528067" y="4146807"/>
                      <a:ext cx="56470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96" name="Rectangle 9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528067" y="4146807"/>
                      <a:ext cx="564706" cy="369332"/>
                    </a:xfrm>
                    <a:prstGeom prst="rect">
                      <a:avLst/>
                    </a:prstGeom>
                    <a:blipFill rotWithShape="0">
                      <a:blip r:embed="rId18"/>
                      <a:stretch>
                        <a:fillRect t="-21667" r="-4731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sp>
        <p:nvSpPr>
          <p:cNvPr id="6" name="TextBox 5"/>
          <p:cNvSpPr txBox="1"/>
          <p:nvPr/>
        </p:nvSpPr>
        <p:spPr>
          <a:xfrm>
            <a:off x="3657600" y="3820237"/>
            <a:ext cx="4260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I’ve drawn the eigenvectors as orthogonal, but they need not be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05200" y="2245999"/>
                <a:ext cx="4914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If we expand our perturbation vector in terms of the eigenvectors of a matrix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245999"/>
                <a:ext cx="4914450" cy="646331"/>
              </a:xfrm>
              <a:prstGeom prst="rect">
                <a:avLst/>
              </a:prstGeom>
              <a:blipFill rotWithShape="0">
                <a:blip r:embed="rId19"/>
                <a:stretch>
                  <a:fillRect l="-993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3498760" y="4534546"/>
                <a:ext cx="4914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Then the action of the matrix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 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depends only on the eigenvalues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760" y="4534546"/>
                <a:ext cx="4914450" cy="646331"/>
              </a:xfrm>
              <a:prstGeom prst="rect">
                <a:avLst/>
              </a:prstGeom>
              <a:blipFill rotWithShape="0">
                <a:blip r:embed="rId20"/>
                <a:stretch>
                  <a:fillRect l="-1117" t="-12264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168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9" y="104219"/>
            <a:ext cx="9144000" cy="669303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Linear Algebra Review—Eigenvalues and Eigenvectors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123361" y="908770"/>
                <a:ext cx="7376611" cy="4424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Applying this result to our problem of evaluating exponentials of matrices, we note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sup>
                    </m:sSup>
                  </m:oMath>
                </a14:m>
                <a:r>
                  <a:rPr lang="en-US" dirty="0" smtClean="0"/>
                  <a:t> acting on an eigenvector has a very simple effect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Since 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b="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p>
                      </m:sSup>
                      <m:sSub>
                        <m:sSubPr>
                          <m:ctrlPr>
                            <a:rPr lang="en-US" b="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dirty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p>
                      </m:sSubSup>
                      <m:sSub>
                        <m:sSubPr>
                          <m:ctrlPr>
                            <a:rPr lang="en-US" b="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0" dirty="0" smtClean="0"/>
                  <a:t>So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bSup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bSup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i="1" dirty="0" smtClean="0"/>
                  <a:t>i.e.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b="0" i="1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i="1" dirty="0" smtClean="0"/>
                  <a:t>Remember this result on the next slide</a:t>
                </a:r>
                <a:endParaRPr lang="en-US" b="0" i="1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3361" y="908770"/>
                <a:ext cx="7376611" cy="4424160"/>
              </a:xfrm>
              <a:prstGeom prst="rect">
                <a:avLst/>
              </a:prstGeom>
              <a:blipFill rotWithShape="0">
                <a:blip r:embed="rId3"/>
                <a:stretch>
                  <a:fillRect l="-661" t="-689" b="-12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694579" y="1896489"/>
            <a:ext cx="2173040" cy="1972905"/>
            <a:chOff x="2557505" y="3640484"/>
            <a:chExt cx="2173040" cy="1972905"/>
          </a:xfrm>
        </p:grpSpPr>
        <p:grpSp>
          <p:nvGrpSpPr>
            <p:cNvPr id="7" name="Group 6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5" name="Group 14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" name="Rectangle 16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8" name="Group 17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22" name="Group 21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" name="Straight Connector 24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3" name="Rectangle 22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20" name="Straight Arrow Connector 19"/>
                        <p:cNvCxnSpPr>
                          <a:endCxn id="23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" name="Straight Arrow Connector 20"/>
                        <p:cNvCxnSpPr>
                          <a:endCxn id="17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305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/>
          <p:cNvGrpSpPr/>
          <p:nvPr/>
        </p:nvGrpSpPr>
        <p:grpSpPr>
          <a:xfrm>
            <a:off x="6693090" y="4039946"/>
            <a:ext cx="2173040" cy="1972905"/>
            <a:chOff x="2557505" y="3640484"/>
            <a:chExt cx="2173040" cy="1972905"/>
          </a:xfrm>
        </p:grpSpPr>
        <p:grpSp>
          <p:nvGrpSpPr>
            <p:cNvPr id="27" name="Group 26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2342399" y="3885487"/>
                    <a:ext cx="2030043" cy="1635478"/>
                    <a:chOff x="2342399" y="3885487"/>
                    <a:chExt cx="2030043" cy="1635478"/>
                  </a:xfrm>
                </p:grpSpPr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2741489" y="3984773"/>
                      <a:ext cx="1630953" cy="1536192"/>
                      <a:chOff x="2741489" y="3984773"/>
                      <a:chExt cx="1630953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7" name="Rectangle 36"/>
                          <p:cNvSpPr/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2" name="Rectangle 6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38" name="Group 37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39" name="Group 38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42" name="Group 41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43" name="Rectangle 42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Rectangle 67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40" name="Straight Arrow Connector 39"/>
                        <p:cNvCxnSpPr>
                          <a:endCxn id="43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" name="Straight Arrow Connector 40"/>
                        <p:cNvCxnSpPr/>
                        <p:nvPr/>
                      </p:nvCxnSpPr>
                      <p:spPr>
                        <a:xfrm flipV="1">
                          <a:off x="2771058" y="4731046"/>
                          <a:ext cx="954556" cy="7474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6" name="Rectangle 35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Rectangle 6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4" name="Rectangle 33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9" name="Rectangle 5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3695317" y="4281434"/>
                  <a:ext cx="245403" cy="194166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Rectangle 29"/>
                  <p:cNvSpPr/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t="-21311" r="-28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5556"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451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9" y="104219"/>
            <a:ext cx="9144000" cy="669303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Linear Algebra Review—Eigenvalues and Eigenvectors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01658" y="1545599"/>
                <a:ext cx="7376611" cy="23167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Applying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to our problem of evaluating exponentials of matrices,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sup>
                              </m:sSup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1658" y="1545599"/>
                <a:ext cx="7376611" cy="2316724"/>
              </a:xfrm>
              <a:prstGeom prst="rect">
                <a:avLst/>
              </a:prstGeom>
              <a:blipFill rotWithShape="0">
                <a:blip r:embed="rId3"/>
                <a:stretch>
                  <a:fillRect l="-66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694579" y="1896489"/>
            <a:ext cx="2173040" cy="1972905"/>
            <a:chOff x="2557505" y="3640484"/>
            <a:chExt cx="2173040" cy="1972905"/>
          </a:xfrm>
        </p:grpSpPr>
        <p:grpSp>
          <p:nvGrpSpPr>
            <p:cNvPr id="7" name="Group 6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2342399" y="3885487"/>
                    <a:ext cx="2043718" cy="1635478"/>
                    <a:chOff x="2342399" y="3885487"/>
                    <a:chExt cx="2043718" cy="1635478"/>
                  </a:xfrm>
                </p:grpSpPr>
                <p:grpSp>
                  <p:nvGrpSpPr>
                    <p:cNvPr id="15" name="Group 14"/>
                    <p:cNvGrpSpPr/>
                    <p:nvPr/>
                  </p:nvGrpSpPr>
                  <p:grpSpPr>
                    <a:xfrm>
                      <a:off x="2741489" y="3984773"/>
                      <a:ext cx="1644628" cy="1536192"/>
                      <a:chOff x="2741489" y="3984773"/>
                      <a:chExt cx="1644628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" name="Rectangle 16"/>
                          <p:cNvSpPr/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 smtClean="0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2" name="Rectangle 1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880850" y="4123506"/>
                            <a:ext cx="505267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6"/>
                            <a:stretch>
                              <a:fillRect b="-15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8" name="Group 17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22" name="Group 21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" name="Straight Connector 24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3" name="Rectangle 22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5" name="Rectangle 4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20" name="Straight Arrow Connector 19"/>
                        <p:cNvCxnSpPr>
                          <a:endCxn id="23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" name="Straight Arrow Connector 20"/>
                        <p:cNvCxnSpPr>
                          <a:endCxn id="17" idx="2"/>
                        </p:cNvCxnSpPr>
                        <p:nvPr/>
                      </p:nvCxnSpPr>
                      <p:spPr>
                        <a:xfrm flipV="1">
                          <a:off x="2771058" y="4531151"/>
                          <a:ext cx="1362426" cy="9473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7" name="Rectangle 1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b="-1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3695317" y="4281434"/>
                  <a:ext cx="653272" cy="0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9773" y="3870930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21311" r="-305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750462" cy="55399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/>
          <p:cNvGrpSpPr/>
          <p:nvPr/>
        </p:nvGrpSpPr>
        <p:grpSpPr>
          <a:xfrm>
            <a:off x="6693090" y="4039946"/>
            <a:ext cx="2173040" cy="1972905"/>
            <a:chOff x="2557505" y="3640484"/>
            <a:chExt cx="2173040" cy="1972905"/>
          </a:xfrm>
        </p:grpSpPr>
        <p:grpSp>
          <p:nvGrpSpPr>
            <p:cNvPr id="27" name="Group 26"/>
            <p:cNvGrpSpPr/>
            <p:nvPr/>
          </p:nvGrpSpPr>
          <p:grpSpPr>
            <a:xfrm>
              <a:off x="2557505" y="3640484"/>
              <a:ext cx="2173040" cy="1972905"/>
              <a:chOff x="2557505" y="3640484"/>
              <a:chExt cx="2173040" cy="1972905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557505" y="3640484"/>
                <a:ext cx="2173040" cy="1972905"/>
                <a:chOff x="2557505" y="3640484"/>
                <a:chExt cx="2173040" cy="1972905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2557505" y="3640484"/>
                  <a:ext cx="2173040" cy="1972905"/>
                  <a:chOff x="2342399" y="3885487"/>
                  <a:chExt cx="2173040" cy="1972905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2342399" y="3885487"/>
                    <a:ext cx="2030043" cy="1635478"/>
                    <a:chOff x="2342399" y="3885487"/>
                    <a:chExt cx="2030043" cy="1635478"/>
                  </a:xfrm>
                </p:grpSpPr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2741489" y="3984773"/>
                      <a:ext cx="1630953" cy="1536192"/>
                      <a:chOff x="2741489" y="3984773"/>
                      <a:chExt cx="1630953" cy="153619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7" name="Rectangle 36"/>
                          <p:cNvSpPr/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acc>
                                    <m:accPr>
                                      <m:chr m:val="⃗"/>
                                      <m:ctrlPr>
                                        <a:rPr lang="en-US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2" name="Rectangle 61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661093" y="4454104"/>
                            <a:ext cx="711349" cy="402931"/>
                          </a:xfrm>
                          <a:prstGeom prst="rect">
                            <a:avLst/>
                          </a:prstGeom>
                          <a:blipFill rotWithShape="0"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38" name="Group 37"/>
                      <p:cNvGrpSpPr/>
                      <p:nvPr/>
                    </p:nvGrpSpPr>
                    <p:grpSpPr>
                      <a:xfrm>
                        <a:off x="2741489" y="3984773"/>
                        <a:ext cx="1536192" cy="1536192"/>
                        <a:chOff x="2741489" y="3989487"/>
                        <a:chExt cx="1536192" cy="1536192"/>
                      </a:xfrm>
                    </p:grpSpPr>
                    <p:grpSp>
                      <p:nvGrpSpPr>
                        <p:cNvPr id="39" name="Group 38"/>
                        <p:cNvGrpSpPr/>
                        <p:nvPr/>
                      </p:nvGrpSpPr>
                      <p:grpSpPr>
                        <a:xfrm>
                          <a:off x="2741489" y="3989487"/>
                          <a:ext cx="1536192" cy="1536192"/>
                          <a:chOff x="2741489" y="3989487"/>
                          <a:chExt cx="1536192" cy="1536192"/>
                        </a:xfrm>
                      </p:grpSpPr>
                      <p:grpSp>
                        <p:nvGrpSpPr>
                          <p:cNvPr id="42" name="Group 41"/>
                          <p:cNvGrpSpPr/>
                          <p:nvPr/>
                        </p:nvGrpSpPr>
                        <p:grpSpPr>
                          <a:xfrm>
                            <a:off x="2741489" y="3989487"/>
                            <a:ext cx="1536192" cy="1536192"/>
                            <a:chOff x="5901179" y="3932926"/>
                            <a:chExt cx="1536192" cy="1536192"/>
                          </a:xfrm>
                        </p:grpSpPr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>
                              <a:off x="5901179" y="5459691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 rot="5400000">
                              <a:off x="5137797" y="4696308"/>
                              <a:ext cx="1536192" cy="942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43" name="Rectangle 42"/>
                              <p:cNvSpPr/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/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oMath>
                                  </m:oMathPara>
                                </a14:m>
                                <a:endParaRPr lang="en-US" dirty="0"/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Rectangle 67"/>
                              <p:cNvSpPr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59171" y="4331256"/>
                                <a:ext cx="521040" cy="402931"/>
                              </a:xfrm>
                              <a:prstGeom prst="rect">
                                <a:avLst/>
                              </a:prstGeom>
                              <a:blipFill rotWithShape="0"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40" name="Straight Arrow Connector 39"/>
                        <p:cNvCxnSpPr>
                          <a:endCxn id="43" idx="3"/>
                        </p:cNvCxnSpPr>
                        <p:nvPr/>
                      </p:nvCxnSpPr>
                      <p:spPr>
                        <a:xfrm flipV="1">
                          <a:off x="2750917" y="4532722"/>
                          <a:ext cx="729294" cy="98353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" name="Straight Arrow Connector 40"/>
                        <p:cNvCxnSpPr/>
                        <p:nvPr/>
                      </p:nvCxnSpPr>
                      <p:spPr>
                        <a:xfrm flipV="1">
                          <a:off x="2771058" y="4731046"/>
                          <a:ext cx="954556" cy="7474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70C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6" name="Rectangle 35"/>
                        <p:cNvSpPr/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Rectangle 60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342399" y="3885487"/>
                          <a:ext cx="505267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4" name="Rectangle 33"/>
                      <p:cNvSpPr/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59" name="Rectangle 5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15495" y="5489060"/>
                        <a:ext cx="499944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3695317" y="4281434"/>
                  <a:ext cx="245403" cy="194166"/>
                </a:xfrm>
                <a:prstGeom prst="straightConnector1">
                  <a:avLst/>
                </a:prstGeom>
                <a:ln w="25400">
                  <a:solidFill>
                    <a:srgbClr val="00CC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Rectangle 29"/>
                  <p:cNvSpPr/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2483" y="4041235"/>
                    <a:ext cx="361894" cy="369332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t="-21311" r="-28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b="0" dirty="0" smtClean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75" y="4678820"/>
                  <a:ext cx="657809" cy="55399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5556"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0332" y="900566"/>
                <a:ext cx="8662801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If the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 is well behaved</a:t>
                </a:r>
                <a:r>
                  <a:rPr lang="en-US" dirty="0" smtClean="0"/>
                  <a:t>, with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eigenvalues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linearly independent eigenvectors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we can write </a:t>
                </a:r>
                <a:r>
                  <a:rPr lang="en-US" b="1" dirty="0"/>
                  <a:t>any</a:t>
                </a:r>
                <a:r>
                  <a:rPr lang="en-US" dirty="0"/>
                  <a:t>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as the sum of multiples of the eigenvectors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,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2" y="900566"/>
                <a:ext cx="8662801" cy="923330"/>
              </a:xfrm>
              <a:prstGeom prst="rect">
                <a:avLst/>
              </a:prstGeom>
              <a:blipFill rotWithShape="0">
                <a:blip r:embed="rId18"/>
                <a:stretch>
                  <a:fillRect l="-633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36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09713" cy="66930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Linear Stability in Higher Dimensions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84188" y="567798"/>
                <a:ext cx="8625525" cy="6283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We now write our perturbation vector in terms of our eigenvectors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And remember that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i="0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Applying this result to our original equation: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J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where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are the </a:t>
                </a:r>
                <a:r>
                  <a:rPr lang="en-US" b="1" dirty="0" smtClean="0"/>
                  <a:t>eigenvalues</a:t>
                </a:r>
                <a:r>
                  <a:rPr lang="en-US" dirty="0" smtClean="0"/>
                  <a:t> of 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Clearly if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all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&lt;0,</m:t>
                    </m:r>
                  </m:oMath>
                </a14:m>
                <a:r>
                  <a:rPr lang="en-US" dirty="0" smtClean="0"/>
                  <a:t> then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en-US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p>
                        </m:sSup>
                      </m:e>
                    </m:func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lim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  <m:lim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→∞</m:t>
                        </m:r>
                      </m:lim>
                    </m:limLow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Similarly,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for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any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0,</m:t>
                    </m:r>
                  </m:oMath>
                </a14:m>
                <a:r>
                  <a:rPr lang="en-US" dirty="0"/>
                  <a:t> then for </a:t>
                </a:r>
                <a:r>
                  <a:rPr lang="en-US" dirty="0" smtClean="0"/>
                  <a:t>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p>
                        </m:sSup>
                      </m:e>
                    </m:func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188" y="567798"/>
                <a:ext cx="8625525" cy="6283130"/>
              </a:xfrm>
              <a:prstGeom prst="rect">
                <a:avLst/>
              </a:prstGeom>
              <a:blipFill rotWithShape="0">
                <a:blip r:embed="rId3"/>
                <a:stretch>
                  <a:fillRect l="-565" t="-4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58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Feedback: </a:t>
            </a:r>
            <a:r>
              <a:rPr lang="en-US" sz="3600" b="1" dirty="0" err="1">
                <a:solidFill>
                  <a:srgbClr val="0000CC"/>
                </a:solidFill>
              </a:rPr>
              <a:t>Autoactivation</a:t>
            </a:r>
            <a:r>
              <a:rPr lang="en-US" sz="3600" b="1" dirty="0">
                <a:solidFill>
                  <a:srgbClr val="0000CC"/>
                </a:solidFill>
              </a:rPr>
              <a:t> and </a:t>
            </a:r>
            <a:r>
              <a:rPr lang="en-US" sz="3600" b="1" dirty="0" err="1">
                <a:solidFill>
                  <a:srgbClr val="0000CC"/>
                </a:solidFill>
              </a:rPr>
              <a:t>Bistability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4784490" cy="42594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r>
                  <a:rPr lang="en-US" dirty="0" smtClean="0"/>
                  <a:t>If we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 smtClean="0"/>
                  <a:t> we move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up, the leftmost FP moves right (larger), the middle FP moves left (smaller) and the rightmost FP moves left (larger)</a:t>
                </a:r>
              </a:p>
              <a:p>
                <a:endParaRPr lang="en-US" dirty="0"/>
              </a:p>
              <a:p>
                <a:r>
                  <a:rPr lang="en-US" dirty="0" smtClean="0"/>
                  <a:t>If we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&gt;0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.2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the right and middle FP collide and disappear </a:t>
                </a:r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4784490" cy="4259499"/>
              </a:xfrm>
              <a:prstGeom prst="rect">
                <a:avLst/>
              </a:prstGeom>
              <a:blipFill rotWithShape="0">
                <a:blip r:embed="rId4"/>
                <a:stretch>
                  <a:fillRect l="-1146" r="-7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951090" y="1130765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33368" y="2590800"/>
            <a:ext cx="4286435" cy="2980573"/>
            <a:chOff x="4633368" y="2590800"/>
            <a:chExt cx="4286435" cy="2980573"/>
          </a:xfrm>
        </p:grpSpPr>
        <p:grpSp>
          <p:nvGrpSpPr>
            <p:cNvPr id="9" name="Group 8"/>
            <p:cNvGrpSpPr/>
            <p:nvPr/>
          </p:nvGrpSpPr>
          <p:grpSpPr>
            <a:xfrm>
              <a:off x="4633368" y="2590800"/>
              <a:ext cx="4286435" cy="2980573"/>
              <a:chOff x="4633368" y="2590800"/>
              <a:chExt cx="4286435" cy="2980573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633368" y="2590800"/>
                <a:ext cx="4286435" cy="2980573"/>
                <a:chOff x="4633368" y="2590800"/>
                <a:chExt cx="4286435" cy="2980573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4633368" y="2590800"/>
                  <a:ext cx="4286435" cy="2980573"/>
                  <a:chOff x="4633368" y="2590800"/>
                  <a:chExt cx="4286435" cy="2980573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4633368" y="2590800"/>
                    <a:ext cx="4286435" cy="2980573"/>
                    <a:chOff x="4633368" y="2590800"/>
                    <a:chExt cx="4286435" cy="2980573"/>
                  </a:xfrm>
                </p:grpSpPr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4633368" y="2590800"/>
                      <a:ext cx="4286435" cy="2980573"/>
                      <a:chOff x="4633368" y="2590800"/>
                      <a:chExt cx="4286435" cy="2980573"/>
                    </a:xfrm>
                  </p:grpSpPr>
                  <p:grpSp>
                    <p:nvGrpSpPr>
                      <p:cNvPr id="3" name="Group 2"/>
                      <p:cNvGrpSpPr/>
                      <p:nvPr/>
                    </p:nvGrpSpPr>
                    <p:grpSpPr>
                      <a:xfrm>
                        <a:off x="4633368" y="2590800"/>
                        <a:ext cx="4286435" cy="2857500"/>
                        <a:chOff x="4633368" y="2590800"/>
                        <a:chExt cx="4286435" cy="2857500"/>
                      </a:xfrm>
                    </p:grpSpPr>
                    <p:grpSp>
                      <p:nvGrpSpPr>
                        <p:cNvPr id="68" name="Group 67"/>
                        <p:cNvGrpSpPr/>
                        <p:nvPr/>
                      </p:nvGrpSpPr>
                      <p:grpSpPr>
                        <a:xfrm>
                          <a:off x="4920704" y="2590800"/>
                          <a:ext cx="3999099" cy="2857500"/>
                          <a:chOff x="4920704" y="2590800"/>
                          <a:chExt cx="3999099" cy="2857500"/>
                        </a:xfrm>
                      </p:grpSpPr>
                      <p:grpSp>
                        <p:nvGrpSpPr>
                          <p:cNvPr id="64" name="Group 63"/>
                          <p:cNvGrpSpPr/>
                          <p:nvPr/>
                        </p:nvGrpSpPr>
                        <p:grpSpPr>
                          <a:xfrm>
                            <a:off x="4920704" y="2590800"/>
                            <a:ext cx="3999099" cy="2857500"/>
                            <a:chOff x="4920704" y="2590800"/>
                            <a:chExt cx="3999099" cy="2857500"/>
                          </a:xfrm>
                        </p:grpSpPr>
                        <p:grpSp>
                          <p:nvGrpSpPr>
                            <p:cNvPr id="63" name="Group 62"/>
                            <p:cNvGrpSpPr/>
                            <p:nvPr/>
                          </p:nvGrpSpPr>
                          <p:grpSpPr>
                            <a:xfrm>
                              <a:off x="4920704" y="2590800"/>
                              <a:ext cx="3999099" cy="2857500"/>
                              <a:chOff x="4920704" y="2590800"/>
                              <a:chExt cx="3999099" cy="2857500"/>
                            </a:xfrm>
                          </p:grpSpPr>
                          <p:grpSp>
                            <p:nvGrpSpPr>
                              <p:cNvPr id="26" name="Group 25"/>
                              <p:cNvGrpSpPr/>
                              <p:nvPr/>
                            </p:nvGrpSpPr>
                            <p:grpSpPr>
                              <a:xfrm>
                                <a:off x="4920704" y="2590800"/>
                                <a:ext cx="3999099" cy="2857500"/>
                                <a:chOff x="4920704" y="2590800"/>
                                <a:chExt cx="3999099" cy="2857500"/>
                              </a:xfrm>
                            </p:grpSpPr>
                            <p:grpSp>
                              <p:nvGrpSpPr>
                                <p:cNvPr id="25" name="Group 24"/>
                                <p:cNvGrpSpPr/>
                                <p:nvPr/>
                              </p:nvGrpSpPr>
                              <p:grpSpPr>
                                <a:xfrm>
                                  <a:off x="4920704" y="2590800"/>
                                  <a:ext cx="3999099" cy="2857500"/>
                                  <a:chOff x="4920704" y="2590800"/>
                                  <a:chExt cx="3999099" cy="2857500"/>
                                </a:xfrm>
                              </p:grpSpPr>
                              <p:grpSp>
                                <p:nvGrpSpPr>
                                  <p:cNvPr id="24" name="Group 23"/>
                                  <p:cNvGrpSpPr/>
                                  <p:nvPr/>
                                </p:nvGrpSpPr>
                                <p:grpSpPr>
                                  <a:xfrm>
                                    <a:off x="4920704" y="2590800"/>
                                    <a:ext cx="3999099" cy="2857500"/>
                                    <a:chOff x="4920704" y="2590800"/>
                                    <a:chExt cx="3999099" cy="2857500"/>
                                  </a:xfrm>
                                </p:grpSpPr>
                                <p:grpSp>
                                  <p:nvGrpSpPr>
                                    <p:cNvPr id="23" name="Group 2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920704" y="2590800"/>
                                      <a:ext cx="3999099" cy="2857500"/>
                                      <a:chOff x="4920704" y="2590800"/>
                                      <a:chExt cx="3999099" cy="2857500"/>
                                    </a:xfrm>
                                  </p:grpSpPr>
                                  <p:grpSp>
                                    <p:nvGrpSpPr>
                                      <p:cNvPr id="22" name="Group 21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920704" y="2590800"/>
                                        <a:ext cx="3999099" cy="2857500"/>
                                        <a:chOff x="4920704" y="2590800"/>
                                        <a:chExt cx="3999099" cy="2857500"/>
                                      </a:xfrm>
                                    </p:grpSpPr>
                                    <p:grpSp>
                                      <p:nvGrpSpPr>
                                        <p:cNvPr id="21" name="Group 20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920704" y="2590800"/>
                                          <a:ext cx="3999099" cy="2857500"/>
                                          <a:chOff x="4920704" y="2590800"/>
                                          <a:chExt cx="3999099" cy="2857500"/>
                                        </a:xfrm>
                                      </p:grpSpPr>
                                      <p:grpSp>
                                        <p:nvGrpSpPr>
                                          <p:cNvPr id="20" name="Group 19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920704" y="2590800"/>
                                            <a:ext cx="3999099" cy="2857500"/>
                                            <a:chOff x="4920704" y="2590800"/>
                                            <a:chExt cx="3999099" cy="2857500"/>
                                          </a:xfrm>
                                        </p:grpSpPr>
                                        <p:grpSp>
                                          <p:nvGrpSpPr>
                                            <p:cNvPr id="19" name="Group 18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920704" y="2590800"/>
                                              <a:ext cx="3999099" cy="2857500"/>
                                              <a:chOff x="4920704" y="2590800"/>
                                              <a:chExt cx="3999099" cy="2857500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18" name="Group 17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4920704" y="2590800"/>
                                                <a:ext cx="3999099" cy="2857500"/>
                                                <a:chOff x="4920704" y="2590800"/>
                                                <a:chExt cx="3999099" cy="2857500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17" name="Group 1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4920704" y="2590800"/>
                                                  <a:ext cx="3999099" cy="2857500"/>
                                                  <a:chOff x="4920704" y="2590800"/>
                                                  <a:chExt cx="3999099" cy="2857500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16" name="Group 15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4920704" y="2590800"/>
                                                    <a:ext cx="3999099" cy="2857500"/>
                                                    <a:chOff x="4920704" y="2590800"/>
                                                    <a:chExt cx="3999099" cy="2857500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15" name="Group 14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4920704" y="2590800"/>
                                                      <a:ext cx="3999099" cy="2857500"/>
                                                      <a:chOff x="3292288" y="1485900"/>
                                                      <a:chExt cx="3999099" cy="2857500"/>
                                                    </a:xfrm>
                                                  </p:grpSpPr>
                                                  <p:pic>
                                                    <p:nvPicPr>
                                                      <p:cNvPr id="14" name="Picture 13"/>
                                                      <p:cNvPicPr>
                                                        <a:picLocks noChangeAspect="1"/>
                                                      </p:cNvPicPr>
                                                      <p:nvPr/>
                                                    </p:nvPicPr>
                                                    <p:blipFill>
                                                      <a:blip r:embed="rId7"/>
                                                      <a:stretch>
                                                        <a:fillRect/>
                                                      </a:stretch>
                                                    </p:blipFill>
                                                    <p:spPr>
                                                      <a:xfrm>
                                                        <a:off x="3292288" y="1485900"/>
                                                        <a:ext cx="3999099" cy="2857500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</p:spPr>
                                                  </p:pic>
                                                  <p:cxnSp>
                                                    <p:nvCxnSpPr>
                                                      <p:cNvPr id="52" name="Straight Connector 51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 flipV="1">
                                                        <a:off x="3646077" y="2992241"/>
                                                        <a:ext cx="3482030" cy="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  <a:ln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</a:ln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</p:grpSp>
                                                <p:sp>
                                                  <p:nvSpPr>
                                                    <p:cNvPr id="45" name="Oval 44"/>
                                                    <p:cNvSpPr/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5355232" y="4043733"/>
                                                      <a:ext cx="131197" cy="134789"/>
                                                    </a:xfrm>
                                                    <a:prstGeom prst="ellipse">
                                                      <a:avLst/>
                                                    </a:prstGeom>
                                                    <a:solidFill>
                                                      <a:srgbClr val="00CC00"/>
                                                    </a:solidFill>
                                                    <a:ln>
                                                      <a:noFill/>
                                                    </a:ln>
                                                  </p:spPr>
                                                  <p:style>
                                                    <a:lnRef idx="2">
                                                      <a:schemeClr val="accent1">
                                                        <a:shade val="50000"/>
                                                      </a:schemeClr>
                                                    </a:lnRef>
                                                    <a:fillRef idx="1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lt1"/>
                                                    </a:fontRef>
                                                  </p:style>
                                                  <p:txBody>
                                                    <a:bodyPr rtlCol="0" anchor="ctr"/>
                                                    <a:lstStyle/>
                                                    <a:p>
                                                      <a:pPr algn="ctr"/>
                                                      <a:endParaRPr lang="en-US"/>
                                                    </a:p>
                                                  </p:txBody>
                                                </p:sp>
                                              </p:grpSp>
                                              <p:sp>
                                                <p:nvSpPr>
                                                  <p:cNvPr id="48" name="Oval 47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5497860" y="4041578"/>
                                                    <a:ext cx="131197" cy="134789"/>
                                                  </a:xfrm>
                                                  <a:prstGeom prst="ellipse">
                                                    <a:avLst/>
                                                  </a:prstGeom>
                                                  <a:solidFill>
                                                    <a:srgbClr val="00CC00"/>
                                                  </a:solidFill>
                                                  <a:ln>
                                                    <a:noFill/>
                                                  </a:ln>
                                                </p:spPr>
                                                <p:style>
                                                  <a:lnRef idx="2">
                                                    <a:schemeClr val="accent1">
                                                      <a:shade val="50000"/>
                                                    </a:schemeClr>
                                                  </a:lnRef>
                                                  <a:fillRef idx="1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lt1"/>
                                                  </a:fontRef>
                                                </p:style>
                                                <p:txBody>
                                                  <a:bodyPr rtlCol="0" anchor="ctr"/>
                                                  <a:lstStyle/>
                                                  <a:p>
                                                    <a:pPr algn="ctr"/>
                                                    <a:endParaRPr lang="en-US"/>
                                                  </a:p>
                                                </p:txBody>
                                              </p:sp>
                                            </p:grpSp>
                                            <p:sp>
                                              <p:nvSpPr>
                                                <p:cNvPr id="53" name="Oval 52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5641382" y="4043052"/>
                                                  <a:ext cx="131197" cy="134789"/>
                                                </a:xfrm>
                                                <a:prstGeom prst="ellipse">
                                                  <a:avLst/>
                                                </a:prstGeom>
                                                <a:solidFill>
                                                  <a:srgbClr val="00CC00"/>
                                                </a:solidFill>
                                                <a:ln>
                                                  <a:noFill/>
                                                </a:ln>
                                              </p:spPr>
                                              <p:style>
                                                <a:lnRef idx="2">
                                                  <a:schemeClr val="accent1">
                                                    <a:shade val="50000"/>
                                                  </a:schemeClr>
                                                </a:lnRef>
                                                <a:fillRef idx="1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lt1"/>
                                                </a:fontRef>
                                              </p:style>
                                              <p:txBody>
                                                <a:bodyPr rtlCol="0" anchor="ctr"/>
                                                <a:lstStyle/>
                                                <a:p>
                                                  <a:pPr algn="ctr"/>
                                                  <a:endParaRPr lang="en-US"/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54" name="Oval 53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01186" y="4043052"/>
                                                <a:ext cx="131197" cy="134789"/>
                                              </a:xfrm>
                                              <a:prstGeom prst="ellipse">
                                                <a:avLst/>
                                              </a:prstGeom>
                                              <a:solidFill>
                                                <a:srgbClr val="00CC00"/>
                                              </a:solidFill>
                                              <a:ln>
                                                <a:noFill/>
                                              </a:ln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endParaRPr lang="en-US"/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46" name="Oval 45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302001" y="4037306"/>
                                              <a:ext cx="131197" cy="134789"/>
                                            </a:xfrm>
                                            <a:prstGeom prst="ellipse">
                                              <a:avLst/>
                                            </a:prstGeom>
                                            <a:solidFill>
                                              <a:srgbClr val="FF0000"/>
                                            </a:solidFill>
                                            <a:ln>
                                              <a:noFill/>
                                            </a:ln>
                                          </p:spPr>
                                          <p:style>
                                            <a:lnRef idx="2">
                                              <a:schemeClr val="accent1">
                                                <a:shade val="50000"/>
                                              </a:schemeClr>
                                            </a:lnRef>
                                            <a:fillRef idx="1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lt1"/>
                                            </a:fontRef>
                                          </p:style>
                                          <p:txBody>
                                            <a:bodyPr rtlCol="0" anchor="ctr"/>
                                            <a:lstStyle/>
                                            <a:p>
                                              <a:pPr algn="ctr"/>
                                              <a:endParaRPr lang="en-US"/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49" name="Oval 48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6440165" y="4041153"/>
                                            <a:ext cx="131197" cy="134789"/>
                                          </a:xfrm>
                                          <a:prstGeom prst="ellipse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US"/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56" name="Oval 55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557053" y="4042627"/>
                                          <a:ext cx="131197" cy="134789"/>
                                        </a:xfrm>
                                        <a:prstGeom prst="ellipse">
                                          <a:avLst/>
                                        </a:prstGeom>
                                        <a:solidFill>
                                          <a:srgbClr val="FF0000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en-US"/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58" name="Oval 57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690223" y="4042627"/>
                                        <a:ext cx="131197" cy="134789"/>
                                      </a:xfrm>
                                      <a:prstGeom prst="ellipse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>
                                        <a:noFill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en-US"/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62" name="Oval 61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8448657" y="4037306"/>
                                      <a:ext cx="131197" cy="134789"/>
                                    </a:xfrm>
                                    <a:prstGeom prst="ellipse">
                                      <a:avLst/>
                                    </a:prstGeom>
                                    <a:solidFill>
                                      <a:srgbClr val="00CC00"/>
                                    </a:solidFill>
                                    <a:ln>
                                      <a:noFill/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en-US"/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61" name="Oval 60"/>
                                  <p:cNvSpPr/>
                                  <p:nvPr/>
                                </p:nvSpPr>
                                <p:spPr>
                                  <a:xfrm>
                                    <a:off x="8279969" y="4037306"/>
                                    <a:ext cx="131197" cy="13478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rgbClr val="00CC00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US"/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0" name="Oval 59"/>
                                <p:cNvSpPr/>
                                <p:nvPr/>
                              </p:nvSpPr>
                              <p:spPr>
                                <a:xfrm>
                                  <a:off x="7950018" y="4035832"/>
                                  <a:ext cx="131197" cy="134789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00CC0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US"/>
                                </a:p>
                              </p:txBody>
                            </p:sp>
                          </p:grpSp>
                          <p:sp>
                            <p:nvSpPr>
                              <p:cNvPr id="59" name="Oval 58"/>
                              <p:cNvSpPr/>
                              <p:nvPr/>
                            </p:nvSpPr>
                            <p:spPr>
                              <a:xfrm>
                                <a:off x="7789634" y="4037987"/>
                                <a:ext cx="131197" cy="13478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CC0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</p:grpSp>
                        <p:sp>
                          <p:nvSpPr>
                            <p:cNvPr id="66" name="Oval 65"/>
                            <p:cNvSpPr/>
                            <p:nvPr/>
                          </p:nvSpPr>
                          <p:spPr>
                            <a:xfrm>
                              <a:off x="8129052" y="4037306"/>
                              <a:ext cx="131197" cy="134789"/>
                            </a:xfrm>
                            <a:prstGeom prst="ellipse">
                              <a:avLst/>
                            </a:prstGeom>
                            <a:solidFill>
                              <a:srgbClr val="00CC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cxnSp>
                        <p:nvCxnSpPr>
                          <p:cNvPr id="67" name="Straight Arrow Connector 66"/>
                          <p:cNvCxnSpPr/>
                          <p:nvPr/>
                        </p:nvCxnSpPr>
                        <p:spPr>
                          <a:xfrm>
                            <a:off x="5447751" y="4343400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00CC00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0" name="Straight Arrow Connector 69"/>
                          <p:cNvCxnSpPr/>
                          <p:nvPr/>
                        </p:nvCxnSpPr>
                        <p:spPr>
                          <a:xfrm>
                            <a:off x="8037653" y="4338221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00CC00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1" name="Straight Arrow Connector 70"/>
                          <p:cNvCxnSpPr/>
                          <p:nvPr/>
                        </p:nvCxnSpPr>
                        <p:spPr>
                          <a:xfrm>
                            <a:off x="6286687" y="4338221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FF0000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>
                      <mc:Choice xmlns:a14="http://schemas.microsoft.com/office/drawing/2010/main" Requires="a14">
                        <p:sp>
                          <p:nvSpPr>
                            <p:cNvPr id="2" name="Rectangle 1"/>
                            <p:cNvSpPr/>
                            <p:nvPr/>
                          </p:nvSpPr>
                          <p:spPr>
                            <a:xfrm>
                              <a:off x="4633368" y="3255301"/>
                              <a:ext cx="721864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>
                        <p:sp>
                          <p:nvSpPr>
                            <p:cNvPr id="2" name="Rectangle 1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4633368" y="3255301"/>
                              <a:ext cx="721864" cy="369332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8"/>
                              <a:stretch>
                                <a:fillRect b="-14754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>
                    <mc:Choice xmlns:a14="http://schemas.microsoft.com/office/drawing/2010/main" Requires="a14">
                      <p:sp>
                        <p:nvSpPr>
                          <p:cNvPr id="47" name="Rectangle 46"/>
                          <p:cNvSpPr/>
                          <p:nvPr/>
                        </p:nvSpPr>
                        <p:spPr>
                          <a:xfrm>
                            <a:off x="7011853" y="5202041"/>
                            <a:ext cx="401072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>
                      <p:sp>
                        <p:nvSpPr>
                          <p:cNvPr id="47" name="Rectangle 46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011853" y="5202041"/>
                            <a:ext cx="401072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9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5" name="Rectangle 4"/>
                        <p:cNvSpPr/>
                        <p:nvPr/>
                      </p:nvSpPr>
                      <p:spPr>
                        <a:xfrm>
                          <a:off x="5235431" y="4320591"/>
                          <a:ext cx="501996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dirty="0" smtClean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i="1" dirty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>
                            <a:solidFill>
                              <a:srgbClr val="00CC00"/>
                            </a:solidFill>
                          </a:endParaRPr>
                        </a:p>
                      </p:txBody>
                    </p:sp>
                  </mc:Choice>
                  <mc:Fallback>
                    <p:sp>
                      <p:nvSpPr>
                        <p:cNvPr id="5" name="Rectangle 4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235431" y="4320591"/>
                          <a:ext cx="501996" cy="369332"/>
                        </a:xfrm>
                        <a:prstGeom prst="rect">
                          <a:avLst/>
                        </a:prstGeom>
                        <a:blipFill rotWithShape="0">
                          <a:blip r:embed="rId10"/>
                          <a:stretch>
                            <a:fillRect b="-333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9" name="Rectangle 68"/>
                      <p:cNvSpPr/>
                      <p:nvPr/>
                    </p:nvSpPr>
                    <p:spPr>
                      <a:xfrm>
                        <a:off x="6286687" y="4659121"/>
                        <a:ext cx="1274003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𝑏𝑎𝑠𝑎𝑙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69" name="Rectangle 6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286687" y="4659121"/>
                        <a:ext cx="1274003" cy="369332"/>
                      </a:xfrm>
                      <a:prstGeom prst="rect">
                        <a:avLst/>
                      </a:prstGeom>
                      <a:blipFill rotWithShape="0">
                        <a:blip r:embed="rId11"/>
                        <a:stretch>
                          <a:fillRect b="-163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6454323" y="4320335"/>
                      <a:ext cx="733341" cy="36958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𝑚𝑖𝑑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50" name="Rectangle 4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454323" y="4320335"/>
                      <a:ext cx="733341" cy="369588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 b="-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Rectangle 73"/>
                  <p:cNvSpPr/>
                  <p:nvPr/>
                </p:nvSpPr>
                <p:spPr>
                  <a:xfrm>
                    <a:off x="5561520" y="2622910"/>
                    <a:ext cx="145033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𝑏𝑎𝑠𝑎𝑙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=0.2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4" name="Rectangle 7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61520" y="2622910"/>
                    <a:ext cx="1450333" cy="369332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 b="-16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Rectangle 54"/>
                <p:cNvSpPr/>
                <p:nvPr/>
              </p:nvSpPr>
              <p:spPr>
                <a:xfrm>
                  <a:off x="7466002" y="4251043"/>
                  <a:ext cx="786818" cy="401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  <m:sup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rgbClr val="00CC00"/>
                    </a:solidFill>
                  </a:endParaRPr>
                </a:p>
              </p:txBody>
            </p:sp>
          </mc:Choice>
          <mc:Fallback>
            <p:sp>
              <p:nvSpPr>
                <p:cNvPr id="55" name="Rectangle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66002" y="4251043"/>
                  <a:ext cx="786818" cy="401135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106077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0000CC"/>
                </a:solidFill>
              </a:rPr>
              <a:t>Higher Dimensional Stability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42094" y="600792"/>
                <a:ext cx="8901906" cy="65244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Lemma: </a:t>
                </a:r>
                <a:r>
                  <a:rPr lang="en-US" b="1" i="1" dirty="0" smtClean="0"/>
                  <a:t> </a:t>
                </a:r>
                <a:r>
                  <a:rPr lang="en-US" dirty="0"/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is a Fixed </a:t>
                </a:r>
                <a:r>
                  <a:rPr lang="en-US" dirty="0"/>
                  <a:t>Point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then if the </a:t>
                </a:r>
                <a:r>
                  <a:rPr lang="en-US" dirty="0"/>
                  <a:t>Trace of 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is positive, the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is</a:t>
                </a:r>
                <a:r>
                  <a:rPr lang="en-US" b="1" i="1" dirty="0" smtClean="0"/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linearly</a:t>
                </a:r>
                <a:r>
                  <a:rPr lang="en-US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Trace of a matrix is left unchanged by diagonalization: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For a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 smtClean="0"/>
                  <a:t>, if We assemble the eigenvectors into a square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Q</m:t>
                    </m:r>
                  </m:oMath>
                </a14:m>
                <a:r>
                  <a:rPr lang="en-US" dirty="0" smtClean="0"/>
                  <a:t>, 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 , </m:t>
                    </m:r>
                  </m:oMath>
                </a14:m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err="1" smtClean="0"/>
                  <a:t>SubLemma</a:t>
                </a:r>
                <a:r>
                  <a:rPr lang="en-US" b="1" dirty="0" smtClean="0"/>
                  <a:t>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  <m:r>
                      <a:rPr lang="en-US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</m:d>
                    <m:r>
                      <a:rPr lang="en-US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Trace is invariant to commutation so,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dirty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</a:rPr>
                              <m:t>Q</m:t>
                            </m:r>
                          </m:e>
                          <m:sup>
                            <m:r>
                              <a:rPr lang="en-US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</a:rPr>
                              <m:t>Q</m:t>
                            </m:r>
                          </m:e>
                          <m:sup>
                            <m:r>
                              <a:rPr lang="en-US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Q</m:t>
                        </m:r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dirty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So, 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&gt;0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m:rPr>
                          <m:sty m:val="p"/>
                        </m:rPr>
                        <a:rPr lang="en-US" dirty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</a:rPr>
                        <m:t>&gt;0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⟹∃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∋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>
                    <a:ea typeface="Cambria Math" panose="02040503050406030204" pitchFamily="18" charset="0"/>
                  </a:rPr>
                  <a:t>	</a:t>
                </a:r>
                <a:r>
                  <a:rPr lang="en-US" dirty="0" smtClean="0">
                    <a:ea typeface="Cambria Math" panose="02040503050406030204" pitchFamily="18" charset="0"/>
                  </a:rPr>
                  <a:t>At least one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is positive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094" y="600792"/>
                <a:ext cx="8901906" cy="6524478"/>
              </a:xfrm>
              <a:prstGeom prst="rect">
                <a:avLst/>
              </a:prstGeom>
              <a:blipFill rotWithShape="0">
                <a:blip r:embed="rId3"/>
                <a:stretch>
                  <a:fillRect l="-6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0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0000CC"/>
                </a:solidFill>
              </a:rPr>
              <a:t>Higher Dimensional Stability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42094" y="600792"/>
                <a:ext cx="8901906" cy="5394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Lemma: </a:t>
                </a:r>
                <a:r>
                  <a:rPr lang="en-US" b="1" i="1" dirty="0" smtClean="0"/>
                  <a:t> </a:t>
                </a:r>
                <a:r>
                  <a:rPr lang="en-US" dirty="0"/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is a Fixed </a:t>
                </a:r>
                <a:r>
                  <a:rPr lang="en-US" dirty="0"/>
                  <a:t>Point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then if the </a:t>
                </a:r>
                <a:r>
                  <a:rPr lang="en-US" dirty="0"/>
                  <a:t>Trace of 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is positive, the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is</a:t>
                </a:r>
                <a:r>
                  <a:rPr lang="en-US" b="1" i="1" dirty="0" smtClean="0"/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linearly</a:t>
                </a:r>
                <a:r>
                  <a:rPr lang="en-US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</a:rPr>
                        <m:t>&gt;0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⟹∃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∋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>
                    <a:ea typeface="Cambria Math" panose="02040503050406030204" pitchFamily="18" charset="0"/>
                  </a:rPr>
                  <a:t>Suppose our initial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>
                    <a:ea typeface="Cambria Math" panose="02040503050406030204" pitchFamily="18" charset="0"/>
                  </a:rPr>
                  <a:t>Then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sup>
                      </m:sSup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>
                    <a:ea typeface="Cambria Math" panose="02040503050406030204" pitchFamily="18" charset="0"/>
                  </a:rPr>
                  <a:t>But 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=1,</m:t>
                      </m:r>
                    </m:oMath>
                  </m:oMathPara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Which increases to infinity as t increases.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Therefore,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is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linearly unstable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094" y="600792"/>
                <a:ext cx="8901906" cy="5394554"/>
              </a:xfrm>
              <a:prstGeom prst="rect">
                <a:avLst/>
              </a:prstGeom>
              <a:blipFill rotWithShape="0">
                <a:blip r:embed="rId3"/>
                <a:stretch>
                  <a:fillRect l="-616" b="-1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4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0000CC"/>
                </a:solidFill>
              </a:rPr>
              <a:t>Higher Dimensional Stability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42094" y="600792"/>
                <a:ext cx="8625525" cy="65919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Theorem</a:t>
                </a:r>
                <a:r>
                  <a:rPr lang="en-US" dirty="0" smtClean="0"/>
                  <a:t>: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dimensions, 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is a Fixed Point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, then if 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has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distinct eigenvalues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then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Fixed </a:t>
                </a:r>
                <a:r>
                  <a:rPr lang="en-US" dirty="0"/>
                  <a:t>P</a:t>
                </a:r>
                <a:r>
                  <a:rPr lang="en-US" dirty="0" smtClean="0"/>
                  <a:t>oint is</a:t>
                </a:r>
                <a:r>
                  <a:rPr lang="en-US" b="1" dirty="0" smtClean="0"/>
                  <a:t>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Linearly</a:t>
                </a:r>
                <a:r>
                  <a:rPr lang="en-US" b="1" dirty="0" smtClean="0"/>
                  <a:t>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Stable</a:t>
                </a:r>
                <a:r>
                  <a:rPr lang="en-US" b="1" dirty="0" smtClean="0"/>
                  <a:t> if and only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b="1" dirty="0" smtClean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the </a:t>
                </a:r>
                <a:r>
                  <a:rPr lang="en-US" dirty="0" smtClean="0"/>
                  <a:t>Fixed </a:t>
                </a:r>
                <a:r>
                  <a:rPr lang="en-US" dirty="0"/>
                  <a:t>P</a:t>
                </a:r>
                <a:r>
                  <a:rPr lang="en-US" dirty="0" smtClean="0"/>
                  <a:t>oint </a:t>
                </a:r>
                <a:r>
                  <a:rPr lang="en-US" dirty="0"/>
                  <a:t>is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FF0000"/>
                    </a:solidFill>
                  </a:rPr>
                  <a:t>Linearly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 </a:t>
                </a:r>
                <a:r>
                  <a:rPr lang="en-US" b="1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b="1" dirty="0" smtClean="0"/>
                  <a:t>for 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 smtClean="0"/>
                  <a:t>,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</a:t>
                </a:r>
                <a:r>
                  <a:rPr lang="en-US" dirty="0"/>
                  <a:t>F</a:t>
                </a:r>
                <a:r>
                  <a:rPr lang="en-US" dirty="0" smtClean="0"/>
                  <a:t>ixed </a:t>
                </a:r>
                <a:r>
                  <a:rPr lang="en-US" dirty="0"/>
                  <a:t>P</a:t>
                </a:r>
                <a:r>
                  <a:rPr lang="en-US" dirty="0" smtClean="0"/>
                  <a:t>oint </a:t>
                </a:r>
                <a:r>
                  <a:rPr lang="en-US" dirty="0"/>
                  <a:t>is</a:t>
                </a:r>
                <a:r>
                  <a:rPr lang="en-US" b="1" dirty="0"/>
                  <a:t> </a:t>
                </a:r>
                <a:r>
                  <a:rPr lang="en-US" b="1" dirty="0" smtClean="0">
                    <a:solidFill>
                      <a:srgbClr val="FFC000"/>
                    </a:solidFill>
                  </a:rPr>
                  <a:t>Marginally </a:t>
                </a:r>
                <a:r>
                  <a:rPr lang="en-US" b="1" dirty="0">
                    <a:solidFill>
                      <a:srgbClr val="FFC000"/>
                    </a:solidFill>
                  </a:rPr>
                  <a:t>Stable </a:t>
                </a:r>
                <a:r>
                  <a:rPr lang="en-US" b="1" dirty="0"/>
                  <a:t>if and only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b="1" dirty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 smtClean="0"/>
                  <a:t> (and at least one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sup>
                      </m:sSup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b="1" dirty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Re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are all negative, so,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=0,</m:t>
                      </m:r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and the Fixed Point is </a:t>
                </a:r>
                <a:r>
                  <a:rPr lang="en-US" b="1" dirty="0" smtClean="0">
                    <a:solidFill>
                      <a:srgbClr val="00CC00"/>
                    </a:solidFill>
                  </a:rPr>
                  <a:t>Linearly Stable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094" y="600792"/>
                <a:ext cx="8625525" cy="6591933"/>
              </a:xfrm>
              <a:prstGeom prst="rect">
                <a:avLst/>
              </a:prstGeom>
              <a:blipFill rotWithShape="0">
                <a:blip r:embed="rId3"/>
                <a:stretch>
                  <a:fillRect l="-636" r="-42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32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639" y="65988"/>
            <a:ext cx="8229600" cy="669303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0000CC"/>
                </a:solidFill>
              </a:rPr>
              <a:t>Higher Dimensional Stability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42094" y="600792"/>
                <a:ext cx="8625525" cy="5043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Fixed </a:t>
                </a:r>
                <a:r>
                  <a:rPr lang="en-US" dirty="0"/>
                  <a:t>P</a:t>
                </a:r>
                <a:r>
                  <a:rPr lang="en-US" dirty="0" smtClean="0"/>
                  <a:t>oint </a:t>
                </a:r>
                <a:r>
                  <a:rPr lang="en-US" dirty="0"/>
                  <a:t>is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FF0000"/>
                    </a:solidFill>
                  </a:rPr>
                  <a:t>Linearly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 </a:t>
                </a:r>
                <a:r>
                  <a:rPr lang="en-US" b="1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b="1" dirty="0" smtClean="0"/>
                  <a:t>for 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 smtClean="0"/>
                  <a:t>,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 smtClean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b="1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i="1" dirty="0" smtClean="0">
                    <a:latin typeface="Cambria Math" panose="02040503050406030204" pitchFamily="18" charset="0"/>
                  </a:rPr>
                  <a:t>, </a:t>
                </a:r>
                <a:r>
                  <a:rPr lang="en-US" dirty="0" smtClean="0">
                    <a:latin typeface="Cambria Math" panose="02040503050406030204" pitchFamily="18" charset="0"/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>
                    <a:latin typeface="Cambria Math" panose="02040503050406030204" pitchFamily="18" charset="0"/>
                  </a:rPr>
                  <a:t>Then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ϵ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 smtClean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 smtClean="0"/>
                  <a:t> and the Fixed Point is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Linearly Unstable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094" y="600792"/>
                <a:ext cx="8625525" cy="5043112"/>
              </a:xfrm>
              <a:prstGeom prst="rect">
                <a:avLst/>
              </a:prstGeom>
              <a:blipFill rotWithShape="0">
                <a:blip r:embed="rId3"/>
                <a:stretch>
                  <a:fillRect l="-636" t="-7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28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6375" y="0"/>
            <a:ext cx="6509332" cy="565608"/>
          </a:xfrm>
        </p:spPr>
        <p:txBody>
          <a:bodyPr/>
          <a:lstStyle/>
          <a:p>
            <a:pPr eaLnBrk="1" hangingPunct="1"/>
            <a:r>
              <a:rPr lang="en-US" sz="3000" b="1" dirty="0">
                <a:solidFill>
                  <a:srgbClr val="0000CC"/>
                </a:solidFill>
              </a:rPr>
              <a:t>Higher Dimensional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466984" y="565608"/>
                <a:ext cx="8611028" cy="60744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the Fixed Point is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FFC000"/>
                    </a:solidFill>
                  </a:rPr>
                  <a:t>Marginally Stable </a:t>
                </a:r>
                <a:r>
                  <a:rPr lang="en-US" b="1" dirty="0"/>
                  <a:t>if and only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≤0 </m:t>
                    </m:r>
                  </m:oMath>
                </a14:m>
                <a:r>
                  <a:rPr lang="en-US" b="1" dirty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 smtClean="0"/>
                  <a:t>, and at least one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b="1" dirty="0"/>
                  <a:t>Proof:</a:t>
                </a:r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so,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/>
                  <a:t>, so,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→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lim>
                    </m:limLow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b="0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0,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/>
                  <a:t>, so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→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lim>
                    </m:limLow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nary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Summing over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pairs for which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So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𝑐𝑜𝑛𝑠𝑡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and the Fixed Point is </a:t>
                </a:r>
                <a:r>
                  <a:rPr lang="en-US" b="1" dirty="0">
                    <a:solidFill>
                      <a:srgbClr val="FFC000"/>
                    </a:solidFill>
                  </a:rPr>
                  <a:t>Marginally </a:t>
                </a:r>
                <a:r>
                  <a:rPr lang="en-US" b="1" dirty="0" smtClean="0">
                    <a:solidFill>
                      <a:srgbClr val="FFC000"/>
                    </a:solidFill>
                  </a:rPr>
                  <a:t>Stable</a:t>
                </a:r>
                <a:endParaRPr lang="en-US" dirty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6984" y="565608"/>
                <a:ext cx="8611028" cy="6074483"/>
              </a:xfrm>
              <a:prstGeom prst="rect">
                <a:avLst/>
              </a:prstGeom>
              <a:blipFill rotWithShape="0">
                <a:blip r:embed="rId3"/>
                <a:stretch>
                  <a:fillRect l="-637" t="-6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843" y="6169843"/>
            <a:ext cx="688157" cy="68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27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Feedback: </a:t>
            </a:r>
            <a:r>
              <a:rPr lang="en-US" sz="3600" b="1" dirty="0" err="1">
                <a:solidFill>
                  <a:srgbClr val="0000CC"/>
                </a:solidFill>
              </a:rPr>
              <a:t>Autoactivation</a:t>
            </a:r>
            <a:r>
              <a:rPr lang="en-US" sz="3600" b="1" dirty="0">
                <a:solidFill>
                  <a:srgbClr val="0000CC"/>
                </a:solidFill>
              </a:rPr>
              <a:t> and </a:t>
            </a:r>
            <a:r>
              <a:rPr lang="en-US" sz="3600" b="1" dirty="0" err="1">
                <a:solidFill>
                  <a:srgbClr val="0000CC"/>
                </a:solidFill>
              </a:rPr>
              <a:t>Bistability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5" y="787866"/>
                <a:ext cx="5145529" cy="25975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r>
                  <a:rPr lang="en-US" dirty="0" smtClean="0"/>
                  <a:t>Time series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dirty="0" smtClean="0"/>
                  <a:t> (Still two stable FP)</a:t>
                </a:r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5" y="787866"/>
                <a:ext cx="5145529" cy="2597506"/>
              </a:xfrm>
              <a:prstGeom prst="rect">
                <a:avLst/>
              </a:prstGeom>
              <a:blipFill rotWithShape="0">
                <a:blip r:embed="rId4"/>
                <a:stretch>
                  <a:fillRect l="-1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8028" y="4553742"/>
                <a:ext cx="306237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Time series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Only one stable FP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28" y="4553742"/>
                <a:ext cx="3062372" cy="923330"/>
              </a:xfrm>
              <a:prstGeom prst="rect">
                <a:avLst/>
              </a:prstGeom>
              <a:blipFill rotWithShape="0">
                <a:blip r:embed="rId10"/>
                <a:stretch>
                  <a:fillRect l="-1793" t="-3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7657035" y="786482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6152085" y="4702348"/>
            <a:ext cx="28523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However, there is a ghost of the lost fixed point, which affects the kinetics and may be important in a biological context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881239" y="1502175"/>
            <a:ext cx="4286435" cy="2964992"/>
            <a:chOff x="4881239" y="1502175"/>
            <a:chExt cx="4286435" cy="2964992"/>
          </a:xfrm>
        </p:grpSpPr>
        <p:grpSp>
          <p:nvGrpSpPr>
            <p:cNvPr id="12" name="Group 11"/>
            <p:cNvGrpSpPr/>
            <p:nvPr/>
          </p:nvGrpSpPr>
          <p:grpSpPr>
            <a:xfrm>
              <a:off x="4881239" y="1502175"/>
              <a:ext cx="4286435" cy="2964992"/>
              <a:chOff x="4881239" y="1502175"/>
              <a:chExt cx="4286435" cy="296499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4881239" y="1502175"/>
                <a:ext cx="4286435" cy="2964992"/>
                <a:chOff x="4881239" y="1502175"/>
                <a:chExt cx="4286435" cy="2964992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4881239" y="1502175"/>
                  <a:ext cx="4286435" cy="2964992"/>
                  <a:chOff x="4881239" y="1502175"/>
                  <a:chExt cx="4286435" cy="2964992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4881239" y="1502175"/>
                    <a:ext cx="4286435" cy="2857500"/>
                    <a:chOff x="4881239" y="1502175"/>
                    <a:chExt cx="4286435" cy="2857500"/>
                  </a:xfrm>
                </p:grpSpPr>
                <p:grpSp>
                  <p:nvGrpSpPr>
                    <p:cNvPr id="5" name="Group 4"/>
                    <p:cNvGrpSpPr/>
                    <p:nvPr/>
                  </p:nvGrpSpPr>
                  <p:grpSpPr>
                    <a:xfrm>
                      <a:off x="5168575" y="1502175"/>
                      <a:ext cx="3999099" cy="2857500"/>
                      <a:chOff x="4920704" y="2590800"/>
                      <a:chExt cx="3999099" cy="2857500"/>
                    </a:xfrm>
                  </p:grpSpPr>
                  <p:grpSp>
                    <p:nvGrpSpPr>
                      <p:cNvPr id="4" name="Group 3"/>
                      <p:cNvGrpSpPr/>
                      <p:nvPr/>
                    </p:nvGrpSpPr>
                    <p:grpSpPr>
                      <a:xfrm>
                        <a:off x="4920704" y="2590800"/>
                        <a:ext cx="3999099" cy="2857500"/>
                        <a:chOff x="4920704" y="2590800"/>
                        <a:chExt cx="3999099" cy="2857500"/>
                      </a:xfrm>
                    </p:grpSpPr>
                    <p:grpSp>
                      <p:nvGrpSpPr>
                        <p:cNvPr id="68" name="Group 67"/>
                        <p:cNvGrpSpPr/>
                        <p:nvPr/>
                      </p:nvGrpSpPr>
                      <p:grpSpPr>
                        <a:xfrm>
                          <a:off x="4920704" y="2590800"/>
                          <a:ext cx="3999099" cy="2857500"/>
                          <a:chOff x="4920704" y="2590800"/>
                          <a:chExt cx="3999099" cy="2857500"/>
                        </a:xfrm>
                      </p:grpSpPr>
                      <p:grpSp>
                        <p:nvGrpSpPr>
                          <p:cNvPr id="64" name="Group 63"/>
                          <p:cNvGrpSpPr/>
                          <p:nvPr/>
                        </p:nvGrpSpPr>
                        <p:grpSpPr>
                          <a:xfrm>
                            <a:off x="4920704" y="2590800"/>
                            <a:ext cx="3999099" cy="2857500"/>
                            <a:chOff x="4920704" y="2590800"/>
                            <a:chExt cx="3999099" cy="2857500"/>
                          </a:xfrm>
                        </p:grpSpPr>
                        <p:grpSp>
                          <p:nvGrpSpPr>
                            <p:cNvPr id="63" name="Group 62"/>
                            <p:cNvGrpSpPr/>
                            <p:nvPr/>
                          </p:nvGrpSpPr>
                          <p:grpSpPr>
                            <a:xfrm>
                              <a:off x="4920704" y="2590800"/>
                              <a:ext cx="3999099" cy="2857500"/>
                              <a:chOff x="4920704" y="2590800"/>
                              <a:chExt cx="3999099" cy="2857500"/>
                            </a:xfrm>
                          </p:grpSpPr>
                          <p:grpSp>
                            <p:nvGrpSpPr>
                              <p:cNvPr id="26" name="Group 25"/>
                              <p:cNvGrpSpPr/>
                              <p:nvPr/>
                            </p:nvGrpSpPr>
                            <p:grpSpPr>
                              <a:xfrm>
                                <a:off x="4920704" y="2590800"/>
                                <a:ext cx="3999099" cy="2857500"/>
                                <a:chOff x="4920704" y="2590800"/>
                                <a:chExt cx="3999099" cy="2857500"/>
                              </a:xfrm>
                            </p:grpSpPr>
                            <p:grpSp>
                              <p:nvGrpSpPr>
                                <p:cNvPr id="25" name="Group 24"/>
                                <p:cNvGrpSpPr/>
                                <p:nvPr/>
                              </p:nvGrpSpPr>
                              <p:grpSpPr>
                                <a:xfrm>
                                  <a:off x="4920704" y="2590800"/>
                                  <a:ext cx="3999099" cy="2857500"/>
                                  <a:chOff x="4920704" y="2590800"/>
                                  <a:chExt cx="3999099" cy="2857500"/>
                                </a:xfrm>
                              </p:grpSpPr>
                              <p:grpSp>
                                <p:nvGrpSpPr>
                                  <p:cNvPr id="24" name="Group 23"/>
                                  <p:cNvGrpSpPr/>
                                  <p:nvPr/>
                                </p:nvGrpSpPr>
                                <p:grpSpPr>
                                  <a:xfrm>
                                    <a:off x="4920704" y="2590800"/>
                                    <a:ext cx="3999099" cy="2857500"/>
                                    <a:chOff x="4920704" y="2590800"/>
                                    <a:chExt cx="3999099" cy="2857500"/>
                                  </a:xfrm>
                                </p:grpSpPr>
                                <p:grpSp>
                                  <p:nvGrpSpPr>
                                    <p:cNvPr id="23" name="Group 2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920704" y="2590800"/>
                                      <a:ext cx="3999099" cy="2857500"/>
                                      <a:chOff x="4920704" y="2590800"/>
                                      <a:chExt cx="3999099" cy="2857500"/>
                                    </a:xfrm>
                                  </p:grpSpPr>
                                  <p:grpSp>
                                    <p:nvGrpSpPr>
                                      <p:cNvPr id="22" name="Group 21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920704" y="2590800"/>
                                        <a:ext cx="3999099" cy="2857500"/>
                                        <a:chOff x="4920704" y="2590800"/>
                                        <a:chExt cx="3999099" cy="2857500"/>
                                      </a:xfrm>
                                    </p:grpSpPr>
                                    <p:grpSp>
                                      <p:nvGrpSpPr>
                                        <p:cNvPr id="21" name="Group 20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920704" y="2590800"/>
                                          <a:ext cx="3999099" cy="2857500"/>
                                          <a:chOff x="4920704" y="2590800"/>
                                          <a:chExt cx="3999099" cy="2857500"/>
                                        </a:xfrm>
                                      </p:grpSpPr>
                                      <p:grpSp>
                                        <p:nvGrpSpPr>
                                          <p:cNvPr id="20" name="Group 19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920704" y="2590800"/>
                                            <a:ext cx="3999099" cy="2857500"/>
                                            <a:chOff x="4920704" y="2590800"/>
                                            <a:chExt cx="3999099" cy="2857500"/>
                                          </a:xfrm>
                                        </p:grpSpPr>
                                        <p:grpSp>
                                          <p:nvGrpSpPr>
                                            <p:cNvPr id="19" name="Group 18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920704" y="2590800"/>
                                              <a:ext cx="3999099" cy="2857500"/>
                                              <a:chOff x="4920704" y="2590800"/>
                                              <a:chExt cx="3999099" cy="2857500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18" name="Group 17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4920704" y="2590800"/>
                                                <a:ext cx="3999099" cy="2857500"/>
                                                <a:chOff x="4920704" y="2590800"/>
                                                <a:chExt cx="3999099" cy="2857500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17" name="Group 1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4920704" y="2590800"/>
                                                  <a:ext cx="3999099" cy="2857500"/>
                                                  <a:chOff x="4920704" y="2590800"/>
                                                  <a:chExt cx="3999099" cy="2857500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16" name="Group 15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4920704" y="2590800"/>
                                                    <a:ext cx="3999099" cy="2857500"/>
                                                    <a:chOff x="4920704" y="2590800"/>
                                                    <a:chExt cx="3999099" cy="2857500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15" name="Group 14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4920704" y="2590800"/>
                                                      <a:ext cx="3999099" cy="2857500"/>
                                                      <a:chOff x="3292288" y="1485900"/>
                                                      <a:chExt cx="3999099" cy="2857500"/>
                                                    </a:xfrm>
                                                  </p:grpSpPr>
                                                  <p:pic>
                                                    <p:nvPicPr>
                                                      <p:cNvPr id="14" name="Picture 13"/>
                                                      <p:cNvPicPr>
                                                        <a:picLocks noChangeAspect="1"/>
                                                      </p:cNvPicPr>
                                                      <p:nvPr/>
                                                    </p:nvPicPr>
                                                    <p:blipFill>
                                                      <a:blip r:embed="rId13"/>
                                                      <a:stretch>
                                                        <a:fillRect/>
                                                      </a:stretch>
                                                    </p:blipFill>
                                                    <p:spPr>
                                                      <a:xfrm>
                                                        <a:off x="3292288" y="1485900"/>
                                                        <a:ext cx="3999099" cy="2857500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</p:spPr>
                                                  </p:pic>
                                                  <p:cxnSp>
                                                    <p:nvCxnSpPr>
                                                      <p:cNvPr id="52" name="Straight Connector 51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 flipV="1">
                                                        <a:off x="3646077" y="2992241"/>
                                                        <a:ext cx="3482030" cy="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  <a:ln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</a:ln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</p:grpSp>
                                                <p:sp>
                                                  <p:nvSpPr>
                                                    <p:cNvPr id="45" name="Oval 44"/>
                                                    <p:cNvSpPr/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5355232" y="4043733"/>
                                                      <a:ext cx="131197" cy="134789"/>
                                                    </a:xfrm>
                                                    <a:prstGeom prst="ellipse">
                                                      <a:avLst/>
                                                    </a:prstGeom>
                                                    <a:solidFill>
                                                      <a:srgbClr val="00CC00"/>
                                                    </a:solidFill>
                                                    <a:ln>
                                                      <a:noFill/>
                                                    </a:ln>
                                                  </p:spPr>
                                                  <p:style>
                                                    <a:lnRef idx="2">
                                                      <a:schemeClr val="accent1">
                                                        <a:shade val="50000"/>
                                                      </a:schemeClr>
                                                    </a:lnRef>
                                                    <a:fillRef idx="1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lt1"/>
                                                    </a:fontRef>
                                                  </p:style>
                                                  <p:txBody>
                                                    <a:bodyPr rtlCol="0" anchor="ctr"/>
                                                    <a:lstStyle/>
                                                    <a:p>
                                                      <a:pPr algn="ctr"/>
                                                      <a:endParaRPr lang="en-US"/>
                                                    </a:p>
                                                  </p:txBody>
                                                </p:sp>
                                              </p:grpSp>
                                              <p:sp>
                                                <p:nvSpPr>
                                                  <p:cNvPr id="48" name="Oval 47"/>
                                                  <p:cNvSpPr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5497860" y="4041578"/>
                                                    <a:ext cx="131197" cy="134789"/>
                                                  </a:xfrm>
                                                  <a:prstGeom prst="ellipse">
                                                    <a:avLst/>
                                                  </a:prstGeom>
                                                  <a:solidFill>
                                                    <a:srgbClr val="00CC00"/>
                                                  </a:solidFill>
                                                  <a:ln>
                                                    <a:noFill/>
                                                  </a:ln>
                                                </p:spPr>
                                                <p:style>
                                                  <a:lnRef idx="2">
                                                    <a:schemeClr val="accent1">
                                                      <a:shade val="50000"/>
                                                    </a:schemeClr>
                                                  </a:lnRef>
                                                  <a:fillRef idx="1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lt1"/>
                                                  </a:fontRef>
                                                </p:style>
                                                <p:txBody>
                                                  <a:bodyPr rtlCol="0" anchor="ctr"/>
                                                  <a:lstStyle/>
                                                  <a:p>
                                                    <a:pPr algn="ctr"/>
                                                    <a:endParaRPr lang="en-US"/>
                                                  </a:p>
                                                </p:txBody>
                                              </p:sp>
                                            </p:grpSp>
                                            <p:sp>
                                              <p:nvSpPr>
                                                <p:cNvPr id="53" name="Oval 52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5641382" y="4043052"/>
                                                  <a:ext cx="131197" cy="134789"/>
                                                </a:xfrm>
                                                <a:prstGeom prst="ellipse">
                                                  <a:avLst/>
                                                </a:prstGeom>
                                                <a:solidFill>
                                                  <a:srgbClr val="00CC00"/>
                                                </a:solidFill>
                                                <a:ln>
                                                  <a:noFill/>
                                                </a:ln>
                                              </p:spPr>
                                              <p:style>
                                                <a:lnRef idx="2">
                                                  <a:schemeClr val="accent1">
                                                    <a:shade val="50000"/>
                                                  </a:schemeClr>
                                                </a:lnRef>
                                                <a:fillRef idx="1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lt1"/>
                                                </a:fontRef>
                                              </p:style>
                                              <p:txBody>
                                                <a:bodyPr rtlCol="0" anchor="ctr"/>
                                                <a:lstStyle/>
                                                <a:p>
                                                  <a:pPr algn="ctr"/>
                                                  <a:endParaRPr lang="en-US"/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54" name="Oval 53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01186" y="4043052"/>
                                                <a:ext cx="131197" cy="134789"/>
                                              </a:xfrm>
                                              <a:prstGeom prst="ellipse">
                                                <a:avLst/>
                                              </a:prstGeom>
                                              <a:solidFill>
                                                <a:srgbClr val="00CC00"/>
                                              </a:solidFill>
                                              <a:ln>
                                                <a:noFill/>
                                              </a:ln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endParaRPr lang="en-US"/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46" name="Oval 45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6302001" y="4037306"/>
                                              <a:ext cx="131197" cy="134789"/>
                                            </a:xfrm>
                                            <a:prstGeom prst="ellipse">
                                              <a:avLst/>
                                            </a:prstGeom>
                                            <a:solidFill>
                                              <a:srgbClr val="FF0000"/>
                                            </a:solidFill>
                                            <a:ln>
                                              <a:noFill/>
                                            </a:ln>
                                          </p:spPr>
                                          <p:style>
                                            <a:lnRef idx="2">
                                              <a:schemeClr val="accent1">
                                                <a:shade val="50000"/>
                                              </a:schemeClr>
                                            </a:lnRef>
                                            <a:fillRef idx="1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lt1"/>
                                            </a:fontRef>
                                          </p:style>
                                          <p:txBody>
                                            <a:bodyPr rtlCol="0" anchor="ctr"/>
                                            <a:lstStyle/>
                                            <a:p>
                                              <a:pPr algn="ctr"/>
                                              <a:endParaRPr lang="en-US"/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49" name="Oval 48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6440165" y="4041153"/>
                                            <a:ext cx="131197" cy="134789"/>
                                          </a:xfrm>
                                          <a:prstGeom prst="ellipse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US"/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56" name="Oval 55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557053" y="4042627"/>
                                          <a:ext cx="131197" cy="134789"/>
                                        </a:xfrm>
                                        <a:prstGeom prst="ellipse">
                                          <a:avLst/>
                                        </a:prstGeom>
                                        <a:solidFill>
                                          <a:srgbClr val="FF0000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en-US"/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58" name="Oval 57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690223" y="4042627"/>
                                        <a:ext cx="131197" cy="134789"/>
                                      </a:xfrm>
                                      <a:prstGeom prst="ellipse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>
                                        <a:noFill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en-US"/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62" name="Oval 61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8448657" y="4037306"/>
                                      <a:ext cx="131197" cy="134789"/>
                                    </a:xfrm>
                                    <a:prstGeom prst="ellipse">
                                      <a:avLst/>
                                    </a:prstGeom>
                                    <a:solidFill>
                                      <a:srgbClr val="00CC00"/>
                                    </a:solidFill>
                                    <a:ln>
                                      <a:noFill/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en-US"/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61" name="Oval 60"/>
                                  <p:cNvSpPr/>
                                  <p:nvPr/>
                                </p:nvSpPr>
                                <p:spPr>
                                  <a:xfrm>
                                    <a:off x="8279969" y="4037306"/>
                                    <a:ext cx="131197" cy="13478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rgbClr val="00CC00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US"/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0" name="Oval 59"/>
                                <p:cNvSpPr/>
                                <p:nvPr/>
                              </p:nvSpPr>
                              <p:spPr>
                                <a:xfrm>
                                  <a:off x="7950018" y="4035832"/>
                                  <a:ext cx="131197" cy="134789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00CC0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US"/>
                                </a:p>
                              </p:txBody>
                            </p:sp>
                          </p:grpSp>
                          <p:sp>
                            <p:nvSpPr>
                              <p:cNvPr id="59" name="Oval 58"/>
                              <p:cNvSpPr/>
                              <p:nvPr/>
                            </p:nvSpPr>
                            <p:spPr>
                              <a:xfrm>
                                <a:off x="7789634" y="4037987"/>
                                <a:ext cx="131197" cy="13478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CC0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</p:grpSp>
                        <p:sp>
                          <p:nvSpPr>
                            <p:cNvPr id="66" name="Oval 65"/>
                            <p:cNvSpPr/>
                            <p:nvPr/>
                          </p:nvSpPr>
                          <p:spPr>
                            <a:xfrm>
                              <a:off x="8129052" y="4037306"/>
                              <a:ext cx="131197" cy="134789"/>
                            </a:xfrm>
                            <a:prstGeom prst="ellipse">
                              <a:avLst/>
                            </a:prstGeom>
                            <a:solidFill>
                              <a:srgbClr val="00CC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cxnSp>
                        <p:nvCxnSpPr>
                          <p:cNvPr id="67" name="Straight Arrow Connector 66"/>
                          <p:cNvCxnSpPr/>
                          <p:nvPr/>
                        </p:nvCxnSpPr>
                        <p:spPr>
                          <a:xfrm>
                            <a:off x="5447751" y="4343400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00CC00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0" name="Straight Arrow Connector 69"/>
                          <p:cNvCxnSpPr/>
                          <p:nvPr/>
                        </p:nvCxnSpPr>
                        <p:spPr>
                          <a:xfrm>
                            <a:off x="8037653" y="4338221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00CC00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1" name="Straight Arrow Connector 70"/>
                          <p:cNvCxnSpPr/>
                          <p:nvPr/>
                        </p:nvCxnSpPr>
                        <p:spPr>
                          <a:xfrm>
                            <a:off x="6286687" y="4338221"/>
                            <a:ext cx="484632" cy="0"/>
                          </a:xfrm>
                          <a:prstGeom prst="straightConnector1">
                            <a:avLst/>
                          </a:prstGeom>
                          <a:ln w="50800">
                            <a:solidFill>
                              <a:srgbClr val="FF0000"/>
                            </a:solidFill>
                            <a:headEnd type="triangl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69" name="Rectangle 68"/>
                            <p:cNvSpPr/>
                            <p:nvPr/>
                          </p:nvSpPr>
                          <p:spPr>
                            <a:xfrm>
                              <a:off x="6286687" y="4659121"/>
                              <a:ext cx="1274003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 dirty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 dirty="0">
                                            <a:latin typeface="Cambria Math" panose="02040503050406030204" pitchFamily="18" charset="0"/>
                                          </a:rPr>
                                          <m:t>𝑏𝑎𝑠𝑎𝑙</m:t>
                                        </m:r>
                                      </m:sub>
                                    </m:s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69" name="Rectangle 68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286687" y="4659121"/>
                              <a:ext cx="1274003" cy="369332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7"/>
                              <a:stretch>
                                <a:fillRect b="-1667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74" name="Rectangle 73"/>
                          <p:cNvSpPr/>
                          <p:nvPr/>
                        </p:nvSpPr>
                        <p:spPr>
                          <a:xfrm>
                            <a:off x="5561520" y="2622910"/>
                            <a:ext cx="1450333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𝑏𝑎𝑠𝑎𝑙</m:t>
                                      </m:r>
                                    </m:sub>
                                  </m:s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=0.2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74" name="Rectangle 73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5561520" y="2622910"/>
                            <a:ext cx="1450333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8"/>
                            <a:stretch>
                              <a:fillRect b="-166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50" name="Rectangle 49"/>
                        <p:cNvSpPr/>
                        <p:nvPr/>
                      </p:nvSpPr>
                      <p:spPr>
                        <a:xfrm>
                          <a:off x="4881239" y="2117522"/>
                          <a:ext cx="721864" cy="369332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>
                    <p:sp>
                      <p:nvSpPr>
                        <p:cNvPr id="50" name="Rectangle 49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881239" y="2117522"/>
                          <a:ext cx="721864" cy="369332"/>
                        </a:xfrm>
                        <a:prstGeom prst="rect">
                          <a:avLst/>
                        </a:prstGeom>
                        <a:blipFill rotWithShape="0">
                          <a:blip r:embed="rId14"/>
                          <a:stretch>
                            <a:fillRect b="-14754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55" name="Rectangle 54"/>
                      <p:cNvSpPr/>
                      <p:nvPr/>
                    </p:nvSpPr>
                    <p:spPr>
                      <a:xfrm>
                        <a:off x="7259724" y="4097835"/>
                        <a:ext cx="401072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>
                  <p:sp>
                    <p:nvSpPr>
                      <p:cNvPr id="55" name="Rectangle 54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259724" y="4097835"/>
                        <a:ext cx="401072" cy="369332"/>
                      </a:xfrm>
                      <a:prstGeom prst="rect">
                        <a:avLst/>
                      </a:prstGeom>
                      <a:blipFill rotWithShape="0"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65" name="Rectangle 64"/>
                    <p:cNvSpPr/>
                    <p:nvPr/>
                  </p:nvSpPr>
                  <p:spPr>
                    <a:xfrm>
                      <a:off x="6652519" y="3228365"/>
                      <a:ext cx="733341" cy="36958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𝑚𝑖𝑑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65" name="Rectangle 6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52519" y="3228365"/>
                      <a:ext cx="733341" cy="369588"/>
                    </a:xfrm>
                    <a:prstGeom prst="rect">
                      <a:avLst/>
                    </a:prstGeom>
                    <a:blipFill rotWithShape="0">
                      <a:blip r:embed="rId16"/>
                      <a:stretch>
                        <a:fillRect b="-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5483302" y="3225292"/>
                    <a:ext cx="50199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83302" y="3225292"/>
                    <a:ext cx="501996" cy="369332"/>
                  </a:xfrm>
                  <a:prstGeom prst="rect">
                    <a:avLst/>
                  </a:prstGeom>
                  <a:blipFill rotWithShape="0">
                    <a:blip r:embed="rId17"/>
                    <a:stretch>
                      <a:fillRect b="-16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Rectangle 71"/>
                <p:cNvSpPr/>
                <p:nvPr/>
              </p:nvSpPr>
              <p:spPr>
                <a:xfrm>
                  <a:off x="7659672" y="3202523"/>
                  <a:ext cx="786818" cy="401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  <m:sup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rgbClr val="00CC00"/>
                    </a:solidFill>
                  </a:endParaRPr>
                </a:p>
              </p:txBody>
            </p:sp>
          </mc:Choice>
          <mc:Fallback>
            <p:sp>
              <p:nvSpPr>
                <p:cNvPr id="72" name="Rectangle 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59672" y="3202523"/>
                  <a:ext cx="786818" cy="401135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7" name="Group 36"/>
          <p:cNvGrpSpPr/>
          <p:nvPr/>
        </p:nvGrpSpPr>
        <p:grpSpPr>
          <a:xfrm>
            <a:off x="-4929" y="2217002"/>
            <a:ext cx="3449582" cy="2336740"/>
            <a:chOff x="-4929" y="2217002"/>
            <a:chExt cx="3449582" cy="2336740"/>
          </a:xfrm>
        </p:grpSpPr>
        <p:grpSp>
          <p:nvGrpSpPr>
            <p:cNvPr id="35" name="Group 34"/>
            <p:cNvGrpSpPr/>
            <p:nvPr/>
          </p:nvGrpSpPr>
          <p:grpSpPr>
            <a:xfrm>
              <a:off x="-4929" y="2217002"/>
              <a:ext cx="3276682" cy="2336740"/>
              <a:chOff x="-4929" y="2217002"/>
              <a:chExt cx="3276682" cy="2336740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138028" y="2217002"/>
                <a:ext cx="3133725" cy="2336740"/>
                <a:chOff x="138028" y="2217002"/>
                <a:chExt cx="3133725" cy="2336740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138028" y="2217002"/>
                  <a:ext cx="3133725" cy="2336740"/>
                  <a:chOff x="138028" y="2217002"/>
                  <a:chExt cx="3133725" cy="2336740"/>
                </a:xfrm>
              </p:grpSpPr>
              <p:pic>
                <p:nvPicPr>
                  <p:cNvPr id="2" name="Picture 1"/>
                  <p:cNvPicPr>
                    <a:picLocks noChangeAspect="1"/>
                  </p:cNvPicPr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138028" y="2217002"/>
                    <a:ext cx="3133725" cy="2336740"/>
                  </a:xfrm>
                  <a:prstGeom prst="rect">
                    <a:avLst/>
                  </a:prstGeom>
                </p:spPr>
              </p:pic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75" name="Rectangle 74"/>
                      <p:cNvSpPr/>
                      <p:nvPr/>
                    </p:nvSpPr>
                    <p:spPr>
                      <a:xfrm>
                        <a:off x="2550670" y="3755162"/>
                        <a:ext cx="501996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>
                          <a:solidFill>
                            <a:srgbClr val="00CC0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75" name="Rectangle 74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550670" y="3755162"/>
                        <a:ext cx="501996" cy="369332"/>
                      </a:xfrm>
                      <a:prstGeom prst="rect">
                        <a:avLst/>
                      </a:prstGeom>
                      <a:blipFill rotWithShape="0">
                        <a:blip r:embed="rId20"/>
                        <a:stretch>
                          <a:fillRect b="-163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77" name="Rectangle 76"/>
                    <p:cNvSpPr/>
                    <p:nvPr/>
                  </p:nvSpPr>
                  <p:spPr>
                    <a:xfrm>
                      <a:off x="2449159" y="2815507"/>
                      <a:ext cx="786818" cy="40113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h𝑖𝑔h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00CC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77" name="Rectangle 7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49159" y="2815507"/>
                      <a:ext cx="786818" cy="401135"/>
                    </a:xfrm>
                    <a:prstGeom prst="rect">
                      <a:avLst/>
                    </a:prstGeom>
                    <a:blipFill rotWithShape="0">
                      <a:blip r:embed="rId21"/>
                      <a:stretch>
                        <a:fillRect b="-1060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9" name="Rectangle 78"/>
                  <p:cNvSpPr/>
                  <p:nvPr/>
                </p:nvSpPr>
                <p:spPr>
                  <a:xfrm>
                    <a:off x="-4929" y="3193104"/>
                    <a:ext cx="40107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79" name="Rectangle 7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4929" y="3193104"/>
                    <a:ext cx="401072" cy="369332"/>
                  </a:xfrm>
                  <a:prstGeom prst="rect">
                    <a:avLst/>
                  </a:prstGeom>
                  <a:blipFill rotWithShape="0">
                    <a:blip r:embed="rId2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1" name="Rectangle 80"/>
                <p:cNvSpPr/>
                <p:nvPr/>
              </p:nvSpPr>
              <p:spPr>
                <a:xfrm>
                  <a:off x="3098853" y="4154452"/>
                  <a:ext cx="34580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1" name="Rectangle 8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98853" y="4154452"/>
                  <a:ext cx="345800" cy="369332"/>
                </a:xfrm>
                <a:prstGeom prst="rect">
                  <a:avLst/>
                </a:prstGeom>
                <a:blipFill rotWithShape="0"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/>
          <p:cNvGrpSpPr/>
          <p:nvPr/>
        </p:nvGrpSpPr>
        <p:grpSpPr>
          <a:xfrm>
            <a:off x="2832632" y="4675333"/>
            <a:ext cx="3315553" cy="2156034"/>
            <a:chOff x="2832632" y="4675333"/>
            <a:chExt cx="3315553" cy="2156034"/>
          </a:xfrm>
        </p:grpSpPr>
        <p:grpSp>
          <p:nvGrpSpPr>
            <p:cNvPr id="36" name="Group 35"/>
            <p:cNvGrpSpPr/>
            <p:nvPr/>
          </p:nvGrpSpPr>
          <p:grpSpPr>
            <a:xfrm>
              <a:off x="2832632" y="4675333"/>
              <a:ext cx="3162260" cy="2156034"/>
              <a:chOff x="2832632" y="4675333"/>
              <a:chExt cx="3162260" cy="2156034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053919" y="4675333"/>
                <a:ext cx="2940973" cy="2156034"/>
                <a:chOff x="3053919" y="4675333"/>
                <a:chExt cx="2940973" cy="2156034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3053919" y="4675333"/>
                  <a:ext cx="2940973" cy="2156034"/>
                  <a:chOff x="3053919" y="4675333"/>
                  <a:chExt cx="2940973" cy="2156034"/>
                </a:xfrm>
              </p:grpSpPr>
              <p:pic>
                <p:nvPicPr>
                  <p:cNvPr id="6" name="Picture 5"/>
                  <p:cNvPicPr>
                    <a:picLocks noChangeAspect="1"/>
                  </p:cNvPicPr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3053919" y="4675333"/>
                    <a:ext cx="2940973" cy="2156034"/>
                  </a:xfrm>
                  <a:prstGeom prst="rect">
                    <a:avLst/>
                  </a:prstGeom>
                </p:spPr>
              </p:pic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76" name="Rectangle 75"/>
                      <p:cNvSpPr/>
                      <p:nvPr/>
                    </p:nvSpPr>
                    <p:spPr>
                      <a:xfrm>
                        <a:off x="5101107" y="6169580"/>
                        <a:ext cx="662297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dirty="0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b="0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rgbClr val="00CC0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76" name="Rectangle 75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101107" y="6169580"/>
                        <a:ext cx="662297" cy="369332"/>
                      </a:xfrm>
                      <a:prstGeom prst="rect">
                        <a:avLst/>
                      </a:prstGeom>
                      <a:blipFill rotWithShape="0">
                        <a:blip r:embed="rId25"/>
                        <a:stretch>
                          <a:fillRect b="-1639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78" name="Rectangle 77"/>
                    <p:cNvSpPr/>
                    <p:nvPr/>
                  </p:nvSpPr>
                  <p:spPr>
                    <a:xfrm>
                      <a:off x="4983313" y="5021321"/>
                      <a:ext cx="786818" cy="40113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h𝑖𝑔h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00CC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78" name="Rectangle 7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983313" y="5021321"/>
                      <a:ext cx="786818" cy="401135"/>
                    </a:xfrm>
                    <a:prstGeom prst="rect">
                      <a:avLst/>
                    </a:prstGeom>
                    <a:blipFill rotWithShape="0">
                      <a:blip r:embed="rId26"/>
                      <a:stretch>
                        <a:fillRect b="-1060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80" name="Rectangle 79"/>
                  <p:cNvSpPr/>
                  <p:nvPr/>
                </p:nvSpPr>
                <p:spPr>
                  <a:xfrm>
                    <a:off x="2832632" y="5568684"/>
                    <a:ext cx="40107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80" name="Rectangle 7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32632" y="5568684"/>
                    <a:ext cx="401072" cy="369332"/>
                  </a:xfrm>
                  <a:prstGeom prst="rect">
                    <a:avLst/>
                  </a:prstGeom>
                  <a:blipFill rotWithShape="0">
                    <a:blip r:embed="rId2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2" name="Rectangle 81"/>
                <p:cNvSpPr/>
                <p:nvPr/>
              </p:nvSpPr>
              <p:spPr>
                <a:xfrm>
                  <a:off x="5802385" y="6416710"/>
                  <a:ext cx="34580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2" name="Rectangle 8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2385" y="6416710"/>
                  <a:ext cx="345800" cy="369332"/>
                </a:xfrm>
                <a:prstGeom prst="rect">
                  <a:avLst/>
                </a:prstGeom>
                <a:blipFill rotWithShape="0"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581316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Feedback: </a:t>
            </a:r>
            <a:r>
              <a:rPr lang="en-US" sz="3600" b="1" dirty="0" err="1">
                <a:solidFill>
                  <a:srgbClr val="0000CC"/>
                </a:solidFill>
              </a:rPr>
              <a:t>Autoactivation</a:t>
            </a:r>
            <a:r>
              <a:rPr lang="en-US" sz="3600" b="1" dirty="0">
                <a:solidFill>
                  <a:srgbClr val="0000CC"/>
                </a:solidFill>
              </a:rPr>
              <a:t> and </a:t>
            </a:r>
            <a:r>
              <a:rPr lang="en-US" sz="3600" b="1" dirty="0" err="1">
                <a:solidFill>
                  <a:srgbClr val="0000CC"/>
                </a:solidFill>
              </a:rPr>
              <a:t>Bistability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4784490" cy="42594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𝑏𝑎𝑠𝑎𝑙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endParaRPr lang="en-US" b="0" dirty="0" smtClean="0"/>
              </a:p>
              <a:p>
                <a:r>
                  <a:rPr lang="en-US" dirty="0" smtClean="0"/>
                  <a:t>If we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𝑏𝑎𝑠𝑎𝑙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 and sweep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from 0 to 1.25, the leftmost FP stays at 0 (though it switches from unstable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to stable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 smtClean="0"/>
                  <a:t>) the middle FP doesn’t exist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then moves right (larger) and the rightmost FP doesn’t exist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then moves left (smaller) until it collides and annihilates with the middle FP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≈1.2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4784490" cy="4259499"/>
              </a:xfrm>
              <a:prstGeom prst="rect">
                <a:avLst/>
              </a:prstGeom>
              <a:blipFill rotWithShape="0">
                <a:blip r:embed="rId4"/>
                <a:stretch>
                  <a:fillRect l="-11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960283" y="1175113"/>
            <a:ext cx="1219200" cy="1117135"/>
            <a:chOff x="6324600" y="787866"/>
            <a:chExt cx="1219200" cy="1117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1160886"/>
                  <a:ext cx="685800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c 28"/>
            <p:cNvSpPr/>
            <p:nvPr/>
          </p:nvSpPr>
          <p:spPr>
            <a:xfrm>
              <a:off x="6667500" y="787866"/>
              <a:ext cx="876300" cy="1117135"/>
            </a:xfrm>
            <a:prstGeom prst="arc">
              <a:avLst>
                <a:gd name="adj1" fmla="val 12293410"/>
                <a:gd name="adj2" fmla="val 9019404"/>
              </a:avLst>
            </a:prstGeom>
            <a:ln w="38100" cap="flat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327" y="3027754"/>
            <a:ext cx="4260073" cy="2872736"/>
            <a:chOff x="4655327" y="3027754"/>
            <a:chExt cx="4260073" cy="2872736"/>
          </a:xfrm>
        </p:grpSpPr>
        <p:grpSp>
          <p:nvGrpSpPr>
            <p:cNvPr id="10" name="Group 9"/>
            <p:cNvGrpSpPr/>
            <p:nvPr/>
          </p:nvGrpSpPr>
          <p:grpSpPr>
            <a:xfrm>
              <a:off x="4655327" y="3027754"/>
              <a:ext cx="4260073" cy="2872736"/>
              <a:chOff x="4655327" y="3027754"/>
              <a:chExt cx="4260073" cy="287273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655327" y="3027754"/>
                <a:ext cx="4260073" cy="2872736"/>
                <a:chOff x="4655327" y="3027754"/>
                <a:chExt cx="4260073" cy="2872736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4655327" y="3027754"/>
                  <a:ext cx="4260073" cy="2872736"/>
                  <a:chOff x="4655327" y="3027754"/>
                  <a:chExt cx="4260073" cy="2872736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4655327" y="3027754"/>
                    <a:ext cx="4260073" cy="2872736"/>
                    <a:chOff x="4655327" y="3027754"/>
                    <a:chExt cx="4260073" cy="2872736"/>
                  </a:xfrm>
                </p:grpSpPr>
                <p:grpSp>
                  <p:nvGrpSpPr>
                    <p:cNvPr id="5" name="Group 4"/>
                    <p:cNvGrpSpPr/>
                    <p:nvPr/>
                  </p:nvGrpSpPr>
                  <p:grpSpPr>
                    <a:xfrm>
                      <a:off x="4655327" y="3027754"/>
                      <a:ext cx="4260073" cy="2872736"/>
                      <a:chOff x="4655327" y="3027754"/>
                      <a:chExt cx="4260073" cy="2872736"/>
                    </a:xfrm>
                  </p:grpSpPr>
                  <p:grpSp>
                    <p:nvGrpSpPr>
                      <p:cNvPr id="2" name="Group 1"/>
                      <p:cNvGrpSpPr/>
                      <p:nvPr/>
                    </p:nvGrpSpPr>
                    <p:grpSpPr>
                      <a:xfrm>
                        <a:off x="4655327" y="3027754"/>
                        <a:ext cx="4260073" cy="2765684"/>
                        <a:chOff x="4655327" y="3027754"/>
                        <a:chExt cx="4260073" cy="2765684"/>
                      </a:xfrm>
                    </p:grpSpPr>
                    <p:grpSp>
                      <p:nvGrpSpPr>
                        <p:cNvPr id="4" name="Group 3"/>
                        <p:cNvGrpSpPr/>
                        <p:nvPr/>
                      </p:nvGrpSpPr>
                      <p:grpSpPr>
                        <a:xfrm>
                          <a:off x="4940064" y="3027754"/>
                          <a:ext cx="3975336" cy="2765684"/>
                          <a:chOff x="4940064" y="3027754"/>
                          <a:chExt cx="3975336" cy="2765684"/>
                        </a:xfrm>
                      </p:grpSpPr>
                      <p:pic>
                        <p:nvPicPr>
                          <p:cNvPr id="3" name="Picture 2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4940064" y="3027754"/>
                            <a:ext cx="3975336" cy="2765684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68" name="Group 67"/>
                          <p:cNvGrpSpPr/>
                          <p:nvPr/>
                        </p:nvGrpSpPr>
                        <p:grpSpPr>
                          <a:xfrm>
                            <a:off x="5274493" y="4035832"/>
                            <a:ext cx="3482030" cy="383768"/>
                            <a:chOff x="5274493" y="4035832"/>
                            <a:chExt cx="3482030" cy="383768"/>
                          </a:xfrm>
                        </p:grpSpPr>
                        <p:grpSp>
                          <p:nvGrpSpPr>
                            <p:cNvPr id="63" name="Group 62"/>
                            <p:cNvGrpSpPr/>
                            <p:nvPr/>
                          </p:nvGrpSpPr>
                          <p:grpSpPr>
                            <a:xfrm>
                              <a:off x="5274493" y="4035832"/>
                              <a:ext cx="3482030" cy="142690"/>
                              <a:chOff x="5274493" y="4035832"/>
                              <a:chExt cx="3482030" cy="142690"/>
                            </a:xfrm>
                          </p:grpSpPr>
                          <p:grpSp>
                            <p:nvGrpSpPr>
                              <p:cNvPr id="26" name="Group 25"/>
                              <p:cNvGrpSpPr/>
                              <p:nvPr/>
                            </p:nvGrpSpPr>
                            <p:grpSpPr>
                              <a:xfrm>
                                <a:off x="5274493" y="4035832"/>
                                <a:ext cx="3482030" cy="142690"/>
                                <a:chOff x="5274493" y="4035832"/>
                                <a:chExt cx="3482030" cy="142690"/>
                              </a:xfrm>
                            </p:grpSpPr>
                            <p:grpSp>
                              <p:nvGrpSpPr>
                                <p:cNvPr id="24" name="Group 23"/>
                                <p:cNvGrpSpPr/>
                                <p:nvPr/>
                              </p:nvGrpSpPr>
                              <p:grpSpPr>
                                <a:xfrm>
                                  <a:off x="5274493" y="4037306"/>
                                  <a:ext cx="3482030" cy="141216"/>
                                  <a:chOff x="5274493" y="4037306"/>
                                  <a:chExt cx="3482030" cy="141216"/>
                                </a:xfrm>
                              </p:grpSpPr>
                              <p:grpSp>
                                <p:nvGrpSpPr>
                                  <p:cNvPr id="23" name="Group 22"/>
                                  <p:cNvGrpSpPr/>
                                  <p:nvPr/>
                                </p:nvGrpSpPr>
                                <p:grpSpPr>
                                  <a:xfrm>
                                    <a:off x="5274493" y="4037306"/>
                                    <a:ext cx="3482030" cy="141216"/>
                                    <a:chOff x="5274493" y="4037306"/>
                                    <a:chExt cx="3482030" cy="141216"/>
                                  </a:xfrm>
                                </p:grpSpPr>
                                <p:grpSp>
                                  <p:nvGrpSpPr>
                                    <p:cNvPr id="22" name="Group 2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5274493" y="4037306"/>
                                      <a:ext cx="3482030" cy="141216"/>
                                      <a:chOff x="5274493" y="4037306"/>
                                      <a:chExt cx="3482030" cy="141216"/>
                                    </a:xfrm>
                                  </p:grpSpPr>
                                  <p:grpSp>
                                    <p:nvGrpSpPr>
                                      <p:cNvPr id="21" name="Group 20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5274493" y="4037306"/>
                                        <a:ext cx="3482030" cy="141216"/>
                                        <a:chOff x="5274493" y="4037306"/>
                                        <a:chExt cx="3482030" cy="141216"/>
                                      </a:xfrm>
                                    </p:grpSpPr>
                                    <p:grpSp>
                                      <p:nvGrpSpPr>
                                        <p:cNvPr id="20" name="Group 19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5274493" y="4037306"/>
                                          <a:ext cx="3482030" cy="141216"/>
                                          <a:chOff x="5274493" y="4037306"/>
                                          <a:chExt cx="3482030" cy="141216"/>
                                        </a:xfrm>
                                      </p:grpSpPr>
                                      <p:grpSp>
                                        <p:nvGrpSpPr>
                                          <p:cNvPr id="16" name="Group 15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5274493" y="4043733"/>
                                            <a:ext cx="3482030" cy="134789"/>
                                            <a:chOff x="5274493" y="4043733"/>
                                            <a:chExt cx="3482030" cy="134789"/>
                                          </a:xfrm>
                                        </p:grpSpPr>
                                        <p:cxnSp>
                                          <p:nvCxnSpPr>
                                            <p:cNvPr id="52" name="Straight Connector 51"/>
                                            <p:cNvCxnSpPr/>
                                            <p:nvPr/>
                                          </p:nvCxnSpPr>
                                          <p:spPr>
                                            <a:xfrm flipV="1">
                                              <a:off x="5274493" y="4097141"/>
                                              <a:ext cx="3482030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ln>
                                              <a:solidFill>
                                                <a:schemeClr val="tx1"/>
                                              </a:solidFill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sp>
                                          <p:nvSpPr>
                                            <p:cNvPr id="45" name="Oval 44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5417378" y="4043733"/>
                                              <a:ext cx="131197" cy="134789"/>
                                            </a:xfrm>
                                            <a:prstGeom prst="ellipse">
                                              <a:avLst/>
                                            </a:prstGeom>
                                            <a:solidFill>
                                              <a:srgbClr val="00CC00"/>
                                            </a:solidFill>
                                            <a:ln>
                                              <a:noFill/>
                                            </a:ln>
                                          </p:spPr>
                                          <p:style>
                                            <a:lnRef idx="2">
                                              <a:schemeClr val="accent1">
                                                <a:shade val="50000"/>
                                              </a:schemeClr>
                                            </a:lnRef>
                                            <a:fillRef idx="1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lt1"/>
                                            </a:fontRef>
                                          </p:style>
                                          <p:txBody>
                                            <a:bodyPr rtlCol="0" anchor="ctr"/>
                                            <a:lstStyle/>
                                            <a:p>
                                              <a:pPr algn="ctr"/>
                                              <a:endParaRPr lang="en-US"/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46" name="Oval 45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5760464" y="4037306"/>
                                            <a:ext cx="131197" cy="134789"/>
                                          </a:xfrm>
                                          <a:prstGeom prst="ellipse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US"/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49" name="Oval 48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898614" y="4041153"/>
                                          <a:ext cx="131197" cy="134789"/>
                                        </a:xfrm>
                                        <a:prstGeom prst="ellipse">
                                          <a:avLst/>
                                        </a:prstGeom>
                                        <a:solidFill>
                                          <a:srgbClr val="FF0000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endParaRPr lang="en-US"/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56" name="Oval 55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6042142" y="4042627"/>
                                        <a:ext cx="131197" cy="134789"/>
                                      </a:xfrm>
                                      <a:prstGeom prst="ellipse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>
                                        <a:noFill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en-US"/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58" name="Oval 57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6193070" y="4042627"/>
                                      <a:ext cx="131197" cy="134789"/>
                                    </a:xfrm>
                                    <a:prstGeom prst="ellipse">
                                      <a:avLst/>
                                    </a:prstGeom>
                                    <a:solidFill>
                                      <a:srgbClr val="FF0000"/>
                                    </a:solidFill>
                                    <a:ln>
                                      <a:noFill/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en-US"/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62" name="Oval 61"/>
                                  <p:cNvSpPr/>
                                  <p:nvPr/>
                                </p:nvSpPr>
                                <p:spPr>
                                  <a:xfrm>
                                    <a:off x="8484169" y="4037306"/>
                                    <a:ext cx="131197" cy="13478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rgbClr val="00CC00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US"/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0" name="Oval 59"/>
                                <p:cNvSpPr/>
                                <p:nvPr/>
                              </p:nvSpPr>
                              <p:spPr>
                                <a:xfrm>
                                  <a:off x="7470617" y="4035832"/>
                                  <a:ext cx="131197" cy="134789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rgbClr val="00CC0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US"/>
                                </a:p>
                              </p:txBody>
                            </p:sp>
                          </p:grpSp>
                          <p:sp>
                            <p:nvSpPr>
                              <p:cNvPr id="59" name="Oval 58"/>
                              <p:cNvSpPr/>
                              <p:nvPr/>
                            </p:nvSpPr>
                            <p:spPr>
                              <a:xfrm>
                                <a:off x="6813084" y="4037987"/>
                                <a:ext cx="131197" cy="13478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00CC0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</p:grpSp>
                        <p:cxnSp>
                          <p:nvCxnSpPr>
                            <p:cNvPr id="70" name="Straight Arrow Connector 69"/>
                            <p:cNvCxnSpPr/>
                            <p:nvPr/>
                          </p:nvCxnSpPr>
                          <p:spPr>
                            <a:xfrm>
                              <a:off x="7601814" y="4390007"/>
                              <a:ext cx="484632" cy="0"/>
                            </a:xfrm>
                            <a:prstGeom prst="straightConnector1">
                              <a:avLst/>
                            </a:prstGeom>
                            <a:ln w="50800">
                              <a:solidFill>
                                <a:srgbClr val="00CC00"/>
                              </a:solidFill>
                              <a:headEnd type="triangle"/>
                              <a:tailEnd type="non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71" name="Straight Arrow Connector 70"/>
                            <p:cNvCxnSpPr/>
                            <p:nvPr/>
                          </p:nvCxnSpPr>
                          <p:spPr>
                            <a:xfrm>
                              <a:off x="5802055" y="4419600"/>
                              <a:ext cx="484632" cy="0"/>
                            </a:xfrm>
                            <a:prstGeom prst="straightConnector1">
                              <a:avLst/>
                            </a:prstGeom>
                            <a:ln w="50800">
                              <a:solidFill>
                                <a:srgbClr val="FF0000"/>
                              </a:solidFill>
                              <a:headEnd type="none"/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mc:AlternateContent xmlns:mc="http://schemas.openxmlformats.org/markup-compatibility/2006">
                      <mc:Choice xmlns:a14="http://schemas.microsoft.com/office/drawing/2010/main" Requires="a14">
                        <p:sp>
                          <p:nvSpPr>
                            <p:cNvPr id="33" name="Rectangle 32"/>
                            <p:cNvSpPr/>
                            <p:nvPr/>
                          </p:nvSpPr>
                          <p:spPr>
                            <a:xfrm>
                              <a:off x="4655327" y="3666500"/>
                              <a:ext cx="721864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>
                        <p:sp>
                          <p:nvSpPr>
                            <p:cNvPr id="33" name="Rectangle 32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4655327" y="3666500"/>
                              <a:ext cx="721864" cy="369332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8"/>
                              <a:stretch>
                                <a:fillRect b="-14754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>
                    <mc:Choice xmlns:a14="http://schemas.microsoft.com/office/drawing/2010/main" Requires="a14">
                      <p:sp>
                        <p:nvSpPr>
                          <p:cNvPr id="35" name="Rectangle 34"/>
                          <p:cNvSpPr/>
                          <p:nvPr/>
                        </p:nvSpPr>
                        <p:spPr>
                          <a:xfrm>
                            <a:off x="7003491" y="5531158"/>
                            <a:ext cx="401072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>
                      <p:sp>
                        <p:nvSpPr>
                          <p:cNvPr id="35" name="Rectangle 34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003491" y="5531158"/>
                            <a:ext cx="401072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9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>
                  <mc:Choice xmlns:a14="http://schemas.microsoft.com/office/drawing/2010/main" Requires="a14">
                    <p:sp>
                      <p:nvSpPr>
                        <p:cNvPr id="37" name="Rectangle 36"/>
                        <p:cNvSpPr/>
                        <p:nvPr/>
                      </p:nvSpPr>
                      <p:spPr>
                        <a:xfrm>
                          <a:off x="5675471" y="4436027"/>
                          <a:ext cx="733341" cy="369588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𝑚𝑖𝑑</m:t>
                                    </m:r>
                                  </m:sub>
                                  <m:sup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</mc:Choice>
                  <mc:Fallback>
                    <p:sp>
                      <p:nvSpPr>
                        <p:cNvPr id="37" name="Rectangle 36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675471" y="4436027"/>
                          <a:ext cx="733341" cy="369588"/>
                        </a:xfrm>
                        <a:prstGeom prst="rect">
                          <a:avLst/>
                        </a:prstGeom>
                        <a:blipFill rotWithShape="0">
                          <a:blip r:embed="rId10"/>
                          <a:stretch>
                            <a:fillRect b="-6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7" name="Rectangle 6"/>
                      <p:cNvSpPr/>
                      <p:nvPr/>
                    </p:nvSpPr>
                    <p:spPr>
                      <a:xfrm>
                        <a:off x="5235263" y="4151402"/>
                        <a:ext cx="501996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dirty="0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>
                          <a:solidFill>
                            <a:srgbClr val="00CC0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7" name="Rectangle 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235263" y="4151402"/>
                        <a:ext cx="501996" cy="369332"/>
                      </a:xfrm>
                      <a:prstGeom prst="rect">
                        <a:avLst/>
                      </a:prstGeom>
                      <a:blipFill rotWithShape="0">
                        <a:blip r:embed="rId11"/>
                        <a:stretch>
                          <a:fillRect b="-163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1" name="Rectangle 40"/>
                    <p:cNvSpPr/>
                    <p:nvPr/>
                  </p:nvSpPr>
                  <p:spPr>
                    <a:xfrm>
                      <a:off x="7844130" y="4331568"/>
                      <a:ext cx="786818" cy="40113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h𝑖𝑔h</m:t>
                                </m:r>
                              </m:sub>
                              <m:sup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00CC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41" name="Rectangle 4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844130" y="4331568"/>
                      <a:ext cx="786818" cy="401135"/>
                    </a:xfrm>
                    <a:prstGeom prst="rect">
                      <a:avLst/>
                    </a:prstGeom>
                    <a:blipFill rotWithShape="0">
                      <a:blip r:embed="rId12"/>
                      <a:stretch>
                        <a:fillRect b="-1230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9" name="Rectangle 68"/>
                  <p:cNvSpPr/>
                  <p:nvPr/>
                </p:nvSpPr>
                <p:spPr>
                  <a:xfrm>
                    <a:off x="6351270" y="4609046"/>
                    <a:ext cx="121802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=1.25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69" name="Rectangle 6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51270" y="4609046"/>
                    <a:ext cx="1218026" cy="369332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Rectangle 73"/>
                <p:cNvSpPr/>
                <p:nvPr/>
              </p:nvSpPr>
              <p:spPr>
                <a:xfrm>
                  <a:off x="5441886" y="3175030"/>
                  <a:ext cx="91345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4" name="Rectangle 7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41886" y="3175030"/>
                  <a:ext cx="913455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1279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7136</TotalTime>
  <Words>2675</Words>
  <Application>Microsoft Office PowerPoint</Application>
  <PresentationFormat>On-screen Show (4:3)</PresentationFormat>
  <Paragraphs>1178</Paragraphs>
  <Slides>74</Slides>
  <Notes>74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1" baseType="lpstr">
      <vt:lpstr>Arial</vt:lpstr>
      <vt:lpstr>Calibri</vt:lpstr>
      <vt:lpstr>Cambria Math</vt:lpstr>
      <vt:lpstr>Symbol</vt:lpstr>
      <vt:lpstr>Times New Roman</vt:lpstr>
      <vt:lpstr>Default Design</vt:lpstr>
      <vt:lpstr>Equation</vt:lpstr>
      <vt:lpstr>E399/E599: Introduction to Computational Bioengineering—Dynamics on Networks Lecture 9 Linear Stability Analysis</vt:lpstr>
      <vt:lpstr>Last Time: Autoactivation and Bistability</vt:lpstr>
      <vt:lpstr>Feedback: Autoactivation and Bistability</vt:lpstr>
      <vt:lpstr>Feedback: Autoactivation and Bistability</vt:lpstr>
      <vt:lpstr>Feedback: Autoactivation and Bistability</vt:lpstr>
      <vt:lpstr>Feedback: Autoactivation and Bistability</vt:lpstr>
      <vt:lpstr>Feedback: Autoactivation and Bistability</vt:lpstr>
      <vt:lpstr>Feedback: Autoactivation and Bistability</vt:lpstr>
      <vt:lpstr>Feedback: Autoactivation and Bistability</vt:lpstr>
      <vt:lpstr>Feedback: Autoactivation and Bistability</vt:lpstr>
      <vt:lpstr>Last Time: Toggle</vt:lpstr>
      <vt:lpstr>Last Time: Toggle</vt:lpstr>
      <vt:lpstr>Theory of Bifurcations</vt:lpstr>
      <vt:lpstr>What is Predation Term Like?</vt:lpstr>
      <vt:lpstr>Spruce-Budworm Growth Equation</vt:lpstr>
      <vt:lpstr>Analyze Fixed Points Graphically</vt:lpstr>
      <vt:lpstr>Fixed Points contd. Case A</vt:lpstr>
      <vt:lpstr>Fixed Points contd. Case B</vt:lpstr>
      <vt:lpstr>Properties of Fixed Points</vt:lpstr>
      <vt:lpstr>Fixed Points contd. Case C</vt:lpstr>
      <vt:lpstr>Properties of Fixed Points</vt:lpstr>
      <vt:lpstr>Fixed Points contd. Case D</vt:lpstr>
      <vt:lpstr>Fixed Points contd. Case E</vt:lpstr>
      <vt:lpstr>Representing Fixed Points</vt:lpstr>
      <vt:lpstr>Representing Fixed Points</vt:lpstr>
      <vt:lpstr>Representing Fixed Points</vt:lpstr>
      <vt:lpstr>Representing Fixed Points</vt:lpstr>
      <vt:lpstr>Meaning of Fixed Points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Points—contd.</vt:lpstr>
      <vt:lpstr>Meaning of Fixed Points—conclusion</vt:lpstr>
      <vt:lpstr>Meaning of Fixed Points—conclusion</vt:lpstr>
      <vt:lpstr>General Theory of One-Dimensional First-Order Bifurcations</vt:lpstr>
      <vt:lpstr>One-Dimensional Bifurcations</vt:lpstr>
      <vt:lpstr>One-Dimensional Bifurcations</vt:lpstr>
      <vt:lpstr>One-Dimensional Bifurcations</vt:lpstr>
      <vt:lpstr>Saddle-Node or Tangent Bifurcation</vt:lpstr>
      <vt:lpstr>One-Dimensional Bifurcations</vt:lpstr>
      <vt:lpstr>Transcritical or Exchange of Stability Bifurcation</vt:lpstr>
      <vt:lpstr>One-Dimensional Bifurcations</vt:lpstr>
      <vt:lpstr>Supercritical or Forward Pitchfork Bifurcation</vt:lpstr>
      <vt:lpstr>Subcritical or Inverse Pitchfork Bifurcation</vt:lpstr>
      <vt:lpstr>Is That All There Is?</vt:lpstr>
      <vt:lpstr>Proof—conclusion</vt:lpstr>
      <vt:lpstr>Higher Dimensional Dynamics</vt:lpstr>
      <vt:lpstr>Higher Dimensional Dynamics</vt:lpstr>
      <vt:lpstr>Higher Dimensional Dynamics</vt:lpstr>
      <vt:lpstr>Higher Dimensional Dynamics</vt:lpstr>
      <vt:lpstr>Higher Dimensional Stability</vt:lpstr>
      <vt:lpstr>Higher Dimensional Stability</vt:lpstr>
      <vt:lpstr>Higher Dimensional Stability</vt:lpstr>
      <vt:lpstr>Higher Dimensional Stability</vt:lpstr>
      <vt:lpstr>Linear Algebra Review—Eigenvalues and Eigenvectors</vt:lpstr>
      <vt:lpstr>Linear Algebra Review—Eigenvalues and Eigenvectors</vt:lpstr>
      <vt:lpstr>Linear Algebra Review—Eigenvalues and Eigenvectors</vt:lpstr>
      <vt:lpstr>Linear Algebra Review—Eigenvalues and Eigenvectors</vt:lpstr>
      <vt:lpstr>Linear Algebra Review—Eigenvalues and Eigenvectors</vt:lpstr>
      <vt:lpstr>Linear Stability in Higher Dimensions</vt:lpstr>
      <vt:lpstr>Higher Dimensional Stability</vt:lpstr>
      <vt:lpstr>Higher Dimensional Stability</vt:lpstr>
      <vt:lpstr>Higher Dimensional Stability</vt:lpstr>
      <vt:lpstr>Higher Dimensional Stability</vt:lpstr>
      <vt:lpstr>Higher Dimensional Stability</vt:lpstr>
    </vt:vector>
  </TitlesOfParts>
  <Company>Indiana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P548/M548 Mathematical Biology</dc:title>
  <dc:creator>James Glazier</dc:creator>
  <cp:lastModifiedBy>JamesG</cp:lastModifiedBy>
  <cp:revision>655</cp:revision>
  <dcterms:created xsi:type="dcterms:W3CDTF">2006-01-12T00:58:50Z</dcterms:created>
  <dcterms:modified xsi:type="dcterms:W3CDTF">2017-11-12T15:50:50Z</dcterms:modified>
</cp:coreProperties>
</file>