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3"/>
  </p:notesMasterIdLst>
  <p:sldIdLst>
    <p:sldId id="266" r:id="rId2"/>
    <p:sldId id="1479" r:id="rId3"/>
    <p:sldId id="1488" r:id="rId4"/>
    <p:sldId id="1504" r:id="rId5"/>
    <p:sldId id="1526" r:id="rId6"/>
    <p:sldId id="1533" r:id="rId7"/>
    <p:sldId id="1550" r:id="rId8"/>
    <p:sldId id="1551" r:id="rId9"/>
    <p:sldId id="1552" r:id="rId10"/>
    <p:sldId id="1553" r:id="rId11"/>
    <p:sldId id="1554" r:id="rId12"/>
    <p:sldId id="1555" r:id="rId13"/>
    <p:sldId id="1556" r:id="rId14"/>
    <p:sldId id="1557" r:id="rId15"/>
    <p:sldId id="1558" r:id="rId16"/>
    <p:sldId id="1559" r:id="rId17"/>
    <p:sldId id="1560" r:id="rId18"/>
    <p:sldId id="1534" r:id="rId19"/>
    <p:sldId id="1535" r:id="rId20"/>
    <p:sldId id="1536" r:id="rId21"/>
    <p:sldId id="1537" r:id="rId22"/>
    <p:sldId id="1549" r:id="rId23"/>
    <p:sldId id="1099" r:id="rId24"/>
    <p:sldId id="1106" r:id="rId25"/>
    <p:sldId id="1561" r:id="rId26"/>
    <p:sldId id="1105" r:id="rId27"/>
    <p:sldId id="1101" r:id="rId28"/>
    <p:sldId id="1108" r:id="rId29"/>
    <p:sldId id="1109" r:id="rId30"/>
    <p:sldId id="1104" r:id="rId31"/>
    <p:sldId id="1562" r:id="rId32"/>
    <p:sldId id="1563" r:id="rId33"/>
    <p:sldId id="1153" r:id="rId34"/>
    <p:sldId id="1154" r:id="rId35"/>
    <p:sldId id="1149" r:id="rId36"/>
    <p:sldId id="1150" r:id="rId37"/>
    <p:sldId id="1151" r:id="rId38"/>
    <p:sldId id="1155" r:id="rId39"/>
    <p:sldId id="1156" r:id="rId40"/>
    <p:sldId id="1157" r:id="rId41"/>
    <p:sldId id="1158" r:id="rId42"/>
    <p:sldId id="1564" r:id="rId43"/>
    <p:sldId id="1565" r:id="rId44"/>
    <p:sldId id="1023" r:id="rId45"/>
    <p:sldId id="1024" r:id="rId46"/>
    <p:sldId id="1025" r:id="rId47"/>
    <p:sldId id="1026" r:id="rId48"/>
    <p:sldId id="1027" r:id="rId49"/>
    <p:sldId id="1028" r:id="rId50"/>
    <p:sldId id="1029" r:id="rId51"/>
    <p:sldId id="1030" r:id="rId52"/>
    <p:sldId id="1031" r:id="rId53"/>
    <p:sldId id="1032" r:id="rId54"/>
    <p:sldId id="1033" r:id="rId55"/>
    <p:sldId id="1575" r:id="rId56"/>
    <p:sldId id="1576" r:id="rId57"/>
    <p:sldId id="1035" r:id="rId58"/>
    <p:sldId id="1036" r:id="rId59"/>
    <p:sldId id="1037" r:id="rId60"/>
    <p:sldId id="1567" r:id="rId61"/>
    <p:sldId id="1038" r:id="rId62"/>
    <p:sldId id="1568" r:id="rId63"/>
    <p:sldId id="1569" r:id="rId64"/>
    <p:sldId id="1039" r:id="rId65"/>
    <p:sldId id="1570" r:id="rId66"/>
    <p:sldId id="1040" r:id="rId67"/>
    <p:sldId id="1571" r:id="rId68"/>
    <p:sldId id="1041" r:id="rId69"/>
    <p:sldId id="1573" r:id="rId70"/>
    <p:sldId id="1574" r:id="rId71"/>
    <p:sldId id="1572" r:id="rId7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iao Fu" initials="XF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00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454" autoAdjust="0"/>
    <p:restoredTop sz="94660"/>
  </p:normalViewPr>
  <p:slideViewPr>
    <p:cSldViewPr>
      <p:cViewPr varScale="1">
        <p:scale>
          <a:sx n="86" d="100"/>
          <a:sy n="86" d="100"/>
        </p:scale>
        <p:origin x="874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commentAuthors" Target="commentAuthor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5B55F373-7BCF-4994-8E90-F22E1D3DB1DB}" type="datetimeFigureOut">
              <a:rPr lang="en-US"/>
              <a:pPr>
                <a:defRPr/>
              </a:pPr>
              <a:t>10/15/2017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108B2DD-3C97-43C7-A40D-4F648D603A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9769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9A26DA1-F7E7-4EAD-A7C7-680743A4A3C5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smtClean="0">
              <a:latin typeface="Arial" panose="020B0604020202020204" pitchFamily="34" charset="0"/>
            </a:endParaRPr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0401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10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404037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11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146467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12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146635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13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665494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14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24414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15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149624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16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832613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17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58049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18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18375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19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24499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2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711276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20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656350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21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7904811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22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8465205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23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5168999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24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5897208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25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1494911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26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3484259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27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7680401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28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5150330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29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70256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3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7971280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30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7361872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31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6789080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32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180740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33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3312902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34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8361896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35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59214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36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8990465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37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4186872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38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1289610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39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310345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4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7718622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40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7702487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41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8999434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42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063872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43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960033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44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920430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45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040251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46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770710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47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49827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48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46972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49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59407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5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97487024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50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9500082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51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53316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52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722591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53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0848768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54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988230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55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771094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56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094483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57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4409591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58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8190355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59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4690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6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38751714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60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3196631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61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259310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62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966502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63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371325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64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251148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65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5222449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66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196141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67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415208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68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507239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69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2430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7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43490247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70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179975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71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12609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8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398043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9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48405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E92FA0-2F44-4092-A01A-2B6418E3BA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26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B37EC7-5807-440E-A5B2-E1CEEB8AEE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08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5F2564-F238-4C4E-92AB-3C60302F2A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521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3FDDC-4AE0-48FE-A9DE-9DB1C7B3F1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685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60A61-93C8-4496-96E2-DF306E17D2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205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B9C89-B45A-4220-B3DB-03E13E733E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184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B4BF51-B50C-454E-BB14-109CEA97A6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536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D6412-D282-4AFE-BB7D-A79A895120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472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E420C-DBCB-4DD4-BBE2-A311D551C0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344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BB3BD2-46F6-4D42-8A97-FE2C800C1B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424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1762B-3C88-4511-B923-9FB8ABB71F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547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E6B63DE1-6DF1-49E9-A645-190D7EA177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3.jpe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2.png"/><Relationship Id="rId9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3.jpeg"/><Relationship Id="rId10" Type="http://schemas.openxmlformats.org/officeDocument/2006/relationships/image" Target="../media/image27.png"/><Relationship Id="rId4" Type="http://schemas.openxmlformats.org/officeDocument/2006/relationships/image" Target="../media/image23.png"/><Relationship Id="rId9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8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openxmlformats.org/officeDocument/2006/relationships/image" Target="../media/image34.png"/><Relationship Id="rId5" Type="http://schemas.openxmlformats.org/officeDocument/2006/relationships/image" Target="../media/image3.jpeg"/><Relationship Id="rId10" Type="http://schemas.openxmlformats.org/officeDocument/2006/relationships/image" Target="../media/image33.png"/><Relationship Id="rId4" Type="http://schemas.openxmlformats.org/officeDocument/2006/relationships/image" Target="../media/image29.png"/><Relationship Id="rId9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81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41.png"/><Relationship Id="rId4" Type="http://schemas.openxmlformats.org/officeDocument/2006/relationships/image" Target="../media/image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720.png"/><Relationship Id="rId4" Type="http://schemas.openxmlformats.org/officeDocument/2006/relationships/image" Target="../media/image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750.png"/><Relationship Id="rId4" Type="http://schemas.openxmlformats.org/officeDocument/2006/relationships/image" Target="../media/image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76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9.png"/><Relationship Id="rId5" Type="http://schemas.openxmlformats.org/officeDocument/2006/relationships/image" Target="../media/image3.jpeg"/><Relationship Id="rId4" Type="http://schemas.openxmlformats.org/officeDocument/2006/relationships/image" Target="../media/image17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51.png"/><Relationship Id="rId4" Type="http://schemas.openxmlformats.org/officeDocument/2006/relationships/image" Target="../media/image3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52.png"/><Relationship Id="rId4" Type="http://schemas.openxmlformats.org/officeDocument/2006/relationships/image" Target="../media/image3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2.png"/><Relationship Id="rId4" Type="http://schemas.openxmlformats.org/officeDocument/2006/relationships/image" Target="../media/image5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2.png"/><Relationship Id="rId4" Type="http://schemas.openxmlformats.org/officeDocument/2006/relationships/image" Target="../media/image5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2.png"/><Relationship Id="rId4" Type="http://schemas.openxmlformats.org/officeDocument/2006/relationships/image" Target="../media/image5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2.png"/><Relationship Id="rId4" Type="http://schemas.openxmlformats.org/officeDocument/2006/relationships/image" Target="../media/image5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7.png"/><Relationship Id="rId3" Type="http://schemas.openxmlformats.org/officeDocument/2006/relationships/image" Target="../media/image2.png"/><Relationship Id="rId7" Type="http://schemas.openxmlformats.org/officeDocument/2006/relationships/image" Target="../media/image276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5.png"/><Relationship Id="rId10" Type="http://schemas.openxmlformats.org/officeDocument/2006/relationships/image" Target="../media/image279.png"/><Relationship Id="rId4" Type="http://schemas.openxmlformats.org/officeDocument/2006/relationships/image" Target="../media/image3.jpeg"/><Relationship Id="rId9" Type="http://schemas.openxmlformats.org/officeDocument/2006/relationships/image" Target="../media/image278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8.png"/><Relationship Id="rId3" Type="http://schemas.openxmlformats.org/officeDocument/2006/relationships/image" Target="../media/image2.png"/><Relationship Id="rId7" Type="http://schemas.openxmlformats.org/officeDocument/2006/relationships/image" Target="../media/image277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6.png"/><Relationship Id="rId5" Type="http://schemas.openxmlformats.org/officeDocument/2006/relationships/image" Target="../media/image275.png"/><Relationship Id="rId4" Type="http://schemas.openxmlformats.org/officeDocument/2006/relationships/image" Target="../media/image3.jpeg"/><Relationship Id="rId9" Type="http://schemas.openxmlformats.org/officeDocument/2006/relationships/image" Target="../media/image279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9.png"/><Relationship Id="rId4" Type="http://schemas.openxmlformats.org/officeDocument/2006/relationships/image" Target="../media/image3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9.png"/><Relationship Id="rId4" Type="http://schemas.openxmlformats.org/officeDocument/2006/relationships/image" Target="../media/image3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2.png"/><Relationship Id="rId4" Type="http://schemas.openxmlformats.org/officeDocument/2006/relationships/image" Target="../media/image3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1.png"/><Relationship Id="rId4" Type="http://schemas.openxmlformats.org/officeDocument/2006/relationships/image" Target="../media/image3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1.png"/><Relationship Id="rId4" Type="http://schemas.openxmlformats.org/officeDocument/2006/relationships/image" Target="../media/image3.jpe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5.png"/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5.png"/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2.png"/><Relationship Id="rId7" Type="http://schemas.openxmlformats.org/officeDocument/2006/relationships/image" Target="../media/image285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80.png"/><Relationship Id="rId3" Type="http://schemas.openxmlformats.org/officeDocument/2006/relationships/image" Target="../media/image2.png"/><Relationship Id="rId12" Type="http://schemas.openxmlformats.org/officeDocument/2006/relationships/image" Target="../media/image1070.png"/><Relationship Id="rId2" Type="http://schemas.openxmlformats.org/officeDocument/2006/relationships/notesSlide" Target="../notesSlides/notesSlide59.xml"/><Relationship Id="rId16" Type="http://schemas.openxmlformats.org/officeDocument/2006/relationships/image" Target="../media/image11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15" Type="http://schemas.openxmlformats.org/officeDocument/2006/relationships/image" Target="../media/image1111.png"/><Relationship Id="rId4" Type="http://schemas.openxmlformats.org/officeDocument/2006/relationships/image" Target="../media/image3.jpeg"/><Relationship Id="rId14" Type="http://schemas.openxmlformats.org/officeDocument/2006/relationships/image" Target="../media/image109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13" Type="http://schemas.openxmlformats.org/officeDocument/2006/relationships/image" Target="../media/image70.png"/><Relationship Id="rId3" Type="http://schemas.openxmlformats.org/officeDocument/2006/relationships/image" Target="../media/image2.png"/><Relationship Id="rId7" Type="http://schemas.openxmlformats.org/officeDocument/2006/relationships/image" Target="../media/image64.png"/><Relationship Id="rId12" Type="http://schemas.openxmlformats.org/officeDocument/2006/relationships/image" Target="../media/image67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11" Type="http://schemas.openxmlformats.org/officeDocument/2006/relationships/image" Target="../media/image68.png"/><Relationship Id="rId5" Type="http://schemas.openxmlformats.org/officeDocument/2006/relationships/image" Target="../media/image62.png"/><Relationship Id="rId10" Type="http://schemas.openxmlformats.org/officeDocument/2006/relationships/image" Target="../media/image65.png"/><Relationship Id="rId4" Type="http://schemas.openxmlformats.org/officeDocument/2006/relationships/image" Target="../media/image3.jpeg"/><Relationship Id="rId9" Type="http://schemas.openxmlformats.org/officeDocument/2006/relationships/image" Target="../media/image66.png"/></Relationships>
</file>

<file path=ppt/slides/_rels/slide6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80.png"/><Relationship Id="rId18" Type="http://schemas.openxmlformats.org/officeDocument/2006/relationships/image" Target="../media/image1240.png"/><Relationship Id="rId3" Type="http://schemas.openxmlformats.org/officeDocument/2006/relationships/image" Target="../media/image2.png"/><Relationship Id="rId12" Type="http://schemas.openxmlformats.org/officeDocument/2006/relationships/image" Target="../media/image1171.png"/><Relationship Id="rId17" Type="http://schemas.openxmlformats.org/officeDocument/2006/relationships/image" Target="../media/image1230.png"/><Relationship Id="rId2" Type="http://schemas.openxmlformats.org/officeDocument/2006/relationships/notesSlide" Target="../notesSlides/notesSlide61.xml"/><Relationship Id="rId16" Type="http://schemas.openxmlformats.org/officeDocument/2006/relationships/image" Target="../media/image1220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1161.png"/><Relationship Id="rId15" Type="http://schemas.openxmlformats.org/officeDocument/2006/relationships/image" Target="../media/image1210.png"/><Relationship Id="rId10" Type="http://schemas.openxmlformats.org/officeDocument/2006/relationships/image" Target="../media/image1151.png"/><Relationship Id="rId19" Type="http://schemas.openxmlformats.org/officeDocument/2006/relationships/image" Target="../media/image3.jpeg"/><Relationship Id="rId4" Type="http://schemas.openxmlformats.org/officeDocument/2006/relationships/image" Target="../media/image71.png"/><Relationship Id="rId9" Type="http://schemas.openxmlformats.org/officeDocument/2006/relationships/image" Target="../media/image1141.png"/><Relationship Id="rId14" Type="http://schemas.openxmlformats.org/officeDocument/2006/relationships/image" Target="../media/image1190.pn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13" Type="http://schemas.openxmlformats.org/officeDocument/2006/relationships/image" Target="../media/image80.png"/><Relationship Id="rId3" Type="http://schemas.openxmlformats.org/officeDocument/2006/relationships/image" Target="../media/image2.png"/><Relationship Id="rId7" Type="http://schemas.openxmlformats.org/officeDocument/2006/relationships/image" Target="../media/image73.png"/><Relationship Id="rId12" Type="http://schemas.openxmlformats.org/officeDocument/2006/relationships/image" Target="../media/image79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11" Type="http://schemas.openxmlformats.org/officeDocument/2006/relationships/image" Target="../media/image78.png"/><Relationship Id="rId5" Type="http://schemas.openxmlformats.org/officeDocument/2006/relationships/image" Target="../media/image3.jpeg"/><Relationship Id="rId10" Type="http://schemas.openxmlformats.org/officeDocument/2006/relationships/image" Target="../media/image77.png"/><Relationship Id="rId4" Type="http://schemas.openxmlformats.org/officeDocument/2006/relationships/image" Target="../media/image72.png"/><Relationship Id="rId9" Type="http://schemas.openxmlformats.org/officeDocument/2006/relationships/image" Target="../media/image75.png"/></Relationships>
</file>

<file path=ppt/slides/_rels/slide6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80.png"/><Relationship Id="rId18" Type="http://schemas.openxmlformats.org/officeDocument/2006/relationships/image" Target="../media/image1240.png"/><Relationship Id="rId3" Type="http://schemas.openxmlformats.org/officeDocument/2006/relationships/image" Target="../media/image76.png"/><Relationship Id="rId7" Type="http://schemas.openxmlformats.org/officeDocument/2006/relationships/image" Target="../media/image84.png"/><Relationship Id="rId12" Type="http://schemas.openxmlformats.org/officeDocument/2006/relationships/image" Target="../media/image1171.png"/><Relationship Id="rId17" Type="http://schemas.openxmlformats.org/officeDocument/2006/relationships/image" Target="../media/image1230.png"/><Relationship Id="rId2" Type="http://schemas.openxmlformats.org/officeDocument/2006/relationships/notesSlide" Target="../notesSlides/notesSlide63.xml"/><Relationship Id="rId16" Type="http://schemas.openxmlformats.org/officeDocument/2006/relationships/image" Target="../media/image12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11" Type="http://schemas.openxmlformats.org/officeDocument/2006/relationships/image" Target="../media/image85.png"/><Relationship Id="rId5" Type="http://schemas.openxmlformats.org/officeDocument/2006/relationships/image" Target="../media/image2.png"/><Relationship Id="rId15" Type="http://schemas.openxmlformats.org/officeDocument/2006/relationships/image" Target="../media/image87.png"/><Relationship Id="rId10" Type="http://schemas.openxmlformats.org/officeDocument/2006/relationships/image" Target="../media/image1151.png"/><Relationship Id="rId19" Type="http://schemas.openxmlformats.org/officeDocument/2006/relationships/image" Target="../media/image3.jpeg"/><Relationship Id="rId4" Type="http://schemas.openxmlformats.org/officeDocument/2006/relationships/image" Target="../media/image81.png"/><Relationship Id="rId14" Type="http://schemas.openxmlformats.org/officeDocument/2006/relationships/image" Target="../media/image86.png"/></Relationships>
</file>

<file path=ppt/slides/_rels/slide6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61.png"/><Relationship Id="rId18" Type="http://schemas.openxmlformats.org/officeDocument/2006/relationships/image" Target="../media/image570.png"/><Relationship Id="rId3" Type="http://schemas.openxmlformats.org/officeDocument/2006/relationships/image" Target="../media/image82.png"/><Relationship Id="rId21" Type="http://schemas.openxmlformats.org/officeDocument/2006/relationships/image" Target="../media/image91.png"/><Relationship Id="rId12" Type="http://schemas.openxmlformats.org/officeDocument/2006/relationships/image" Target="../media/image1250.png"/><Relationship Id="rId17" Type="http://schemas.openxmlformats.org/officeDocument/2006/relationships/image" Target="../media/image1300.png"/><Relationship Id="rId2" Type="http://schemas.openxmlformats.org/officeDocument/2006/relationships/notesSlide" Target="../notesSlides/notesSlide64.xml"/><Relationship Id="rId20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9.png"/><Relationship Id="rId19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65.xml.rels><?xml version="1.0" encoding="UTF-8" standalone="yes"?>
<Relationships xmlns="http://schemas.openxmlformats.org/package/2006/relationships"><Relationship Id="rId18" Type="http://schemas.openxmlformats.org/officeDocument/2006/relationships/image" Target="../media/image570.png"/><Relationship Id="rId3" Type="http://schemas.openxmlformats.org/officeDocument/2006/relationships/image" Target="../media/image2.png"/><Relationship Id="rId21" Type="http://schemas.openxmlformats.org/officeDocument/2006/relationships/image" Target="../media/image94.png"/><Relationship Id="rId2" Type="http://schemas.openxmlformats.org/officeDocument/2006/relationships/notesSlide" Target="../notesSlides/notesSlide65.xml"/><Relationship Id="rId20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19" Type="http://schemas.openxmlformats.org/officeDocument/2006/relationships/image" Target="../media/image3.jpeg"/><Relationship Id="rId4" Type="http://schemas.openxmlformats.org/officeDocument/2006/relationships/image" Target="../media/image92.png"/></Relationships>
</file>

<file path=ppt/slides/_rels/slide6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60.png"/><Relationship Id="rId3" Type="http://schemas.openxmlformats.org/officeDocument/2006/relationships/image" Target="../media/image2.png"/><Relationship Id="rId21" Type="http://schemas.openxmlformats.org/officeDocument/2006/relationships/image" Target="../media/image590.png"/><Relationship Id="rId25" Type="http://schemas.openxmlformats.org/officeDocument/2006/relationships/image" Target="../media/image3.jpe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Relationship Id="rId24" Type="http://schemas.openxmlformats.org/officeDocument/2006/relationships/image" Target="../media/image830.png"/><Relationship Id="rId4" Type="http://schemas.openxmlformats.org/officeDocument/2006/relationships/image" Target="../media/image95.png"/><Relationship Id="rId22" Type="http://schemas.openxmlformats.org/officeDocument/2006/relationships/image" Target="../media/image600.png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13" Type="http://schemas.openxmlformats.org/officeDocument/2006/relationships/image" Target="../media/image104.png"/><Relationship Id="rId3" Type="http://schemas.openxmlformats.org/officeDocument/2006/relationships/image" Target="../media/image93.png"/><Relationship Id="rId7" Type="http://schemas.openxmlformats.org/officeDocument/2006/relationships/image" Target="../media/image96.png"/><Relationship Id="rId12" Type="http://schemas.openxmlformats.org/officeDocument/2006/relationships/image" Target="../media/image100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11" Type="http://schemas.openxmlformats.org/officeDocument/2006/relationships/image" Target="../media/image102.png"/><Relationship Id="rId5" Type="http://schemas.openxmlformats.org/officeDocument/2006/relationships/image" Target="../media/image97.png"/><Relationship Id="rId10" Type="http://schemas.openxmlformats.org/officeDocument/2006/relationships/image" Target="../media/image101.png"/><Relationship Id="rId4" Type="http://schemas.openxmlformats.org/officeDocument/2006/relationships/image" Target="../media/image2.png"/><Relationship Id="rId9" Type="http://schemas.openxmlformats.org/officeDocument/2006/relationships/image" Target="../media/image98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1" Type="http://schemas.openxmlformats.org/officeDocument/2006/relationships/image" Target="../media/image680.png"/><Relationship Id="rId17" Type="http://schemas.openxmlformats.org/officeDocument/2006/relationships/image" Target="../media/image640.png"/><Relationship Id="rId2" Type="http://schemas.openxmlformats.org/officeDocument/2006/relationships/notesSlide" Target="../notesSlides/notesSlide68.xml"/><Relationship Id="rId16" Type="http://schemas.openxmlformats.org/officeDocument/2006/relationships/image" Target="../media/image630.png"/><Relationship Id="rId20" Type="http://schemas.openxmlformats.org/officeDocument/2006/relationships/image" Target="../media/image670.png"/><Relationship Id="rId1" Type="http://schemas.openxmlformats.org/officeDocument/2006/relationships/slideLayout" Target="../slideLayouts/slideLayout2.xml"/><Relationship Id="rId15" Type="http://schemas.openxmlformats.org/officeDocument/2006/relationships/image" Target="../media/image620.png"/><Relationship Id="rId23" Type="http://schemas.openxmlformats.org/officeDocument/2006/relationships/image" Target="../media/image3.jpeg"/><Relationship Id="rId4" Type="http://schemas.openxmlformats.org/officeDocument/2006/relationships/image" Target="../media/image103.png"/><Relationship Id="rId22" Type="http://schemas.openxmlformats.org/officeDocument/2006/relationships/image" Target="../media/image700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1" Type="http://schemas.openxmlformats.org/officeDocument/2006/relationships/image" Target="../media/image680.png"/><Relationship Id="rId17" Type="http://schemas.openxmlformats.org/officeDocument/2006/relationships/image" Target="../media/image640.png"/><Relationship Id="rId2" Type="http://schemas.openxmlformats.org/officeDocument/2006/relationships/notesSlide" Target="../notesSlides/notesSlide69.xml"/><Relationship Id="rId16" Type="http://schemas.openxmlformats.org/officeDocument/2006/relationships/image" Target="../media/image630.png"/><Relationship Id="rId20" Type="http://schemas.openxmlformats.org/officeDocument/2006/relationships/image" Target="../media/image670.png"/><Relationship Id="rId1" Type="http://schemas.openxmlformats.org/officeDocument/2006/relationships/slideLayout" Target="../slideLayouts/slideLayout2.xml"/><Relationship Id="rId15" Type="http://schemas.openxmlformats.org/officeDocument/2006/relationships/image" Target="../media/image620.png"/><Relationship Id="rId23" Type="http://schemas.openxmlformats.org/officeDocument/2006/relationships/image" Target="../media/image3.jpeg"/><Relationship Id="rId4" Type="http://schemas.openxmlformats.org/officeDocument/2006/relationships/image" Target="../media/image105.png"/><Relationship Id="rId22" Type="http://schemas.openxmlformats.org/officeDocument/2006/relationships/image" Target="../media/image70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1" Type="http://schemas.openxmlformats.org/officeDocument/2006/relationships/image" Target="../media/image680.png"/><Relationship Id="rId17" Type="http://schemas.openxmlformats.org/officeDocument/2006/relationships/image" Target="../media/image640.png"/><Relationship Id="rId2" Type="http://schemas.openxmlformats.org/officeDocument/2006/relationships/notesSlide" Target="../notesSlides/notesSlide70.xml"/><Relationship Id="rId16" Type="http://schemas.openxmlformats.org/officeDocument/2006/relationships/image" Target="../media/image630.png"/><Relationship Id="rId20" Type="http://schemas.openxmlformats.org/officeDocument/2006/relationships/image" Target="../media/image670.png"/><Relationship Id="rId1" Type="http://schemas.openxmlformats.org/officeDocument/2006/relationships/slideLayout" Target="../slideLayouts/slideLayout2.xml"/><Relationship Id="rId15" Type="http://schemas.openxmlformats.org/officeDocument/2006/relationships/image" Target="../media/image620.png"/><Relationship Id="rId23" Type="http://schemas.openxmlformats.org/officeDocument/2006/relationships/image" Target="../media/image3.jpeg"/><Relationship Id="rId4" Type="http://schemas.openxmlformats.org/officeDocument/2006/relationships/image" Target="../media/image106.png"/><Relationship Id="rId22" Type="http://schemas.openxmlformats.org/officeDocument/2006/relationships/image" Target="../media/image700.png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3" Type="http://schemas.openxmlformats.org/officeDocument/2006/relationships/image" Target="../media/image2.png"/><Relationship Id="rId7" Type="http://schemas.openxmlformats.org/officeDocument/2006/relationships/image" Target="../media/image1081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8.png"/><Relationship Id="rId11" Type="http://schemas.openxmlformats.org/officeDocument/2006/relationships/image" Target="../media/image112.png"/><Relationship Id="rId5" Type="http://schemas.openxmlformats.org/officeDocument/2006/relationships/image" Target="../media/image3.jpeg"/><Relationship Id="rId10" Type="http://schemas.openxmlformats.org/officeDocument/2006/relationships/image" Target="../media/image111.png"/><Relationship Id="rId4" Type="http://schemas.openxmlformats.org/officeDocument/2006/relationships/image" Target="../media/image107.png"/><Relationship Id="rId9" Type="http://schemas.openxmlformats.org/officeDocument/2006/relationships/image" Target="../media/image1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759041"/>
            <a:ext cx="8839200" cy="1752600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0000CC"/>
                </a:solidFill>
              </a:rPr>
              <a:t>E399/E599: Introduction </a:t>
            </a:r>
            <a:r>
              <a:rPr lang="en-US" sz="2800" b="1" dirty="0">
                <a:solidFill>
                  <a:srgbClr val="0000CC"/>
                </a:solidFill>
              </a:rPr>
              <a:t>to Computational </a:t>
            </a:r>
            <a:r>
              <a:rPr lang="en-US" sz="2800" b="1" dirty="0" smtClean="0">
                <a:solidFill>
                  <a:srgbClr val="0000CC"/>
                </a:solidFill>
              </a:rPr>
              <a:t>Bioengineering—Dynamics </a:t>
            </a:r>
            <a:r>
              <a:rPr lang="en-US" sz="2800" b="1" dirty="0">
                <a:solidFill>
                  <a:srgbClr val="0000CC"/>
                </a:solidFill>
              </a:rPr>
              <a:t>on Networks</a:t>
            </a:r>
            <a:r>
              <a:rPr lang="en-US" sz="2800" b="1" dirty="0" smtClean="0">
                <a:solidFill>
                  <a:srgbClr val="0000CC"/>
                </a:solidFill>
              </a:rPr>
              <a:t/>
            </a:r>
            <a:br>
              <a:rPr lang="en-US" sz="2800" b="1" dirty="0" smtClean="0">
                <a:solidFill>
                  <a:srgbClr val="0000CC"/>
                </a:solidFill>
              </a:rPr>
            </a:br>
            <a:r>
              <a:rPr lang="en-US" sz="2800" b="1" dirty="0" smtClean="0">
                <a:solidFill>
                  <a:srgbClr val="0000CC"/>
                </a:solidFill>
              </a:rPr>
              <a:t>Lecture 6</a:t>
            </a:r>
            <a:br>
              <a:rPr lang="en-US" sz="2800" b="1" dirty="0" smtClean="0">
                <a:solidFill>
                  <a:srgbClr val="0000CC"/>
                </a:solidFill>
              </a:rPr>
            </a:br>
            <a:r>
              <a:rPr lang="en-US" sz="2800" b="1" dirty="0" err="1" smtClean="0">
                <a:solidFill>
                  <a:srgbClr val="0000CC"/>
                </a:solidFill>
              </a:rPr>
              <a:t>Michaelis-Menten</a:t>
            </a:r>
            <a:r>
              <a:rPr lang="en-US" sz="2800" b="1" dirty="0" smtClean="0">
                <a:solidFill>
                  <a:srgbClr val="0000CC"/>
                </a:solidFill>
              </a:rPr>
              <a:t> Kinetics, Hill Equation, Limiting Cases</a:t>
            </a:r>
            <a:endParaRPr lang="en-US" sz="2800" b="1" dirty="0" smtClean="0">
              <a:solidFill>
                <a:srgbClr val="000099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00400"/>
            <a:ext cx="6400800" cy="1981200"/>
          </a:xfrm>
        </p:spPr>
        <p:txBody>
          <a:bodyPr/>
          <a:lstStyle/>
          <a:p>
            <a:pPr eaLnBrk="1" hangingPunct="1"/>
            <a:r>
              <a:rPr lang="en-US" sz="2000" dirty="0" smtClean="0">
                <a:solidFill>
                  <a:srgbClr val="000099"/>
                </a:solidFill>
              </a:rPr>
              <a:t>James  A. Glazier</a:t>
            </a:r>
          </a:p>
          <a:p>
            <a:pPr eaLnBrk="1" hangingPunct="1"/>
            <a:r>
              <a:rPr lang="en-US" sz="2000" dirty="0" err="1" smtClean="0">
                <a:solidFill>
                  <a:srgbClr val="000099"/>
                </a:solidFill>
              </a:rPr>
              <a:t>Biocomplexity</a:t>
            </a:r>
            <a:r>
              <a:rPr lang="en-US" sz="2000" dirty="0" smtClean="0">
                <a:solidFill>
                  <a:srgbClr val="000099"/>
                </a:solidFill>
              </a:rPr>
              <a:t> Institute</a:t>
            </a:r>
          </a:p>
          <a:p>
            <a:pPr eaLnBrk="1" hangingPunct="1"/>
            <a:r>
              <a:rPr lang="en-US" sz="2000" dirty="0" smtClean="0">
                <a:solidFill>
                  <a:srgbClr val="000099"/>
                </a:solidFill>
              </a:rPr>
              <a:t>Indiana University </a:t>
            </a:r>
          </a:p>
          <a:p>
            <a:pPr eaLnBrk="1" hangingPunct="1"/>
            <a:r>
              <a:rPr lang="en-US" sz="2000" dirty="0" smtClean="0">
                <a:solidFill>
                  <a:srgbClr val="000099"/>
                </a:solidFill>
              </a:rPr>
              <a:t>Bloomington, IN 47405</a:t>
            </a:r>
          </a:p>
          <a:p>
            <a:pPr eaLnBrk="1" hangingPunct="1"/>
            <a:r>
              <a:rPr lang="en-US" sz="2000" b="1" dirty="0" smtClean="0">
                <a:solidFill>
                  <a:srgbClr val="000099"/>
                </a:solidFill>
              </a:rPr>
              <a:t>USA</a:t>
            </a:r>
          </a:p>
        </p:txBody>
      </p:sp>
      <p:pic>
        <p:nvPicPr>
          <p:cNvPr id="3076" name="Picture 5" descr="IU seal, red on white, lar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276600"/>
            <a:ext cx="1944688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6" descr="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6576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8600" y="55626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Main Reference: </a:t>
            </a:r>
            <a:r>
              <a:rPr lang="en-US" b="1" dirty="0"/>
              <a:t>Herbert </a:t>
            </a:r>
            <a:r>
              <a:rPr lang="en-US" b="1" dirty="0" err="1"/>
              <a:t>Sauro</a:t>
            </a:r>
            <a:r>
              <a:rPr lang="en-US" b="1" dirty="0"/>
              <a:t>, </a:t>
            </a:r>
            <a:r>
              <a:rPr lang="en-US" b="1" i="1" dirty="0"/>
              <a:t>Systems Biology: Introduction to Pathway </a:t>
            </a:r>
            <a:r>
              <a:rPr lang="en-US" b="1" i="1" dirty="0" smtClean="0"/>
              <a:t>Modeling, </a:t>
            </a:r>
            <a:r>
              <a:rPr lang="en-US" b="1" dirty="0" smtClean="0"/>
              <a:t>Appendix H</a:t>
            </a:r>
            <a:r>
              <a:rPr lang="en-US" b="1" i="1" dirty="0" smtClean="0"/>
              <a:t>, </a:t>
            </a:r>
            <a:r>
              <a:rPr lang="en-US" b="1" dirty="0" smtClean="0"/>
              <a:t>Chapters 2, 3, 12.1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 smtClean="0">
                <a:solidFill>
                  <a:srgbClr val="0000CC"/>
                </a:solidFill>
              </a:rPr>
              <a:t>A Few Useful </a:t>
            </a:r>
            <a:r>
              <a:rPr lang="en-US" sz="3200" b="1" dirty="0" err="1" smtClean="0">
                <a:solidFill>
                  <a:srgbClr val="0000CC"/>
                </a:solidFill>
              </a:rPr>
              <a:t>numpy</a:t>
            </a:r>
            <a:r>
              <a:rPr lang="en-US" sz="3200" b="1" dirty="0" smtClean="0">
                <a:solidFill>
                  <a:srgbClr val="0000CC"/>
                </a:solidFill>
              </a:rPr>
              <a:t> and Python Functions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484188" y="831622"/>
            <a:ext cx="83550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</a:t>
            </a:r>
            <a:r>
              <a:rPr lang="en-US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o find the </a:t>
            </a:r>
            <a:r>
              <a:rPr lang="en-US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maximum concentration </a:t>
            </a:r>
            <a:r>
              <a:rPr lang="en-US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for each chemical species we used the command</a:t>
            </a:r>
          </a:p>
          <a:p>
            <a:endParaRPr lang="en-US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41 </a:t>
            </a:r>
            <a:r>
              <a:rPr lang="en-US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print </a:t>
            </a:r>
            <a:r>
              <a:rPr lang="en-US" dirty="0" err="1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numpy.around</a:t>
            </a:r>
            <a:r>
              <a:rPr lang="en-US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b="1" dirty="0" err="1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numpy.amax</a:t>
            </a:r>
            <a:r>
              <a:rPr lang="en-US" b="1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dirty="0" err="1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m,axis</a:t>
            </a:r>
            <a:r>
              <a:rPr lang="en-US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=0)[1:],3</a:t>
            </a:r>
            <a:r>
              <a:rPr lang="en-US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)</a:t>
            </a:r>
          </a:p>
          <a:p>
            <a:endParaRPr lang="en-US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core of the command is </a:t>
            </a:r>
            <a:r>
              <a:rPr lang="en-US" b="1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numpy.amax</a:t>
            </a:r>
            <a:r>
              <a:rPr lang="en-US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() which finds maxima of arrays </a:t>
            </a:r>
          </a:p>
          <a:p>
            <a:endParaRPr lang="en-US" b="1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b="1" dirty="0" err="1" smtClean="0">
                <a:solidFill>
                  <a:srgbClr val="00B05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numpy.amax</a:t>
            </a:r>
            <a:r>
              <a:rPr lang="en-US" b="1" dirty="0" smtClean="0">
                <a:solidFill>
                  <a:srgbClr val="00B05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b="1" dirty="0" err="1" smtClean="0">
                <a:solidFill>
                  <a:srgbClr val="00B05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m,axis</a:t>
            </a:r>
            <a:r>
              <a:rPr lang="en-US" b="1" dirty="0" smtClean="0">
                <a:solidFill>
                  <a:srgbClr val="00B05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=0) </a:t>
            </a:r>
          </a:p>
          <a:p>
            <a:endParaRPr lang="en-US" b="1" dirty="0">
              <a:solidFill>
                <a:srgbClr val="00B05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b="1" dirty="0" smtClean="0">
                <a:solidFill>
                  <a:srgbClr val="00B05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returns an array with each entry corresponding to the maximum for EACH COLUMN of a </a:t>
            </a:r>
            <a:r>
              <a:rPr lang="en-US" b="1" dirty="0" err="1" smtClean="0">
                <a:solidFill>
                  <a:srgbClr val="00B05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numpy</a:t>
            </a:r>
            <a:r>
              <a:rPr lang="en-US" b="1" dirty="0" smtClean="0">
                <a:solidFill>
                  <a:srgbClr val="00B05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array</a:t>
            </a:r>
          </a:p>
          <a:p>
            <a:endParaRPr lang="en-US" b="1" dirty="0" smtClean="0">
              <a:solidFill>
                <a:srgbClr val="00B05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b="1" dirty="0" smtClean="0">
                <a:solidFill>
                  <a:srgbClr val="00B05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w</a:t>
            </a:r>
            <a:r>
              <a:rPr lang="en-US" dirty="0" smtClean="0">
                <a:solidFill>
                  <a:srgbClr val="00B05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hich is what we need, </a:t>
            </a:r>
            <a:r>
              <a:rPr lang="en-US" dirty="0" smtClean="0">
                <a:solidFill>
                  <a:srgbClr val="FF000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except that it includes the time maximum in the first column</a:t>
            </a:r>
          </a:p>
          <a:p>
            <a:endParaRPr lang="en-US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072541" y="6050510"/>
            <a:ext cx="46023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/>
              <a:t>E599 Lecture 6 Tellurium Demo </a:t>
            </a:r>
          </a:p>
          <a:p>
            <a:r>
              <a:rPr lang="en-US" sz="1600" b="1" dirty="0" smtClean="0"/>
              <a:t>Homework4CascadeEqualKDemoWithMax.py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23102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 smtClean="0">
                <a:solidFill>
                  <a:srgbClr val="0000CC"/>
                </a:solidFill>
              </a:rPr>
              <a:t>A Few Useful </a:t>
            </a:r>
            <a:r>
              <a:rPr lang="en-US" sz="3200" b="1" dirty="0" err="1" smtClean="0">
                <a:solidFill>
                  <a:srgbClr val="0000CC"/>
                </a:solidFill>
              </a:rPr>
              <a:t>numpy</a:t>
            </a:r>
            <a:r>
              <a:rPr lang="en-US" sz="3200" b="1" dirty="0" smtClean="0">
                <a:solidFill>
                  <a:srgbClr val="0000CC"/>
                </a:solidFill>
              </a:rPr>
              <a:t> and Python Functions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84188" y="831622"/>
                <a:ext cx="8355012" cy="50783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</a:t>
                </a:r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o find the </a:t>
                </a:r>
                <a:r>
                  <a:rPr lang="en-US" b="1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maximum concentration </a:t>
                </a:r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for each chemical species we used the command</a:t>
                </a:r>
              </a:p>
              <a:p>
                <a:endParaRPr lang="en-US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41 </a:t>
                </a:r>
                <a:r>
                  <a:rPr lang="en-US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print </a:t>
                </a:r>
                <a:r>
                  <a:rPr lang="en-US" dirty="0" err="1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numpy.around</a:t>
                </a:r>
                <a:r>
                  <a:rPr lang="en-US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(</a:t>
                </a:r>
                <a:r>
                  <a:rPr lang="en-US" dirty="0" err="1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numpy.amax</a:t>
                </a:r>
                <a:r>
                  <a:rPr lang="en-US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(</a:t>
                </a:r>
                <a:r>
                  <a:rPr lang="en-US" dirty="0" err="1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m,axis</a:t>
                </a:r>
                <a:r>
                  <a:rPr lang="en-US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=0</a:t>
                </a:r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) </a:t>
                </a:r>
                <a:r>
                  <a:rPr lang="en-US" b="1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[</a:t>
                </a:r>
                <a:r>
                  <a:rPr lang="en-US" b="1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1</a:t>
                </a:r>
                <a:r>
                  <a:rPr lang="en-US" b="1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:] </a:t>
                </a:r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,</a:t>
                </a:r>
                <a:r>
                  <a:rPr lang="en-US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3</a:t>
                </a:r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)</a:t>
                </a:r>
              </a:p>
              <a:p>
                <a:endParaRPr lang="en-US" b="1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dirty="0" err="1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numpy.amax</a:t>
                </a:r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(</a:t>
                </a:r>
                <a:r>
                  <a:rPr lang="en-US" dirty="0" err="1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m,axis</a:t>
                </a:r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=0) returns an array with the maximum for EACH COLUMN of a </a:t>
                </a:r>
                <a:r>
                  <a:rPr lang="en-US" dirty="0" err="1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numpy</a:t>
                </a:r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array </a:t>
                </a:r>
                <a:r>
                  <a:rPr lang="en-US" dirty="0" smtClean="0">
                    <a:solidFill>
                      <a:srgbClr val="FF0000"/>
                    </a:solidFill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including the time maximum in the first column</a:t>
                </a:r>
              </a:p>
              <a:p>
                <a:endParaRPr lang="en-US" dirty="0">
                  <a:solidFill>
                    <a:srgbClr val="00B050"/>
                  </a:solidFill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dirty="0" smtClean="0">
                    <a:solidFill>
                      <a:srgbClr val="00B050"/>
                    </a:solidFill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To eliminate the time, we use:</a:t>
                </a:r>
              </a:p>
              <a:p>
                <a:endParaRPr lang="en-US" dirty="0" smtClean="0">
                  <a:solidFill>
                    <a:srgbClr val="00B050"/>
                  </a:solidFill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The </a:t>
                </a:r>
                <a:r>
                  <a:rPr lang="en-US" b="1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Python slice function [1:] </a:t>
                </a:r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returns the tail of an array minus its first column Remember Python is 0 indexed</a:t>
                </a: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This function gets rid of the time value, which we don’t need</a:t>
                </a:r>
              </a:p>
              <a:p>
                <a:endParaRPr lang="en-US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[:] would return the whole array</a:t>
                </a: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[:n] would return the array up and including column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𝑛</m:t>
                    </m:r>
                  </m:oMath>
                </a14:m>
                <a:endParaRPr lang="en-US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188" y="831622"/>
                <a:ext cx="8355012" cy="5078313"/>
              </a:xfrm>
              <a:prstGeom prst="rect">
                <a:avLst/>
              </a:prstGeom>
              <a:blipFill rotWithShape="0">
                <a:blip r:embed="rId5"/>
                <a:stretch>
                  <a:fillRect l="-584" t="-720" r="-10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/>
          <p:cNvSpPr/>
          <p:nvPr/>
        </p:nvSpPr>
        <p:spPr>
          <a:xfrm>
            <a:off x="2072541" y="6050510"/>
            <a:ext cx="46023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/>
              <a:t>E599 Lecture 6 Tellurium Demo </a:t>
            </a:r>
          </a:p>
          <a:p>
            <a:r>
              <a:rPr lang="en-US" sz="1600" b="1" dirty="0" smtClean="0"/>
              <a:t>Homework4CascadeEqualKDemoWithMax.py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05590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 smtClean="0">
                <a:solidFill>
                  <a:srgbClr val="0000CC"/>
                </a:solidFill>
              </a:rPr>
              <a:t>A Few Useful </a:t>
            </a:r>
            <a:r>
              <a:rPr lang="en-US" sz="3200" b="1" dirty="0" err="1" smtClean="0">
                <a:solidFill>
                  <a:srgbClr val="0000CC"/>
                </a:solidFill>
              </a:rPr>
              <a:t>numpy</a:t>
            </a:r>
            <a:r>
              <a:rPr lang="en-US" sz="3200" b="1" dirty="0" smtClean="0">
                <a:solidFill>
                  <a:srgbClr val="0000CC"/>
                </a:solidFill>
              </a:rPr>
              <a:t> and Python Functions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484188" y="831622"/>
            <a:ext cx="83550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</a:t>
            </a:r>
            <a:r>
              <a:rPr lang="en-US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o find the </a:t>
            </a:r>
            <a:r>
              <a:rPr lang="en-US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maximum concentration </a:t>
            </a:r>
            <a:r>
              <a:rPr lang="en-US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for each chemical species we used the command</a:t>
            </a:r>
          </a:p>
          <a:p>
            <a:endParaRPr lang="en-US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41 </a:t>
            </a:r>
            <a:r>
              <a:rPr lang="en-US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print </a:t>
            </a:r>
            <a:r>
              <a:rPr lang="en-US" b="1" dirty="0" err="1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numpy.around</a:t>
            </a:r>
            <a:r>
              <a:rPr lang="en-US" b="1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dirty="0" err="1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numpy.amax</a:t>
            </a:r>
            <a:r>
              <a:rPr lang="en-US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dirty="0" err="1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m,axis</a:t>
            </a:r>
            <a:r>
              <a:rPr lang="en-US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=0</a:t>
            </a:r>
            <a:r>
              <a:rPr lang="en-US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) [</a:t>
            </a:r>
            <a:r>
              <a:rPr lang="en-US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1</a:t>
            </a:r>
            <a:r>
              <a:rPr lang="en-US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:] </a:t>
            </a:r>
            <a:r>
              <a:rPr lang="en-US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,</a:t>
            </a:r>
            <a:r>
              <a:rPr lang="en-US" b="1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3</a:t>
            </a:r>
            <a:r>
              <a:rPr lang="en-US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)</a:t>
            </a:r>
          </a:p>
          <a:p>
            <a:endParaRPr lang="en-US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b="1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numpy.around</a:t>
            </a:r>
            <a:r>
              <a:rPr lang="en-US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(matrix, number of digits) </a:t>
            </a:r>
            <a:r>
              <a:rPr lang="en-US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rounds all of the values in the array to the specified number of digits</a:t>
            </a:r>
          </a:p>
          <a:p>
            <a:endParaRPr lang="en-US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not necessary but convenient</a:t>
            </a:r>
          </a:p>
          <a:p>
            <a:endParaRPr lang="en-US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072541" y="6050510"/>
            <a:ext cx="46023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/>
              <a:t>E599 Lecture 6 Tellurium Demo </a:t>
            </a:r>
          </a:p>
          <a:p>
            <a:r>
              <a:rPr lang="en-US" sz="1600" b="1" dirty="0" smtClean="0"/>
              <a:t>Homework4CascadeEqualKDemoWithMax.py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9075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 smtClean="0">
                <a:solidFill>
                  <a:srgbClr val="0000CC"/>
                </a:solidFill>
              </a:rPr>
              <a:t>A Few Useful </a:t>
            </a:r>
            <a:r>
              <a:rPr lang="en-US" sz="3200" b="1" dirty="0" err="1" smtClean="0">
                <a:solidFill>
                  <a:srgbClr val="0000CC"/>
                </a:solidFill>
              </a:rPr>
              <a:t>numpy</a:t>
            </a:r>
            <a:r>
              <a:rPr lang="en-US" sz="3200" b="1" dirty="0" smtClean="0">
                <a:solidFill>
                  <a:srgbClr val="0000CC"/>
                </a:solidFill>
              </a:rPr>
              <a:t> and Python Functions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14400" y="3294404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484188" y="831622"/>
            <a:ext cx="83550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To find the </a:t>
            </a:r>
            <a:r>
              <a:rPr lang="en-US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time at which that maximum </a:t>
            </a:r>
            <a:r>
              <a:rPr lang="en-US" b="1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concentration </a:t>
            </a:r>
            <a:r>
              <a:rPr lang="en-US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for each chemical species</a:t>
            </a:r>
            <a:r>
              <a:rPr lang="en-US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occurred we use</a:t>
            </a:r>
          </a:p>
          <a:p>
            <a:endParaRPr lang="en-US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47 </a:t>
            </a:r>
            <a:r>
              <a:rPr lang="en-US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print </a:t>
            </a:r>
            <a:r>
              <a:rPr lang="en-US" dirty="0" err="1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numpy.around</a:t>
            </a:r>
            <a:r>
              <a:rPr lang="en-US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(m[1,0]*</a:t>
            </a:r>
            <a:r>
              <a:rPr lang="en-US" b="1" dirty="0" err="1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numpy.argmax</a:t>
            </a:r>
            <a:r>
              <a:rPr lang="en-US" b="1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m, axis=0)[1:],3</a:t>
            </a:r>
            <a:r>
              <a:rPr lang="en-US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)</a:t>
            </a:r>
          </a:p>
          <a:p>
            <a:endParaRPr lang="en-US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core of the command is </a:t>
            </a:r>
            <a:r>
              <a:rPr lang="en-US" b="1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numpy.argmax</a:t>
            </a:r>
            <a:r>
              <a:rPr lang="en-US" b="1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() which finds </a:t>
            </a:r>
            <a:r>
              <a:rPr lang="en-US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position(s) of the maxima </a:t>
            </a:r>
            <a:r>
              <a:rPr lang="en-US" b="1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of arrays </a:t>
            </a:r>
          </a:p>
          <a:p>
            <a:endParaRPr lang="en-US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dirty="0" err="1" smtClean="0">
                <a:solidFill>
                  <a:srgbClr val="FF000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numpy.argmax</a:t>
            </a:r>
            <a:r>
              <a:rPr lang="en-US" dirty="0" smtClean="0">
                <a:solidFill>
                  <a:srgbClr val="FF000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(m</a:t>
            </a:r>
            <a:r>
              <a:rPr lang="en-US" dirty="0">
                <a:solidFill>
                  <a:srgbClr val="FF000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) </a:t>
            </a:r>
            <a:endParaRPr lang="en-US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Returns the coordinates [</a:t>
            </a:r>
            <a:r>
              <a:rPr lang="en-US" dirty="0" err="1" smtClean="0">
                <a:solidFill>
                  <a:srgbClr val="FF000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x,y</a:t>
            </a:r>
            <a:r>
              <a:rPr lang="en-US" dirty="0" smtClean="0">
                <a:solidFill>
                  <a:srgbClr val="FF000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] in the array of the single maximum </a:t>
            </a:r>
            <a:r>
              <a:rPr lang="en-US" dirty="0">
                <a:solidFill>
                  <a:srgbClr val="FF000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of ALL VALUES in the </a:t>
            </a:r>
            <a:r>
              <a:rPr lang="en-US" dirty="0" err="1">
                <a:solidFill>
                  <a:srgbClr val="FF000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numpy</a:t>
            </a:r>
            <a:r>
              <a:rPr lang="en-US" dirty="0">
                <a:solidFill>
                  <a:srgbClr val="FF000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array </a:t>
            </a:r>
          </a:p>
          <a:p>
            <a:endParaRPr lang="en-US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b="1" dirty="0" smtClean="0">
                <a:solidFill>
                  <a:srgbClr val="FF000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Not what we need!</a:t>
            </a:r>
            <a:endParaRPr lang="en-US" b="1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072541" y="6050510"/>
            <a:ext cx="46023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/>
              <a:t>E599 Lecture 6 Tellurium Demo </a:t>
            </a:r>
          </a:p>
          <a:p>
            <a:r>
              <a:rPr lang="en-US" sz="1600" b="1" dirty="0" smtClean="0"/>
              <a:t>Homework4CascadeEqualKDemoWithMax.py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5399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 smtClean="0">
                <a:solidFill>
                  <a:srgbClr val="0000CC"/>
                </a:solidFill>
              </a:rPr>
              <a:t>A Few Useful </a:t>
            </a:r>
            <a:r>
              <a:rPr lang="en-US" sz="3200" b="1" dirty="0" err="1" smtClean="0">
                <a:solidFill>
                  <a:srgbClr val="0000CC"/>
                </a:solidFill>
              </a:rPr>
              <a:t>numpy</a:t>
            </a:r>
            <a:r>
              <a:rPr lang="en-US" sz="3200" b="1" dirty="0" smtClean="0">
                <a:solidFill>
                  <a:srgbClr val="0000CC"/>
                </a:solidFill>
              </a:rPr>
              <a:t> and Python Functions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484188" y="831622"/>
            <a:ext cx="835501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To find the </a:t>
            </a:r>
            <a:r>
              <a:rPr lang="en-US" b="1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time at which that maximum concentration </a:t>
            </a:r>
            <a:r>
              <a:rPr lang="en-US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for each chemical species</a:t>
            </a:r>
            <a:r>
              <a:rPr lang="en-US" b="1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occurred we used</a:t>
            </a:r>
          </a:p>
          <a:p>
            <a:endParaRPr lang="en-US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47 </a:t>
            </a:r>
            <a:r>
              <a:rPr lang="en-US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print </a:t>
            </a:r>
            <a:r>
              <a:rPr lang="en-US" dirty="0" err="1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numpy.around</a:t>
            </a:r>
            <a:r>
              <a:rPr lang="en-US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(m[1,0]*</a:t>
            </a:r>
            <a:r>
              <a:rPr lang="en-US" b="1" dirty="0" err="1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numpy.argmax</a:t>
            </a:r>
            <a:r>
              <a:rPr lang="en-US" b="1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m, axis=0)[1:],3</a:t>
            </a:r>
            <a:r>
              <a:rPr lang="en-US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)</a:t>
            </a:r>
          </a:p>
          <a:p>
            <a:endParaRPr lang="en-US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core of the command is </a:t>
            </a:r>
            <a:r>
              <a:rPr lang="en-US" b="1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numpy.argmax</a:t>
            </a:r>
            <a:r>
              <a:rPr lang="en-US" b="1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() which finds </a:t>
            </a:r>
            <a:r>
              <a:rPr lang="en-US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row position of the maxima </a:t>
            </a:r>
            <a:r>
              <a:rPr lang="en-US" b="1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of arrays </a:t>
            </a:r>
          </a:p>
          <a:p>
            <a:endParaRPr lang="en-US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b="1" dirty="0" err="1" smtClean="0">
                <a:solidFill>
                  <a:srgbClr val="00B05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numpy.argmax</a:t>
            </a:r>
            <a:r>
              <a:rPr lang="en-US" b="1" dirty="0" smtClean="0">
                <a:solidFill>
                  <a:srgbClr val="00B05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b="1" dirty="0" err="1" smtClean="0">
                <a:solidFill>
                  <a:srgbClr val="00B05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m,axis</a:t>
            </a:r>
            <a:r>
              <a:rPr lang="en-US" b="1" dirty="0" smtClean="0">
                <a:solidFill>
                  <a:srgbClr val="00B05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=0) returns an array with each column containing the row index of the  maximum for EACH COLUMN of a </a:t>
            </a:r>
            <a:r>
              <a:rPr lang="en-US" b="1" dirty="0" err="1" smtClean="0">
                <a:solidFill>
                  <a:srgbClr val="00B05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numpy</a:t>
            </a:r>
            <a:r>
              <a:rPr lang="en-US" b="1" dirty="0" smtClean="0">
                <a:solidFill>
                  <a:srgbClr val="00B05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array</a:t>
            </a:r>
          </a:p>
          <a:p>
            <a:endParaRPr lang="en-US" b="1" dirty="0">
              <a:solidFill>
                <a:srgbClr val="00B05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dirty="0" smtClean="0">
                <a:solidFill>
                  <a:srgbClr val="00B05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Which is almost what we need</a:t>
            </a:r>
          </a:p>
          <a:p>
            <a:endParaRPr lang="en-US" dirty="0">
              <a:solidFill>
                <a:srgbClr val="00B05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dirty="0" smtClean="0">
                <a:solidFill>
                  <a:srgbClr val="00B05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but </a:t>
            </a:r>
            <a:r>
              <a:rPr lang="en-US" dirty="0" smtClean="0">
                <a:solidFill>
                  <a:srgbClr val="FF000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includes the time maximum in the first column and gives us row numbers for the maxima, not times for the maxima</a:t>
            </a:r>
            <a:endParaRPr lang="en-US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072541" y="6050510"/>
            <a:ext cx="46023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/>
              <a:t>E599 Lecture 6 Tellurium Demo </a:t>
            </a:r>
          </a:p>
          <a:p>
            <a:r>
              <a:rPr lang="en-US" sz="1600" b="1" dirty="0" smtClean="0"/>
              <a:t>Homework4CascadeEqualKDemoWithMax.py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54100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 smtClean="0">
                <a:solidFill>
                  <a:srgbClr val="0000CC"/>
                </a:solidFill>
              </a:rPr>
              <a:t>A Few Useful </a:t>
            </a:r>
            <a:r>
              <a:rPr lang="en-US" sz="3200" b="1" dirty="0" err="1" smtClean="0">
                <a:solidFill>
                  <a:srgbClr val="0000CC"/>
                </a:solidFill>
              </a:rPr>
              <a:t>numpy</a:t>
            </a:r>
            <a:r>
              <a:rPr lang="en-US" sz="3200" b="1" dirty="0" smtClean="0">
                <a:solidFill>
                  <a:srgbClr val="0000CC"/>
                </a:solidFill>
              </a:rPr>
              <a:t> and Python Functions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484188" y="831622"/>
            <a:ext cx="835501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To find the </a:t>
            </a:r>
            <a:r>
              <a:rPr lang="en-US" b="1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time at which that maximum concentration </a:t>
            </a:r>
            <a:r>
              <a:rPr lang="en-US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for each chemical species</a:t>
            </a:r>
            <a:r>
              <a:rPr lang="en-US" b="1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occurred we used</a:t>
            </a:r>
          </a:p>
          <a:p>
            <a:endParaRPr lang="en-US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47 </a:t>
            </a:r>
            <a:r>
              <a:rPr lang="en-US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print </a:t>
            </a:r>
            <a:r>
              <a:rPr lang="en-US" dirty="0" err="1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numpy.around</a:t>
            </a:r>
            <a:r>
              <a:rPr lang="en-US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(m[1,0]*</a:t>
            </a:r>
            <a:r>
              <a:rPr lang="en-US" dirty="0" err="1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numpy.argmax</a:t>
            </a:r>
            <a:r>
              <a:rPr lang="en-US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(m, axis=0</a:t>
            </a:r>
            <a:r>
              <a:rPr lang="en-US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) </a:t>
            </a:r>
            <a:r>
              <a:rPr lang="en-US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[</a:t>
            </a:r>
            <a:r>
              <a:rPr lang="en-US" b="1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1</a:t>
            </a:r>
            <a:r>
              <a:rPr lang="en-US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:] </a:t>
            </a:r>
            <a:r>
              <a:rPr lang="en-US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,</a:t>
            </a:r>
            <a:r>
              <a:rPr lang="en-US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3</a:t>
            </a:r>
            <a:r>
              <a:rPr lang="en-US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)</a:t>
            </a:r>
          </a:p>
          <a:p>
            <a:endParaRPr lang="en-US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core of the command is </a:t>
            </a:r>
            <a:r>
              <a:rPr lang="en-US" b="1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numpy.argmax</a:t>
            </a:r>
            <a:r>
              <a:rPr lang="en-US" b="1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() which finds </a:t>
            </a:r>
            <a:r>
              <a:rPr lang="en-US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row position of the maxima </a:t>
            </a:r>
            <a:r>
              <a:rPr lang="en-US" b="1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of arrays </a:t>
            </a:r>
          </a:p>
          <a:p>
            <a:endParaRPr lang="en-US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b="1" dirty="0" err="1" smtClean="0">
                <a:solidFill>
                  <a:srgbClr val="00B05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numpy.argmax</a:t>
            </a:r>
            <a:r>
              <a:rPr lang="en-US" b="1" dirty="0" smtClean="0">
                <a:solidFill>
                  <a:srgbClr val="00B05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b="1" dirty="0" err="1" smtClean="0">
                <a:solidFill>
                  <a:srgbClr val="00B05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m,axis</a:t>
            </a:r>
            <a:r>
              <a:rPr lang="en-US" b="1" dirty="0" smtClean="0">
                <a:solidFill>
                  <a:srgbClr val="00B05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=0) returns an array with each column containing the row index of the maximum for EACH COLUMN of a </a:t>
            </a:r>
            <a:r>
              <a:rPr lang="en-US" b="1" dirty="0" err="1" smtClean="0">
                <a:solidFill>
                  <a:srgbClr val="00B05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numpy</a:t>
            </a:r>
            <a:r>
              <a:rPr lang="en-US" b="1" dirty="0" smtClean="0">
                <a:solidFill>
                  <a:srgbClr val="00B05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array</a:t>
            </a:r>
          </a:p>
          <a:p>
            <a:endParaRPr lang="en-US" b="1" dirty="0">
              <a:solidFill>
                <a:srgbClr val="00B05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dirty="0" smtClean="0">
                <a:solidFill>
                  <a:srgbClr val="00B05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which is almost what we need, </a:t>
            </a:r>
            <a:r>
              <a:rPr lang="en-US" dirty="0" smtClean="0">
                <a:solidFill>
                  <a:srgbClr val="FF000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except that it includes the time maximum in the first column and it gives us row numbers for the maxima not times for the maxima</a:t>
            </a:r>
          </a:p>
          <a:p>
            <a:endParaRPr lang="en-US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To eliminate the time column, we use</a:t>
            </a:r>
          </a:p>
          <a:p>
            <a:endParaRPr lang="en-US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</a:t>
            </a:r>
            <a:r>
              <a:rPr lang="en-US" b="1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Python slice function [1:] </a:t>
            </a:r>
            <a:r>
              <a:rPr lang="en-US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which</a:t>
            </a:r>
            <a:r>
              <a:rPr lang="en-US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returns </a:t>
            </a:r>
            <a:r>
              <a:rPr lang="en-US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tail of an array minus its first column Remember Python is 0 indexed</a:t>
            </a:r>
          </a:p>
          <a:p>
            <a:r>
              <a:rPr lang="en-US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This function gets rid of the time value, which we don’t </a:t>
            </a:r>
            <a:r>
              <a:rPr lang="en-US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need</a:t>
            </a:r>
            <a:endParaRPr lang="en-US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085856" y="6186934"/>
            <a:ext cx="46023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/>
              <a:t>E599 Lecture 6 Tellurium Demo </a:t>
            </a:r>
          </a:p>
          <a:p>
            <a:r>
              <a:rPr lang="en-US" sz="1600" b="1" dirty="0" smtClean="0"/>
              <a:t>Homework4CascadeEqualKDemoWithMax.py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45103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 smtClean="0">
                <a:solidFill>
                  <a:srgbClr val="0000CC"/>
                </a:solidFill>
              </a:rPr>
              <a:t>A Few Useful </a:t>
            </a:r>
            <a:r>
              <a:rPr lang="en-US" sz="3200" b="1" dirty="0" err="1" smtClean="0">
                <a:solidFill>
                  <a:srgbClr val="0000CC"/>
                </a:solidFill>
              </a:rPr>
              <a:t>numpy</a:t>
            </a:r>
            <a:r>
              <a:rPr lang="en-US" sz="3200" b="1" dirty="0" smtClean="0">
                <a:solidFill>
                  <a:srgbClr val="0000CC"/>
                </a:solidFill>
              </a:rPr>
              <a:t> and Python Functions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84188" y="831622"/>
                <a:ext cx="8355012" cy="56323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To find the </a:t>
                </a:r>
                <a:r>
                  <a:rPr lang="en-US" b="1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time at which that maximum concentration </a:t>
                </a:r>
                <a:r>
                  <a:rPr lang="en-US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for each chemical species</a:t>
                </a:r>
                <a:r>
                  <a:rPr lang="en-US" b="1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</a:t>
                </a:r>
                <a:r>
                  <a:rPr lang="en-US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occurred we used</a:t>
                </a:r>
              </a:p>
              <a:p>
                <a:endParaRPr lang="en-US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47 </a:t>
                </a:r>
                <a:r>
                  <a:rPr lang="en-US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print </a:t>
                </a:r>
                <a:r>
                  <a:rPr lang="en-US" dirty="0" err="1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numpy.around</a:t>
                </a:r>
                <a:r>
                  <a:rPr lang="en-US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(</a:t>
                </a:r>
                <a:r>
                  <a:rPr lang="en-US" b="1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m[1,0]</a:t>
                </a:r>
                <a:r>
                  <a:rPr lang="en-US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*</a:t>
                </a:r>
                <a:r>
                  <a:rPr lang="en-US" dirty="0" err="1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numpy.argmax</a:t>
                </a:r>
                <a:r>
                  <a:rPr lang="en-US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(m, axis=0</a:t>
                </a:r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) [</a:t>
                </a:r>
                <a:r>
                  <a:rPr lang="en-US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1</a:t>
                </a:r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:] ,</a:t>
                </a:r>
                <a:r>
                  <a:rPr lang="en-US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3</a:t>
                </a:r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)</a:t>
                </a:r>
              </a:p>
              <a:p>
                <a:endParaRPr lang="en-US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The core of the command is </a:t>
                </a:r>
                <a:r>
                  <a:rPr lang="en-US" dirty="0" err="1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numpy.argmax</a:t>
                </a:r>
                <a:r>
                  <a:rPr lang="en-US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() which finds </a:t>
                </a:r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the row position of the maxima </a:t>
                </a:r>
                <a:r>
                  <a:rPr lang="en-US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of arrays </a:t>
                </a:r>
              </a:p>
              <a:p>
                <a:endParaRPr lang="en-US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dirty="0" err="1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numpy.argmax</a:t>
                </a:r>
                <a:r>
                  <a:rPr lang="en-US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(m, axis=0) [1:]</a:t>
                </a:r>
                <a:r>
                  <a:rPr lang="en-US" b="1" dirty="0" smtClean="0">
                    <a:solidFill>
                      <a:srgbClr val="00B050"/>
                    </a:solidFill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returns an array with each column containing the row index of the maximum for chemical concentration</a:t>
                </a:r>
              </a:p>
              <a:p>
                <a:endParaRPr lang="en-US" b="1" dirty="0" smtClean="0">
                  <a:solidFill>
                    <a:srgbClr val="00B050"/>
                  </a:solidFill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b="1" dirty="0" smtClean="0">
                    <a:solidFill>
                      <a:srgbClr val="00B050"/>
                    </a:solidFill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To convert row numbers to times we notice that</a:t>
                </a:r>
                <a:endParaRPr lang="en-US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m[1,0] is the time after one step (since m[:,0]) the first column, is the list of times)</a:t>
                </a:r>
              </a:p>
              <a:p>
                <a:endParaRPr lang="en-US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i="1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i.e. 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𝑚</m:t>
                    </m:r>
                    <m:d>
                      <m:dPr>
                        <m:begChr m:val="["/>
                        <m:endChr m:val="]"/>
                        <m:ctrlPr>
                          <a:rPr lang="en-US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1,0</m:t>
                        </m:r>
                      </m:e>
                    </m:d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Δ</m:t>
                    </m:r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𝑡</m:t>
                    </m:r>
                  </m:oMath>
                </a14:m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</a:t>
                </a:r>
              </a:p>
              <a:p>
                <a:endParaRPr lang="en-US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so multiplying </a:t>
                </a:r>
                <a:r>
                  <a:rPr lang="en-US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m[1,0] </a:t>
                </a:r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by the row number </a:t>
                </a:r>
                <a:r>
                  <a:rPr lang="en-US" dirty="0" err="1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numpy.argmax</a:t>
                </a:r>
                <a:r>
                  <a:rPr lang="en-US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(m, axis=0) [1:]</a:t>
                </a:r>
                <a:r>
                  <a:rPr lang="en-US" b="1" dirty="0">
                    <a:solidFill>
                      <a:srgbClr val="00B050"/>
                    </a:solidFill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</a:t>
                </a:r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turns the row number of each maximum to the time of each maximum</a:t>
                </a:r>
              </a:p>
              <a:p>
                <a:endParaRPr lang="en-US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188" y="831622"/>
                <a:ext cx="8355012" cy="5632311"/>
              </a:xfrm>
              <a:prstGeom prst="rect">
                <a:avLst/>
              </a:prstGeom>
              <a:blipFill rotWithShape="0">
                <a:blip r:embed="rId5"/>
                <a:stretch>
                  <a:fillRect l="-584" t="-6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/>
          <p:cNvSpPr/>
          <p:nvPr/>
        </p:nvSpPr>
        <p:spPr>
          <a:xfrm>
            <a:off x="2072541" y="6050510"/>
            <a:ext cx="46023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/>
              <a:t>E599 Lecture 6 Tellurium Demo </a:t>
            </a:r>
          </a:p>
          <a:p>
            <a:r>
              <a:rPr lang="en-US" sz="1600" b="1" dirty="0" smtClean="0"/>
              <a:t>Homework4CascadeEqualKDemoWithMax.py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57288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 smtClean="0">
                <a:solidFill>
                  <a:srgbClr val="0000CC"/>
                </a:solidFill>
              </a:rPr>
              <a:t>A Few Useful </a:t>
            </a:r>
            <a:r>
              <a:rPr lang="en-US" sz="3200" b="1" dirty="0" err="1" smtClean="0">
                <a:solidFill>
                  <a:srgbClr val="0000CC"/>
                </a:solidFill>
              </a:rPr>
              <a:t>numpy</a:t>
            </a:r>
            <a:r>
              <a:rPr lang="en-US" sz="3200" b="1" dirty="0" smtClean="0">
                <a:solidFill>
                  <a:srgbClr val="0000CC"/>
                </a:solidFill>
              </a:rPr>
              <a:t> and Python Functions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484188" y="831622"/>
            <a:ext cx="835501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To find the </a:t>
            </a:r>
            <a:r>
              <a:rPr lang="en-US" b="1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time at which that maximum concentration </a:t>
            </a:r>
            <a:r>
              <a:rPr lang="en-US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for each chemical species</a:t>
            </a:r>
            <a:r>
              <a:rPr lang="en-US" b="1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occurred we used</a:t>
            </a:r>
          </a:p>
          <a:p>
            <a:endParaRPr lang="en-US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47 </a:t>
            </a:r>
            <a:r>
              <a:rPr lang="en-US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print </a:t>
            </a:r>
            <a:r>
              <a:rPr lang="en-US" b="1" dirty="0" err="1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numpy.around</a:t>
            </a:r>
            <a:r>
              <a:rPr lang="en-US" b="1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m[1,0]*</a:t>
            </a:r>
            <a:r>
              <a:rPr lang="en-US" dirty="0" err="1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numpy.argmax</a:t>
            </a:r>
            <a:r>
              <a:rPr lang="en-US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(m, axis=0</a:t>
            </a:r>
            <a:r>
              <a:rPr lang="en-US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) [</a:t>
            </a:r>
            <a:r>
              <a:rPr lang="en-US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1</a:t>
            </a:r>
            <a:r>
              <a:rPr lang="en-US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:] </a:t>
            </a:r>
            <a:r>
              <a:rPr lang="en-US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,</a:t>
            </a:r>
            <a:r>
              <a:rPr lang="en-US" b="1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3</a:t>
            </a:r>
            <a:r>
              <a:rPr lang="en-US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)</a:t>
            </a:r>
          </a:p>
          <a:p>
            <a:endParaRPr lang="en-US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b="1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numpy.around</a:t>
            </a:r>
            <a:r>
              <a:rPr lang="en-US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(matrix, number of digits) </a:t>
            </a:r>
            <a:r>
              <a:rPr lang="en-US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rounds all of the values to the number of digits</a:t>
            </a:r>
          </a:p>
          <a:p>
            <a:endParaRPr lang="en-US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Which is not essential but makes for nicer output</a:t>
            </a:r>
          </a:p>
          <a:p>
            <a:endParaRPr lang="en-US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072541" y="6050510"/>
            <a:ext cx="46023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/>
              <a:t>E599 Lecture 6 Tellurium Demo </a:t>
            </a:r>
          </a:p>
          <a:p>
            <a:r>
              <a:rPr lang="en-US" sz="1600" b="1" dirty="0" smtClean="0"/>
              <a:t>Homework4CascadeEqualKDemoWithMax.py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48315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 smtClean="0">
                <a:solidFill>
                  <a:srgbClr val="0000CC"/>
                </a:solidFill>
              </a:rPr>
              <a:t>Homework 4 Problem: Properties of Cascades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84188" y="831622"/>
                <a:ext cx="8355012" cy="43481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Consider a cascade reaction with Mass-action kinetics: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𝐴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2</m:t>
                              </m:r>
                            </m:sub>
                          </m:sSub>
                        </m:e>
                      </m:groupCh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𝐵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3</m:t>
                              </m:r>
                            </m:sub>
                          </m:sSub>
                        </m:e>
                      </m:groupCh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𝐶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4</m:t>
                              </m:r>
                            </m:sub>
                          </m:sSub>
                        </m:e>
                      </m:groupCh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𝐶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5</m:t>
                              </m:r>
                            </m:sub>
                          </m:sSub>
                        </m:e>
                      </m:groupCh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𝐷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5</m:t>
                              </m:r>
                            </m:sub>
                          </m:sSub>
                        </m:e>
                      </m:groupCh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6</m:t>
                              </m:r>
                            </m:sub>
                          </m:sSub>
                        </m:e>
                      </m:groupCh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𝐹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7</m:t>
                              </m:r>
                            </m:sub>
                          </m:sSub>
                        </m:e>
                      </m:groupChr>
                    </m:oMath>
                  </m:oMathPara>
                </a14:m>
                <a:endParaRPr lang="en-US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The steady states are all 0</a:t>
                </a:r>
              </a:p>
              <a:p>
                <a:endParaRPr lang="en-US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Suppose we define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𝑘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i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+1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𝑟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∗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𝑖</m:t>
                        </m:r>
                      </m:sub>
                    </m:sSub>
                  </m:oMath>
                </a14:m>
                <a:endParaRPr lang="en-US" b="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What happens as we vary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𝑟</m:t>
                    </m:r>
                  </m:oMath>
                </a14:m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?</a:t>
                </a:r>
              </a:p>
              <a:p>
                <a:endParaRPr lang="en-US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Start with case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𝑟</m:t>
                    </m:r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=1</m:t>
                    </m:r>
                  </m:oMath>
                </a14:m>
                <a:endParaRPr lang="en-US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A decays exponentially</a:t>
                </a: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Each remaining species increases</a:t>
                </a: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then decreases, with the maximums</a:t>
                </a:r>
              </a:p>
              <a:p>
                <a:r>
                  <a:rPr lang="en-US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o</a:t>
                </a:r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ccurring at successively later times</a:t>
                </a: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Reaction essentially over by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𝑡</m:t>
                    </m:r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=12</m:t>
                    </m:r>
                  </m:oMath>
                </a14:m>
                <a:endParaRPr lang="en-US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188" y="831622"/>
                <a:ext cx="8355012" cy="4348113"/>
              </a:xfrm>
              <a:prstGeom prst="rect">
                <a:avLst/>
              </a:prstGeom>
              <a:blipFill rotWithShape="0">
                <a:blip r:embed="rId5"/>
                <a:stretch>
                  <a:fillRect l="-584" t="-840" b="-11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24401" y="1621692"/>
            <a:ext cx="4401104" cy="335066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55781762"/>
                  </p:ext>
                </p:extLst>
              </p:nvPr>
            </p:nvGraphicFramePr>
            <p:xfrm>
              <a:off x="493805" y="5206168"/>
              <a:ext cx="5503764" cy="1112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86252"/>
                    <a:gridCol w="786252"/>
                    <a:gridCol w="786252"/>
                    <a:gridCol w="786252"/>
                    <a:gridCol w="786252"/>
                    <a:gridCol w="786252"/>
                    <a:gridCol w="786252"/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𝒓</m:t>
                                </m:r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oMath>
                            </m:oMathPara>
                          </a14:m>
                          <a:endParaRPr lang="en-US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𝑪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𝑫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𝑬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𝑭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Max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3.7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2.7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2.24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1.95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1.8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𝑚𝑎𝑥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3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4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5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55781762"/>
                  </p:ext>
                </p:extLst>
              </p:nvPr>
            </p:nvGraphicFramePr>
            <p:xfrm>
              <a:off x="493805" y="5206168"/>
              <a:ext cx="5503764" cy="1112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86252"/>
                    <a:gridCol w="786252"/>
                    <a:gridCol w="786252"/>
                    <a:gridCol w="786252"/>
                    <a:gridCol w="786252"/>
                    <a:gridCol w="786252"/>
                    <a:gridCol w="786252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7"/>
                          <a:stretch>
                            <a:fillRect l="-1550" t="-3279" r="-603876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7"/>
                          <a:stretch>
                            <a:fillRect l="-101550" t="-3279" r="-503876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7"/>
                          <a:stretch>
                            <a:fillRect l="-201550" t="-3279" r="-403876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7"/>
                          <a:stretch>
                            <a:fillRect l="-301550" t="-3279" r="-303876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7"/>
                          <a:stretch>
                            <a:fillRect l="-401550" t="-3279" r="-203876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7"/>
                          <a:stretch>
                            <a:fillRect l="-501550" t="-3279" r="-103876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7"/>
                          <a:stretch>
                            <a:fillRect l="-601550" t="-3279" r="-3876" b="-224590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Max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3.7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2.7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2.24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1.95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1.8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7"/>
                          <a:stretch>
                            <a:fillRect l="-1550" t="-203279" r="-603876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3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4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5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7" name="Rectangle 6"/>
          <p:cNvSpPr/>
          <p:nvPr/>
        </p:nvSpPr>
        <p:spPr>
          <a:xfrm>
            <a:off x="3917593" y="6273225"/>
            <a:ext cx="46023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/>
              <a:t>E599 Lecture 6 Tellurium Demo </a:t>
            </a:r>
          </a:p>
          <a:p>
            <a:r>
              <a:rPr lang="en-US" sz="1600" b="1" dirty="0" smtClean="0"/>
              <a:t>Homework4CascadeEqualKDemoWithMax.py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96287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 smtClean="0">
                <a:solidFill>
                  <a:srgbClr val="0000CC"/>
                </a:solidFill>
              </a:rPr>
              <a:t>Homework 4 Problem: Properties of Cascades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84188" y="831622"/>
                <a:ext cx="8355012" cy="32401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Consider a cascade reaction with Mass-action kinetics: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𝐴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2</m:t>
                              </m:r>
                            </m:sub>
                          </m:sSub>
                        </m:e>
                      </m:groupCh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𝐵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3</m:t>
                              </m:r>
                            </m:sub>
                          </m:sSub>
                        </m:e>
                      </m:groupCh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𝐶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4</m:t>
                              </m:r>
                            </m:sub>
                          </m:sSub>
                        </m:e>
                      </m:groupCh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𝐶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5</m:t>
                              </m:r>
                            </m:sub>
                          </m:sSub>
                        </m:e>
                      </m:groupCh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𝐷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5</m:t>
                              </m:r>
                            </m:sub>
                          </m:sSub>
                        </m:e>
                      </m:groupCh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6</m:t>
                              </m:r>
                            </m:sub>
                          </m:sSub>
                        </m:e>
                      </m:groupCh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𝐹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7</m:t>
                              </m:r>
                            </m:sub>
                          </m:sSub>
                        </m:e>
                      </m:groupChr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, 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i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∗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b="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F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or</m:t>
                    </m:r>
                    <m:r>
                      <a:rPr lang="en-US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𝑟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&gt;1</m:t>
                    </m:r>
                  </m:oMath>
                </a14:m>
                <a:endParaRPr lang="en-US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A decays exponentially</a:t>
                </a: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Each remaining species increases, then</a:t>
                </a: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decreases, with the maximums</a:t>
                </a: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occurring at successively later times</a:t>
                </a: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Delays less significant</a:t>
                </a: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Reaction essentially over by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𝑡</m:t>
                    </m:r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=2.5 </m:t>
                    </m:r>
                    <m:r>
                      <m:rPr>
                        <m:nor/>
                      </m:rPr>
                      <a:rPr lang="en-US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for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𝑟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=2</m:t>
                    </m:r>
                  </m:oMath>
                </a14:m>
                <a:endParaRPr lang="en-US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188" y="831622"/>
                <a:ext cx="8355012" cy="3240118"/>
              </a:xfrm>
              <a:prstGeom prst="rect">
                <a:avLst/>
              </a:prstGeom>
              <a:blipFill rotWithShape="0">
                <a:blip r:embed="rId5"/>
                <a:stretch>
                  <a:fillRect l="-584" t="-1128" b="-18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70410" y="1554867"/>
            <a:ext cx="3065831" cy="248505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086600" y="1785489"/>
                <a:ext cx="6077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6600" y="1785489"/>
                <a:ext cx="607795" cy="276999"/>
              </a:xfrm>
              <a:prstGeom prst="rect">
                <a:avLst/>
              </a:prstGeom>
              <a:blipFill rotWithShape="0">
                <a:blip r:embed="rId7"/>
                <a:stretch>
                  <a:fillRect l="-4040" r="-8081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80191" y="4059156"/>
            <a:ext cx="3246268" cy="23030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7086599" y="4302362"/>
                <a:ext cx="6077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6599" y="4302362"/>
                <a:ext cx="607795" cy="276999"/>
              </a:xfrm>
              <a:prstGeom prst="rect">
                <a:avLst/>
              </a:prstGeom>
              <a:blipFill rotWithShape="0">
                <a:blip r:embed="rId9"/>
                <a:stretch>
                  <a:fillRect l="-3000" r="-8000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Table 1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05103448"/>
                  </p:ext>
                </p:extLst>
              </p:nvPr>
            </p:nvGraphicFramePr>
            <p:xfrm>
              <a:off x="186044" y="4104475"/>
              <a:ext cx="5503764" cy="1112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86252"/>
                    <a:gridCol w="786252"/>
                    <a:gridCol w="786252"/>
                    <a:gridCol w="786252"/>
                    <a:gridCol w="786252"/>
                    <a:gridCol w="786252"/>
                    <a:gridCol w="786252"/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𝒓</m:t>
                                </m:r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oMath>
                            </m:oMathPara>
                          </a14:m>
                          <a:endParaRPr lang="en-US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𝑪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𝑫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𝑬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𝑭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Max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2.5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1.16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0.57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0.28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0.14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𝑚𝑎𝑥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0.35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0.57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0.61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0.62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Table 1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05103448"/>
                  </p:ext>
                </p:extLst>
              </p:nvPr>
            </p:nvGraphicFramePr>
            <p:xfrm>
              <a:off x="186044" y="4104475"/>
              <a:ext cx="5503764" cy="1112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86252"/>
                    <a:gridCol w="786252"/>
                    <a:gridCol w="786252"/>
                    <a:gridCol w="786252"/>
                    <a:gridCol w="786252"/>
                    <a:gridCol w="786252"/>
                    <a:gridCol w="786252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10"/>
                          <a:stretch>
                            <a:fillRect l="-775" t="-1639" r="-603876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10"/>
                          <a:stretch>
                            <a:fillRect l="-100775" t="-1639" r="-503876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10"/>
                          <a:stretch>
                            <a:fillRect l="-200775" t="-1639" r="-403876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10"/>
                          <a:stretch>
                            <a:fillRect l="-298462" t="-1639" r="-300769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10"/>
                          <a:stretch>
                            <a:fillRect l="-401550" t="-1639" r="-203101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10"/>
                          <a:stretch>
                            <a:fillRect l="-501550" t="-1639" r="-103101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10"/>
                          <a:stretch>
                            <a:fillRect l="-601550" t="-1639" r="-3101" b="-224590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Max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2.5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1.16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0.57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0.28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0.14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10"/>
                          <a:stretch>
                            <a:fillRect l="-775" t="-201639" r="-603876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0.35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0.57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0.61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0.62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Table 1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40349283"/>
                  </p:ext>
                </p:extLst>
              </p:nvPr>
            </p:nvGraphicFramePr>
            <p:xfrm>
              <a:off x="186044" y="5316057"/>
              <a:ext cx="5503764" cy="1112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86252"/>
                    <a:gridCol w="786252"/>
                    <a:gridCol w="786252"/>
                    <a:gridCol w="786252"/>
                    <a:gridCol w="786252"/>
                    <a:gridCol w="786252"/>
                    <a:gridCol w="786252"/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𝒓</m:t>
                                </m:r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𝟓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oMath>
                            </m:oMathPara>
                          </a14:m>
                          <a:endParaRPr lang="en-US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𝑪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𝑫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𝑬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𝑭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Max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1.34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0.27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0.05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0.01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0.002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𝑚𝑎𝑥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0.079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0.089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0.092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0.092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0.092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Table 1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40349283"/>
                  </p:ext>
                </p:extLst>
              </p:nvPr>
            </p:nvGraphicFramePr>
            <p:xfrm>
              <a:off x="186044" y="5316057"/>
              <a:ext cx="5503764" cy="1112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86252"/>
                    <a:gridCol w="786252"/>
                    <a:gridCol w="786252"/>
                    <a:gridCol w="786252"/>
                    <a:gridCol w="786252"/>
                    <a:gridCol w="786252"/>
                    <a:gridCol w="786252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11"/>
                          <a:stretch>
                            <a:fillRect l="-775" t="-1639" r="-603876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11"/>
                          <a:stretch>
                            <a:fillRect l="-100775" t="-1639" r="-503876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11"/>
                          <a:stretch>
                            <a:fillRect l="-200775" t="-1639" r="-403876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11"/>
                          <a:stretch>
                            <a:fillRect l="-298462" t="-1639" r="-300769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11"/>
                          <a:stretch>
                            <a:fillRect l="-401550" t="-1639" r="-203101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11"/>
                          <a:stretch>
                            <a:fillRect l="-501550" t="-1639" r="-103101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11"/>
                          <a:stretch>
                            <a:fillRect l="-601550" t="-1639" r="-3101" b="-224590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Max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1.34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0.27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0.05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0.01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0.002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11"/>
                          <a:stretch>
                            <a:fillRect l="-775" t="-201639" r="-603876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0.079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0.089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0.092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0.092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0.092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17" name="Rectangle 16"/>
          <p:cNvSpPr/>
          <p:nvPr/>
        </p:nvSpPr>
        <p:spPr>
          <a:xfrm>
            <a:off x="3810000" y="6336105"/>
            <a:ext cx="46023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/>
              <a:t>E599 Lecture 6 Tellurium Demo </a:t>
            </a:r>
          </a:p>
          <a:p>
            <a:r>
              <a:rPr lang="en-US" sz="1600" b="1" dirty="0" smtClean="0"/>
              <a:t>Homework4CascadeEqualKDemoWithMax.py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4120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52400" y="1137330"/>
            <a:ext cx="853440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Lines 8-12 load various libraries you may need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Python can annoy you by making you load things you think are already there</a:t>
            </a: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353723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Last Time Tellurium Python Syntax: Libraries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t="24455" b="57067"/>
          <a:stretch/>
        </p:blipFill>
        <p:spPr>
          <a:xfrm>
            <a:off x="1064145" y="2939227"/>
            <a:ext cx="7463196" cy="2218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15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4273" y="4021347"/>
            <a:ext cx="3100387" cy="242709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0191" y="1666023"/>
            <a:ext cx="2990850" cy="2330462"/>
          </a:xfrm>
          <a:prstGeom prst="rect">
            <a:avLst/>
          </a:prstGeom>
        </p:spPr>
      </p:pic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 smtClean="0">
                <a:solidFill>
                  <a:srgbClr val="0000CC"/>
                </a:solidFill>
              </a:rPr>
              <a:t>Homework 4 Problem: Properties of Cascades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84188" y="831622"/>
                <a:ext cx="8355012" cy="37941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Consider a cascade reaction with Mass-action kinetics: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𝐴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2</m:t>
                              </m:r>
                            </m:sub>
                          </m:sSub>
                        </m:e>
                      </m:groupCh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𝐵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3</m:t>
                              </m:r>
                            </m:sub>
                          </m:sSub>
                        </m:e>
                      </m:groupCh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𝐶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4</m:t>
                              </m:r>
                            </m:sub>
                          </m:sSub>
                        </m:e>
                      </m:groupCh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𝐶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5</m:t>
                              </m:r>
                            </m:sub>
                          </m:sSub>
                        </m:e>
                      </m:groupCh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𝐷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5</m:t>
                              </m:r>
                            </m:sub>
                          </m:sSub>
                        </m:e>
                      </m:groupCh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6</m:t>
                              </m:r>
                            </m:sub>
                          </m:sSub>
                        </m:e>
                      </m:groupCh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𝐹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7</m:t>
                              </m:r>
                            </m:sub>
                          </m:sSub>
                        </m:e>
                      </m:groupChr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, 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i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∗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b="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F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or</m:t>
                    </m:r>
                    <m:r>
                      <a:rPr lang="en-US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𝑟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&lt;1</m:t>
                    </m:r>
                  </m:oMath>
                </a14:m>
                <a:endParaRPr lang="en-US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A decays exponentially</a:t>
                </a: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Each remaining species increases, then</a:t>
                </a: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decreases, with the maximums</a:t>
                </a:r>
              </a:p>
              <a:p>
                <a:r>
                  <a:rPr lang="en-US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o</a:t>
                </a:r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ccurring at successively later times</a:t>
                </a: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Delays more significant</a:t>
                </a: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Reaction not over t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ill</m:t>
                    </m:r>
                    <m:r>
                      <a:rPr lang="en-US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𝑡</m:t>
                    </m:r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=400 </m:t>
                    </m:r>
                    <m:r>
                      <m:rPr>
                        <m:nor/>
                      </m:rPr>
                      <a:rPr lang="en-US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for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𝑟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=0.5</m:t>
                    </m:r>
                  </m:oMath>
                </a14:m>
                <a:endParaRPr lang="en-US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188" y="831622"/>
                <a:ext cx="8355012" cy="3794116"/>
              </a:xfrm>
              <a:prstGeom prst="rect">
                <a:avLst/>
              </a:prstGeom>
              <a:blipFill rotWithShape="0">
                <a:blip r:embed="rId7"/>
                <a:stretch>
                  <a:fillRect l="-584" t="-9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086600" y="1785489"/>
                <a:ext cx="78412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=0.5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6600" y="1785489"/>
                <a:ext cx="784125" cy="276999"/>
              </a:xfrm>
              <a:prstGeom prst="rect">
                <a:avLst/>
              </a:prstGeom>
              <a:blipFill rotWithShape="0">
                <a:blip r:embed="rId8"/>
                <a:stretch>
                  <a:fillRect l="-3125" r="-6250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7086599" y="4302362"/>
                <a:ext cx="78412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=0.5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6599" y="4302362"/>
                <a:ext cx="784124" cy="276999"/>
              </a:xfrm>
              <a:prstGeom prst="rect">
                <a:avLst/>
              </a:prstGeom>
              <a:blipFill rotWithShape="0">
                <a:blip r:embed="rId9"/>
                <a:stretch>
                  <a:fillRect l="-2326" r="-6202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Table 1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86567586"/>
                  </p:ext>
                </p:extLst>
              </p:nvPr>
            </p:nvGraphicFramePr>
            <p:xfrm>
              <a:off x="76200" y="4260200"/>
              <a:ext cx="5632842" cy="1112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66800"/>
                    <a:gridCol w="761007"/>
                    <a:gridCol w="761007"/>
                    <a:gridCol w="761007"/>
                    <a:gridCol w="761007"/>
                    <a:gridCol w="761007"/>
                    <a:gridCol w="761007"/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𝒓</m:t>
                                </m:r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𝟓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oMath>
                            </m:oMathPara>
                          </a14:m>
                          <a:endParaRPr lang="en-US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𝑪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𝑫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𝑬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𝑭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Max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4.64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4.57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4.55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4.55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𝑚𝑎𝑥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2.8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8.0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18.4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38.9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79.8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Table 1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86567586"/>
                  </p:ext>
                </p:extLst>
              </p:nvPr>
            </p:nvGraphicFramePr>
            <p:xfrm>
              <a:off x="76200" y="4260200"/>
              <a:ext cx="5632842" cy="1112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66800"/>
                    <a:gridCol w="761007"/>
                    <a:gridCol w="761007"/>
                    <a:gridCol w="761007"/>
                    <a:gridCol w="761007"/>
                    <a:gridCol w="761007"/>
                    <a:gridCol w="761007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10"/>
                          <a:stretch>
                            <a:fillRect l="-571" t="-1639" r="-430857" b="-2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10"/>
                          <a:stretch>
                            <a:fillRect l="-140800" t="-1639" r="-503200" b="-2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10"/>
                          <a:stretch>
                            <a:fillRect l="-240800" t="-1639" r="-403200" b="-2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10"/>
                          <a:stretch>
                            <a:fillRect l="-340800" t="-1639" r="-303200" b="-2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10"/>
                          <a:stretch>
                            <a:fillRect l="-440800" t="-1639" r="-203200" b="-2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10"/>
                          <a:stretch>
                            <a:fillRect l="-540800" t="-1639" r="-103200" b="-2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10"/>
                          <a:stretch>
                            <a:fillRect l="-640800" t="-1639" r="-3200" b="-226230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Max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4.64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4.57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4.55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4.55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10"/>
                          <a:stretch>
                            <a:fillRect l="-571" t="-203279" r="-430857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2.8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8.0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18.4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38.9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79.8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16" name="Rectangle 15"/>
          <p:cNvSpPr/>
          <p:nvPr/>
        </p:nvSpPr>
        <p:spPr>
          <a:xfrm>
            <a:off x="3939047" y="6287222"/>
            <a:ext cx="46023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/>
              <a:t>E599 Lecture 6 Tellurium Demo </a:t>
            </a:r>
          </a:p>
          <a:p>
            <a:r>
              <a:rPr lang="en-US" sz="1600" b="1" dirty="0" smtClean="0"/>
              <a:t>Homework4CascadeEqualKDemoWithMax.py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75807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5741" y="3383988"/>
            <a:ext cx="2345923" cy="18042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4891" y="1627319"/>
            <a:ext cx="2316709" cy="1756670"/>
          </a:xfrm>
          <a:prstGeom prst="rect">
            <a:avLst/>
          </a:prstGeom>
        </p:spPr>
      </p:pic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 smtClean="0">
                <a:solidFill>
                  <a:srgbClr val="0000CC"/>
                </a:solidFill>
              </a:rPr>
              <a:t>Homework 4 Problem: Properties of Cascades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84188" y="831622"/>
                <a:ext cx="8355012" cy="40711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Consider a cascade reaction with Mass-action kinetics: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𝐴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2</m:t>
                              </m:r>
                            </m:sub>
                          </m:sSub>
                        </m:e>
                      </m:groupCh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𝐵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3</m:t>
                              </m:r>
                            </m:sub>
                          </m:sSub>
                        </m:e>
                      </m:groupCh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𝐶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4</m:t>
                              </m:r>
                            </m:sub>
                          </m:sSub>
                        </m:e>
                      </m:groupCh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𝐶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5</m:t>
                              </m:r>
                            </m:sub>
                          </m:sSub>
                        </m:e>
                      </m:groupCh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𝐷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5</m:t>
                              </m:r>
                            </m:sub>
                          </m:sSub>
                        </m:e>
                      </m:groupCh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6</m:t>
                              </m:r>
                            </m:sub>
                          </m:sSub>
                        </m:e>
                      </m:groupCh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𝐹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7</m:t>
                              </m:r>
                            </m:sub>
                          </m:sSub>
                        </m:e>
                      </m:groupChr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, 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i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∗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b="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F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or</m:t>
                    </m:r>
                    <m:r>
                      <a:rPr lang="en-US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𝑟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&lt;1</m:t>
                    </m:r>
                  </m:oMath>
                </a14:m>
                <a:endParaRPr lang="en-US" dirty="0"/>
              </a:p>
              <a:p>
                <a:endParaRPr lang="en-US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A decays exponentially</a:t>
                </a: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Each remaining species increases, then</a:t>
                </a: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decreases, with the maximums</a:t>
                </a:r>
              </a:p>
              <a:p>
                <a:r>
                  <a:rPr lang="en-US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o</a:t>
                </a:r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ccurring at successively later times</a:t>
                </a: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Delays more significant</a:t>
                </a: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Have to do multiple plots because of variation of time scales</a:t>
                </a: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Reaction not over t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ill</m:t>
                    </m:r>
                    <m:r>
                      <a:rPr lang="en-US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𝑡</m:t>
                    </m:r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=500000 </m:t>
                    </m:r>
                    <m:r>
                      <m:rPr>
                        <m:nor/>
                      </m:rPr>
                      <a:rPr lang="en-US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for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𝑟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=0.1</m:t>
                    </m:r>
                  </m:oMath>
                </a14:m>
                <a:endParaRPr lang="en-US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188" y="831622"/>
                <a:ext cx="8355012" cy="4071114"/>
              </a:xfrm>
              <a:prstGeom prst="rect">
                <a:avLst/>
              </a:prstGeom>
              <a:blipFill rotWithShape="0">
                <a:blip r:embed="rId7"/>
                <a:stretch>
                  <a:fillRect l="-584" t="-8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167091" y="1704698"/>
                <a:ext cx="78412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=0.1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7091" y="1704698"/>
                <a:ext cx="784125" cy="276999"/>
              </a:xfrm>
              <a:prstGeom prst="rect">
                <a:avLst/>
              </a:prstGeom>
              <a:blipFill rotWithShape="0">
                <a:blip r:embed="rId8"/>
                <a:stretch>
                  <a:fillRect l="-3125" r="-6250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7167091" y="3500779"/>
                <a:ext cx="78412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=0.1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7091" y="3500779"/>
                <a:ext cx="784125" cy="276999"/>
              </a:xfrm>
              <a:prstGeom prst="rect">
                <a:avLst/>
              </a:prstGeom>
              <a:blipFill rotWithShape="0">
                <a:blip r:embed="rId9"/>
                <a:stretch>
                  <a:fillRect l="-3125" r="-6250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40010" y="5092455"/>
            <a:ext cx="2381654" cy="180046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7167090" y="5225257"/>
                <a:ext cx="78412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=0.1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7090" y="5225257"/>
                <a:ext cx="784125" cy="276999"/>
              </a:xfrm>
              <a:prstGeom prst="rect">
                <a:avLst/>
              </a:prstGeom>
              <a:blipFill rotWithShape="0">
                <a:blip r:embed="rId11"/>
                <a:stretch>
                  <a:fillRect l="-3125" r="-6250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6" name="Table 1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34144867"/>
                  </p:ext>
                </p:extLst>
              </p:nvPr>
            </p:nvGraphicFramePr>
            <p:xfrm>
              <a:off x="334747" y="4441336"/>
              <a:ext cx="6131926" cy="1112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61322"/>
                    <a:gridCol w="828434"/>
                    <a:gridCol w="828434"/>
                    <a:gridCol w="828434"/>
                    <a:gridCol w="828434"/>
                    <a:gridCol w="828434"/>
                    <a:gridCol w="828434"/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𝒓</m:t>
                                </m:r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oMath>
                            </m:oMathPara>
                          </a14:m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oMath>
                            </m:oMathPara>
                          </a14:m>
                          <a:endParaRPr lang="en-US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oMath>
                            </m:oMathPara>
                          </a14:m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𝑪</m:t>
                                </m:r>
                              </m:oMath>
                            </m:oMathPara>
                          </a14:m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𝑫</m:t>
                                </m:r>
                              </m:oMath>
                            </m:oMathPara>
                          </a14:m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𝑬</m:t>
                                </m:r>
                              </m:oMath>
                            </m:oMathPara>
                          </a14:m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𝑭</m:t>
                                </m:r>
                              </m:oMath>
                            </m:oMathPara>
                          </a14:m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Max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10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7.74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7.74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7.74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7.74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7.74</a:t>
                          </a:r>
                          <a:endParaRPr lang="en-US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𝑚𝑎𝑥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0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26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260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2600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26000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260000</a:t>
                          </a:r>
                          <a:endParaRPr lang="en-US" sz="14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6" name="Table 1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34144867"/>
                  </p:ext>
                </p:extLst>
              </p:nvPr>
            </p:nvGraphicFramePr>
            <p:xfrm>
              <a:off x="334747" y="4441336"/>
              <a:ext cx="6131926" cy="1112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61322"/>
                    <a:gridCol w="828434"/>
                    <a:gridCol w="828434"/>
                    <a:gridCol w="828434"/>
                    <a:gridCol w="828434"/>
                    <a:gridCol w="828434"/>
                    <a:gridCol w="828434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12"/>
                          <a:stretch>
                            <a:fillRect l="-524" t="-1639" r="-429319" b="-204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12"/>
                          <a:stretch>
                            <a:fillRect l="-141176" t="-1639" r="-502941" b="-204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12"/>
                          <a:stretch>
                            <a:fillRect l="-241176" t="-1639" r="-402941" b="-204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12"/>
                          <a:stretch>
                            <a:fillRect l="-341176" t="-1639" r="-302941" b="-204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12"/>
                          <a:stretch>
                            <a:fillRect l="-441176" t="-1639" r="-202941" b="-204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12"/>
                          <a:stretch>
                            <a:fillRect l="-541176" t="-1639" r="-102941" b="-204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12"/>
                          <a:stretch>
                            <a:fillRect l="-641176" t="-1639" r="-2941" b="-204918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Max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10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7.74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7.74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7.74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7.74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7.74</a:t>
                          </a:r>
                          <a:endParaRPr lang="en-US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12"/>
                          <a:stretch>
                            <a:fillRect l="-524" t="-203279" r="-429319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0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26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260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2600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26000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260000</a:t>
                          </a:r>
                          <a:endParaRPr lang="en-US" sz="14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17" name="Rectangle 16"/>
          <p:cNvSpPr/>
          <p:nvPr/>
        </p:nvSpPr>
        <p:spPr>
          <a:xfrm>
            <a:off x="2072541" y="6050510"/>
            <a:ext cx="46023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/>
              <a:t>E599 Lecture 6 Tellurium Demo </a:t>
            </a:r>
          </a:p>
          <a:p>
            <a:r>
              <a:rPr lang="en-US" sz="1600" b="1" dirty="0" smtClean="0"/>
              <a:t>Homework4CascadeEqualKDemoWithMax.py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11998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 smtClean="0">
                <a:solidFill>
                  <a:srgbClr val="0000CC"/>
                </a:solidFill>
              </a:rPr>
              <a:t>In Class Exercise: Timescale issues with Numerical Solvers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84188" y="831622"/>
                <a:ext cx="8355012" cy="56323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Notice that for ratio=0.1 the times of the maxima are very far apart (in powers of 10)</a:t>
                </a:r>
              </a:p>
              <a:p>
                <a:endParaRPr lang="en-US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As a result, if we set the simulation maximum time very long time to see the maxima in E and F, our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Δ</m:t>
                    </m:r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𝑡</m:t>
                    </m:r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</m:oMath>
                </a14:m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is too big and we obtain meaningless results for the maximum values and times for A and B</a:t>
                </a:r>
              </a:p>
              <a:p>
                <a:endParaRPr lang="en-US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If we make the simulation maximum time short enough to see the maxima in A and B, then E and F don’t reach their maxima in this time</a:t>
                </a:r>
              </a:p>
              <a:p>
                <a:endParaRPr lang="en-US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If we increase the number of steps to be big enough to allow us to see the maxima in E and F AND to have Delta t small enough to see the maxima in A and B, Tellurium crashes because we don’t have enough memory to store the calculation!</a:t>
                </a:r>
              </a:p>
              <a:p>
                <a:endParaRPr lang="en-US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This dilemma occurs any time there are multiple time series with widely different and overlapping time scales! In our case we can run a series of simulations with different maximum times and combine the results</a:t>
                </a:r>
              </a:p>
              <a:p>
                <a:endParaRPr lang="en-US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188" y="831622"/>
                <a:ext cx="8355012" cy="5632311"/>
              </a:xfrm>
              <a:prstGeom prst="rect">
                <a:avLst/>
              </a:prstGeom>
              <a:blipFill rotWithShape="0">
                <a:blip r:embed="rId5"/>
                <a:stretch>
                  <a:fillRect l="-584" t="-649" r="-9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/>
          <p:cNvSpPr/>
          <p:nvPr/>
        </p:nvSpPr>
        <p:spPr>
          <a:xfrm>
            <a:off x="2072541" y="6050510"/>
            <a:ext cx="46023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/>
              <a:t>E599 Lecture 6 Tellurium Demo </a:t>
            </a:r>
          </a:p>
          <a:p>
            <a:r>
              <a:rPr lang="en-US" sz="1600" b="1" dirty="0" smtClean="0"/>
              <a:t>Homework4CascadeEqualKDemoWithMax.py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90916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8255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b="1" dirty="0" err="1" smtClean="0">
                <a:solidFill>
                  <a:srgbClr val="0000CC"/>
                </a:solidFill>
              </a:rPr>
              <a:t>Quasisteady</a:t>
            </a:r>
            <a:r>
              <a:rPr lang="en-US" sz="3600" b="1" dirty="0" smtClean="0">
                <a:solidFill>
                  <a:srgbClr val="0000CC"/>
                </a:solidFill>
              </a:rPr>
              <a:t>-State Approximation and </a:t>
            </a:r>
            <a:r>
              <a:rPr lang="en-US" sz="3600" b="1" dirty="0" err="1" smtClean="0">
                <a:solidFill>
                  <a:srgbClr val="0000CC"/>
                </a:solidFill>
              </a:rPr>
              <a:t>Michaelis</a:t>
            </a:r>
            <a:r>
              <a:rPr lang="en-US" sz="3600" b="1" dirty="0" err="1">
                <a:solidFill>
                  <a:srgbClr val="0000CC"/>
                </a:solidFill>
              </a:rPr>
              <a:t>-</a:t>
            </a:r>
            <a:r>
              <a:rPr lang="en-US" sz="3600" b="1" dirty="0" err="1" smtClean="0">
                <a:solidFill>
                  <a:srgbClr val="0000CC"/>
                </a:solidFill>
              </a:rPr>
              <a:t>Menten</a:t>
            </a:r>
            <a:r>
              <a:rPr lang="en-US" sz="3600" b="1" dirty="0" smtClean="0">
                <a:solidFill>
                  <a:srgbClr val="0000CC"/>
                </a:solidFill>
              </a:rPr>
              <a:t> Kinetics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52400" y="990600"/>
                <a:ext cx="8534401" cy="57716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b="0" dirty="0" smtClean="0">
                    <a:ea typeface="Cambria Math" panose="02040503050406030204" pitchFamily="18" charset="0"/>
                    <a:sym typeface="Symbol" panose="05050102010706020507" pitchFamily="18" charset="2"/>
                  </a:rPr>
                  <a:t>What if we want to know the rate of </a:t>
                </a:r>
                <a:r>
                  <a:rPr lang="en-US" sz="2000" b="1" dirty="0" smtClean="0">
                    <a:ea typeface="Cambria Math" panose="02040503050406030204" pitchFamily="18" charset="0"/>
                    <a:sym typeface="Symbol" panose="05050102010706020507" pitchFamily="18" charset="2"/>
                  </a:rPr>
                  <a:t>product</a:t>
                </a:r>
                <a:r>
                  <a:rPr lang="en-US" sz="2000" b="0" dirty="0" smtClean="0">
                    <a:ea typeface="Cambria Math" panose="02040503050406030204" pitchFamily="18" charset="0"/>
                    <a:sym typeface="Symbol" panose="05050102010706020507" pitchFamily="18" charset="2"/>
                  </a:rPr>
                  <a:t> produced by an enzymatic reaction </a:t>
                </a:r>
                <a:r>
                  <a:rPr lang="en-US" sz="2000" dirty="0" smtClean="0">
                    <a:ea typeface="Cambria Math" panose="02040503050406030204" pitchFamily="18" charset="0"/>
                    <a:sym typeface="Symbol" panose="05050102010706020507" pitchFamily="18" charset="2"/>
                  </a:rPr>
                  <a:t>as a function of the amount of substrate?</a:t>
                </a:r>
                <a:endParaRPr lang="en-US" sz="2000" b="0" dirty="0" smtClean="0"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𝑆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+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⇄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−</m:t>
                                </m:r>
                              </m:sub>
                            </m:sSub>
                          </m:e>
                        </m:mr>
                      </m:m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𝐸𝑆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𝑟</m:t>
                          </m:r>
                        </m:e>
                      </m:groupCh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𝑃</m:t>
                      </m:r>
                    </m:oMath>
                  </m:oMathPara>
                </a14:m>
                <a:endParaRPr lang="en-US" sz="20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0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In which enzyme E binds to substrate S to produce P. In this reaction, S is consumed and P produced, but the total amount of E is constant</a:t>
                </a:r>
              </a:p>
              <a:p>
                <a:endParaRPr lang="en-US" sz="20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0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Let’s write the equations, assuming mass action: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[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=−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[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][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𝑆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]+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−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ES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𝑟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𝐸𝑆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  </m:t>
                      </m:r>
                    </m:oMath>
                  </m:oMathPara>
                </a14:m>
                <a:endParaRPr lang="en-US" sz="2000" dirty="0" smtClean="0">
                  <a:latin typeface="Cambria Math" panose="02040503050406030204" pitchFamily="18" charset="0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[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𝑆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−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</m:t>
                              </m:r>
                            </m:e>
                          </m:d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𝑆</m:t>
                              </m:r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−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𝐸𝑆</m:t>
                          </m:r>
                        </m:e>
                      </m:d>
                    </m:oMath>
                  </m:oMathPara>
                </a14:m>
                <a:endParaRPr lang="en-US" sz="2000" i="1" dirty="0">
                  <a:latin typeface="Cambria Math" panose="02040503050406030204" pitchFamily="18" charset="0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[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𝐸𝑆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[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𝑆</m:t>
                              </m:r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−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−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ES</m:t>
                          </m:r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−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𝑟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𝐸𝑆</m:t>
                          </m:r>
                        </m:e>
                      </m:d>
                    </m:oMath>
                  </m:oMathPara>
                </a14:m>
                <a:endParaRPr lang="en-US" sz="2000" i="1" dirty="0" smtClean="0">
                  <a:latin typeface="Cambria Math" panose="02040503050406030204" pitchFamily="18" charset="0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 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[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𝑃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𝑟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[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𝐸𝑆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]</m:t>
                      </m:r>
                    </m:oMath>
                  </m:oMathPara>
                </a14:m>
                <a:endParaRPr lang="en-US" sz="20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0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0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990600"/>
                <a:ext cx="8534401" cy="5771645"/>
              </a:xfrm>
              <a:prstGeom prst="rect">
                <a:avLst/>
              </a:prstGeom>
              <a:blipFill rotWithShape="0">
                <a:blip r:embed="rId3"/>
                <a:stretch>
                  <a:fillRect l="-714" t="-5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583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825500"/>
          </a:xfrm>
        </p:spPr>
        <p:txBody>
          <a:bodyPr>
            <a:noAutofit/>
          </a:bodyPr>
          <a:lstStyle/>
          <a:p>
            <a:pPr eaLnBrk="1" hangingPunct="1"/>
            <a:r>
              <a:rPr lang="en-US" b="1" dirty="0" smtClean="0">
                <a:solidFill>
                  <a:srgbClr val="0000CC"/>
                </a:solidFill>
              </a:rPr>
              <a:t>In Class Exercise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52401" y="838200"/>
                <a:ext cx="6870699" cy="42327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b="0" dirty="0" smtClean="0">
                    <a:ea typeface="Cambria Math" panose="02040503050406030204" pitchFamily="18" charset="0"/>
                    <a:sym typeface="Symbol" panose="05050102010706020507" pitchFamily="18" charset="2"/>
                  </a:rPr>
                  <a:t>Simulate the reaction:</a:t>
                </a:r>
              </a:p>
              <a:p>
                <a:endParaRPr lang="en-US" sz="2000" i="1" dirty="0">
                  <a:latin typeface="Cambria Math" panose="02040503050406030204" pitchFamily="18" charset="0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𝑆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+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⇄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−</m:t>
                                </m:r>
                              </m:sub>
                            </m:sSub>
                          </m:e>
                        </m:mr>
                      </m:m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𝐸𝑆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𝑟</m:t>
                          </m:r>
                        </m:e>
                      </m:groupCh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𝑃</m:t>
                      </m:r>
                    </m:oMath>
                  </m:oMathPara>
                </a14:m>
                <a:endParaRPr lang="en-US" sz="20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0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[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=−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[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][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𝑆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]+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−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ES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𝑟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𝐸𝑆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  </m:t>
                      </m:r>
                    </m:oMath>
                  </m:oMathPara>
                </a14:m>
                <a:endParaRPr lang="en-US" sz="2000" dirty="0" smtClean="0">
                  <a:latin typeface="Cambria Math" panose="02040503050406030204" pitchFamily="18" charset="0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[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𝑆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−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</m:t>
                              </m:r>
                            </m:e>
                          </m:d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𝑆</m:t>
                              </m:r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−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𝐸𝑆</m:t>
                          </m:r>
                        </m:e>
                      </m:d>
                    </m:oMath>
                  </m:oMathPara>
                </a14:m>
                <a:endParaRPr lang="en-US" sz="2000" i="1" dirty="0">
                  <a:latin typeface="Cambria Math" panose="02040503050406030204" pitchFamily="18" charset="0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[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𝐸𝑆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[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𝑆</m:t>
                              </m:r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−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−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ES</m:t>
                          </m:r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−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𝑟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𝐸𝑆</m:t>
                          </m:r>
                        </m:e>
                      </m:d>
                    </m:oMath>
                  </m:oMathPara>
                </a14:m>
                <a:endParaRPr lang="en-US" sz="2000" i="1" dirty="0" smtClean="0">
                  <a:latin typeface="Cambria Math" panose="02040503050406030204" pitchFamily="18" charset="0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 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[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𝑃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𝑟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[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𝐸𝑆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]</m:t>
                      </m:r>
                    </m:oMath>
                  </m:oMathPara>
                </a14:m>
                <a:endParaRPr lang="en-US" sz="20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1" y="838200"/>
                <a:ext cx="6870699" cy="4232762"/>
              </a:xfrm>
              <a:prstGeom prst="rect">
                <a:avLst/>
              </a:prstGeom>
              <a:blipFill rotWithShape="0">
                <a:blip r:embed="rId3"/>
                <a:stretch>
                  <a:fillRect l="-887" t="-7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762715" y="5070962"/>
                <a:ext cx="7618570" cy="15696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  <a:sym typeface="Symbol" panose="05050102010706020507" pitchFamily="18" charset="2"/>
                  </a:rPr>
                  <a:t>Assume: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𝐸𝑆</m:t>
                              </m:r>
                            </m:e>
                          </m:d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0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𝑃</m:t>
                              </m:r>
                            </m:e>
                          </m:d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0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=0</m:t>
                      </m:r>
                      <m:r>
                        <a:rPr lang="en-US" sz="2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𝑆</m:t>
                              </m:r>
                            </m:e>
                          </m:d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0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=100≫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</m:t>
                              </m:r>
                            </m:e>
                          </m:d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0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=10,</m:t>
                      </m:r>
                    </m:oMath>
                  </m:oMathPara>
                </a14:m>
                <a:endParaRPr lang="en-US" sz="2400" i="1" dirty="0" smtClean="0">
                  <a:latin typeface="Cambria Math" panose="02040503050406030204" pitchFamily="18" charset="0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4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</m:sub>
                      </m:sSub>
                      <m:r>
                        <a:rPr lang="en-US" sz="2400" dirty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=1.0,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4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−</m:t>
                          </m:r>
                        </m:sub>
                      </m:sSub>
                      <m:r>
                        <a:rPr lang="en-US" sz="2400" dirty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=1.0, </m:t>
                      </m:r>
                      <m:r>
                        <a:rPr lang="en-US" sz="2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𝑟</m:t>
                      </m:r>
                      <m:r>
                        <a:rPr lang="en-US" sz="2400" dirty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=0.1</m:t>
                      </m:r>
                    </m:oMath>
                  </m:oMathPara>
                </a14:m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400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What is the shape of [ES] vs time</a:t>
                </a:r>
                <a:r>
                  <a:rPr lang="en-US" sz="24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?</a:t>
                </a:r>
                <a:endParaRPr lang="en-US" sz="24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715" y="5070962"/>
                <a:ext cx="7618570" cy="1569660"/>
              </a:xfrm>
              <a:prstGeom prst="rect">
                <a:avLst/>
              </a:prstGeom>
              <a:blipFill rotWithShape="0">
                <a:blip r:embed="rId6"/>
                <a:stretch>
                  <a:fillRect l="-1200" t="-3113" b="-81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930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825500"/>
          </a:xfrm>
        </p:spPr>
        <p:txBody>
          <a:bodyPr>
            <a:noAutofit/>
          </a:bodyPr>
          <a:lstStyle/>
          <a:p>
            <a:pPr eaLnBrk="1" hangingPunct="1"/>
            <a:r>
              <a:rPr lang="en-US" b="1" dirty="0" smtClean="0">
                <a:solidFill>
                  <a:srgbClr val="0000CC"/>
                </a:solidFill>
              </a:rPr>
              <a:t>In Class Exercise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52401" y="838200"/>
                <a:ext cx="6870699" cy="42327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b="0" dirty="0" smtClean="0">
                    <a:ea typeface="Cambria Math" panose="02040503050406030204" pitchFamily="18" charset="0"/>
                    <a:sym typeface="Symbol" panose="05050102010706020507" pitchFamily="18" charset="2"/>
                  </a:rPr>
                  <a:t>Simulate the reaction:</a:t>
                </a:r>
              </a:p>
              <a:p>
                <a:endParaRPr lang="en-US" sz="2000" i="1" dirty="0">
                  <a:latin typeface="Cambria Math" panose="02040503050406030204" pitchFamily="18" charset="0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𝑆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+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⇄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−</m:t>
                                </m:r>
                              </m:sub>
                            </m:sSub>
                          </m:e>
                        </m:mr>
                      </m:m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𝐸𝑆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𝑟</m:t>
                          </m:r>
                        </m:e>
                      </m:groupCh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𝑃</m:t>
                      </m:r>
                    </m:oMath>
                  </m:oMathPara>
                </a14:m>
                <a:endParaRPr lang="en-US" sz="20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0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[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=−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[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][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𝑆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]+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−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ES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𝑟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𝐸𝑆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  </m:t>
                      </m:r>
                    </m:oMath>
                  </m:oMathPara>
                </a14:m>
                <a:endParaRPr lang="en-US" sz="2000" dirty="0" smtClean="0">
                  <a:latin typeface="Cambria Math" panose="02040503050406030204" pitchFamily="18" charset="0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[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𝑆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−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</m:t>
                              </m:r>
                            </m:e>
                          </m:d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𝑆</m:t>
                              </m:r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−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𝐸𝑆</m:t>
                          </m:r>
                        </m:e>
                      </m:d>
                    </m:oMath>
                  </m:oMathPara>
                </a14:m>
                <a:endParaRPr lang="en-US" sz="2000" i="1" dirty="0">
                  <a:latin typeface="Cambria Math" panose="02040503050406030204" pitchFamily="18" charset="0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[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𝐸𝑆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[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𝑆</m:t>
                              </m:r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−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−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ES</m:t>
                          </m:r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−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𝑟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𝐸𝑆</m:t>
                          </m:r>
                        </m:e>
                      </m:d>
                    </m:oMath>
                  </m:oMathPara>
                </a14:m>
                <a:endParaRPr lang="en-US" sz="2000" i="1" dirty="0" smtClean="0">
                  <a:latin typeface="Cambria Math" panose="02040503050406030204" pitchFamily="18" charset="0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 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[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𝑃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𝑟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[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𝐸𝑆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]</m:t>
                      </m:r>
                    </m:oMath>
                  </m:oMathPara>
                </a14:m>
                <a:endParaRPr lang="en-US" sz="20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1" y="838200"/>
                <a:ext cx="6870699" cy="4232762"/>
              </a:xfrm>
              <a:prstGeom prst="rect">
                <a:avLst/>
              </a:prstGeom>
              <a:blipFill rotWithShape="0">
                <a:blip r:embed="rId3"/>
                <a:stretch>
                  <a:fillRect l="-887" t="-7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96000" y="38862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Tellurium file:</a:t>
            </a:r>
          </a:p>
          <a:p>
            <a:r>
              <a:rPr lang="en-US" dirty="0" smtClean="0"/>
              <a:t>E599 lecture 6 MM Demo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01037" y="1147035"/>
            <a:ext cx="2928322" cy="227814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762715" y="5070962"/>
                <a:ext cx="7618570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  <a:sym typeface="Symbol" panose="05050102010706020507" pitchFamily="18" charset="2"/>
                  </a:rPr>
                  <a:t>Assume: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𝐸𝑆</m:t>
                              </m:r>
                            </m:e>
                          </m:d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0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𝑃</m:t>
                              </m:r>
                            </m:e>
                          </m:d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0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=0</m:t>
                      </m:r>
                      <m:r>
                        <a:rPr lang="en-US" sz="2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𝑆</m:t>
                              </m:r>
                            </m:e>
                          </m:d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0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=100≫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</m:t>
                              </m:r>
                            </m:e>
                          </m:d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0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=10,</m:t>
                      </m:r>
                    </m:oMath>
                  </m:oMathPara>
                </a14:m>
                <a:endParaRPr lang="en-US" sz="2400" i="1" dirty="0" smtClean="0">
                  <a:latin typeface="Cambria Math" panose="02040503050406030204" pitchFamily="18" charset="0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4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</m:sub>
                      </m:sSub>
                      <m:r>
                        <a:rPr lang="en-US" sz="2400" dirty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=1.0,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4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−</m:t>
                          </m:r>
                        </m:sub>
                      </m:sSub>
                      <m:r>
                        <a:rPr lang="en-US" sz="2400" dirty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=1.0, </m:t>
                      </m:r>
                      <m:r>
                        <a:rPr lang="en-US" sz="2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𝑟</m:t>
                      </m:r>
                      <m:r>
                        <a:rPr lang="en-US" sz="2400" dirty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=0.1</m:t>
                      </m:r>
                    </m:oMath>
                  </m:oMathPara>
                </a14:m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715" y="5070962"/>
                <a:ext cx="7618570" cy="1200329"/>
              </a:xfrm>
              <a:prstGeom prst="rect">
                <a:avLst/>
              </a:prstGeom>
              <a:blipFill rotWithShape="0">
                <a:blip r:embed="rId7"/>
                <a:stretch>
                  <a:fillRect l="-1200" t="-4061" b="-10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2499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2700"/>
            <a:ext cx="9144000" cy="8255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000" b="1" dirty="0" err="1" smtClean="0">
                <a:solidFill>
                  <a:srgbClr val="0000CC"/>
                </a:solidFill>
              </a:rPr>
              <a:t>Quasisteady</a:t>
            </a:r>
            <a:r>
              <a:rPr lang="en-US" sz="4000" b="1" dirty="0" smtClean="0">
                <a:solidFill>
                  <a:srgbClr val="0000CC"/>
                </a:solidFill>
              </a:rPr>
              <a:t>-State Approximation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-1" y="732368"/>
                <a:ext cx="9144001" cy="9626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𝑆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+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⇄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−</m:t>
                                </m:r>
                              </m:sub>
                            </m:sSub>
                          </m:e>
                        </m:mr>
                      </m:m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𝐸𝑆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𝑟</m:t>
                          </m:r>
                        </m:e>
                      </m:groupCh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𝑃</m:t>
                      </m:r>
                    </m:oMath>
                  </m:oMathPara>
                </a14:m>
                <a:endParaRPr lang="en-US" sz="20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732368"/>
                <a:ext cx="9144001" cy="96263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0" y="1511300"/>
                <a:ext cx="5986163" cy="23083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 smtClean="0">
                    <a:ea typeface="Cambria Math" panose="02040503050406030204" pitchFamily="18" charset="0"/>
                    <a:sym typeface="Symbol" panose="05050102010706020507" pitchFamily="18" charset="2"/>
                  </a:rPr>
                  <a:t>F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or</m:t>
                    </m:r>
                    <m:r>
                      <a:rPr lang="en-US" sz="24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dPr>
                          <m:e>
                            <m:r>
                              <a:rPr lang="en-US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𝑆</m:t>
                            </m:r>
                          </m:e>
                        </m:d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0</m:t>
                        </m:r>
                      </m:sub>
                    </m:sSub>
                    <m:r>
                      <a:rPr lang="en-US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≫</m:t>
                    </m:r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dPr>
                          <m:e>
                            <m:r>
                              <a:rPr lang="en-US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𝐸</m:t>
                            </m:r>
                          </m:e>
                        </m:d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0</m:t>
                        </m:r>
                      </m:sub>
                    </m:sSub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, 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dPr>
                          <m:e>
                            <m:r>
                              <a:rPr lang="en-US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𝐸𝑆</m:t>
                            </m:r>
                          </m:e>
                        </m:d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0</m:t>
                        </m:r>
                      </m:sub>
                    </m:sSub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</m:t>
                    </m:r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dPr>
                          <m:e>
                            <m:r>
                              <a:rPr lang="en-US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𝑃</m:t>
                            </m:r>
                          </m:e>
                        </m:d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0</m:t>
                        </m:r>
                      </m:sub>
                    </m:sSub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=0</m:t>
                    </m:r>
                  </m:oMath>
                </a14:m>
                <a:r>
                  <a:rPr lang="en-US" sz="24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after </a:t>
                </a:r>
                <a:r>
                  <a:rPr lang="en-US" sz="2400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an initial transient, </a:t>
                </a:r>
                <a:r>
                  <a:rPr lang="en-US" sz="2400" b="1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the amount of </a:t>
                </a:r>
                <a:r>
                  <a:rPr lang="en-US" sz="2400" b="1" dirty="0" smtClean="0">
                    <a:solidFill>
                      <a:srgbClr val="00B050"/>
                    </a:solidFill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[ES] </a:t>
                </a:r>
                <a:r>
                  <a:rPr lang="en-US" sz="2400" b="1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is roughly constant in time</a:t>
                </a:r>
              </a:p>
              <a:p>
                <a:endParaRPr lang="en-US" sz="24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4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Following this idea through, make the </a:t>
                </a:r>
                <a:r>
                  <a:rPr lang="en-US" sz="2400" b="1" dirty="0" err="1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quasisteady</a:t>
                </a:r>
                <a:r>
                  <a:rPr lang="en-US" sz="2400" b="1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-state approximation</a:t>
                </a:r>
                <a:r>
                  <a:rPr lang="en-US" sz="24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, by setting</a:t>
                </a:r>
                <a:endParaRPr lang="en-US" sz="2400" b="1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511300"/>
                <a:ext cx="5986163" cy="2308324"/>
              </a:xfrm>
              <a:prstGeom prst="rect">
                <a:avLst/>
              </a:prstGeom>
              <a:blipFill rotWithShape="0">
                <a:blip r:embed="rId5"/>
                <a:stretch>
                  <a:fillRect l="-1527" t="-2111" b="-50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152792" y="2955648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Tellurium file:</a:t>
            </a:r>
          </a:p>
          <a:p>
            <a:r>
              <a:rPr lang="en-US" dirty="0" smtClean="0"/>
              <a:t>E599 lecture 6 MM Demo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19800" y="685800"/>
            <a:ext cx="2928322" cy="227814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609600" y="3847737"/>
                <a:ext cx="8001000" cy="29450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[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𝐸𝑆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=0</m:t>
                      </m:r>
                    </m:oMath>
                  </m:oMathPara>
                </a14:m>
                <a:endParaRPr lang="en-US" sz="20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000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So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0=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[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𝐸𝑆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[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𝑆</m:t>
                              </m:r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−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−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ES</m:t>
                          </m:r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−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𝑟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𝐸𝑆</m:t>
                          </m:r>
                        </m:e>
                      </m:d>
                    </m:oMath>
                  </m:oMathPara>
                </a14:m>
                <a:endParaRPr lang="en-US" sz="2000" i="1" dirty="0">
                  <a:latin typeface="Cambria Math" panose="02040503050406030204" pitchFamily="18" charset="0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⇒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</m:t>
                              </m:r>
                            </m:e>
                          </m:d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𝑆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𝐸𝑆</m:t>
                              </m:r>
                            </m:e>
                          </m:d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borderBox>
                        <m:borderBox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borderBoxPr>
                        <m:e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−</m:t>
                                  </m:r>
                                </m:sub>
                              </m:sSub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+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𝑟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+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≡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𝑚</m:t>
                              </m:r>
                            </m:sub>
                          </m:sSub>
                        </m:e>
                      </m:borderBox>
                    </m:oMath>
                  </m:oMathPara>
                </a14:m>
                <a:endParaRPr lang="en-US" sz="20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000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Defines the </a:t>
                </a:r>
                <a:r>
                  <a:rPr lang="en-US" sz="2000" b="1" dirty="0" err="1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Michaelis</a:t>
                </a:r>
                <a:r>
                  <a:rPr lang="en-US" sz="2000" b="1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Constant</a:t>
                </a:r>
                <a:r>
                  <a:rPr lang="en-US" sz="2000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, the concentration of [S] </a:t>
                </a:r>
                <a:r>
                  <a:rPr lang="en-US" sz="2000" b="1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at which the reaction occurs at half its maximum rate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3847737"/>
                <a:ext cx="8001000" cy="2945037"/>
              </a:xfrm>
              <a:prstGeom prst="rect">
                <a:avLst/>
              </a:prstGeom>
              <a:blipFill rotWithShape="0">
                <a:blip r:embed="rId8"/>
                <a:stretch>
                  <a:fillRect l="-762" b="-2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7551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2700"/>
            <a:ext cx="9144000" cy="8255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000" b="1" dirty="0" err="1" smtClean="0">
                <a:solidFill>
                  <a:srgbClr val="0000CC"/>
                </a:solidFill>
              </a:rPr>
              <a:t>Quasisteady</a:t>
            </a:r>
            <a:r>
              <a:rPr lang="en-US" sz="4000" b="1" dirty="0" smtClean="0">
                <a:solidFill>
                  <a:srgbClr val="0000CC"/>
                </a:solidFill>
              </a:rPr>
              <a:t>-State Approximation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-1" y="732368"/>
                <a:ext cx="9144001" cy="9626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𝑆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+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⇄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−</m:t>
                                </m:r>
                              </m:sub>
                            </m:sSub>
                          </m:e>
                        </m:mr>
                      </m:m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𝐸𝑆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𝑟</m:t>
                          </m:r>
                        </m:e>
                      </m:groupCh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𝑃</m:t>
                      </m:r>
                    </m:oMath>
                  </m:oMathPara>
                </a14:m>
                <a:endParaRPr lang="en-US" sz="20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732368"/>
                <a:ext cx="9144001" cy="96263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0" y="1511300"/>
                <a:ext cx="9220200" cy="45474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[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𝑃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𝑟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𝐸𝑆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,  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</m:t>
                              </m:r>
                            </m:e>
                          </m:d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𝑆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𝐸𝑆</m:t>
                              </m:r>
                            </m:e>
                          </m:d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−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𝑟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+</m:t>
                              </m:r>
                            </m:sub>
                          </m:sSub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≡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𝐾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𝑚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⇒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𝐸𝑆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</m:t>
                              </m:r>
                            </m:e>
                          </m:d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[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𝑆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𝑚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400" b="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b="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Substitute in the equation for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𝑑</m:t>
                        </m:r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[</m:t>
                        </m:r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𝑃</m:t>
                        </m:r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]</m:t>
                        </m:r>
                      </m:num>
                      <m:den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𝑑𝑡</m:t>
                        </m:r>
                      </m:den>
                    </m:f>
                  </m:oMath>
                </a14:m>
                <a:r>
                  <a:rPr lang="en-US" sz="2800" b="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: </a:t>
                </a:r>
              </a:p>
              <a:p>
                <a:endParaRPr lang="en-US" sz="2800" b="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[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𝑃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𝑟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𝐸𝑆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𝑟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𝑚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</m:t>
                          </m:r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𝑆</m:t>
                          </m:r>
                        </m:e>
                      </m:d>
                    </m:oMath>
                  </m:oMathPara>
                </a14:m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4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511300"/>
                <a:ext cx="9220200" cy="4547463"/>
              </a:xfrm>
              <a:prstGeom prst="rect">
                <a:avLst/>
              </a:prstGeom>
              <a:blipFill rotWithShape="0">
                <a:blip r:embed="rId5"/>
                <a:stretch>
                  <a:fillRect l="-13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4" descr="Biocomplexity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143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2700"/>
            <a:ext cx="9144000" cy="8255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000" b="1" dirty="0" err="1" smtClean="0">
                <a:solidFill>
                  <a:srgbClr val="0000CC"/>
                </a:solidFill>
              </a:rPr>
              <a:t>Quasisteady</a:t>
            </a:r>
            <a:r>
              <a:rPr lang="en-US" sz="4000" b="1" dirty="0" smtClean="0">
                <a:solidFill>
                  <a:srgbClr val="0000CC"/>
                </a:solidFill>
              </a:rPr>
              <a:t>-State Approximation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-1" y="732368"/>
                <a:ext cx="9144001" cy="9626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𝑆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+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⇄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−</m:t>
                                </m:r>
                              </m:sub>
                            </m:sSub>
                          </m:e>
                        </m:mr>
                      </m:m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𝐸𝑆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𝑟</m:t>
                          </m:r>
                        </m:e>
                      </m:groupCh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𝑃</m:t>
                      </m:r>
                    </m:oMath>
                  </m:oMathPara>
                </a14:m>
                <a:endParaRPr lang="en-US" sz="20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732368"/>
                <a:ext cx="9144001" cy="96263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0" y="1511300"/>
                <a:ext cx="9220200" cy="64426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𝑃</m:t>
                              </m:r>
                            </m:e>
                          </m:d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𝑟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𝑚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24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</m:t>
                          </m:r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𝑆</m:t>
                          </m:r>
                        </m:e>
                      </m:d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, 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𝐸𝑆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</m:t>
                              </m:r>
                            </m:e>
                          </m:d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[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𝑆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𝑚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4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Define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𝑡𝑜𝑡</m:t>
                            </m:r>
                          </m:sub>
                        </m:sSub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≡</m:t>
                    </m:r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𝐸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+</m:t>
                    </m:r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𝐸𝑆</m:t>
                        </m:r>
                      </m:e>
                    </m:d>
                  </m:oMath>
                </a14:m>
                <a:r>
                  <a:rPr lang="en-US" sz="2400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the total amount of enzyme</a:t>
                </a:r>
              </a:p>
              <a:p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4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The </a:t>
                </a:r>
                <a:r>
                  <a:rPr lang="en-US" sz="2400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fastest rate we could produce product would be if all the enzyme were in complex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𝐸𝑆</m:t>
                        </m:r>
                      </m:e>
                    </m:d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 dirty="0" err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sz="2400" i="1" dirty="0" err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i="1" dirty="0" err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𝑡𝑜𝑡</m:t>
                            </m:r>
                          </m:sub>
                        </m:sSub>
                      </m:e>
                    </m:d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, </m:t>
                    </m:r>
                    <m:r>
                      <m:rPr>
                        <m:sty m:val="p"/>
                      </m:rPr>
                      <a:rPr lang="en-US" sz="2400" dirty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so</m:t>
                    </m:r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</m:oMath>
                </a14:m>
                <a:r>
                  <a:rPr lang="en-US" sz="2400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the </a:t>
                </a:r>
                <a:r>
                  <a:rPr lang="en-US" sz="2400" b="1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maximum rate of reaction </a:t>
                </a:r>
                <a:r>
                  <a:rPr lang="en-US" sz="2400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also called the </a:t>
                </a:r>
                <a:r>
                  <a:rPr lang="en-US" sz="2400" b="1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Velocity</a:t>
                </a:r>
                <a:r>
                  <a:rPr lang="en-US" sz="2400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of the reaction</a:t>
                </a:r>
                <a:endParaRPr lang="en-US" sz="2400" b="1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400" i="1" dirty="0">
                  <a:latin typeface="Cambria Math" panose="02040503050406030204" pitchFamily="18" charset="0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𝑉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𝑚𝑎𝑥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≡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𝑟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𝑡𝑜𝑡</m:t>
                              </m:r>
                            </m:sub>
                          </m:sSub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⇒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𝑟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𝑚𝑎𝑥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𝑡𝑜𝑡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4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Substitute for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𝑡𝑜𝑡</m:t>
                            </m:r>
                          </m:sub>
                        </m:sSub>
                      </m:e>
                    </m:d>
                  </m:oMath>
                </a14:m>
                <a:endParaRPr lang="en-US" sz="24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𝑟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𝑚𝑎𝑥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</m:t>
                              </m:r>
                            </m:e>
                          </m:d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𝐸𝑆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4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511300"/>
                <a:ext cx="9220200" cy="6442661"/>
              </a:xfrm>
              <a:prstGeom prst="rect">
                <a:avLst/>
              </a:prstGeom>
              <a:blipFill rotWithShape="0">
                <a:blip r:embed="rId5"/>
                <a:stretch>
                  <a:fillRect l="-991" r="-5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4" descr="Biocomplexity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188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2700"/>
            <a:ext cx="9144000" cy="8255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000" b="1" dirty="0" err="1" smtClean="0">
                <a:solidFill>
                  <a:srgbClr val="0000CC"/>
                </a:solidFill>
              </a:rPr>
              <a:t>Quasisteady</a:t>
            </a:r>
            <a:r>
              <a:rPr lang="en-US" sz="4000" b="1" dirty="0" smtClean="0">
                <a:solidFill>
                  <a:srgbClr val="0000CC"/>
                </a:solidFill>
              </a:rPr>
              <a:t>-State Approximation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609600" y="609600"/>
                <a:ext cx="8305800" cy="67591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𝑆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brk m:alnAt="7"/>
                                  </m:r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m:rPr>
                                    <m:brk m:alnAt="7"/>
                                  </m:r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+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⇄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−</m:t>
                                </m:r>
                              </m:sub>
                            </m:sSub>
                          </m:e>
                        </m:mr>
                      </m:m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𝐸𝑆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𝑟</m:t>
                          </m:r>
                        </m:e>
                      </m:groupCh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𝑃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, 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𝐸𝑆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</m:t>
                              </m:r>
                            </m:e>
                          </m:d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[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𝑆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𝑚</m:t>
                              </m:r>
                            </m:sub>
                          </m:sSub>
                        </m:den>
                      </m:f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,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 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𝑟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𝑚𝑎𝑥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</m:t>
                              </m:r>
                            </m:e>
                          </m:d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𝐸𝑆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4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Substitute for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𝑟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</m:oMath>
                </a14:m>
                <a:endParaRPr lang="en-US" sz="2400" i="1" dirty="0" smtClean="0">
                  <a:latin typeface="Cambria Math" panose="02040503050406030204" pitchFamily="18" charset="0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𝑃</m:t>
                              </m:r>
                            </m:e>
                          </m:d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𝑟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𝑚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</m:t>
                          </m:r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𝑆</m:t>
                          </m:r>
                        </m:e>
                      </m:d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𝑚𝑎𝑥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𝑚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</m:t>
                              </m:r>
                            </m:e>
                          </m:d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𝑆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</m:t>
                              </m:r>
                            </m:e>
                          </m:d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𝐸𝑆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4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And for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𝐸𝑆</m:t>
                        </m:r>
                      </m:e>
                    </m:d>
                  </m:oMath>
                </a14:m>
                <a:r>
                  <a:rPr lang="en-US" sz="24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again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𝑃</m:t>
                              </m:r>
                            </m:e>
                          </m:d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𝑚𝑎𝑥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𝑚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</m:t>
                              </m:r>
                            </m:e>
                          </m:d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𝑆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</m:t>
                              </m:r>
                            </m:e>
                          </m:d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fPr>
                            <m:num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𝐸</m:t>
                                  </m:r>
                                </m:e>
                              </m:d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[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𝑆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]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𝑚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</m:oMath>
                  </m:oMathPara>
                </a14:m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4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Cancel the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𝐸</m:t>
                        </m:r>
                      </m:e>
                    </m:d>
                  </m:oMath>
                </a14:m>
                <a:r>
                  <a:rPr lang="en-US" sz="24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to obtain the </a:t>
                </a:r>
                <a:r>
                  <a:rPr lang="en-US" sz="2400" dirty="0" err="1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Michaelis</a:t>
                </a:r>
                <a:r>
                  <a:rPr lang="en-US" sz="24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</a:t>
                </a:r>
                <a:r>
                  <a:rPr lang="en-US" sz="2400" dirty="0" err="1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Menten</a:t>
                </a:r>
                <a:r>
                  <a:rPr lang="en-US" sz="24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relationship</a:t>
                </a:r>
                <a:endParaRPr lang="en-US" sz="24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4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𝑃</m:t>
                              </m:r>
                            </m:e>
                          </m:d>
                        </m:num>
                        <m:den>
                          <m:r>
                            <a:rPr lang="en-US" sz="24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400" b="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4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4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𝑚𝑎𝑥</m:t>
                              </m:r>
                            </m:sub>
                          </m:sSub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𝑆</m:t>
                              </m:r>
                            </m:e>
                          </m:d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/</m:t>
                          </m:r>
                          <m:sSub>
                            <m:sSub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𝑚</m:t>
                              </m:r>
                            </m:sub>
                          </m:sSub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1</m:t>
                          </m:r>
                          <m:r>
                            <a:rPr lang="en-US" sz="24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𝑆</m:t>
                              </m:r>
                            </m:e>
                          </m:d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/</m:t>
                          </m:r>
                          <m:sSub>
                            <m:sSub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𝑚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4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Writing it this way shows the scaling w.r.t. the </a:t>
                </a:r>
                <a:r>
                  <a:rPr lang="en-US" sz="2400" dirty="0" err="1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Michaelis</a:t>
                </a:r>
                <a:r>
                  <a:rPr lang="en-US" sz="24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Constant</a:t>
                </a:r>
              </a:p>
              <a:p>
                <a:r>
                  <a:rPr lang="en-US" sz="2400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Seems independent of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[</m:t>
                    </m:r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𝐸</m:t>
                    </m:r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]</m:t>
                    </m:r>
                  </m:oMath>
                </a14:m>
                <a:r>
                  <a:rPr lang="en-US" sz="2400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, but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[</m:t>
                    </m:r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𝐸</m:t>
                    </m:r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]</m:t>
                    </m:r>
                  </m:oMath>
                </a14:m>
                <a:r>
                  <a:rPr lang="en-US" sz="2400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is hiding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max</m:t>
                        </m:r>
                      </m:sub>
                    </m:sSub>
                  </m:oMath>
                </a14:m>
                <a:endParaRPr lang="en-US" sz="24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609600"/>
                <a:ext cx="8305800" cy="6759158"/>
              </a:xfrm>
              <a:prstGeom prst="rect">
                <a:avLst/>
              </a:prstGeom>
              <a:blipFill rotWithShape="0">
                <a:blip r:embed="rId4"/>
                <a:stretch>
                  <a:fillRect l="-11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696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52400" y="763189"/>
            <a:ext cx="8534401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Lines 14-25 define the network model using a simple chemical reaction syntax which Herbert calls Antimony (and which is based on his earlier </a:t>
            </a:r>
            <a:r>
              <a:rPr lang="en-US" sz="2800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Jarnac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language)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Last Time: Antimony Model Specification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2678435" y="2162320"/>
            <a:ext cx="5867401" cy="4602034"/>
            <a:chOff x="2678435" y="2162320"/>
            <a:chExt cx="5867401" cy="460203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/>
            <a:srcRect l="985" t="45418" r="12258" b="12288"/>
            <a:stretch/>
          </p:blipFill>
          <p:spPr>
            <a:xfrm>
              <a:off x="2678435" y="2162320"/>
              <a:ext cx="5867401" cy="4602034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7696200" y="4795062"/>
              <a:ext cx="381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00CC00"/>
                  </a:solidFill>
                </a:rPr>
                <a:t>;</a:t>
              </a:r>
              <a:endParaRPr lang="en-US" sz="2000" b="1" dirty="0">
                <a:solidFill>
                  <a:srgbClr val="00CC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458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figure_15_17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395" y="1605985"/>
            <a:ext cx="3404010" cy="3114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2700"/>
            <a:ext cx="9144000" cy="8255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000" b="1" dirty="0" err="1" smtClean="0">
                <a:solidFill>
                  <a:srgbClr val="0000CC"/>
                </a:solidFill>
              </a:rPr>
              <a:t>Quasisteady</a:t>
            </a:r>
            <a:r>
              <a:rPr lang="en-US" sz="4000" b="1" dirty="0" smtClean="0">
                <a:solidFill>
                  <a:srgbClr val="0000CC"/>
                </a:solidFill>
              </a:rPr>
              <a:t>-State Approximation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-1" y="732368"/>
                <a:ext cx="9144001" cy="10619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𝑆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+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⇄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−</m:t>
                                </m:r>
                              </m:sub>
                            </m:sSub>
                          </m:e>
                        </m:mr>
                      </m:m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𝐸𝑆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𝑟</m:t>
                          </m:r>
                        </m:e>
                      </m:groupCh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𝑃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≈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𝑆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𝑚𝑎𝑥</m:t>
                              </m:r>
                            </m:sub>
                          </m:sSub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fPr>
                            <m:num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𝑆</m:t>
                                  </m:r>
                                </m:e>
                              </m:d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𝑚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1+</m:t>
                              </m:r>
                              <m:f>
                                <m:fPr>
                                  <m:type m:val="lin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  <m:t>𝑆</m:t>
                                      </m:r>
                                    </m:e>
                                  </m:d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  <m:t>𝐾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  <m:t>𝑚</m:t>
                                      </m:r>
                                    </m:sub>
                                  </m:sSub>
                                </m:den>
                              </m:f>
                            </m:den>
                          </m:f>
                        </m:e>
                      </m:groupCh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𝑃</m:t>
                      </m:r>
                    </m:oMath>
                  </m:oMathPara>
                </a14:m>
                <a:endParaRPr lang="en-US" sz="20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732368"/>
                <a:ext cx="9144001" cy="106195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0" y="1815280"/>
                <a:ext cx="5867400" cy="47093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rderBox>
                        <m:borderBox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borderBoxPr>
                        <m:e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𝑑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[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𝑃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]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𝑑𝑡</m:t>
                              </m:r>
                            </m:den>
                          </m:f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𝑚𝑎𝑥</m:t>
                              </m:r>
                            </m:sub>
                          </m:sSub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fPr>
                            <m:num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𝑆</m:t>
                                  </m:r>
                                </m:e>
                              </m:d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𝑚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1+</m:t>
                              </m:r>
                              <m:f>
                                <m:fPr>
                                  <m:type m:val="lin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  <m:t>𝑆</m:t>
                                      </m:r>
                                    </m:e>
                                  </m:d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  <m:t>𝐾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  <m:t>𝑚</m:t>
                                      </m:r>
                                    </m:sub>
                                  </m:sSub>
                                </m:den>
                              </m:f>
                            </m:den>
                          </m:f>
                        </m:e>
                      </m:borderBox>
                    </m:oMath>
                  </m:oMathPara>
                </a14:m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4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So the </a:t>
                </a:r>
                <a:r>
                  <a:rPr lang="en-US" sz="2400" b="1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rate</a:t>
                </a:r>
                <a:r>
                  <a:rPr lang="en-US" sz="24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of reaction scales with substrate concentration according to the </a:t>
                </a:r>
                <a:r>
                  <a:rPr lang="en-US" sz="2400" dirty="0" err="1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Michaelis-Menten</a:t>
                </a:r>
                <a:r>
                  <a:rPr lang="en-US" sz="24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equation.</a:t>
                </a:r>
              </a:p>
              <a:p>
                <a:endParaRPr lang="en-US" sz="24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400" b="1" dirty="0" smtClean="0">
                    <a:solidFill>
                      <a:srgbClr val="FF0000"/>
                    </a:solidFill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However, this approximation fails in the presence of stacked reactions, cooperativity or </a:t>
                </a:r>
                <a:r>
                  <a:rPr lang="en-US" sz="2400" b="1" dirty="0" err="1" smtClean="0">
                    <a:solidFill>
                      <a:srgbClr val="FF0000"/>
                    </a:solidFill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allostery</a:t>
                </a:r>
                <a:r>
                  <a:rPr lang="en-US" sz="2400" b="1" dirty="0" smtClean="0">
                    <a:solidFill>
                      <a:srgbClr val="FF0000"/>
                    </a:solidFill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or when the substrate concentration varies over a wide range</a:t>
                </a:r>
              </a:p>
              <a:p>
                <a:r>
                  <a:rPr lang="en-US" sz="2400" b="1" dirty="0">
                    <a:solidFill>
                      <a:srgbClr val="FF0000"/>
                    </a:solidFill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	</a:t>
                </a:r>
                <a:endParaRPr lang="en-US" sz="2400" b="1" dirty="0" smtClean="0">
                  <a:solidFill>
                    <a:srgbClr val="FF0000"/>
                  </a:solidFill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815280"/>
                <a:ext cx="5867400" cy="4709366"/>
              </a:xfrm>
              <a:prstGeom prst="rect">
                <a:avLst/>
              </a:prstGeom>
              <a:blipFill rotWithShape="0">
                <a:blip r:embed="rId6"/>
                <a:stretch>
                  <a:fillRect l="-1558" r="-16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5716768" y="4646742"/>
            <a:ext cx="32766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Michaelis</a:t>
            </a:r>
            <a:r>
              <a:rPr lang="en-US" dirty="0" smtClean="0"/>
              <a:t> </a:t>
            </a:r>
            <a:r>
              <a:rPr lang="en-US" dirty="0" err="1" smtClean="0"/>
              <a:t>Menten</a:t>
            </a:r>
            <a:r>
              <a:rPr lang="en-US" dirty="0" smtClean="0"/>
              <a:t> curve and reaction rate for ATP hydrolysis by rabbit skeletal myosin as a function of [ATP]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66800" y="6135559"/>
            <a:ext cx="73264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It also fails to describe short time behaviors</a:t>
            </a:r>
          </a:p>
        </p:txBody>
      </p:sp>
      <p:pic>
        <p:nvPicPr>
          <p:cNvPr id="11" name="Picture 4" descr="Biocomplexity Logo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374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825500"/>
          </a:xfrm>
        </p:spPr>
        <p:txBody>
          <a:bodyPr>
            <a:noAutofit/>
          </a:bodyPr>
          <a:lstStyle/>
          <a:p>
            <a:pPr eaLnBrk="1" hangingPunct="1"/>
            <a:r>
              <a:rPr lang="en-US" b="1" dirty="0" smtClean="0">
                <a:solidFill>
                  <a:srgbClr val="0000CC"/>
                </a:solidFill>
              </a:rPr>
              <a:t>In Class Exercise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52401" y="838200"/>
                <a:ext cx="6870699" cy="42327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b="0" dirty="0" smtClean="0">
                    <a:ea typeface="Cambria Math" panose="02040503050406030204" pitchFamily="18" charset="0"/>
                    <a:sym typeface="Symbol" panose="05050102010706020507" pitchFamily="18" charset="2"/>
                  </a:rPr>
                  <a:t>However, the approximation fails whenever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0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𝑆</m:t>
                        </m:r>
                      </m:e>
                    </m:d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≈[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𝐸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]</m:t>
                    </m:r>
                  </m:oMath>
                </a14:m>
                <a:endParaRPr lang="en-US" sz="2000" b="0" dirty="0" smtClean="0"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000" i="1" dirty="0">
                  <a:latin typeface="Cambria Math" panose="02040503050406030204" pitchFamily="18" charset="0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𝑆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+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⇄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−</m:t>
                                </m:r>
                              </m:sub>
                            </m:sSub>
                          </m:e>
                        </m:mr>
                      </m:m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𝐸𝑆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𝑟</m:t>
                          </m:r>
                        </m:e>
                      </m:groupCh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𝑃</m:t>
                      </m:r>
                    </m:oMath>
                  </m:oMathPara>
                </a14:m>
                <a:endParaRPr lang="en-US" sz="20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0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[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=−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[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][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𝑆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]+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−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ES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𝑟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𝐸𝑆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  </m:t>
                      </m:r>
                    </m:oMath>
                  </m:oMathPara>
                </a14:m>
                <a:endParaRPr lang="en-US" sz="2000" dirty="0" smtClean="0">
                  <a:latin typeface="Cambria Math" panose="02040503050406030204" pitchFamily="18" charset="0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[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𝑆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−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</m:t>
                              </m:r>
                            </m:e>
                          </m:d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𝑆</m:t>
                              </m:r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−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𝐸𝑆</m:t>
                          </m:r>
                        </m:e>
                      </m:d>
                    </m:oMath>
                  </m:oMathPara>
                </a14:m>
                <a:endParaRPr lang="en-US" sz="2000" i="1" dirty="0">
                  <a:latin typeface="Cambria Math" panose="02040503050406030204" pitchFamily="18" charset="0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[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𝐸𝑆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[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𝑆</m:t>
                              </m:r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−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−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ES</m:t>
                          </m:r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−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𝑟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𝐸𝑆</m:t>
                          </m:r>
                        </m:e>
                      </m:d>
                    </m:oMath>
                  </m:oMathPara>
                </a14:m>
                <a:endParaRPr lang="en-US" sz="2000" i="1" dirty="0" smtClean="0">
                  <a:latin typeface="Cambria Math" panose="02040503050406030204" pitchFamily="18" charset="0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 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[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𝑃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𝑟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[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𝐸𝑆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]</m:t>
                      </m:r>
                    </m:oMath>
                  </m:oMathPara>
                </a14:m>
                <a:endParaRPr lang="en-US" sz="20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1" y="838200"/>
                <a:ext cx="6870699" cy="4232762"/>
              </a:xfrm>
              <a:prstGeom prst="rect">
                <a:avLst/>
              </a:prstGeom>
              <a:blipFill rotWithShape="0">
                <a:blip r:embed="rId3"/>
                <a:stretch>
                  <a:fillRect l="-887" t="-7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96000" y="38862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Tellurium file:</a:t>
            </a:r>
          </a:p>
          <a:p>
            <a:r>
              <a:rPr lang="en-US" dirty="0" smtClean="0"/>
              <a:t>E599 lecture 6 MM Demo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621793" y="4969252"/>
                <a:ext cx="7618570" cy="15696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 smtClean="0">
                    <a:latin typeface="Cambria Math" panose="02040503050406030204" pitchFamily="18" charset="0"/>
                    <a:ea typeface="Cambria Math" panose="02040503050406030204" pitchFamily="18" charset="0"/>
                    <a:sym typeface="Symbol" panose="05050102010706020507" pitchFamily="18" charset="2"/>
                  </a:rPr>
                  <a:t>For:</a:t>
                </a:r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𝐸𝑆</m:t>
                              </m:r>
                            </m:e>
                          </m:d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0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𝑃</m:t>
                              </m:r>
                            </m:e>
                          </m:d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0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=0</m:t>
                      </m:r>
                      <m:r>
                        <a:rPr lang="en-US" sz="2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𝑆</m:t>
                              </m:r>
                            </m:e>
                          </m:d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0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</m:t>
                              </m:r>
                            </m:e>
                          </m:d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0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=10,</m:t>
                      </m:r>
                    </m:oMath>
                  </m:oMathPara>
                </a14:m>
                <a:endParaRPr lang="en-US" sz="2400" i="1" dirty="0" smtClean="0">
                  <a:latin typeface="Cambria Math" panose="02040503050406030204" pitchFamily="18" charset="0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4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</m:sub>
                      </m:sSub>
                      <m:r>
                        <a:rPr lang="en-US" sz="2400" dirty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=1.0,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4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−</m:t>
                          </m:r>
                        </m:sub>
                      </m:sSub>
                      <m:r>
                        <a:rPr lang="en-US" sz="2400" dirty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=1.0, </m:t>
                      </m:r>
                      <m:r>
                        <a:rPr lang="en-US" sz="2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𝑟</m:t>
                      </m:r>
                      <m:r>
                        <a:rPr lang="en-US" sz="2400" dirty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=0.1</m:t>
                      </m:r>
                    </m:oMath>
                  </m:oMathPara>
                </a14:m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4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No period when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𝐸𝑆</m:t>
                        </m:r>
                      </m:e>
                    </m:d>
                  </m:oMath>
                </a14:m>
                <a:r>
                  <a:rPr lang="en-US" sz="24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is roughly constant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793" y="4969252"/>
                <a:ext cx="7618570" cy="1569660"/>
              </a:xfrm>
              <a:prstGeom prst="rect">
                <a:avLst/>
              </a:prstGeom>
              <a:blipFill rotWithShape="0">
                <a:blip r:embed="rId6"/>
                <a:stretch>
                  <a:fillRect l="-1200" t="-3101" b="-7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67400" y="1295400"/>
            <a:ext cx="2984377" cy="2340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8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825500"/>
          </a:xfrm>
        </p:spPr>
        <p:txBody>
          <a:bodyPr>
            <a:noAutofit/>
          </a:bodyPr>
          <a:lstStyle/>
          <a:p>
            <a:pPr eaLnBrk="1" hangingPunct="1"/>
            <a:r>
              <a:rPr lang="en-US" b="1" dirty="0" smtClean="0">
                <a:solidFill>
                  <a:srgbClr val="0000CC"/>
                </a:solidFill>
              </a:rPr>
              <a:t>In Class Exercise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52401" y="838200"/>
                <a:ext cx="6870699" cy="42327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b="0" dirty="0" smtClean="0">
                    <a:ea typeface="Cambria Math" panose="02040503050406030204" pitchFamily="18" charset="0"/>
                    <a:sym typeface="Symbol" panose="05050102010706020507" pitchFamily="18" charset="2"/>
                  </a:rPr>
                  <a:t>However, the approximation also fails if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𝑟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≫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𝑘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+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,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𝑘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−</m:t>
                        </m:r>
                      </m:sub>
                    </m:sSub>
                  </m:oMath>
                </a14:m>
                <a:endParaRPr lang="en-US" sz="2000" b="0" dirty="0" smtClean="0"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000" i="1" dirty="0">
                  <a:latin typeface="Cambria Math" panose="02040503050406030204" pitchFamily="18" charset="0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𝑆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+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⇄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−</m:t>
                                </m:r>
                              </m:sub>
                            </m:sSub>
                          </m:e>
                        </m:mr>
                      </m:m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𝐸𝑆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𝑟</m:t>
                          </m:r>
                        </m:e>
                      </m:groupCh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𝑃</m:t>
                      </m:r>
                    </m:oMath>
                  </m:oMathPara>
                </a14:m>
                <a:endParaRPr lang="en-US" sz="20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0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[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=−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[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][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𝑆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]+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−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ES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𝑟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𝐸𝑆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  </m:t>
                      </m:r>
                    </m:oMath>
                  </m:oMathPara>
                </a14:m>
                <a:endParaRPr lang="en-US" sz="2000" dirty="0" smtClean="0">
                  <a:latin typeface="Cambria Math" panose="02040503050406030204" pitchFamily="18" charset="0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[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𝑆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−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</m:t>
                              </m:r>
                            </m:e>
                          </m:d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𝑆</m:t>
                              </m:r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−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𝐸𝑆</m:t>
                          </m:r>
                        </m:e>
                      </m:d>
                    </m:oMath>
                  </m:oMathPara>
                </a14:m>
                <a:endParaRPr lang="en-US" sz="2000" i="1" dirty="0">
                  <a:latin typeface="Cambria Math" panose="02040503050406030204" pitchFamily="18" charset="0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[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𝐸𝑆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[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𝑆</m:t>
                              </m:r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−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−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ES</m:t>
                          </m:r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−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𝑟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𝐸𝑆</m:t>
                          </m:r>
                        </m:e>
                      </m:d>
                    </m:oMath>
                  </m:oMathPara>
                </a14:m>
                <a:endParaRPr lang="en-US" sz="2000" i="1" dirty="0" smtClean="0">
                  <a:latin typeface="Cambria Math" panose="02040503050406030204" pitchFamily="18" charset="0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 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[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𝑃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𝑟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[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𝐸𝑆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]</m:t>
                      </m:r>
                    </m:oMath>
                  </m:oMathPara>
                </a14:m>
                <a:endParaRPr lang="en-US" sz="20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1" y="838200"/>
                <a:ext cx="6870699" cy="4232762"/>
              </a:xfrm>
              <a:prstGeom prst="rect">
                <a:avLst/>
              </a:prstGeom>
              <a:blipFill rotWithShape="0">
                <a:blip r:embed="rId3"/>
                <a:stretch>
                  <a:fillRect l="-887" t="-7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96000" y="38862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Tellurium file:</a:t>
            </a:r>
          </a:p>
          <a:p>
            <a:r>
              <a:rPr lang="en-US" dirty="0" smtClean="0"/>
              <a:t>E599 lecture 6 MM Demo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621793" y="4969252"/>
                <a:ext cx="7618570" cy="15696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 smtClean="0">
                    <a:latin typeface="Cambria Math" panose="02040503050406030204" pitchFamily="18" charset="0"/>
                    <a:ea typeface="Cambria Math" panose="02040503050406030204" pitchFamily="18" charset="0"/>
                    <a:sym typeface="Symbol" panose="05050102010706020507" pitchFamily="18" charset="2"/>
                  </a:rPr>
                  <a:t>For:</a:t>
                </a:r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𝐸𝑆</m:t>
                              </m:r>
                            </m:e>
                          </m:d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0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𝑃</m:t>
                              </m:r>
                            </m:e>
                          </m:d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0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=0</m:t>
                      </m:r>
                      <m:r>
                        <a:rPr lang="en-US" sz="2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𝑆</m:t>
                              </m:r>
                            </m:e>
                          </m:d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0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</m:t>
                              </m:r>
                            </m:e>
                          </m:d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0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=10,</m:t>
                      </m:r>
                    </m:oMath>
                  </m:oMathPara>
                </a14:m>
                <a:endParaRPr lang="en-US" sz="2400" i="1" dirty="0" smtClean="0">
                  <a:latin typeface="Cambria Math" panose="02040503050406030204" pitchFamily="18" charset="0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4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</m:sub>
                      </m:sSub>
                      <m:r>
                        <a:rPr lang="en-US" sz="2400" dirty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=1.0,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4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−</m:t>
                          </m:r>
                        </m:sub>
                      </m:sSub>
                      <m:r>
                        <a:rPr lang="en-US" sz="2400" dirty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=1.0, </m:t>
                      </m:r>
                      <m:r>
                        <a:rPr lang="en-US" sz="2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𝑟</m:t>
                      </m:r>
                      <m:r>
                        <a:rPr lang="en-US" sz="2400" dirty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=0.1</m:t>
                      </m:r>
                    </m:oMath>
                  </m:oMathPara>
                </a14:m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4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No period when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𝐸𝑆</m:t>
                        </m:r>
                      </m:e>
                    </m:d>
                  </m:oMath>
                </a14:m>
                <a:r>
                  <a:rPr lang="en-US" sz="24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is roughly constant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793" y="4969252"/>
                <a:ext cx="7618570" cy="1569660"/>
              </a:xfrm>
              <a:prstGeom prst="rect">
                <a:avLst/>
              </a:prstGeom>
              <a:blipFill rotWithShape="0">
                <a:blip r:embed="rId6"/>
                <a:stretch>
                  <a:fillRect l="-1200" t="-3101" b="-7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55706" y="1309236"/>
            <a:ext cx="3006227" cy="2346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27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2700"/>
            <a:ext cx="9144000" cy="8255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Cooperativity and Hill Equation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609600" y="732368"/>
                <a:ext cx="8534400" cy="44669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b="0" dirty="0" smtClean="0">
                    <a:ea typeface="Cambria Math" panose="02040503050406030204" pitchFamily="18" charset="0"/>
                    <a:sym typeface="Symbol" panose="05050102010706020507" pitchFamily="18" charset="2"/>
                  </a:rPr>
                  <a:t>Consider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𝑛𝑆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brk m:alnAt="7"/>
                                  </m:r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𝑓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⇄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𝑟</m:t>
                                </m:r>
                              </m:sub>
                            </m:sSub>
                          </m:e>
                        </m:mr>
                      </m:m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𝑆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𝑛</m:t>
                          </m:r>
                        </m:sub>
                      </m:sSub>
                      <m:groupChr>
                        <m:groupChrPr>
                          <m:chr m:val="→"/>
                          <m:vertJc m:val="bot"/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𝑟</m:t>
                          </m:r>
                        </m:e>
                      </m:groupCh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𝑃</m:t>
                      </m:r>
                    </m:oMath>
                  </m:oMathPara>
                </a14:m>
                <a:endParaRPr lang="en-US" sz="2400" b="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4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What is the dependence of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𝑃</m:t>
                    </m:r>
                  </m:oMath>
                </a14:m>
                <a:r>
                  <a:rPr lang="en-US" sz="24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on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𝑆</m:t>
                    </m:r>
                  </m:oMath>
                </a14:m>
                <a:r>
                  <a:rPr lang="en-US" sz="24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at steady-state?</a:t>
                </a:r>
              </a:p>
              <a:p>
                <a:r>
                  <a:rPr lang="en-US" sz="2400" b="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We will make the </a:t>
                </a:r>
                <a:r>
                  <a:rPr lang="en-US" sz="2400" b="1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equilibrium approximation </a:t>
                </a:r>
                <a:r>
                  <a:rPr lang="en-US" sz="2400" b="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(that the rate of production of product is very slow so the forward and reverse rates in the first reaction roughly balance, </a:t>
                </a:r>
                <a:r>
                  <a:rPr lang="en-US" sz="2400" b="0" i="1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i.e. </a:t>
                </a:r>
                <a:r>
                  <a:rPr lang="en-US" sz="2400" b="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𝑟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≪ </m:t>
                    </m:r>
                    <m:sSub>
                      <m:sSubPr>
                        <m:ctrlP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𝑘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+</m:t>
                        </m:r>
                      </m:sub>
                    </m:sSub>
                    <m:r>
                      <a:rPr lang="en-US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, </m:t>
                    </m:r>
                    <m:sSub>
                      <m:sSubPr>
                        <m:ctrlP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𝑘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−</m:t>
                        </m:r>
                      </m:sub>
                    </m:sSub>
                  </m:oMath>
                </a14:m>
                <a:r>
                  <a:rPr lang="en-US" sz="2400" b="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)</a:t>
                </a:r>
                <a:endParaRPr lang="en-US" sz="2000" i="1" dirty="0">
                  <a:latin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000" b="0" i="1" dirty="0" smtClean="0">
                  <a:latin typeface="Cambria Math" panose="02040503050406030204" pitchFamily="18" charset="0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400" i="1" dirty="0" smtClean="0">
                    <a:latin typeface="Cambria Math" panose="02040503050406030204" pitchFamily="18" charset="0"/>
                    <a:ea typeface="Cambria Math" panose="02040503050406030204" pitchFamily="18" charset="0"/>
                    <a:sym typeface="Symbol" panose="05050102010706020507" pitchFamily="18" charset="2"/>
                  </a:rPr>
                  <a:t>I.e. </a:t>
                </a:r>
                <a:r>
                  <a:rPr lang="en-US" sz="2400" dirty="0" smtClean="0">
                    <a:latin typeface="Cambria Math" panose="02040503050406030204" pitchFamily="18" charset="0"/>
                    <a:ea typeface="Cambria Math" panose="02040503050406030204" pitchFamily="18" charset="0"/>
                    <a:sym typeface="Symbol" panose="05050102010706020507" pitchFamily="18" charset="2"/>
                  </a:rPr>
                  <a:t>for Mass-action: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𝑣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𝑓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𝑓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</m:t>
                          </m:r>
                        </m:e>
                      </m:d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𝑆</m:t>
                              </m:r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𝑛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≈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𝑣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𝑟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𝑟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[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𝑆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𝑛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]</m:t>
                      </m:r>
                    </m:oMath>
                  </m:oMathPara>
                </a14:m>
                <a:endParaRPr lang="en-US" sz="2400" dirty="0" smtClean="0">
                  <a:latin typeface="Cambria Math" panose="02040503050406030204" pitchFamily="18" charset="0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400" b="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732368"/>
                <a:ext cx="8534400" cy="4466928"/>
              </a:xfrm>
              <a:prstGeom prst="rect">
                <a:avLst/>
              </a:prstGeom>
              <a:blipFill rotWithShape="0">
                <a:blip r:embed="rId3"/>
                <a:stretch>
                  <a:fillRect l="-1071" t="-9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036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2700"/>
            <a:ext cx="9144000" cy="8255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Cooperativity and Hill Equation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609600" y="732368"/>
                <a:ext cx="8534400" cy="59943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b="0" dirty="0" smtClean="0">
                    <a:ea typeface="Cambria Math" panose="02040503050406030204" pitchFamily="18" charset="0"/>
                    <a:sym typeface="Symbol" panose="05050102010706020507" pitchFamily="18" charset="2"/>
                  </a:rPr>
                  <a:t>Consider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𝑛𝑆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brk m:alnAt="7"/>
                                  </m:r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𝑓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⇄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𝑟</m:t>
                                </m:r>
                              </m:sub>
                            </m:sSub>
                          </m:e>
                        </m:mr>
                      </m:m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𝑆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𝑛</m:t>
                          </m:r>
                        </m:sub>
                      </m:sSub>
                      <m:groupChr>
                        <m:groupChrPr>
                          <m:chr m:val="→"/>
                          <m:vertJc m:val="bot"/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𝑟</m:t>
                          </m:r>
                        </m:e>
                      </m:groupCh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𝑃</m:t>
                      </m:r>
                    </m:oMath>
                  </m:oMathPara>
                </a14:m>
                <a:endParaRPr lang="en-US" sz="2400" b="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 marL="0" lvl="2"/>
                <a:endParaRPr lang="en-US" sz="2000" i="1" dirty="0" smtClean="0">
                  <a:latin typeface="Cambria Math" panose="02040503050406030204" pitchFamily="18" charset="0"/>
                </a:endParaRPr>
              </a:p>
              <a:p>
                <a:pPr marL="0" lvl="2"/>
                <a:r>
                  <a:rPr lang="en-US" sz="2000" dirty="0" smtClean="0">
                    <a:latin typeface="Cambria Math" panose="02040503050406030204" pitchFamily="18" charset="0"/>
                  </a:rPr>
                  <a:t>The stoichiometric coefficients for the first reaction are:</a:t>
                </a:r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0" lvl="2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𝑆</m:t>
                          </m:r>
                        </m:sub>
                      </m:sSub>
                      <m:r>
                        <a:rPr lang="en-US" sz="2000">
                          <a:latin typeface="Cambria Math"/>
                          <a:ea typeface="Cambria Math"/>
                        </a:rPr>
                        <m:t>=−</m:t>
                      </m:r>
                      <m:r>
                        <a:rPr lang="en-US" sz="2000" i="1">
                          <a:latin typeface="Cambria Math"/>
                          <a:ea typeface="Cambria Math"/>
                        </a:rPr>
                        <m:t>𝑛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>
                              <a:latin typeface="Cambria Math"/>
                            </a:rPr>
                            <m:t>,</m:t>
                          </m:r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𝐸</m:t>
                          </m:r>
                        </m:sub>
                      </m:sSub>
                      <m:r>
                        <a:rPr lang="en-US" sz="2000">
                          <a:latin typeface="Cambria Math"/>
                          <a:ea typeface="Cambria Math"/>
                        </a:rPr>
                        <m:t>=−1,  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/>
                              <a:sym typeface="Symbol"/>
                            </a:rPr>
                            <m:t>𝐸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/>
                                  <a:sym typeface="Symbol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/>
                                  <a:sym typeface="Symbol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/>
                                  <a:sym typeface="Symbol"/>
                                </a:rPr>
                                <m:t>𝑛</m:t>
                              </m:r>
                            </m:sub>
                          </m:sSub>
                        </m:sub>
                      </m:sSub>
                      <m:r>
                        <a:rPr lang="en-US" sz="2000" i="1">
                          <a:latin typeface="Cambria Math"/>
                          <a:ea typeface="Cambria Math"/>
                        </a:rPr>
                        <m:t>=1</m:t>
                      </m:r>
                    </m:oMath>
                  </m:oMathPara>
                </a14:m>
                <a:endParaRPr lang="en-US" sz="2000" dirty="0" smtClean="0"/>
              </a:p>
              <a:p>
                <a:pPr marL="0" lvl="2"/>
                <a:endParaRPr lang="en-US" sz="2000" dirty="0" smtClean="0"/>
              </a:p>
              <a:p>
                <a:pPr marL="0" lvl="2"/>
                <a:r>
                  <a:rPr lang="en-US" sz="2000" dirty="0" smtClean="0"/>
                  <a:t>Remember the definition of the </a:t>
                </a:r>
                <a:r>
                  <a:rPr lang="en-US" sz="2000" b="1" i="1" dirty="0" smtClean="0"/>
                  <a:t>dissociation constant</a:t>
                </a:r>
              </a:p>
              <a:p>
                <a:pPr marL="0" lvl="2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sup>
                          </m:sSup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…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sup>
                          </m:sSup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…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dirty="0"/>
              </a:p>
              <a:p>
                <a:pPr marL="0" lvl="2"/>
                <a:endParaRPr lang="en-US" sz="2000" i="1" dirty="0">
                  <a:latin typeface="Cambria Math"/>
                  <a:sym typeface="Symbol"/>
                </a:endParaRPr>
              </a:p>
              <a:p>
                <a:pPr marL="0" lvl="2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∏"/>
                          <m:ctrlPr>
                            <a:rPr lang="en-US" sz="2000" i="1">
                              <a:latin typeface="Cambria Math" panose="02040503050406030204" pitchFamily="18" charset="0"/>
                              <a:sym typeface="Symbol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i="1">
                              <a:latin typeface="Cambria Math"/>
                              <a:sym typeface="Symbol"/>
                            </a:rPr>
                            <m:t>𝑖</m:t>
                          </m:r>
                          <m:r>
                            <a:rPr lang="en-US" sz="2000" i="1">
                              <a:latin typeface="Cambria Math"/>
                              <a:sym typeface="Symbol"/>
                            </a:rPr>
                            <m:t>=1</m:t>
                          </m:r>
                        </m:sub>
                        <m:sup>
                          <m:r>
                            <a:rPr lang="en-US" sz="2000" i="1">
                              <a:latin typeface="Cambria Math"/>
                              <a:sym typeface="Symbol"/>
                            </a:rPr>
                            <m:t>𝑁</m:t>
                          </m:r>
                        </m:sup>
                        <m:e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/>
                                  <a:sym typeface="Symbol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/>
                                      <a:sym typeface="Symbol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  <m:sup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/>
                                      <a:sym typeface="Symbol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2000" i="1">
                                      <a:latin typeface="Cambria Math"/>
                                      <a:ea typeface="Cambria Math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/>
                                      <a:ea typeface="Cambria Math"/>
                                    </a:rPr>
                                    <m:t>𝑖</m:t>
                                  </m:r>
                                </m:sub>
                              </m:sSub>
                            </m:sup>
                          </m:sSup>
                        </m:e>
                      </m:nary>
                      <m:r>
                        <a:rPr lang="en-US" sz="200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/>
                              <a:sym typeface="Symbol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𝐸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/>
                                  <a:sym typeface="Symbol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/>
                                      <a:sym typeface="Symbol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/>
                                      <a:sym typeface="Symbol"/>
                                    </a:rPr>
                                    <m:t>𝑆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</m:sup>
                          </m:sSup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𝐸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/>
                                      <a:sym typeface="Symbol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/>
                                      <a:sym typeface="Symbol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/>
                                      <a:ea typeface="Cambria Math"/>
                                      <a:sym typeface="Symbol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en-US" sz="2000" i="1">
                          <a:latin typeface="Cambria Math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/>
                              <a:sym typeface="Symbol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𝐾</m:t>
                          </m:r>
                        </m:e>
                        <m:sub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𝑑</m:t>
                          </m:r>
                        </m:sub>
                      </m:sSub>
                    </m:oMath>
                  </m:oMathPara>
                </a14:m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 marL="0" lvl="2"/>
                <a:r>
                  <a:rPr lang="en-US" sz="24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For convenience and unit equivalence, we will define </a:t>
                </a:r>
              </a:p>
              <a:p>
                <a:pPr marL="0" lvl="2"/>
                <a:r>
                  <a:rPr lang="en-US" sz="24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the </a:t>
                </a:r>
                <a:r>
                  <a:rPr lang="en-US" sz="2400" b="1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Hill constant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/>
                            <a:sym typeface="Symbol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𝐾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/>
                          </a:rPr>
                          <m:t>h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  <a:ea typeface="Cambria Math"/>
                      </a:rPr>
                      <m:t>=</m:t>
                    </m:r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/>
                          </a:rPr>
                          <m:t>𝐾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/>
                          </a:rPr>
                          <m:t>𝑑</m:t>
                        </m:r>
                      </m:sub>
                      <m:sup>
                        <m:f>
                          <m:f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  <m:t>𝑛</m:t>
                            </m:r>
                          </m:den>
                        </m:f>
                      </m:sup>
                    </m:sSubSup>
                    <m:r>
                      <a:rPr lang="en-US" sz="2400" b="0" i="1" smtClean="0">
                        <a:latin typeface="Cambria Math" panose="02040503050406030204" pitchFamily="18" charset="0"/>
                        <a:ea typeface="Cambria Math"/>
                      </a:rPr>
                      <m:t>⇒</m:t>
                    </m:r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/>
                          </a:rPr>
                          <m:t>𝐾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/>
                          </a:rPr>
                          <m:t>h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/>
                          </a:rPr>
                          <m:t>𝑛</m:t>
                        </m:r>
                      </m:sup>
                    </m:sSubSup>
                    <m:r>
                      <a:rPr lang="en-US" sz="2400" b="0" i="1" smtClean="0">
                        <a:latin typeface="Cambria Math" panose="02040503050406030204" pitchFamily="18" charset="0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/>
                          </a:rPr>
                          <m:t>𝐾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/>
                          </a:rPr>
                          <m:t>𝑑</m:t>
                        </m:r>
                      </m:sub>
                    </m:sSub>
                  </m:oMath>
                </a14:m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732368"/>
                <a:ext cx="8534400" cy="5994333"/>
              </a:xfrm>
              <a:prstGeom prst="rect">
                <a:avLst/>
              </a:prstGeom>
              <a:blipFill rotWithShape="0">
                <a:blip r:embed="rId3"/>
                <a:stretch>
                  <a:fillRect l="-1071" t="-712" b="-6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232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2700"/>
            <a:ext cx="9144000" cy="8255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Cooperativity and Hill Equation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-1" y="732368"/>
                <a:ext cx="9144001" cy="9943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𝑛𝑆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𝑓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⇄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𝑟</m:t>
                                </m:r>
                              </m:sub>
                            </m:sSub>
                          </m:e>
                        </m:mr>
                      </m:m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𝑆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𝑛</m:t>
                          </m:r>
                        </m:sub>
                      </m:sSub>
                      <m:groupChr>
                        <m:groupChrPr>
                          <m:chr m:val="→"/>
                          <m:vertJc m:val="bot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𝑟</m:t>
                          </m:r>
                        </m:e>
                      </m:groupCh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𝑃</m:t>
                      </m:r>
                    </m:oMath>
                  </m:oMathPara>
                </a14:m>
                <a:endParaRPr lang="en-US" sz="20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732368"/>
                <a:ext cx="9144001" cy="99437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81000" y="1905000"/>
                <a:ext cx="8854736" cy="45474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[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𝑃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𝑟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,  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𝑆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𝑛</m:t>
                              </m:r>
                            </m:sup>
                          </m:sSup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𝐾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h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𝑛</m:t>
                          </m:r>
                        </m:sup>
                      </m:sSubSup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⇒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𝑆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𝑛</m:t>
                              </m:r>
                            </m:sup>
                          </m:sSup>
                        </m:num>
                        <m:den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h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𝑛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400" b="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b="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Substitute in the equation for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𝑑</m:t>
                        </m:r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[</m:t>
                        </m:r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𝑃</m:t>
                        </m:r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]</m:t>
                        </m:r>
                      </m:num>
                      <m:den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𝑑𝑡</m:t>
                        </m:r>
                      </m:den>
                    </m:f>
                  </m:oMath>
                </a14:m>
                <a:r>
                  <a:rPr lang="en-US" sz="2800" b="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: </a:t>
                </a:r>
              </a:p>
              <a:p>
                <a:endParaRPr lang="en-US" sz="2800" b="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[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𝑃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𝑟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𝑟</m:t>
                          </m:r>
                        </m:num>
                        <m:den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h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𝑛</m:t>
                              </m:r>
                            </m:sup>
                          </m:sSubSup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</m:t>
                          </m:r>
                        </m:e>
                      </m:d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𝑆</m:t>
                              </m:r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4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1905000"/>
                <a:ext cx="8854736" cy="4547463"/>
              </a:xfrm>
              <a:prstGeom prst="rect">
                <a:avLst/>
              </a:prstGeom>
              <a:blipFill rotWithShape="0">
                <a:blip r:embed="rId5"/>
                <a:stretch>
                  <a:fillRect l="-14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4" descr="Biocomplexity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986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2700"/>
            <a:ext cx="9144000" cy="8255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Cooperativity and Hill Equation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-1" y="732368"/>
                <a:ext cx="9144001" cy="9943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𝑛𝑆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𝑓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⇄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𝑟</m:t>
                                </m:r>
                              </m:sub>
                            </m:sSub>
                          </m:e>
                        </m:mr>
                      </m:m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𝑆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𝑛</m:t>
                          </m:r>
                        </m:sub>
                      </m:sSub>
                      <m:groupChr>
                        <m:groupChrPr>
                          <m:chr m:val="→"/>
                          <m:vertJc m:val="bot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𝑟</m:t>
                          </m:r>
                        </m:e>
                      </m:groupCh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𝑃</m:t>
                      </m:r>
                    </m:oMath>
                  </m:oMathPara>
                </a14:m>
                <a:endParaRPr lang="en-US" sz="20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732368"/>
                <a:ext cx="9144001" cy="99437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81000" y="1546180"/>
                <a:ext cx="8839200" cy="64426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𝑃</m:t>
                              </m:r>
                            </m:e>
                          </m:d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𝑟</m:t>
                          </m:r>
                        </m:num>
                        <m:den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h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𝑛</m:t>
                              </m:r>
                            </m:sup>
                          </m:sSubSup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24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</m:t>
                          </m:r>
                        </m:e>
                      </m:d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𝑆</m:t>
                              </m:r>
                            </m:e>
                          </m:d>
                        </m:e>
                        <m:sup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n</m:t>
                          </m:r>
                        </m:sup>
                      </m:sSup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, 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𝑆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𝑛</m:t>
                              </m:r>
                            </m:sup>
                          </m:sSup>
                        </m:num>
                        <m:den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h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𝑛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4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Define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𝑡𝑜𝑡</m:t>
                            </m:r>
                          </m:sub>
                        </m:sSub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≡</m:t>
                    </m:r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𝐸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+</m:t>
                    </m:r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𝐸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𝑆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the total amount of enzyme</a:t>
                </a:r>
              </a:p>
              <a:p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4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The </a:t>
                </a:r>
                <a:r>
                  <a:rPr lang="en-US" sz="2400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fastest rate we could produce product would be if all the enzyme were in complex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𝐸</m:t>
                        </m:r>
                        <m:sSub>
                          <m:sSubPr>
                            <m:ctrlPr>
                              <a:rPr lang="en-US" sz="24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𝑆</m:t>
                            </m:r>
                          </m:e>
                          <m:sub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 dirty="0" err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sz="2400" i="1" dirty="0" err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i="1" dirty="0" err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𝑡𝑜𝑡</m:t>
                            </m:r>
                          </m:sub>
                        </m:sSub>
                      </m:e>
                    </m:d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, </m:t>
                    </m:r>
                    <m:r>
                      <m:rPr>
                        <m:sty m:val="p"/>
                      </m:rPr>
                      <a:rPr lang="en-US" sz="2400" dirty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so</m:t>
                    </m:r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</m:oMath>
                </a14:m>
                <a:r>
                  <a:rPr lang="en-US" sz="2400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the </a:t>
                </a:r>
                <a:r>
                  <a:rPr lang="en-US" sz="2400" b="1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maximum rate of reaction </a:t>
                </a:r>
                <a:r>
                  <a:rPr lang="en-US" sz="2400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also called the </a:t>
                </a:r>
                <a:r>
                  <a:rPr lang="en-US" sz="2400" b="1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Velocity</a:t>
                </a:r>
                <a:r>
                  <a:rPr lang="en-US" sz="2400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of the reaction</a:t>
                </a:r>
                <a:endParaRPr lang="en-US" sz="2400" b="1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400" i="1" dirty="0">
                  <a:latin typeface="Cambria Math" panose="02040503050406030204" pitchFamily="18" charset="0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𝑉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𝑚𝑎𝑥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≡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𝑟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𝑡𝑜𝑡</m:t>
                              </m:r>
                            </m:sub>
                          </m:sSub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⇒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𝑟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𝑚𝑎𝑥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𝑡𝑜𝑡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4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Substitute for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𝑡𝑜𝑡</m:t>
                            </m:r>
                          </m:sub>
                        </m:sSub>
                      </m:e>
                    </m:d>
                  </m:oMath>
                </a14:m>
                <a:endParaRPr lang="en-US" sz="24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𝑟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𝑚𝑎𝑥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</m:t>
                              </m:r>
                            </m:e>
                          </m:d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4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1546180"/>
                <a:ext cx="8839200" cy="6442661"/>
              </a:xfrm>
              <a:prstGeom prst="rect">
                <a:avLst/>
              </a:prstGeom>
              <a:blipFill rotWithShape="0">
                <a:blip r:embed="rId5"/>
                <a:stretch>
                  <a:fillRect l="-11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4" descr="Biocomplexity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27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2700"/>
            <a:ext cx="9144000" cy="8255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Cooperativity and Hill Equation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609600" y="609600"/>
                <a:ext cx="8305800" cy="420679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𝑛𝑆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brk m:alnAt="7"/>
                                  </m:r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𝑓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⇄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𝑟</m:t>
                                </m:r>
                              </m:sub>
                            </m:sSub>
                          </m:e>
                        </m:mr>
                      </m:m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𝑆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𝑛</m:t>
                          </m:r>
                        </m:sub>
                      </m:sSub>
                      <m:groupChr>
                        <m:groupChrPr>
                          <m:chr m:val="→"/>
                          <m:vertJc m:val="bot"/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𝑟</m:t>
                          </m:r>
                        </m:e>
                      </m:groupCh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𝑃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, 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𝑆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𝑛</m:t>
                              </m:r>
                            </m:sup>
                          </m:sSup>
                        </m:num>
                        <m:den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h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𝑛</m:t>
                              </m:r>
                            </m:sup>
                          </m:sSubSup>
                        </m:den>
                      </m:f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,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 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𝑟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𝑚𝑎𝑥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</m:t>
                              </m:r>
                            </m:e>
                          </m:d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4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Substitute for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𝑟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:</m:t>
                    </m:r>
                  </m:oMath>
                </a14:m>
                <a:endParaRPr lang="en-US" sz="2400" b="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400" i="1" dirty="0" smtClean="0">
                  <a:latin typeface="Cambria Math" panose="02040503050406030204" pitchFamily="18" charset="0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𝑃</m:t>
                              </m:r>
                            </m:e>
                          </m:d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𝑟</m:t>
                          </m:r>
                        </m:num>
                        <m:den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h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𝑛</m:t>
                              </m:r>
                            </m:sup>
                          </m:sSubSup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</m:t>
                          </m:r>
                        </m:e>
                      </m:d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𝑆</m:t>
                              </m:r>
                            </m:e>
                          </m:d>
                        </m:e>
                        <m:sup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n</m:t>
                          </m:r>
                        </m:sup>
                      </m:sSup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𝑚𝑎𝑥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h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𝑛</m:t>
                              </m:r>
                            </m:sup>
                          </m:sSubSup>
                        </m:den>
                      </m:f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𝑆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𝑛</m:t>
                              </m:r>
                            </m:sup>
                          </m:sSup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</m:t>
                              </m:r>
                            </m:e>
                          </m:d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609600"/>
                <a:ext cx="8305800" cy="4206793"/>
              </a:xfrm>
              <a:prstGeom prst="rect">
                <a:avLst/>
              </a:prstGeom>
              <a:blipFill rotWithShape="0">
                <a:blip r:embed="rId4"/>
                <a:stretch>
                  <a:fillRect l="-11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096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2700"/>
            <a:ext cx="9144000" cy="8255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Cooperativity and Hill Equation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609600" y="609600"/>
                <a:ext cx="8305800" cy="608294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𝑛𝑆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brk m:alnAt="7"/>
                                  </m:r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𝑓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⇄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𝑟</m:t>
                                </m:r>
                              </m:sub>
                            </m:sSub>
                          </m:e>
                        </m:mr>
                      </m:m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𝑆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𝑛</m:t>
                          </m:r>
                        </m:sub>
                      </m:sSub>
                      <m:groupChr>
                        <m:groupChrPr>
                          <m:chr m:val="→"/>
                          <m:vertJc m:val="bot"/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𝑟</m:t>
                          </m:r>
                        </m:e>
                      </m:groupCh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𝑃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, 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𝑆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𝑛</m:t>
                              </m:r>
                            </m:sup>
                          </m:sSup>
                        </m:num>
                        <m:den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h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𝑛</m:t>
                              </m:r>
                            </m:sup>
                          </m:sSubSup>
                        </m:den>
                      </m:f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,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 </m:t>
                      </m:r>
                    </m:oMath>
                  </m:oMathPara>
                </a14:m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𝑃</m:t>
                              </m:r>
                            </m:e>
                          </m:d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𝑚𝑎𝑥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h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𝑛</m:t>
                              </m:r>
                            </m:sup>
                          </m:sSubSup>
                        </m:den>
                      </m:f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𝑆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𝑛</m:t>
                              </m:r>
                            </m:sup>
                          </m:sSup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</m:t>
                              </m:r>
                            </m:e>
                          </m:d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4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Substitute for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𝐸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𝑆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again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𝑃</m:t>
                              </m:r>
                            </m:e>
                          </m:d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𝑚𝑎𝑥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h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𝑛</m:t>
                              </m:r>
                            </m:sup>
                          </m:sSubSup>
                        </m:den>
                      </m:f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𝑆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𝑛</m:t>
                              </m:r>
                            </m:sup>
                          </m:sSup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</m:t>
                              </m:r>
                            </m:e>
                          </m:d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fPr>
                            <m:num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𝐸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  <m:t>𝑆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𝑛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h</m:t>
                                  </m:r>
                                </m:sub>
                                <m:sup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𝑛</m:t>
                                  </m:r>
                                </m:sup>
                              </m:sSubSup>
                            </m:den>
                          </m:f>
                        </m:den>
                      </m:f>
                    </m:oMath>
                  </m:oMathPara>
                </a14:m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4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Cancel the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𝐸</m:t>
                        </m:r>
                      </m:e>
                    </m:d>
                  </m:oMath>
                </a14:m>
                <a:r>
                  <a:rPr lang="en-US" sz="24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to obtain the </a:t>
                </a:r>
                <a:r>
                  <a:rPr lang="en-US" sz="2400" b="1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Hill Equation</a:t>
                </a:r>
                <a:endParaRPr lang="en-US" sz="2400" b="1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4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𝑃</m:t>
                              </m:r>
                            </m:e>
                          </m:d>
                        </m:num>
                        <m:den>
                          <m:r>
                            <a:rPr lang="en-US" sz="24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400" b="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4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4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𝑚𝑎𝑥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</m:ctrlPr>
                                    </m:fPr>
                                    <m:num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Symbol" panose="05050102010706020507" pitchFamily="18" charset="2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400" b="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Symbol" panose="05050102010706020507" pitchFamily="18" charset="2"/>
                                            </a:rPr>
                                            <m:t>𝑆</m:t>
                                          </m:r>
                                        </m:e>
                                      </m:d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240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Symbol" panose="05050102010706020507" pitchFamily="18" charset="2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Symbol" panose="05050102010706020507" pitchFamily="18" charset="2"/>
                                            </a:rPr>
                                            <m:t>𝐾</m:t>
                                          </m:r>
                                        </m:e>
                                        <m:sub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Symbol" panose="05050102010706020507" pitchFamily="18" charset="2"/>
                                            </a:rPr>
                                            <m:t>h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𝑛</m:t>
                              </m:r>
                            </m:sup>
                          </m:sSup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1</m:t>
                          </m:r>
                          <m:r>
                            <a:rPr lang="en-US" sz="24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</m:ctrlPr>
                                    </m:fPr>
                                    <m:num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en-US" sz="240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Symbol" panose="05050102010706020507" pitchFamily="18" charset="2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Symbol" panose="05050102010706020507" pitchFamily="18" charset="2"/>
                                            </a:rPr>
                                            <m:t>𝑆</m:t>
                                          </m:r>
                                        </m:e>
                                      </m:d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240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Symbol" panose="05050102010706020507" pitchFamily="18" charset="2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Symbol" panose="05050102010706020507" pitchFamily="18" charset="2"/>
                                            </a:rPr>
                                            <m:t>𝐾</m:t>
                                          </m:r>
                                        </m:e>
                                        <m:sub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Symbol" panose="05050102010706020507" pitchFamily="18" charset="2"/>
                                            </a:rPr>
                                            <m:t>h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4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Writing it this way shows the scaling w.r.t. the Dissociation  Constant. Seems </a:t>
                </a:r>
                <a:r>
                  <a:rPr lang="en-US" sz="2400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independent of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[</m:t>
                    </m:r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𝐸</m:t>
                    </m:r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]</m:t>
                    </m:r>
                  </m:oMath>
                </a14:m>
                <a:r>
                  <a:rPr lang="en-US" sz="2400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, but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[</m:t>
                    </m:r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𝐸</m:t>
                    </m:r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]</m:t>
                    </m:r>
                  </m:oMath>
                </a14:m>
                <a:r>
                  <a:rPr lang="en-US" sz="2400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is hiding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i="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max</m:t>
                        </m:r>
                      </m:sub>
                    </m:sSub>
                  </m:oMath>
                </a14:m>
                <a:endParaRPr lang="en-US" sz="24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609600"/>
                <a:ext cx="8305800" cy="6082947"/>
              </a:xfrm>
              <a:prstGeom prst="rect">
                <a:avLst/>
              </a:prstGeom>
              <a:blipFill rotWithShape="0">
                <a:blip r:embed="rId4"/>
                <a:stretch>
                  <a:fillRect l="-1101" b="-13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figure_06_2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371" y="4033263"/>
            <a:ext cx="2165329" cy="1785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13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2700"/>
            <a:ext cx="9144000" cy="8255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Cooperativity and Hill Equation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62772" y="806133"/>
                <a:ext cx="8763000" cy="43714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 smtClean="0">
                    <a:ea typeface="Cambria Math" panose="02040503050406030204" pitchFamily="18" charset="0"/>
                    <a:sym typeface="Symbol" panose="05050102010706020507" pitchFamily="18" charset="2"/>
                  </a:rPr>
                  <a:t>For </a:t>
                </a:r>
                <a:r>
                  <a:rPr lang="en-US" sz="2400" dirty="0">
                    <a:ea typeface="Cambria Math" panose="02040503050406030204" pitchFamily="18" charset="0"/>
                    <a:sym typeface="Symbol" panose="05050102010706020507" pitchFamily="18" charset="2"/>
                  </a:rPr>
                  <a:t>q</a:t>
                </a:r>
                <a:r>
                  <a:rPr lang="en-US" sz="2400" dirty="0" smtClean="0">
                    <a:ea typeface="Cambria Math" panose="02040503050406030204" pitchFamily="18" charset="0"/>
                    <a:sym typeface="Symbol" panose="05050102010706020507" pitchFamily="18" charset="2"/>
                  </a:rPr>
                  <a:t>uasi-steady state or equilibrium approximations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𝑛𝑆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brk m:alnAt="7"/>
                                  </m:r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𝑓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⇄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𝑟</m:t>
                                </m:r>
                              </m:sub>
                            </m:sSub>
                          </m:e>
                        </m:mr>
                      </m:m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𝑆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𝑛</m:t>
                          </m:r>
                        </m:sub>
                      </m:sSub>
                      <m:groupChr>
                        <m:groupChrPr>
                          <m:chr m:val="→"/>
                          <m:vertJc m:val="bot"/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𝑟</m:t>
                          </m:r>
                        </m:e>
                      </m:groupCh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𝑃</m:t>
                      </m:r>
                    </m:oMath>
                  </m:oMathPara>
                </a14:m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4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Has a production rate of product given by the </a:t>
                </a:r>
                <a:r>
                  <a:rPr lang="en-US" sz="2400" b="1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Hill Equation</a:t>
                </a:r>
                <a:endParaRPr lang="en-US" sz="2400" b="1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4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𝑃</m:t>
                              </m:r>
                            </m:e>
                          </m:d>
                        </m:num>
                        <m:den>
                          <m:r>
                            <a:rPr lang="en-US" sz="24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400" b="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4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4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𝑚𝑎𝑥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</m:ctrlPr>
                                    </m:fPr>
                                    <m:num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Symbol" panose="05050102010706020507" pitchFamily="18" charset="2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400" b="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Symbol" panose="05050102010706020507" pitchFamily="18" charset="2"/>
                                            </a:rPr>
                                            <m:t>𝑆</m:t>
                                          </m:r>
                                        </m:e>
                                      </m:d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240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Symbol" panose="05050102010706020507" pitchFamily="18" charset="2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Symbol" panose="05050102010706020507" pitchFamily="18" charset="2"/>
                                            </a:rPr>
                                            <m:t>𝐾</m:t>
                                          </m:r>
                                        </m:e>
                                        <m:sub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Symbol" panose="05050102010706020507" pitchFamily="18" charset="2"/>
                                            </a:rPr>
                                            <m:t>h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𝑛</m:t>
                              </m:r>
                            </m:sup>
                          </m:sSup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1</m:t>
                          </m:r>
                          <m:r>
                            <a:rPr lang="en-US" sz="24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</m:ctrlPr>
                                    </m:fPr>
                                    <m:num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en-US" sz="240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Symbol" panose="05050102010706020507" pitchFamily="18" charset="2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Symbol" panose="05050102010706020507" pitchFamily="18" charset="2"/>
                                            </a:rPr>
                                            <m:t>𝑆</m:t>
                                          </m:r>
                                        </m:e>
                                      </m:d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240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Symbol" panose="05050102010706020507" pitchFamily="18" charset="2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Symbol" panose="05050102010706020507" pitchFamily="18" charset="2"/>
                                            </a:rPr>
                                            <m:t>𝐾</m:t>
                                          </m:r>
                                        </m:e>
                                        <m:sub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Symbol" panose="05050102010706020507" pitchFamily="18" charset="2"/>
                                            </a:rPr>
                                            <m:t>h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4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Define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𝑓</m:t>
                        </m:r>
                      </m:e>
                      <m:sub>
                        <m:r>
                          <a:rPr lang="en-US" sz="24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𝑛</m:t>
                        </m:r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 </m:t>
                        </m:r>
                      </m:sub>
                    </m:sSub>
                    <m:d>
                      <m:dPr>
                        <m:ctrlP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𝑥</m:t>
                        </m:r>
                      </m:e>
                    </m:d>
                    <m:r>
                      <a:rPr lang="en-US" sz="2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≡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𝑥</m:t>
                                </m:r>
                              </m:e>
                            </m:d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1+</m:t>
                        </m:r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𝑥</m:t>
                                </m:r>
                              </m:e>
                            </m:d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4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, the </a:t>
                </a:r>
                <a:r>
                  <a:rPr lang="en-US" sz="2400" b="1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Hill function</a:t>
                </a:r>
              </a:p>
              <a:p>
                <a:pPr marL="0" lvl="2"/>
                <a:endParaRPr lang="en-US" sz="2400" dirty="0" smtClean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772" y="806133"/>
                <a:ext cx="8763000" cy="4371453"/>
              </a:xfrm>
              <a:prstGeom prst="rect">
                <a:avLst/>
              </a:prstGeom>
              <a:blipFill rotWithShape="0">
                <a:blip r:embed="rId4"/>
                <a:stretch>
                  <a:fillRect l="-1113" t="-9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figure_06_2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158" y="2624007"/>
            <a:ext cx="2165329" cy="1785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468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52400" y="763189"/>
            <a:ext cx="8991600" cy="9571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“Model reference = tellurium library </a:t>
            </a:r>
            <a:r>
              <a:rPr lang="en-US" sz="2800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reference.</a:t>
            </a:r>
            <a:r>
              <a:rPr lang="en-US" sz="2800" b="1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loadAntimonyModel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(string name)”</a:t>
            </a: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“Model Output Variable = model </a:t>
            </a:r>
            <a:r>
              <a:rPr lang="en-US" sz="2800" dirty="0" err="1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reference.</a:t>
            </a:r>
            <a:r>
              <a:rPr lang="en-US" sz="2800" b="1" dirty="0" err="1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simulate</a:t>
            </a:r>
            <a:r>
              <a:rPr lang="en-US" sz="2800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(start time, end time, number of points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)”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“Model Output Variable = model </a:t>
            </a:r>
            <a:r>
              <a:rPr lang="en-US" sz="2800" dirty="0" err="1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reference.</a:t>
            </a:r>
            <a:r>
              <a:rPr lang="en-US" sz="2800" b="1" dirty="0" err="1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gillespie</a:t>
            </a:r>
            <a:r>
              <a:rPr lang="en-US" sz="2800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(start time, end time)”</a:t>
            </a: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Tellurium </a:t>
            </a:r>
            <a:r>
              <a:rPr lang="en-US" sz="2800" dirty="0" err="1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reference.</a:t>
            </a:r>
            <a:r>
              <a:rPr lang="en-US" sz="2800" b="1" dirty="0" err="1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plotArray</a:t>
            </a:r>
            <a:r>
              <a:rPr lang="en-US" sz="2800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(Model Output Variable)”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</a:t>
            </a:r>
            <a:r>
              <a:rPr lang="en-US" sz="3200" b="1">
                <a:solidFill>
                  <a:srgbClr val="0000CC"/>
                </a:solidFill>
              </a:rPr>
              <a:t>: </a:t>
            </a:r>
            <a:r>
              <a:rPr lang="en-US" sz="3200" b="1" smtClean="0">
                <a:solidFill>
                  <a:srgbClr val="0000CC"/>
                </a:solidFill>
              </a:rPr>
              <a:t>Loading</a:t>
            </a:r>
            <a:r>
              <a:rPr lang="en-US" sz="3200" b="1" dirty="0" smtClean="0">
                <a:solidFill>
                  <a:srgbClr val="0000CC"/>
                </a:solidFill>
              </a:rPr>
              <a:t>, Running and Plotting a Simulation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t="86839" r="7609" b="8960"/>
          <a:stretch/>
        </p:blipFill>
        <p:spPr>
          <a:xfrm>
            <a:off x="662866" y="1701781"/>
            <a:ext cx="6248400" cy="45719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t="90388" r="7609" b="5411"/>
          <a:stretch/>
        </p:blipFill>
        <p:spPr>
          <a:xfrm>
            <a:off x="685800" y="3501540"/>
            <a:ext cx="6248400" cy="45719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/>
          <a:srcRect t="94101" r="7609" b="1698"/>
          <a:stretch/>
        </p:blipFill>
        <p:spPr>
          <a:xfrm>
            <a:off x="632149" y="6035675"/>
            <a:ext cx="6248400" cy="45719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/>
          <a:srcRect t="80731" r="34425" b="12835"/>
          <a:stretch/>
        </p:blipFill>
        <p:spPr>
          <a:xfrm>
            <a:off x="533400" y="5079445"/>
            <a:ext cx="4927724" cy="469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54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2700"/>
            <a:ext cx="9144000" cy="8255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Cooperativity and Hill Equation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62772" y="806133"/>
                <a:ext cx="6695228" cy="19530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𝑃</m:t>
                              </m:r>
                            </m:e>
                          </m:d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𝑚𝑎𝑥</m:t>
                          </m:r>
                        </m:sub>
                      </m:sSub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𝑓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𝑛</m:t>
                          </m:r>
                          <m:r>
                            <a:rPr lang="en-US" sz="2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 </m:t>
                          </m:r>
                        </m:sub>
                      </m:sSub>
                      <m:d>
                        <m:dPr>
                          <m:ctrlP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𝑆</m:t>
                          </m:r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/</m:t>
                          </m:r>
                          <m:sSub>
                            <m:sSubPr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h</m:t>
                              </m:r>
                            </m:sub>
                          </m:sSub>
                        </m:e>
                      </m:d>
                      <m:r>
                        <a:rPr lang="en-US" sz="2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𝑚𝑎𝑥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</m:ctrlPr>
                                    </m:fPr>
                                    <m:num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Symbol" panose="05050102010706020507" pitchFamily="18" charset="2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Symbol" panose="05050102010706020507" pitchFamily="18" charset="2"/>
                                            </a:rPr>
                                            <m:t>𝑆</m:t>
                                          </m:r>
                                        </m:e>
                                      </m:d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Symbol" panose="05050102010706020507" pitchFamily="18" charset="2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Symbol" panose="05050102010706020507" pitchFamily="18" charset="2"/>
                                            </a:rPr>
                                            <m:t>𝐾</m:t>
                                          </m:r>
                                        </m:e>
                                        <m:sub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Symbol" panose="05050102010706020507" pitchFamily="18" charset="2"/>
                                            </a:rPr>
                                            <m:t>h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𝑛</m:t>
                              </m:r>
                            </m:sup>
                          </m:sSup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1+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</m:ctrlPr>
                                    </m:fPr>
                                    <m:num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Symbol" panose="05050102010706020507" pitchFamily="18" charset="2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Symbol" panose="05050102010706020507" pitchFamily="18" charset="2"/>
                                            </a:rPr>
                                            <m:t>𝑆</m:t>
                                          </m:r>
                                        </m:e>
                                      </m:d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Symbol" panose="05050102010706020507" pitchFamily="18" charset="2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Symbol" panose="05050102010706020507" pitchFamily="18" charset="2"/>
                                            </a:rPr>
                                            <m:t>𝐾</m:t>
                                          </m:r>
                                        </m:e>
                                        <m:sub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Symbol" panose="05050102010706020507" pitchFamily="18" charset="2"/>
                                            </a:rPr>
                                            <m:t>h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 marL="0" lvl="2"/>
                <a:endParaRPr lang="en-US" sz="2400" dirty="0" smtClean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772" y="806133"/>
                <a:ext cx="6695228" cy="195303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figure_06_2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117" y="733222"/>
            <a:ext cx="2165329" cy="1785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646960" y="2434173"/>
                <a:ext cx="8200177" cy="38785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lvl="2"/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2400" dirty="0" smtClean="0"/>
                  <a:t> recovers the </a:t>
                </a:r>
                <a:r>
                  <a:rPr lang="en-US" sz="2400" dirty="0" err="1" smtClean="0"/>
                  <a:t>Michaelis-Menten</a:t>
                </a:r>
                <a:r>
                  <a:rPr lang="en-US" sz="2400" dirty="0" smtClean="0"/>
                  <a:t> equation</a:t>
                </a:r>
              </a:p>
              <a:p>
                <a:pPr marL="0" lvl="2"/>
                <a:endParaRPr lang="en-US" sz="2400" dirty="0" smtClean="0"/>
              </a:p>
              <a:p>
                <a:pPr marL="0" lvl="2"/>
                <a:r>
                  <a:rPr lang="en-US" sz="2400" dirty="0" smtClean="0"/>
                  <a:t>For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&gt;1</m:t>
                    </m:r>
                  </m:oMath>
                </a14:m>
                <a:r>
                  <a:rPr lang="en-US" sz="24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i="1" dirty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 dirty="0">
                                    <a:latin typeface="Cambria Math" panose="02040503050406030204" pitchFamily="18" charset="0"/>
                                  </a:rPr>
                                  <m:t>𝑑𝑓</m:t>
                                </m:r>
                              </m:num>
                              <m:den>
                                <m:r>
                                  <a:rPr lang="en-US" sz="2400" i="1" dirty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sz="2400" b="0" i="1" dirty="0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=0</m:t>
                        </m:r>
                      </m:sub>
                    </m:sSub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400" dirty="0" smtClean="0"/>
                  <a:t>! </a:t>
                </a:r>
              </a:p>
              <a:p>
                <a:pPr marL="0" lvl="2"/>
                <a:r>
                  <a:rPr lang="en-US" sz="2400" dirty="0" smtClean="0"/>
                  <a:t>Very different from MM, where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f>
                              <m:fPr>
                                <m:ctrlPr>
                                  <a:rPr lang="en-US" sz="2400" i="1" dirty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 dirty="0">
                                    <a:latin typeface="Cambria Math" panose="02040503050406030204" pitchFamily="18" charset="0"/>
                                  </a:rPr>
                                  <m:t>𝑑𝑓</m:t>
                                </m:r>
                              </m:num>
                              <m:den>
                                <m:r>
                                  <a:rPr lang="en-US" sz="2400" i="1" dirty="0">
                                    <a:latin typeface="Cambria Math" panose="02040503050406030204" pitchFamily="18" charset="0"/>
                                  </a:rPr>
                                  <m:t>𝑑𝑆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=0</m:t>
                        </m:r>
                      </m:sub>
                    </m:sSub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</m:den>
                    </m:f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endParaRPr lang="en-US" sz="2400" dirty="0" smtClean="0"/>
              </a:p>
              <a:p>
                <a:pPr marL="0" lvl="2"/>
                <a:endParaRPr lang="en-US" sz="2400" dirty="0"/>
              </a:p>
              <a:p>
                <a:pPr marL="0" lvl="2"/>
                <a:r>
                  <a:rPr lang="en-US" sz="2400" dirty="0" smtClean="0"/>
                  <a:t>The inflection point of the reaction rate (the value of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 smtClean="0"/>
                  <a:t>where the slope of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400" dirty="0" smtClean="0"/>
                  <a:t> is maximum)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1⇒</m:t>
                        </m:r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</m:oMath>
                </a14:m>
                <a:endParaRPr lang="en-US" sz="2400" dirty="0" smtClean="0"/>
              </a:p>
              <a:p>
                <a:pPr marL="0" lvl="2"/>
                <a:endParaRPr lang="en-US" sz="2400" dirty="0"/>
              </a:p>
              <a:p>
                <a:pPr marL="0" lvl="2"/>
                <a:r>
                  <a:rPr lang="en-US" sz="2400" dirty="0" smtClean="0"/>
                  <a:t>A Hill function has 1 parameter,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960" y="2434173"/>
                <a:ext cx="8200177" cy="3878562"/>
              </a:xfrm>
              <a:prstGeom prst="rect">
                <a:avLst/>
              </a:prstGeom>
              <a:blipFill rotWithShape="0">
                <a:blip r:embed="rId7"/>
                <a:stretch>
                  <a:fillRect l="-1115" t="-1099" b="-26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808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2700"/>
            <a:ext cx="9144000" cy="8255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Cooperativity and Hill Equation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62772" y="806133"/>
                <a:ext cx="6695228" cy="19530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𝑃</m:t>
                              </m:r>
                            </m:e>
                          </m:d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𝑉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𝑚𝑎𝑥</m:t>
                          </m:r>
                        </m:sub>
                      </m:sSub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𝑓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𝑛</m:t>
                          </m:r>
                          <m:r>
                            <a:rPr lang="en-US" sz="2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 </m:t>
                          </m:r>
                        </m:sub>
                      </m:sSub>
                      <m:d>
                        <m:dPr>
                          <m:ctrlP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fPr>
                            <m:num>
                              <m: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𝑆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4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sz="2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h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sz="2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𝑚𝑎𝑥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</m:ctrlPr>
                                    </m:fPr>
                                    <m:num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Symbol" panose="05050102010706020507" pitchFamily="18" charset="2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Symbol" panose="05050102010706020507" pitchFamily="18" charset="2"/>
                                            </a:rPr>
                                            <m:t>𝑆</m:t>
                                          </m:r>
                                        </m:e>
                                      </m:d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Symbol" panose="05050102010706020507" pitchFamily="18" charset="2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Symbol" panose="05050102010706020507" pitchFamily="18" charset="2"/>
                                            </a:rPr>
                                            <m:t>𝐾</m:t>
                                          </m:r>
                                        </m:e>
                                        <m:sub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Symbol" panose="05050102010706020507" pitchFamily="18" charset="2"/>
                                            </a:rPr>
                                            <m:t>h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𝑛</m:t>
                              </m:r>
                            </m:sup>
                          </m:sSup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1+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</m:ctrlPr>
                                    </m:fPr>
                                    <m:num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Symbol" panose="05050102010706020507" pitchFamily="18" charset="2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Symbol" panose="05050102010706020507" pitchFamily="18" charset="2"/>
                                            </a:rPr>
                                            <m:t>𝑆</m:t>
                                          </m:r>
                                        </m:e>
                                      </m:d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Symbol" panose="05050102010706020507" pitchFamily="18" charset="2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Symbol" panose="05050102010706020507" pitchFamily="18" charset="2"/>
                                            </a:rPr>
                                            <m:t>𝐾</m:t>
                                          </m:r>
                                        </m:e>
                                        <m:sub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Symbol" panose="05050102010706020507" pitchFamily="18" charset="2"/>
                                            </a:rPr>
                                            <m:t>h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 marL="0" lvl="2"/>
                <a:endParaRPr lang="en-US" sz="2400" dirty="0" smtClean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772" y="806133"/>
                <a:ext cx="6695228" cy="195303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figure_06_2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117" y="733222"/>
            <a:ext cx="2165329" cy="1785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242094" y="2431214"/>
                <a:ext cx="8770937" cy="42165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lvl="2"/>
                <a:r>
                  <a:rPr lang="en-US" sz="2400" dirty="0" smtClean="0"/>
                  <a:t>The </a:t>
                </a:r>
                <a:r>
                  <a:rPr lang="en-US" sz="2400" dirty="0"/>
                  <a:t>larger the value of </a:t>
                </a:r>
                <a:r>
                  <a:rPr lang="en-US" sz="2400" i="1" dirty="0"/>
                  <a:t>n </a:t>
                </a:r>
                <a:r>
                  <a:rPr lang="en-US" sz="2400" dirty="0"/>
                  <a:t>the more </a:t>
                </a:r>
                <a:r>
                  <a:rPr lang="en-US" sz="2400" u="sng" dirty="0" err="1"/>
                  <a:t>steplike</a:t>
                </a:r>
                <a:r>
                  <a:rPr lang="en-US" sz="2400" dirty="0"/>
                  <a:t> the </a:t>
                </a:r>
                <a:r>
                  <a:rPr lang="en-US" sz="2400" dirty="0" smtClean="0"/>
                  <a:t>response of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400" dirty="0" smtClean="0"/>
                  <a:t> with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endParaRPr lang="en-US" sz="2400" dirty="0" smtClean="0"/>
              </a:p>
              <a:p>
                <a:pPr marL="0" lvl="2"/>
                <a:r>
                  <a:rPr lang="en-US" sz="2400" dirty="0" smtClean="0"/>
                  <a:t>For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400" dirty="0" smtClean="0"/>
                  <a:t> large,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 smtClean="0"/>
                  <a:t>essentially Boolean (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2400" dirty="0" smtClean="0"/>
                  <a:t> for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b="0" i="0" dirty="0" smtClean="0">
                        <a:latin typeface="Cambria Math" panose="02040503050406030204" pitchFamily="18" charset="0"/>
                      </a:rPr>
                      <m:t>&lt;1⇒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sz="2400" i="1" dirty="0" err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 err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lang="en-US" sz="2400" dirty="0" smtClean="0"/>
                  <a:t> and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sz="2400" dirty="0" smtClean="0"/>
                  <a:t>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i="1" dirty="0">
                        <a:latin typeface="Cambria Math" panose="02040503050406030204" pitchFamily="18" charset="0"/>
                      </a:rPr>
                      <m:t>x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&gt;1⇒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 err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  <a:p>
                <a:pPr marL="0" lvl="2"/>
                <a:endParaRPr lang="en-US" sz="2400" dirty="0"/>
              </a:p>
              <a:p>
                <a:pPr marL="0" lvl="2"/>
                <a:r>
                  <a:rPr lang="en-US" sz="2400" dirty="0"/>
                  <a:t>Stacked </a:t>
                </a:r>
                <a:r>
                  <a:rPr lang="en-US" sz="2400" dirty="0" smtClean="0"/>
                  <a:t>reactions like phosphorylation cascades have </a:t>
                </a:r>
                <a:r>
                  <a:rPr lang="en-US" sz="2400" dirty="0"/>
                  <a:t>similar </a:t>
                </a:r>
                <a:r>
                  <a:rPr lang="en-US" sz="2400" dirty="0" smtClean="0"/>
                  <a:t>effects, motivating the cascade structure of signaling</a:t>
                </a:r>
                <a:endParaRPr lang="en-US" sz="2400" dirty="0"/>
              </a:p>
              <a:p>
                <a:pPr marL="0" lvl="2"/>
                <a:endParaRPr lang="en-US" sz="2400" dirty="0"/>
              </a:p>
              <a:p>
                <a:pPr marL="0" lvl="2"/>
                <a:r>
                  <a:rPr lang="en-US" sz="2400" dirty="0"/>
                  <a:t>Often use the Hill Equation with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400" i="1" dirty="0"/>
                  <a:t> </a:t>
                </a:r>
                <a:r>
                  <a:rPr lang="en-US" sz="2400" dirty="0"/>
                  <a:t>as a fitting parameter when you don’t know the exact </a:t>
                </a:r>
                <a:r>
                  <a:rPr lang="en-US" sz="2400" dirty="0" smtClean="0"/>
                  <a:t>reaction</a:t>
                </a:r>
              </a:p>
              <a:p>
                <a:pPr marL="0" lvl="2"/>
                <a:r>
                  <a:rPr lang="en-US" sz="2400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	</a:t>
                </a:r>
                <a:r>
                  <a:rPr lang="en-US" sz="24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In this case,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𝑛</m:t>
                    </m:r>
                  </m:oMath>
                </a14:m>
                <a:r>
                  <a:rPr lang="en-US" sz="24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need not be integer</a:t>
                </a:r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094" y="2431214"/>
                <a:ext cx="8770937" cy="4216539"/>
              </a:xfrm>
              <a:prstGeom prst="rect">
                <a:avLst/>
              </a:prstGeom>
              <a:blipFill rotWithShape="0">
                <a:blip r:embed="rId7"/>
                <a:stretch>
                  <a:fillRect l="-1112" t="-1012" b="-8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2077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Importance of Limiting Cases</a:t>
            </a: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23637" y="782273"/>
            <a:ext cx="9096563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In dynamic networks values change smoothly in </a:t>
            </a:r>
            <a:r>
              <a:rPr lang="en-US" sz="2800" dirty="0" err="1" smtClean="0"/>
              <a:t>parameter</a:t>
            </a:r>
            <a:r>
              <a:rPr lang="en-US" sz="2800" dirty="0" err="1" smtClean="0">
                <a:sym typeface="Wingdings" panose="05000000000000000000" pitchFamily="2" charset="2"/>
              </a:rPr>
              <a:t></a:t>
            </a:r>
            <a:r>
              <a:rPr lang="en-US" sz="2800" dirty="0" err="1" smtClean="0"/>
              <a:t>Even</a:t>
            </a:r>
            <a:r>
              <a:rPr lang="en-US" sz="2800" dirty="0" smtClean="0"/>
              <a:t> when details unknown, considering </a:t>
            </a:r>
            <a:r>
              <a:rPr lang="en-US" sz="2800" b="1" dirty="0" smtClean="0"/>
              <a:t>necessary behaviors</a:t>
            </a:r>
            <a:r>
              <a:rPr lang="en-US" sz="2800" dirty="0" smtClean="0"/>
              <a:t> for small or large limits can constrain model structures and sanity-check results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419600" y="4876800"/>
            <a:ext cx="70243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rgbClr val="0000CC"/>
                </a:solidFill>
              </a:rPr>
              <a:t>?</a:t>
            </a:r>
            <a:endParaRPr lang="en-US" sz="6600" b="1" dirty="0">
              <a:solidFill>
                <a:srgbClr val="0000CC"/>
              </a:solidFill>
            </a:endParaRPr>
          </a:p>
        </p:txBody>
      </p:sp>
      <p:grpSp>
        <p:nvGrpSpPr>
          <p:cNvPr id="148" name="Group 147"/>
          <p:cNvGrpSpPr/>
          <p:nvPr/>
        </p:nvGrpSpPr>
        <p:grpSpPr>
          <a:xfrm>
            <a:off x="381217" y="3152153"/>
            <a:ext cx="8151303" cy="1254773"/>
            <a:chOff x="388420" y="3215772"/>
            <a:chExt cx="8151303" cy="1254773"/>
          </a:xfrm>
        </p:grpSpPr>
        <p:grpSp>
          <p:nvGrpSpPr>
            <p:cNvPr id="149" name="Group 148"/>
            <p:cNvGrpSpPr/>
            <p:nvPr/>
          </p:nvGrpSpPr>
          <p:grpSpPr>
            <a:xfrm>
              <a:off x="388420" y="3215772"/>
              <a:ext cx="8151303" cy="1254773"/>
              <a:chOff x="388420" y="3215772"/>
              <a:chExt cx="8151303" cy="1254773"/>
            </a:xfrm>
          </p:grpSpPr>
          <p:grpSp>
            <p:nvGrpSpPr>
              <p:cNvPr id="151" name="Group 150"/>
              <p:cNvGrpSpPr/>
              <p:nvPr/>
            </p:nvGrpSpPr>
            <p:grpSpPr>
              <a:xfrm>
                <a:off x="388420" y="3215772"/>
                <a:ext cx="8151303" cy="1254773"/>
                <a:chOff x="388420" y="3215772"/>
                <a:chExt cx="8151303" cy="1254773"/>
              </a:xfrm>
            </p:grpSpPr>
            <p:grpSp>
              <p:nvGrpSpPr>
                <p:cNvPr id="153" name="Group 152"/>
                <p:cNvGrpSpPr/>
                <p:nvPr/>
              </p:nvGrpSpPr>
              <p:grpSpPr>
                <a:xfrm>
                  <a:off x="388420" y="3215772"/>
                  <a:ext cx="8151303" cy="1254773"/>
                  <a:chOff x="388420" y="3215772"/>
                  <a:chExt cx="8151303" cy="1254773"/>
                </a:xfrm>
              </p:grpSpPr>
              <p:grpSp>
                <p:nvGrpSpPr>
                  <p:cNvPr id="155" name="Group 154"/>
                  <p:cNvGrpSpPr/>
                  <p:nvPr/>
                </p:nvGrpSpPr>
                <p:grpSpPr>
                  <a:xfrm>
                    <a:off x="388420" y="3215772"/>
                    <a:ext cx="1717404" cy="1254773"/>
                    <a:chOff x="6225711" y="3092442"/>
                    <a:chExt cx="1717404" cy="1254773"/>
                  </a:xfrm>
                </p:grpSpPr>
                <p:grpSp>
                  <p:nvGrpSpPr>
                    <p:cNvPr id="183" name="Group 182"/>
                    <p:cNvGrpSpPr/>
                    <p:nvPr/>
                  </p:nvGrpSpPr>
                  <p:grpSpPr>
                    <a:xfrm>
                      <a:off x="6225711" y="3092442"/>
                      <a:ext cx="1717404" cy="1254773"/>
                      <a:chOff x="2221414" y="2672593"/>
                      <a:chExt cx="1717404" cy="1254773"/>
                    </a:xfrm>
                  </p:grpSpPr>
                  <p:grpSp>
                    <p:nvGrpSpPr>
                      <p:cNvPr id="185" name="Group 184"/>
                      <p:cNvGrpSpPr/>
                      <p:nvPr/>
                    </p:nvGrpSpPr>
                    <p:grpSpPr>
                      <a:xfrm>
                        <a:off x="2221414" y="2672593"/>
                        <a:ext cx="1656397" cy="914400"/>
                        <a:chOff x="2221414" y="2672593"/>
                        <a:chExt cx="1656397" cy="914400"/>
                      </a:xfrm>
                    </p:grpSpPr>
                    <p:grpSp>
                      <p:nvGrpSpPr>
                        <p:cNvPr id="187" name="Group 186"/>
                        <p:cNvGrpSpPr/>
                        <p:nvPr/>
                      </p:nvGrpSpPr>
                      <p:grpSpPr>
                        <a:xfrm>
                          <a:off x="2658611" y="2672593"/>
                          <a:ext cx="1219200" cy="914400"/>
                          <a:chOff x="2658611" y="2672593"/>
                          <a:chExt cx="1219200" cy="914400"/>
                        </a:xfrm>
                      </p:grpSpPr>
                      <p:cxnSp>
                        <p:nvCxnSpPr>
                          <p:cNvPr id="189" name="Straight Arrow Connector 188"/>
                          <p:cNvCxnSpPr/>
                          <p:nvPr/>
                        </p:nvCxnSpPr>
                        <p:spPr>
                          <a:xfrm flipV="1">
                            <a:off x="2667000" y="2672593"/>
                            <a:ext cx="0" cy="9144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90" name="Straight Arrow Connector 189"/>
                          <p:cNvCxnSpPr/>
                          <p:nvPr/>
                        </p:nvCxnSpPr>
                        <p:spPr>
                          <a:xfrm rot="5400000" flipV="1">
                            <a:off x="3268211" y="2963411"/>
                            <a:ext cx="0" cy="12192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188" name="TextBox 187"/>
                        <p:cNvSpPr txBox="1"/>
                        <p:nvPr/>
                      </p:nvSpPr>
                      <p:spPr>
                        <a:xfrm>
                          <a:off x="2221414" y="2828300"/>
                          <a:ext cx="461665" cy="66511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vert="vert270" wrap="none" rtlCol="0">
                          <a:spAutoFit/>
                        </a:bodyPr>
                        <a:lstStyle/>
                        <a:p>
                          <a:r>
                            <a:rPr lang="en-US" dirty="0" smtClean="0">
                              <a:solidFill>
                                <a:srgbClr val="0000CC"/>
                              </a:solidFill>
                            </a:rPr>
                            <a:t>Value</a:t>
                          </a:r>
                          <a:endParaRPr lang="en-US" dirty="0">
                            <a:solidFill>
                              <a:srgbClr val="0000CC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186" name="TextBox 185"/>
                      <p:cNvSpPr txBox="1"/>
                      <p:nvPr/>
                    </p:nvSpPr>
                    <p:spPr>
                      <a:xfrm>
                        <a:off x="2597603" y="3558034"/>
                        <a:ext cx="13412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parameter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184" name="Freeform 183"/>
                    <p:cNvSpPr/>
                    <p:nvPr/>
                  </p:nvSpPr>
                  <p:spPr>
                    <a:xfrm>
                      <a:off x="6675922" y="3423582"/>
                      <a:ext cx="1136194" cy="860710"/>
                    </a:xfrm>
                    <a:custGeom>
                      <a:avLst/>
                      <a:gdLst>
                        <a:gd name="connsiteX0" fmla="*/ 0 w 1134844"/>
                        <a:gd name="connsiteY0" fmla="*/ 854301 h 861966"/>
                        <a:gd name="connsiteX1" fmla="*/ 179109 w 1134844"/>
                        <a:gd name="connsiteY1" fmla="*/ 844874 h 861966"/>
                        <a:gd name="connsiteX2" fmla="*/ 556181 w 1134844"/>
                        <a:gd name="connsiteY2" fmla="*/ 703472 h 861966"/>
                        <a:gd name="connsiteX3" fmla="*/ 829559 w 1134844"/>
                        <a:gd name="connsiteY3" fmla="*/ 486656 h 861966"/>
                        <a:gd name="connsiteX4" fmla="*/ 1093509 w 1134844"/>
                        <a:gd name="connsiteY4" fmla="*/ 203851 h 861966"/>
                        <a:gd name="connsiteX5" fmla="*/ 1131216 w 1134844"/>
                        <a:gd name="connsiteY5" fmla="*/ 15315 h 861966"/>
                        <a:gd name="connsiteX6" fmla="*/ 1131216 w 1134844"/>
                        <a:gd name="connsiteY6" fmla="*/ 24742 h 861966"/>
                        <a:gd name="connsiteX0" fmla="*/ 0 w 1136194"/>
                        <a:gd name="connsiteY0" fmla="*/ 853611 h 861276"/>
                        <a:gd name="connsiteX1" fmla="*/ 179109 w 1136194"/>
                        <a:gd name="connsiteY1" fmla="*/ 844184 h 861276"/>
                        <a:gd name="connsiteX2" fmla="*/ 556181 w 1136194"/>
                        <a:gd name="connsiteY2" fmla="*/ 702782 h 861276"/>
                        <a:gd name="connsiteX3" fmla="*/ 829559 w 1136194"/>
                        <a:gd name="connsiteY3" fmla="*/ 485966 h 861276"/>
                        <a:gd name="connsiteX4" fmla="*/ 1074655 w 1136194"/>
                        <a:gd name="connsiteY4" fmla="*/ 193734 h 861276"/>
                        <a:gd name="connsiteX5" fmla="*/ 1131216 w 1136194"/>
                        <a:gd name="connsiteY5" fmla="*/ 14625 h 861276"/>
                        <a:gd name="connsiteX6" fmla="*/ 1131216 w 1136194"/>
                        <a:gd name="connsiteY6" fmla="*/ 24052 h 861276"/>
                        <a:gd name="connsiteX0" fmla="*/ 0 w 1136194"/>
                        <a:gd name="connsiteY0" fmla="*/ 853611 h 861276"/>
                        <a:gd name="connsiteX1" fmla="*/ 179109 w 1136194"/>
                        <a:gd name="connsiteY1" fmla="*/ 844184 h 861276"/>
                        <a:gd name="connsiteX2" fmla="*/ 556181 w 1136194"/>
                        <a:gd name="connsiteY2" fmla="*/ 702782 h 861276"/>
                        <a:gd name="connsiteX3" fmla="*/ 876693 w 1136194"/>
                        <a:gd name="connsiteY3" fmla="*/ 514246 h 861276"/>
                        <a:gd name="connsiteX4" fmla="*/ 1074655 w 1136194"/>
                        <a:gd name="connsiteY4" fmla="*/ 193734 h 861276"/>
                        <a:gd name="connsiteX5" fmla="*/ 1131216 w 1136194"/>
                        <a:gd name="connsiteY5" fmla="*/ 14625 h 861276"/>
                        <a:gd name="connsiteX6" fmla="*/ 1131216 w 1136194"/>
                        <a:gd name="connsiteY6" fmla="*/ 24052 h 861276"/>
                        <a:gd name="connsiteX0" fmla="*/ 0 w 1136194"/>
                        <a:gd name="connsiteY0" fmla="*/ 853611 h 860710"/>
                        <a:gd name="connsiteX1" fmla="*/ 179109 w 1136194"/>
                        <a:gd name="connsiteY1" fmla="*/ 844184 h 860710"/>
                        <a:gd name="connsiteX2" fmla="*/ 556181 w 1136194"/>
                        <a:gd name="connsiteY2" fmla="*/ 712208 h 860710"/>
                        <a:gd name="connsiteX3" fmla="*/ 876693 w 1136194"/>
                        <a:gd name="connsiteY3" fmla="*/ 514246 h 860710"/>
                        <a:gd name="connsiteX4" fmla="*/ 1074655 w 1136194"/>
                        <a:gd name="connsiteY4" fmla="*/ 193734 h 860710"/>
                        <a:gd name="connsiteX5" fmla="*/ 1131216 w 1136194"/>
                        <a:gd name="connsiteY5" fmla="*/ 14625 h 860710"/>
                        <a:gd name="connsiteX6" fmla="*/ 1131216 w 1136194"/>
                        <a:gd name="connsiteY6" fmla="*/ 24052 h 860710"/>
                        <a:gd name="connsiteX0" fmla="*/ 0 w 1136194"/>
                        <a:gd name="connsiteY0" fmla="*/ 853611 h 860710"/>
                        <a:gd name="connsiteX1" fmla="*/ 179109 w 1136194"/>
                        <a:gd name="connsiteY1" fmla="*/ 844184 h 860710"/>
                        <a:gd name="connsiteX2" fmla="*/ 556181 w 1136194"/>
                        <a:gd name="connsiteY2" fmla="*/ 712208 h 860710"/>
                        <a:gd name="connsiteX3" fmla="*/ 876693 w 1136194"/>
                        <a:gd name="connsiteY3" fmla="*/ 514246 h 860710"/>
                        <a:gd name="connsiteX4" fmla="*/ 1074655 w 1136194"/>
                        <a:gd name="connsiteY4" fmla="*/ 193734 h 860710"/>
                        <a:gd name="connsiteX5" fmla="*/ 1131216 w 1136194"/>
                        <a:gd name="connsiteY5" fmla="*/ 14625 h 860710"/>
                        <a:gd name="connsiteX6" fmla="*/ 1131216 w 1136194"/>
                        <a:gd name="connsiteY6" fmla="*/ 24052 h 8607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6194" h="860710">
                          <a:moveTo>
                            <a:pt x="0" y="853611"/>
                          </a:moveTo>
                          <a:cubicBezTo>
                            <a:pt x="43206" y="861466"/>
                            <a:pt x="86412" y="867751"/>
                            <a:pt x="179109" y="844184"/>
                          </a:cubicBezTo>
                          <a:cubicBezTo>
                            <a:pt x="271806" y="820617"/>
                            <a:pt x="439917" y="767198"/>
                            <a:pt x="556181" y="712208"/>
                          </a:cubicBezTo>
                          <a:cubicBezTo>
                            <a:pt x="672445" y="657218"/>
                            <a:pt x="790281" y="600658"/>
                            <a:pt x="876693" y="514246"/>
                          </a:cubicBezTo>
                          <a:cubicBezTo>
                            <a:pt x="963105" y="427834"/>
                            <a:pt x="1032235" y="277004"/>
                            <a:pt x="1074655" y="193734"/>
                          </a:cubicBezTo>
                          <a:cubicBezTo>
                            <a:pt x="1117075" y="110464"/>
                            <a:pt x="1121789" y="42905"/>
                            <a:pt x="1131216" y="14625"/>
                          </a:cubicBezTo>
                          <a:cubicBezTo>
                            <a:pt x="1140643" y="-13655"/>
                            <a:pt x="1134358" y="4413"/>
                            <a:pt x="1131216" y="24052"/>
                          </a:cubicBezTo>
                        </a:path>
                      </a:pathLst>
                    </a:custGeom>
                    <a:noFill/>
                    <a:ln w="38100">
                      <a:solidFill>
                        <a:srgbClr val="00B0F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56" name="Group 155"/>
                  <p:cNvGrpSpPr/>
                  <p:nvPr/>
                </p:nvGrpSpPr>
                <p:grpSpPr>
                  <a:xfrm>
                    <a:off x="2477967" y="3215772"/>
                    <a:ext cx="1770336" cy="1254773"/>
                    <a:chOff x="5846522" y="973058"/>
                    <a:chExt cx="1770336" cy="1254773"/>
                  </a:xfrm>
                </p:grpSpPr>
                <p:sp>
                  <p:nvSpPr>
                    <p:cNvPr id="175" name="Freeform 174"/>
                    <p:cNvSpPr/>
                    <p:nvPr/>
                  </p:nvSpPr>
                  <p:spPr>
                    <a:xfrm>
                      <a:off x="6334812" y="1316760"/>
                      <a:ext cx="1282046" cy="516198"/>
                    </a:xfrm>
                    <a:custGeom>
                      <a:avLst/>
                      <a:gdLst>
                        <a:gd name="connsiteX0" fmla="*/ 0 w 1263192"/>
                        <a:gd name="connsiteY0" fmla="*/ 472175 h 509202"/>
                        <a:gd name="connsiteX1" fmla="*/ 226244 w 1263192"/>
                        <a:gd name="connsiteY1" fmla="*/ 491029 h 509202"/>
                        <a:gd name="connsiteX2" fmla="*/ 499621 w 1263192"/>
                        <a:gd name="connsiteY2" fmla="*/ 245932 h 509202"/>
                        <a:gd name="connsiteX3" fmla="*/ 650450 w 1263192"/>
                        <a:gd name="connsiteY3" fmla="*/ 29116 h 509202"/>
                        <a:gd name="connsiteX4" fmla="*/ 1084083 w 1263192"/>
                        <a:gd name="connsiteY4" fmla="*/ 835 h 509202"/>
                        <a:gd name="connsiteX5" fmla="*/ 1263192 w 1263192"/>
                        <a:gd name="connsiteY5" fmla="*/ 10262 h 509202"/>
                        <a:gd name="connsiteX0" fmla="*/ 0 w 1263192"/>
                        <a:gd name="connsiteY0" fmla="*/ 474333 h 507873"/>
                        <a:gd name="connsiteX1" fmla="*/ 226244 w 1263192"/>
                        <a:gd name="connsiteY1" fmla="*/ 493187 h 507873"/>
                        <a:gd name="connsiteX2" fmla="*/ 499621 w 1263192"/>
                        <a:gd name="connsiteY2" fmla="*/ 295224 h 507873"/>
                        <a:gd name="connsiteX3" fmla="*/ 650450 w 1263192"/>
                        <a:gd name="connsiteY3" fmla="*/ 31274 h 507873"/>
                        <a:gd name="connsiteX4" fmla="*/ 1084083 w 1263192"/>
                        <a:gd name="connsiteY4" fmla="*/ 2993 h 507873"/>
                        <a:gd name="connsiteX5" fmla="*/ 1263192 w 1263192"/>
                        <a:gd name="connsiteY5" fmla="*/ 12420 h 507873"/>
                        <a:gd name="connsiteX0" fmla="*/ 0 w 1263192"/>
                        <a:gd name="connsiteY0" fmla="*/ 474333 h 507873"/>
                        <a:gd name="connsiteX1" fmla="*/ 226244 w 1263192"/>
                        <a:gd name="connsiteY1" fmla="*/ 493187 h 507873"/>
                        <a:gd name="connsiteX2" fmla="*/ 499621 w 1263192"/>
                        <a:gd name="connsiteY2" fmla="*/ 295224 h 507873"/>
                        <a:gd name="connsiteX3" fmla="*/ 716438 w 1263192"/>
                        <a:gd name="connsiteY3" fmla="*/ 31274 h 507873"/>
                        <a:gd name="connsiteX4" fmla="*/ 1084083 w 1263192"/>
                        <a:gd name="connsiteY4" fmla="*/ 2993 h 507873"/>
                        <a:gd name="connsiteX5" fmla="*/ 1263192 w 1263192"/>
                        <a:gd name="connsiteY5" fmla="*/ 12420 h 507873"/>
                        <a:gd name="connsiteX0" fmla="*/ 0 w 1263192"/>
                        <a:gd name="connsiteY0" fmla="*/ 473255 h 508190"/>
                        <a:gd name="connsiteX1" fmla="*/ 226244 w 1263192"/>
                        <a:gd name="connsiteY1" fmla="*/ 492109 h 508190"/>
                        <a:gd name="connsiteX2" fmla="*/ 556182 w 1263192"/>
                        <a:gd name="connsiteY2" fmla="*/ 275293 h 508190"/>
                        <a:gd name="connsiteX3" fmla="*/ 716438 w 1263192"/>
                        <a:gd name="connsiteY3" fmla="*/ 30196 h 508190"/>
                        <a:gd name="connsiteX4" fmla="*/ 1084083 w 1263192"/>
                        <a:gd name="connsiteY4" fmla="*/ 1915 h 508190"/>
                        <a:gd name="connsiteX5" fmla="*/ 1263192 w 1263192"/>
                        <a:gd name="connsiteY5" fmla="*/ 11342 h 508190"/>
                        <a:gd name="connsiteX0" fmla="*/ 0 w 1263192"/>
                        <a:gd name="connsiteY0" fmla="*/ 463856 h 498791"/>
                        <a:gd name="connsiteX1" fmla="*/ 226244 w 1263192"/>
                        <a:gd name="connsiteY1" fmla="*/ 482710 h 498791"/>
                        <a:gd name="connsiteX2" fmla="*/ 556182 w 1263192"/>
                        <a:gd name="connsiteY2" fmla="*/ 265894 h 498791"/>
                        <a:gd name="connsiteX3" fmla="*/ 716438 w 1263192"/>
                        <a:gd name="connsiteY3" fmla="*/ 20797 h 498791"/>
                        <a:gd name="connsiteX4" fmla="*/ 1084083 w 1263192"/>
                        <a:gd name="connsiteY4" fmla="*/ 11370 h 498791"/>
                        <a:gd name="connsiteX5" fmla="*/ 1263192 w 1263192"/>
                        <a:gd name="connsiteY5" fmla="*/ 1943 h 498791"/>
                        <a:gd name="connsiteX0" fmla="*/ 0 w 1263192"/>
                        <a:gd name="connsiteY0" fmla="*/ 463805 h 498740"/>
                        <a:gd name="connsiteX1" fmla="*/ 226244 w 1263192"/>
                        <a:gd name="connsiteY1" fmla="*/ 482659 h 498740"/>
                        <a:gd name="connsiteX2" fmla="*/ 556182 w 1263192"/>
                        <a:gd name="connsiteY2" fmla="*/ 265843 h 498740"/>
                        <a:gd name="connsiteX3" fmla="*/ 772999 w 1263192"/>
                        <a:gd name="connsiteY3" fmla="*/ 30173 h 498740"/>
                        <a:gd name="connsiteX4" fmla="*/ 1084083 w 1263192"/>
                        <a:gd name="connsiteY4" fmla="*/ 11319 h 498740"/>
                        <a:gd name="connsiteX5" fmla="*/ 1263192 w 1263192"/>
                        <a:gd name="connsiteY5" fmla="*/ 1892 h 498740"/>
                        <a:gd name="connsiteX0" fmla="*/ 0 w 1263192"/>
                        <a:gd name="connsiteY0" fmla="*/ 463805 h 486816"/>
                        <a:gd name="connsiteX1" fmla="*/ 367646 w 1263192"/>
                        <a:gd name="connsiteY1" fmla="*/ 463805 h 486816"/>
                        <a:gd name="connsiteX2" fmla="*/ 556182 w 1263192"/>
                        <a:gd name="connsiteY2" fmla="*/ 265843 h 486816"/>
                        <a:gd name="connsiteX3" fmla="*/ 772999 w 1263192"/>
                        <a:gd name="connsiteY3" fmla="*/ 30173 h 486816"/>
                        <a:gd name="connsiteX4" fmla="*/ 1084083 w 1263192"/>
                        <a:gd name="connsiteY4" fmla="*/ 11319 h 486816"/>
                        <a:gd name="connsiteX5" fmla="*/ 1263192 w 1263192"/>
                        <a:gd name="connsiteY5" fmla="*/ 1892 h 486816"/>
                        <a:gd name="connsiteX0" fmla="*/ 0 w 1263192"/>
                        <a:gd name="connsiteY0" fmla="*/ 463805 h 486816"/>
                        <a:gd name="connsiteX1" fmla="*/ 414780 w 1263192"/>
                        <a:gd name="connsiteY1" fmla="*/ 463805 h 486816"/>
                        <a:gd name="connsiteX2" fmla="*/ 556182 w 1263192"/>
                        <a:gd name="connsiteY2" fmla="*/ 265843 h 486816"/>
                        <a:gd name="connsiteX3" fmla="*/ 772999 w 1263192"/>
                        <a:gd name="connsiteY3" fmla="*/ 30173 h 486816"/>
                        <a:gd name="connsiteX4" fmla="*/ 1084083 w 1263192"/>
                        <a:gd name="connsiteY4" fmla="*/ 11319 h 486816"/>
                        <a:gd name="connsiteX5" fmla="*/ 1263192 w 1263192"/>
                        <a:gd name="connsiteY5" fmla="*/ 1892 h 486816"/>
                        <a:gd name="connsiteX0" fmla="*/ 0 w 1263192"/>
                        <a:gd name="connsiteY0" fmla="*/ 478598 h 501609"/>
                        <a:gd name="connsiteX1" fmla="*/ 414780 w 1263192"/>
                        <a:gd name="connsiteY1" fmla="*/ 478598 h 501609"/>
                        <a:gd name="connsiteX2" fmla="*/ 556182 w 1263192"/>
                        <a:gd name="connsiteY2" fmla="*/ 280636 h 501609"/>
                        <a:gd name="connsiteX3" fmla="*/ 772999 w 1263192"/>
                        <a:gd name="connsiteY3" fmla="*/ 16686 h 501609"/>
                        <a:gd name="connsiteX4" fmla="*/ 1084083 w 1263192"/>
                        <a:gd name="connsiteY4" fmla="*/ 26112 h 501609"/>
                        <a:gd name="connsiteX5" fmla="*/ 1263192 w 1263192"/>
                        <a:gd name="connsiteY5" fmla="*/ 16685 h 501609"/>
                        <a:gd name="connsiteX0" fmla="*/ 0 w 1263192"/>
                        <a:gd name="connsiteY0" fmla="*/ 494442 h 517453"/>
                        <a:gd name="connsiteX1" fmla="*/ 414780 w 1263192"/>
                        <a:gd name="connsiteY1" fmla="*/ 494442 h 517453"/>
                        <a:gd name="connsiteX2" fmla="*/ 556182 w 1263192"/>
                        <a:gd name="connsiteY2" fmla="*/ 296480 h 517453"/>
                        <a:gd name="connsiteX3" fmla="*/ 772999 w 1263192"/>
                        <a:gd name="connsiteY3" fmla="*/ 32530 h 517453"/>
                        <a:gd name="connsiteX4" fmla="*/ 1084083 w 1263192"/>
                        <a:gd name="connsiteY4" fmla="*/ 4248 h 517453"/>
                        <a:gd name="connsiteX5" fmla="*/ 1263192 w 1263192"/>
                        <a:gd name="connsiteY5" fmla="*/ 32529 h 517453"/>
                        <a:gd name="connsiteX0" fmla="*/ 0 w 1282046"/>
                        <a:gd name="connsiteY0" fmla="*/ 493187 h 516198"/>
                        <a:gd name="connsiteX1" fmla="*/ 414780 w 1282046"/>
                        <a:gd name="connsiteY1" fmla="*/ 493187 h 516198"/>
                        <a:gd name="connsiteX2" fmla="*/ 556182 w 1282046"/>
                        <a:gd name="connsiteY2" fmla="*/ 295225 h 516198"/>
                        <a:gd name="connsiteX3" fmla="*/ 772999 w 1282046"/>
                        <a:gd name="connsiteY3" fmla="*/ 31275 h 516198"/>
                        <a:gd name="connsiteX4" fmla="*/ 1084083 w 1282046"/>
                        <a:gd name="connsiteY4" fmla="*/ 2993 h 516198"/>
                        <a:gd name="connsiteX5" fmla="*/ 1282046 w 1282046"/>
                        <a:gd name="connsiteY5" fmla="*/ 12421 h 51619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82046" h="516198">
                          <a:moveTo>
                            <a:pt x="0" y="493187"/>
                          </a:moveTo>
                          <a:cubicBezTo>
                            <a:pt x="71487" y="521467"/>
                            <a:pt x="322083" y="526181"/>
                            <a:pt x="414780" y="493187"/>
                          </a:cubicBezTo>
                          <a:cubicBezTo>
                            <a:pt x="507477" y="460193"/>
                            <a:pt x="496479" y="372210"/>
                            <a:pt x="556182" y="295225"/>
                          </a:cubicBezTo>
                          <a:cubicBezTo>
                            <a:pt x="615885" y="218240"/>
                            <a:pt x="685016" y="79980"/>
                            <a:pt x="772999" y="31275"/>
                          </a:cubicBezTo>
                          <a:cubicBezTo>
                            <a:pt x="860982" y="-17430"/>
                            <a:pt x="999242" y="6135"/>
                            <a:pt x="1084083" y="2993"/>
                          </a:cubicBezTo>
                          <a:cubicBezTo>
                            <a:pt x="1168924" y="-149"/>
                            <a:pt x="1243553" y="6136"/>
                            <a:pt x="1282046" y="12421"/>
                          </a:cubicBezTo>
                        </a:path>
                      </a:pathLst>
                    </a:custGeom>
                    <a:no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grpSp>
                  <p:nvGrpSpPr>
                    <p:cNvPr id="176" name="Group 175"/>
                    <p:cNvGrpSpPr/>
                    <p:nvPr/>
                  </p:nvGrpSpPr>
                  <p:grpSpPr>
                    <a:xfrm>
                      <a:off x="5846522" y="973058"/>
                      <a:ext cx="1717404" cy="1254773"/>
                      <a:chOff x="2221414" y="2672593"/>
                      <a:chExt cx="1717404" cy="1254773"/>
                    </a:xfrm>
                  </p:grpSpPr>
                  <p:grpSp>
                    <p:nvGrpSpPr>
                      <p:cNvPr id="177" name="Group 176"/>
                      <p:cNvGrpSpPr/>
                      <p:nvPr/>
                    </p:nvGrpSpPr>
                    <p:grpSpPr>
                      <a:xfrm>
                        <a:off x="2221414" y="2672593"/>
                        <a:ext cx="1656397" cy="914400"/>
                        <a:chOff x="2221414" y="2672593"/>
                        <a:chExt cx="1656397" cy="914400"/>
                      </a:xfrm>
                    </p:grpSpPr>
                    <p:grpSp>
                      <p:nvGrpSpPr>
                        <p:cNvPr id="179" name="Group 178"/>
                        <p:cNvGrpSpPr/>
                        <p:nvPr/>
                      </p:nvGrpSpPr>
                      <p:grpSpPr>
                        <a:xfrm>
                          <a:off x="2658611" y="2672593"/>
                          <a:ext cx="1219200" cy="914400"/>
                          <a:chOff x="2658611" y="2672593"/>
                          <a:chExt cx="1219200" cy="914400"/>
                        </a:xfrm>
                      </p:grpSpPr>
                      <p:cxnSp>
                        <p:nvCxnSpPr>
                          <p:cNvPr id="181" name="Straight Arrow Connector 180"/>
                          <p:cNvCxnSpPr/>
                          <p:nvPr/>
                        </p:nvCxnSpPr>
                        <p:spPr>
                          <a:xfrm flipV="1">
                            <a:off x="2667000" y="2672593"/>
                            <a:ext cx="0" cy="9144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82" name="Straight Arrow Connector 181"/>
                          <p:cNvCxnSpPr/>
                          <p:nvPr/>
                        </p:nvCxnSpPr>
                        <p:spPr>
                          <a:xfrm rot="5400000" flipV="1">
                            <a:off x="3268211" y="2963411"/>
                            <a:ext cx="0" cy="12192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180" name="TextBox 179"/>
                        <p:cNvSpPr txBox="1"/>
                        <p:nvPr/>
                      </p:nvSpPr>
                      <p:spPr>
                        <a:xfrm>
                          <a:off x="2221414" y="2828300"/>
                          <a:ext cx="461665" cy="66511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vert="vert270" wrap="none" rtlCol="0">
                          <a:spAutoFit/>
                        </a:bodyPr>
                        <a:lstStyle/>
                        <a:p>
                          <a:r>
                            <a:rPr lang="en-US" dirty="0" smtClean="0">
                              <a:solidFill>
                                <a:srgbClr val="0000CC"/>
                              </a:solidFill>
                            </a:rPr>
                            <a:t>Value</a:t>
                          </a:r>
                          <a:endParaRPr lang="en-US" dirty="0">
                            <a:solidFill>
                              <a:srgbClr val="0000CC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178" name="TextBox 177"/>
                      <p:cNvSpPr txBox="1"/>
                      <p:nvPr/>
                    </p:nvSpPr>
                    <p:spPr>
                      <a:xfrm>
                        <a:off x="2597603" y="3558034"/>
                        <a:ext cx="13412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parameter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</p:grpSp>
              <p:grpSp>
                <p:nvGrpSpPr>
                  <p:cNvPr id="157" name="Group 156"/>
                  <p:cNvGrpSpPr/>
                  <p:nvPr/>
                </p:nvGrpSpPr>
                <p:grpSpPr>
                  <a:xfrm>
                    <a:off x="6730033" y="3215772"/>
                    <a:ext cx="1809690" cy="1254773"/>
                    <a:chOff x="5846522" y="1161598"/>
                    <a:chExt cx="1809690" cy="1254773"/>
                  </a:xfrm>
                </p:grpSpPr>
                <p:sp>
                  <p:nvSpPr>
                    <p:cNvPr id="167" name="Freeform 166"/>
                    <p:cNvSpPr/>
                    <p:nvPr/>
                  </p:nvSpPr>
                  <p:spPr>
                    <a:xfrm>
                      <a:off x="6308178" y="1222836"/>
                      <a:ext cx="1348034" cy="700257"/>
                    </a:xfrm>
                    <a:custGeom>
                      <a:avLst/>
                      <a:gdLst>
                        <a:gd name="connsiteX0" fmla="*/ 0 w 1263192"/>
                        <a:gd name="connsiteY0" fmla="*/ 472175 h 509202"/>
                        <a:gd name="connsiteX1" fmla="*/ 226244 w 1263192"/>
                        <a:gd name="connsiteY1" fmla="*/ 491029 h 509202"/>
                        <a:gd name="connsiteX2" fmla="*/ 499621 w 1263192"/>
                        <a:gd name="connsiteY2" fmla="*/ 245932 h 509202"/>
                        <a:gd name="connsiteX3" fmla="*/ 650450 w 1263192"/>
                        <a:gd name="connsiteY3" fmla="*/ 29116 h 509202"/>
                        <a:gd name="connsiteX4" fmla="*/ 1084083 w 1263192"/>
                        <a:gd name="connsiteY4" fmla="*/ 835 h 509202"/>
                        <a:gd name="connsiteX5" fmla="*/ 1263192 w 1263192"/>
                        <a:gd name="connsiteY5" fmla="*/ 10262 h 509202"/>
                        <a:gd name="connsiteX0" fmla="*/ 0 w 1263192"/>
                        <a:gd name="connsiteY0" fmla="*/ 474333 h 507873"/>
                        <a:gd name="connsiteX1" fmla="*/ 226244 w 1263192"/>
                        <a:gd name="connsiteY1" fmla="*/ 493187 h 507873"/>
                        <a:gd name="connsiteX2" fmla="*/ 499621 w 1263192"/>
                        <a:gd name="connsiteY2" fmla="*/ 295224 h 507873"/>
                        <a:gd name="connsiteX3" fmla="*/ 650450 w 1263192"/>
                        <a:gd name="connsiteY3" fmla="*/ 31274 h 507873"/>
                        <a:gd name="connsiteX4" fmla="*/ 1084083 w 1263192"/>
                        <a:gd name="connsiteY4" fmla="*/ 2993 h 507873"/>
                        <a:gd name="connsiteX5" fmla="*/ 1263192 w 1263192"/>
                        <a:gd name="connsiteY5" fmla="*/ 12420 h 507873"/>
                        <a:gd name="connsiteX0" fmla="*/ 0 w 1263192"/>
                        <a:gd name="connsiteY0" fmla="*/ 474333 h 507873"/>
                        <a:gd name="connsiteX1" fmla="*/ 226244 w 1263192"/>
                        <a:gd name="connsiteY1" fmla="*/ 493187 h 507873"/>
                        <a:gd name="connsiteX2" fmla="*/ 499621 w 1263192"/>
                        <a:gd name="connsiteY2" fmla="*/ 295224 h 507873"/>
                        <a:gd name="connsiteX3" fmla="*/ 716438 w 1263192"/>
                        <a:gd name="connsiteY3" fmla="*/ 31274 h 507873"/>
                        <a:gd name="connsiteX4" fmla="*/ 1084083 w 1263192"/>
                        <a:gd name="connsiteY4" fmla="*/ 2993 h 507873"/>
                        <a:gd name="connsiteX5" fmla="*/ 1263192 w 1263192"/>
                        <a:gd name="connsiteY5" fmla="*/ 12420 h 507873"/>
                        <a:gd name="connsiteX0" fmla="*/ 0 w 1263192"/>
                        <a:gd name="connsiteY0" fmla="*/ 473255 h 508190"/>
                        <a:gd name="connsiteX1" fmla="*/ 226244 w 1263192"/>
                        <a:gd name="connsiteY1" fmla="*/ 492109 h 508190"/>
                        <a:gd name="connsiteX2" fmla="*/ 556182 w 1263192"/>
                        <a:gd name="connsiteY2" fmla="*/ 275293 h 508190"/>
                        <a:gd name="connsiteX3" fmla="*/ 716438 w 1263192"/>
                        <a:gd name="connsiteY3" fmla="*/ 30196 h 508190"/>
                        <a:gd name="connsiteX4" fmla="*/ 1084083 w 1263192"/>
                        <a:gd name="connsiteY4" fmla="*/ 1915 h 508190"/>
                        <a:gd name="connsiteX5" fmla="*/ 1263192 w 1263192"/>
                        <a:gd name="connsiteY5" fmla="*/ 11342 h 508190"/>
                        <a:gd name="connsiteX0" fmla="*/ 0 w 1263192"/>
                        <a:gd name="connsiteY0" fmla="*/ 463856 h 498791"/>
                        <a:gd name="connsiteX1" fmla="*/ 226244 w 1263192"/>
                        <a:gd name="connsiteY1" fmla="*/ 482710 h 498791"/>
                        <a:gd name="connsiteX2" fmla="*/ 556182 w 1263192"/>
                        <a:gd name="connsiteY2" fmla="*/ 265894 h 498791"/>
                        <a:gd name="connsiteX3" fmla="*/ 716438 w 1263192"/>
                        <a:gd name="connsiteY3" fmla="*/ 20797 h 498791"/>
                        <a:gd name="connsiteX4" fmla="*/ 1084083 w 1263192"/>
                        <a:gd name="connsiteY4" fmla="*/ 11370 h 498791"/>
                        <a:gd name="connsiteX5" fmla="*/ 1263192 w 1263192"/>
                        <a:gd name="connsiteY5" fmla="*/ 1943 h 498791"/>
                        <a:gd name="connsiteX0" fmla="*/ 0 w 1263192"/>
                        <a:gd name="connsiteY0" fmla="*/ 463805 h 498740"/>
                        <a:gd name="connsiteX1" fmla="*/ 226244 w 1263192"/>
                        <a:gd name="connsiteY1" fmla="*/ 482659 h 498740"/>
                        <a:gd name="connsiteX2" fmla="*/ 556182 w 1263192"/>
                        <a:gd name="connsiteY2" fmla="*/ 265843 h 498740"/>
                        <a:gd name="connsiteX3" fmla="*/ 772999 w 1263192"/>
                        <a:gd name="connsiteY3" fmla="*/ 30173 h 498740"/>
                        <a:gd name="connsiteX4" fmla="*/ 1084083 w 1263192"/>
                        <a:gd name="connsiteY4" fmla="*/ 11319 h 498740"/>
                        <a:gd name="connsiteX5" fmla="*/ 1263192 w 1263192"/>
                        <a:gd name="connsiteY5" fmla="*/ 1892 h 498740"/>
                        <a:gd name="connsiteX0" fmla="*/ 0 w 1263192"/>
                        <a:gd name="connsiteY0" fmla="*/ 463805 h 486816"/>
                        <a:gd name="connsiteX1" fmla="*/ 367646 w 1263192"/>
                        <a:gd name="connsiteY1" fmla="*/ 463805 h 486816"/>
                        <a:gd name="connsiteX2" fmla="*/ 556182 w 1263192"/>
                        <a:gd name="connsiteY2" fmla="*/ 265843 h 486816"/>
                        <a:gd name="connsiteX3" fmla="*/ 772999 w 1263192"/>
                        <a:gd name="connsiteY3" fmla="*/ 30173 h 486816"/>
                        <a:gd name="connsiteX4" fmla="*/ 1084083 w 1263192"/>
                        <a:gd name="connsiteY4" fmla="*/ 11319 h 486816"/>
                        <a:gd name="connsiteX5" fmla="*/ 1263192 w 1263192"/>
                        <a:gd name="connsiteY5" fmla="*/ 1892 h 486816"/>
                        <a:gd name="connsiteX0" fmla="*/ 0 w 1263192"/>
                        <a:gd name="connsiteY0" fmla="*/ 463805 h 486816"/>
                        <a:gd name="connsiteX1" fmla="*/ 414780 w 1263192"/>
                        <a:gd name="connsiteY1" fmla="*/ 463805 h 486816"/>
                        <a:gd name="connsiteX2" fmla="*/ 556182 w 1263192"/>
                        <a:gd name="connsiteY2" fmla="*/ 265843 h 486816"/>
                        <a:gd name="connsiteX3" fmla="*/ 772999 w 1263192"/>
                        <a:gd name="connsiteY3" fmla="*/ 30173 h 486816"/>
                        <a:gd name="connsiteX4" fmla="*/ 1084083 w 1263192"/>
                        <a:gd name="connsiteY4" fmla="*/ 11319 h 486816"/>
                        <a:gd name="connsiteX5" fmla="*/ 1263192 w 1263192"/>
                        <a:gd name="connsiteY5" fmla="*/ 1892 h 486816"/>
                        <a:gd name="connsiteX0" fmla="*/ 0 w 1263192"/>
                        <a:gd name="connsiteY0" fmla="*/ 478598 h 501609"/>
                        <a:gd name="connsiteX1" fmla="*/ 414780 w 1263192"/>
                        <a:gd name="connsiteY1" fmla="*/ 478598 h 501609"/>
                        <a:gd name="connsiteX2" fmla="*/ 556182 w 1263192"/>
                        <a:gd name="connsiteY2" fmla="*/ 280636 h 501609"/>
                        <a:gd name="connsiteX3" fmla="*/ 772999 w 1263192"/>
                        <a:gd name="connsiteY3" fmla="*/ 16686 h 501609"/>
                        <a:gd name="connsiteX4" fmla="*/ 1084083 w 1263192"/>
                        <a:gd name="connsiteY4" fmla="*/ 26112 h 501609"/>
                        <a:gd name="connsiteX5" fmla="*/ 1263192 w 1263192"/>
                        <a:gd name="connsiteY5" fmla="*/ 16685 h 501609"/>
                        <a:gd name="connsiteX0" fmla="*/ 0 w 1263192"/>
                        <a:gd name="connsiteY0" fmla="*/ 494442 h 517453"/>
                        <a:gd name="connsiteX1" fmla="*/ 414780 w 1263192"/>
                        <a:gd name="connsiteY1" fmla="*/ 494442 h 517453"/>
                        <a:gd name="connsiteX2" fmla="*/ 556182 w 1263192"/>
                        <a:gd name="connsiteY2" fmla="*/ 296480 h 517453"/>
                        <a:gd name="connsiteX3" fmla="*/ 772999 w 1263192"/>
                        <a:gd name="connsiteY3" fmla="*/ 32530 h 517453"/>
                        <a:gd name="connsiteX4" fmla="*/ 1084083 w 1263192"/>
                        <a:gd name="connsiteY4" fmla="*/ 4248 h 517453"/>
                        <a:gd name="connsiteX5" fmla="*/ 1263192 w 1263192"/>
                        <a:gd name="connsiteY5" fmla="*/ 32529 h 517453"/>
                        <a:gd name="connsiteX0" fmla="*/ 0 w 1282046"/>
                        <a:gd name="connsiteY0" fmla="*/ 493187 h 516198"/>
                        <a:gd name="connsiteX1" fmla="*/ 414780 w 1282046"/>
                        <a:gd name="connsiteY1" fmla="*/ 493187 h 516198"/>
                        <a:gd name="connsiteX2" fmla="*/ 556182 w 1282046"/>
                        <a:gd name="connsiteY2" fmla="*/ 295225 h 516198"/>
                        <a:gd name="connsiteX3" fmla="*/ 772999 w 1282046"/>
                        <a:gd name="connsiteY3" fmla="*/ 31275 h 516198"/>
                        <a:gd name="connsiteX4" fmla="*/ 1084083 w 1282046"/>
                        <a:gd name="connsiteY4" fmla="*/ 2993 h 516198"/>
                        <a:gd name="connsiteX5" fmla="*/ 1282046 w 1282046"/>
                        <a:gd name="connsiteY5" fmla="*/ 12421 h 516198"/>
                        <a:gd name="connsiteX0" fmla="*/ 0 w 1282046"/>
                        <a:gd name="connsiteY0" fmla="*/ 493187 h 495494"/>
                        <a:gd name="connsiteX1" fmla="*/ 216817 w 1282046"/>
                        <a:gd name="connsiteY1" fmla="*/ 248090 h 495494"/>
                        <a:gd name="connsiteX2" fmla="*/ 556182 w 1282046"/>
                        <a:gd name="connsiteY2" fmla="*/ 295225 h 495494"/>
                        <a:gd name="connsiteX3" fmla="*/ 772999 w 1282046"/>
                        <a:gd name="connsiteY3" fmla="*/ 31275 h 495494"/>
                        <a:gd name="connsiteX4" fmla="*/ 1084083 w 1282046"/>
                        <a:gd name="connsiteY4" fmla="*/ 2993 h 495494"/>
                        <a:gd name="connsiteX5" fmla="*/ 1282046 w 1282046"/>
                        <a:gd name="connsiteY5" fmla="*/ 12421 h 495494"/>
                        <a:gd name="connsiteX0" fmla="*/ 0 w 1282046"/>
                        <a:gd name="connsiteY0" fmla="*/ 491030 h 493754"/>
                        <a:gd name="connsiteX1" fmla="*/ 216817 w 1282046"/>
                        <a:gd name="connsiteY1" fmla="*/ 245933 h 493754"/>
                        <a:gd name="connsiteX2" fmla="*/ 490194 w 1282046"/>
                        <a:gd name="connsiteY2" fmla="*/ 47971 h 493754"/>
                        <a:gd name="connsiteX3" fmla="*/ 772999 w 1282046"/>
                        <a:gd name="connsiteY3" fmla="*/ 29118 h 493754"/>
                        <a:gd name="connsiteX4" fmla="*/ 1084083 w 1282046"/>
                        <a:gd name="connsiteY4" fmla="*/ 836 h 493754"/>
                        <a:gd name="connsiteX5" fmla="*/ 1282046 w 1282046"/>
                        <a:gd name="connsiteY5" fmla="*/ 10264 h 493754"/>
                        <a:gd name="connsiteX0" fmla="*/ 0 w 1282046"/>
                        <a:gd name="connsiteY0" fmla="*/ 519779 h 522503"/>
                        <a:gd name="connsiteX1" fmla="*/ 216817 w 1282046"/>
                        <a:gd name="connsiteY1" fmla="*/ 274682 h 522503"/>
                        <a:gd name="connsiteX2" fmla="*/ 490194 w 1282046"/>
                        <a:gd name="connsiteY2" fmla="*/ 76720 h 522503"/>
                        <a:gd name="connsiteX3" fmla="*/ 782426 w 1282046"/>
                        <a:gd name="connsiteY3" fmla="*/ 1307 h 522503"/>
                        <a:gd name="connsiteX4" fmla="*/ 1084083 w 1282046"/>
                        <a:gd name="connsiteY4" fmla="*/ 29585 h 522503"/>
                        <a:gd name="connsiteX5" fmla="*/ 1282046 w 1282046"/>
                        <a:gd name="connsiteY5" fmla="*/ 39013 h 522503"/>
                        <a:gd name="connsiteX0" fmla="*/ 0 w 1282046"/>
                        <a:gd name="connsiteY0" fmla="*/ 519779 h 522392"/>
                        <a:gd name="connsiteX1" fmla="*/ 235671 w 1282046"/>
                        <a:gd name="connsiteY1" fmla="*/ 265255 h 522392"/>
                        <a:gd name="connsiteX2" fmla="*/ 490194 w 1282046"/>
                        <a:gd name="connsiteY2" fmla="*/ 76720 h 522392"/>
                        <a:gd name="connsiteX3" fmla="*/ 782426 w 1282046"/>
                        <a:gd name="connsiteY3" fmla="*/ 1307 h 522392"/>
                        <a:gd name="connsiteX4" fmla="*/ 1084083 w 1282046"/>
                        <a:gd name="connsiteY4" fmla="*/ 29585 h 522392"/>
                        <a:gd name="connsiteX5" fmla="*/ 1282046 w 1282046"/>
                        <a:gd name="connsiteY5" fmla="*/ 39013 h 522392"/>
                        <a:gd name="connsiteX0" fmla="*/ 0 w 1282046"/>
                        <a:gd name="connsiteY0" fmla="*/ 519779 h 522025"/>
                        <a:gd name="connsiteX1" fmla="*/ 235671 w 1282046"/>
                        <a:gd name="connsiteY1" fmla="*/ 227548 h 522025"/>
                        <a:gd name="connsiteX2" fmla="*/ 490194 w 1282046"/>
                        <a:gd name="connsiteY2" fmla="*/ 76720 h 522025"/>
                        <a:gd name="connsiteX3" fmla="*/ 782426 w 1282046"/>
                        <a:gd name="connsiteY3" fmla="*/ 1307 h 522025"/>
                        <a:gd name="connsiteX4" fmla="*/ 1084083 w 1282046"/>
                        <a:gd name="connsiteY4" fmla="*/ 29585 h 522025"/>
                        <a:gd name="connsiteX5" fmla="*/ 1282046 w 1282046"/>
                        <a:gd name="connsiteY5" fmla="*/ 39013 h 522025"/>
                        <a:gd name="connsiteX0" fmla="*/ 0 w 1282046"/>
                        <a:gd name="connsiteY0" fmla="*/ 519779 h 522191"/>
                        <a:gd name="connsiteX1" fmla="*/ 235671 w 1282046"/>
                        <a:gd name="connsiteY1" fmla="*/ 227548 h 522191"/>
                        <a:gd name="connsiteX2" fmla="*/ 490194 w 1282046"/>
                        <a:gd name="connsiteY2" fmla="*/ 76720 h 522191"/>
                        <a:gd name="connsiteX3" fmla="*/ 782426 w 1282046"/>
                        <a:gd name="connsiteY3" fmla="*/ 1307 h 522191"/>
                        <a:gd name="connsiteX4" fmla="*/ 1084083 w 1282046"/>
                        <a:gd name="connsiteY4" fmla="*/ 29585 h 522191"/>
                        <a:gd name="connsiteX5" fmla="*/ 1282046 w 1282046"/>
                        <a:gd name="connsiteY5" fmla="*/ 39013 h 522191"/>
                        <a:gd name="connsiteX0" fmla="*/ 0 w 1282046"/>
                        <a:gd name="connsiteY0" fmla="*/ 519779 h 519779"/>
                        <a:gd name="connsiteX1" fmla="*/ 235671 w 1282046"/>
                        <a:gd name="connsiteY1" fmla="*/ 227548 h 519779"/>
                        <a:gd name="connsiteX2" fmla="*/ 490194 w 1282046"/>
                        <a:gd name="connsiteY2" fmla="*/ 76720 h 519779"/>
                        <a:gd name="connsiteX3" fmla="*/ 782426 w 1282046"/>
                        <a:gd name="connsiteY3" fmla="*/ 1307 h 519779"/>
                        <a:gd name="connsiteX4" fmla="*/ 1084083 w 1282046"/>
                        <a:gd name="connsiteY4" fmla="*/ 29585 h 519779"/>
                        <a:gd name="connsiteX5" fmla="*/ 1282046 w 1282046"/>
                        <a:gd name="connsiteY5" fmla="*/ 39013 h 519779"/>
                        <a:gd name="connsiteX0" fmla="*/ 0 w 1282046"/>
                        <a:gd name="connsiteY0" fmla="*/ 519779 h 519779"/>
                        <a:gd name="connsiteX1" fmla="*/ 235671 w 1282046"/>
                        <a:gd name="connsiteY1" fmla="*/ 227548 h 519779"/>
                        <a:gd name="connsiteX2" fmla="*/ 490194 w 1282046"/>
                        <a:gd name="connsiteY2" fmla="*/ 76720 h 519779"/>
                        <a:gd name="connsiteX3" fmla="*/ 782426 w 1282046"/>
                        <a:gd name="connsiteY3" fmla="*/ 1307 h 519779"/>
                        <a:gd name="connsiteX4" fmla="*/ 1084083 w 1282046"/>
                        <a:gd name="connsiteY4" fmla="*/ 29585 h 519779"/>
                        <a:gd name="connsiteX5" fmla="*/ 1282046 w 1282046"/>
                        <a:gd name="connsiteY5" fmla="*/ 39013 h 519779"/>
                        <a:gd name="connsiteX0" fmla="*/ 0 w 1282046"/>
                        <a:gd name="connsiteY0" fmla="*/ 519779 h 519779"/>
                        <a:gd name="connsiteX1" fmla="*/ 235671 w 1282046"/>
                        <a:gd name="connsiteY1" fmla="*/ 227548 h 519779"/>
                        <a:gd name="connsiteX2" fmla="*/ 490194 w 1282046"/>
                        <a:gd name="connsiteY2" fmla="*/ 76720 h 519779"/>
                        <a:gd name="connsiteX3" fmla="*/ 782426 w 1282046"/>
                        <a:gd name="connsiteY3" fmla="*/ 1307 h 519779"/>
                        <a:gd name="connsiteX4" fmla="*/ 1084083 w 1282046"/>
                        <a:gd name="connsiteY4" fmla="*/ 29585 h 519779"/>
                        <a:gd name="connsiteX5" fmla="*/ 1282046 w 1282046"/>
                        <a:gd name="connsiteY5" fmla="*/ 39013 h 519779"/>
                        <a:gd name="connsiteX0" fmla="*/ 0 w 1282046"/>
                        <a:gd name="connsiteY0" fmla="*/ 539296 h 539296"/>
                        <a:gd name="connsiteX1" fmla="*/ 235671 w 1282046"/>
                        <a:gd name="connsiteY1" fmla="*/ 247065 h 539296"/>
                        <a:gd name="connsiteX2" fmla="*/ 490194 w 1282046"/>
                        <a:gd name="connsiteY2" fmla="*/ 96237 h 539296"/>
                        <a:gd name="connsiteX3" fmla="*/ 782426 w 1282046"/>
                        <a:gd name="connsiteY3" fmla="*/ 20824 h 539296"/>
                        <a:gd name="connsiteX4" fmla="*/ 1093509 w 1282046"/>
                        <a:gd name="connsiteY4" fmla="*/ 1968 h 539296"/>
                        <a:gd name="connsiteX5" fmla="*/ 1282046 w 1282046"/>
                        <a:gd name="connsiteY5" fmla="*/ 58530 h 539296"/>
                        <a:gd name="connsiteX0" fmla="*/ 0 w 1282046"/>
                        <a:gd name="connsiteY0" fmla="*/ 540955 h 540955"/>
                        <a:gd name="connsiteX1" fmla="*/ 235671 w 1282046"/>
                        <a:gd name="connsiteY1" fmla="*/ 248724 h 540955"/>
                        <a:gd name="connsiteX2" fmla="*/ 490194 w 1282046"/>
                        <a:gd name="connsiteY2" fmla="*/ 97896 h 540955"/>
                        <a:gd name="connsiteX3" fmla="*/ 782426 w 1282046"/>
                        <a:gd name="connsiteY3" fmla="*/ 22483 h 540955"/>
                        <a:gd name="connsiteX4" fmla="*/ 1093509 w 1282046"/>
                        <a:gd name="connsiteY4" fmla="*/ 3627 h 540955"/>
                        <a:gd name="connsiteX5" fmla="*/ 1282046 w 1282046"/>
                        <a:gd name="connsiteY5" fmla="*/ 3628 h 540955"/>
                        <a:gd name="connsiteX0" fmla="*/ 0 w 1282046"/>
                        <a:gd name="connsiteY0" fmla="*/ 584622 h 584622"/>
                        <a:gd name="connsiteX1" fmla="*/ 235671 w 1282046"/>
                        <a:gd name="connsiteY1" fmla="*/ 292391 h 584622"/>
                        <a:gd name="connsiteX2" fmla="*/ 490194 w 1282046"/>
                        <a:gd name="connsiteY2" fmla="*/ 141563 h 584622"/>
                        <a:gd name="connsiteX3" fmla="*/ 782426 w 1282046"/>
                        <a:gd name="connsiteY3" fmla="*/ 66150 h 584622"/>
                        <a:gd name="connsiteX4" fmla="*/ 1093509 w 1282046"/>
                        <a:gd name="connsiteY4" fmla="*/ 160 h 584622"/>
                        <a:gd name="connsiteX5" fmla="*/ 1282046 w 1282046"/>
                        <a:gd name="connsiteY5" fmla="*/ 47295 h 584622"/>
                        <a:gd name="connsiteX0" fmla="*/ 0 w 1329180"/>
                        <a:gd name="connsiteY0" fmla="*/ 632348 h 632348"/>
                        <a:gd name="connsiteX1" fmla="*/ 235671 w 1329180"/>
                        <a:gd name="connsiteY1" fmla="*/ 340117 h 632348"/>
                        <a:gd name="connsiteX2" fmla="*/ 490194 w 1329180"/>
                        <a:gd name="connsiteY2" fmla="*/ 189289 h 632348"/>
                        <a:gd name="connsiteX3" fmla="*/ 782426 w 1329180"/>
                        <a:gd name="connsiteY3" fmla="*/ 113876 h 632348"/>
                        <a:gd name="connsiteX4" fmla="*/ 1093509 w 1329180"/>
                        <a:gd name="connsiteY4" fmla="*/ 47886 h 632348"/>
                        <a:gd name="connsiteX5" fmla="*/ 1329180 w 1329180"/>
                        <a:gd name="connsiteY5" fmla="*/ 753 h 632348"/>
                        <a:gd name="connsiteX0" fmla="*/ 0 w 1329180"/>
                        <a:gd name="connsiteY0" fmla="*/ 632295 h 632295"/>
                        <a:gd name="connsiteX1" fmla="*/ 235671 w 1329180"/>
                        <a:gd name="connsiteY1" fmla="*/ 340064 h 632295"/>
                        <a:gd name="connsiteX2" fmla="*/ 490194 w 1329180"/>
                        <a:gd name="connsiteY2" fmla="*/ 189236 h 632295"/>
                        <a:gd name="connsiteX3" fmla="*/ 791853 w 1329180"/>
                        <a:gd name="connsiteY3" fmla="*/ 94969 h 632295"/>
                        <a:gd name="connsiteX4" fmla="*/ 1093509 w 1329180"/>
                        <a:gd name="connsiteY4" fmla="*/ 47833 h 632295"/>
                        <a:gd name="connsiteX5" fmla="*/ 1329180 w 1329180"/>
                        <a:gd name="connsiteY5" fmla="*/ 700 h 632295"/>
                        <a:gd name="connsiteX0" fmla="*/ 0 w 1329180"/>
                        <a:gd name="connsiteY0" fmla="*/ 632295 h 632295"/>
                        <a:gd name="connsiteX1" fmla="*/ 235671 w 1329180"/>
                        <a:gd name="connsiteY1" fmla="*/ 340064 h 632295"/>
                        <a:gd name="connsiteX2" fmla="*/ 490194 w 1329180"/>
                        <a:gd name="connsiteY2" fmla="*/ 189236 h 632295"/>
                        <a:gd name="connsiteX3" fmla="*/ 791853 w 1329180"/>
                        <a:gd name="connsiteY3" fmla="*/ 94969 h 632295"/>
                        <a:gd name="connsiteX4" fmla="*/ 1093509 w 1329180"/>
                        <a:gd name="connsiteY4" fmla="*/ 47833 h 632295"/>
                        <a:gd name="connsiteX5" fmla="*/ 1329180 w 1329180"/>
                        <a:gd name="connsiteY5" fmla="*/ 700 h 632295"/>
                        <a:gd name="connsiteX0" fmla="*/ 0 w 1348034"/>
                        <a:gd name="connsiteY0" fmla="*/ 604865 h 604865"/>
                        <a:gd name="connsiteX1" fmla="*/ 235671 w 1348034"/>
                        <a:gd name="connsiteY1" fmla="*/ 312634 h 604865"/>
                        <a:gd name="connsiteX2" fmla="*/ 490194 w 1348034"/>
                        <a:gd name="connsiteY2" fmla="*/ 161806 h 604865"/>
                        <a:gd name="connsiteX3" fmla="*/ 791853 w 1348034"/>
                        <a:gd name="connsiteY3" fmla="*/ 67539 h 604865"/>
                        <a:gd name="connsiteX4" fmla="*/ 1093509 w 1348034"/>
                        <a:gd name="connsiteY4" fmla="*/ 20403 h 604865"/>
                        <a:gd name="connsiteX5" fmla="*/ 1348034 w 1348034"/>
                        <a:gd name="connsiteY5" fmla="*/ 1551 h 604865"/>
                        <a:gd name="connsiteX0" fmla="*/ 0 w 1348034"/>
                        <a:gd name="connsiteY0" fmla="*/ 604865 h 686159"/>
                        <a:gd name="connsiteX1" fmla="*/ 244549 w 1348034"/>
                        <a:gd name="connsiteY1" fmla="*/ 667740 h 686159"/>
                        <a:gd name="connsiteX2" fmla="*/ 490194 w 1348034"/>
                        <a:gd name="connsiteY2" fmla="*/ 161806 h 686159"/>
                        <a:gd name="connsiteX3" fmla="*/ 791853 w 1348034"/>
                        <a:gd name="connsiteY3" fmla="*/ 67539 h 686159"/>
                        <a:gd name="connsiteX4" fmla="*/ 1093509 w 1348034"/>
                        <a:gd name="connsiteY4" fmla="*/ 20403 h 686159"/>
                        <a:gd name="connsiteX5" fmla="*/ 1348034 w 1348034"/>
                        <a:gd name="connsiteY5" fmla="*/ 1551 h 686159"/>
                        <a:gd name="connsiteX0" fmla="*/ 0 w 1348034"/>
                        <a:gd name="connsiteY0" fmla="*/ 604865 h 707077"/>
                        <a:gd name="connsiteX1" fmla="*/ 244549 w 1348034"/>
                        <a:gd name="connsiteY1" fmla="*/ 667740 h 707077"/>
                        <a:gd name="connsiteX2" fmla="*/ 490194 w 1348034"/>
                        <a:gd name="connsiteY2" fmla="*/ 161806 h 707077"/>
                        <a:gd name="connsiteX3" fmla="*/ 791853 w 1348034"/>
                        <a:gd name="connsiteY3" fmla="*/ 67539 h 707077"/>
                        <a:gd name="connsiteX4" fmla="*/ 1093509 w 1348034"/>
                        <a:gd name="connsiteY4" fmla="*/ 20403 h 707077"/>
                        <a:gd name="connsiteX5" fmla="*/ 1348034 w 1348034"/>
                        <a:gd name="connsiteY5" fmla="*/ 1551 h 707077"/>
                        <a:gd name="connsiteX0" fmla="*/ 0 w 1348034"/>
                        <a:gd name="connsiteY0" fmla="*/ 604865 h 700915"/>
                        <a:gd name="connsiteX1" fmla="*/ 244549 w 1348034"/>
                        <a:gd name="connsiteY1" fmla="*/ 667740 h 700915"/>
                        <a:gd name="connsiteX2" fmla="*/ 570093 w 1348034"/>
                        <a:gd name="connsiteY2" fmla="*/ 188439 h 700915"/>
                        <a:gd name="connsiteX3" fmla="*/ 791853 w 1348034"/>
                        <a:gd name="connsiteY3" fmla="*/ 67539 h 700915"/>
                        <a:gd name="connsiteX4" fmla="*/ 1093509 w 1348034"/>
                        <a:gd name="connsiteY4" fmla="*/ 20403 h 700915"/>
                        <a:gd name="connsiteX5" fmla="*/ 1348034 w 1348034"/>
                        <a:gd name="connsiteY5" fmla="*/ 1551 h 700915"/>
                        <a:gd name="connsiteX0" fmla="*/ 0 w 1348034"/>
                        <a:gd name="connsiteY0" fmla="*/ 604865 h 700915"/>
                        <a:gd name="connsiteX1" fmla="*/ 244549 w 1348034"/>
                        <a:gd name="connsiteY1" fmla="*/ 667740 h 700915"/>
                        <a:gd name="connsiteX2" fmla="*/ 570093 w 1348034"/>
                        <a:gd name="connsiteY2" fmla="*/ 188439 h 700915"/>
                        <a:gd name="connsiteX3" fmla="*/ 827363 w 1348034"/>
                        <a:gd name="connsiteY3" fmla="*/ 67539 h 700915"/>
                        <a:gd name="connsiteX4" fmla="*/ 1093509 w 1348034"/>
                        <a:gd name="connsiteY4" fmla="*/ 20403 h 700915"/>
                        <a:gd name="connsiteX5" fmla="*/ 1348034 w 1348034"/>
                        <a:gd name="connsiteY5" fmla="*/ 1551 h 700915"/>
                        <a:gd name="connsiteX0" fmla="*/ 0 w 1348034"/>
                        <a:gd name="connsiteY0" fmla="*/ 604865 h 700915"/>
                        <a:gd name="connsiteX1" fmla="*/ 244549 w 1348034"/>
                        <a:gd name="connsiteY1" fmla="*/ 667740 h 700915"/>
                        <a:gd name="connsiteX2" fmla="*/ 570093 w 1348034"/>
                        <a:gd name="connsiteY2" fmla="*/ 188439 h 700915"/>
                        <a:gd name="connsiteX3" fmla="*/ 827363 w 1348034"/>
                        <a:gd name="connsiteY3" fmla="*/ 67539 h 700915"/>
                        <a:gd name="connsiteX4" fmla="*/ 1120142 w 1348034"/>
                        <a:gd name="connsiteY4" fmla="*/ 20403 h 700915"/>
                        <a:gd name="connsiteX5" fmla="*/ 1348034 w 1348034"/>
                        <a:gd name="connsiteY5" fmla="*/ 1551 h 700915"/>
                        <a:gd name="connsiteX0" fmla="*/ 0 w 1348034"/>
                        <a:gd name="connsiteY0" fmla="*/ 604865 h 700257"/>
                        <a:gd name="connsiteX1" fmla="*/ 244549 w 1348034"/>
                        <a:gd name="connsiteY1" fmla="*/ 667740 h 700257"/>
                        <a:gd name="connsiteX2" fmla="*/ 605604 w 1348034"/>
                        <a:gd name="connsiteY2" fmla="*/ 197316 h 700257"/>
                        <a:gd name="connsiteX3" fmla="*/ 827363 w 1348034"/>
                        <a:gd name="connsiteY3" fmla="*/ 67539 h 700257"/>
                        <a:gd name="connsiteX4" fmla="*/ 1120142 w 1348034"/>
                        <a:gd name="connsiteY4" fmla="*/ 20403 h 700257"/>
                        <a:gd name="connsiteX5" fmla="*/ 1348034 w 1348034"/>
                        <a:gd name="connsiteY5" fmla="*/ 1551 h 700257"/>
                        <a:gd name="connsiteX0" fmla="*/ 0 w 1348034"/>
                        <a:gd name="connsiteY0" fmla="*/ 604865 h 700257"/>
                        <a:gd name="connsiteX1" fmla="*/ 244549 w 1348034"/>
                        <a:gd name="connsiteY1" fmla="*/ 667740 h 700257"/>
                        <a:gd name="connsiteX2" fmla="*/ 605604 w 1348034"/>
                        <a:gd name="connsiteY2" fmla="*/ 197316 h 700257"/>
                        <a:gd name="connsiteX3" fmla="*/ 862873 w 1348034"/>
                        <a:gd name="connsiteY3" fmla="*/ 67539 h 700257"/>
                        <a:gd name="connsiteX4" fmla="*/ 1120142 w 1348034"/>
                        <a:gd name="connsiteY4" fmla="*/ 20403 h 700257"/>
                        <a:gd name="connsiteX5" fmla="*/ 1348034 w 1348034"/>
                        <a:gd name="connsiteY5" fmla="*/ 1551 h 7002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48034" h="700257">
                          <a:moveTo>
                            <a:pt x="0" y="604865"/>
                          </a:moveTo>
                          <a:cubicBezTo>
                            <a:pt x="159165" y="688699"/>
                            <a:pt x="143615" y="735665"/>
                            <a:pt x="244549" y="667740"/>
                          </a:cubicBezTo>
                          <a:cubicBezTo>
                            <a:pt x="345483" y="599815"/>
                            <a:pt x="502550" y="297349"/>
                            <a:pt x="605604" y="197316"/>
                          </a:cubicBezTo>
                          <a:cubicBezTo>
                            <a:pt x="708658" y="97283"/>
                            <a:pt x="777117" y="97024"/>
                            <a:pt x="862873" y="67539"/>
                          </a:cubicBezTo>
                          <a:cubicBezTo>
                            <a:pt x="948629" y="38054"/>
                            <a:pt x="1027445" y="31401"/>
                            <a:pt x="1120142" y="20403"/>
                          </a:cubicBezTo>
                          <a:cubicBezTo>
                            <a:pt x="1212839" y="9405"/>
                            <a:pt x="1309541" y="-4734"/>
                            <a:pt x="1348034" y="1551"/>
                          </a:cubicBezTo>
                        </a:path>
                      </a:pathLst>
                    </a:custGeom>
                    <a:noFill/>
                    <a:ln w="38100">
                      <a:solidFill>
                        <a:srgbClr val="0000CC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grpSp>
                  <p:nvGrpSpPr>
                    <p:cNvPr id="168" name="Group 167"/>
                    <p:cNvGrpSpPr/>
                    <p:nvPr/>
                  </p:nvGrpSpPr>
                  <p:grpSpPr>
                    <a:xfrm>
                      <a:off x="5846522" y="1161598"/>
                      <a:ext cx="1717404" cy="1254773"/>
                      <a:chOff x="2221414" y="2861133"/>
                      <a:chExt cx="1717404" cy="1254773"/>
                    </a:xfrm>
                  </p:grpSpPr>
                  <p:grpSp>
                    <p:nvGrpSpPr>
                      <p:cNvPr id="169" name="Group 168"/>
                      <p:cNvGrpSpPr/>
                      <p:nvPr/>
                    </p:nvGrpSpPr>
                    <p:grpSpPr>
                      <a:xfrm>
                        <a:off x="2221414" y="2861133"/>
                        <a:ext cx="1656397" cy="914400"/>
                        <a:chOff x="2221414" y="2861133"/>
                        <a:chExt cx="1656397" cy="914400"/>
                      </a:xfrm>
                    </p:grpSpPr>
                    <p:grpSp>
                      <p:nvGrpSpPr>
                        <p:cNvPr id="171" name="Group 170"/>
                        <p:cNvGrpSpPr/>
                        <p:nvPr/>
                      </p:nvGrpSpPr>
                      <p:grpSpPr>
                        <a:xfrm>
                          <a:off x="2658611" y="2861133"/>
                          <a:ext cx="1219200" cy="914400"/>
                          <a:chOff x="2658611" y="2861133"/>
                          <a:chExt cx="1219200" cy="914400"/>
                        </a:xfrm>
                      </p:grpSpPr>
                      <p:cxnSp>
                        <p:nvCxnSpPr>
                          <p:cNvPr id="173" name="Straight Arrow Connector 172"/>
                          <p:cNvCxnSpPr/>
                          <p:nvPr/>
                        </p:nvCxnSpPr>
                        <p:spPr>
                          <a:xfrm flipV="1">
                            <a:off x="2667000" y="2861133"/>
                            <a:ext cx="0" cy="9144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74" name="Straight Arrow Connector 173"/>
                          <p:cNvCxnSpPr/>
                          <p:nvPr/>
                        </p:nvCxnSpPr>
                        <p:spPr>
                          <a:xfrm rot="5400000" flipV="1">
                            <a:off x="3268211" y="3142524"/>
                            <a:ext cx="0" cy="12192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172" name="TextBox 171"/>
                        <p:cNvSpPr txBox="1"/>
                        <p:nvPr/>
                      </p:nvSpPr>
                      <p:spPr>
                        <a:xfrm>
                          <a:off x="2221414" y="3016840"/>
                          <a:ext cx="461665" cy="66511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vert="vert270" wrap="none" rtlCol="0">
                          <a:spAutoFit/>
                        </a:bodyPr>
                        <a:lstStyle/>
                        <a:p>
                          <a:r>
                            <a:rPr lang="en-US" dirty="0" smtClean="0">
                              <a:solidFill>
                                <a:srgbClr val="0000CC"/>
                              </a:solidFill>
                            </a:rPr>
                            <a:t>Value</a:t>
                          </a:r>
                          <a:endParaRPr lang="en-US" dirty="0">
                            <a:solidFill>
                              <a:srgbClr val="0000CC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170" name="TextBox 169"/>
                      <p:cNvSpPr txBox="1"/>
                      <p:nvPr/>
                    </p:nvSpPr>
                    <p:spPr>
                      <a:xfrm>
                        <a:off x="2597603" y="3746574"/>
                        <a:ext cx="13412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parameter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</p:grpSp>
              <p:grpSp>
                <p:nvGrpSpPr>
                  <p:cNvPr id="158" name="Group 157"/>
                  <p:cNvGrpSpPr/>
                  <p:nvPr/>
                </p:nvGrpSpPr>
                <p:grpSpPr>
                  <a:xfrm>
                    <a:off x="4620446" y="3215772"/>
                    <a:ext cx="1736022" cy="1254773"/>
                    <a:chOff x="5846522" y="973058"/>
                    <a:chExt cx="1736022" cy="1254773"/>
                  </a:xfrm>
                </p:grpSpPr>
                <p:sp>
                  <p:nvSpPr>
                    <p:cNvPr id="159" name="Freeform 158"/>
                    <p:cNvSpPr/>
                    <p:nvPr/>
                  </p:nvSpPr>
                  <p:spPr>
                    <a:xfrm flipV="1">
                      <a:off x="6300498" y="1511621"/>
                      <a:ext cx="1282046" cy="540955"/>
                    </a:xfrm>
                    <a:custGeom>
                      <a:avLst/>
                      <a:gdLst>
                        <a:gd name="connsiteX0" fmla="*/ 0 w 1263192"/>
                        <a:gd name="connsiteY0" fmla="*/ 472175 h 509202"/>
                        <a:gd name="connsiteX1" fmla="*/ 226244 w 1263192"/>
                        <a:gd name="connsiteY1" fmla="*/ 491029 h 509202"/>
                        <a:gd name="connsiteX2" fmla="*/ 499621 w 1263192"/>
                        <a:gd name="connsiteY2" fmla="*/ 245932 h 509202"/>
                        <a:gd name="connsiteX3" fmla="*/ 650450 w 1263192"/>
                        <a:gd name="connsiteY3" fmla="*/ 29116 h 509202"/>
                        <a:gd name="connsiteX4" fmla="*/ 1084083 w 1263192"/>
                        <a:gd name="connsiteY4" fmla="*/ 835 h 509202"/>
                        <a:gd name="connsiteX5" fmla="*/ 1263192 w 1263192"/>
                        <a:gd name="connsiteY5" fmla="*/ 10262 h 509202"/>
                        <a:gd name="connsiteX0" fmla="*/ 0 w 1263192"/>
                        <a:gd name="connsiteY0" fmla="*/ 474333 h 507873"/>
                        <a:gd name="connsiteX1" fmla="*/ 226244 w 1263192"/>
                        <a:gd name="connsiteY1" fmla="*/ 493187 h 507873"/>
                        <a:gd name="connsiteX2" fmla="*/ 499621 w 1263192"/>
                        <a:gd name="connsiteY2" fmla="*/ 295224 h 507873"/>
                        <a:gd name="connsiteX3" fmla="*/ 650450 w 1263192"/>
                        <a:gd name="connsiteY3" fmla="*/ 31274 h 507873"/>
                        <a:gd name="connsiteX4" fmla="*/ 1084083 w 1263192"/>
                        <a:gd name="connsiteY4" fmla="*/ 2993 h 507873"/>
                        <a:gd name="connsiteX5" fmla="*/ 1263192 w 1263192"/>
                        <a:gd name="connsiteY5" fmla="*/ 12420 h 507873"/>
                        <a:gd name="connsiteX0" fmla="*/ 0 w 1263192"/>
                        <a:gd name="connsiteY0" fmla="*/ 474333 h 507873"/>
                        <a:gd name="connsiteX1" fmla="*/ 226244 w 1263192"/>
                        <a:gd name="connsiteY1" fmla="*/ 493187 h 507873"/>
                        <a:gd name="connsiteX2" fmla="*/ 499621 w 1263192"/>
                        <a:gd name="connsiteY2" fmla="*/ 295224 h 507873"/>
                        <a:gd name="connsiteX3" fmla="*/ 716438 w 1263192"/>
                        <a:gd name="connsiteY3" fmla="*/ 31274 h 507873"/>
                        <a:gd name="connsiteX4" fmla="*/ 1084083 w 1263192"/>
                        <a:gd name="connsiteY4" fmla="*/ 2993 h 507873"/>
                        <a:gd name="connsiteX5" fmla="*/ 1263192 w 1263192"/>
                        <a:gd name="connsiteY5" fmla="*/ 12420 h 507873"/>
                        <a:gd name="connsiteX0" fmla="*/ 0 w 1263192"/>
                        <a:gd name="connsiteY0" fmla="*/ 473255 h 508190"/>
                        <a:gd name="connsiteX1" fmla="*/ 226244 w 1263192"/>
                        <a:gd name="connsiteY1" fmla="*/ 492109 h 508190"/>
                        <a:gd name="connsiteX2" fmla="*/ 556182 w 1263192"/>
                        <a:gd name="connsiteY2" fmla="*/ 275293 h 508190"/>
                        <a:gd name="connsiteX3" fmla="*/ 716438 w 1263192"/>
                        <a:gd name="connsiteY3" fmla="*/ 30196 h 508190"/>
                        <a:gd name="connsiteX4" fmla="*/ 1084083 w 1263192"/>
                        <a:gd name="connsiteY4" fmla="*/ 1915 h 508190"/>
                        <a:gd name="connsiteX5" fmla="*/ 1263192 w 1263192"/>
                        <a:gd name="connsiteY5" fmla="*/ 11342 h 508190"/>
                        <a:gd name="connsiteX0" fmla="*/ 0 w 1263192"/>
                        <a:gd name="connsiteY0" fmla="*/ 463856 h 498791"/>
                        <a:gd name="connsiteX1" fmla="*/ 226244 w 1263192"/>
                        <a:gd name="connsiteY1" fmla="*/ 482710 h 498791"/>
                        <a:gd name="connsiteX2" fmla="*/ 556182 w 1263192"/>
                        <a:gd name="connsiteY2" fmla="*/ 265894 h 498791"/>
                        <a:gd name="connsiteX3" fmla="*/ 716438 w 1263192"/>
                        <a:gd name="connsiteY3" fmla="*/ 20797 h 498791"/>
                        <a:gd name="connsiteX4" fmla="*/ 1084083 w 1263192"/>
                        <a:gd name="connsiteY4" fmla="*/ 11370 h 498791"/>
                        <a:gd name="connsiteX5" fmla="*/ 1263192 w 1263192"/>
                        <a:gd name="connsiteY5" fmla="*/ 1943 h 498791"/>
                        <a:gd name="connsiteX0" fmla="*/ 0 w 1263192"/>
                        <a:gd name="connsiteY0" fmla="*/ 463805 h 498740"/>
                        <a:gd name="connsiteX1" fmla="*/ 226244 w 1263192"/>
                        <a:gd name="connsiteY1" fmla="*/ 482659 h 498740"/>
                        <a:gd name="connsiteX2" fmla="*/ 556182 w 1263192"/>
                        <a:gd name="connsiteY2" fmla="*/ 265843 h 498740"/>
                        <a:gd name="connsiteX3" fmla="*/ 772999 w 1263192"/>
                        <a:gd name="connsiteY3" fmla="*/ 30173 h 498740"/>
                        <a:gd name="connsiteX4" fmla="*/ 1084083 w 1263192"/>
                        <a:gd name="connsiteY4" fmla="*/ 11319 h 498740"/>
                        <a:gd name="connsiteX5" fmla="*/ 1263192 w 1263192"/>
                        <a:gd name="connsiteY5" fmla="*/ 1892 h 498740"/>
                        <a:gd name="connsiteX0" fmla="*/ 0 w 1263192"/>
                        <a:gd name="connsiteY0" fmla="*/ 463805 h 486816"/>
                        <a:gd name="connsiteX1" fmla="*/ 367646 w 1263192"/>
                        <a:gd name="connsiteY1" fmla="*/ 463805 h 486816"/>
                        <a:gd name="connsiteX2" fmla="*/ 556182 w 1263192"/>
                        <a:gd name="connsiteY2" fmla="*/ 265843 h 486816"/>
                        <a:gd name="connsiteX3" fmla="*/ 772999 w 1263192"/>
                        <a:gd name="connsiteY3" fmla="*/ 30173 h 486816"/>
                        <a:gd name="connsiteX4" fmla="*/ 1084083 w 1263192"/>
                        <a:gd name="connsiteY4" fmla="*/ 11319 h 486816"/>
                        <a:gd name="connsiteX5" fmla="*/ 1263192 w 1263192"/>
                        <a:gd name="connsiteY5" fmla="*/ 1892 h 486816"/>
                        <a:gd name="connsiteX0" fmla="*/ 0 w 1263192"/>
                        <a:gd name="connsiteY0" fmla="*/ 463805 h 486816"/>
                        <a:gd name="connsiteX1" fmla="*/ 414780 w 1263192"/>
                        <a:gd name="connsiteY1" fmla="*/ 463805 h 486816"/>
                        <a:gd name="connsiteX2" fmla="*/ 556182 w 1263192"/>
                        <a:gd name="connsiteY2" fmla="*/ 265843 h 486816"/>
                        <a:gd name="connsiteX3" fmla="*/ 772999 w 1263192"/>
                        <a:gd name="connsiteY3" fmla="*/ 30173 h 486816"/>
                        <a:gd name="connsiteX4" fmla="*/ 1084083 w 1263192"/>
                        <a:gd name="connsiteY4" fmla="*/ 11319 h 486816"/>
                        <a:gd name="connsiteX5" fmla="*/ 1263192 w 1263192"/>
                        <a:gd name="connsiteY5" fmla="*/ 1892 h 486816"/>
                        <a:gd name="connsiteX0" fmla="*/ 0 w 1263192"/>
                        <a:gd name="connsiteY0" fmla="*/ 478598 h 501609"/>
                        <a:gd name="connsiteX1" fmla="*/ 414780 w 1263192"/>
                        <a:gd name="connsiteY1" fmla="*/ 478598 h 501609"/>
                        <a:gd name="connsiteX2" fmla="*/ 556182 w 1263192"/>
                        <a:gd name="connsiteY2" fmla="*/ 280636 h 501609"/>
                        <a:gd name="connsiteX3" fmla="*/ 772999 w 1263192"/>
                        <a:gd name="connsiteY3" fmla="*/ 16686 h 501609"/>
                        <a:gd name="connsiteX4" fmla="*/ 1084083 w 1263192"/>
                        <a:gd name="connsiteY4" fmla="*/ 26112 h 501609"/>
                        <a:gd name="connsiteX5" fmla="*/ 1263192 w 1263192"/>
                        <a:gd name="connsiteY5" fmla="*/ 16685 h 501609"/>
                        <a:gd name="connsiteX0" fmla="*/ 0 w 1263192"/>
                        <a:gd name="connsiteY0" fmla="*/ 494442 h 517453"/>
                        <a:gd name="connsiteX1" fmla="*/ 414780 w 1263192"/>
                        <a:gd name="connsiteY1" fmla="*/ 494442 h 517453"/>
                        <a:gd name="connsiteX2" fmla="*/ 556182 w 1263192"/>
                        <a:gd name="connsiteY2" fmla="*/ 296480 h 517453"/>
                        <a:gd name="connsiteX3" fmla="*/ 772999 w 1263192"/>
                        <a:gd name="connsiteY3" fmla="*/ 32530 h 517453"/>
                        <a:gd name="connsiteX4" fmla="*/ 1084083 w 1263192"/>
                        <a:gd name="connsiteY4" fmla="*/ 4248 h 517453"/>
                        <a:gd name="connsiteX5" fmla="*/ 1263192 w 1263192"/>
                        <a:gd name="connsiteY5" fmla="*/ 32529 h 517453"/>
                        <a:gd name="connsiteX0" fmla="*/ 0 w 1282046"/>
                        <a:gd name="connsiteY0" fmla="*/ 493187 h 516198"/>
                        <a:gd name="connsiteX1" fmla="*/ 414780 w 1282046"/>
                        <a:gd name="connsiteY1" fmla="*/ 493187 h 516198"/>
                        <a:gd name="connsiteX2" fmla="*/ 556182 w 1282046"/>
                        <a:gd name="connsiteY2" fmla="*/ 295225 h 516198"/>
                        <a:gd name="connsiteX3" fmla="*/ 772999 w 1282046"/>
                        <a:gd name="connsiteY3" fmla="*/ 31275 h 516198"/>
                        <a:gd name="connsiteX4" fmla="*/ 1084083 w 1282046"/>
                        <a:gd name="connsiteY4" fmla="*/ 2993 h 516198"/>
                        <a:gd name="connsiteX5" fmla="*/ 1282046 w 1282046"/>
                        <a:gd name="connsiteY5" fmla="*/ 12421 h 516198"/>
                        <a:gd name="connsiteX0" fmla="*/ 0 w 1282046"/>
                        <a:gd name="connsiteY0" fmla="*/ 493187 h 495494"/>
                        <a:gd name="connsiteX1" fmla="*/ 216817 w 1282046"/>
                        <a:gd name="connsiteY1" fmla="*/ 248090 h 495494"/>
                        <a:gd name="connsiteX2" fmla="*/ 556182 w 1282046"/>
                        <a:gd name="connsiteY2" fmla="*/ 295225 h 495494"/>
                        <a:gd name="connsiteX3" fmla="*/ 772999 w 1282046"/>
                        <a:gd name="connsiteY3" fmla="*/ 31275 h 495494"/>
                        <a:gd name="connsiteX4" fmla="*/ 1084083 w 1282046"/>
                        <a:gd name="connsiteY4" fmla="*/ 2993 h 495494"/>
                        <a:gd name="connsiteX5" fmla="*/ 1282046 w 1282046"/>
                        <a:gd name="connsiteY5" fmla="*/ 12421 h 495494"/>
                        <a:gd name="connsiteX0" fmla="*/ 0 w 1282046"/>
                        <a:gd name="connsiteY0" fmla="*/ 491030 h 493754"/>
                        <a:gd name="connsiteX1" fmla="*/ 216817 w 1282046"/>
                        <a:gd name="connsiteY1" fmla="*/ 245933 h 493754"/>
                        <a:gd name="connsiteX2" fmla="*/ 490194 w 1282046"/>
                        <a:gd name="connsiteY2" fmla="*/ 47971 h 493754"/>
                        <a:gd name="connsiteX3" fmla="*/ 772999 w 1282046"/>
                        <a:gd name="connsiteY3" fmla="*/ 29118 h 493754"/>
                        <a:gd name="connsiteX4" fmla="*/ 1084083 w 1282046"/>
                        <a:gd name="connsiteY4" fmla="*/ 836 h 493754"/>
                        <a:gd name="connsiteX5" fmla="*/ 1282046 w 1282046"/>
                        <a:gd name="connsiteY5" fmla="*/ 10264 h 493754"/>
                        <a:gd name="connsiteX0" fmla="*/ 0 w 1282046"/>
                        <a:gd name="connsiteY0" fmla="*/ 519779 h 522503"/>
                        <a:gd name="connsiteX1" fmla="*/ 216817 w 1282046"/>
                        <a:gd name="connsiteY1" fmla="*/ 274682 h 522503"/>
                        <a:gd name="connsiteX2" fmla="*/ 490194 w 1282046"/>
                        <a:gd name="connsiteY2" fmla="*/ 76720 h 522503"/>
                        <a:gd name="connsiteX3" fmla="*/ 782426 w 1282046"/>
                        <a:gd name="connsiteY3" fmla="*/ 1307 h 522503"/>
                        <a:gd name="connsiteX4" fmla="*/ 1084083 w 1282046"/>
                        <a:gd name="connsiteY4" fmla="*/ 29585 h 522503"/>
                        <a:gd name="connsiteX5" fmla="*/ 1282046 w 1282046"/>
                        <a:gd name="connsiteY5" fmla="*/ 39013 h 522503"/>
                        <a:gd name="connsiteX0" fmla="*/ 0 w 1282046"/>
                        <a:gd name="connsiteY0" fmla="*/ 519779 h 522392"/>
                        <a:gd name="connsiteX1" fmla="*/ 235671 w 1282046"/>
                        <a:gd name="connsiteY1" fmla="*/ 265255 h 522392"/>
                        <a:gd name="connsiteX2" fmla="*/ 490194 w 1282046"/>
                        <a:gd name="connsiteY2" fmla="*/ 76720 h 522392"/>
                        <a:gd name="connsiteX3" fmla="*/ 782426 w 1282046"/>
                        <a:gd name="connsiteY3" fmla="*/ 1307 h 522392"/>
                        <a:gd name="connsiteX4" fmla="*/ 1084083 w 1282046"/>
                        <a:gd name="connsiteY4" fmla="*/ 29585 h 522392"/>
                        <a:gd name="connsiteX5" fmla="*/ 1282046 w 1282046"/>
                        <a:gd name="connsiteY5" fmla="*/ 39013 h 522392"/>
                        <a:gd name="connsiteX0" fmla="*/ 0 w 1282046"/>
                        <a:gd name="connsiteY0" fmla="*/ 519779 h 522025"/>
                        <a:gd name="connsiteX1" fmla="*/ 235671 w 1282046"/>
                        <a:gd name="connsiteY1" fmla="*/ 227548 h 522025"/>
                        <a:gd name="connsiteX2" fmla="*/ 490194 w 1282046"/>
                        <a:gd name="connsiteY2" fmla="*/ 76720 h 522025"/>
                        <a:gd name="connsiteX3" fmla="*/ 782426 w 1282046"/>
                        <a:gd name="connsiteY3" fmla="*/ 1307 h 522025"/>
                        <a:gd name="connsiteX4" fmla="*/ 1084083 w 1282046"/>
                        <a:gd name="connsiteY4" fmla="*/ 29585 h 522025"/>
                        <a:gd name="connsiteX5" fmla="*/ 1282046 w 1282046"/>
                        <a:gd name="connsiteY5" fmla="*/ 39013 h 522025"/>
                        <a:gd name="connsiteX0" fmla="*/ 0 w 1282046"/>
                        <a:gd name="connsiteY0" fmla="*/ 519779 h 522191"/>
                        <a:gd name="connsiteX1" fmla="*/ 235671 w 1282046"/>
                        <a:gd name="connsiteY1" fmla="*/ 227548 h 522191"/>
                        <a:gd name="connsiteX2" fmla="*/ 490194 w 1282046"/>
                        <a:gd name="connsiteY2" fmla="*/ 76720 h 522191"/>
                        <a:gd name="connsiteX3" fmla="*/ 782426 w 1282046"/>
                        <a:gd name="connsiteY3" fmla="*/ 1307 h 522191"/>
                        <a:gd name="connsiteX4" fmla="*/ 1084083 w 1282046"/>
                        <a:gd name="connsiteY4" fmla="*/ 29585 h 522191"/>
                        <a:gd name="connsiteX5" fmla="*/ 1282046 w 1282046"/>
                        <a:gd name="connsiteY5" fmla="*/ 39013 h 522191"/>
                        <a:gd name="connsiteX0" fmla="*/ 0 w 1282046"/>
                        <a:gd name="connsiteY0" fmla="*/ 519779 h 519779"/>
                        <a:gd name="connsiteX1" fmla="*/ 235671 w 1282046"/>
                        <a:gd name="connsiteY1" fmla="*/ 227548 h 519779"/>
                        <a:gd name="connsiteX2" fmla="*/ 490194 w 1282046"/>
                        <a:gd name="connsiteY2" fmla="*/ 76720 h 519779"/>
                        <a:gd name="connsiteX3" fmla="*/ 782426 w 1282046"/>
                        <a:gd name="connsiteY3" fmla="*/ 1307 h 519779"/>
                        <a:gd name="connsiteX4" fmla="*/ 1084083 w 1282046"/>
                        <a:gd name="connsiteY4" fmla="*/ 29585 h 519779"/>
                        <a:gd name="connsiteX5" fmla="*/ 1282046 w 1282046"/>
                        <a:gd name="connsiteY5" fmla="*/ 39013 h 519779"/>
                        <a:gd name="connsiteX0" fmla="*/ 0 w 1282046"/>
                        <a:gd name="connsiteY0" fmla="*/ 519779 h 519779"/>
                        <a:gd name="connsiteX1" fmla="*/ 235671 w 1282046"/>
                        <a:gd name="connsiteY1" fmla="*/ 227548 h 519779"/>
                        <a:gd name="connsiteX2" fmla="*/ 490194 w 1282046"/>
                        <a:gd name="connsiteY2" fmla="*/ 76720 h 519779"/>
                        <a:gd name="connsiteX3" fmla="*/ 782426 w 1282046"/>
                        <a:gd name="connsiteY3" fmla="*/ 1307 h 519779"/>
                        <a:gd name="connsiteX4" fmla="*/ 1084083 w 1282046"/>
                        <a:gd name="connsiteY4" fmla="*/ 29585 h 519779"/>
                        <a:gd name="connsiteX5" fmla="*/ 1282046 w 1282046"/>
                        <a:gd name="connsiteY5" fmla="*/ 39013 h 519779"/>
                        <a:gd name="connsiteX0" fmla="*/ 0 w 1282046"/>
                        <a:gd name="connsiteY0" fmla="*/ 519779 h 519779"/>
                        <a:gd name="connsiteX1" fmla="*/ 235671 w 1282046"/>
                        <a:gd name="connsiteY1" fmla="*/ 227548 h 519779"/>
                        <a:gd name="connsiteX2" fmla="*/ 490194 w 1282046"/>
                        <a:gd name="connsiteY2" fmla="*/ 76720 h 519779"/>
                        <a:gd name="connsiteX3" fmla="*/ 782426 w 1282046"/>
                        <a:gd name="connsiteY3" fmla="*/ 1307 h 519779"/>
                        <a:gd name="connsiteX4" fmla="*/ 1084083 w 1282046"/>
                        <a:gd name="connsiteY4" fmla="*/ 29585 h 519779"/>
                        <a:gd name="connsiteX5" fmla="*/ 1282046 w 1282046"/>
                        <a:gd name="connsiteY5" fmla="*/ 39013 h 519779"/>
                        <a:gd name="connsiteX0" fmla="*/ 0 w 1282046"/>
                        <a:gd name="connsiteY0" fmla="*/ 539296 h 539296"/>
                        <a:gd name="connsiteX1" fmla="*/ 235671 w 1282046"/>
                        <a:gd name="connsiteY1" fmla="*/ 247065 h 539296"/>
                        <a:gd name="connsiteX2" fmla="*/ 490194 w 1282046"/>
                        <a:gd name="connsiteY2" fmla="*/ 96237 h 539296"/>
                        <a:gd name="connsiteX3" fmla="*/ 782426 w 1282046"/>
                        <a:gd name="connsiteY3" fmla="*/ 20824 h 539296"/>
                        <a:gd name="connsiteX4" fmla="*/ 1093509 w 1282046"/>
                        <a:gd name="connsiteY4" fmla="*/ 1968 h 539296"/>
                        <a:gd name="connsiteX5" fmla="*/ 1282046 w 1282046"/>
                        <a:gd name="connsiteY5" fmla="*/ 58530 h 539296"/>
                        <a:gd name="connsiteX0" fmla="*/ 0 w 1282046"/>
                        <a:gd name="connsiteY0" fmla="*/ 540955 h 540955"/>
                        <a:gd name="connsiteX1" fmla="*/ 235671 w 1282046"/>
                        <a:gd name="connsiteY1" fmla="*/ 248724 h 540955"/>
                        <a:gd name="connsiteX2" fmla="*/ 490194 w 1282046"/>
                        <a:gd name="connsiteY2" fmla="*/ 97896 h 540955"/>
                        <a:gd name="connsiteX3" fmla="*/ 782426 w 1282046"/>
                        <a:gd name="connsiteY3" fmla="*/ 22483 h 540955"/>
                        <a:gd name="connsiteX4" fmla="*/ 1093509 w 1282046"/>
                        <a:gd name="connsiteY4" fmla="*/ 3627 h 540955"/>
                        <a:gd name="connsiteX5" fmla="*/ 1282046 w 1282046"/>
                        <a:gd name="connsiteY5" fmla="*/ 3628 h 5409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82046" h="540955">
                          <a:moveTo>
                            <a:pt x="0" y="540955"/>
                          </a:moveTo>
                          <a:cubicBezTo>
                            <a:pt x="52633" y="456113"/>
                            <a:pt x="144546" y="331993"/>
                            <a:pt x="235671" y="248724"/>
                          </a:cubicBezTo>
                          <a:cubicBezTo>
                            <a:pt x="326796" y="165455"/>
                            <a:pt x="399068" y="135603"/>
                            <a:pt x="490194" y="97896"/>
                          </a:cubicBezTo>
                          <a:cubicBezTo>
                            <a:pt x="581320" y="60189"/>
                            <a:pt x="681874" y="38195"/>
                            <a:pt x="782426" y="22483"/>
                          </a:cubicBezTo>
                          <a:cubicBezTo>
                            <a:pt x="882979" y="6771"/>
                            <a:pt x="1010239" y="6769"/>
                            <a:pt x="1093509" y="3627"/>
                          </a:cubicBezTo>
                          <a:cubicBezTo>
                            <a:pt x="1176779" y="485"/>
                            <a:pt x="1243553" y="-2657"/>
                            <a:pt x="1282046" y="3628"/>
                          </a:cubicBezTo>
                        </a:path>
                      </a:pathLst>
                    </a:custGeom>
                    <a:no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grpSp>
                  <p:nvGrpSpPr>
                    <p:cNvPr id="160" name="Group 159"/>
                    <p:cNvGrpSpPr/>
                    <p:nvPr/>
                  </p:nvGrpSpPr>
                  <p:grpSpPr>
                    <a:xfrm>
                      <a:off x="5846522" y="973058"/>
                      <a:ext cx="1717404" cy="1254773"/>
                      <a:chOff x="2221414" y="2672593"/>
                      <a:chExt cx="1717404" cy="1254773"/>
                    </a:xfrm>
                  </p:grpSpPr>
                  <p:grpSp>
                    <p:nvGrpSpPr>
                      <p:cNvPr id="161" name="Group 160"/>
                      <p:cNvGrpSpPr/>
                      <p:nvPr/>
                    </p:nvGrpSpPr>
                    <p:grpSpPr>
                      <a:xfrm>
                        <a:off x="2221414" y="2672593"/>
                        <a:ext cx="1656397" cy="914400"/>
                        <a:chOff x="2221414" y="2672593"/>
                        <a:chExt cx="1656397" cy="914400"/>
                      </a:xfrm>
                    </p:grpSpPr>
                    <p:grpSp>
                      <p:nvGrpSpPr>
                        <p:cNvPr id="163" name="Group 162"/>
                        <p:cNvGrpSpPr/>
                        <p:nvPr/>
                      </p:nvGrpSpPr>
                      <p:grpSpPr>
                        <a:xfrm>
                          <a:off x="2658611" y="2672593"/>
                          <a:ext cx="1219200" cy="914400"/>
                          <a:chOff x="2658611" y="2672593"/>
                          <a:chExt cx="1219200" cy="914400"/>
                        </a:xfrm>
                      </p:grpSpPr>
                      <p:cxnSp>
                        <p:nvCxnSpPr>
                          <p:cNvPr id="165" name="Straight Arrow Connector 164"/>
                          <p:cNvCxnSpPr/>
                          <p:nvPr/>
                        </p:nvCxnSpPr>
                        <p:spPr>
                          <a:xfrm flipV="1">
                            <a:off x="2667000" y="2672593"/>
                            <a:ext cx="0" cy="9144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66" name="Straight Arrow Connector 165"/>
                          <p:cNvCxnSpPr/>
                          <p:nvPr/>
                        </p:nvCxnSpPr>
                        <p:spPr>
                          <a:xfrm rot="5400000" flipV="1">
                            <a:off x="3268211" y="2953984"/>
                            <a:ext cx="0" cy="12192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164" name="TextBox 163"/>
                        <p:cNvSpPr txBox="1"/>
                        <p:nvPr/>
                      </p:nvSpPr>
                      <p:spPr>
                        <a:xfrm>
                          <a:off x="2221414" y="2828300"/>
                          <a:ext cx="461665" cy="66511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vert="vert270" wrap="none" rtlCol="0">
                          <a:spAutoFit/>
                        </a:bodyPr>
                        <a:lstStyle/>
                        <a:p>
                          <a:r>
                            <a:rPr lang="en-US" dirty="0" smtClean="0">
                              <a:solidFill>
                                <a:srgbClr val="0000CC"/>
                              </a:solidFill>
                            </a:rPr>
                            <a:t>Value</a:t>
                          </a:r>
                          <a:endParaRPr lang="en-US" dirty="0">
                            <a:solidFill>
                              <a:srgbClr val="0000CC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162" name="TextBox 161"/>
                      <p:cNvSpPr txBox="1"/>
                      <p:nvPr/>
                    </p:nvSpPr>
                    <p:spPr>
                      <a:xfrm>
                        <a:off x="2597603" y="3558034"/>
                        <a:ext cx="13412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parameter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</p:grpSp>
            </p:grpSp>
            <p:sp>
              <p:nvSpPr>
                <p:cNvPr id="154" name="TextBox 153"/>
                <p:cNvSpPr txBox="1"/>
                <p:nvPr/>
              </p:nvSpPr>
              <p:spPr>
                <a:xfrm>
                  <a:off x="2044817" y="3658492"/>
                  <a:ext cx="57003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/>
                    <a:t>OR</a:t>
                  </a:r>
                  <a:endParaRPr lang="en-US" b="1" dirty="0"/>
                </a:p>
              </p:txBody>
            </p:sp>
          </p:grpSp>
          <p:sp>
            <p:nvSpPr>
              <p:cNvPr id="152" name="TextBox 151"/>
              <p:cNvSpPr txBox="1"/>
              <p:nvPr/>
            </p:nvSpPr>
            <p:spPr>
              <a:xfrm>
                <a:off x="4202948" y="3658492"/>
                <a:ext cx="57003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OR</a:t>
                </a:r>
                <a:endParaRPr lang="en-US" b="1" dirty="0"/>
              </a:p>
            </p:txBody>
          </p:sp>
        </p:grpSp>
        <p:sp>
          <p:nvSpPr>
            <p:cNvPr id="150" name="TextBox 149"/>
            <p:cNvSpPr txBox="1"/>
            <p:nvPr/>
          </p:nvSpPr>
          <p:spPr>
            <a:xfrm>
              <a:off x="6323371" y="3658492"/>
              <a:ext cx="5700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OR</a:t>
              </a:r>
              <a:endParaRPr lang="en-US" b="1" dirty="0"/>
            </a:p>
          </p:txBody>
        </p:sp>
      </p:grpSp>
      <p:cxnSp>
        <p:nvCxnSpPr>
          <p:cNvPr id="50" name="Straight Arrow Connector 49"/>
          <p:cNvCxnSpPr/>
          <p:nvPr/>
        </p:nvCxnSpPr>
        <p:spPr>
          <a:xfrm flipV="1">
            <a:off x="760617" y="4787181"/>
            <a:ext cx="0" cy="9144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315031" y="4942888"/>
            <a:ext cx="461665" cy="66511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Value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91220" y="5672622"/>
            <a:ext cx="1341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parameter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53" name="Freeform 52"/>
          <p:cNvSpPr/>
          <p:nvPr/>
        </p:nvSpPr>
        <p:spPr>
          <a:xfrm flipH="1">
            <a:off x="892377" y="4649054"/>
            <a:ext cx="1136194" cy="860710"/>
          </a:xfrm>
          <a:custGeom>
            <a:avLst/>
            <a:gdLst>
              <a:gd name="connsiteX0" fmla="*/ 0 w 1134844"/>
              <a:gd name="connsiteY0" fmla="*/ 854301 h 861966"/>
              <a:gd name="connsiteX1" fmla="*/ 179109 w 1134844"/>
              <a:gd name="connsiteY1" fmla="*/ 844874 h 861966"/>
              <a:gd name="connsiteX2" fmla="*/ 556181 w 1134844"/>
              <a:gd name="connsiteY2" fmla="*/ 703472 h 861966"/>
              <a:gd name="connsiteX3" fmla="*/ 829559 w 1134844"/>
              <a:gd name="connsiteY3" fmla="*/ 486656 h 861966"/>
              <a:gd name="connsiteX4" fmla="*/ 1093509 w 1134844"/>
              <a:gd name="connsiteY4" fmla="*/ 203851 h 861966"/>
              <a:gd name="connsiteX5" fmla="*/ 1131216 w 1134844"/>
              <a:gd name="connsiteY5" fmla="*/ 15315 h 861966"/>
              <a:gd name="connsiteX6" fmla="*/ 1131216 w 1134844"/>
              <a:gd name="connsiteY6" fmla="*/ 24742 h 861966"/>
              <a:gd name="connsiteX0" fmla="*/ 0 w 1136194"/>
              <a:gd name="connsiteY0" fmla="*/ 853611 h 861276"/>
              <a:gd name="connsiteX1" fmla="*/ 179109 w 1136194"/>
              <a:gd name="connsiteY1" fmla="*/ 844184 h 861276"/>
              <a:gd name="connsiteX2" fmla="*/ 556181 w 1136194"/>
              <a:gd name="connsiteY2" fmla="*/ 702782 h 861276"/>
              <a:gd name="connsiteX3" fmla="*/ 829559 w 1136194"/>
              <a:gd name="connsiteY3" fmla="*/ 485966 h 861276"/>
              <a:gd name="connsiteX4" fmla="*/ 1074655 w 1136194"/>
              <a:gd name="connsiteY4" fmla="*/ 193734 h 861276"/>
              <a:gd name="connsiteX5" fmla="*/ 1131216 w 1136194"/>
              <a:gd name="connsiteY5" fmla="*/ 14625 h 861276"/>
              <a:gd name="connsiteX6" fmla="*/ 1131216 w 1136194"/>
              <a:gd name="connsiteY6" fmla="*/ 24052 h 861276"/>
              <a:gd name="connsiteX0" fmla="*/ 0 w 1136194"/>
              <a:gd name="connsiteY0" fmla="*/ 853611 h 861276"/>
              <a:gd name="connsiteX1" fmla="*/ 179109 w 1136194"/>
              <a:gd name="connsiteY1" fmla="*/ 844184 h 861276"/>
              <a:gd name="connsiteX2" fmla="*/ 556181 w 1136194"/>
              <a:gd name="connsiteY2" fmla="*/ 702782 h 861276"/>
              <a:gd name="connsiteX3" fmla="*/ 876693 w 1136194"/>
              <a:gd name="connsiteY3" fmla="*/ 514246 h 861276"/>
              <a:gd name="connsiteX4" fmla="*/ 1074655 w 1136194"/>
              <a:gd name="connsiteY4" fmla="*/ 193734 h 861276"/>
              <a:gd name="connsiteX5" fmla="*/ 1131216 w 1136194"/>
              <a:gd name="connsiteY5" fmla="*/ 14625 h 861276"/>
              <a:gd name="connsiteX6" fmla="*/ 1131216 w 1136194"/>
              <a:gd name="connsiteY6" fmla="*/ 24052 h 861276"/>
              <a:gd name="connsiteX0" fmla="*/ 0 w 1136194"/>
              <a:gd name="connsiteY0" fmla="*/ 853611 h 860710"/>
              <a:gd name="connsiteX1" fmla="*/ 179109 w 1136194"/>
              <a:gd name="connsiteY1" fmla="*/ 844184 h 860710"/>
              <a:gd name="connsiteX2" fmla="*/ 556181 w 1136194"/>
              <a:gd name="connsiteY2" fmla="*/ 712208 h 860710"/>
              <a:gd name="connsiteX3" fmla="*/ 876693 w 1136194"/>
              <a:gd name="connsiteY3" fmla="*/ 514246 h 860710"/>
              <a:gd name="connsiteX4" fmla="*/ 1074655 w 1136194"/>
              <a:gd name="connsiteY4" fmla="*/ 193734 h 860710"/>
              <a:gd name="connsiteX5" fmla="*/ 1131216 w 1136194"/>
              <a:gd name="connsiteY5" fmla="*/ 14625 h 860710"/>
              <a:gd name="connsiteX6" fmla="*/ 1131216 w 1136194"/>
              <a:gd name="connsiteY6" fmla="*/ 24052 h 860710"/>
              <a:gd name="connsiteX0" fmla="*/ 0 w 1136194"/>
              <a:gd name="connsiteY0" fmla="*/ 853611 h 860710"/>
              <a:gd name="connsiteX1" fmla="*/ 179109 w 1136194"/>
              <a:gd name="connsiteY1" fmla="*/ 844184 h 860710"/>
              <a:gd name="connsiteX2" fmla="*/ 556181 w 1136194"/>
              <a:gd name="connsiteY2" fmla="*/ 712208 h 860710"/>
              <a:gd name="connsiteX3" fmla="*/ 876693 w 1136194"/>
              <a:gd name="connsiteY3" fmla="*/ 514246 h 860710"/>
              <a:gd name="connsiteX4" fmla="*/ 1074655 w 1136194"/>
              <a:gd name="connsiteY4" fmla="*/ 193734 h 860710"/>
              <a:gd name="connsiteX5" fmla="*/ 1131216 w 1136194"/>
              <a:gd name="connsiteY5" fmla="*/ 14625 h 860710"/>
              <a:gd name="connsiteX6" fmla="*/ 1131216 w 1136194"/>
              <a:gd name="connsiteY6" fmla="*/ 24052 h 860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36194" h="860710">
                <a:moveTo>
                  <a:pt x="0" y="853611"/>
                </a:moveTo>
                <a:cubicBezTo>
                  <a:pt x="43206" y="861466"/>
                  <a:pt x="86412" y="867751"/>
                  <a:pt x="179109" y="844184"/>
                </a:cubicBezTo>
                <a:cubicBezTo>
                  <a:pt x="271806" y="820617"/>
                  <a:pt x="439917" y="767198"/>
                  <a:pt x="556181" y="712208"/>
                </a:cubicBezTo>
                <a:cubicBezTo>
                  <a:pt x="672445" y="657218"/>
                  <a:pt x="790281" y="600658"/>
                  <a:pt x="876693" y="514246"/>
                </a:cubicBezTo>
                <a:cubicBezTo>
                  <a:pt x="963105" y="427834"/>
                  <a:pt x="1032235" y="277004"/>
                  <a:pt x="1074655" y="193734"/>
                </a:cubicBezTo>
                <a:cubicBezTo>
                  <a:pt x="1117075" y="110464"/>
                  <a:pt x="1121789" y="42905"/>
                  <a:pt x="1131216" y="14625"/>
                </a:cubicBezTo>
                <a:cubicBezTo>
                  <a:pt x="1140643" y="-13655"/>
                  <a:pt x="1134358" y="4413"/>
                  <a:pt x="1131216" y="24052"/>
                </a:cubicBezTo>
              </a:path>
            </a:pathLst>
          </a:cu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Arrow Connector 53"/>
          <p:cNvCxnSpPr/>
          <p:nvPr/>
        </p:nvCxnSpPr>
        <p:spPr>
          <a:xfrm rot="5400000" flipV="1">
            <a:off x="1367006" y="5068855"/>
            <a:ext cx="0" cy="12192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187373" y="4349853"/>
            <a:ext cx="570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176528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Finite Values at Finite Times</a:t>
            </a: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23637" y="782273"/>
            <a:ext cx="89441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For any reasonable variable or rate must remain finite for finite parameters or times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419600" y="4876800"/>
            <a:ext cx="70243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rgbClr val="0000CC"/>
                </a:solidFill>
              </a:rPr>
              <a:t>?</a:t>
            </a:r>
            <a:endParaRPr lang="en-US" sz="6600" b="1" dirty="0">
              <a:solidFill>
                <a:srgbClr val="0000CC"/>
              </a:solidFill>
            </a:endParaRPr>
          </a:p>
        </p:txBody>
      </p:sp>
      <p:grpSp>
        <p:nvGrpSpPr>
          <p:cNvPr id="148" name="Group 147"/>
          <p:cNvGrpSpPr/>
          <p:nvPr/>
        </p:nvGrpSpPr>
        <p:grpSpPr>
          <a:xfrm>
            <a:off x="381217" y="3152153"/>
            <a:ext cx="8151303" cy="1254773"/>
            <a:chOff x="388420" y="3215772"/>
            <a:chExt cx="8151303" cy="1254773"/>
          </a:xfrm>
        </p:grpSpPr>
        <p:grpSp>
          <p:nvGrpSpPr>
            <p:cNvPr id="149" name="Group 148"/>
            <p:cNvGrpSpPr/>
            <p:nvPr/>
          </p:nvGrpSpPr>
          <p:grpSpPr>
            <a:xfrm>
              <a:off x="388420" y="3215772"/>
              <a:ext cx="8151303" cy="1254773"/>
              <a:chOff x="388420" y="3215772"/>
              <a:chExt cx="8151303" cy="1254773"/>
            </a:xfrm>
          </p:grpSpPr>
          <p:grpSp>
            <p:nvGrpSpPr>
              <p:cNvPr id="151" name="Group 150"/>
              <p:cNvGrpSpPr/>
              <p:nvPr/>
            </p:nvGrpSpPr>
            <p:grpSpPr>
              <a:xfrm>
                <a:off x="388420" y="3215772"/>
                <a:ext cx="8151303" cy="1254773"/>
                <a:chOff x="388420" y="3215772"/>
                <a:chExt cx="8151303" cy="1254773"/>
              </a:xfrm>
            </p:grpSpPr>
            <p:grpSp>
              <p:nvGrpSpPr>
                <p:cNvPr id="153" name="Group 152"/>
                <p:cNvGrpSpPr/>
                <p:nvPr/>
              </p:nvGrpSpPr>
              <p:grpSpPr>
                <a:xfrm>
                  <a:off x="388420" y="3215772"/>
                  <a:ext cx="8151303" cy="1254773"/>
                  <a:chOff x="388420" y="3215772"/>
                  <a:chExt cx="8151303" cy="1254773"/>
                </a:xfrm>
              </p:grpSpPr>
              <p:grpSp>
                <p:nvGrpSpPr>
                  <p:cNvPr id="155" name="Group 154"/>
                  <p:cNvGrpSpPr/>
                  <p:nvPr/>
                </p:nvGrpSpPr>
                <p:grpSpPr>
                  <a:xfrm>
                    <a:off x="388420" y="3215772"/>
                    <a:ext cx="1717404" cy="1254773"/>
                    <a:chOff x="6225711" y="3092442"/>
                    <a:chExt cx="1717404" cy="1254773"/>
                  </a:xfrm>
                </p:grpSpPr>
                <p:grpSp>
                  <p:nvGrpSpPr>
                    <p:cNvPr id="183" name="Group 182"/>
                    <p:cNvGrpSpPr/>
                    <p:nvPr/>
                  </p:nvGrpSpPr>
                  <p:grpSpPr>
                    <a:xfrm>
                      <a:off x="6225711" y="3092442"/>
                      <a:ext cx="1717404" cy="1254773"/>
                      <a:chOff x="2221414" y="2672593"/>
                      <a:chExt cx="1717404" cy="1254773"/>
                    </a:xfrm>
                  </p:grpSpPr>
                  <p:grpSp>
                    <p:nvGrpSpPr>
                      <p:cNvPr id="185" name="Group 184"/>
                      <p:cNvGrpSpPr/>
                      <p:nvPr/>
                    </p:nvGrpSpPr>
                    <p:grpSpPr>
                      <a:xfrm>
                        <a:off x="2221414" y="2672593"/>
                        <a:ext cx="1656397" cy="914400"/>
                        <a:chOff x="2221414" y="2672593"/>
                        <a:chExt cx="1656397" cy="914400"/>
                      </a:xfrm>
                    </p:grpSpPr>
                    <p:grpSp>
                      <p:nvGrpSpPr>
                        <p:cNvPr id="187" name="Group 186"/>
                        <p:cNvGrpSpPr/>
                        <p:nvPr/>
                      </p:nvGrpSpPr>
                      <p:grpSpPr>
                        <a:xfrm>
                          <a:off x="2658611" y="2672593"/>
                          <a:ext cx="1219200" cy="914400"/>
                          <a:chOff x="2658611" y="2672593"/>
                          <a:chExt cx="1219200" cy="914400"/>
                        </a:xfrm>
                      </p:grpSpPr>
                      <p:cxnSp>
                        <p:nvCxnSpPr>
                          <p:cNvPr id="189" name="Straight Arrow Connector 188"/>
                          <p:cNvCxnSpPr/>
                          <p:nvPr/>
                        </p:nvCxnSpPr>
                        <p:spPr>
                          <a:xfrm flipV="1">
                            <a:off x="2667000" y="2672593"/>
                            <a:ext cx="0" cy="9144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90" name="Straight Arrow Connector 189"/>
                          <p:cNvCxnSpPr/>
                          <p:nvPr/>
                        </p:nvCxnSpPr>
                        <p:spPr>
                          <a:xfrm rot="5400000" flipV="1">
                            <a:off x="3268211" y="2963411"/>
                            <a:ext cx="0" cy="12192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188" name="TextBox 187"/>
                        <p:cNvSpPr txBox="1"/>
                        <p:nvPr/>
                      </p:nvSpPr>
                      <p:spPr>
                        <a:xfrm>
                          <a:off x="2221414" y="2828300"/>
                          <a:ext cx="461665" cy="66511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vert="vert270" wrap="none" rtlCol="0">
                          <a:spAutoFit/>
                        </a:bodyPr>
                        <a:lstStyle/>
                        <a:p>
                          <a:r>
                            <a:rPr lang="en-US" dirty="0" smtClean="0">
                              <a:solidFill>
                                <a:srgbClr val="0000CC"/>
                              </a:solidFill>
                            </a:rPr>
                            <a:t>Value</a:t>
                          </a:r>
                          <a:endParaRPr lang="en-US" dirty="0">
                            <a:solidFill>
                              <a:srgbClr val="0000CC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186" name="TextBox 185"/>
                      <p:cNvSpPr txBox="1"/>
                      <p:nvPr/>
                    </p:nvSpPr>
                    <p:spPr>
                      <a:xfrm>
                        <a:off x="2597603" y="3558034"/>
                        <a:ext cx="13412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parameter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184" name="Freeform 183"/>
                    <p:cNvSpPr/>
                    <p:nvPr/>
                  </p:nvSpPr>
                  <p:spPr>
                    <a:xfrm>
                      <a:off x="6675922" y="3423582"/>
                      <a:ext cx="1136194" cy="860710"/>
                    </a:xfrm>
                    <a:custGeom>
                      <a:avLst/>
                      <a:gdLst>
                        <a:gd name="connsiteX0" fmla="*/ 0 w 1134844"/>
                        <a:gd name="connsiteY0" fmla="*/ 854301 h 861966"/>
                        <a:gd name="connsiteX1" fmla="*/ 179109 w 1134844"/>
                        <a:gd name="connsiteY1" fmla="*/ 844874 h 861966"/>
                        <a:gd name="connsiteX2" fmla="*/ 556181 w 1134844"/>
                        <a:gd name="connsiteY2" fmla="*/ 703472 h 861966"/>
                        <a:gd name="connsiteX3" fmla="*/ 829559 w 1134844"/>
                        <a:gd name="connsiteY3" fmla="*/ 486656 h 861966"/>
                        <a:gd name="connsiteX4" fmla="*/ 1093509 w 1134844"/>
                        <a:gd name="connsiteY4" fmla="*/ 203851 h 861966"/>
                        <a:gd name="connsiteX5" fmla="*/ 1131216 w 1134844"/>
                        <a:gd name="connsiteY5" fmla="*/ 15315 h 861966"/>
                        <a:gd name="connsiteX6" fmla="*/ 1131216 w 1134844"/>
                        <a:gd name="connsiteY6" fmla="*/ 24742 h 861966"/>
                        <a:gd name="connsiteX0" fmla="*/ 0 w 1136194"/>
                        <a:gd name="connsiteY0" fmla="*/ 853611 h 861276"/>
                        <a:gd name="connsiteX1" fmla="*/ 179109 w 1136194"/>
                        <a:gd name="connsiteY1" fmla="*/ 844184 h 861276"/>
                        <a:gd name="connsiteX2" fmla="*/ 556181 w 1136194"/>
                        <a:gd name="connsiteY2" fmla="*/ 702782 h 861276"/>
                        <a:gd name="connsiteX3" fmla="*/ 829559 w 1136194"/>
                        <a:gd name="connsiteY3" fmla="*/ 485966 h 861276"/>
                        <a:gd name="connsiteX4" fmla="*/ 1074655 w 1136194"/>
                        <a:gd name="connsiteY4" fmla="*/ 193734 h 861276"/>
                        <a:gd name="connsiteX5" fmla="*/ 1131216 w 1136194"/>
                        <a:gd name="connsiteY5" fmla="*/ 14625 h 861276"/>
                        <a:gd name="connsiteX6" fmla="*/ 1131216 w 1136194"/>
                        <a:gd name="connsiteY6" fmla="*/ 24052 h 861276"/>
                        <a:gd name="connsiteX0" fmla="*/ 0 w 1136194"/>
                        <a:gd name="connsiteY0" fmla="*/ 853611 h 861276"/>
                        <a:gd name="connsiteX1" fmla="*/ 179109 w 1136194"/>
                        <a:gd name="connsiteY1" fmla="*/ 844184 h 861276"/>
                        <a:gd name="connsiteX2" fmla="*/ 556181 w 1136194"/>
                        <a:gd name="connsiteY2" fmla="*/ 702782 h 861276"/>
                        <a:gd name="connsiteX3" fmla="*/ 876693 w 1136194"/>
                        <a:gd name="connsiteY3" fmla="*/ 514246 h 861276"/>
                        <a:gd name="connsiteX4" fmla="*/ 1074655 w 1136194"/>
                        <a:gd name="connsiteY4" fmla="*/ 193734 h 861276"/>
                        <a:gd name="connsiteX5" fmla="*/ 1131216 w 1136194"/>
                        <a:gd name="connsiteY5" fmla="*/ 14625 h 861276"/>
                        <a:gd name="connsiteX6" fmla="*/ 1131216 w 1136194"/>
                        <a:gd name="connsiteY6" fmla="*/ 24052 h 861276"/>
                        <a:gd name="connsiteX0" fmla="*/ 0 w 1136194"/>
                        <a:gd name="connsiteY0" fmla="*/ 853611 h 860710"/>
                        <a:gd name="connsiteX1" fmla="*/ 179109 w 1136194"/>
                        <a:gd name="connsiteY1" fmla="*/ 844184 h 860710"/>
                        <a:gd name="connsiteX2" fmla="*/ 556181 w 1136194"/>
                        <a:gd name="connsiteY2" fmla="*/ 712208 h 860710"/>
                        <a:gd name="connsiteX3" fmla="*/ 876693 w 1136194"/>
                        <a:gd name="connsiteY3" fmla="*/ 514246 h 860710"/>
                        <a:gd name="connsiteX4" fmla="*/ 1074655 w 1136194"/>
                        <a:gd name="connsiteY4" fmla="*/ 193734 h 860710"/>
                        <a:gd name="connsiteX5" fmla="*/ 1131216 w 1136194"/>
                        <a:gd name="connsiteY5" fmla="*/ 14625 h 860710"/>
                        <a:gd name="connsiteX6" fmla="*/ 1131216 w 1136194"/>
                        <a:gd name="connsiteY6" fmla="*/ 24052 h 860710"/>
                        <a:gd name="connsiteX0" fmla="*/ 0 w 1136194"/>
                        <a:gd name="connsiteY0" fmla="*/ 853611 h 860710"/>
                        <a:gd name="connsiteX1" fmla="*/ 179109 w 1136194"/>
                        <a:gd name="connsiteY1" fmla="*/ 844184 h 860710"/>
                        <a:gd name="connsiteX2" fmla="*/ 556181 w 1136194"/>
                        <a:gd name="connsiteY2" fmla="*/ 712208 h 860710"/>
                        <a:gd name="connsiteX3" fmla="*/ 876693 w 1136194"/>
                        <a:gd name="connsiteY3" fmla="*/ 514246 h 860710"/>
                        <a:gd name="connsiteX4" fmla="*/ 1074655 w 1136194"/>
                        <a:gd name="connsiteY4" fmla="*/ 193734 h 860710"/>
                        <a:gd name="connsiteX5" fmla="*/ 1131216 w 1136194"/>
                        <a:gd name="connsiteY5" fmla="*/ 14625 h 860710"/>
                        <a:gd name="connsiteX6" fmla="*/ 1131216 w 1136194"/>
                        <a:gd name="connsiteY6" fmla="*/ 24052 h 8607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6194" h="860710">
                          <a:moveTo>
                            <a:pt x="0" y="853611"/>
                          </a:moveTo>
                          <a:cubicBezTo>
                            <a:pt x="43206" y="861466"/>
                            <a:pt x="86412" y="867751"/>
                            <a:pt x="179109" y="844184"/>
                          </a:cubicBezTo>
                          <a:cubicBezTo>
                            <a:pt x="271806" y="820617"/>
                            <a:pt x="439917" y="767198"/>
                            <a:pt x="556181" y="712208"/>
                          </a:cubicBezTo>
                          <a:cubicBezTo>
                            <a:pt x="672445" y="657218"/>
                            <a:pt x="790281" y="600658"/>
                            <a:pt x="876693" y="514246"/>
                          </a:cubicBezTo>
                          <a:cubicBezTo>
                            <a:pt x="963105" y="427834"/>
                            <a:pt x="1032235" y="277004"/>
                            <a:pt x="1074655" y="193734"/>
                          </a:cubicBezTo>
                          <a:cubicBezTo>
                            <a:pt x="1117075" y="110464"/>
                            <a:pt x="1121789" y="42905"/>
                            <a:pt x="1131216" y="14625"/>
                          </a:cubicBezTo>
                          <a:cubicBezTo>
                            <a:pt x="1140643" y="-13655"/>
                            <a:pt x="1134358" y="4413"/>
                            <a:pt x="1131216" y="24052"/>
                          </a:cubicBezTo>
                        </a:path>
                      </a:pathLst>
                    </a:custGeom>
                    <a:noFill/>
                    <a:ln w="38100">
                      <a:solidFill>
                        <a:srgbClr val="00B0F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56" name="Group 155"/>
                  <p:cNvGrpSpPr/>
                  <p:nvPr/>
                </p:nvGrpSpPr>
                <p:grpSpPr>
                  <a:xfrm>
                    <a:off x="2477967" y="3215772"/>
                    <a:ext cx="1770336" cy="1254773"/>
                    <a:chOff x="5846522" y="973058"/>
                    <a:chExt cx="1770336" cy="1254773"/>
                  </a:xfrm>
                </p:grpSpPr>
                <p:sp>
                  <p:nvSpPr>
                    <p:cNvPr id="175" name="Freeform 174"/>
                    <p:cNvSpPr/>
                    <p:nvPr/>
                  </p:nvSpPr>
                  <p:spPr>
                    <a:xfrm>
                      <a:off x="6334812" y="1316760"/>
                      <a:ext cx="1282046" cy="516198"/>
                    </a:xfrm>
                    <a:custGeom>
                      <a:avLst/>
                      <a:gdLst>
                        <a:gd name="connsiteX0" fmla="*/ 0 w 1263192"/>
                        <a:gd name="connsiteY0" fmla="*/ 472175 h 509202"/>
                        <a:gd name="connsiteX1" fmla="*/ 226244 w 1263192"/>
                        <a:gd name="connsiteY1" fmla="*/ 491029 h 509202"/>
                        <a:gd name="connsiteX2" fmla="*/ 499621 w 1263192"/>
                        <a:gd name="connsiteY2" fmla="*/ 245932 h 509202"/>
                        <a:gd name="connsiteX3" fmla="*/ 650450 w 1263192"/>
                        <a:gd name="connsiteY3" fmla="*/ 29116 h 509202"/>
                        <a:gd name="connsiteX4" fmla="*/ 1084083 w 1263192"/>
                        <a:gd name="connsiteY4" fmla="*/ 835 h 509202"/>
                        <a:gd name="connsiteX5" fmla="*/ 1263192 w 1263192"/>
                        <a:gd name="connsiteY5" fmla="*/ 10262 h 509202"/>
                        <a:gd name="connsiteX0" fmla="*/ 0 w 1263192"/>
                        <a:gd name="connsiteY0" fmla="*/ 474333 h 507873"/>
                        <a:gd name="connsiteX1" fmla="*/ 226244 w 1263192"/>
                        <a:gd name="connsiteY1" fmla="*/ 493187 h 507873"/>
                        <a:gd name="connsiteX2" fmla="*/ 499621 w 1263192"/>
                        <a:gd name="connsiteY2" fmla="*/ 295224 h 507873"/>
                        <a:gd name="connsiteX3" fmla="*/ 650450 w 1263192"/>
                        <a:gd name="connsiteY3" fmla="*/ 31274 h 507873"/>
                        <a:gd name="connsiteX4" fmla="*/ 1084083 w 1263192"/>
                        <a:gd name="connsiteY4" fmla="*/ 2993 h 507873"/>
                        <a:gd name="connsiteX5" fmla="*/ 1263192 w 1263192"/>
                        <a:gd name="connsiteY5" fmla="*/ 12420 h 507873"/>
                        <a:gd name="connsiteX0" fmla="*/ 0 w 1263192"/>
                        <a:gd name="connsiteY0" fmla="*/ 474333 h 507873"/>
                        <a:gd name="connsiteX1" fmla="*/ 226244 w 1263192"/>
                        <a:gd name="connsiteY1" fmla="*/ 493187 h 507873"/>
                        <a:gd name="connsiteX2" fmla="*/ 499621 w 1263192"/>
                        <a:gd name="connsiteY2" fmla="*/ 295224 h 507873"/>
                        <a:gd name="connsiteX3" fmla="*/ 716438 w 1263192"/>
                        <a:gd name="connsiteY3" fmla="*/ 31274 h 507873"/>
                        <a:gd name="connsiteX4" fmla="*/ 1084083 w 1263192"/>
                        <a:gd name="connsiteY4" fmla="*/ 2993 h 507873"/>
                        <a:gd name="connsiteX5" fmla="*/ 1263192 w 1263192"/>
                        <a:gd name="connsiteY5" fmla="*/ 12420 h 507873"/>
                        <a:gd name="connsiteX0" fmla="*/ 0 w 1263192"/>
                        <a:gd name="connsiteY0" fmla="*/ 473255 h 508190"/>
                        <a:gd name="connsiteX1" fmla="*/ 226244 w 1263192"/>
                        <a:gd name="connsiteY1" fmla="*/ 492109 h 508190"/>
                        <a:gd name="connsiteX2" fmla="*/ 556182 w 1263192"/>
                        <a:gd name="connsiteY2" fmla="*/ 275293 h 508190"/>
                        <a:gd name="connsiteX3" fmla="*/ 716438 w 1263192"/>
                        <a:gd name="connsiteY3" fmla="*/ 30196 h 508190"/>
                        <a:gd name="connsiteX4" fmla="*/ 1084083 w 1263192"/>
                        <a:gd name="connsiteY4" fmla="*/ 1915 h 508190"/>
                        <a:gd name="connsiteX5" fmla="*/ 1263192 w 1263192"/>
                        <a:gd name="connsiteY5" fmla="*/ 11342 h 508190"/>
                        <a:gd name="connsiteX0" fmla="*/ 0 w 1263192"/>
                        <a:gd name="connsiteY0" fmla="*/ 463856 h 498791"/>
                        <a:gd name="connsiteX1" fmla="*/ 226244 w 1263192"/>
                        <a:gd name="connsiteY1" fmla="*/ 482710 h 498791"/>
                        <a:gd name="connsiteX2" fmla="*/ 556182 w 1263192"/>
                        <a:gd name="connsiteY2" fmla="*/ 265894 h 498791"/>
                        <a:gd name="connsiteX3" fmla="*/ 716438 w 1263192"/>
                        <a:gd name="connsiteY3" fmla="*/ 20797 h 498791"/>
                        <a:gd name="connsiteX4" fmla="*/ 1084083 w 1263192"/>
                        <a:gd name="connsiteY4" fmla="*/ 11370 h 498791"/>
                        <a:gd name="connsiteX5" fmla="*/ 1263192 w 1263192"/>
                        <a:gd name="connsiteY5" fmla="*/ 1943 h 498791"/>
                        <a:gd name="connsiteX0" fmla="*/ 0 w 1263192"/>
                        <a:gd name="connsiteY0" fmla="*/ 463805 h 498740"/>
                        <a:gd name="connsiteX1" fmla="*/ 226244 w 1263192"/>
                        <a:gd name="connsiteY1" fmla="*/ 482659 h 498740"/>
                        <a:gd name="connsiteX2" fmla="*/ 556182 w 1263192"/>
                        <a:gd name="connsiteY2" fmla="*/ 265843 h 498740"/>
                        <a:gd name="connsiteX3" fmla="*/ 772999 w 1263192"/>
                        <a:gd name="connsiteY3" fmla="*/ 30173 h 498740"/>
                        <a:gd name="connsiteX4" fmla="*/ 1084083 w 1263192"/>
                        <a:gd name="connsiteY4" fmla="*/ 11319 h 498740"/>
                        <a:gd name="connsiteX5" fmla="*/ 1263192 w 1263192"/>
                        <a:gd name="connsiteY5" fmla="*/ 1892 h 498740"/>
                        <a:gd name="connsiteX0" fmla="*/ 0 w 1263192"/>
                        <a:gd name="connsiteY0" fmla="*/ 463805 h 486816"/>
                        <a:gd name="connsiteX1" fmla="*/ 367646 w 1263192"/>
                        <a:gd name="connsiteY1" fmla="*/ 463805 h 486816"/>
                        <a:gd name="connsiteX2" fmla="*/ 556182 w 1263192"/>
                        <a:gd name="connsiteY2" fmla="*/ 265843 h 486816"/>
                        <a:gd name="connsiteX3" fmla="*/ 772999 w 1263192"/>
                        <a:gd name="connsiteY3" fmla="*/ 30173 h 486816"/>
                        <a:gd name="connsiteX4" fmla="*/ 1084083 w 1263192"/>
                        <a:gd name="connsiteY4" fmla="*/ 11319 h 486816"/>
                        <a:gd name="connsiteX5" fmla="*/ 1263192 w 1263192"/>
                        <a:gd name="connsiteY5" fmla="*/ 1892 h 486816"/>
                        <a:gd name="connsiteX0" fmla="*/ 0 w 1263192"/>
                        <a:gd name="connsiteY0" fmla="*/ 463805 h 486816"/>
                        <a:gd name="connsiteX1" fmla="*/ 414780 w 1263192"/>
                        <a:gd name="connsiteY1" fmla="*/ 463805 h 486816"/>
                        <a:gd name="connsiteX2" fmla="*/ 556182 w 1263192"/>
                        <a:gd name="connsiteY2" fmla="*/ 265843 h 486816"/>
                        <a:gd name="connsiteX3" fmla="*/ 772999 w 1263192"/>
                        <a:gd name="connsiteY3" fmla="*/ 30173 h 486816"/>
                        <a:gd name="connsiteX4" fmla="*/ 1084083 w 1263192"/>
                        <a:gd name="connsiteY4" fmla="*/ 11319 h 486816"/>
                        <a:gd name="connsiteX5" fmla="*/ 1263192 w 1263192"/>
                        <a:gd name="connsiteY5" fmla="*/ 1892 h 486816"/>
                        <a:gd name="connsiteX0" fmla="*/ 0 w 1263192"/>
                        <a:gd name="connsiteY0" fmla="*/ 478598 h 501609"/>
                        <a:gd name="connsiteX1" fmla="*/ 414780 w 1263192"/>
                        <a:gd name="connsiteY1" fmla="*/ 478598 h 501609"/>
                        <a:gd name="connsiteX2" fmla="*/ 556182 w 1263192"/>
                        <a:gd name="connsiteY2" fmla="*/ 280636 h 501609"/>
                        <a:gd name="connsiteX3" fmla="*/ 772999 w 1263192"/>
                        <a:gd name="connsiteY3" fmla="*/ 16686 h 501609"/>
                        <a:gd name="connsiteX4" fmla="*/ 1084083 w 1263192"/>
                        <a:gd name="connsiteY4" fmla="*/ 26112 h 501609"/>
                        <a:gd name="connsiteX5" fmla="*/ 1263192 w 1263192"/>
                        <a:gd name="connsiteY5" fmla="*/ 16685 h 501609"/>
                        <a:gd name="connsiteX0" fmla="*/ 0 w 1263192"/>
                        <a:gd name="connsiteY0" fmla="*/ 494442 h 517453"/>
                        <a:gd name="connsiteX1" fmla="*/ 414780 w 1263192"/>
                        <a:gd name="connsiteY1" fmla="*/ 494442 h 517453"/>
                        <a:gd name="connsiteX2" fmla="*/ 556182 w 1263192"/>
                        <a:gd name="connsiteY2" fmla="*/ 296480 h 517453"/>
                        <a:gd name="connsiteX3" fmla="*/ 772999 w 1263192"/>
                        <a:gd name="connsiteY3" fmla="*/ 32530 h 517453"/>
                        <a:gd name="connsiteX4" fmla="*/ 1084083 w 1263192"/>
                        <a:gd name="connsiteY4" fmla="*/ 4248 h 517453"/>
                        <a:gd name="connsiteX5" fmla="*/ 1263192 w 1263192"/>
                        <a:gd name="connsiteY5" fmla="*/ 32529 h 517453"/>
                        <a:gd name="connsiteX0" fmla="*/ 0 w 1282046"/>
                        <a:gd name="connsiteY0" fmla="*/ 493187 h 516198"/>
                        <a:gd name="connsiteX1" fmla="*/ 414780 w 1282046"/>
                        <a:gd name="connsiteY1" fmla="*/ 493187 h 516198"/>
                        <a:gd name="connsiteX2" fmla="*/ 556182 w 1282046"/>
                        <a:gd name="connsiteY2" fmla="*/ 295225 h 516198"/>
                        <a:gd name="connsiteX3" fmla="*/ 772999 w 1282046"/>
                        <a:gd name="connsiteY3" fmla="*/ 31275 h 516198"/>
                        <a:gd name="connsiteX4" fmla="*/ 1084083 w 1282046"/>
                        <a:gd name="connsiteY4" fmla="*/ 2993 h 516198"/>
                        <a:gd name="connsiteX5" fmla="*/ 1282046 w 1282046"/>
                        <a:gd name="connsiteY5" fmla="*/ 12421 h 51619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82046" h="516198">
                          <a:moveTo>
                            <a:pt x="0" y="493187"/>
                          </a:moveTo>
                          <a:cubicBezTo>
                            <a:pt x="71487" y="521467"/>
                            <a:pt x="322083" y="526181"/>
                            <a:pt x="414780" y="493187"/>
                          </a:cubicBezTo>
                          <a:cubicBezTo>
                            <a:pt x="507477" y="460193"/>
                            <a:pt x="496479" y="372210"/>
                            <a:pt x="556182" y="295225"/>
                          </a:cubicBezTo>
                          <a:cubicBezTo>
                            <a:pt x="615885" y="218240"/>
                            <a:pt x="685016" y="79980"/>
                            <a:pt x="772999" y="31275"/>
                          </a:cubicBezTo>
                          <a:cubicBezTo>
                            <a:pt x="860982" y="-17430"/>
                            <a:pt x="999242" y="6135"/>
                            <a:pt x="1084083" y="2993"/>
                          </a:cubicBezTo>
                          <a:cubicBezTo>
                            <a:pt x="1168924" y="-149"/>
                            <a:pt x="1243553" y="6136"/>
                            <a:pt x="1282046" y="12421"/>
                          </a:cubicBezTo>
                        </a:path>
                      </a:pathLst>
                    </a:custGeom>
                    <a:no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grpSp>
                  <p:nvGrpSpPr>
                    <p:cNvPr id="176" name="Group 175"/>
                    <p:cNvGrpSpPr/>
                    <p:nvPr/>
                  </p:nvGrpSpPr>
                  <p:grpSpPr>
                    <a:xfrm>
                      <a:off x="5846522" y="973058"/>
                      <a:ext cx="1717404" cy="1254773"/>
                      <a:chOff x="2221414" y="2672593"/>
                      <a:chExt cx="1717404" cy="1254773"/>
                    </a:xfrm>
                  </p:grpSpPr>
                  <p:grpSp>
                    <p:nvGrpSpPr>
                      <p:cNvPr id="177" name="Group 176"/>
                      <p:cNvGrpSpPr/>
                      <p:nvPr/>
                    </p:nvGrpSpPr>
                    <p:grpSpPr>
                      <a:xfrm>
                        <a:off x="2221414" y="2672593"/>
                        <a:ext cx="1656397" cy="914400"/>
                        <a:chOff x="2221414" y="2672593"/>
                        <a:chExt cx="1656397" cy="914400"/>
                      </a:xfrm>
                    </p:grpSpPr>
                    <p:grpSp>
                      <p:nvGrpSpPr>
                        <p:cNvPr id="179" name="Group 178"/>
                        <p:cNvGrpSpPr/>
                        <p:nvPr/>
                      </p:nvGrpSpPr>
                      <p:grpSpPr>
                        <a:xfrm>
                          <a:off x="2658611" y="2672593"/>
                          <a:ext cx="1219200" cy="914400"/>
                          <a:chOff x="2658611" y="2672593"/>
                          <a:chExt cx="1219200" cy="914400"/>
                        </a:xfrm>
                      </p:grpSpPr>
                      <p:cxnSp>
                        <p:nvCxnSpPr>
                          <p:cNvPr id="181" name="Straight Arrow Connector 180"/>
                          <p:cNvCxnSpPr/>
                          <p:nvPr/>
                        </p:nvCxnSpPr>
                        <p:spPr>
                          <a:xfrm flipV="1">
                            <a:off x="2667000" y="2672593"/>
                            <a:ext cx="0" cy="9144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82" name="Straight Arrow Connector 181"/>
                          <p:cNvCxnSpPr/>
                          <p:nvPr/>
                        </p:nvCxnSpPr>
                        <p:spPr>
                          <a:xfrm rot="5400000" flipV="1">
                            <a:off x="3268211" y="2963411"/>
                            <a:ext cx="0" cy="12192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180" name="TextBox 179"/>
                        <p:cNvSpPr txBox="1"/>
                        <p:nvPr/>
                      </p:nvSpPr>
                      <p:spPr>
                        <a:xfrm>
                          <a:off x="2221414" y="2828300"/>
                          <a:ext cx="461665" cy="66511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vert="vert270" wrap="none" rtlCol="0">
                          <a:spAutoFit/>
                        </a:bodyPr>
                        <a:lstStyle/>
                        <a:p>
                          <a:r>
                            <a:rPr lang="en-US" dirty="0" smtClean="0">
                              <a:solidFill>
                                <a:srgbClr val="0000CC"/>
                              </a:solidFill>
                            </a:rPr>
                            <a:t>Value</a:t>
                          </a:r>
                          <a:endParaRPr lang="en-US" dirty="0">
                            <a:solidFill>
                              <a:srgbClr val="0000CC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178" name="TextBox 177"/>
                      <p:cNvSpPr txBox="1"/>
                      <p:nvPr/>
                    </p:nvSpPr>
                    <p:spPr>
                      <a:xfrm>
                        <a:off x="2597603" y="3558034"/>
                        <a:ext cx="13412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parameter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</p:grpSp>
              <p:grpSp>
                <p:nvGrpSpPr>
                  <p:cNvPr id="157" name="Group 156"/>
                  <p:cNvGrpSpPr/>
                  <p:nvPr/>
                </p:nvGrpSpPr>
                <p:grpSpPr>
                  <a:xfrm>
                    <a:off x="6730033" y="3215772"/>
                    <a:ext cx="1809690" cy="1254773"/>
                    <a:chOff x="5846522" y="1161598"/>
                    <a:chExt cx="1809690" cy="1254773"/>
                  </a:xfrm>
                </p:grpSpPr>
                <p:sp>
                  <p:nvSpPr>
                    <p:cNvPr id="167" name="Freeform 166"/>
                    <p:cNvSpPr/>
                    <p:nvPr/>
                  </p:nvSpPr>
                  <p:spPr>
                    <a:xfrm>
                      <a:off x="6308178" y="1222836"/>
                      <a:ext cx="1348034" cy="700257"/>
                    </a:xfrm>
                    <a:custGeom>
                      <a:avLst/>
                      <a:gdLst>
                        <a:gd name="connsiteX0" fmla="*/ 0 w 1263192"/>
                        <a:gd name="connsiteY0" fmla="*/ 472175 h 509202"/>
                        <a:gd name="connsiteX1" fmla="*/ 226244 w 1263192"/>
                        <a:gd name="connsiteY1" fmla="*/ 491029 h 509202"/>
                        <a:gd name="connsiteX2" fmla="*/ 499621 w 1263192"/>
                        <a:gd name="connsiteY2" fmla="*/ 245932 h 509202"/>
                        <a:gd name="connsiteX3" fmla="*/ 650450 w 1263192"/>
                        <a:gd name="connsiteY3" fmla="*/ 29116 h 509202"/>
                        <a:gd name="connsiteX4" fmla="*/ 1084083 w 1263192"/>
                        <a:gd name="connsiteY4" fmla="*/ 835 h 509202"/>
                        <a:gd name="connsiteX5" fmla="*/ 1263192 w 1263192"/>
                        <a:gd name="connsiteY5" fmla="*/ 10262 h 509202"/>
                        <a:gd name="connsiteX0" fmla="*/ 0 w 1263192"/>
                        <a:gd name="connsiteY0" fmla="*/ 474333 h 507873"/>
                        <a:gd name="connsiteX1" fmla="*/ 226244 w 1263192"/>
                        <a:gd name="connsiteY1" fmla="*/ 493187 h 507873"/>
                        <a:gd name="connsiteX2" fmla="*/ 499621 w 1263192"/>
                        <a:gd name="connsiteY2" fmla="*/ 295224 h 507873"/>
                        <a:gd name="connsiteX3" fmla="*/ 650450 w 1263192"/>
                        <a:gd name="connsiteY3" fmla="*/ 31274 h 507873"/>
                        <a:gd name="connsiteX4" fmla="*/ 1084083 w 1263192"/>
                        <a:gd name="connsiteY4" fmla="*/ 2993 h 507873"/>
                        <a:gd name="connsiteX5" fmla="*/ 1263192 w 1263192"/>
                        <a:gd name="connsiteY5" fmla="*/ 12420 h 507873"/>
                        <a:gd name="connsiteX0" fmla="*/ 0 w 1263192"/>
                        <a:gd name="connsiteY0" fmla="*/ 474333 h 507873"/>
                        <a:gd name="connsiteX1" fmla="*/ 226244 w 1263192"/>
                        <a:gd name="connsiteY1" fmla="*/ 493187 h 507873"/>
                        <a:gd name="connsiteX2" fmla="*/ 499621 w 1263192"/>
                        <a:gd name="connsiteY2" fmla="*/ 295224 h 507873"/>
                        <a:gd name="connsiteX3" fmla="*/ 716438 w 1263192"/>
                        <a:gd name="connsiteY3" fmla="*/ 31274 h 507873"/>
                        <a:gd name="connsiteX4" fmla="*/ 1084083 w 1263192"/>
                        <a:gd name="connsiteY4" fmla="*/ 2993 h 507873"/>
                        <a:gd name="connsiteX5" fmla="*/ 1263192 w 1263192"/>
                        <a:gd name="connsiteY5" fmla="*/ 12420 h 507873"/>
                        <a:gd name="connsiteX0" fmla="*/ 0 w 1263192"/>
                        <a:gd name="connsiteY0" fmla="*/ 473255 h 508190"/>
                        <a:gd name="connsiteX1" fmla="*/ 226244 w 1263192"/>
                        <a:gd name="connsiteY1" fmla="*/ 492109 h 508190"/>
                        <a:gd name="connsiteX2" fmla="*/ 556182 w 1263192"/>
                        <a:gd name="connsiteY2" fmla="*/ 275293 h 508190"/>
                        <a:gd name="connsiteX3" fmla="*/ 716438 w 1263192"/>
                        <a:gd name="connsiteY3" fmla="*/ 30196 h 508190"/>
                        <a:gd name="connsiteX4" fmla="*/ 1084083 w 1263192"/>
                        <a:gd name="connsiteY4" fmla="*/ 1915 h 508190"/>
                        <a:gd name="connsiteX5" fmla="*/ 1263192 w 1263192"/>
                        <a:gd name="connsiteY5" fmla="*/ 11342 h 508190"/>
                        <a:gd name="connsiteX0" fmla="*/ 0 w 1263192"/>
                        <a:gd name="connsiteY0" fmla="*/ 463856 h 498791"/>
                        <a:gd name="connsiteX1" fmla="*/ 226244 w 1263192"/>
                        <a:gd name="connsiteY1" fmla="*/ 482710 h 498791"/>
                        <a:gd name="connsiteX2" fmla="*/ 556182 w 1263192"/>
                        <a:gd name="connsiteY2" fmla="*/ 265894 h 498791"/>
                        <a:gd name="connsiteX3" fmla="*/ 716438 w 1263192"/>
                        <a:gd name="connsiteY3" fmla="*/ 20797 h 498791"/>
                        <a:gd name="connsiteX4" fmla="*/ 1084083 w 1263192"/>
                        <a:gd name="connsiteY4" fmla="*/ 11370 h 498791"/>
                        <a:gd name="connsiteX5" fmla="*/ 1263192 w 1263192"/>
                        <a:gd name="connsiteY5" fmla="*/ 1943 h 498791"/>
                        <a:gd name="connsiteX0" fmla="*/ 0 w 1263192"/>
                        <a:gd name="connsiteY0" fmla="*/ 463805 h 498740"/>
                        <a:gd name="connsiteX1" fmla="*/ 226244 w 1263192"/>
                        <a:gd name="connsiteY1" fmla="*/ 482659 h 498740"/>
                        <a:gd name="connsiteX2" fmla="*/ 556182 w 1263192"/>
                        <a:gd name="connsiteY2" fmla="*/ 265843 h 498740"/>
                        <a:gd name="connsiteX3" fmla="*/ 772999 w 1263192"/>
                        <a:gd name="connsiteY3" fmla="*/ 30173 h 498740"/>
                        <a:gd name="connsiteX4" fmla="*/ 1084083 w 1263192"/>
                        <a:gd name="connsiteY4" fmla="*/ 11319 h 498740"/>
                        <a:gd name="connsiteX5" fmla="*/ 1263192 w 1263192"/>
                        <a:gd name="connsiteY5" fmla="*/ 1892 h 498740"/>
                        <a:gd name="connsiteX0" fmla="*/ 0 w 1263192"/>
                        <a:gd name="connsiteY0" fmla="*/ 463805 h 486816"/>
                        <a:gd name="connsiteX1" fmla="*/ 367646 w 1263192"/>
                        <a:gd name="connsiteY1" fmla="*/ 463805 h 486816"/>
                        <a:gd name="connsiteX2" fmla="*/ 556182 w 1263192"/>
                        <a:gd name="connsiteY2" fmla="*/ 265843 h 486816"/>
                        <a:gd name="connsiteX3" fmla="*/ 772999 w 1263192"/>
                        <a:gd name="connsiteY3" fmla="*/ 30173 h 486816"/>
                        <a:gd name="connsiteX4" fmla="*/ 1084083 w 1263192"/>
                        <a:gd name="connsiteY4" fmla="*/ 11319 h 486816"/>
                        <a:gd name="connsiteX5" fmla="*/ 1263192 w 1263192"/>
                        <a:gd name="connsiteY5" fmla="*/ 1892 h 486816"/>
                        <a:gd name="connsiteX0" fmla="*/ 0 w 1263192"/>
                        <a:gd name="connsiteY0" fmla="*/ 463805 h 486816"/>
                        <a:gd name="connsiteX1" fmla="*/ 414780 w 1263192"/>
                        <a:gd name="connsiteY1" fmla="*/ 463805 h 486816"/>
                        <a:gd name="connsiteX2" fmla="*/ 556182 w 1263192"/>
                        <a:gd name="connsiteY2" fmla="*/ 265843 h 486816"/>
                        <a:gd name="connsiteX3" fmla="*/ 772999 w 1263192"/>
                        <a:gd name="connsiteY3" fmla="*/ 30173 h 486816"/>
                        <a:gd name="connsiteX4" fmla="*/ 1084083 w 1263192"/>
                        <a:gd name="connsiteY4" fmla="*/ 11319 h 486816"/>
                        <a:gd name="connsiteX5" fmla="*/ 1263192 w 1263192"/>
                        <a:gd name="connsiteY5" fmla="*/ 1892 h 486816"/>
                        <a:gd name="connsiteX0" fmla="*/ 0 w 1263192"/>
                        <a:gd name="connsiteY0" fmla="*/ 478598 h 501609"/>
                        <a:gd name="connsiteX1" fmla="*/ 414780 w 1263192"/>
                        <a:gd name="connsiteY1" fmla="*/ 478598 h 501609"/>
                        <a:gd name="connsiteX2" fmla="*/ 556182 w 1263192"/>
                        <a:gd name="connsiteY2" fmla="*/ 280636 h 501609"/>
                        <a:gd name="connsiteX3" fmla="*/ 772999 w 1263192"/>
                        <a:gd name="connsiteY3" fmla="*/ 16686 h 501609"/>
                        <a:gd name="connsiteX4" fmla="*/ 1084083 w 1263192"/>
                        <a:gd name="connsiteY4" fmla="*/ 26112 h 501609"/>
                        <a:gd name="connsiteX5" fmla="*/ 1263192 w 1263192"/>
                        <a:gd name="connsiteY5" fmla="*/ 16685 h 501609"/>
                        <a:gd name="connsiteX0" fmla="*/ 0 w 1263192"/>
                        <a:gd name="connsiteY0" fmla="*/ 494442 h 517453"/>
                        <a:gd name="connsiteX1" fmla="*/ 414780 w 1263192"/>
                        <a:gd name="connsiteY1" fmla="*/ 494442 h 517453"/>
                        <a:gd name="connsiteX2" fmla="*/ 556182 w 1263192"/>
                        <a:gd name="connsiteY2" fmla="*/ 296480 h 517453"/>
                        <a:gd name="connsiteX3" fmla="*/ 772999 w 1263192"/>
                        <a:gd name="connsiteY3" fmla="*/ 32530 h 517453"/>
                        <a:gd name="connsiteX4" fmla="*/ 1084083 w 1263192"/>
                        <a:gd name="connsiteY4" fmla="*/ 4248 h 517453"/>
                        <a:gd name="connsiteX5" fmla="*/ 1263192 w 1263192"/>
                        <a:gd name="connsiteY5" fmla="*/ 32529 h 517453"/>
                        <a:gd name="connsiteX0" fmla="*/ 0 w 1282046"/>
                        <a:gd name="connsiteY0" fmla="*/ 493187 h 516198"/>
                        <a:gd name="connsiteX1" fmla="*/ 414780 w 1282046"/>
                        <a:gd name="connsiteY1" fmla="*/ 493187 h 516198"/>
                        <a:gd name="connsiteX2" fmla="*/ 556182 w 1282046"/>
                        <a:gd name="connsiteY2" fmla="*/ 295225 h 516198"/>
                        <a:gd name="connsiteX3" fmla="*/ 772999 w 1282046"/>
                        <a:gd name="connsiteY3" fmla="*/ 31275 h 516198"/>
                        <a:gd name="connsiteX4" fmla="*/ 1084083 w 1282046"/>
                        <a:gd name="connsiteY4" fmla="*/ 2993 h 516198"/>
                        <a:gd name="connsiteX5" fmla="*/ 1282046 w 1282046"/>
                        <a:gd name="connsiteY5" fmla="*/ 12421 h 516198"/>
                        <a:gd name="connsiteX0" fmla="*/ 0 w 1282046"/>
                        <a:gd name="connsiteY0" fmla="*/ 493187 h 495494"/>
                        <a:gd name="connsiteX1" fmla="*/ 216817 w 1282046"/>
                        <a:gd name="connsiteY1" fmla="*/ 248090 h 495494"/>
                        <a:gd name="connsiteX2" fmla="*/ 556182 w 1282046"/>
                        <a:gd name="connsiteY2" fmla="*/ 295225 h 495494"/>
                        <a:gd name="connsiteX3" fmla="*/ 772999 w 1282046"/>
                        <a:gd name="connsiteY3" fmla="*/ 31275 h 495494"/>
                        <a:gd name="connsiteX4" fmla="*/ 1084083 w 1282046"/>
                        <a:gd name="connsiteY4" fmla="*/ 2993 h 495494"/>
                        <a:gd name="connsiteX5" fmla="*/ 1282046 w 1282046"/>
                        <a:gd name="connsiteY5" fmla="*/ 12421 h 495494"/>
                        <a:gd name="connsiteX0" fmla="*/ 0 w 1282046"/>
                        <a:gd name="connsiteY0" fmla="*/ 491030 h 493754"/>
                        <a:gd name="connsiteX1" fmla="*/ 216817 w 1282046"/>
                        <a:gd name="connsiteY1" fmla="*/ 245933 h 493754"/>
                        <a:gd name="connsiteX2" fmla="*/ 490194 w 1282046"/>
                        <a:gd name="connsiteY2" fmla="*/ 47971 h 493754"/>
                        <a:gd name="connsiteX3" fmla="*/ 772999 w 1282046"/>
                        <a:gd name="connsiteY3" fmla="*/ 29118 h 493754"/>
                        <a:gd name="connsiteX4" fmla="*/ 1084083 w 1282046"/>
                        <a:gd name="connsiteY4" fmla="*/ 836 h 493754"/>
                        <a:gd name="connsiteX5" fmla="*/ 1282046 w 1282046"/>
                        <a:gd name="connsiteY5" fmla="*/ 10264 h 493754"/>
                        <a:gd name="connsiteX0" fmla="*/ 0 w 1282046"/>
                        <a:gd name="connsiteY0" fmla="*/ 519779 h 522503"/>
                        <a:gd name="connsiteX1" fmla="*/ 216817 w 1282046"/>
                        <a:gd name="connsiteY1" fmla="*/ 274682 h 522503"/>
                        <a:gd name="connsiteX2" fmla="*/ 490194 w 1282046"/>
                        <a:gd name="connsiteY2" fmla="*/ 76720 h 522503"/>
                        <a:gd name="connsiteX3" fmla="*/ 782426 w 1282046"/>
                        <a:gd name="connsiteY3" fmla="*/ 1307 h 522503"/>
                        <a:gd name="connsiteX4" fmla="*/ 1084083 w 1282046"/>
                        <a:gd name="connsiteY4" fmla="*/ 29585 h 522503"/>
                        <a:gd name="connsiteX5" fmla="*/ 1282046 w 1282046"/>
                        <a:gd name="connsiteY5" fmla="*/ 39013 h 522503"/>
                        <a:gd name="connsiteX0" fmla="*/ 0 w 1282046"/>
                        <a:gd name="connsiteY0" fmla="*/ 519779 h 522392"/>
                        <a:gd name="connsiteX1" fmla="*/ 235671 w 1282046"/>
                        <a:gd name="connsiteY1" fmla="*/ 265255 h 522392"/>
                        <a:gd name="connsiteX2" fmla="*/ 490194 w 1282046"/>
                        <a:gd name="connsiteY2" fmla="*/ 76720 h 522392"/>
                        <a:gd name="connsiteX3" fmla="*/ 782426 w 1282046"/>
                        <a:gd name="connsiteY3" fmla="*/ 1307 h 522392"/>
                        <a:gd name="connsiteX4" fmla="*/ 1084083 w 1282046"/>
                        <a:gd name="connsiteY4" fmla="*/ 29585 h 522392"/>
                        <a:gd name="connsiteX5" fmla="*/ 1282046 w 1282046"/>
                        <a:gd name="connsiteY5" fmla="*/ 39013 h 522392"/>
                        <a:gd name="connsiteX0" fmla="*/ 0 w 1282046"/>
                        <a:gd name="connsiteY0" fmla="*/ 519779 h 522025"/>
                        <a:gd name="connsiteX1" fmla="*/ 235671 w 1282046"/>
                        <a:gd name="connsiteY1" fmla="*/ 227548 h 522025"/>
                        <a:gd name="connsiteX2" fmla="*/ 490194 w 1282046"/>
                        <a:gd name="connsiteY2" fmla="*/ 76720 h 522025"/>
                        <a:gd name="connsiteX3" fmla="*/ 782426 w 1282046"/>
                        <a:gd name="connsiteY3" fmla="*/ 1307 h 522025"/>
                        <a:gd name="connsiteX4" fmla="*/ 1084083 w 1282046"/>
                        <a:gd name="connsiteY4" fmla="*/ 29585 h 522025"/>
                        <a:gd name="connsiteX5" fmla="*/ 1282046 w 1282046"/>
                        <a:gd name="connsiteY5" fmla="*/ 39013 h 522025"/>
                        <a:gd name="connsiteX0" fmla="*/ 0 w 1282046"/>
                        <a:gd name="connsiteY0" fmla="*/ 519779 h 522191"/>
                        <a:gd name="connsiteX1" fmla="*/ 235671 w 1282046"/>
                        <a:gd name="connsiteY1" fmla="*/ 227548 h 522191"/>
                        <a:gd name="connsiteX2" fmla="*/ 490194 w 1282046"/>
                        <a:gd name="connsiteY2" fmla="*/ 76720 h 522191"/>
                        <a:gd name="connsiteX3" fmla="*/ 782426 w 1282046"/>
                        <a:gd name="connsiteY3" fmla="*/ 1307 h 522191"/>
                        <a:gd name="connsiteX4" fmla="*/ 1084083 w 1282046"/>
                        <a:gd name="connsiteY4" fmla="*/ 29585 h 522191"/>
                        <a:gd name="connsiteX5" fmla="*/ 1282046 w 1282046"/>
                        <a:gd name="connsiteY5" fmla="*/ 39013 h 522191"/>
                        <a:gd name="connsiteX0" fmla="*/ 0 w 1282046"/>
                        <a:gd name="connsiteY0" fmla="*/ 519779 h 519779"/>
                        <a:gd name="connsiteX1" fmla="*/ 235671 w 1282046"/>
                        <a:gd name="connsiteY1" fmla="*/ 227548 h 519779"/>
                        <a:gd name="connsiteX2" fmla="*/ 490194 w 1282046"/>
                        <a:gd name="connsiteY2" fmla="*/ 76720 h 519779"/>
                        <a:gd name="connsiteX3" fmla="*/ 782426 w 1282046"/>
                        <a:gd name="connsiteY3" fmla="*/ 1307 h 519779"/>
                        <a:gd name="connsiteX4" fmla="*/ 1084083 w 1282046"/>
                        <a:gd name="connsiteY4" fmla="*/ 29585 h 519779"/>
                        <a:gd name="connsiteX5" fmla="*/ 1282046 w 1282046"/>
                        <a:gd name="connsiteY5" fmla="*/ 39013 h 519779"/>
                        <a:gd name="connsiteX0" fmla="*/ 0 w 1282046"/>
                        <a:gd name="connsiteY0" fmla="*/ 519779 h 519779"/>
                        <a:gd name="connsiteX1" fmla="*/ 235671 w 1282046"/>
                        <a:gd name="connsiteY1" fmla="*/ 227548 h 519779"/>
                        <a:gd name="connsiteX2" fmla="*/ 490194 w 1282046"/>
                        <a:gd name="connsiteY2" fmla="*/ 76720 h 519779"/>
                        <a:gd name="connsiteX3" fmla="*/ 782426 w 1282046"/>
                        <a:gd name="connsiteY3" fmla="*/ 1307 h 519779"/>
                        <a:gd name="connsiteX4" fmla="*/ 1084083 w 1282046"/>
                        <a:gd name="connsiteY4" fmla="*/ 29585 h 519779"/>
                        <a:gd name="connsiteX5" fmla="*/ 1282046 w 1282046"/>
                        <a:gd name="connsiteY5" fmla="*/ 39013 h 519779"/>
                        <a:gd name="connsiteX0" fmla="*/ 0 w 1282046"/>
                        <a:gd name="connsiteY0" fmla="*/ 519779 h 519779"/>
                        <a:gd name="connsiteX1" fmla="*/ 235671 w 1282046"/>
                        <a:gd name="connsiteY1" fmla="*/ 227548 h 519779"/>
                        <a:gd name="connsiteX2" fmla="*/ 490194 w 1282046"/>
                        <a:gd name="connsiteY2" fmla="*/ 76720 h 519779"/>
                        <a:gd name="connsiteX3" fmla="*/ 782426 w 1282046"/>
                        <a:gd name="connsiteY3" fmla="*/ 1307 h 519779"/>
                        <a:gd name="connsiteX4" fmla="*/ 1084083 w 1282046"/>
                        <a:gd name="connsiteY4" fmla="*/ 29585 h 519779"/>
                        <a:gd name="connsiteX5" fmla="*/ 1282046 w 1282046"/>
                        <a:gd name="connsiteY5" fmla="*/ 39013 h 519779"/>
                        <a:gd name="connsiteX0" fmla="*/ 0 w 1282046"/>
                        <a:gd name="connsiteY0" fmla="*/ 539296 h 539296"/>
                        <a:gd name="connsiteX1" fmla="*/ 235671 w 1282046"/>
                        <a:gd name="connsiteY1" fmla="*/ 247065 h 539296"/>
                        <a:gd name="connsiteX2" fmla="*/ 490194 w 1282046"/>
                        <a:gd name="connsiteY2" fmla="*/ 96237 h 539296"/>
                        <a:gd name="connsiteX3" fmla="*/ 782426 w 1282046"/>
                        <a:gd name="connsiteY3" fmla="*/ 20824 h 539296"/>
                        <a:gd name="connsiteX4" fmla="*/ 1093509 w 1282046"/>
                        <a:gd name="connsiteY4" fmla="*/ 1968 h 539296"/>
                        <a:gd name="connsiteX5" fmla="*/ 1282046 w 1282046"/>
                        <a:gd name="connsiteY5" fmla="*/ 58530 h 539296"/>
                        <a:gd name="connsiteX0" fmla="*/ 0 w 1282046"/>
                        <a:gd name="connsiteY0" fmla="*/ 540955 h 540955"/>
                        <a:gd name="connsiteX1" fmla="*/ 235671 w 1282046"/>
                        <a:gd name="connsiteY1" fmla="*/ 248724 h 540955"/>
                        <a:gd name="connsiteX2" fmla="*/ 490194 w 1282046"/>
                        <a:gd name="connsiteY2" fmla="*/ 97896 h 540955"/>
                        <a:gd name="connsiteX3" fmla="*/ 782426 w 1282046"/>
                        <a:gd name="connsiteY3" fmla="*/ 22483 h 540955"/>
                        <a:gd name="connsiteX4" fmla="*/ 1093509 w 1282046"/>
                        <a:gd name="connsiteY4" fmla="*/ 3627 h 540955"/>
                        <a:gd name="connsiteX5" fmla="*/ 1282046 w 1282046"/>
                        <a:gd name="connsiteY5" fmla="*/ 3628 h 540955"/>
                        <a:gd name="connsiteX0" fmla="*/ 0 w 1282046"/>
                        <a:gd name="connsiteY0" fmla="*/ 584622 h 584622"/>
                        <a:gd name="connsiteX1" fmla="*/ 235671 w 1282046"/>
                        <a:gd name="connsiteY1" fmla="*/ 292391 h 584622"/>
                        <a:gd name="connsiteX2" fmla="*/ 490194 w 1282046"/>
                        <a:gd name="connsiteY2" fmla="*/ 141563 h 584622"/>
                        <a:gd name="connsiteX3" fmla="*/ 782426 w 1282046"/>
                        <a:gd name="connsiteY3" fmla="*/ 66150 h 584622"/>
                        <a:gd name="connsiteX4" fmla="*/ 1093509 w 1282046"/>
                        <a:gd name="connsiteY4" fmla="*/ 160 h 584622"/>
                        <a:gd name="connsiteX5" fmla="*/ 1282046 w 1282046"/>
                        <a:gd name="connsiteY5" fmla="*/ 47295 h 584622"/>
                        <a:gd name="connsiteX0" fmla="*/ 0 w 1329180"/>
                        <a:gd name="connsiteY0" fmla="*/ 632348 h 632348"/>
                        <a:gd name="connsiteX1" fmla="*/ 235671 w 1329180"/>
                        <a:gd name="connsiteY1" fmla="*/ 340117 h 632348"/>
                        <a:gd name="connsiteX2" fmla="*/ 490194 w 1329180"/>
                        <a:gd name="connsiteY2" fmla="*/ 189289 h 632348"/>
                        <a:gd name="connsiteX3" fmla="*/ 782426 w 1329180"/>
                        <a:gd name="connsiteY3" fmla="*/ 113876 h 632348"/>
                        <a:gd name="connsiteX4" fmla="*/ 1093509 w 1329180"/>
                        <a:gd name="connsiteY4" fmla="*/ 47886 h 632348"/>
                        <a:gd name="connsiteX5" fmla="*/ 1329180 w 1329180"/>
                        <a:gd name="connsiteY5" fmla="*/ 753 h 632348"/>
                        <a:gd name="connsiteX0" fmla="*/ 0 w 1329180"/>
                        <a:gd name="connsiteY0" fmla="*/ 632295 h 632295"/>
                        <a:gd name="connsiteX1" fmla="*/ 235671 w 1329180"/>
                        <a:gd name="connsiteY1" fmla="*/ 340064 h 632295"/>
                        <a:gd name="connsiteX2" fmla="*/ 490194 w 1329180"/>
                        <a:gd name="connsiteY2" fmla="*/ 189236 h 632295"/>
                        <a:gd name="connsiteX3" fmla="*/ 791853 w 1329180"/>
                        <a:gd name="connsiteY3" fmla="*/ 94969 h 632295"/>
                        <a:gd name="connsiteX4" fmla="*/ 1093509 w 1329180"/>
                        <a:gd name="connsiteY4" fmla="*/ 47833 h 632295"/>
                        <a:gd name="connsiteX5" fmla="*/ 1329180 w 1329180"/>
                        <a:gd name="connsiteY5" fmla="*/ 700 h 632295"/>
                        <a:gd name="connsiteX0" fmla="*/ 0 w 1329180"/>
                        <a:gd name="connsiteY0" fmla="*/ 632295 h 632295"/>
                        <a:gd name="connsiteX1" fmla="*/ 235671 w 1329180"/>
                        <a:gd name="connsiteY1" fmla="*/ 340064 h 632295"/>
                        <a:gd name="connsiteX2" fmla="*/ 490194 w 1329180"/>
                        <a:gd name="connsiteY2" fmla="*/ 189236 h 632295"/>
                        <a:gd name="connsiteX3" fmla="*/ 791853 w 1329180"/>
                        <a:gd name="connsiteY3" fmla="*/ 94969 h 632295"/>
                        <a:gd name="connsiteX4" fmla="*/ 1093509 w 1329180"/>
                        <a:gd name="connsiteY4" fmla="*/ 47833 h 632295"/>
                        <a:gd name="connsiteX5" fmla="*/ 1329180 w 1329180"/>
                        <a:gd name="connsiteY5" fmla="*/ 700 h 632295"/>
                        <a:gd name="connsiteX0" fmla="*/ 0 w 1348034"/>
                        <a:gd name="connsiteY0" fmla="*/ 604865 h 604865"/>
                        <a:gd name="connsiteX1" fmla="*/ 235671 w 1348034"/>
                        <a:gd name="connsiteY1" fmla="*/ 312634 h 604865"/>
                        <a:gd name="connsiteX2" fmla="*/ 490194 w 1348034"/>
                        <a:gd name="connsiteY2" fmla="*/ 161806 h 604865"/>
                        <a:gd name="connsiteX3" fmla="*/ 791853 w 1348034"/>
                        <a:gd name="connsiteY3" fmla="*/ 67539 h 604865"/>
                        <a:gd name="connsiteX4" fmla="*/ 1093509 w 1348034"/>
                        <a:gd name="connsiteY4" fmla="*/ 20403 h 604865"/>
                        <a:gd name="connsiteX5" fmla="*/ 1348034 w 1348034"/>
                        <a:gd name="connsiteY5" fmla="*/ 1551 h 604865"/>
                        <a:gd name="connsiteX0" fmla="*/ 0 w 1348034"/>
                        <a:gd name="connsiteY0" fmla="*/ 604865 h 686159"/>
                        <a:gd name="connsiteX1" fmla="*/ 244549 w 1348034"/>
                        <a:gd name="connsiteY1" fmla="*/ 667740 h 686159"/>
                        <a:gd name="connsiteX2" fmla="*/ 490194 w 1348034"/>
                        <a:gd name="connsiteY2" fmla="*/ 161806 h 686159"/>
                        <a:gd name="connsiteX3" fmla="*/ 791853 w 1348034"/>
                        <a:gd name="connsiteY3" fmla="*/ 67539 h 686159"/>
                        <a:gd name="connsiteX4" fmla="*/ 1093509 w 1348034"/>
                        <a:gd name="connsiteY4" fmla="*/ 20403 h 686159"/>
                        <a:gd name="connsiteX5" fmla="*/ 1348034 w 1348034"/>
                        <a:gd name="connsiteY5" fmla="*/ 1551 h 686159"/>
                        <a:gd name="connsiteX0" fmla="*/ 0 w 1348034"/>
                        <a:gd name="connsiteY0" fmla="*/ 604865 h 707077"/>
                        <a:gd name="connsiteX1" fmla="*/ 244549 w 1348034"/>
                        <a:gd name="connsiteY1" fmla="*/ 667740 h 707077"/>
                        <a:gd name="connsiteX2" fmla="*/ 490194 w 1348034"/>
                        <a:gd name="connsiteY2" fmla="*/ 161806 h 707077"/>
                        <a:gd name="connsiteX3" fmla="*/ 791853 w 1348034"/>
                        <a:gd name="connsiteY3" fmla="*/ 67539 h 707077"/>
                        <a:gd name="connsiteX4" fmla="*/ 1093509 w 1348034"/>
                        <a:gd name="connsiteY4" fmla="*/ 20403 h 707077"/>
                        <a:gd name="connsiteX5" fmla="*/ 1348034 w 1348034"/>
                        <a:gd name="connsiteY5" fmla="*/ 1551 h 707077"/>
                        <a:gd name="connsiteX0" fmla="*/ 0 w 1348034"/>
                        <a:gd name="connsiteY0" fmla="*/ 604865 h 700915"/>
                        <a:gd name="connsiteX1" fmla="*/ 244549 w 1348034"/>
                        <a:gd name="connsiteY1" fmla="*/ 667740 h 700915"/>
                        <a:gd name="connsiteX2" fmla="*/ 570093 w 1348034"/>
                        <a:gd name="connsiteY2" fmla="*/ 188439 h 700915"/>
                        <a:gd name="connsiteX3" fmla="*/ 791853 w 1348034"/>
                        <a:gd name="connsiteY3" fmla="*/ 67539 h 700915"/>
                        <a:gd name="connsiteX4" fmla="*/ 1093509 w 1348034"/>
                        <a:gd name="connsiteY4" fmla="*/ 20403 h 700915"/>
                        <a:gd name="connsiteX5" fmla="*/ 1348034 w 1348034"/>
                        <a:gd name="connsiteY5" fmla="*/ 1551 h 700915"/>
                        <a:gd name="connsiteX0" fmla="*/ 0 w 1348034"/>
                        <a:gd name="connsiteY0" fmla="*/ 604865 h 700915"/>
                        <a:gd name="connsiteX1" fmla="*/ 244549 w 1348034"/>
                        <a:gd name="connsiteY1" fmla="*/ 667740 h 700915"/>
                        <a:gd name="connsiteX2" fmla="*/ 570093 w 1348034"/>
                        <a:gd name="connsiteY2" fmla="*/ 188439 h 700915"/>
                        <a:gd name="connsiteX3" fmla="*/ 827363 w 1348034"/>
                        <a:gd name="connsiteY3" fmla="*/ 67539 h 700915"/>
                        <a:gd name="connsiteX4" fmla="*/ 1093509 w 1348034"/>
                        <a:gd name="connsiteY4" fmla="*/ 20403 h 700915"/>
                        <a:gd name="connsiteX5" fmla="*/ 1348034 w 1348034"/>
                        <a:gd name="connsiteY5" fmla="*/ 1551 h 700915"/>
                        <a:gd name="connsiteX0" fmla="*/ 0 w 1348034"/>
                        <a:gd name="connsiteY0" fmla="*/ 604865 h 700915"/>
                        <a:gd name="connsiteX1" fmla="*/ 244549 w 1348034"/>
                        <a:gd name="connsiteY1" fmla="*/ 667740 h 700915"/>
                        <a:gd name="connsiteX2" fmla="*/ 570093 w 1348034"/>
                        <a:gd name="connsiteY2" fmla="*/ 188439 h 700915"/>
                        <a:gd name="connsiteX3" fmla="*/ 827363 w 1348034"/>
                        <a:gd name="connsiteY3" fmla="*/ 67539 h 700915"/>
                        <a:gd name="connsiteX4" fmla="*/ 1120142 w 1348034"/>
                        <a:gd name="connsiteY4" fmla="*/ 20403 h 700915"/>
                        <a:gd name="connsiteX5" fmla="*/ 1348034 w 1348034"/>
                        <a:gd name="connsiteY5" fmla="*/ 1551 h 700915"/>
                        <a:gd name="connsiteX0" fmla="*/ 0 w 1348034"/>
                        <a:gd name="connsiteY0" fmla="*/ 604865 h 700257"/>
                        <a:gd name="connsiteX1" fmla="*/ 244549 w 1348034"/>
                        <a:gd name="connsiteY1" fmla="*/ 667740 h 700257"/>
                        <a:gd name="connsiteX2" fmla="*/ 605604 w 1348034"/>
                        <a:gd name="connsiteY2" fmla="*/ 197316 h 700257"/>
                        <a:gd name="connsiteX3" fmla="*/ 827363 w 1348034"/>
                        <a:gd name="connsiteY3" fmla="*/ 67539 h 700257"/>
                        <a:gd name="connsiteX4" fmla="*/ 1120142 w 1348034"/>
                        <a:gd name="connsiteY4" fmla="*/ 20403 h 700257"/>
                        <a:gd name="connsiteX5" fmla="*/ 1348034 w 1348034"/>
                        <a:gd name="connsiteY5" fmla="*/ 1551 h 700257"/>
                        <a:gd name="connsiteX0" fmla="*/ 0 w 1348034"/>
                        <a:gd name="connsiteY0" fmla="*/ 604865 h 700257"/>
                        <a:gd name="connsiteX1" fmla="*/ 244549 w 1348034"/>
                        <a:gd name="connsiteY1" fmla="*/ 667740 h 700257"/>
                        <a:gd name="connsiteX2" fmla="*/ 605604 w 1348034"/>
                        <a:gd name="connsiteY2" fmla="*/ 197316 h 700257"/>
                        <a:gd name="connsiteX3" fmla="*/ 862873 w 1348034"/>
                        <a:gd name="connsiteY3" fmla="*/ 67539 h 700257"/>
                        <a:gd name="connsiteX4" fmla="*/ 1120142 w 1348034"/>
                        <a:gd name="connsiteY4" fmla="*/ 20403 h 700257"/>
                        <a:gd name="connsiteX5" fmla="*/ 1348034 w 1348034"/>
                        <a:gd name="connsiteY5" fmla="*/ 1551 h 7002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48034" h="700257">
                          <a:moveTo>
                            <a:pt x="0" y="604865"/>
                          </a:moveTo>
                          <a:cubicBezTo>
                            <a:pt x="159165" y="688699"/>
                            <a:pt x="143615" y="735665"/>
                            <a:pt x="244549" y="667740"/>
                          </a:cubicBezTo>
                          <a:cubicBezTo>
                            <a:pt x="345483" y="599815"/>
                            <a:pt x="502550" y="297349"/>
                            <a:pt x="605604" y="197316"/>
                          </a:cubicBezTo>
                          <a:cubicBezTo>
                            <a:pt x="708658" y="97283"/>
                            <a:pt x="777117" y="97024"/>
                            <a:pt x="862873" y="67539"/>
                          </a:cubicBezTo>
                          <a:cubicBezTo>
                            <a:pt x="948629" y="38054"/>
                            <a:pt x="1027445" y="31401"/>
                            <a:pt x="1120142" y="20403"/>
                          </a:cubicBezTo>
                          <a:cubicBezTo>
                            <a:pt x="1212839" y="9405"/>
                            <a:pt x="1309541" y="-4734"/>
                            <a:pt x="1348034" y="1551"/>
                          </a:cubicBezTo>
                        </a:path>
                      </a:pathLst>
                    </a:custGeom>
                    <a:noFill/>
                    <a:ln w="38100">
                      <a:solidFill>
                        <a:srgbClr val="0000CC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grpSp>
                  <p:nvGrpSpPr>
                    <p:cNvPr id="168" name="Group 167"/>
                    <p:cNvGrpSpPr/>
                    <p:nvPr/>
                  </p:nvGrpSpPr>
                  <p:grpSpPr>
                    <a:xfrm>
                      <a:off x="5846522" y="1161598"/>
                      <a:ext cx="1717404" cy="1254773"/>
                      <a:chOff x="2221414" y="2861133"/>
                      <a:chExt cx="1717404" cy="1254773"/>
                    </a:xfrm>
                  </p:grpSpPr>
                  <p:grpSp>
                    <p:nvGrpSpPr>
                      <p:cNvPr id="169" name="Group 168"/>
                      <p:cNvGrpSpPr/>
                      <p:nvPr/>
                    </p:nvGrpSpPr>
                    <p:grpSpPr>
                      <a:xfrm>
                        <a:off x="2221414" y="2861133"/>
                        <a:ext cx="1656397" cy="914400"/>
                        <a:chOff x="2221414" y="2861133"/>
                        <a:chExt cx="1656397" cy="914400"/>
                      </a:xfrm>
                    </p:grpSpPr>
                    <p:grpSp>
                      <p:nvGrpSpPr>
                        <p:cNvPr id="171" name="Group 170"/>
                        <p:cNvGrpSpPr/>
                        <p:nvPr/>
                      </p:nvGrpSpPr>
                      <p:grpSpPr>
                        <a:xfrm>
                          <a:off x="2658611" y="2861133"/>
                          <a:ext cx="1219200" cy="914400"/>
                          <a:chOff x="2658611" y="2861133"/>
                          <a:chExt cx="1219200" cy="914400"/>
                        </a:xfrm>
                      </p:grpSpPr>
                      <p:cxnSp>
                        <p:nvCxnSpPr>
                          <p:cNvPr id="173" name="Straight Arrow Connector 172"/>
                          <p:cNvCxnSpPr/>
                          <p:nvPr/>
                        </p:nvCxnSpPr>
                        <p:spPr>
                          <a:xfrm flipV="1">
                            <a:off x="2667000" y="2861133"/>
                            <a:ext cx="0" cy="9144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74" name="Straight Arrow Connector 173"/>
                          <p:cNvCxnSpPr/>
                          <p:nvPr/>
                        </p:nvCxnSpPr>
                        <p:spPr>
                          <a:xfrm rot="5400000" flipV="1">
                            <a:off x="3268211" y="3142524"/>
                            <a:ext cx="0" cy="12192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172" name="TextBox 171"/>
                        <p:cNvSpPr txBox="1"/>
                        <p:nvPr/>
                      </p:nvSpPr>
                      <p:spPr>
                        <a:xfrm>
                          <a:off x="2221414" y="3016840"/>
                          <a:ext cx="461665" cy="66511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vert="vert270" wrap="none" rtlCol="0">
                          <a:spAutoFit/>
                        </a:bodyPr>
                        <a:lstStyle/>
                        <a:p>
                          <a:r>
                            <a:rPr lang="en-US" dirty="0" smtClean="0">
                              <a:solidFill>
                                <a:srgbClr val="0000CC"/>
                              </a:solidFill>
                            </a:rPr>
                            <a:t>Value</a:t>
                          </a:r>
                          <a:endParaRPr lang="en-US" dirty="0">
                            <a:solidFill>
                              <a:srgbClr val="0000CC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170" name="TextBox 169"/>
                      <p:cNvSpPr txBox="1"/>
                      <p:nvPr/>
                    </p:nvSpPr>
                    <p:spPr>
                      <a:xfrm>
                        <a:off x="2597603" y="3746574"/>
                        <a:ext cx="13412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parameter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</p:grpSp>
              <p:grpSp>
                <p:nvGrpSpPr>
                  <p:cNvPr id="158" name="Group 157"/>
                  <p:cNvGrpSpPr/>
                  <p:nvPr/>
                </p:nvGrpSpPr>
                <p:grpSpPr>
                  <a:xfrm>
                    <a:off x="4620446" y="3215772"/>
                    <a:ext cx="1736022" cy="1254773"/>
                    <a:chOff x="5846522" y="973058"/>
                    <a:chExt cx="1736022" cy="1254773"/>
                  </a:xfrm>
                </p:grpSpPr>
                <p:sp>
                  <p:nvSpPr>
                    <p:cNvPr id="159" name="Freeform 158"/>
                    <p:cNvSpPr/>
                    <p:nvPr/>
                  </p:nvSpPr>
                  <p:spPr>
                    <a:xfrm flipV="1">
                      <a:off x="6300498" y="1511621"/>
                      <a:ext cx="1282046" cy="540955"/>
                    </a:xfrm>
                    <a:custGeom>
                      <a:avLst/>
                      <a:gdLst>
                        <a:gd name="connsiteX0" fmla="*/ 0 w 1263192"/>
                        <a:gd name="connsiteY0" fmla="*/ 472175 h 509202"/>
                        <a:gd name="connsiteX1" fmla="*/ 226244 w 1263192"/>
                        <a:gd name="connsiteY1" fmla="*/ 491029 h 509202"/>
                        <a:gd name="connsiteX2" fmla="*/ 499621 w 1263192"/>
                        <a:gd name="connsiteY2" fmla="*/ 245932 h 509202"/>
                        <a:gd name="connsiteX3" fmla="*/ 650450 w 1263192"/>
                        <a:gd name="connsiteY3" fmla="*/ 29116 h 509202"/>
                        <a:gd name="connsiteX4" fmla="*/ 1084083 w 1263192"/>
                        <a:gd name="connsiteY4" fmla="*/ 835 h 509202"/>
                        <a:gd name="connsiteX5" fmla="*/ 1263192 w 1263192"/>
                        <a:gd name="connsiteY5" fmla="*/ 10262 h 509202"/>
                        <a:gd name="connsiteX0" fmla="*/ 0 w 1263192"/>
                        <a:gd name="connsiteY0" fmla="*/ 474333 h 507873"/>
                        <a:gd name="connsiteX1" fmla="*/ 226244 w 1263192"/>
                        <a:gd name="connsiteY1" fmla="*/ 493187 h 507873"/>
                        <a:gd name="connsiteX2" fmla="*/ 499621 w 1263192"/>
                        <a:gd name="connsiteY2" fmla="*/ 295224 h 507873"/>
                        <a:gd name="connsiteX3" fmla="*/ 650450 w 1263192"/>
                        <a:gd name="connsiteY3" fmla="*/ 31274 h 507873"/>
                        <a:gd name="connsiteX4" fmla="*/ 1084083 w 1263192"/>
                        <a:gd name="connsiteY4" fmla="*/ 2993 h 507873"/>
                        <a:gd name="connsiteX5" fmla="*/ 1263192 w 1263192"/>
                        <a:gd name="connsiteY5" fmla="*/ 12420 h 507873"/>
                        <a:gd name="connsiteX0" fmla="*/ 0 w 1263192"/>
                        <a:gd name="connsiteY0" fmla="*/ 474333 h 507873"/>
                        <a:gd name="connsiteX1" fmla="*/ 226244 w 1263192"/>
                        <a:gd name="connsiteY1" fmla="*/ 493187 h 507873"/>
                        <a:gd name="connsiteX2" fmla="*/ 499621 w 1263192"/>
                        <a:gd name="connsiteY2" fmla="*/ 295224 h 507873"/>
                        <a:gd name="connsiteX3" fmla="*/ 716438 w 1263192"/>
                        <a:gd name="connsiteY3" fmla="*/ 31274 h 507873"/>
                        <a:gd name="connsiteX4" fmla="*/ 1084083 w 1263192"/>
                        <a:gd name="connsiteY4" fmla="*/ 2993 h 507873"/>
                        <a:gd name="connsiteX5" fmla="*/ 1263192 w 1263192"/>
                        <a:gd name="connsiteY5" fmla="*/ 12420 h 507873"/>
                        <a:gd name="connsiteX0" fmla="*/ 0 w 1263192"/>
                        <a:gd name="connsiteY0" fmla="*/ 473255 h 508190"/>
                        <a:gd name="connsiteX1" fmla="*/ 226244 w 1263192"/>
                        <a:gd name="connsiteY1" fmla="*/ 492109 h 508190"/>
                        <a:gd name="connsiteX2" fmla="*/ 556182 w 1263192"/>
                        <a:gd name="connsiteY2" fmla="*/ 275293 h 508190"/>
                        <a:gd name="connsiteX3" fmla="*/ 716438 w 1263192"/>
                        <a:gd name="connsiteY3" fmla="*/ 30196 h 508190"/>
                        <a:gd name="connsiteX4" fmla="*/ 1084083 w 1263192"/>
                        <a:gd name="connsiteY4" fmla="*/ 1915 h 508190"/>
                        <a:gd name="connsiteX5" fmla="*/ 1263192 w 1263192"/>
                        <a:gd name="connsiteY5" fmla="*/ 11342 h 508190"/>
                        <a:gd name="connsiteX0" fmla="*/ 0 w 1263192"/>
                        <a:gd name="connsiteY0" fmla="*/ 463856 h 498791"/>
                        <a:gd name="connsiteX1" fmla="*/ 226244 w 1263192"/>
                        <a:gd name="connsiteY1" fmla="*/ 482710 h 498791"/>
                        <a:gd name="connsiteX2" fmla="*/ 556182 w 1263192"/>
                        <a:gd name="connsiteY2" fmla="*/ 265894 h 498791"/>
                        <a:gd name="connsiteX3" fmla="*/ 716438 w 1263192"/>
                        <a:gd name="connsiteY3" fmla="*/ 20797 h 498791"/>
                        <a:gd name="connsiteX4" fmla="*/ 1084083 w 1263192"/>
                        <a:gd name="connsiteY4" fmla="*/ 11370 h 498791"/>
                        <a:gd name="connsiteX5" fmla="*/ 1263192 w 1263192"/>
                        <a:gd name="connsiteY5" fmla="*/ 1943 h 498791"/>
                        <a:gd name="connsiteX0" fmla="*/ 0 w 1263192"/>
                        <a:gd name="connsiteY0" fmla="*/ 463805 h 498740"/>
                        <a:gd name="connsiteX1" fmla="*/ 226244 w 1263192"/>
                        <a:gd name="connsiteY1" fmla="*/ 482659 h 498740"/>
                        <a:gd name="connsiteX2" fmla="*/ 556182 w 1263192"/>
                        <a:gd name="connsiteY2" fmla="*/ 265843 h 498740"/>
                        <a:gd name="connsiteX3" fmla="*/ 772999 w 1263192"/>
                        <a:gd name="connsiteY3" fmla="*/ 30173 h 498740"/>
                        <a:gd name="connsiteX4" fmla="*/ 1084083 w 1263192"/>
                        <a:gd name="connsiteY4" fmla="*/ 11319 h 498740"/>
                        <a:gd name="connsiteX5" fmla="*/ 1263192 w 1263192"/>
                        <a:gd name="connsiteY5" fmla="*/ 1892 h 498740"/>
                        <a:gd name="connsiteX0" fmla="*/ 0 w 1263192"/>
                        <a:gd name="connsiteY0" fmla="*/ 463805 h 486816"/>
                        <a:gd name="connsiteX1" fmla="*/ 367646 w 1263192"/>
                        <a:gd name="connsiteY1" fmla="*/ 463805 h 486816"/>
                        <a:gd name="connsiteX2" fmla="*/ 556182 w 1263192"/>
                        <a:gd name="connsiteY2" fmla="*/ 265843 h 486816"/>
                        <a:gd name="connsiteX3" fmla="*/ 772999 w 1263192"/>
                        <a:gd name="connsiteY3" fmla="*/ 30173 h 486816"/>
                        <a:gd name="connsiteX4" fmla="*/ 1084083 w 1263192"/>
                        <a:gd name="connsiteY4" fmla="*/ 11319 h 486816"/>
                        <a:gd name="connsiteX5" fmla="*/ 1263192 w 1263192"/>
                        <a:gd name="connsiteY5" fmla="*/ 1892 h 486816"/>
                        <a:gd name="connsiteX0" fmla="*/ 0 w 1263192"/>
                        <a:gd name="connsiteY0" fmla="*/ 463805 h 486816"/>
                        <a:gd name="connsiteX1" fmla="*/ 414780 w 1263192"/>
                        <a:gd name="connsiteY1" fmla="*/ 463805 h 486816"/>
                        <a:gd name="connsiteX2" fmla="*/ 556182 w 1263192"/>
                        <a:gd name="connsiteY2" fmla="*/ 265843 h 486816"/>
                        <a:gd name="connsiteX3" fmla="*/ 772999 w 1263192"/>
                        <a:gd name="connsiteY3" fmla="*/ 30173 h 486816"/>
                        <a:gd name="connsiteX4" fmla="*/ 1084083 w 1263192"/>
                        <a:gd name="connsiteY4" fmla="*/ 11319 h 486816"/>
                        <a:gd name="connsiteX5" fmla="*/ 1263192 w 1263192"/>
                        <a:gd name="connsiteY5" fmla="*/ 1892 h 486816"/>
                        <a:gd name="connsiteX0" fmla="*/ 0 w 1263192"/>
                        <a:gd name="connsiteY0" fmla="*/ 478598 h 501609"/>
                        <a:gd name="connsiteX1" fmla="*/ 414780 w 1263192"/>
                        <a:gd name="connsiteY1" fmla="*/ 478598 h 501609"/>
                        <a:gd name="connsiteX2" fmla="*/ 556182 w 1263192"/>
                        <a:gd name="connsiteY2" fmla="*/ 280636 h 501609"/>
                        <a:gd name="connsiteX3" fmla="*/ 772999 w 1263192"/>
                        <a:gd name="connsiteY3" fmla="*/ 16686 h 501609"/>
                        <a:gd name="connsiteX4" fmla="*/ 1084083 w 1263192"/>
                        <a:gd name="connsiteY4" fmla="*/ 26112 h 501609"/>
                        <a:gd name="connsiteX5" fmla="*/ 1263192 w 1263192"/>
                        <a:gd name="connsiteY5" fmla="*/ 16685 h 501609"/>
                        <a:gd name="connsiteX0" fmla="*/ 0 w 1263192"/>
                        <a:gd name="connsiteY0" fmla="*/ 494442 h 517453"/>
                        <a:gd name="connsiteX1" fmla="*/ 414780 w 1263192"/>
                        <a:gd name="connsiteY1" fmla="*/ 494442 h 517453"/>
                        <a:gd name="connsiteX2" fmla="*/ 556182 w 1263192"/>
                        <a:gd name="connsiteY2" fmla="*/ 296480 h 517453"/>
                        <a:gd name="connsiteX3" fmla="*/ 772999 w 1263192"/>
                        <a:gd name="connsiteY3" fmla="*/ 32530 h 517453"/>
                        <a:gd name="connsiteX4" fmla="*/ 1084083 w 1263192"/>
                        <a:gd name="connsiteY4" fmla="*/ 4248 h 517453"/>
                        <a:gd name="connsiteX5" fmla="*/ 1263192 w 1263192"/>
                        <a:gd name="connsiteY5" fmla="*/ 32529 h 517453"/>
                        <a:gd name="connsiteX0" fmla="*/ 0 w 1282046"/>
                        <a:gd name="connsiteY0" fmla="*/ 493187 h 516198"/>
                        <a:gd name="connsiteX1" fmla="*/ 414780 w 1282046"/>
                        <a:gd name="connsiteY1" fmla="*/ 493187 h 516198"/>
                        <a:gd name="connsiteX2" fmla="*/ 556182 w 1282046"/>
                        <a:gd name="connsiteY2" fmla="*/ 295225 h 516198"/>
                        <a:gd name="connsiteX3" fmla="*/ 772999 w 1282046"/>
                        <a:gd name="connsiteY3" fmla="*/ 31275 h 516198"/>
                        <a:gd name="connsiteX4" fmla="*/ 1084083 w 1282046"/>
                        <a:gd name="connsiteY4" fmla="*/ 2993 h 516198"/>
                        <a:gd name="connsiteX5" fmla="*/ 1282046 w 1282046"/>
                        <a:gd name="connsiteY5" fmla="*/ 12421 h 516198"/>
                        <a:gd name="connsiteX0" fmla="*/ 0 w 1282046"/>
                        <a:gd name="connsiteY0" fmla="*/ 493187 h 495494"/>
                        <a:gd name="connsiteX1" fmla="*/ 216817 w 1282046"/>
                        <a:gd name="connsiteY1" fmla="*/ 248090 h 495494"/>
                        <a:gd name="connsiteX2" fmla="*/ 556182 w 1282046"/>
                        <a:gd name="connsiteY2" fmla="*/ 295225 h 495494"/>
                        <a:gd name="connsiteX3" fmla="*/ 772999 w 1282046"/>
                        <a:gd name="connsiteY3" fmla="*/ 31275 h 495494"/>
                        <a:gd name="connsiteX4" fmla="*/ 1084083 w 1282046"/>
                        <a:gd name="connsiteY4" fmla="*/ 2993 h 495494"/>
                        <a:gd name="connsiteX5" fmla="*/ 1282046 w 1282046"/>
                        <a:gd name="connsiteY5" fmla="*/ 12421 h 495494"/>
                        <a:gd name="connsiteX0" fmla="*/ 0 w 1282046"/>
                        <a:gd name="connsiteY0" fmla="*/ 491030 h 493754"/>
                        <a:gd name="connsiteX1" fmla="*/ 216817 w 1282046"/>
                        <a:gd name="connsiteY1" fmla="*/ 245933 h 493754"/>
                        <a:gd name="connsiteX2" fmla="*/ 490194 w 1282046"/>
                        <a:gd name="connsiteY2" fmla="*/ 47971 h 493754"/>
                        <a:gd name="connsiteX3" fmla="*/ 772999 w 1282046"/>
                        <a:gd name="connsiteY3" fmla="*/ 29118 h 493754"/>
                        <a:gd name="connsiteX4" fmla="*/ 1084083 w 1282046"/>
                        <a:gd name="connsiteY4" fmla="*/ 836 h 493754"/>
                        <a:gd name="connsiteX5" fmla="*/ 1282046 w 1282046"/>
                        <a:gd name="connsiteY5" fmla="*/ 10264 h 493754"/>
                        <a:gd name="connsiteX0" fmla="*/ 0 w 1282046"/>
                        <a:gd name="connsiteY0" fmla="*/ 519779 h 522503"/>
                        <a:gd name="connsiteX1" fmla="*/ 216817 w 1282046"/>
                        <a:gd name="connsiteY1" fmla="*/ 274682 h 522503"/>
                        <a:gd name="connsiteX2" fmla="*/ 490194 w 1282046"/>
                        <a:gd name="connsiteY2" fmla="*/ 76720 h 522503"/>
                        <a:gd name="connsiteX3" fmla="*/ 782426 w 1282046"/>
                        <a:gd name="connsiteY3" fmla="*/ 1307 h 522503"/>
                        <a:gd name="connsiteX4" fmla="*/ 1084083 w 1282046"/>
                        <a:gd name="connsiteY4" fmla="*/ 29585 h 522503"/>
                        <a:gd name="connsiteX5" fmla="*/ 1282046 w 1282046"/>
                        <a:gd name="connsiteY5" fmla="*/ 39013 h 522503"/>
                        <a:gd name="connsiteX0" fmla="*/ 0 w 1282046"/>
                        <a:gd name="connsiteY0" fmla="*/ 519779 h 522392"/>
                        <a:gd name="connsiteX1" fmla="*/ 235671 w 1282046"/>
                        <a:gd name="connsiteY1" fmla="*/ 265255 h 522392"/>
                        <a:gd name="connsiteX2" fmla="*/ 490194 w 1282046"/>
                        <a:gd name="connsiteY2" fmla="*/ 76720 h 522392"/>
                        <a:gd name="connsiteX3" fmla="*/ 782426 w 1282046"/>
                        <a:gd name="connsiteY3" fmla="*/ 1307 h 522392"/>
                        <a:gd name="connsiteX4" fmla="*/ 1084083 w 1282046"/>
                        <a:gd name="connsiteY4" fmla="*/ 29585 h 522392"/>
                        <a:gd name="connsiteX5" fmla="*/ 1282046 w 1282046"/>
                        <a:gd name="connsiteY5" fmla="*/ 39013 h 522392"/>
                        <a:gd name="connsiteX0" fmla="*/ 0 w 1282046"/>
                        <a:gd name="connsiteY0" fmla="*/ 519779 h 522025"/>
                        <a:gd name="connsiteX1" fmla="*/ 235671 w 1282046"/>
                        <a:gd name="connsiteY1" fmla="*/ 227548 h 522025"/>
                        <a:gd name="connsiteX2" fmla="*/ 490194 w 1282046"/>
                        <a:gd name="connsiteY2" fmla="*/ 76720 h 522025"/>
                        <a:gd name="connsiteX3" fmla="*/ 782426 w 1282046"/>
                        <a:gd name="connsiteY3" fmla="*/ 1307 h 522025"/>
                        <a:gd name="connsiteX4" fmla="*/ 1084083 w 1282046"/>
                        <a:gd name="connsiteY4" fmla="*/ 29585 h 522025"/>
                        <a:gd name="connsiteX5" fmla="*/ 1282046 w 1282046"/>
                        <a:gd name="connsiteY5" fmla="*/ 39013 h 522025"/>
                        <a:gd name="connsiteX0" fmla="*/ 0 w 1282046"/>
                        <a:gd name="connsiteY0" fmla="*/ 519779 h 522191"/>
                        <a:gd name="connsiteX1" fmla="*/ 235671 w 1282046"/>
                        <a:gd name="connsiteY1" fmla="*/ 227548 h 522191"/>
                        <a:gd name="connsiteX2" fmla="*/ 490194 w 1282046"/>
                        <a:gd name="connsiteY2" fmla="*/ 76720 h 522191"/>
                        <a:gd name="connsiteX3" fmla="*/ 782426 w 1282046"/>
                        <a:gd name="connsiteY3" fmla="*/ 1307 h 522191"/>
                        <a:gd name="connsiteX4" fmla="*/ 1084083 w 1282046"/>
                        <a:gd name="connsiteY4" fmla="*/ 29585 h 522191"/>
                        <a:gd name="connsiteX5" fmla="*/ 1282046 w 1282046"/>
                        <a:gd name="connsiteY5" fmla="*/ 39013 h 522191"/>
                        <a:gd name="connsiteX0" fmla="*/ 0 w 1282046"/>
                        <a:gd name="connsiteY0" fmla="*/ 519779 h 519779"/>
                        <a:gd name="connsiteX1" fmla="*/ 235671 w 1282046"/>
                        <a:gd name="connsiteY1" fmla="*/ 227548 h 519779"/>
                        <a:gd name="connsiteX2" fmla="*/ 490194 w 1282046"/>
                        <a:gd name="connsiteY2" fmla="*/ 76720 h 519779"/>
                        <a:gd name="connsiteX3" fmla="*/ 782426 w 1282046"/>
                        <a:gd name="connsiteY3" fmla="*/ 1307 h 519779"/>
                        <a:gd name="connsiteX4" fmla="*/ 1084083 w 1282046"/>
                        <a:gd name="connsiteY4" fmla="*/ 29585 h 519779"/>
                        <a:gd name="connsiteX5" fmla="*/ 1282046 w 1282046"/>
                        <a:gd name="connsiteY5" fmla="*/ 39013 h 519779"/>
                        <a:gd name="connsiteX0" fmla="*/ 0 w 1282046"/>
                        <a:gd name="connsiteY0" fmla="*/ 519779 h 519779"/>
                        <a:gd name="connsiteX1" fmla="*/ 235671 w 1282046"/>
                        <a:gd name="connsiteY1" fmla="*/ 227548 h 519779"/>
                        <a:gd name="connsiteX2" fmla="*/ 490194 w 1282046"/>
                        <a:gd name="connsiteY2" fmla="*/ 76720 h 519779"/>
                        <a:gd name="connsiteX3" fmla="*/ 782426 w 1282046"/>
                        <a:gd name="connsiteY3" fmla="*/ 1307 h 519779"/>
                        <a:gd name="connsiteX4" fmla="*/ 1084083 w 1282046"/>
                        <a:gd name="connsiteY4" fmla="*/ 29585 h 519779"/>
                        <a:gd name="connsiteX5" fmla="*/ 1282046 w 1282046"/>
                        <a:gd name="connsiteY5" fmla="*/ 39013 h 519779"/>
                        <a:gd name="connsiteX0" fmla="*/ 0 w 1282046"/>
                        <a:gd name="connsiteY0" fmla="*/ 519779 h 519779"/>
                        <a:gd name="connsiteX1" fmla="*/ 235671 w 1282046"/>
                        <a:gd name="connsiteY1" fmla="*/ 227548 h 519779"/>
                        <a:gd name="connsiteX2" fmla="*/ 490194 w 1282046"/>
                        <a:gd name="connsiteY2" fmla="*/ 76720 h 519779"/>
                        <a:gd name="connsiteX3" fmla="*/ 782426 w 1282046"/>
                        <a:gd name="connsiteY3" fmla="*/ 1307 h 519779"/>
                        <a:gd name="connsiteX4" fmla="*/ 1084083 w 1282046"/>
                        <a:gd name="connsiteY4" fmla="*/ 29585 h 519779"/>
                        <a:gd name="connsiteX5" fmla="*/ 1282046 w 1282046"/>
                        <a:gd name="connsiteY5" fmla="*/ 39013 h 519779"/>
                        <a:gd name="connsiteX0" fmla="*/ 0 w 1282046"/>
                        <a:gd name="connsiteY0" fmla="*/ 539296 h 539296"/>
                        <a:gd name="connsiteX1" fmla="*/ 235671 w 1282046"/>
                        <a:gd name="connsiteY1" fmla="*/ 247065 h 539296"/>
                        <a:gd name="connsiteX2" fmla="*/ 490194 w 1282046"/>
                        <a:gd name="connsiteY2" fmla="*/ 96237 h 539296"/>
                        <a:gd name="connsiteX3" fmla="*/ 782426 w 1282046"/>
                        <a:gd name="connsiteY3" fmla="*/ 20824 h 539296"/>
                        <a:gd name="connsiteX4" fmla="*/ 1093509 w 1282046"/>
                        <a:gd name="connsiteY4" fmla="*/ 1968 h 539296"/>
                        <a:gd name="connsiteX5" fmla="*/ 1282046 w 1282046"/>
                        <a:gd name="connsiteY5" fmla="*/ 58530 h 539296"/>
                        <a:gd name="connsiteX0" fmla="*/ 0 w 1282046"/>
                        <a:gd name="connsiteY0" fmla="*/ 540955 h 540955"/>
                        <a:gd name="connsiteX1" fmla="*/ 235671 w 1282046"/>
                        <a:gd name="connsiteY1" fmla="*/ 248724 h 540955"/>
                        <a:gd name="connsiteX2" fmla="*/ 490194 w 1282046"/>
                        <a:gd name="connsiteY2" fmla="*/ 97896 h 540955"/>
                        <a:gd name="connsiteX3" fmla="*/ 782426 w 1282046"/>
                        <a:gd name="connsiteY3" fmla="*/ 22483 h 540955"/>
                        <a:gd name="connsiteX4" fmla="*/ 1093509 w 1282046"/>
                        <a:gd name="connsiteY4" fmla="*/ 3627 h 540955"/>
                        <a:gd name="connsiteX5" fmla="*/ 1282046 w 1282046"/>
                        <a:gd name="connsiteY5" fmla="*/ 3628 h 5409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82046" h="540955">
                          <a:moveTo>
                            <a:pt x="0" y="540955"/>
                          </a:moveTo>
                          <a:cubicBezTo>
                            <a:pt x="52633" y="456113"/>
                            <a:pt x="144546" y="331993"/>
                            <a:pt x="235671" y="248724"/>
                          </a:cubicBezTo>
                          <a:cubicBezTo>
                            <a:pt x="326796" y="165455"/>
                            <a:pt x="399068" y="135603"/>
                            <a:pt x="490194" y="97896"/>
                          </a:cubicBezTo>
                          <a:cubicBezTo>
                            <a:pt x="581320" y="60189"/>
                            <a:pt x="681874" y="38195"/>
                            <a:pt x="782426" y="22483"/>
                          </a:cubicBezTo>
                          <a:cubicBezTo>
                            <a:pt x="882979" y="6771"/>
                            <a:pt x="1010239" y="6769"/>
                            <a:pt x="1093509" y="3627"/>
                          </a:cubicBezTo>
                          <a:cubicBezTo>
                            <a:pt x="1176779" y="485"/>
                            <a:pt x="1243553" y="-2657"/>
                            <a:pt x="1282046" y="3628"/>
                          </a:cubicBezTo>
                        </a:path>
                      </a:pathLst>
                    </a:custGeom>
                    <a:no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grpSp>
                  <p:nvGrpSpPr>
                    <p:cNvPr id="160" name="Group 159"/>
                    <p:cNvGrpSpPr/>
                    <p:nvPr/>
                  </p:nvGrpSpPr>
                  <p:grpSpPr>
                    <a:xfrm>
                      <a:off x="5846522" y="973058"/>
                      <a:ext cx="1717404" cy="1254773"/>
                      <a:chOff x="2221414" y="2672593"/>
                      <a:chExt cx="1717404" cy="1254773"/>
                    </a:xfrm>
                  </p:grpSpPr>
                  <p:grpSp>
                    <p:nvGrpSpPr>
                      <p:cNvPr id="161" name="Group 160"/>
                      <p:cNvGrpSpPr/>
                      <p:nvPr/>
                    </p:nvGrpSpPr>
                    <p:grpSpPr>
                      <a:xfrm>
                        <a:off x="2221414" y="2672593"/>
                        <a:ext cx="1656397" cy="914400"/>
                        <a:chOff x="2221414" y="2672593"/>
                        <a:chExt cx="1656397" cy="914400"/>
                      </a:xfrm>
                    </p:grpSpPr>
                    <p:grpSp>
                      <p:nvGrpSpPr>
                        <p:cNvPr id="163" name="Group 162"/>
                        <p:cNvGrpSpPr/>
                        <p:nvPr/>
                      </p:nvGrpSpPr>
                      <p:grpSpPr>
                        <a:xfrm>
                          <a:off x="2658611" y="2672593"/>
                          <a:ext cx="1219200" cy="914400"/>
                          <a:chOff x="2658611" y="2672593"/>
                          <a:chExt cx="1219200" cy="914400"/>
                        </a:xfrm>
                      </p:grpSpPr>
                      <p:cxnSp>
                        <p:nvCxnSpPr>
                          <p:cNvPr id="165" name="Straight Arrow Connector 164"/>
                          <p:cNvCxnSpPr/>
                          <p:nvPr/>
                        </p:nvCxnSpPr>
                        <p:spPr>
                          <a:xfrm flipV="1">
                            <a:off x="2667000" y="2672593"/>
                            <a:ext cx="0" cy="9144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66" name="Straight Arrow Connector 165"/>
                          <p:cNvCxnSpPr/>
                          <p:nvPr/>
                        </p:nvCxnSpPr>
                        <p:spPr>
                          <a:xfrm rot="5400000" flipV="1">
                            <a:off x="3268211" y="2953984"/>
                            <a:ext cx="0" cy="12192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164" name="TextBox 163"/>
                        <p:cNvSpPr txBox="1"/>
                        <p:nvPr/>
                      </p:nvSpPr>
                      <p:spPr>
                        <a:xfrm>
                          <a:off x="2221414" y="2828300"/>
                          <a:ext cx="461665" cy="66511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vert="vert270" wrap="none" rtlCol="0">
                          <a:spAutoFit/>
                        </a:bodyPr>
                        <a:lstStyle/>
                        <a:p>
                          <a:r>
                            <a:rPr lang="en-US" dirty="0" smtClean="0">
                              <a:solidFill>
                                <a:srgbClr val="0000CC"/>
                              </a:solidFill>
                            </a:rPr>
                            <a:t>Value</a:t>
                          </a:r>
                          <a:endParaRPr lang="en-US" dirty="0">
                            <a:solidFill>
                              <a:srgbClr val="0000CC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162" name="TextBox 161"/>
                      <p:cNvSpPr txBox="1"/>
                      <p:nvPr/>
                    </p:nvSpPr>
                    <p:spPr>
                      <a:xfrm>
                        <a:off x="2597603" y="3558034"/>
                        <a:ext cx="13412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parameter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</p:grpSp>
            </p:grpSp>
            <p:sp>
              <p:nvSpPr>
                <p:cNvPr id="154" name="TextBox 153"/>
                <p:cNvSpPr txBox="1"/>
                <p:nvPr/>
              </p:nvSpPr>
              <p:spPr>
                <a:xfrm>
                  <a:off x="2044817" y="3658492"/>
                  <a:ext cx="57003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/>
                    <a:t>OR</a:t>
                  </a:r>
                  <a:endParaRPr lang="en-US" b="1" dirty="0"/>
                </a:p>
              </p:txBody>
            </p:sp>
          </p:grpSp>
          <p:sp>
            <p:nvSpPr>
              <p:cNvPr id="152" name="TextBox 151"/>
              <p:cNvSpPr txBox="1"/>
              <p:nvPr/>
            </p:nvSpPr>
            <p:spPr>
              <a:xfrm>
                <a:off x="4202948" y="3658492"/>
                <a:ext cx="57003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OR</a:t>
                </a:r>
                <a:endParaRPr lang="en-US" b="1" dirty="0"/>
              </a:p>
            </p:txBody>
          </p:sp>
        </p:grpSp>
        <p:sp>
          <p:nvSpPr>
            <p:cNvPr id="150" name="TextBox 149"/>
            <p:cNvSpPr txBox="1"/>
            <p:nvPr/>
          </p:nvSpPr>
          <p:spPr>
            <a:xfrm>
              <a:off x="6323371" y="3658492"/>
              <a:ext cx="5700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OR</a:t>
              </a:r>
              <a:endParaRPr lang="en-US" b="1" dirty="0"/>
            </a:p>
          </p:txBody>
        </p:sp>
      </p:grpSp>
      <p:cxnSp>
        <p:nvCxnSpPr>
          <p:cNvPr id="50" name="Straight Arrow Connector 49"/>
          <p:cNvCxnSpPr/>
          <p:nvPr/>
        </p:nvCxnSpPr>
        <p:spPr>
          <a:xfrm flipV="1">
            <a:off x="760617" y="4787181"/>
            <a:ext cx="0" cy="9144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315031" y="4942888"/>
            <a:ext cx="461665" cy="66511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Value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91220" y="5672622"/>
            <a:ext cx="1341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parameter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53" name="Freeform 52"/>
          <p:cNvSpPr/>
          <p:nvPr/>
        </p:nvSpPr>
        <p:spPr>
          <a:xfrm flipH="1">
            <a:off x="892377" y="4649054"/>
            <a:ext cx="1136194" cy="860710"/>
          </a:xfrm>
          <a:custGeom>
            <a:avLst/>
            <a:gdLst>
              <a:gd name="connsiteX0" fmla="*/ 0 w 1134844"/>
              <a:gd name="connsiteY0" fmla="*/ 854301 h 861966"/>
              <a:gd name="connsiteX1" fmla="*/ 179109 w 1134844"/>
              <a:gd name="connsiteY1" fmla="*/ 844874 h 861966"/>
              <a:gd name="connsiteX2" fmla="*/ 556181 w 1134844"/>
              <a:gd name="connsiteY2" fmla="*/ 703472 h 861966"/>
              <a:gd name="connsiteX3" fmla="*/ 829559 w 1134844"/>
              <a:gd name="connsiteY3" fmla="*/ 486656 h 861966"/>
              <a:gd name="connsiteX4" fmla="*/ 1093509 w 1134844"/>
              <a:gd name="connsiteY4" fmla="*/ 203851 h 861966"/>
              <a:gd name="connsiteX5" fmla="*/ 1131216 w 1134844"/>
              <a:gd name="connsiteY5" fmla="*/ 15315 h 861966"/>
              <a:gd name="connsiteX6" fmla="*/ 1131216 w 1134844"/>
              <a:gd name="connsiteY6" fmla="*/ 24742 h 861966"/>
              <a:gd name="connsiteX0" fmla="*/ 0 w 1136194"/>
              <a:gd name="connsiteY0" fmla="*/ 853611 h 861276"/>
              <a:gd name="connsiteX1" fmla="*/ 179109 w 1136194"/>
              <a:gd name="connsiteY1" fmla="*/ 844184 h 861276"/>
              <a:gd name="connsiteX2" fmla="*/ 556181 w 1136194"/>
              <a:gd name="connsiteY2" fmla="*/ 702782 h 861276"/>
              <a:gd name="connsiteX3" fmla="*/ 829559 w 1136194"/>
              <a:gd name="connsiteY3" fmla="*/ 485966 h 861276"/>
              <a:gd name="connsiteX4" fmla="*/ 1074655 w 1136194"/>
              <a:gd name="connsiteY4" fmla="*/ 193734 h 861276"/>
              <a:gd name="connsiteX5" fmla="*/ 1131216 w 1136194"/>
              <a:gd name="connsiteY5" fmla="*/ 14625 h 861276"/>
              <a:gd name="connsiteX6" fmla="*/ 1131216 w 1136194"/>
              <a:gd name="connsiteY6" fmla="*/ 24052 h 861276"/>
              <a:gd name="connsiteX0" fmla="*/ 0 w 1136194"/>
              <a:gd name="connsiteY0" fmla="*/ 853611 h 861276"/>
              <a:gd name="connsiteX1" fmla="*/ 179109 w 1136194"/>
              <a:gd name="connsiteY1" fmla="*/ 844184 h 861276"/>
              <a:gd name="connsiteX2" fmla="*/ 556181 w 1136194"/>
              <a:gd name="connsiteY2" fmla="*/ 702782 h 861276"/>
              <a:gd name="connsiteX3" fmla="*/ 876693 w 1136194"/>
              <a:gd name="connsiteY3" fmla="*/ 514246 h 861276"/>
              <a:gd name="connsiteX4" fmla="*/ 1074655 w 1136194"/>
              <a:gd name="connsiteY4" fmla="*/ 193734 h 861276"/>
              <a:gd name="connsiteX5" fmla="*/ 1131216 w 1136194"/>
              <a:gd name="connsiteY5" fmla="*/ 14625 h 861276"/>
              <a:gd name="connsiteX6" fmla="*/ 1131216 w 1136194"/>
              <a:gd name="connsiteY6" fmla="*/ 24052 h 861276"/>
              <a:gd name="connsiteX0" fmla="*/ 0 w 1136194"/>
              <a:gd name="connsiteY0" fmla="*/ 853611 h 860710"/>
              <a:gd name="connsiteX1" fmla="*/ 179109 w 1136194"/>
              <a:gd name="connsiteY1" fmla="*/ 844184 h 860710"/>
              <a:gd name="connsiteX2" fmla="*/ 556181 w 1136194"/>
              <a:gd name="connsiteY2" fmla="*/ 712208 h 860710"/>
              <a:gd name="connsiteX3" fmla="*/ 876693 w 1136194"/>
              <a:gd name="connsiteY3" fmla="*/ 514246 h 860710"/>
              <a:gd name="connsiteX4" fmla="*/ 1074655 w 1136194"/>
              <a:gd name="connsiteY4" fmla="*/ 193734 h 860710"/>
              <a:gd name="connsiteX5" fmla="*/ 1131216 w 1136194"/>
              <a:gd name="connsiteY5" fmla="*/ 14625 h 860710"/>
              <a:gd name="connsiteX6" fmla="*/ 1131216 w 1136194"/>
              <a:gd name="connsiteY6" fmla="*/ 24052 h 860710"/>
              <a:gd name="connsiteX0" fmla="*/ 0 w 1136194"/>
              <a:gd name="connsiteY0" fmla="*/ 853611 h 860710"/>
              <a:gd name="connsiteX1" fmla="*/ 179109 w 1136194"/>
              <a:gd name="connsiteY1" fmla="*/ 844184 h 860710"/>
              <a:gd name="connsiteX2" fmla="*/ 556181 w 1136194"/>
              <a:gd name="connsiteY2" fmla="*/ 712208 h 860710"/>
              <a:gd name="connsiteX3" fmla="*/ 876693 w 1136194"/>
              <a:gd name="connsiteY3" fmla="*/ 514246 h 860710"/>
              <a:gd name="connsiteX4" fmla="*/ 1074655 w 1136194"/>
              <a:gd name="connsiteY4" fmla="*/ 193734 h 860710"/>
              <a:gd name="connsiteX5" fmla="*/ 1131216 w 1136194"/>
              <a:gd name="connsiteY5" fmla="*/ 14625 h 860710"/>
              <a:gd name="connsiteX6" fmla="*/ 1131216 w 1136194"/>
              <a:gd name="connsiteY6" fmla="*/ 24052 h 860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36194" h="860710">
                <a:moveTo>
                  <a:pt x="0" y="853611"/>
                </a:moveTo>
                <a:cubicBezTo>
                  <a:pt x="43206" y="861466"/>
                  <a:pt x="86412" y="867751"/>
                  <a:pt x="179109" y="844184"/>
                </a:cubicBezTo>
                <a:cubicBezTo>
                  <a:pt x="271806" y="820617"/>
                  <a:pt x="439917" y="767198"/>
                  <a:pt x="556181" y="712208"/>
                </a:cubicBezTo>
                <a:cubicBezTo>
                  <a:pt x="672445" y="657218"/>
                  <a:pt x="790281" y="600658"/>
                  <a:pt x="876693" y="514246"/>
                </a:cubicBezTo>
                <a:cubicBezTo>
                  <a:pt x="963105" y="427834"/>
                  <a:pt x="1032235" y="277004"/>
                  <a:pt x="1074655" y="193734"/>
                </a:cubicBezTo>
                <a:cubicBezTo>
                  <a:pt x="1117075" y="110464"/>
                  <a:pt x="1121789" y="42905"/>
                  <a:pt x="1131216" y="14625"/>
                </a:cubicBezTo>
                <a:cubicBezTo>
                  <a:pt x="1140643" y="-13655"/>
                  <a:pt x="1134358" y="4413"/>
                  <a:pt x="1131216" y="24052"/>
                </a:cubicBezTo>
              </a:path>
            </a:pathLst>
          </a:cu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Arrow Connector 53"/>
          <p:cNvCxnSpPr/>
          <p:nvPr/>
        </p:nvCxnSpPr>
        <p:spPr>
          <a:xfrm rot="5400000" flipV="1">
            <a:off x="1367006" y="5068855"/>
            <a:ext cx="0" cy="12192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187373" y="4349853"/>
            <a:ext cx="570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OR</a:t>
            </a:r>
            <a:endParaRPr lang="en-US" b="1" dirty="0"/>
          </a:p>
        </p:txBody>
      </p:sp>
      <p:sp>
        <p:nvSpPr>
          <p:cNvPr id="56" name="Multiply 55"/>
          <p:cNvSpPr/>
          <p:nvPr/>
        </p:nvSpPr>
        <p:spPr>
          <a:xfrm>
            <a:off x="589814" y="4544101"/>
            <a:ext cx="1447800" cy="1371600"/>
          </a:xfrm>
          <a:prstGeom prst="mathMultiply">
            <a:avLst/>
          </a:prstGeom>
          <a:solidFill>
            <a:srgbClr val="FF0000">
              <a:alpha val="6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2552173" y="5857288"/>
            <a:ext cx="58522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W</a:t>
            </a:r>
            <a:r>
              <a:rPr lang="en-US" sz="2400" b="1" dirty="0" smtClean="0">
                <a:solidFill>
                  <a:srgbClr val="FF0000"/>
                </a:solidFill>
              </a:rPr>
              <a:t>e </a:t>
            </a:r>
            <a:r>
              <a:rPr lang="en-US" sz="2400" b="1" dirty="0">
                <a:solidFill>
                  <a:srgbClr val="FF0000"/>
                </a:solidFill>
              </a:rPr>
              <a:t>can allow divergence if it occurs outside the range we are </a:t>
            </a:r>
            <a:r>
              <a:rPr lang="en-US" sz="2400" b="1" dirty="0" smtClean="0">
                <a:solidFill>
                  <a:srgbClr val="FF0000"/>
                </a:solidFill>
              </a:rPr>
              <a:t>considering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7116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Limiting Cases: Positivity</a:t>
            </a: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23637" y="782273"/>
            <a:ext cx="8791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If we are considering chemical concentrations, numbers of cells or populations, our value must remain positive</a:t>
            </a: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4419600" y="4876800"/>
            <a:ext cx="70243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rgbClr val="0000CC"/>
                </a:solidFill>
              </a:rPr>
              <a:t>?</a:t>
            </a:r>
            <a:endParaRPr lang="en-US" sz="6600" b="1" dirty="0">
              <a:solidFill>
                <a:srgbClr val="0000CC"/>
              </a:solidFill>
            </a:endParaRPr>
          </a:p>
        </p:txBody>
      </p:sp>
      <p:grpSp>
        <p:nvGrpSpPr>
          <p:cNvPr id="148" name="Group 147"/>
          <p:cNvGrpSpPr/>
          <p:nvPr/>
        </p:nvGrpSpPr>
        <p:grpSpPr>
          <a:xfrm>
            <a:off x="381217" y="3152153"/>
            <a:ext cx="8151303" cy="1254773"/>
            <a:chOff x="388420" y="3215772"/>
            <a:chExt cx="8151303" cy="1254773"/>
          </a:xfrm>
        </p:grpSpPr>
        <p:grpSp>
          <p:nvGrpSpPr>
            <p:cNvPr id="149" name="Group 148"/>
            <p:cNvGrpSpPr/>
            <p:nvPr/>
          </p:nvGrpSpPr>
          <p:grpSpPr>
            <a:xfrm>
              <a:off x="388420" y="3215772"/>
              <a:ext cx="8151303" cy="1254773"/>
              <a:chOff x="388420" y="3215772"/>
              <a:chExt cx="8151303" cy="1254773"/>
            </a:xfrm>
          </p:grpSpPr>
          <p:grpSp>
            <p:nvGrpSpPr>
              <p:cNvPr id="151" name="Group 150"/>
              <p:cNvGrpSpPr/>
              <p:nvPr/>
            </p:nvGrpSpPr>
            <p:grpSpPr>
              <a:xfrm>
                <a:off x="388420" y="3215772"/>
                <a:ext cx="8151303" cy="1254773"/>
                <a:chOff x="388420" y="3215772"/>
                <a:chExt cx="8151303" cy="1254773"/>
              </a:xfrm>
            </p:grpSpPr>
            <p:grpSp>
              <p:nvGrpSpPr>
                <p:cNvPr id="153" name="Group 152"/>
                <p:cNvGrpSpPr/>
                <p:nvPr/>
              </p:nvGrpSpPr>
              <p:grpSpPr>
                <a:xfrm>
                  <a:off x="388420" y="3215772"/>
                  <a:ext cx="8151303" cy="1254773"/>
                  <a:chOff x="388420" y="3215772"/>
                  <a:chExt cx="8151303" cy="1254773"/>
                </a:xfrm>
              </p:grpSpPr>
              <p:grpSp>
                <p:nvGrpSpPr>
                  <p:cNvPr id="155" name="Group 154"/>
                  <p:cNvGrpSpPr/>
                  <p:nvPr/>
                </p:nvGrpSpPr>
                <p:grpSpPr>
                  <a:xfrm>
                    <a:off x="388420" y="3215772"/>
                    <a:ext cx="1717404" cy="1254773"/>
                    <a:chOff x="6225711" y="3092442"/>
                    <a:chExt cx="1717404" cy="1254773"/>
                  </a:xfrm>
                </p:grpSpPr>
                <p:grpSp>
                  <p:nvGrpSpPr>
                    <p:cNvPr id="183" name="Group 182"/>
                    <p:cNvGrpSpPr/>
                    <p:nvPr/>
                  </p:nvGrpSpPr>
                  <p:grpSpPr>
                    <a:xfrm>
                      <a:off x="6225711" y="3092442"/>
                      <a:ext cx="1717404" cy="1254773"/>
                      <a:chOff x="2221414" y="2672593"/>
                      <a:chExt cx="1717404" cy="1254773"/>
                    </a:xfrm>
                  </p:grpSpPr>
                  <p:grpSp>
                    <p:nvGrpSpPr>
                      <p:cNvPr id="185" name="Group 184"/>
                      <p:cNvGrpSpPr/>
                      <p:nvPr/>
                    </p:nvGrpSpPr>
                    <p:grpSpPr>
                      <a:xfrm>
                        <a:off x="2221414" y="2672593"/>
                        <a:ext cx="1656397" cy="914400"/>
                        <a:chOff x="2221414" y="2672593"/>
                        <a:chExt cx="1656397" cy="914400"/>
                      </a:xfrm>
                    </p:grpSpPr>
                    <p:grpSp>
                      <p:nvGrpSpPr>
                        <p:cNvPr id="187" name="Group 186"/>
                        <p:cNvGrpSpPr/>
                        <p:nvPr/>
                      </p:nvGrpSpPr>
                      <p:grpSpPr>
                        <a:xfrm>
                          <a:off x="2658611" y="2672593"/>
                          <a:ext cx="1219200" cy="914400"/>
                          <a:chOff x="2658611" y="2672593"/>
                          <a:chExt cx="1219200" cy="914400"/>
                        </a:xfrm>
                      </p:grpSpPr>
                      <p:cxnSp>
                        <p:nvCxnSpPr>
                          <p:cNvPr id="189" name="Straight Arrow Connector 188"/>
                          <p:cNvCxnSpPr/>
                          <p:nvPr/>
                        </p:nvCxnSpPr>
                        <p:spPr>
                          <a:xfrm flipV="1">
                            <a:off x="2667000" y="2672593"/>
                            <a:ext cx="0" cy="9144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90" name="Straight Arrow Connector 189"/>
                          <p:cNvCxnSpPr/>
                          <p:nvPr/>
                        </p:nvCxnSpPr>
                        <p:spPr>
                          <a:xfrm rot="5400000" flipV="1">
                            <a:off x="3268211" y="2963411"/>
                            <a:ext cx="0" cy="12192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188" name="TextBox 187"/>
                        <p:cNvSpPr txBox="1"/>
                        <p:nvPr/>
                      </p:nvSpPr>
                      <p:spPr>
                        <a:xfrm>
                          <a:off x="2221414" y="2828300"/>
                          <a:ext cx="461665" cy="66511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vert="vert270" wrap="none" rtlCol="0">
                          <a:spAutoFit/>
                        </a:bodyPr>
                        <a:lstStyle/>
                        <a:p>
                          <a:r>
                            <a:rPr lang="en-US" dirty="0" smtClean="0">
                              <a:solidFill>
                                <a:srgbClr val="0000CC"/>
                              </a:solidFill>
                            </a:rPr>
                            <a:t>Value</a:t>
                          </a:r>
                          <a:endParaRPr lang="en-US" dirty="0">
                            <a:solidFill>
                              <a:srgbClr val="0000CC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186" name="TextBox 185"/>
                      <p:cNvSpPr txBox="1"/>
                      <p:nvPr/>
                    </p:nvSpPr>
                    <p:spPr>
                      <a:xfrm>
                        <a:off x="2597603" y="3558034"/>
                        <a:ext cx="13412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parameter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184" name="Freeform 183"/>
                    <p:cNvSpPr/>
                    <p:nvPr/>
                  </p:nvSpPr>
                  <p:spPr>
                    <a:xfrm>
                      <a:off x="6675922" y="3423582"/>
                      <a:ext cx="1136194" cy="860710"/>
                    </a:xfrm>
                    <a:custGeom>
                      <a:avLst/>
                      <a:gdLst>
                        <a:gd name="connsiteX0" fmla="*/ 0 w 1134844"/>
                        <a:gd name="connsiteY0" fmla="*/ 854301 h 861966"/>
                        <a:gd name="connsiteX1" fmla="*/ 179109 w 1134844"/>
                        <a:gd name="connsiteY1" fmla="*/ 844874 h 861966"/>
                        <a:gd name="connsiteX2" fmla="*/ 556181 w 1134844"/>
                        <a:gd name="connsiteY2" fmla="*/ 703472 h 861966"/>
                        <a:gd name="connsiteX3" fmla="*/ 829559 w 1134844"/>
                        <a:gd name="connsiteY3" fmla="*/ 486656 h 861966"/>
                        <a:gd name="connsiteX4" fmla="*/ 1093509 w 1134844"/>
                        <a:gd name="connsiteY4" fmla="*/ 203851 h 861966"/>
                        <a:gd name="connsiteX5" fmla="*/ 1131216 w 1134844"/>
                        <a:gd name="connsiteY5" fmla="*/ 15315 h 861966"/>
                        <a:gd name="connsiteX6" fmla="*/ 1131216 w 1134844"/>
                        <a:gd name="connsiteY6" fmla="*/ 24742 h 861966"/>
                        <a:gd name="connsiteX0" fmla="*/ 0 w 1136194"/>
                        <a:gd name="connsiteY0" fmla="*/ 853611 h 861276"/>
                        <a:gd name="connsiteX1" fmla="*/ 179109 w 1136194"/>
                        <a:gd name="connsiteY1" fmla="*/ 844184 h 861276"/>
                        <a:gd name="connsiteX2" fmla="*/ 556181 w 1136194"/>
                        <a:gd name="connsiteY2" fmla="*/ 702782 h 861276"/>
                        <a:gd name="connsiteX3" fmla="*/ 829559 w 1136194"/>
                        <a:gd name="connsiteY3" fmla="*/ 485966 h 861276"/>
                        <a:gd name="connsiteX4" fmla="*/ 1074655 w 1136194"/>
                        <a:gd name="connsiteY4" fmla="*/ 193734 h 861276"/>
                        <a:gd name="connsiteX5" fmla="*/ 1131216 w 1136194"/>
                        <a:gd name="connsiteY5" fmla="*/ 14625 h 861276"/>
                        <a:gd name="connsiteX6" fmla="*/ 1131216 w 1136194"/>
                        <a:gd name="connsiteY6" fmla="*/ 24052 h 861276"/>
                        <a:gd name="connsiteX0" fmla="*/ 0 w 1136194"/>
                        <a:gd name="connsiteY0" fmla="*/ 853611 h 861276"/>
                        <a:gd name="connsiteX1" fmla="*/ 179109 w 1136194"/>
                        <a:gd name="connsiteY1" fmla="*/ 844184 h 861276"/>
                        <a:gd name="connsiteX2" fmla="*/ 556181 w 1136194"/>
                        <a:gd name="connsiteY2" fmla="*/ 702782 h 861276"/>
                        <a:gd name="connsiteX3" fmla="*/ 876693 w 1136194"/>
                        <a:gd name="connsiteY3" fmla="*/ 514246 h 861276"/>
                        <a:gd name="connsiteX4" fmla="*/ 1074655 w 1136194"/>
                        <a:gd name="connsiteY4" fmla="*/ 193734 h 861276"/>
                        <a:gd name="connsiteX5" fmla="*/ 1131216 w 1136194"/>
                        <a:gd name="connsiteY5" fmla="*/ 14625 h 861276"/>
                        <a:gd name="connsiteX6" fmla="*/ 1131216 w 1136194"/>
                        <a:gd name="connsiteY6" fmla="*/ 24052 h 861276"/>
                        <a:gd name="connsiteX0" fmla="*/ 0 w 1136194"/>
                        <a:gd name="connsiteY0" fmla="*/ 853611 h 860710"/>
                        <a:gd name="connsiteX1" fmla="*/ 179109 w 1136194"/>
                        <a:gd name="connsiteY1" fmla="*/ 844184 h 860710"/>
                        <a:gd name="connsiteX2" fmla="*/ 556181 w 1136194"/>
                        <a:gd name="connsiteY2" fmla="*/ 712208 h 860710"/>
                        <a:gd name="connsiteX3" fmla="*/ 876693 w 1136194"/>
                        <a:gd name="connsiteY3" fmla="*/ 514246 h 860710"/>
                        <a:gd name="connsiteX4" fmla="*/ 1074655 w 1136194"/>
                        <a:gd name="connsiteY4" fmla="*/ 193734 h 860710"/>
                        <a:gd name="connsiteX5" fmla="*/ 1131216 w 1136194"/>
                        <a:gd name="connsiteY5" fmla="*/ 14625 h 860710"/>
                        <a:gd name="connsiteX6" fmla="*/ 1131216 w 1136194"/>
                        <a:gd name="connsiteY6" fmla="*/ 24052 h 860710"/>
                        <a:gd name="connsiteX0" fmla="*/ 0 w 1136194"/>
                        <a:gd name="connsiteY0" fmla="*/ 853611 h 860710"/>
                        <a:gd name="connsiteX1" fmla="*/ 179109 w 1136194"/>
                        <a:gd name="connsiteY1" fmla="*/ 844184 h 860710"/>
                        <a:gd name="connsiteX2" fmla="*/ 556181 w 1136194"/>
                        <a:gd name="connsiteY2" fmla="*/ 712208 h 860710"/>
                        <a:gd name="connsiteX3" fmla="*/ 876693 w 1136194"/>
                        <a:gd name="connsiteY3" fmla="*/ 514246 h 860710"/>
                        <a:gd name="connsiteX4" fmla="*/ 1074655 w 1136194"/>
                        <a:gd name="connsiteY4" fmla="*/ 193734 h 860710"/>
                        <a:gd name="connsiteX5" fmla="*/ 1131216 w 1136194"/>
                        <a:gd name="connsiteY5" fmla="*/ 14625 h 860710"/>
                        <a:gd name="connsiteX6" fmla="*/ 1131216 w 1136194"/>
                        <a:gd name="connsiteY6" fmla="*/ 24052 h 8607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6194" h="860710">
                          <a:moveTo>
                            <a:pt x="0" y="853611"/>
                          </a:moveTo>
                          <a:cubicBezTo>
                            <a:pt x="43206" y="861466"/>
                            <a:pt x="86412" y="867751"/>
                            <a:pt x="179109" y="844184"/>
                          </a:cubicBezTo>
                          <a:cubicBezTo>
                            <a:pt x="271806" y="820617"/>
                            <a:pt x="439917" y="767198"/>
                            <a:pt x="556181" y="712208"/>
                          </a:cubicBezTo>
                          <a:cubicBezTo>
                            <a:pt x="672445" y="657218"/>
                            <a:pt x="790281" y="600658"/>
                            <a:pt x="876693" y="514246"/>
                          </a:cubicBezTo>
                          <a:cubicBezTo>
                            <a:pt x="963105" y="427834"/>
                            <a:pt x="1032235" y="277004"/>
                            <a:pt x="1074655" y="193734"/>
                          </a:cubicBezTo>
                          <a:cubicBezTo>
                            <a:pt x="1117075" y="110464"/>
                            <a:pt x="1121789" y="42905"/>
                            <a:pt x="1131216" y="14625"/>
                          </a:cubicBezTo>
                          <a:cubicBezTo>
                            <a:pt x="1140643" y="-13655"/>
                            <a:pt x="1134358" y="4413"/>
                            <a:pt x="1131216" y="24052"/>
                          </a:cubicBezTo>
                        </a:path>
                      </a:pathLst>
                    </a:custGeom>
                    <a:noFill/>
                    <a:ln w="38100">
                      <a:solidFill>
                        <a:srgbClr val="00B0F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56" name="Group 155"/>
                  <p:cNvGrpSpPr/>
                  <p:nvPr/>
                </p:nvGrpSpPr>
                <p:grpSpPr>
                  <a:xfrm>
                    <a:off x="2477967" y="3215772"/>
                    <a:ext cx="1770336" cy="1254773"/>
                    <a:chOff x="5846522" y="973058"/>
                    <a:chExt cx="1770336" cy="1254773"/>
                  </a:xfrm>
                </p:grpSpPr>
                <p:sp>
                  <p:nvSpPr>
                    <p:cNvPr id="175" name="Freeform 174"/>
                    <p:cNvSpPr/>
                    <p:nvPr/>
                  </p:nvSpPr>
                  <p:spPr>
                    <a:xfrm>
                      <a:off x="6334812" y="1316760"/>
                      <a:ext cx="1282046" cy="516198"/>
                    </a:xfrm>
                    <a:custGeom>
                      <a:avLst/>
                      <a:gdLst>
                        <a:gd name="connsiteX0" fmla="*/ 0 w 1263192"/>
                        <a:gd name="connsiteY0" fmla="*/ 472175 h 509202"/>
                        <a:gd name="connsiteX1" fmla="*/ 226244 w 1263192"/>
                        <a:gd name="connsiteY1" fmla="*/ 491029 h 509202"/>
                        <a:gd name="connsiteX2" fmla="*/ 499621 w 1263192"/>
                        <a:gd name="connsiteY2" fmla="*/ 245932 h 509202"/>
                        <a:gd name="connsiteX3" fmla="*/ 650450 w 1263192"/>
                        <a:gd name="connsiteY3" fmla="*/ 29116 h 509202"/>
                        <a:gd name="connsiteX4" fmla="*/ 1084083 w 1263192"/>
                        <a:gd name="connsiteY4" fmla="*/ 835 h 509202"/>
                        <a:gd name="connsiteX5" fmla="*/ 1263192 w 1263192"/>
                        <a:gd name="connsiteY5" fmla="*/ 10262 h 509202"/>
                        <a:gd name="connsiteX0" fmla="*/ 0 w 1263192"/>
                        <a:gd name="connsiteY0" fmla="*/ 474333 h 507873"/>
                        <a:gd name="connsiteX1" fmla="*/ 226244 w 1263192"/>
                        <a:gd name="connsiteY1" fmla="*/ 493187 h 507873"/>
                        <a:gd name="connsiteX2" fmla="*/ 499621 w 1263192"/>
                        <a:gd name="connsiteY2" fmla="*/ 295224 h 507873"/>
                        <a:gd name="connsiteX3" fmla="*/ 650450 w 1263192"/>
                        <a:gd name="connsiteY3" fmla="*/ 31274 h 507873"/>
                        <a:gd name="connsiteX4" fmla="*/ 1084083 w 1263192"/>
                        <a:gd name="connsiteY4" fmla="*/ 2993 h 507873"/>
                        <a:gd name="connsiteX5" fmla="*/ 1263192 w 1263192"/>
                        <a:gd name="connsiteY5" fmla="*/ 12420 h 507873"/>
                        <a:gd name="connsiteX0" fmla="*/ 0 w 1263192"/>
                        <a:gd name="connsiteY0" fmla="*/ 474333 h 507873"/>
                        <a:gd name="connsiteX1" fmla="*/ 226244 w 1263192"/>
                        <a:gd name="connsiteY1" fmla="*/ 493187 h 507873"/>
                        <a:gd name="connsiteX2" fmla="*/ 499621 w 1263192"/>
                        <a:gd name="connsiteY2" fmla="*/ 295224 h 507873"/>
                        <a:gd name="connsiteX3" fmla="*/ 716438 w 1263192"/>
                        <a:gd name="connsiteY3" fmla="*/ 31274 h 507873"/>
                        <a:gd name="connsiteX4" fmla="*/ 1084083 w 1263192"/>
                        <a:gd name="connsiteY4" fmla="*/ 2993 h 507873"/>
                        <a:gd name="connsiteX5" fmla="*/ 1263192 w 1263192"/>
                        <a:gd name="connsiteY5" fmla="*/ 12420 h 507873"/>
                        <a:gd name="connsiteX0" fmla="*/ 0 w 1263192"/>
                        <a:gd name="connsiteY0" fmla="*/ 473255 h 508190"/>
                        <a:gd name="connsiteX1" fmla="*/ 226244 w 1263192"/>
                        <a:gd name="connsiteY1" fmla="*/ 492109 h 508190"/>
                        <a:gd name="connsiteX2" fmla="*/ 556182 w 1263192"/>
                        <a:gd name="connsiteY2" fmla="*/ 275293 h 508190"/>
                        <a:gd name="connsiteX3" fmla="*/ 716438 w 1263192"/>
                        <a:gd name="connsiteY3" fmla="*/ 30196 h 508190"/>
                        <a:gd name="connsiteX4" fmla="*/ 1084083 w 1263192"/>
                        <a:gd name="connsiteY4" fmla="*/ 1915 h 508190"/>
                        <a:gd name="connsiteX5" fmla="*/ 1263192 w 1263192"/>
                        <a:gd name="connsiteY5" fmla="*/ 11342 h 508190"/>
                        <a:gd name="connsiteX0" fmla="*/ 0 w 1263192"/>
                        <a:gd name="connsiteY0" fmla="*/ 463856 h 498791"/>
                        <a:gd name="connsiteX1" fmla="*/ 226244 w 1263192"/>
                        <a:gd name="connsiteY1" fmla="*/ 482710 h 498791"/>
                        <a:gd name="connsiteX2" fmla="*/ 556182 w 1263192"/>
                        <a:gd name="connsiteY2" fmla="*/ 265894 h 498791"/>
                        <a:gd name="connsiteX3" fmla="*/ 716438 w 1263192"/>
                        <a:gd name="connsiteY3" fmla="*/ 20797 h 498791"/>
                        <a:gd name="connsiteX4" fmla="*/ 1084083 w 1263192"/>
                        <a:gd name="connsiteY4" fmla="*/ 11370 h 498791"/>
                        <a:gd name="connsiteX5" fmla="*/ 1263192 w 1263192"/>
                        <a:gd name="connsiteY5" fmla="*/ 1943 h 498791"/>
                        <a:gd name="connsiteX0" fmla="*/ 0 w 1263192"/>
                        <a:gd name="connsiteY0" fmla="*/ 463805 h 498740"/>
                        <a:gd name="connsiteX1" fmla="*/ 226244 w 1263192"/>
                        <a:gd name="connsiteY1" fmla="*/ 482659 h 498740"/>
                        <a:gd name="connsiteX2" fmla="*/ 556182 w 1263192"/>
                        <a:gd name="connsiteY2" fmla="*/ 265843 h 498740"/>
                        <a:gd name="connsiteX3" fmla="*/ 772999 w 1263192"/>
                        <a:gd name="connsiteY3" fmla="*/ 30173 h 498740"/>
                        <a:gd name="connsiteX4" fmla="*/ 1084083 w 1263192"/>
                        <a:gd name="connsiteY4" fmla="*/ 11319 h 498740"/>
                        <a:gd name="connsiteX5" fmla="*/ 1263192 w 1263192"/>
                        <a:gd name="connsiteY5" fmla="*/ 1892 h 498740"/>
                        <a:gd name="connsiteX0" fmla="*/ 0 w 1263192"/>
                        <a:gd name="connsiteY0" fmla="*/ 463805 h 486816"/>
                        <a:gd name="connsiteX1" fmla="*/ 367646 w 1263192"/>
                        <a:gd name="connsiteY1" fmla="*/ 463805 h 486816"/>
                        <a:gd name="connsiteX2" fmla="*/ 556182 w 1263192"/>
                        <a:gd name="connsiteY2" fmla="*/ 265843 h 486816"/>
                        <a:gd name="connsiteX3" fmla="*/ 772999 w 1263192"/>
                        <a:gd name="connsiteY3" fmla="*/ 30173 h 486816"/>
                        <a:gd name="connsiteX4" fmla="*/ 1084083 w 1263192"/>
                        <a:gd name="connsiteY4" fmla="*/ 11319 h 486816"/>
                        <a:gd name="connsiteX5" fmla="*/ 1263192 w 1263192"/>
                        <a:gd name="connsiteY5" fmla="*/ 1892 h 486816"/>
                        <a:gd name="connsiteX0" fmla="*/ 0 w 1263192"/>
                        <a:gd name="connsiteY0" fmla="*/ 463805 h 486816"/>
                        <a:gd name="connsiteX1" fmla="*/ 414780 w 1263192"/>
                        <a:gd name="connsiteY1" fmla="*/ 463805 h 486816"/>
                        <a:gd name="connsiteX2" fmla="*/ 556182 w 1263192"/>
                        <a:gd name="connsiteY2" fmla="*/ 265843 h 486816"/>
                        <a:gd name="connsiteX3" fmla="*/ 772999 w 1263192"/>
                        <a:gd name="connsiteY3" fmla="*/ 30173 h 486816"/>
                        <a:gd name="connsiteX4" fmla="*/ 1084083 w 1263192"/>
                        <a:gd name="connsiteY4" fmla="*/ 11319 h 486816"/>
                        <a:gd name="connsiteX5" fmla="*/ 1263192 w 1263192"/>
                        <a:gd name="connsiteY5" fmla="*/ 1892 h 486816"/>
                        <a:gd name="connsiteX0" fmla="*/ 0 w 1263192"/>
                        <a:gd name="connsiteY0" fmla="*/ 478598 h 501609"/>
                        <a:gd name="connsiteX1" fmla="*/ 414780 w 1263192"/>
                        <a:gd name="connsiteY1" fmla="*/ 478598 h 501609"/>
                        <a:gd name="connsiteX2" fmla="*/ 556182 w 1263192"/>
                        <a:gd name="connsiteY2" fmla="*/ 280636 h 501609"/>
                        <a:gd name="connsiteX3" fmla="*/ 772999 w 1263192"/>
                        <a:gd name="connsiteY3" fmla="*/ 16686 h 501609"/>
                        <a:gd name="connsiteX4" fmla="*/ 1084083 w 1263192"/>
                        <a:gd name="connsiteY4" fmla="*/ 26112 h 501609"/>
                        <a:gd name="connsiteX5" fmla="*/ 1263192 w 1263192"/>
                        <a:gd name="connsiteY5" fmla="*/ 16685 h 501609"/>
                        <a:gd name="connsiteX0" fmla="*/ 0 w 1263192"/>
                        <a:gd name="connsiteY0" fmla="*/ 494442 h 517453"/>
                        <a:gd name="connsiteX1" fmla="*/ 414780 w 1263192"/>
                        <a:gd name="connsiteY1" fmla="*/ 494442 h 517453"/>
                        <a:gd name="connsiteX2" fmla="*/ 556182 w 1263192"/>
                        <a:gd name="connsiteY2" fmla="*/ 296480 h 517453"/>
                        <a:gd name="connsiteX3" fmla="*/ 772999 w 1263192"/>
                        <a:gd name="connsiteY3" fmla="*/ 32530 h 517453"/>
                        <a:gd name="connsiteX4" fmla="*/ 1084083 w 1263192"/>
                        <a:gd name="connsiteY4" fmla="*/ 4248 h 517453"/>
                        <a:gd name="connsiteX5" fmla="*/ 1263192 w 1263192"/>
                        <a:gd name="connsiteY5" fmla="*/ 32529 h 517453"/>
                        <a:gd name="connsiteX0" fmla="*/ 0 w 1282046"/>
                        <a:gd name="connsiteY0" fmla="*/ 493187 h 516198"/>
                        <a:gd name="connsiteX1" fmla="*/ 414780 w 1282046"/>
                        <a:gd name="connsiteY1" fmla="*/ 493187 h 516198"/>
                        <a:gd name="connsiteX2" fmla="*/ 556182 w 1282046"/>
                        <a:gd name="connsiteY2" fmla="*/ 295225 h 516198"/>
                        <a:gd name="connsiteX3" fmla="*/ 772999 w 1282046"/>
                        <a:gd name="connsiteY3" fmla="*/ 31275 h 516198"/>
                        <a:gd name="connsiteX4" fmla="*/ 1084083 w 1282046"/>
                        <a:gd name="connsiteY4" fmla="*/ 2993 h 516198"/>
                        <a:gd name="connsiteX5" fmla="*/ 1282046 w 1282046"/>
                        <a:gd name="connsiteY5" fmla="*/ 12421 h 51619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82046" h="516198">
                          <a:moveTo>
                            <a:pt x="0" y="493187"/>
                          </a:moveTo>
                          <a:cubicBezTo>
                            <a:pt x="71487" y="521467"/>
                            <a:pt x="322083" y="526181"/>
                            <a:pt x="414780" y="493187"/>
                          </a:cubicBezTo>
                          <a:cubicBezTo>
                            <a:pt x="507477" y="460193"/>
                            <a:pt x="496479" y="372210"/>
                            <a:pt x="556182" y="295225"/>
                          </a:cubicBezTo>
                          <a:cubicBezTo>
                            <a:pt x="615885" y="218240"/>
                            <a:pt x="685016" y="79980"/>
                            <a:pt x="772999" y="31275"/>
                          </a:cubicBezTo>
                          <a:cubicBezTo>
                            <a:pt x="860982" y="-17430"/>
                            <a:pt x="999242" y="6135"/>
                            <a:pt x="1084083" y="2993"/>
                          </a:cubicBezTo>
                          <a:cubicBezTo>
                            <a:pt x="1168924" y="-149"/>
                            <a:pt x="1243553" y="6136"/>
                            <a:pt x="1282046" y="12421"/>
                          </a:cubicBezTo>
                        </a:path>
                      </a:pathLst>
                    </a:custGeom>
                    <a:no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grpSp>
                  <p:nvGrpSpPr>
                    <p:cNvPr id="176" name="Group 175"/>
                    <p:cNvGrpSpPr/>
                    <p:nvPr/>
                  </p:nvGrpSpPr>
                  <p:grpSpPr>
                    <a:xfrm>
                      <a:off x="5846522" y="973058"/>
                      <a:ext cx="1717404" cy="1254773"/>
                      <a:chOff x="2221414" y="2672593"/>
                      <a:chExt cx="1717404" cy="1254773"/>
                    </a:xfrm>
                  </p:grpSpPr>
                  <p:grpSp>
                    <p:nvGrpSpPr>
                      <p:cNvPr id="177" name="Group 176"/>
                      <p:cNvGrpSpPr/>
                      <p:nvPr/>
                    </p:nvGrpSpPr>
                    <p:grpSpPr>
                      <a:xfrm>
                        <a:off x="2221414" y="2672593"/>
                        <a:ext cx="1656397" cy="914400"/>
                        <a:chOff x="2221414" y="2672593"/>
                        <a:chExt cx="1656397" cy="914400"/>
                      </a:xfrm>
                    </p:grpSpPr>
                    <p:grpSp>
                      <p:nvGrpSpPr>
                        <p:cNvPr id="179" name="Group 178"/>
                        <p:cNvGrpSpPr/>
                        <p:nvPr/>
                      </p:nvGrpSpPr>
                      <p:grpSpPr>
                        <a:xfrm>
                          <a:off x="2658611" y="2672593"/>
                          <a:ext cx="1219200" cy="914400"/>
                          <a:chOff x="2658611" y="2672593"/>
                          <a:chExt cx="1219200" cy="914400"/>
                        </a:xfrm>
                      </p:grpSpPr>
                      <p:cxnSp>
                        <p:nvCxnSpPr>
                          <p:cNvPr id="181" name="Straight Arrow Connector 180"/>
                          <p:cNvCxnSpPr/>
                          <p:nvPr/>
                        </p:nvCxnSpPr>
                        <p:spPr>
                          <a:xfrm flipV="1">
                            <a:off x="2667000" y="2672593"/>
                            <a:ext cx="0" cy="9144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82" name="Straight Arrow Connector 181"/>
                          <p:cNvCxnSpPr/>
                          <p:nvPr/>
                        </p:nvCxnSpPr>
                        <p:spPr>
                          <a:xfrm rot="5400000" flipV="1">
                            <a:off x="3268211" y="2963411"/>
                            <a:ext cx="0" cy="12192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180" name="TextBox 179"/>
                        <p:cNvSpPr txBox="1"/>
                        <p:nvPr/>
                      </p:nvSpPr>
                      <p:spPr>
                        <a:xfrm>
                          <a:off x="2221414" y="2828300"/>
                          <a:ext cx="461665" cy="66511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vert="vert270" wrap="none" rtlCol="0">
                          <a:spAutoFit/>
                        </a:bodyPr>
                        <a:lstStyle/>
                        <a:p>
                          <a:r>
                            <a:rPr lang="en-US" dirty="0" smtClean="0">
                              <a:solidFill>
                                <a:srgbClr val="0000CC"/>
                              </a:solidFill>
                            </a:rPr>
                            <a:t>Value</a:t>
                          </a:r>
                          <a:endParaRPr lang="en-US" dirty="0">
                            <a:solidFill>
                              <a:srgbClr val="0000CC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178" name="TextBox 177"/>
                      <p:cNvSpPr txBox="1"/>
                      <p:nvPr/>
                    </p:nvSpPr>
                    <p:spPr>
                      <a:xfrm>
                        <a:off x="2597603" y="3558034"/>
                        <a:ext cx="13412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parameter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</p:grpSp>
              <p:grpSp>
                <p:nvGrpSpPr>
                  <p:cNvPr id="157" name="Group 156"/>
                  <p:cNvGrpSpPr/>
                  <p:nvPr/>
                </p:nvGrpSpPr>
                <p:grpSpPr>
                  <a:xfrm>
                    <a:off x="6730033" y="3215772"/>
                    <a:ext cx="1809690" cy="1254773"/>
                    <a:chOff x="5846522" y="1161598"/>
                    <a:chExt cx="1809690" cy="1254773"/>
                  </a:xfrm>
                </p:grpSpPr>
                <p:sp>
                  <p:nvSpPr>
                    <p:cNvPr id="167" name="Freeform 166"/>
                    <p:cNvSpPr/>
                    <p:nvPr/>
                  </p:nvSpPr>
                  <p:spPr>
                    <a:xfrm>
                      <a:off x="6308178" y="1222836"/>
                      <a:ext cx="1348034" cy="700257"/>
                    </a:xfrm>
                    <a:custGeom>
                      <a:avLst/>
                      <a:gdLst>
                        <a:gd name="connsiteX0" fmla="*/ 0 w 1263192"/>
                        <a:gd name="connsiteY0" fmla="*/ 472175 h 509202"/>
                        <a:gd name="connsiteX1" fmla="*/ 226244 w 1263192"/>
                        <a:gd name="connsiteY1" fmla="*/ 491029 h 509202"/>
                        <a:gd name="connsiteX2" fmla="*/ 499621 w 1263192"/>
                        <a:gd name="connsiteY2" fmla="*/ 245932 h 509202"/>
                        <a:gd name="connsiteX3" fmla="*/ 650450 w 1263192"/>
                        <a:gd name="connsiteY3" fmla="*/ 29116 h 509202"/>
                        <a:gd name="connsiteX4" fmla="*/ 1084083 w 1263192"/>
                        <a:gd name="connsiteY4" fmla="*/ 835 h 509202"/>
                        <a:gd name="connsiteX5" fmla="*/ 1263192 w 1263192"/>
                        <a:gd name="connsiteY5" fmla="*/ 10262 h 509202"/>
                        <a:gd name="connsiteX0" fmla="*/ 0 w 1263192"/>
                        <a:gd name="connsiteY0" fmla="*/ 474333 h 507873"/>
                        <a:gd name="connsiteX1" fmla="*/ 226244 w 1263192"/>
                        <a:gd name="connsiteY1" fmla="*/ 493187 h 507873"/>
                        <a:gd name="connsiteX2" fmla="*/ 499621 w 1263192"/>
                        <a:gd name="connsiteY2" fmla="*/ 295224 h 507873"/>
                        <a:gd name="connsiteX3" fmla="*/ 650450 w 1263192"/>
                        <a:gd name="connsiteY3" fmla="*/ 31274 h 507873"/>
                        <a:gd name="connsiteX4" fmla="*/ 1084083 w 1263192"/>
                        <a:gd name="connsiteY4" fmla="*/ 2993 h 507873"/>
                        <a:gd name="connsiteX5" fmla="*/ 1263192 w 1263192"/>
                        <a:gd name="connsiteY5" fmla="*/ 12420 h 507873"/>
                        <a:gd name="connsiteX0" fmla="*/ 0 w 1263192"/>
                        <a:gd name="connsiteY0" fmla="*/ 474333 h 507873"/>
                        <a:gd name="connsiteX1" fmla="*/ 226244 w 1263192"/>
                        <a:gd name="connsiteY1" fmla="*/ 493187 h 507873"/>
                        <a:gd name="connsiteX2" fmla="*/ 499621 w 1263192"/>
                        <a:gd name="connsiteY2" fmla="*/ 295224 h 507873"/>
                        <a:gd name="connsiteX3" fmla="*/ 716438 w 1263192"/>
                        <a:gd name="connsiteY3" fmla="*/ 31274 h 507873"/>
                        <a:gd name="connsiteX4" fmla="*/ 1084083 w 1263192"/>
                        <a:gd name="connsiteY4" fmla="*/ 2993 h 507873"/>
                        <a:gd name="connsiteX5" fmla="*/ 1263192 w 1263192"/>
                        <a:gd name="connsiteY5" fmla="*/ 12420 h 507873"/>
                        <a:gd name="connsiteX0" fmla="*/ 0 w 1263192"/>
                        <a:gd name="connsiteY0" fmla="*/ 473255 h 508190"/>
                        <a:gd name="connsiteX1" fmla="*/ 226244 w 1263192"/>
                        <a:gd name="connsiteY1" fmla="*/ 492109 h 508190"/>
                        <a:gd name="connsiteX2" fmla="*/ 556182 w 1263192"/>
                        <a:gd name="connsiteY2" fmla="*/ 275293 h 508190"/>
                        <a:gd name="connsiteX3" fmla="*/ 716438 w 1263192"/>
                        <a:gd name="connsiteY3" fmla="*/ 30196 h 508190"/>
                        <a:gd name="connsiteX4" fmla="*/ 1084083 w 1263192"/>
                        <a:gd name="connsiteY4" fmla="*/ 1915 h 508190"/>
                        <a:gd name="connsiteX5" fmla="*/ 1263192 w 1263192"/>
                        <a:gd name="connsiteY5" fmla="*/ 11342 h 508190"/>
                        <a:gd name="connsiteX0" fmla="*/ 0 w 1263192"/>
                        <a:gd name="connsiteY0" fmla="*/ 463856 h 498791"/>
                        <a:gd name="connsiteX1" fmla="*/ 226244 w 1263192"/>
                        <a:gd name="connsiteY1" fmla="*/ 482710 h 498791"/>
                        <a:gd name="connsiteX2" fmla="*/ 556182 w 1263192"/>
                        <a:gd name="connsiteY2" fmla="*/ 265894 h 498791"/>
                        <a:gd name="connsiteX3" fmla="*/ 716438 w 1263192"/>
                        <a:gd name="connsiteY3" fmla="*/ 20797 h 498791"/>
                        <a:gd name="connsiteX4" fmla="*/ 1084083 w 1263192"/>
                        <a:gd name="connsiteY4" fmla="*/ 11370 h 498791"/>
                        <a:gd name="connsiteX5" fmla="*/ 1263192 w 1263192"/>
                        <a:gd name="connsiteY5" fmla="*/ 1943 h 498791"/>
                        <a:gd name="connsiteX0" fmla="*/ 0 w 1263192"/>
                        <a:gd name="connsiteY0" fmla="*/ 463805 h 498740"/>
                        <a:gd name="connsiteX1" fmla="*/ 226244 w 1263192"/>
                        <a:gd name="connsiteY1" fmla="*/ 482659 h 498740"/>
                        <a:gd name="connsiteX2" fmla="*/ 556182 w 1263192"/>
                        <a:gd name="connsiteY2" fmla="*/ 265843 h 498740"/>
                        <a:gd name="connsiteX3" fmla="*/ 772999 w 1263192"/>
                        <a:gd name="connsiteY3" fmla="*/ 30173 h 498740"/>
                        <a:gd name="connsiteX4" fmla="*/ 1084083 w 1263192"/>
                        <a:gd name="connsiteY4" fmla="*/ 11319 h 498740"/>
                        <a:gd name="connsiteX5" fmla="*/ 1263192 w 1263192"/>
                        <a:gd name="connsiteY5" fmla="*/ 1892 h 498740"/>
                        <a:gd name="connsiteX0" fmla="*/ 0 w 1263192"/>
                        <a:gd name="connsiteY0" fmla="*/ 463805 h 486816"/>
                        <a:gd name="connsiteX1" fmla="*/ 367646 w 1263192"/>
                        <a:gd name="connsiteY1" fmla="*/ 463805 h 486816"/>
                        <a:gd name="connsiteX2" fmla="*/ 556182 w 1263192"/>
                        <a:gd name="connsiteY2" fmla="*/ 265843 h 486816"/>
                        <a:gd name="connsiteX3" fmla="*/ 772999 w 1263192"/>
                        <a:gd name="connsiteY3" fmla="*/ 30173 h 486816"/>
                        <a:gd name="connsiteX4" fmla="*/ 1084083 w 1263192"/>
                        <a:gd name="connsiteY4" fmla="*/ 11319 h 486816"/>
                        <a:gd name="connsiteX5" fmla="*/ 1263192 w 1263192"/>
                        <a:gd name="connsiteY5" fmla="*/ 1892 h 486816"/>
                        <a:gd name="connsiteX0" fmla="*/ 0 w 1263192"/>
                        <a:gd name="connsiteY0" fmla="*/ 463805 h 486816"/>
                        <a:gd name="connsiteX1" fmla="*/ 414780 w 1263192"/>
                        <a:gd name="connsiteY1" fmla="*/ 463805 h 486816"/>
                        <a:gd name="connsiteX2" fmla="*/ 556182 w 1263192"/>
                        <a:gd name="connsiteY2" fmla="*/ 265843 h 486816"/>
                        <a:gd name="connsiteX3" fmla="*/ 772999 w 1263192"/>
                        <a:gd name="connsiteY3" fmla="*/ 30173 h 486816"/>
                        <a:gd name="connsiteX4" fmla="*/ 1084083 w 1263192"/>
                        <a:gd name="connsiteY4" fmla="*/ 11319 h 486816"/>
                        <a:gd name="connsiteX5" fmla="*/ 1263192 w 1263192"/>
                        <a:gd name="connsiteY5" fmla="*/ 1892 h 486816"/>
                        <a:gd name="connsiteX0" fmla="*/ 0 w 1263192"/>
                        <a:gd name="connsiteY0" fmla="*/ 478598 h 501609"/>
                        <a:gd name="connsiteX1" fmla="*/ 414780 w 1263192"/>
                        <a:gd name="connsiteY1" fmla="*/ 478598 h 501609"/>
                        <a:gd name="connsiteX2" fmla="*/ 556182 w 1263192"/>
                        <a:gd name="connsiteY2" fmla="*/ 280636 h 501609"/>
                        <a:gd name="connsiteX3" fmla="*/ 772999 w 1263192"/>
                        <a:gd name="connsiteY3" fmla="*/ 16686 h 501609"/>
                        <a:gd name="connsiteX4" fmla="*/ 1084083 w 1263192"/>
                        <a:gd name="connsiteY4" fmla="*/ 26112 h 501609"/>
                        <a:gd name="connsiteX5" fmla="*/ 1263192 w 1263192"/>
                        <a:gd name="connsiteY5" fmla="*/ 16685 h 501609"/>
                        <a:gd name="connsiteX0" fmla="*/ 0 w 1263192"/>
                        <a:gd name="connsiteY0" fmla="*/ 494442 h 517453"/>
                        <a:gd name="connsiteX1" fmla="*/ 414780 w 1263192"/>
                        <a:gd name="connsiteY1" fmla="*/ 494442 h 517453"/>
                        <a:gd name="connsiteX2" fmla="*/ 556182 w 1263192"/>
                        <a:gd name="connsiteY2" fmla="*/ 296480 h 517453"/>
                        <a:gd name="connsiteX3" fmla="*/ 772999 w 1263192"/>
                        <a:gd name="connsiteY3" fmla="*/ 32530 h 517453"/>
                        <a:gd name="connsiteX4" fmla="*/ 1084083 w 1263192"/>
                        <a:gd name="connsiteY4" fmla="*/ 4248 h 517453"/>
                        <a:gd name="connsiteX5" fmla="*/ 1263192 w 1263192"/>
                        <a:gd name="connsiteY5" fmla="*/ 32529 h 517453"/>
                        <a:gd name="connsiteX0" fmla="*/ 0 w 1282046"/>
                        <a:gd name="connsiteY0" fmla="*/ 493187 h 516198"/>
                        <a:gd name="connsiteX1" fmla="*/ 414780 w 1282046"/>
                        <a:gd name="connsiteY1" fmla="*/ 493187 h 516198"/>
                        <a:gd name="connsiteX2" fmla="*/ 556182 w 1282046"/>
                        <a:gd name="connsiteY2" fmla="*/ 295225 h 516198"/>
                        <a:gd name="connsiteX3" fmla="*/ 772999 w 1282046"/>
                        <a:gd name="connsiteY3" fmla="*/ 31275 h 516198"/>
                        <a:gd name="connsiteX4" fmla="*/ 1084083 w 1282046"/>
                        <a:gd name="connsiteY4" fmla="*/ 2993 h 516198"/>
                        <a:gd name="connsiteX5" fmla="*/ 1282046 w 1282046"/>
                        <a:gd name="connsiteY5" fmla="*/ 12421 h 516198"/>
                        <a:gd name="connsiteX0" fmla="*/ 0 w 1282046"/>
                        <a:gd name="connsiteY0" fmla="*/ 493187 h 495494"/>
                        <a:gd name="connsiteX1" fmla="*/ 216817 w 1282046"/>
                        <a:gd name="connsiteY1" fmla="*/ 248090 h 495494"/>
                        <a:gd name="connsiteX2" fmla="*/ 556182 w 1282046"/>
                        <a:gd name="connsiteY2" fmla="*/ 295225 h 495494"/>
                        <a:gd name="connsiteX3" fmla="*/ 772999 w 1282046"/>
                        <a:gd name="connsiteY3" fmla="*/ 31275 h 495494"/>
                        <a:gd name="connsiteX4" fmla="*/ 1084083 w 1282046"/>
                        <a:gd name="connsiteY4" fmla="*/ 2993 h 495494"/>
                        <a:gd name="connsiteX5" fmla="*/ 1282046 w 1282046"/>
                        <a:gd name="connsiteY5" fmla="*/ 12421 h 495494"/>
                        <a:gd name="connsiteX0" fmla="*/ 0 w 1282046"/>
                        <a:gd name="connsiteY0" fmla="*/ 491030 h 493754"/>
                        <a:gd name="connsiteX1" fmla="*/ 216817 w 1282046"/>
                        <a:gd name="connsiteY1" fmla="*/ 245933 h 493754"/>
                        <a:gd name="connsiteX2" fmla="*/ 490194 w 1282046"/>
                        <a:gd name="connsiteY2" fmla="*/ 47971 h 493754"/>
                        <a:gd name="connsiteX3" fmla="*/ 772999 w 1282046"/>
                        <a:gd name="connsiteY3" fmla="*/ 29118 h 493754"/>
                        <a:gd name="connsiteX4" fmla="*/ 1084083 w 1282046"/>
                        <a:gd name="connsiteY4" fmla="*/ 836 h 493754"/>
                        <a:gd name="connsiteX5" fmla="*/ 1282046 w 1282046"/>
                        <a:gd name="connsiteY5" fmla="*/ 10264 h 493754"/>
                        <a:gd name="connsiteX0" fmla="*/ 0 w 1282046"/>
                        <a:gd name="connsiteY0" fmla="*/ 519779 h 522503"/>
                        <a:gd name="connsiteX1" fmla="*/ 216817 w 1282046"/>
                        <a:gd name="connsiteY1" fmla="*/ 274682 h 522503"/>
                        <a:gd name="connsiteX2" fmla="*/ 490194 w 1282046"/>
                        <a:gd name="connsiteY2" fmla="*/ 76720 h 522503"/>
                        <a:gd name="connsiteX3" fmla="*/ 782426 w 1282046"/>
                        <a:gd name="connsiteY3" fmla="*/ 1307 h 522503"/>
                        <a:gd name="connsiteX4" fmla="*/ 1084083 w 1282046"/>
                        <a:gd name="connsiteY4" fmla="*/ 29585 h 522503"/>
                        <a:gd name="connsiteX5" fmla="*/ 1282046 w 1282046"/>
                        <a:gd name="connsiteY5" fmla="*/ 39013 h 522503"/>
                        <a:gd name="connsiteX0" fmla="*/ 0 w 1282046"/>
                        <a:gd name="connsiteY0" fmla="*/ 519779 h 522392"/>
                        <a:gd name="connsiteX1" fmla="*/ 235671 w 1282046"/>
                        <a:gd name="connsiteY1" fmla="*/ 265255 h 522392"/>
                        <a:gd name="connsiteX2" fmla="*/ 490194 w 1282046"/>
                        <a:gd name="connsiteY2" fmla="*/ 76720 h 522392"/>
                        <a:gd name="connsiteX3" fmla="*/ 782426 w 1282046"/>
                        <a:gd name="connsiteY3" fmla="*/ 1307 h 522392"/>
                        <a:gd name="connsiteX4" fmla="*/ 1084083 w 1282046"/>
                        <a:gd name="connsiteY4" fmla="*/ 29585 h 522392"/>
                        <a:gd name="connsiteX5" fmla="*/ 1282046 w 1282046"/>
                        <a:gd name="connsiteY5" fmla="*/ 39013 h 522392"/>
                        <a:gd name="connsiteX0" fmla="*/ 0 w 1282046"/>
                        <a:gd name="connsiteY0" fmla="*/ 519779 h 522025"/>
                        <a:gd name="connsiteX1" fmla="*/ 235671 w 1282046"/>
                        <a:gd name="connsiteY1" fmla="*/ 227548 h 522025"/>
                        <a:gd name="connsiteX2" fmla="*/ 490194 w 1282046"/>
                        <a:gd name="connsiteY2" fmla="*/ 76720 h 522025"/>
                        <a:gd name="connsiteX3" fmla="*/ 782426 w 1282046"/>
                        <a:gd name="connsiteY3" fmla="*/ 1307 h 522025"/>
                        <a:gd name="connsiteX4" fmla="*/ 1084083 w 1282046"/>
                        <a:gd name="connsiteY4" fmla="*/ 29585 h 522025"/>
                        <a:gd name="connsiteX5" fmla="*/ 1282046 w 1282046"/>
                        <a:gd name="connsiteY5" fmla="*/ 39013 h 522025"/>
                        <a:gd name="connsiteX0" fmla="*/ 0 w 1282046"/>
                        <a:gd name="connsiteY0" fmla="*/ 519779 h 522191"/>
                        <a:gd name="connsiteX1" fmla="*/ 235671 w 1282046"/>
                        <a:gd name="connsiteY1" fmla="*/ 227548 h 522191"/>
                        <a:gd name="connsiteX2" fmla="*/ 490194 w 1282046"/>
                        <a:gd name="connsiteY2" fmla="*/ 76720 h 522191"/>
                        <a:gd name="connsiteX3" fmla="*/ 782426 w 1282046"/>
                        <a:gd name="connsiteY3" fmla="*/ 1307 h 522191"/>
                        <a:gd name="connsiteX4" fmla="*/ 1084083 w 1282046"/>
                        <a:gd name="connsiteY4" fmla="*/ 29585 h 522191"/>
                        <a:gd name="connsiteX5" fmla="*/ 1282046 w 1282046"/>
                        <a:gd name="connsiteY5" fmla="*/ 39013 h 522191"/>
                        <a:gd name="connsiteX0" fmla="*/ 0 w 1282046"/>
                        <a:gd name="connsiteY0" fmla="*/ 519779 h 519779"/>
                        <a:gd name="connsiteX1" fmla="*/ 235671 w 1282046"/>
                        <a:gd name="connsiteY1" fmla="*/ 227548 h 519779"/>
                        <a:gd name="connsiteX2" fmla="*/ 490194 w 1282046"/>
                        <a:gd name="connsiteY2" fmla="*/ 76720 h 519779"/>
                        <a:gd name="connsiteX3" fmla="*/ 782426 w 1282046"/>
                        <a:gd name="connsiteY3" fmla="*/ 1307 h 519779"/>
                        <a:gd name="connsiteX4" fmla="*/ 1084083 w 1282046"/>
                        <a:gd name="connsiteY4" fmla="*/ 29585 h 519779"/>
                        <a:gd name="connsiteX5" fmla="*/ 1282046 w 1282046"/>
                        <a:gd name="connsiteY5" fmla="*/ 39013 h 519779"/>
                        <a:gd name="connsiteX0" fmla="*/ 0 w 1282046"/>
                        <a:gd name="connsiteY0" fmla="*/ 519779 h 519779"/>
                        <a:gd name="connsiteX1" fmla="*/ 235671 w 1282046"/>
                        <a:gd name="connsiteY1" fmla="*/ 227548 h 519779"/>
                        <a:gd name="connsiteX2" fmla="*/ 490194 w 1282046"/>
                        <a:gd name="connsiteY2" fmla="*/ 76720 h 519779"/>
                        <a:gd name="connsiteX3" fmla="*/ 782426 w 1282046"/>
                        <a:gd name="connsiteY3" fmla="*/ 1307 h 519779"/>
                        <a:gd name="connsiteX4" fmla="*/ 1084083 w 1282046"/>
                        <a:gd name="connsiteY4" fmla="*/ 29585 h 519779"/>
                        <a:gd name="connsiteX5" fmla="*/ 1282046 w 1282046"/>
                        <a:gd name="connsiteY5" fmla="*/ 39013 h 519779"/>
                        <a:gd name="connsiteX0" fmla="*/ 0 w 1282046"/>
                        <a:gd name="connsiteY0" fmla="*/ 519779 h 519779"/>
                        <a:gd name="connsiteX1" fmla="*/ 235671 w 1282046"/>
                        <a:gd name="connsiteY1" fmla="*/ 227548 h 519779"/>
                        <a:gd name="connsiteX2" fmla="*/ 490194 w 1282046"/>
                        <a:gd name="connsiteY2" fmla="*/ 76720 h 519779"/>
                        <a:gd name="connsiteX3" fmla="*/ 782426 w 1282046"/>
                        <a:gd name="connsiteY3" fmla="*/ 1307 h 519779"/>
                        <a:gd name="connsiteX4" fmla="*/ 1084083 w 1282046"/>
                        <a:gd name="connsiteY4" fmla="*/ 29585 h 519779"/>
                        <a:gd name="connsiteX5" fmla="*/ 1282046 w 1282046"/>
                        <a:gd name="connsiteY5" fmla="*/ 39013 h 519779"/>
                        <a:gd name="connsiteX0" fmla="*/ 0 w 1282046"/>
                        <a:gd name="connsiteY0" fmla="*/ 539296 h 539296"/>
                        <a:gd name="connsiteX1" fmla="*/ 235671 w 1282046"/>
                        <a:gd name="connsiteY1" fmla="*/ 247065 h 539296"/>
                        <a:gd name="connsiteX2" fmla="*/ 490194 w 1282046"/>
                        <a:gd name="connsiteY2" fmla="*/ 96237 h 539296"/>
                        <a:gd name="connsiteX3" fmla="*/ 782426 w 1282046"/>
                        <a:gd name="connsiteY3" fmla="*/ 20824 h 539296"/>
                        <a:gd name="connsiteX4" fmla="*/ 1093509 w 1282046"/>
                        <a:gd name="connsiteY4" fmla="*/ 1968 h 539296"/>
                        <a:gd name="connsiteX5" fmla="*/ 1282046 w 1282046"/>
                        <a:gd name="connsiteY5" fmla="*/ 58530 h 539296"/>
                        <a:gd name="connsiteX0" fmla="*/ 0 w 1282046"/>
                        <a:gd name="connsiteY0" fmla="*/ 540955 h 540955"/>
                        <a:gd name="connsiteX1" fmla="*/ 235671 w 1282046"/>
                        <a:gd name="connsiteY1" fmla="*/ 248724 h 540955"/>
                        <a:gd name="connsiteX2" fmla="*/ 490194 w 1282046"/>
                        <a:gd name="connsiteY2" fmla="*/ 97896 h 540955"/>
                        <a:gd name="connsiteX3" fmla="*/ 782426 w 1282046"/>
                        <a:gd name="connsiteY3" fmla="*/ 22483 h 540955"/>
                        <a:gd name="connsiteX4" fmla="*/ 1093509 w 1282046"/>
                        <a:gd name="connsiteY4" fmla="*/ 3627 h 540955"/>
                        <a:gd name="connsiteX5" fmla="*/ 1282046 w 1282046"/>
                        <a:gd name="connsiteY5" fmla="*/ 3628 h 540955"/>
                        <a:gd name="connsiteX0" fmla="*/ 0 w 1282046"/>
                        <a:gd name="connsiteY0" fmla="*/ 584622 h 584622"/>
                        <a:gd name="connsiteX1" fmla="*/ 235671 w 1282046"/>
                        <a:gd name="connsiteY1" fmla="*/ 292391 h 584622"/>
                        <a:gd name="connsiteX2" fmla="*/ 490194 w 1282046"/>
                        <a:gd name="connsiteY2" fmla="*/ 141563 h 584622"/>
                        <a:gd name="connsiteX3" fmla="*/ 782426 w 1282046"/>
                        <a:gd name="connsiteY3" fmla="*/ 66150 h 584622"/>
                        <a:gd name="connsiteX4" fmla="*/ 1093509 w 1282046"/>
                        <a:gd name="connsiteY4" fmla="*/ 160 h 584622"/>
                        <a:gd name="connsiteX5" fmla="*/ 1282046 w 1282046"/>
                        <a:gd name="connsiteY5" fmla="*/ 47295 h 584622"/>
                        <a:gd name="connsiteX0" fmla="*/ 0 w 1329180"/>
                        <a:gd name="connsiteY0" fmla="*/ 632348 h 632348"/>
                        <a:gd name="connsiteX1" fmla="*/ 235671 w 1329180"/>
                        <a:gd name="connsiteY1" fmla="*/ 340117 h 632348"/>
                        <a:gd name="connsiteX2" fmla="*/ 490194 w 1329180"/>
                        <a:gd name="connsiteY2" fmla="*/ 189289 h 632348"/>
                        <a:gd name="connsiteX3" fmla="*/ 782426 w 1329180"/>
                        <a:gd name="connsiteY3" fmla="*/ 113876 h 632348"/>
                        <a:gd name="connsiteX4" fmla="*/ 1093509 w 1329180"/>
                        <a:gd name="connsiteY4" fmla="*/ 47886 h 632348"/>
                        <a:gd name="connsiteX5" fmla="*/ 1329180 w 1329180"/>
                        <a:gd name="connsiteY5" fmla="*/ 753 h 632348"/>
                        <a:gd name="connsiteX0" fmla="*/ 0 w 1329180"/>
                        <a:gd name="connsiteY0" fmla="*/ 632295 h 632295"/>
                        <a:gd name="connsiteX1" fmla="*/ 235671 w 1329180"/>
                        <a:gd name="connsiteY1" fmla="*/ 340064 h 632295"/>
                        <a:gd name="connsiteX2" fmla="*/ 490194 w 1329180"/>
                        <a:gd name="connsiteY2" fmla="*/ 189236 h 632295"/>
                        <a:gd name="connsiteX3" fmla="*/ 791853 w 1329180"/>
                        <a:gd name="connsiteY3" fmla="*/ 94969 h 632295"/>
                        <a:gd name="connsiteX4" fmla="*/ 1093509 w 1329180"/>
                        <a:gd name="connsiteY4" fmla="*/ 47833 h 632295"/>
                        <a:gd name="connsiteX5" fmla="*/ 1329180 w 1329180"/>
                        <a:gd name="connsiteY5" fmla="*/ 700 h 632295"/>
                        <a:gd name="connsiteX0" fmla="*/ 0 w 1329180"/>
                        <a:gd name="connsiteY0" fmla="*/ 632295 h 632295"/>
                        <a:gd name="connsiteX1" fmla="*/ 235671 w 1329180"/>
                        <a:gd name="connsiteY1" fmla="*/ 340064 h 632295"/>
                        <a:gd name="connsiteX2" fmla="*/ 490194 w 1329180"/>
                        <a:gd name="connsiteY2" fmla="*/ 189236 h 632295"/>
                        <a:gd name="connsiteX3" fmla="*/ 791853 w 1329180"/>
                        <a:gd name="connsiteY3" fmla="*/ 94969 h 632295"/>
                        <a:gd name="connsiteX4" fmla="*/ 1093509 w 1329180"/>
                        <a:gd name="connsiteY4" fmla="*/ 47833 h 632295"/>
                        <a:gd name="connsiteX5" fmla="*/ 1329180 w 1329180"/>
                        <a:gd name="connsiteY5" fmla="*/ 700 h 632295"/>
                        <a:gd name="connsiteX0" fmla="*/ 0 w 1348034"/>
                        <a:gd name="connsiteY0" fmla="*/ 604865 h 604865"/>
                        <a:gd name="connsiteX1" fmla="*/ 235671 w 1348034"/>
                        <a:gd name="connsiteY1" fmla="*/ 312634 h 604865"/>
                        <a:gd name="connsiteX2" fmla="*/ 490194 w 1348034"/>
                        <a:gd name="connsiteY2" fmla="*/ 161806 h 604865"/>
                        <a:gd name="connsiteX3" fmla="*/ 791853 w 1348034"/>
                        <a:gd name="connsiteY3" fmla="*/ 67539 h 604865"/>
                        <a:gd name="connsiteX4" fmla="*/ 1093509 w 1348034"/>
                        <a:gd name="connsiteY4" fmla="*/ 20403 h 604865"/>
                        <a:gd name="connsiteX5" fmla="*/ 1348034 w 1348034"/>
                        <a:gd name="connsiteY5" fmla="*/ 1551 h 604865"/>
                        <a:gd name="connsiteX0" fmla="*/ 0 w 1348034"/>
                        <a:gd name="connsiteY0" fmla="*/ 604865 h 686159"/>
                        <a:gd name="connsiteX1" fmla="*/ 244549 w 1348034"/>
                        <a:gd name="connsiteY1" fmla="*/ 667740 h 686159"/>
                        <a:gd name="connsiteX2" fmla="*/ 490194 w 1348034"/>
                        <a:gd name="connsiteY2" fmla="*/ 161806 h 686159"/>
                        <a:gd name="connsiteX3" fmla="*/ 791853 w 1348034"/>
                        <a:gd name="connsiteY3" fmla="*/ 67539 h 686159"/>
                        <a:gd name="connsiteX4" fmla="*/ 1093509 w 1348034"/>
                        <a:gd name="connsiteY4" fmla="*/ 20403 h 686159"/>
                        <a:gd name="connsiteX5" fmla="*/ 1348034 w 1348034"/>
                        <a:gd name="connsiteY5" fmla="*/ 1551 h 686159"/>
                        <a:gd name="connsiteX0" fmla="*/ 0 w 1348034"/>
                        <a:gd name="connsiteY0" fmla="*/ 604865 h 707077"/>
                        <a:gd name="connsiteX1" fmla="*/ 244549 w 1348034"/>
                        <a:gd name="connsiteY1" fmla="*/ 667740 h 707077"/>
                        <a:gd name="connsiteX2" fmla="*/ 490194 w 1348034"/>
                        <a:gd name="connsiteY2" fmla="*/ 161806 h 707077"/>
                        <a:gd name="connsiteX3" fmla="*/ 791853 w 1348034"/>
                        <a:gd name="connsiteY3" fmla="*/ 67539 h 707077"/>
                        <a:gd name="connsiteX4" fmla="*/ 1093509 w 1348034"/>
                        <a:gd name="connsiteY4" fmla="*/ 20403 h 707077"/>
                        <a:gd name="connsiteX5" fmla="*/ 1348034 w 1348034"/>
                        <a:gd name="connsiteY5" fmla="*/ 1551 h 707077"/>
                        <a:gd name="connsiteX0" fmla="*/ 0 w 1348034"/>
                        <a:gd name="connsiteY0" fmla="*/ 604865 h 700915"/>
                        <a:gd name="connsiteX1" fmla="*/ 244549 w 1348034"/>
                        <a:gd name="connsiteY1" fmla="*/ 667740 h 700915"/>
                        <a:gd name="connsiteX2" fmla="*/ 570093 w 1348034"/>
                        <a:gd name="connsiteY2" fmla="*/ 188439 h 700915"/>
                        <a:gd name="connsiteX3" fmla="*/ 791853 w 1348034"/>
                        <a:gd name="connsiteY3" fmla="*/ 67539 h 700915"/>
                        <a:gd name="connsiteX4" fmla="*/ 1093509 w 1348034"/>
                        <a:gd name="connsiteY4" fmla="*/ 20403 h 700915"/>
                        <a:gd name="connsiteX5" fmla="*/ 1348034 w 1348034"/>
                        <a:gd name="connsiteY5" fmla="*/ 1551 h 700915"/>
                        <a:gd name="connsiteX0" fmla="*/ 0 w 1348034"/>
                        <a:gd name="connsiteY0" fmla="*/ 604865 h 700915"/>
                        <a:gd name="connsiteX1" fmla="*/ 244549 w 1348034"/>
                        <a:gd name="connsiteY1" fmla="*/ 667740 h 700915"/>
                        <a:gd name="connsiteX2" fmla="*/ 570093 w 1348034"/>
                        <a:gd name="connsiteY2" fmla="*/ 188439 h 700915"/>
                        <a:gd name="connsiteX3" fmla="*/ 827363 w 1348034"/>
                        <a:gd name="connsiteY3" fmla="*/ 67539 h 700915"/>
                        <a:gd name="connsiteX4" fmla="*/ 1093509 w 1348034"/>
                        <a:gd name="connsiteY4" fmla="*/ 20403 h 700915"/>
                        <a:gd name="connsiteX5" fmla="*/ 1348034 w 1348034"/>
                        <a:gd name="connsiteY5" fmla="*/ 1551 h 700915"/>
                        <a:gd name="connsiteX0" fmla="*/ 0 w 1348034"/>
                        <a:gd name="connsiteY0" fmla="*/ 604865 h 700915"/>
                        <a:gd name="connsiteX1" fmla="*/ 244549 w 1348034"/>
                        <a:gd name="connsiteY1" fmla="*/ 667740 h 700915"/>
                        <a:gd name="connsiteX2" fmla="*/ 570093 w 1348034"/>
                        <a:gd name="connsiteY2" fmla="*/ 188439 h 700915"/>
                        <a:gd name="connsiteX3" fmla="*/ 827363 w 1348034"/>
                        <a:gd name="connsiteY3" fmla="*/ 67539 h 700915"/>
                        <a:gd name="connsiteX4" fmla="*/ 1120142 w 1348034"/>
                        <a:gd name="connsiteY4" fmla="*/ 20403 h 700915"/>
                        <a:gd name="connsiteX5" fmla="*/ 1348034 w 1348034"/>
                        <a:gd name="connsiteY5" fmla="*/ 1551 h 700915"/>
                        <a:gd name="connsiteX0" fmla="*/ 0 w 1348034"/>
                        <a:gd name="connsiteY0" fmla="*/ 604865 h 700257"/>
                        <a:gd name="connsiteX1" fmla="*/ 244549 w 1348034"/>
                        <a:gd name="connsiteY1" fmla="*/ 667740 h 700257"/>
                        <a:gd name="connsiteX2" fmla="*/ 605604 w 1348034"/>
                        <a:gd name="connsiteY2" fmla="*/ 197316 h 700257"/>
                        <a:gd name="connsiteX3" fmla="*/ 827363 w 1348034"/>
                        <a:gd name="connsiteY3" fmla="*/ 67539 h 700257"/>
                        <a:gd name="connsiteX4" fmla="*/ 1120142 w 1348034"/>
                        <a:gd name="connsiteY4" fmla="*/ 20403 h 700257"/>
                        <a:gd name="connsiteX5" fmla="*/ 1348034 w 1348034"/>
                        <a:gd name="connsiteY5" fmla="*/ 1551 h 700257"/>
                        <a:gd name="connsiteX0" fmla="*/ 0 w 1348034"/>
                        <a:gd name="connsiteY0" fmla="*/ 604865 h 700257"/>
                        <a:gd name="connsiteX1" fmla="*/ 244549 w 1348034"/>
                        <a:gd name="connsiteY1" fmla="*/ 667740 h 700257"/>
                        <a:gd name="connsiteX2" fmla="*/ 605604 w 1348034"/>
                        <a:gd name="connsiteY2" fmla="*/ 197316 h 700257"/>
                        <a:gd name="connsiteX3" fmla="*/ 862873 w 1348034"/>
                        <a:gd name="connsiteY3" fmla="*/ 67539 h 700257"/>
                        <a:gd name="connsiteX4" fmla="*/ 1120142 w 1348034"/>
                        <a:gd name="connsiteY4" fmla="*/ 20403 h 700257"/>
                        <a:gd name="connsiteX5" fmla="*/ 1348034 w 1348034"/>
                        <a:gd name="connsiteY5" fmla="*/ 1551 h 7002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48034" h="700257">
                          <a:moveTo>
                            <a:pt x="0" y="604865"/>
                          </a:moveTo>
                          <a:cubicBezTo>
                            <a:pt x="159165" y="688699"/>
                            <a:pt x="143615" y="735665"/>
                            <a:pt x="244549" y="667740"/>
                          </a:cubicBezTo>
                          <a:cubicBezTo>
                            <a:pt x="345483" y="599815"/>
                            <a:pt x="502550" y="297349"/>
                            <a:pt x="605604" y="197316"/>
                          </a:cubicBezTo>
                          <a:cubicBezTo>
                            <a:pt x="708658" y="97283"/>
                            <a:pt x="777117" y="97024"/>
                            <a:pt x="862873" y="67539"/>
                          </a:cubicBezTo>
                          <a:cubicBezTo>
                            <a:pt x="948629" y="38054"/>
                            <a:pt x="1027445" y="31401"/>
                            <a:pt x="1120142" y="20403"/>
                          </a:cubicBezTo>
                          <a:cubicBezTo>
                            <a:pt x="1212839" y="9405"/>
                            <a:pt x="1309541" y="-4734"/>
                            <a:pt x="1348034" y="1551"/>
                          </a:cubicBezTo>
                        </a:path>
                      </a:pathLst>
                    </a:custGeom>
                    <a:noFill/>
                    <a:ln w="38100">
                      <a:solidFill>
                        <a:srgbClr val="0000CC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grpSp>
                  <p:nvGrpSpPr>
                    <p:cNvPr id="168" name="Group 167"/>
                    <p:cNvGrpSpPr/>
                    <p:nvPr/>
                  </p:nvGrpSpPr>
                  <p:grpSpPr>
                    <a:xfrm>
                      <a:off x="5846522" y="1161598"/>
                      <a:ext cx="1717404" cy="1254773"/>
                      <a:chOff x="2221414" y="2861133"/>
                      <a:chExt cx="1717404" cy="1254773"/>
                    </a:xfrm>
                  </p:grpSpPr>
                  <p:grpSp>
                    <p:nvGrpSpPr>
                      <p:cNvPr id="169" name="Group 168"/>
                      <p:cNvGrpSpPr/>
                      <p:nvPr/>
                    </p:nvGrpSpPr>
                    <p:grpSpPr>
                      <a:xfrm>
                        <a:off x="2221414" y="2861133"/>
                        <a:ext cx="1656397" cy="914400"/>
                        <a:chOff x="2221414" y="2861133"/>
                        <a:chExt cx="1656397" cy="914400"/>
                      </a:xfrm>
                    </p:grpSpPr>
                    <p:grpSp>
                      <p:nvGrpSpPr>
                        <p:cNvPr id="171" name="Group 170"/>
                        <p:cNvGrpSpPr/>
                        <p:nvPr/>
                      </p:nvGrpSpPr>
                      <p:grpSpPr>
                        <a:xfrm>
                          <a:off x="2658611" y="2861133"/>
                          <a:ext cx="1219200" cy="914400"/>
                          <a:chOff x="2658611" y="2861133"/>
                          <a:chExt cx="1219200" cy="914400"/>
                        </a:xfrm>
                      </p:grpSpPr>
                      <p:cxnSp>
                        <p:nvCxnSpPr>
                          <p:cNvPr id="173" name="Straight Arrow Connector 172"/>
                          <p:cNvCxnSpPr/>
                          <p:nvPr/>
                        </p:nvCxnSpPr>
                        <p:spPr>
                          <a:xfrm flipV="1">
                            <a:off x="2667000" y="2861133"/>
                            <a:ext cx="0" cy="9144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74" name="Straight Arrow Connector 173"/>
                          <p:cNvCxnSpPr/>
                          <p:nvPr/>
                        </p:nvCxnSpPr>
                        <p:spPr>
                          <a:xfrm rot="5400000" flipV="1">
                            <a:off x="3268211" y="3142524"/>
                            <a:ext cx="0" cy="12192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172" name="TextBox 171"/>
                        <p:cNvSpPr txBox="1"/>
                        <p:nvPr/>
                      </p:nvSpPr>
                      <p:spPr>
                        <a:xfrm>
                          <a:off x="2221414" y="3016840"/>
                          <a:ext cx="461665" cy="66511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vert="vert270" wrap="none" rtlCol="0">
                          <a:spAutoFit/>
                        </a:bodyPr>
                        <a:lstStyle/>
                        <a:p>
                          <a:r>
                            <a:rPr lang="en-US" dirty="0" smtClean="0">
                              <a:solidFill>
                                <a:srgbClr val="0000CC"/>
                              </a:solidFill>
                            </a:rPr>
                            <a:t>Value</a:t>
                          </a:r>
                          <a:endParaRPr lang="en-US" dirty="0">
                            <a:solidFill>
                              <a:srgbClr val="0000CC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170" name="TextBox 169"/>
                      <p:cNvSpPr txBox="1"/>
                      <p:nvPr/>
                    </p:nvSpPr>
                    <p:spPr>
                      <a:xfrm>
                        <a:off x="2597603" y="3746574"/>
                        <a:ext cx="13412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parameter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</p:grpSp>
              <p:grpSp>
                <p:nvGrpSpPr>
                  <p:cNvPr id="158" name="Group 157"/>
                  <p:cNvGrpSpPr/>
                  <p:nvPr/>
                </p:nvGrpSpPr>
                <p:grpSpPr>
                  <a:xfrm>
                    <a:off x="4620446" y="3215772"/>
                    <a:ext cx="1736022" cy="1254773"/>
                    <a:chOff x="5846522" y="973058"/>
                    <a:chExt cx="1736022" cy="1254773"/>
                  </a:xfrm>
                </p:grpSpPr>
                <p:sp>
                  <p:nvSpPr>
                    <p:cNvPr id="159" name="Freeform 158"/>
                    <p:cNvSpPr/>
                    <p:nvPr/>
                  </p:nvSpPr>
                  <p:spPr>
                    <a:xfrm flipV="1">
                      <a:off x="6300498" y="1511621"/>
                      <a:ext cx="1282046" cy="540955"/>
                    </a:xfrm>
                    <a:custGeom>
                      <a:avLst/>
                      <a:gdLst>
                        <a:gd name="connsiteX0" fmla="*/ 0 w 1263192"/>
                        <a:gd name="connsiteY0" fmla="*/ 472175 h 509202"/>
                        <a:gd name="connsiteX1" fmla="*/ 226244 w 1263192"/>
                        <a:gd name="connsiteY1" fmla="*/ 491029 h 509202"/>
                        <a:gd name="connsiteX2" fmla="*/ 499621 w 1263192"/>
                        <a:gd name="connsiteY2" fmla="*/ 245932 h 509202"/>
                        <a:gd name="connsiteX3" fmla="*/ 650450 w 1263192"/>
                        <a:gd name="connsiteY3" fmla="*/ 29116 h 509202"/>
                        <a:gd name="connsiteX4" fmla="*/ 1084083 w 1263192"/>
                        <a:gd name="connsiteY4" fmla="*/ 835 h 509202"/>
                        <a:gd name="connsiteX5" fmla="*/ 1263192 w 1263192"/>
                        <a:gd name="connsiteY5" fmla="*/ 10262 h 509202"/>
                        <a:gd name="connsiteX0" fmla="*/ 0 w 1263192"/>
                        <a:gd name="connsiteY0" fmla="*/ 474333 h 507873"/>
                        <a:gd name="connsiteX1" fmla="*/ 226244 w 1263192"/>
                        <a:gd name="connsiteY1" fmla="*/ 493187 h 507873"/>
                        <a:gd name="connsiteX2" fmla="*/ 499621 w 1263192"/>
                        <a:gd name="connsiteY2" fmla="*/ 295224 h 507873"/>
                        <a:gd name="connsiteX3" fmla="*/ 650450 w 1263192"/>
                        <a:gd name="connsiteY3" fmla="*/ 31274 h 507873"/>
                        <a:gd name="connsiteX4" fmla="*/ 1084083 w 1263192"/>
                        <a:gd name="connsiteY4" fmla="*/ 2993 h 507873"/>
                        <a:gd name="connsiteX5" fmla="*/ 1263192 w 1263192"/>
                        <a:gd name="connsiteY5" fmla="*/ 12420 h 507873"/>
                        <a:gd name="connsiteX0" fmla="*/ 0 w 1263192"/>
                        <a:gd name="connsiteY0" fmla="*/ 474333 h 507873"/>
                        <a:gd name="connsiteX1" fmla="*/ 226244 w 1263192"/>
                        <a:gd name="connsiteY1" fmla="*/ 493187 h 507873"/>
                        <a:gd name="connsiteX2" fmla="*/ 499621 w 1263192"/>
                        <a:gd name="connsiteY2" fmla="*/ 295224 h 507873"/>
                        <a:gd name="connsiteX3" fmla="*/ 716438 w 1263192"/>
                        <a:gd name="connsiteY3" fmla="*/ 31274 h 507873"/>
                        <a:gd name="connsiteX4" fmla="*/ 1084083 w 1263192"/>
                        <a:gd name="connsiteY4" fmla="*/ 2993 h 507873"/>
                        <a:gd name="connsiteX5" fmla="*/ 1263192 w 1263192"/>
                        <a:gd name="connsiteY5" fmla="*/ 12420 h 507873"/>
                        <a:gd name="connsiteX0" fmla="*/ 0 w 1263192"/>
                        <a:gd name="connsiteY0" fmla="*/ 473255 h 508190"/>
                        <a:gd name="connsiteX1" fmla="*/ 226244 w 1263192"/>
                        <a:gd name="connsiteY1" fmla="*/ 492109 h 508190"/>
                        <a:gd name="connsiteX2" fmla="*/ 556182 w 1263192"/>
                        <a:gd name="connsiteY2" fmla="*/ 275293 h 508190"/>
                        <a:gd name="connsiteX3" fmla="*/ 716438 w 1263192"/>
                        <a:gd name="connsiteY3" fmla="*/ 30196 h 508190"/>
                        <a:gd name="connsiteX4" fmla="*/ 1084083 w 1263192"/>
                        <a:gd name="connsiteY4" fmla="*/ 1915 h 508190"/>
                        <a:gd name="connsiteX5" fmla="*/ 1263192 w 1263192"/>
                        <a:gd name="connsiteY5" fmla="*/ 11342 h 508190"/>
                        <a:gd name="connsiteX0" fmla="*/ 0 w 1263192"/>
                        <a:gd name="connsiteY0" fmla="*/ 463856 h 498791"/>
                        <a:gd name="connsiteX1" fmla="*/ 226244 w 1263192"/>
                        <a:gd name="connsiteY1" fmla="*/ 482710 h 498791"/>
                        <a:gd name="connsiteX2" fmla="*/ 556182 w 1263192"/>
                        <a:gd name="connsiteY2" fmla="*/ 265894 h 498791"/>
                        <a:gd name="connsiteX3" fmla="*/ 716438 w 1263192"/>
                        <a:gd name="connsiteY3" fmla="*/ 20797 h 498791"/>
                        <a:gd name="connsiteX4" fmla="*/ 1084083 w 1263192"/>
                        <a:gd name="connsiteY4" fmla="*/ 11370 h 498791"/>
                        <a:gd name="connsiteX5" fmla="*/ 1263192 w 1263192"/>
                        <a:gd name="connsiteY5" fmla="*/ 1943 h 498791"/>
                        <a:gd name="connsiteX0" fmla="*/ 0 w 1263192"/>
                        <a:gd name="connsiteY0" fmla="*/ 463805 h 498740"/>
                        <a:gd name="connsiteX1" fmla="*/ 226244 w 1263192"/>
                        <a:gd name="connsiteY1" fmla="*/ 482659 h 498740"/>
                        <a:gd name="connsiteX2" fmla="*/ 556182 w 1263192"/>
                        <a:gd name="connsiteY2" fmla="*/ 265843 h 498740"/>
                        <a:gd name="connsiteX3" fmla="*/ 772999 w 1263192"/>
                        <a:gd name="connsiteY3" fmla="*/ 30173 h 498740"/>
                        <a:gd name="connsiteX4" fmla="*/ 1084083 w 1263192"/>
                        <a:gd name="connsiteY4" fmla="*/ 11319 h 498740"/>
                        <a:gd name="connsiteX5" fmla="*/ 1263192 w 1263192"/>
                        <a:gd name="connsiteY5" fmla="*/ 1892 h 498740"/>
                        <a:gd name="connsiteX0" fmla="*/ 0 w 1263192"/>
                        <a:gd name="connsiteY0" fmla="*/ 463805 h 486816"/>
                        <a:gd name="connsiteX1" fmla="*/ 367646 w 1263192"/>
                        <a:gd name="connsiteY1" fmla="*/ 463805 h 486816"/>
                        <a:gd name="connsiteX2" fmla="*/ 556182 w 1263192"/>
                        <a:gd name="connsiteY2" fmla="*/ 265843 h 486816"/>
                        <a:gd name="connsiteX3" fmla="*/ 772999 w 1263192"/>
                        <a:gd name="connsiteY3" fmla="*/ 30173 h 486816"/>
                        <a:gd name="connsiteX4" fmla="*/ 1084083 w 1263192"/>
                        <a:gd name="connsiteY4" fmla="*/ 11319 h 486816"/>
                        <a:gd name="connsiteX5" fmla="*/ 1263192 w 1263192"/>
                        <a:gd name="connsiteY5" fmla="*/ 1892 h 486816"/>
                        <a:gd name="connsiteX0" fmla="*/ 0 w 1263192"/>
                        <a:gd name="connsiteY0" fmla="*/ 463805 h 486816"/>
                        <a:gd name="connsiteX1" fmla="*/ 414780 w 1263192"/>
                        <a:gd name="connsiteY1" fmla="*/ 463805 h 486816"/>
                        <a:gd name="connsiteX2" fmla="*/ 556182 w 1263192"/>
                        <a:gd name="connsiteY2" fmla="*/ 265843 h 486816"/>
                        <a:gd name="connsiteX3" fmla="*/ 772999 w 1263192"/>
                        <a:gd name="connsiteY3" fmla="*/ 30173 h 486816"/>
                        <a:gd name="connsiteX4" fmla="*/ 1084083 w 1263192"/>
                        <a:gd name="connsiteY4" fmla="*/ 11319 h 486816"/>
                        <a:gd name="connsiteX5" fmla="*/ 1263192 w 1263192"/>
                        <a:gd name="connsiteY5" fmla="*/ 1892 h 486816"/>
                        <a:gd name="connsiteX0" fmla="*/ 0 w 1263192"/>
                        <a:gd name="connsiteY0" fmla="*/ 478598 h 501609"/>
                        <a:gd name="connsiteX1" fmla="*/ 414780 w 1263192"/>
                        <a:gd name="connsiteY1" fmla="*/ 478598 h 501609"/>
                        <a:gd name="connsiteX2" fmla="*/ 556182 w 1263192"/>
                        <a:gd name="connsiteY2" fmla="*/ 280636 h 501609"/>
                        <a:gd name="connsiteX3" fmla="*/ 772999 w 1263192"/>
                        <a:gd name="connsiteY3" fmla="*/ 16686 h 501609"/>
                        <a:gd name="connsiteX4" fmla="*/ 1084083 w 1263192"/>
                        <a:gd name="connsiteY4" fmla="*/ 26112 h 501609"/>
                        <a:gd name="connsiteX5" fmla="*/ 1263192 w 1263192"/>
                        <a:gd name="connsiteY5" fmla="*/ 16685 h 501609"/>
                        <a:gd name="connsiteX0" fmla="*/ 0 w 1263192"/>
                        <a:gd name="connsiteY0" fmla="*/ 494442 h 517453"/>
                        <a:gd name="connsiteX1" fmla="*/ 414780 w 1263192"/>
                        <a:gd name="connsiteY1" fmla="*/ 494442 h 517453"/>
                        <a:gd name="connsiteX2" fmla="*/ 556182 w 1263192"/>
                        <a:gd name="connsiteY2" fmla="*/ 296480 h 517453"/>
                        <a:gd name="connsiteX3" fmla="*/ 772999 w 1263192"/>
                        <a:gd name="connsiteY3" fmla="*/ 32530 h 517453"/>
                        <a:gd name="connsiteX4" fmla="*/ 1084083 w 1263192"/>
                        <a:gd name="connsiteY4" fmla="*/ 4248 h 517453"/>
                        <a:gd name="connsiteX5" fmla="*/ 1263192 w 1263192"/>
                        <a:gd name="connsiteY5" fmla="*/ 32529 h 517453"/>
                        <a:gd name="connsiteX0" fmla="*/ 0 w 1282046"/>
                        <a:gd name="connsiteY0" fmla="*/ 493187 h 516198"/>
                        <a:gd name="connsiteX1" fmla="*/ 414780 w 1282046"/>
                        <a:gd name="connsiteY1" fmla="*/ 493187 h 516198"/>
                        <a:gd name="connsiteX2" fmla="*/ 556182 w 1282046"/>
                        <a:gd name="connsiteY2" fmla="*/ 295225 h 516198"/>
                        <a:gd name="connsiteX3" fmla="*/ 772999 w 1282046"/>
                        <a:gd name="connsiteY3" fmla="*/ 31275 h 516198"/>
                        <a:gd name="connsiteX4" fmla="*/ 1084083 w 1282046"/>
                        <a:gd name="connsiteY4" fmla="*/ 2993 h 516198"/>
                        <a:gd name="connsiteX5" fmla="*/ 1282046 w 1282046"/>
                        <a:gd name="connsiteY5" fmla="*/ 12421 h 516198"/>
                        <a:gd name="connsiteX0" fmla="*/ 0 w 1282046"/>
                        <a:gd name="connsiteY0" fmla="*/ 493187 h 495494"/>
                        <a:gd name="connsiteX1" fmla="*/ 216817 w 1282046"/>
                        <a:gd name="connsiteY1" fmla="*/ 248090 h 495494"/>
                        <a:gd name="connsiteX2" fmla="*/ 556182 w 1282046"/>
                        <a:gd name="connsiteY2" fmla="*/ 295225 h 495494"/>
                        <a:gd name="connsiteX3" fmla="*/ 772999 w 1282046"/>
                        <a:gd name="connsiteY3" fmla="*/ 31275 h 495494"/>
                        <a:gd name="connsiteX4" fmla="*/ 1084083 w 1282046"/>
                        <a:gd name="connsiteY4" fmla="*/ 2993 h 495494"/>
                        <a:gd name="connsiteX5" fmla="*/ 1282046 w 1282046"/>
                        <a:gd name="connsiteY5" fmla="*/ 12421 h 495494"/>
                        <a:gd name="connsiteX0" fmla="*/ 0 w 1282046"/>
                        <a:gd name="connsiteY0" fmla="*/ 491030 h 493754"/>
                        <a:gd name="connsiteX1" fmla="*/ 216817 w 1282046"/>
                        <a:gd name="connsiteY1" fmla="*/ 245933 h 493754"/>
                        <a:gd name="connsiteX2" fmla="*/ 490194 w 1282046"/>
                        <a:gd name="connsiteY2" fmla="*/ 47971 h 493754"/>
                        <a:gd name="connsiteX3" fmla="*/ 772999 w 1282046"/>
                        <a:gd name="connsiteY3" fmla="*/ 29118 h 493754"/>
                        <a:gd name="connsiteX4" fmla="*/ 1084083 w 1282046"/>
                        <a:gd name="connsiteY4" fmla="*/ 836 h 493754"/>
                        <a:gd name="connsiteX5" fmla="*/ 1282046 w 1282046"/>
                        <a:gd name="connsiteY5" fmla="*/ 10264 h 493754"/>
                        <a:gd name="connsiteX0" fmla="*/ 0 w 1282046"/>
                        <a:gd name="connsiteY0" fmla="*/ 519779 h 522503"/>
                        <a:gd name="connsiteX1" fmla="*/ 216817 w 1282046"/>
                        <a:gd name="connsiteY1" fmla="*/ 274682 h 522503"/>
                        <a:gd name="connsiteX2" fmla="*/ 490194 w 1282046"/>
                        <a:gd name="connsiteY2" fmla="*/ 76720 h 522503"/>
                        <a:gd name="connsiteX3" fmla="*/ 782426 w 1282046"/>
                        <a:gd name="connsiteY3" fmla="*/ 1307 h 522503"/>
                        <a:gd name="connsiteX4" fmla="*/ 1084083 w 1282046"/>
                        <a:gd name="connsiteY4" fmla="*/ 29585 h 522503"/>
                        <a:gd name="connsiteX5" fmla="*/ 1282046 w 1282046"/>
                        <a:gd name="connsiteY5" fmla="*/ 39013 h 522503"/>
                        <a:gd name="connsiteX0" fmla="*/ 0 w 1282046"/>
                        <a:gd name="connsiteY0" fmla="*/ 519779 h 522392"/>
                        <a:gd name="connsiteX1" fmla="*/ 235671 w 1282046"/>
                        <a:gd name="connsiteY1" fmla="*/ 265255 h 522392"/>
                        <a:gd name="connsiteX2" fmla="*/ 490194 w 1282046"/>
                        <a:gd name="connsiteY2" fmla="*/ 76720 h 522392"/>
                        <a:gd name="connsiteX3" fmla="*/ 782426 w 1282046"/>
                        <a:gd name="connsiteY3" fmla="*/ 1307 h 522392"/>
                        <a:gd name="connsiteX4" fmla="*/ 1084083 w 1282046"/>
                        <a:gd name="connsiteY4" fmla="*/ 29585 h 522392"/>
                        <a:gd name="connsiteX5" fmla="*/ 1282046 w 1282046"/>
                        <a:gd name="connsiteY5" fmla="*/ 39013 h 522392"/>
                        <a:gd name="connsiteX0" fmla="*/ 0 w 1282046"/>
                        <a:gd name="connsiteY0" fmla="*/ 519779 h 522025"/>
                        <a:gd name="connsiteX1" fmla="*/ 235671 w 1282046"/>
                        <a:gd name="connsiteY1" fmla="*/ 227548 h 522025"/>
                        <a:gd name="connsiteX2" fmla="*/ 490194 w 1282046"/>
                        <a:gd name="connsiteY2" fmla="*/ 76720 h 522025"/>
                        <a:gd name="connsiteX3" fmla="*/ 782426 w 1282046"/>
                        <a:gd name="connsiteY3" fmla="*/ 1307 h 522025"/>
                        <a:gd name="connsiteX4" fmla="*/ 1084083 w 1282046"/>
                        <a:gd name="connsiteY4" fmla="*/ 29585 h 522025"/>
                        <a:gd name="connsiteX5" fmla="*/ 1282046 w 1282046"/>
                        <a:gd name="connsiteY5" fmla="*/ 39013 h 522025"/>
                        <a:gd name="connsiteX0" fmla="*/ 0 w 1282046"/>
                        <a:gd name="connsiteY0" fmla="*/ 519779 h 522191"/>
                        <a:gd name="connsiteX1" fmla="*/ 235671 w 1282046"/>
                        <a:gd name="connsiteY1" fmla="*/ 227548 h 522191"/>
                        <a:gd name="connsiteX2" fmla="*/ 490194 w 1282046"/>
                        <a:gd name="connsiteY2" fmla="*/ 76720 h 522191"/>
                        <a:gd name="connsiteX3" fmla="*/ 782426 w 1282046"/>
                        <a:gd name="connsiteY3" fmla="*/ 1307 h 522191"/>
                        <a:gd name="connsiteX4" fmla="*/ 1084083 w 1282046"/>
                        <a:gd name="connsiteY4" fmla="*/ 29585 h 522191"/>
                        <a:gd name="connsiteX5" fmla="*/ 1282046 w 1282046"/>
                        <a:gd name="connsiteY5" fmla="*/ 39013 h 522191"/>
                        <a:gd name="connsiteX0" fmla="*/ 0 w 1282046"/>
                        <a:gd name="connsiteY0" fmla="*/ 519779 h 519779"/>
                        <a:gd name="connsiteX1" fmla="*/ 235671 w 1282046"/>
                        <a:gd name="connsiteY1" fmla="*/ 227548 h 519779"/>
                        <a:gd name="connsiteX2" fmla="*/ 490194 w 1282046"/>
                        <a:gd name="connsiteY2" fmla="*/ 76720 h 519779"/>
                        <a:gd name="connsiteX3" fmla="*/ 782426 w 1282046"/>
                        <a:gd name="connsiteY3" fmla="*/ 1307 h 519779"/>
                        <a:gd name="connsiteX4" fmla="*/ 1084083 w 1282046"/>
                        <a:gd name="connsiteY4" fmla="*/ 29585 h 519779"/>
                        <a:gd name="connsiteX5" fmla="*/ 1282046 w 1282046"/>
                        <a:gd name="connsiteY5" fmla="*/ 39013 h 519779"/>
                        <a:gd name="connsiteX0" fmla="*/ 0 w 1282046"/>
                        <a:gd name="connsiteY0" fmla="*/ 519779 h 519779"/>
                        <a:gd name="connsiteX1" fmla="*/ 235671 w 1282046"/>
                        <a:gd name="connsiteY1" fmla="*/ 227548 h 519779"/>
                        <a:gd name="connsiteX2" fmla="*/ 490194 w 1282046"/>
                        <a:gd name="connsiteY2" fmla="*/ 76720 h 519779"/>
                        <a:gd name="connsiteX3" fmla="*/ 782426 w 1282046"/>
                        <a:gd name="connsiteY3" fmla="*/ 1307 h 519779"/>
                        <a:gd name="connsiteX4" fmla="*/ 1084083 w 1282046"/>
                        <a:gd name="connsiteY4" fmla="*/ 29585 h 519779"/>
                        <a:gd name="connsiteX5" fmla="*/ 1282046 w 1282046"/>
                        <a:gd name="connsiteY5" fmla="*/ 39013 h 519779"/>
                        <a:gd name="connsiteX0" fmla="*/ 0 w 1282046"/>
                        <a:gd name="connsiteY0" fmla="*/ 519779 h 519779"/>
                        <a:gd name="connsiteX1" fmla="*/ 235671 w 1282046"/>
                        <a:gd name="connsiteY1" fmla="*/ 227548 h 519779"/>
                        <a:gd name="connsiteX2" fmla="*/ 490194 w 1282046"/>
                        <a:gd name="connsiteY2" fmla="*/ 76720 h 519779"/>
                        <a:gd name="connsiteX3" fmla="*/ 782426 w 1282046"/>
                        <a:gd name="connsiteY3" fmla="*/ 1307 h 519779"/>
                        <a:gd name="connsiteX4" fmla="*/ 1084083 w 1282046"/>
                        <a:gd name="connsiteY4" fmla="*/ 29585 h 519779"/>
                        <a:gd name="connsiteX5" fmla="*/ 1282046 w 1282046"/>
                        <a:gd name="connsiteY5" fmla="*/ 39013 h 519779"/>
                        <a:gd name="connsiteX0" fmla="*/ 0 w 1282046"/>
                        <a:gd name="connsiteY0" fmla="*/ 539296 h 539296"/>
                        <a:gd name="connsiteX1" fmla="*/ 235671 w 1282046"/>
                        <a:gd name="connsiteY1" fmla="*/ 247065 h 539296"/>
                        <a:gd name="connsiteX2" fmla="*/ 490194 w 1282046"/>
                        <a:gd name="connsiteY2" fmla="*/ 96237 h 539296"/>
                        <a:gd name="connsiteX3" fmla="*/ 782426 w 1282046"/>
                        <a:gd name="connsiteY3" fmla="*/ 20824 h 539296"/>
                        <a:gd name="connsiteX4" fmla="*/ 1093509 w 1282046"/>
                        <a:gd name="connsiteY4" fmla="*/ 1968 h 539296"/>
                        <a:gd name="connsiteX5" fmla="*/ 1282046 w 1282046"/>
                        <a:gd name="connsiteY5" fmla="*/ 58530 h 539296"/>
                        <a:gd name="connsiteX0" fmla="*/ 0 w 1282046"/>
                        <a:gd name="connsiteY0" fmla="*/ 540955 h 540955"/>
                        <a:gd name="connsiteX1" fmla="*/ 235671 w 1282046"/>
                        <a:gd name="connsiteY1" fmla="*/ 248724 h 540955"/>
                        <a:gd name="connsiteX2" fmla="*/ 490194 w 1282046"/>
                        <a:gd name="connsiteY2" fmla="*/ 97896 h 540955"/>
                        <a:gd name="connsiteX3" fmla="*/ 782426 w 1282046"/>
                        <a:gd name="connsiteY3" fmla="*/ 22483 h 540955"/>
                        <a:gd name="connsiteX4" fmla="*/ 1093509 w 1282046"/>
                        <a:gd name="connsiteY4" fmla="*/ 3627 h 540955"/>
                        <a:gd name="connsiteX5" fmla="*/ 1282046 w 1282046"/>
                        <a:gd name="connsiteY5" fmla="*/ 3628 h 5409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82046" h="540955">
                          <a:moveTo>
                            <a:pt x="0" y="540955"/>
                          </a:moveTo>
                          <a:cubicBezTo>
                            <a:pt x="52633" y="456113"/>
                            <a:pt x="144546" y="331993"/>
                            <a:pt x="235671" y="248724"/>
                          </a:cubicBezTo>
                          <a:cubicBezTo>
                            <a:pt x="326796" y="165455"/>
                            <a:pt x="399068" y="135603"/>
                            <a:pt x="490194" y="97896"/>
                          </a:cubicBezTo>
                          <a:cubicBezTo>
                            <a:pt x="581320" y="60189"/>
                            <a:pt x="681874" y="38195"/>
                            <a:pt x="782426" y="22483"/>
                          </a:cubicBezTo>
                          <a:cubicBezTo>
                            <a:pt x="882979" y="6771"/>
                            <a:pt x="1010239" y="6769"/>
                            <a:pt x="1093509" y="3627"/>
                          </a:cubicBezTo>
                          <a:cubicBezTo>
                            <a:pt x="1176779" y="485"/>
                            <a:pt x="1243553" y="-2657"/>
                            <a:pt x="1282046" y="3628"/>
                          </a:cubicBezTo>
                        </a:path>
                      </a:pathLst>
                    </a:custGeom>
                    <a:no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grpSp>
                  <p:nvGrpSpPr>
                    <p:cNvPr id="160" name="Group 159"/>
                    <p:cNvGrpSpPr/>
                    <p:nvPr/>
                  </p:nvGrpSpPr>
                  <p:grpSpPr>
                    <a:xfrm>
                      <a:off x="5846522" y="973058"/>
                      <a:ext cx="1717404" cy="1254773"/>
                      <a:chOff x="2221414" y="2672593"/>
                      <a:chExt cx="1717404" cy="1254773"/>
                    </a:xfrm>
                  </p:grpSpPr>
                  <p:grpSp>
                    <p:nvGrpSpPr>
                      <p:cNvPr id="161" name="Group 160"/>
                      <p:cNvGrpSpPr/>
                      <p:nvPr/>
                    </p:nvGrpSpPr>
                    <p:grpSpPr>
                      <a:xfrm>
                        <a:off x="2221414" y="2672593"/>
                        <a:ext cx="1656397" cy="914400"/>
                        <a:chOff x="2221414" y="2672593"/>
                        <a:chExt cx="1656397" cy="914400"/>
                      </a:xfrm>
                    </p:grpSpPr>
                    <p:grpSp>
                      <p:nvGrpSpPr>
                        <p:cNvPr id="163" name="Group 162"/>
                        <p:cNvGrpSpPr/>
                        <p:nvPr/>
                      </p:nvGrpSpPr>
                      <p:grpSpPr>
                        <a:xfrm>
                          <a:off x="2658611" y="2672593"/>
                          <a:ext cx="1219200" cy="914400"/>
                          <a:chOff x="2658611" y="2672593"/>
                          <a:chExt cx="1219200" cy="914400"/>
                        </a:xfrm>
                      </p:grpSpPr>
                      <p:cxnSp>
                        <p:nvCxnSpPr>
                          <p:cNvPr id="165" name="Straight Arrow Connector 164"/>
                          <p:cNvCxnSpPr/>
                          <p:nvPr/>
                        </p:nvCxnSpPr>
                        <p:spPr>
                          <a:xfrm flipV="1">
                            <a:off x="2667000" y="2672593"/>
                            <a:ext cx="0" cy="9144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66" name="Straight Arrow Connector 165"/>
                          <p:cNvCxnSpPr/>
                          <p:nvPr/>
                        </p:nvCxnSpPr>
                        <p:spPr>
                          <a:xfrm rot="5400000" flipV="1">
                            <a:off x="3268211" y="2953984"/>
                            <a:ext cx="0" cy="12192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164" name="TextBox 163"/>
                        <p:cNvSpPr txBox="1"/>
                        <p:nvPr/>
                      </p:nvSpPr>
                      <p:spPr>
                        <a:xfrm>
                          <a:off x="2221414" y="2828300"/>
                          <a:ext cx="461665" cy="66511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vert="vert270" wrap="none" rtlCol="0">
                          <a:spAutoFit/>
                        </a:bodyPr>
                        <a:lstStyle/>
                        <a:p>
                          <a:r>
                            <a:rPr lang="en-US" dirty="0" smtClean="0">
                              <a:solidFill>
                                <a:srgbClr val="0000CC"/>
                              </a:solidFill>
                            </a:rPr>
                            <a:t>Value</a:t>
                          </a:r>
                          <a:endParaRPr lang="en-US" dirty="0">
                            <a:solidFill>
                              <a:srgbClr val="0000CC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162" name="TextBox 161"/>
                      <p:cNvSpPr txBox="1"/>
                      <p:nvPr/>
                    </p:nvSpPr>
                    <p:spPr>
                      <a:xfrm>
                        <a:off x="2597603" y="3558034"/>
                        <a:ext cx="13412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parameter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</p:grpSp>
            </p:grpSp>
            <p:sp>
              <p:nvSpPr>
                <p:cNvPr id="154" name="TextBox 153"/>
                <p:cNvSpPr txBox="1"/>
                <p:nvPr/>
              </p:nvSpPr>
              <p:spPr>
                <a:xfrm>
                  <a:off x="2044817" y="3658492"/>
                  <a:ext cx="57003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/>
                    <a:t>OR</a:t>
                  </a:r>
                  <a:endParaRPr lang="en-US" b="1" dirty="0"/>
                </a:p>
              </p:txBody>
            </p:sp>
          </p:grpSp>
          <p:sp>
            <p:nvSpPr>
              <p:cNvPr id="152" name="TextBox 151"/>
              <p:cNvSpPr txBox="1"/>
              <p:nvPr/>
            </p:nvSpPr>
            <p:spPr>
              <a:xfrm>
                <a:off x="4202948" y="3658492"/>
                <a:ext cx="57003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OR</a:t>
                </a:r>
                <a:endParaRPr lang="en-US" b="1" dirty="0"/>
              </a:p>
            </p:txBody>
          </p:sp>
        </p:grpSp>
        <p:sp>
          <p:nvSpPr>
            <p:cNvPr id="150" name="TextBox 149"/>
            <p:cNvSpPr txBox="1"/>
            <p:nvPr/>
          </p:nvSpPr>
          <p:spPr>
            <a:xfrm>
              <a:off x="6323371" y="3658492"/>
              <a:ext cx="5700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OR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3694456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Limiting Cases: Positivity</a:t>
            </a: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23637" y="782273"/>
            <a:ext cx="8791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/>
              <a:t>E.g., </a:t>
            </a:r>
            <a:r>
              <a:rPr lang="en-US" sz="3200" dirty="0" smtClean="0"/>
              <a:t>if we are considering chemical concentrations, numbers of cells or populations, our value must remain positive</a:t>
            </a:r>
            <a:endParaRPr lang="en-US" sz="2000" dirty="0"/>
          </a:p>
        </p:txBody>
      </p:sp>
      <p:grpSp>
        <p:nvGrpSpPr>
          <p:cNvPr id="148" name="Group 147"/>
          <p:cNvGrpSpPr/>
          <p:nvPr/>
        </p:nvGrpSpPr>
        <p:grpSpPr>
          <a:xfrm>
            <a:off x="381217" y="3152153"/>
            <a:ext cx="8151303" cy="1254773"/>
            <a:chOff x="388420" y="3215772"/>
            <a:chExt cx="8151303" cy="1254773"/>
          </a:xfrm>
        </p:grpSpPr>
        <p:grpSp>
          <p:nvGrpSpPr>
            <p:cNvPr id="149" name="Group 148"/>
            <p:cNvGrpSpPr/>
            <p:nvPr/>
          </p:nvGrpSpPr>
          <p:grpSpPr>
            <a:xfrm>
              <a:off x="388420" y="3215772"/>
              <a:ext cx="8151303" cy="1254773"/>
              <a:chOff x="388420" y="3215772"/>
              <a:chExt cx="8151303" cy="1254773"/>
            </a:xfrm>
          </p:grpSpPr>
          <p:grpSp>
            <p:nvGrpSpPr>
              <p:cNvPr id="151" name="Group 150"/>
              <p:cNvGrpSpPr/>
              <p:nvPr/>
            </p:nvGrpSpPr>
            <p:grpSpPr>
              <a:xfrm>
                <a:off x="388420" y="3215772"/>
                <a:ext cx="8151303" cy="1254773"/>
                <a:chOff x="388420" y="3215772"/>
                <a:chExt cx="8151303" cy="1254773"/>
              </a:xfrm>
            </p:grpSpPr>
            <p:grpSp>
              <p:nvGrpSpPr>
                <p:cNvPr id="153" name="Group 152"/>
                <p:cNvGrpSpPr/>
                <p:nvPr/>
              </p:nvGrpSpPr>
              <p:grpSpPr>
                <a:xfrm>
                  <a:off x="388420" y="3215772"/>
                  <a:ext cx="8151303" cy="1254773"/>
                  <a:chOff x="388420" y="3215772"/>
                  <a:chExt cx="8151303" cy="1254773"/>
                </a:xfrm>
              </p:grpSpPr>
              <p:grpSp>
                <p:nvGrpSpPr>
                  <p:cNvPr id="155" name="Group 154"/>
                  <p:cNvGrpSpPr/>
                  <p:nvPr/>
                </p:nvGrpSpPr>
                <p:grpSpPr>
                  <a:xfrm>
                    <a:off x="388420" y="3215772"/>
                    <a:ext cx="1717404" cy="1254773"/>
                    <a:chOff x="6225711" y="3092442"/>
                    <a:chExt cx="1717404" cy="1254773"/>
                  </a:xfrm>
                </p:grpSpPr>
                <p:grpSp>
                  <p:nvGrpSpPr>
                    <p:cNvPr id="183" name="Group 182"/>
                    <p:cNvGrpSpPr/>
                    <p:nvPr/>
                  </p:nvGrpSpPr>
                  <p:grpSpPr>
                    <a:xfrm>
                      <a:off x="6225711" y="3092442"/>
                      <a:ext cx="1717404" cy="1254773"/>
                      <a:chOff x="2221414" y="2672593"/>
                      <a:chExt cx="1717404" cy="1254773"/>
                    </a:xfrm>
                  </p:grpSpPr>
                  <p:grpSp>
                    <p:nvGrpSpPr>
                      <p:cNvPr id="185" name="Group 184"/>
                      <p:cNvGrpSpPr/>
                      <p:nvPr/>
                    </p:nvGrpSpPr>
                    <p:grpSpPr>
                      <a:xfrm>
                        <a:off x="2221414" y="2672593"/>
                        <a:ext cx="1656397" cy="914400"/>
                        <a:chOff x="2221414" y="2672593"/>
                        <a:chExt cx="1656397" cy="914400"/>
                      </a:xfrm>
                    </p:grpSpPr>
                    <p:grpSp>
                      <p:nvGrpSpPr>
                        <p:cNvPr id="187" name="Group 186"/>
                        <p:cNvGrpSpPr/>
                        <p:nvPr/>
                      </p:nvGrpSpPr>
                      <p:grpSpPr>
                        <a:xfrm>
                          <a:off x="2658611" y="2672593"/>
                          <a:ext cx="1219200" cy="914400"/>
                          <a:chOff x="2658611" y="2672593"/>
                          <a:chExt cx="1219200" cy="914400"/>
                        </a:xfrm>
                      </p:grpSpPr>
                      <p:cxnSp>
                        <p:nvCxnSpPr>
                          <p:cNvPr id="189" name="Straight Arrow Connector 188"/>
                          <p:cNvCxnSpPr/>
                          <p:nvPr/>
                        </p:nvCxnSpPr>
                        <p:spPr>
                          <a:xfrm flipV="1">
                            <a:off x="2667000" y="2672593"/>
                            <a:ext cx="0" cy="9144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90" name="Straight Arrow Connector 189"/>
                          <p:cNvCxnSpPr/>
                          <p:nvPr/>
                        </p:nvCxnSpPr>
                        <p:spPr>
                          <a:xfrm rot="5400000" flipV="1">
                            <a:off x="3268211" y="2963411"/>
                            <a:ext cx="0" cy="12192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188" name="TextBox 187"/>
                        <p:cNvSpPr txBox="1"/>
                        <p:nvPr/>
                      </p:nvSpPr>
                      <p:spPr>
                        <a:xfrm>
                          <a:off x="2221414" y="2828300"/>
                          <a:ext cx="461665" cy="66511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vert="vert270" wrap="none" rtlCol="0">
                          <a:spAutoFit/>
                        </a:bodyPr>
                        <a:lstStyle/>
                        <a:p>
                          <a:r>
                            <a:rPr lang="en-US" dirty="0" smtClean="0">
                              <a:solidFill>
                                <a:srgbClr val="0000CC"/>
                              </a:solidFill>
                            </a:rPr>
                            <a:t>Value</a:t>
                          </a:r>
                          <a:endParaRPr lang="en-US" dirty="0">
                            <a:solidFill>
                              <a:srgbClr val="0000CC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186" name="TextBox 185"/>
                      <p:cNvSpPr txBox="1"/>
                      <p:nvPr/>
                    </p:nvSpPr>
                    <p:spPr>
                      <a:xfrm>
                        <a:off x="2597603" y="3558034"/>
                        <a:ext cx="13412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parameter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184" name="Freeform 183"/>
                    <p:cNvSpPr/>
                    <p:nvPr/>
                  </p:nvSpPr>
                  <p:spPr>
                    <a:xfrm>
                      <a:off x="6675922" y="3423582"/>
                      <a:ext cx="1136194" cy="860710"/>
                    </a:xfrm>
                    <a:custGeom>
                      <a:avLst/>
                      <a:gdLst>
                        <a:gd name="connsiteX0" fmla="*/ 0 w 1134844"/>
                        <a:gd name="connsiteY0" fmla="*/ 854301 h 861966"/>
                        <a:gd name="connsiteX1" fmla="*/ 179109 w 1134844"/>
                        <a:gd name="connsiteY1" fmla="*/ 844874 h 861966"/>
                        <a:gd name="connsiteX2" fmla="*/ 556181 w 1134844"/>
                        <a:gd name="connsiteY2" fmla="*/ 703472 h 861966"/>
                        <a:gd name="connsiteX3" fmla="*/ 829559 w 1134844"/>
                        <a:gd name="connsiteY3" fmla="*/ 486656 h 861966"/>
                        <a:gd name="connsiteX4" fmla="*/ 1093509 w 1134844"/>
                        <a:gd name="connsiteY4" fmla="*/ 203851 h 861966"/>
                        <a:gd name="connsiteX5" fmla="*/ 1131216 w 1134844"/>
                        <a:gd name="connsiteY5" fmla="*/ 15315 h 861966"/>
                        <a:gd name="connsiteX6" fmla="*/ 1131216 w 1134844"/>
                        <a:gd name="connsiteY6" fmla="*/ 24742 h 861966"/>
                        <a:gd name="connsiteX0" fmla="*/ 0 w 1136194"/>
                        <a:gd name="connsiteY0" fmla="*/ 853611 h 861276"/>
                        <a:gd name="connsiteX1" fmla="*/ 179109 w 1136194"/>
                        <a:gd name="connsiteY1" fmla="*/ 844184 h 861276"/>
                        <a:gd name="connsiteX2" fmla="*/ 556181 w 1136194"/>
                        <a:gd name="connsiteY2" fmla="*/ 702782 h 861276"/>
                        <a:gd name="connsiteX3" fmla="*/ 829559 w 1136194"/>
                        <a:gd name="connsiteY3" fmla="*/ 485966 h 861276"/>
                        <a:gd name="connsiteX4" fmla="*/ 1074655 w 1136194"/>
                        <a:gd name="connsiteY4" fmla="*/ 193734 h 861276"/>
                        <a:gd name="connsiteX5" fmla="*/ 1131216 w 1136194"/>
                        <a:gd name="connsiteY5" fmla="*/ 14625 h 861276"/>
                        <a:gd name="connsiteX6" fmla="*/ 1131216 w 1136194"/>
                        <a:gd name="connsiteY6" fmla="*/ 24052 h 861276"/>
                        <a:gd name="connsiteX0" fmla="*/ 0 w 1136194"/>
                        <a:gd name="connsiteY0" fmla="*/ 853611 h 861276"/>
                        <a:gd name="connsiteX1" fmla="*/ 179109 w 1136194"/>
                        <a:gd name="connsiteY1" fmla="*/ 844184 h 861276"/>
                        <a:gd name="connsiteX2" fmla="*/ 556181 w 1136194"/>
                        <a:gd name="connsiteY2" fmla="*/ 702782 h 861276"/>
                        <a:gd name="connsiteX3" fmla="*/ 876693 w 1136194"/>
                        <a:gd name="connsiteY3" fmla="*/ 514246 h 861276"/>
                        <a:gd name="connsiteX4" fmla="*/ 1074655 w 1136194"/>
                        <a:gd name="connsiteY4" fmla="*/ 193734 h 861276"/>
                        <a:gd name="connsiteX5" fmla="*/ 1131216 w 1136194"/>
                        <a:gd name="connsiteY5" fmla="*/ 14625 h 861276"/>
                        <a:gd name="connsiteX6" fmla="*/ 1131216 w 1136194"/>
                        <a:gd name="connsiteY6" fmla="*/ 24052 h 861276"/>
                        <a:gd name="connsiteX0" fmla="*/ 0 w 1136194"/>
                        <a:gd name="connsiteY0" fmla="*/ 853611 h 860710"/>
                        <a:gd name="connsiteX1" fmla="*/ 179109 w 1136194"/>
                        <a:gd name="connsiteY1" fmla="*/ 844184 h 860710"/>
                        <a:gd name="connsiteX2" fmla="*/ 556181 w 1136194"/>
                        <a:gd name="connsiteY2" fmla="*/ 712208 h 860710"/>
                        <a:gd name="connsiteX3" fmla="*/ 876693 w 1136194"/>
                        <a:gd name="connsiteY3" fmla="*/ 514246 h 860710"/>
                        <a:gd name="connsiteX4" fmla="*/ 1074655 w 1136194"/>
                        <a:gd name="connsiteY4" fmla="*/ 193734 h 860710"/>
                        <a:gd name="connsiteX5" fmla="*/ 1131216 w 1136194"/>
                        <a:gd name="connsiteY5" fmla="*/ 14625 h 860710"/>
                        <a:gd name="connsiteX6" fmla="*/ 1131216 w 1136194"/>
                        <a:gd name="connsiteY6" fmla="*/ 24052 h 860710"/>
                        <a:gd name="connsiteX0" fmla="*/ 0 w 1136194"/>
                        <a:gd name="connsiteY0" fmla="*/ 853611 h 860710"/>
                        <a:gd name="connsiteX1" fmla="*/ 179109 w 1136194"/>
                        <a:gd name="connsiteY1" fmla="*/ 844184 h 860710"/>
                        <a:gd name="connsiteX2" fmla="*/ 556181 w 1136194"/>
                        <a:gd name="connsiteY2" fmla="*/ 712208 h 860710"/>
                        <a:gd name="connsiteX3" fmla="*/ 876693 w 1136194"/>
                        <a:gd name="connsiteY3" fmla="*/ 514246 h 860710"/>
                        <a:gd name="connsiteX4" fmla="*/ 1074655 w 1136194"/>
                        <a:gd name="connsiteY4" fmla="*/ 193734 h 860710"/>
                        <a:gd name="connsiteX5" fmla="*/ 1131216 w 1136194"/>
                        <a:gd name="connsiteY5" fmla="*/ 14625 h 860710"/>
                        <a:gd name="connsiteX6" fmla="*/ 1131216 w 1136194"/>
                        <a:gd name="connsiteY6" fmla="*/ 24052 h 8607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6194" h="860710">
                          <a:moveTo>
                            <a:pt x="0" y="853611"/>
                          </a:moveTo>
                          <a:cubicBezTo>
                            <a:pt x="43206" y="861466"/>
                            <a:pt x="86412" y="867751"/>
                            <a:pt x="179109" y="844184"/>
                          </a:cubicBezTo>
                          <a:cubicBezTo>
                            <a:pt x="271806" y="820617"/>
                            <a:pt x="439917" y="767198"/>
                            <a:pt x="556181" y="712208"/>
                          </a:cubicBezTo>
                          <a:cubicBezTo>
                            <a:pt x="672445" y="657218"/>
                            <a:pt x="790281" y="600658"/>
                            <a:pt x="876693" y="514246"/>
                          </a:cubicBezTo>
                          <a:cubicBezTo>
                            <a:pt x="963105" y="427834"/>
                            <a:pt x="1032235" y="277004"/>
                            <a:pt x="1074655" y="193734"/>
                          </a:cubicBezTo>
                          <a:cubicBezTo>
                            <a:pt x="1117075" y="110464"/>
                            <a:pt x="1121789" y="42905"/>
                            <a:pt x="1131216" y="14625"/>
                          </a:cubicBezTo>
                          <a:cubicBezTo>
                            <a:pt x="1140643" y="-13655"/>
                            <a:pt x="1134358" y="4413"/>
                            <a:pt x="1131216" y="24052"/>
                          </a:cubicBezTo>
                        </a:path>
                      </a:pathLst>
                    </a:custGeom>
                    <a:noFill/>
                    <a:ln w="38100">
                      <a:solidFill>
                        <a:srgbClr val="00B0F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56" name="Group 155"/>
                  <p:cNvGrpSpPr/>
                  <p:nvPr/>
                </p:nvGrpSpPr>
                <p:grpSpPr>
                  <a:xfrm>
                    <a:off x="2477967" y="3215772"/>
                    <a:ext cx="1770336" cy="1254773"/>
                    <a:chOff x="5846522" y="973058"/>
                    <a:chExt cx="1770336" cy="1254773"/>
                  </a:xfrm>
                </p:grpSpPr>
                <p:sp>
                  <p:nvSpPr>
                    <p:cNvPr id="175" name="Freeform 174"/>
                    <p:cNvSpPr/>
                    <p:nvPr/>
                  </p:nvSpPr>
                  <p:spPr>
                    <a:xfrm>
                      <a:off x="6334812" y="1316760"/>
                      <a:ext cx="1282046" cy="516198"/>
                    </a:xfrm>
                    <a:custGeom>
                      <a:avLst/>
                      <a:gdLst>
                        <a:gd name="connsiteX0" fmla="*/ 0 w 1263192"/>
                        <a:gd name="connsiteY0" fmla="*/ 472175 h 509202"/>
                        <a:gd name="connsiteX1" fmla="*/ 226244 w 1263192"/>
                        <a:gd name="connsiteY1" fmla="*/ 491029 h 509202"/>
                        <a:gd name="connsiteX2" fmla="*/ 499621 w 1263192"/>
                        <a:gd name="connsiteY2" fmla="*/ 245932 h 509202"/>
                        <a:gd name="connsiteX3" fmla="*/ 650450 w 1263192"/>
                        <a:gd name="connsiteY3" fmla="*/ 29116 h 509202"/>
                        <a:gd name="connsiteX4" fmla="*/ 1084083 w 1263192"/>
                        <a:gd name="connsiteY4" fmla="*/ 835 h 509202"/>
                        <a:gd name="connsiteX5" fmla="*/ 1263192 w 1263192"/>
                        <a:gd name="connsiteY5" fmla="*/ 10262 h 509202"/>
                        <a:gd name="connsiteX0" fmla="*/ 0 w 1263192"/>
                        <a:gd name="connsiteY0" fmla="*/ 474333 h 507873"/>
                        <a:gd name="connsiteX1" fmla="*/ 226244 w 1263192"/>
                        <a:gd name="connsiteY1" fmla="*/ 493187 h 507873"/>
                        <a:gd name="connsiteX2" fmla="*/ 499621 w 1263192"/>
                        <a:gd name="connsiteY2" fmla="*/ 295224 h 507873"/>
                        <a:gd name="connsiteX3" fmla="*/ 650450 w 1263192"/>
                        <a:gd name="connsiteY3" fmla="*/ 31274 h 507873"/>
                        <a:gd name="connsiteX4" fmla="*/ 1084083 w 1263192"/>
                        <a:gd name="connsiteY4" fmla="*/ 2993 h 507873"/>
                        <a:gd name="connsiteX5" fmla="*/ 1263192 w 1263192"/>
                        <a:gd name="connsiteY5" fmla="*/ 12420 h 507873"/>
                        <a:gd name="connsiteX0" fmla="*/ 0 w 1263192"/>
                        <a:gd name="connsiteY0" fmla="*/ 474333 h 507873"/>
                        <a:gd name="connsiteX1" fmla="*/ 226244 w 1263192"/>
                        <a:gd name="connsiteY1" fmla="*/ 493187 h 507873"/>
                        <a:gd name="connsiteX2" fmla="*/ 499621 w 1263192"/>
                        <a:gd name="connsiteY2" fmla="*/ 295224 h 507873"/>
                        <a:gd name="connsiteX3" fmla="*/ 716438 w 1263192"/>
                        <a:gd name="connsiteY3" fmla="*/ 31274 h 507873"/>
                        <a:gd name="connsiteX4" fmla="*/ 1084083 w 1263192"/>
                        <a:gd name="connsiteY4" fmla="*/ 2993 h 507873"/>
                        <a:gd name="connsiteX5" fmla="*/ 1263192 w 1263192"/>
                        <a:gd name="connsiteY5" fmla="*/ 12420 h 507873"/>
                        <a:gd name="connsiteX0" fmla="*/ 0 w 1263192"/>
                        <a:gd name="connsiteY0" fmla="*/ 473255 h 508190"/>
                        <a:gd name="connsiteX1" fmla="*/ 226244 w 1263192"/>
                        <a:gd name="connsiteY1" fmla="*/ 492109 h 508190"/>
                        <a:gd name="connsiteX2" fmla="*/ 556182 w 1263192"/>
                        <a:gd name="connsiteY2" fmla="*/ 275293 h 508190"/>
                        <a:gd name="connsiteX3" fmla="*/ 716438 w 1263192"/>
                        <a:gd name="connsiteY3" fmla="*/ 30196 h 508190"/>
                        <a:gd name="connsiteX4" fmla="*/ 1084083 w 1263192"/>
                        <a:gd name="connsiteY4" fmla="*/ 1915 h 508190"/>
                        <a:gd name="connsiteX5" fmla="*/ 1263192 w 1263192"/>
                        <a:gd name="connsiteY5" fmla="*/ 11342 h 508190"/>
                        <a:gd name="connsiteX0" fmla="*/ 0 w 1263192"/>
                        <a:gd name="connsiteY0" fmla="*/ 463856 h 498791"/>
                        <a:gd name="connsiteX1" fmla="*/ 226244 w 1263192"/>
                        <a:gd name="connsiteY1" fmla="*/ 482710 h 498791"/>
                        <a:gd name="connsiteX2" fmla="*/ 556182 w 1263192"/>
                        <a:gd name="connsiteY2" fmla="*/ 265894 h 498791"/>
                        <a:gd name="connsiteX3" fmla="*/ 716438 w 1263192"/>
                        <a:gd name="connsiteY3" fmla="*/ 20797 h 498791"/>
                        <a:gd name="connsiteX4" fmla="*/ 1084083 w 1263192"/>
                        <a:gd name="connsiteY4" fmla="*/ 11370 h 498791"/>
                        <a:gd name="connsiteX5" fmla="*/ 1263192 w 1263192"/>
                        <a:gd name="connsiteY5" fmla="*/ 1943 h 498791"/>
                        <a:gd name="connsiteX0" fmla="*/ 0 w 1263192"/>
                        <a:gd name="connsiteY0" fmla="*/ 463805 h 498740"/>
                        <a:gd name="connsiteX1" fmla="*/ 226244 w 1263192"/>
                        <a:gd name="connsiteY1" fmla="*/ 482659 h 498740"/>
                        <a:gd name="connsiteX2" fmla="*/ 556182 w 1263192"/>
                        <a:gd name="connsiteY2" fmla="*/ 265843 h 498740"/>
                        <a:gd name="connsiteX3" fmla="*/ 772999 w 1263192"/>
                        <a:gd name="connsiteY3" fmla="*/ 30173 h 498740"/>
                        <a:gd name="connsiteX4" fmla="*/ 1084083 w 1263192"/>
                        <a:gd name="connsiteY4" fmla="*/ 11319 h 498740"/>
                        <a:gd name="connsiteX5" fmla="*/ 1263192 w 1263192"/>
                        <a:gd name="connsiteY5" fmla="*/ 1892 h 498740"/>
                        <a:gd name="connsiteX0" fmla="*/ 0 w 1263192"/>
                        <a:gd name="connsiteY0" fmla="*/ 463805 h 486816"/>
                        <a:gd name="connsiteX1" fmla="*/ 367646 w 1263192"/>
                        <a:gd name="connsiteY1" fmla="*/ 463805 h 486816"/>
                        <a:gd name="connsiteX2" fmla="*/ 556182 w 1263192"/>
                        <a:gd name="connsiteY2" fmla="*/ 265843 h 486816"/>
                        <a:gd name="connsiteX3" fmla="*/ 772999 w 1263192"/>
                        <a:gd name="connsiteY3" fmla="*/ 30173 h 486816"/>
                        <a:gd name="connsiteX4" fmla="*/ 1084083 w 1263192"/>
                        <a:gd name="connsiteY4" fmla="*/ 11319 h 486816"/>
                        <a:gd name="connsiteX5" fmla="*/ 1263192 w 1263192"/>
                        <a:gd name="connsiteY5" fmla="*/ 1892 h 486816"/>
                        <a:gd name="connsiteX0" fmla="*/ 0 w 1263192"/>
                        <a:gd name="connsiteY0" fmla="*/ 463805 h 486816"/>
                        <a:gd name="connsiteX1" fmla="*/ 414780 w 1263192"/>
                        <a:gd name="connsiteY1" fmla="*/ 463805 h 486816"/>
                        <a:gd name="connsiteX2" fmla="*/ 556182 w 1263192"/>
                        <a:gd name="connsiteY2" fmla="*/ 265843 h 486816"/>
                        <a:gd name="connsiteX3" fmla="*/ 772999 w 1263192"/>
                        <a:gd name="connsiteY3" fmla="*/ 30173 h 486816"/>
                        <a:gd name="connsiteX4" fmla="*/ 1084083 w 1263192"/>
                        <a:gd name="connsiteY4" fmla="*/ 11319 h 486816"/>
                        <a:gd name="connsiteX5" fmla="*/ 1263192 w 1263192"/>
                        <a:gd name="connsiteY5" fmla="*/ 1892 h 486816"/>
                        <a:gd name="connsiteX0" fmla="*/ 0 w 1263192"/>
                        <a:gd name="connsiteY0" fmla="*/ 478598 h 501609"/>
                        <a:gd name="connsiteX1" fmla="*/ 414780 w 1263192"/>
                        <a:gd name="connsiteY1" fmla="*/ 478598 h 501609"/>
                        <a:gd name="connsiteX2" fmla="*/ 556182 w 1263192"/>
                        <a:gd name="connsiteY2" fmla="*/ 280636 h 501609"/>
                        <a:gd name="connsiteX3" fmla="*/ 772999 w 1263192"/>
                        <a:gd name="connsiteY3" fmla="*/ 16686 h 501609"/>
                        <a:gd name="connsiteX4" fmla="*/ 1084083 w 1263192"/>
                        <a:gd name="connsiteY4" fmla="*/ 26112 h 501609"/>
                        <a:gd name="connsiteX5" fmla="*/ 1263192 w 1263192"/>
                        <a:gd name="connsiteY5" fmla="*/ 16685 h 501609"/>
                        <a:gd name="connsiteX0" fmla="*/ 0 w 1263192"/>
                        <a:gd name="connsiteY0" fmla="*/ 494442 h 517453"/>
                        <a:gd name="connsiteX1" fmla="*/ 414780 w 1263192"/>
                        <a:gd name="connsiteY1" fmla="*/ 494442 h 517453"/>
                        <a:gd name="connsiteX2" fmla="*/ 556182 w 1263192"/>
                        <a:gd name="connsiteY2" fmla="*/ 296480 h 517453"/>
                        <a:gd name="connsiteX3" fmla="*/ 772999 w 1263192"/>
                        <a:gd name="connsiteY3" fmla="*/ 32530 h 517453"/>
                        <a:gd name="connsiteX4" fmla="*/ 1084083 w 1263192"/>
                        <a:gd name="connsiteY4" fmla="*/ 4248 h 517453"/>
                        <a:gd name="connsiteX5" fmla="*/ 1263192 w 1263192"/>
                        <a:gd name="connsiteY5" fmla="*/ 32529 h 517453"/>
                        <a:gd name="connsiteX0" fmla="*/ 0 w 1282046"/>
                        <a:gd name="connsiteY0" fmla="*/ 493187 h 516198"/>
                        <a:gd name="connsiteX1" fmla="*/ 414780 w 1282046"/>
                        <a:gd name="connsiteY1" fmla="*/ 493187 h 516198"/>
                        <a:gd name="connsiteX2" fmla="*/ 556182 w 1282046"/>
                        <a:gd name="connsiteY2" fmla="*/ 295225 h 516198"/>
                        <a:gd name="connsiteX3" fmla="*/ 772999 w 1282046"/>
                        <a:gd name="connsiteY3" fmla="*/ 31275 h 516198"/>
                        <a:gd name="connsiteX4" fmla="*/ 1084083 w 1282046"/>
                        <a:gd name="connsiteY4" fmla="*/ 2993 h 516198"/>
                        <a:gd name="connsiteX5" fmla="*/ 1282046 w 1282046"/>
                        <a:gd name="connsiteY5" fmla="*/ 12421 h 51619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82046" h="516198">
                          <a:moveTo>
                            <a:pt x="0" y="493187"/>
                          </a:moveTo>
                          <a:cubicBezTo>
                            <a:pt x="71487" y="521467"/>
                            <a:pt x="322083" y="526181"/>
                            <a:pt x="414780" y="493187"/>
                          </a:cubicBezTo>
                          <a:cubicBezTo>
                            <a:pt x="507477" y="460193"/>
                            <a:pt x="496479" y="372210"/>
                            <a:pt x="556182" y="295225"/>
                          </a:cubicBezTo>
                          <a:cubicBezTo>
                            <a:pt x="615885" y="218240"/>
                            <a:pt x="685016" y="79980"/>
                            <a:pt x="772999" y="31275"/>
                          </a:cubicBezTo>
                          <a:cubicBezTo>
                            <a:pt x="860982" y="-17430"/>
                            <a:pt x="999242" y="6135"/>
                            <a:pt x="1084083" y="2993"/>
                          </a:cubicBezTo>
                          <a:cubicBezTo>
                            <a:pt x="1168924" y="-149"/>
                            <a:pt x="1243553" y="6136"/>
                            <a:pt x="1282046" y="12421"/>
                          </a:cubicBezTo>
                        </a:path>
                      </a:pathLst>
                    </a:custGeom>
                    <a:no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grpSp>
                  <p:nvGrpSpPr>
                    <p:cNvPr id="176" name="Group 175"/>
                    <p:cNvGrpSpPr/>
                    <p:nvPr/>
                  </p:nvGrpSpPr>
                  <p:grpSpPr>
                    <a:xfrm>
                      <a:off x="5846522" y="973058"/>
                      <a:ext cx="1717404" cy="1254773"/>
                      <a:chOff x="2221414" y="2672593"/>
                      <a:chExt cx="1717404" cy="1254773"/>
                    </a:xfrm>
                  </p:grpSpPr>
                  <p:grpSp>
                    <p:nvGrpSpPr>
                      <p:cNvPr id="177" name="Group 176"/>
                      <p:cNvGrpSpPr/>
                      <p:nvPr/>
                    </p:nvGrpSpPr>
                    <p:grpSpPr>
                      <a:xfrm>
                        <a:off x="2221414" y="2672593"/>
                        <a:ext cx="1656397" cy="914400"/>
                        <a:chOff x="2221414" y="2672593"/>
                        <a:chExt cx="1656397" cy="914400"/>
                      </a:xfrm>
                    </p:grpSpPr>
                    <p:grpSp>
                      <p:nvGrpSpPr>
                        <p:cNvPr id="179" name="Group 178"/>
                        <p:cNvGrpSpPr/>
                        <p:nvPr/>
                      </p:nvGrpSpPr>
                      <p:grpSpPr>
                        <a:xfrm>
                          <a:off x="2658611" y="2672593"/>
                          <a:ext cx="1219200" cy="914400"/>
                          <a:chOff x="2658611" y="2672593"/>
                          <a:chExt cx="1219200" cy="914400"/>
                        </a:xfrm>
                      </p:grpSpPr>
                      <p:cxnSp>
                        <p:nvCxnSpPr>
                          <p:cNvPr id="181" name="Straight Arrow Connector 180"/>
                          <p:cNvCxnSpPr/>
                          <p:nvPr/>
                        </p:nvCxnSpPr>
                        <p:spPr>
                          <a:xfrm flipV="1">
                            <a:off x="2667000" y="2672593"/>
                            <a:ext cx="0" cy="9144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82" name="Straight Arrow Connector 181"/>
                          <p:cNvCxnSpPr/>
                          <p:nvPr/>
                        </p:nvCxnSpPr>
                        <p:spPr>
                          <a:xfrm rot="5400000" flipV="1">
                            <a:off x="3268211" y="2963411"/>
                            <a:ext cx="0" cy="12192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180" name="TextBox 179"/>
                        <p:cNvSpPr txBox="1"/>
                        <p:nvPr/>
                      </p:nvSpPr>
                      <p:spPr>
                        <a:xfrm>
                          <a:off x="2221414" y="2828300"/>
                          <a:ext cx="461665" cy="66511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vert="vert270" wrap="none" rtlCol="0">
                          <a:spAutoFit/>
                        </a:bodyPr>
                        <a:lstStyle/>
                        <a:p>
                          <a:r>
                            <a:rPr lang="en-US" dirty="0" smtClean="0">
                              <a:solidFill>
                                <a:srgbClr val="0000CC"/>
                              </a:solidFill>
                            </a:rPr>
                            <a:t>Value</a:t>
                          </a:r>
                          <a:endParaRPr lang="en-US" dirty="0">
                            <a:solidFill>
                              <a:srgbClr val="0000CC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178" name="TextBox 177"/>
                      <p:cNvSpPr txBox="1"/>
                      <p:nvPr/>
                    </p:nvSpPr>
                    <p:spPr>
                      <a:xfrm>
                        <a:off x="2597603" y="3558034"/>
                        <a:ext cx="13412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parameter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</p:grpSp>
              <p:grpSp>
                <p:nvGrpSpPr>
                  <p:cNvPr id="157" name="Group 156"/>
                  <p:cNvGrpSpPr/>
                  <p:nvPr/>
                </p:nvGrpSpPr>
                <p:grpSpPr>
                  <a:xfrm>
                    <a:off x="6730033" y="3215772"/>
                    <a:ext cx="1809690" cy="1254773"/>
                    <a:chOff x="5846522" y="1161598"/>
                    <a:chExt cx="1809690" cy="1254773"/>
                  </a:xfrm>
                </p:grpSpPr>
                <p:sp>
                  <p:nvSpPr>
                    <p:cNvPr id="167" name="Freeform 166"/>
                    <p:cNvSpPr/>
                    <p:nvPr/>
                  </p:nvSpPr>
                  <p:spPr>
                    <a:xfrm>
                      <a:off x="6308178" y="1222836"/>
                      <a:ext cx="1348034" cy="700257"/>
                    </a:xfrm>
                    <a:custGeom>
                      <a:avLst/>
                      <a:gdLst>
                        <a:gd name="connsiteX0" fmla="*/ 0 w 1263192"/>
                        <a:gd name="connsiteY0" fmla="*/ 472175 h 509202"/>
                        <a:gd name="connsiteX1" fmla="*/ 226244 w 1263192"/>
                        <a:gd name="connsiteY1" fmla="*/ 491029 h 509202"/>
                        <a:gd name="connsiteX2" fmla="*/ 499621 w 1263192"/>
                        <a:gd name="connsiteY2" fmla="*/ 245932 h 509202"/>
                        <a:gd name="connsiteX3" fmla="*/ 650450 w 1263192"/>
                        <a:gd name="connsiteY3" fmla="*/ 29116 h 509202"/>
                        <a:gd name="connsiteX4" fmla="*/ 1084083 w 1263192"/>
                        <a:gd name="connsiteY4" fmla="*/ 835 h 509202"/>
                        <a:gd name="connsiteX5" fmla="*/ 1263192 w 1263192"/>
                        <a:gd name="connsiteY5" fmla="*/ 10262 h 509202"/>
                        <a:gd name="connsiteX0" fmla="*/ 0 w 1263192"/>
                        <a:gd name="connsiteY0" fmla="*/ 474333 h 507873"/>
                        <a:gd name="connsiteX1" fmla="*/ 226244 w 1263192"/>
                        <a:gd name="connsiteY1" fmla="*/ 493187 h 507873"/>
                        <a:gd name="connsiteX2" fmla="*/ 499621 w 1263192"/>
                        <a:gd name="connsiteY2" fmla="*/ 295224 h 507873"/>
                        <a:gd name="connsiteX3" fmla="*/ 650450 w 1263192"/>
                        <a:gd name="connsiteY3" fmla="*/ 31274 h 507873"/>
                        <a:gd name="connsiteX4" fmla="*/ 1084083 w 1263192"/>
                        <a:gd name="connsiteY4" fmla="*/ 2993 h 507873"/>
                        <a:gd name="connsiteX5" fmla="*/ 1263192 w 1263192"/>
                        <a:gd name="connsiteY5" fmla="*/ 12420 h 507873"/>
                        <a:gd name="connsiteX0" fmla="*/ 0 w 1263192"/>
                        <a:gd name="connsiteY0" fmla="*/ 474333 h 507873"/>
                        <a:gd name="connsiteX1" fmla="*/ 226244 w 1263192"/>
                        <a:gd name="connsiteY1" fmla="*/ 493187 h 507873"/>
                        <a:gd name="connsiteX2" fmla="*/ 499621 w 1263192"/>
                        <a:gd name="connsiteY2" fmla="*/ 295224 h 507873"/>
                        <a:gd name="connsiteX3" fmla="*/ 716438 w 1263192"/>
                        <a:gd name="connsiteY3" fmla="*/ 31274 h 507873"/>
                        <a:gd name="connsiteX4" fmla="*/ 1084083 w 1263192"/>
                        <a:gd name="connsiteY4" fmla="*/ 2993 h 507873"/>
                        <a:gd name="connsiteX5" fmla="*/ 1263192 w 1263192"/>
                        <a:gd name="connsiteY5" fmla="*/ 12420 h 507873"/>
                        <a:gd name="connsiteX0" fmla="*/ 0 w 1263192"/>
                        <a:gd name="connsiteY0" fmla="*/ 473255 h 508190"/>
                        <a:gd name="connsiteX1" fmla="*/ 226244 w 1263192"/>
                        <a:gd name="connsiteY1" fmla="*/ 492109 h 508190"/>
                        <a:gd name="connsiteX2" fmla="*/ 556182 w 1263192"/>
                        <a:gd name="connsiteY2" fmla="*/ 275293 h 508190"/>
                        <a:gd name="connsiteX3" fmla="*/ 716438 w 1263192"/>
                        <a:gd name="connsiteY3" fmla="*/ 30196 h 508190"/>
                        <a:gd name="connsiteX4" fmla="*/ 1084083 w 1263192"/>
                        <a:gd name="connsiteY4" fmla="*/ 1915 h 508190"/>
                        <a:gd name="connsiteX5" fmla="*/ 1263192 w 1263192"/>
                        <a:gd name="connsiteY5" fmla="*/ 11342 h 508190"/>
                        <a:gd name="connsiteX0" fmla="*/ 0 w 1263192"/>
                        <a:gd name="connsiteY0" fmla="*/ 463856 h 498791"/>
                        <a:gd name="connsiteX1" fmla="*/ 226244 w 1263192"/>
                        <a:gd name="connsiteY1" fmla="*/ 482710 h 498791"/>
                        <a:gd name="connsiteX2" fmla="*/ 556182 w 1263192"/>
                        <a:gd name="connsiteY2" fmla="*/ 265894 h 498791"/>
                        <a:gd name="connsiteX3" fmla="*/ 716438 w 1263192"/>
                        <a:gd name="connsiteY3" fmla="*/ 20797 h 498791"/>
                        <a:gd name="connsiteX4" fmla="*/ 1084083 w 1263192"/>
                        <a:gd name="connsiteY4" fmla="*/ 11370 h 498791"/>
                        <a:gd name="connsiteX5" fmla="*/ 1263192 w 1263192"/>
                        <a:gd name="connsiteY5" fmla="*/ 1943 h 498791"/>
                        <a:gd name="connsiteX0" fmla="*/ 0 w 1263192"/>
                        <a:gd name="connsiteY0" fmla="*/ 463805 h 498740"/>
                        <a:gd name="connsiteX1" fmla="*/ 226244 w 1263192"/>
                        <a:gd name="connsiteY1" fmla="*/ 482659 h 498740"/>
                        <a:gd name="connsiteX2" fmla="*/ 556182 w 1263192"/>
                        <a:gd name="connsiteY2" fmla="*/ 265843 h 498740"/>
                        <a:gd name="connsiteX3" fmla="*/ 772999 w 1263192"/>
                        <a:gd name="connsiteY3" fmla="*/ 30173 h 498740"/>
                        <a:gd name="connsiteX4" fmla="*/ 1084083 w 1263192"/>
                        <a:gd name="connsiteY4" fmla="*/ 11319 h 498740"/>
                        <a:gd name="connsiteX5" fmla="*/ 1263192 w 1263192"/>
                        <a:gd name="connsiteY5" fmla="*/ 1892 h 498740"/>
                        <a:gd name="connsiteX0" fmla="*/ 0 w 1263192"/>
                        <a:gd name="connsiteY0" fmla="*/ 463805 h 486816"/>
                        <a:gd name="connsiteX1" fmla="*/ 367646 w 1263192"/>
                        <a:gd name="connsiteY1" fmla="*/ 463805 h 486816"/>
                        <a:gd name="connsiteX2" fmla="*/ 556182 w 1263192"/>
                        <a:gd name="connsiteY2" fmla="*/ 265843 h 486816"/>
                        <a:gd name="connsiteX3" fmla="*/ 772999 w 1263192"/>
                        <a:gd name="connsiteY3" fmla="*/ 30173 h 486816"/>
                        <a:gd name="connsiteX4" fmla="*/ 1084083 w 1263192"/>
                        <a:gd name="connsiteY4" fmla="*/ 11319 h 486816"/>
                        <a:gd name="connsiteX5" fmla="*/ 1263192 w 1263192"/>
                        <a:gd name="connsiteY5" fmla="*/ 1892 h 486816"/>
                        <a:gd name="connsiteX0" fmla="*/ 0 w 1263192"/>
                        <a:gd name="connsiteY0" fmla="*/ 463805 h 486816"/>
                        <a:gd name="connsiteX1" fmla="*/ 414780 w 1263192"/>
                        <a:gd name="connsiteY1" fmla="*/ 463805 h 486816"/>
                        <a:gd name="connsiteX2" fmla="*/ 556182 w 1263192"/>
                        <a:gd name="connsiteY2" fmla="*/ 265843 h 486816"/>
                        <a:gd name="connsiteX3" fmla="*/ 772999 w 1263192"/>
                        <a:gd name="connsiteY3" fmla="*/ 30173 h 486816"/>
                        <a:gd name="connsiteX4" fmla="*/ 1084083 w 1263192"/>
                        <a:gd name="connsiteY4" fmla="*/ 11319 h 486816"/>
                        <a:gd name="connsiteX5" fmla="*/ 1263192 w 1263192"/>
                        <a:gd name="connsiteY5" fmla="*/ 1892 h 486816"/>
                        <a:gd name="connsiteX0" fmla="*/ 0 w 1263192"/>
                        <a:gd name="connsiteY0" fmla="*/ 478598 h 501609"/>
                        <a:gd name="connsiteX1" fmla="*/ 414780 w 1263192"/>
                        <a:gd name="connsiteY1" fmla="*/ 478598 h 501609"/>
                        <a:gd name="connsiteX2" fmla="*/ 556182 w 1263192"/>
                        <a:gd name="connsiteY2" fmla="*/ 280636 h 501609"/>
                        <a:gd name="connsiteX3" fmla="*/ 772999 w 1263192"/>
                        <a:gd name="connsiteY3" fmla="*/ 16686 h 501609"/>
                        <a:gd name="connsiteX4" fmla="*/ 1084083 w 1263192"/>
                        <a:gd name="connsiteY4" fmla="*/ 26112 h 501609"/>
                        <a:gd name="connsiteX5" fmla="*/ 1263192 w 1263192"/>
                        <a:gd name="connsiteY5" fmla="*/ 16685 h 501609"/>
                        <a:gd name="connsiteX0" fmla="*/ 0 w 1263192"/>
                        <a:gd name="connsiteY0" fmla="*/ 494442 h 517453"/>
                        <a:gd name="connsiteX1" fmla="*/ 414780 w 1263192"/>
                        <a:gd name="connsiteY1" fmla="*/ 494442 h 517453"/>
                        <a:gd name="connsiteX2" fmla="*/ 556182 w 1263192"/>
                        <a:gd name="connsiteY2" fmla="*/ 296480 h 517453"/>
                        <a:gd name="connsiteX3" fmla="*/ 772999 w 1263192"/>
                        <a:gd name="connsiteY3" fmla="*/ 32530 h 517453"/>
                        <a:gd name="connsiteX4" fmla="*/ 1084083 w 1263192"/>
                        <a:gd name="connsiteY4" fmla="*/ 4248 h 517453"/>
                        <a:gd name="connsiteX5" fmla="*/ 1263192 w 1263192"/>
                        <a:gd name="connsiteY5" fmla="*/ 32529 h 517453"/>
                        <a:gd name="connsiteX0" fmla="*/ 0 w 1282046"/>
                        <a:gd name="connsiteY0" fmla="*/ 493187 h 516198"/>
                        <a:gd name="connsiteX1" fmla="*/ 414780 w 1282046"/>
                        <a:gd name="connsiteY1" fmla="*/ 493187 h 516198"/>
                        <a:gd name="connsiteX2" fmla="*/ 556182 w 1282046"/>
                        <a:gd name="connsiteY2" fmla="*/ 295225 h 516198"/>
                        <a:gd name="connsiteX3" fmla="*/ 772999 w 1282046"/>
                        <a:gd name="connsiteY3" fmla="*/ 31275 h 516198"/>
                        <a:gd name="connsiteX4" fmla="*/ 1084083 w 1282046"/>
                        <a:gd name="connsiteY4" fmla="*/ 2993 h 516198"/>
                        <a:gd name="connsiteX5" fmla="*/ 1282046 w 1282046"/>
                        <a:gd name="connsiteY5" fmla="*/ 12421 h 516198"/>
                        <a:gd name="connsiteX0" fmla="*/ 0 w 1282046"/>
                        <a:gd name="connsiteY0" fmla="*/ 493187 h 495494"/>
                        <a:gd name="connsiteX1" fmla="*/ 216817 w 1282046"/>
                        <a:gd name="connsiteY1" fmla="*/ 248090 h 495494"/>
                        <a:gd name="connsiteX2" fmla="*/ 556182 w 1282046"/>
                        <a:gd name="connsiteY2" fmla="*/ 295225 h 495494"/>
                        <a:gd name="connsiteX3" fmla="*/ 772999 w 1282046"/>
                        <a:gd name="connsiteY3" fmla="*/ 31275 h 495494"/>
                        <a:gd name="connsiteX4" fmla="*/ 1084083 w 1282046"/>
                        <a:gd name="connsiteY4" fmla="*/ 2993 h 495494"/>
                        <a:gd name="connsiteX5" fmla="*/ 1282046 w 1282046"/>
                        <a:gd name="connsiteY5" fmla="*/ 12421 h 495494"/>
                        <a:gd name="connsiteX0" fmla="*/ 0 w 1282046"/>
                        <a:gd name="connsiteY0" fmla="*/ 491030 h 493754"/>
                        <a:gd name="connsiteX1" fmla="*/ 216817 w 1282046"/>
                        <a:gd name="connsiteY1" fmla="*/ 245933 h 493754"/>
                        <a:gd name="connsiteX2" fmla="*/ 490194 w 1282046"/>
                        <a:gd name="connsiteY2" fmla="*/ 47971 h 493754"/>
                        <a:gd name="connsiteX3" fmla="*/ 772999 w 1282046"/>
                        <a:gd name="connsiteY3" fmla="*/ 29118 h 493754"/>
                        <a:gd name="connsiteX4" fmla="*/ 1084083 w 1282046"/>
                        <a:gd name="connsiteY4" fmla="*/ 836 h 493754"/>
                        <a:gd name="connsiteX5" fmla="*/ 1282046 w 1282046"/>
                        <a:gd name="connsiteY5" fmla="*/ 10264 h 493754"/>
                        <a:gd name="connsiteX0" fmla="*/ 0 w 1282046"/>
                        <a:gd name="connsiteY0" fmla="*/ 519779 h 522503"/>
                        <a:gd name="connsiteX1" fmla="*/ 216817 w 1282046"/>
                        <a:gd name="connsiteY1" fmla="*/ 274682 h 522503"/>
                        <a:gd name="connsiteX2" fmla="*/ 490194 w 1282046"/>
                        <a:gd name="connsiteY2" fmla="*/ 76720 h 522503"/>
                        <a:gd name="connsiteX3" fmla="*/ 782426 w 1282046"/>
                        <a:gd name="connsiteY3" fmla="*/ 1307 h 522503"/>
                        <a:gd name="connsiteX4" fmla="*/ 1084083 w 1282046"/>
                        <a:gd name="connsiteY4" fmla="*/ 29585 h 522503"/>
                        <a:gd name="connsiteX5" fmla="*/ 1282046 w 1282046"/>
                        <a:gd name="connsiteY5" fmla="*/ 39013 h 522503"/>
                        <a:gd name="connsiteX0" fmla="*/ 0 w 1282046"/>
                        <a:gd name="connsiteY0" fmla="*/ 519779 h 522392"/>
                        <a:gd name="connsiteX1" fmla="*/ 235671 w 1282046"/>
                        <a:gd name="connsiteY1" fmla="*/ 265255 h 522392"/>
                        <a:gd name="connsiteX2" fmla="*/ 490194 w 1282046"/>
                        <a:gd name="connsiteY2" fmla="*/ 76720 h 522392"/>
                        <a:gd name="connsiteX3" fmla="*/ 782426 w 1282046"/>
                        <a:gd name="connsiteY3" fmla="*/ 1307 h 522392"/>
                        <a:gd name="connsiteX4" fmla="*/ 1084083 w 1282046"/>
                        <a:gd name="connsiteY4" fmla="*/ 29585 h 522392"/>
                        <a:gd name="connsiteX5" fmla="*/ 1282046 w 1282046"/>
                        <a:gd name="connsiteY5" fmla="*/ 39013 h 522392"/>
                        <a:gd name="connsiteX0" fmla="*/ 0 w 1282046"/>
                        <a:gd name="connsiteY0" fmla="*/ 519779 h 522025"/>
                        <a:gd name="connsiteX1" fmla="*/ 235671 w 1282046"/>
                        <a:gd name="connsiteY1" fmla="*/ 227548 h 522025"/>
                        <a:gd name="connsiteX2" fmla="*/ 490194 w 1282046"/>
                        <a:gd name="connsiteY2" fmla="*/ 76720 h 522025"/>
                        <a:gd name="connsiteX3" fmla="*/ 782426 w 1282046"/>
                        <a:gd name="connsiteY3" fmla="*/ 1307 h 522025"/>
                        <a:gd name="connsiteX4" fmla="*/ 1084083 w 1282046"/>
                        <a:gd name="connsiteY4" fmla="*/ 29585 h 522025"/>
                        <a:gd name="connsiteX5" fmla="*/ 1282046 w 1282046"/>
                        <a:gd name="connsiteY5" fmla="*/ 39013 h 522025"/>
                        <a:gd name="connsiteX0" fmla="*/ 0 w 1282046"/>
                        <a:gd name="connsiteY0" fmla="*/ 519779 h 522191"/>
                        <a:gd name="connsiteX1" fmla="*/ 235671 w 1282046"/>
                        <a:gd name="connsiteY1" fmla="*/ 227548 h 522191"/>
                        <a:gd name="connsiteX2" fmla="*/ 490194 w 1282046"/>
                        <a:gd name="connsiteY2" fmla="*/ 76720 h 522191"/>
                        <a:gd name="connsiteX3" fmla="*/ 782426 w 1282046"/>
                        <a:gd name="connsiteY3" fmla="*/ 1307 h 522191"/>
                        <a:gd name="connsiteX4" fmla="*/ 1084083 w 1282046"/>
                        <a:gd name="connsiteY4" fmla="*/ 29585 h 522191"/>
                        <a:gd name="connsiteX5" fmla="*/ 1282046 w 1282046"/>
                        <a:gd name="connsiteY5" fmla="*/ 39013 h 522191"/>
                        <a:gd name="connsiteX0" fmla="*/ 0 w 1282046"/>
                        <a:gd name="connsiteY0" fmla="*/ 519779 h 519779"/>
                        <a:gd name="connsiteX1" fmla="*/ 235671 w 1282046"/>
                        <a:gd name="connsiteY1" fmla="*/ 227548 h 519779"/>
                        <a:gd name="connsiteX2" fmla="*/ 490194 w 1282046"/>
                        <a:gd name="connsiteY2" fmla="*/ 76720 h 519779"/>
                        <a:gd name="connsiteX3" fmla="*/ 782426 w 1282046"/>
                        <a:gd name="connsiteY3" fmla="*/ 1307 h 519779"/>
                        <a:gd name="connsiteX4" fmla="*/ 1084083 w 1282046"/>
                        <a:gd name="connsiteY4" fmla="*/ 29585 h 519779"/>
                        <a:gd name="connsiteX5" fmla="*/ 1282046 w 1282046"/>
                        <a:gd name="connsiteY5" fmla="*/ 39013 h 519779"/>
                        <a:gd name="connsiteX0" fmla="*/ 0 w 1282046"/>
                        <a:gd name="connsiteY0" fmla="*/ 519779 h 519779"/>
                        <a:gd name="connsiteX1" fmla="*/ 235671 w 1282046"/>
                        <a:gd name="connsiteY1" fmla="*/ 227548 h 519779"/>
                        <a:gd name="connsiteX2" fmla="*/ 490194 w 1282046"/>
                        <a:gd name="connsiteY2" fmla="*/ 76720 h 519779"/>
                        <a:gd name="connsiteX3" fmla="*/ 782426 w 1282046"/>
                        <a:gd name="connsiteY3" fmla="*/ 1307 h 519779"/>
                        <a:gd name="connsiteX4" fmla="*/ 1084083 w 1282046"/>
                        <a:gd name="connsiteY4" fmla="*/ 29585 h 519779"/>
                        <a:gd name="connsiteX5" fmla="*/ 1282046 w 1282046"/>
                        <a:gd name="connsiteY5" fmla="*/ 39013 h 519779"/>
                        <a:gd name="connsiteX0" fmla="*/ 0 w 1282046"/>
                        <a:gd name="connsiteY0" fmla="*/ 519779 h 519779"/>
                        <a:gd name="connsiteX1" fmla="*/ 235671 w 1282046"/>
                        <a:gd name="connsiteY1" fmla="*/ 227548 h 519779"/>
                        <a:gd name="connsiteX2" fmla="*/ 490194 w 1282046"/>
                        <a:gd name="connsiteY2" fmla="*/ 76720 h 519779"/>
                        <a:gd name="connsiteX3" fmla="*/ 782426 w 1282046"/>
                        <a:gd name="connsiteY3" fmla="*/ 1307 h 519779"/>
                        <a:gd name="connsiteX4" fmla="*/ 1084083 w 1282046"/>
                        <a:gd name="connsiteY4" fmla="*/ 29585 h 519779"/>
                        <a:gd name="connsiteX5" fmla="*/ 1282046 w 1282046"/>
                        <a:gd name="connsiteY5" fmla="*/ 39013 h 519779"/>
                        <a:gd name="connsiteX0" fmla="*/ 0 w 1282046"/>
                        <a:gd name="connsiteY0" fmla="*/ 539296 h 539296"/>
                        <a:gd name="connsiteX1" fmla="*/ 235671 w 1282046"/>
                        <a:gd name="connsiteY1" fmla="*/ 247065 h 539296"/>
                        <a:gd name="connsiteX2" fmla="*/ 490194 w 1282046"/>
                        <a:gd name="connsiteY2" fmla="*/ 96237 h 539296"/>
                        <a:gd name="connsiteX3" fmla="*/ 782426 w 1282046"/>
                        <a:gd name="connsiteY3" fmla="*/ 20824 h 539296"/>
                        <a:gd name="connsiteX4" fmla="*/ 1093509 w 1282046"/>
                        <a:gd name="connsiteY4" fmla="*/ 1968 h 539296"/>
                        <a:gd name="connsiteX5" fmla="*/ 1282046 w 1282046"/>
                        <a:gd name="connsiteY5" fmla="*/ 58530 h 539296"/>
                        <a:gd name="connsiteX0" fmla="*/ 0 w 1282046"/>
                        <a:gd name="connsiteY0" fmla="*/ 540955 h 540955"/>
                        <a:gd name="connsiteX1" fmla="*/ 235671 w 1282046"/>
                        <a:gd name="connsiteY1" fmla="*/ 248724 h 540955"/>
                        <a:gd name="connsiteX2" fmla="*/ 490194 w 1282046"/>
                        <a:gd name="connsiteY2" fmla="*/ 97896 h 540955"/>
                        <a:gd name="connsiteX3" fmla="*/ 782426 w 1282046"/>
                        <a:gd name="connsiteY3" fmla="*/ 22483 h 540955"/>
                        <a:gd name="connsiteX4" fmla="*/ 1093509 w 1282046"/>
                        <a:gd name="connsiteY4" fmla="*/ 3627 h 540955"/>
                        <a:gd name="connsiteX5" fmla="*/ 1282046 w 1282046"/>
                        <a:gd name="connsiteY5" fmla="*/ 3628 h 540955"/>
                        <a:gd name="connsiteX0" fmla="*/ 0 w 1282046"/>
                        <a:gd name="connsiteY0" fmla="*/ 584622 h 584622"/>
                        <a:gd name="connsiteX1" fmla="*/ 235671 w 1282046"/>
                        <a:gd name="connsiteY1" fmla="*/ 292391 h 584622"/>
                        <a:gd name="connsiteX2" fmla="*/ 490194 w 1282046"/>
                        <a:gd name="connsiteY2" fmla="*/ 141563 h 584622"/>
                        <a:gd name="connsiteX3" fmla="*/ 782426 w 1282046"/>
                        <a:gd name="connsiteY3" fmla="*/ 66150 h 584622"/>
                        <a:gd name="connsiteX4" fmla="*/ 1093509 w 1282046"/>
                        <a:gd name="connsiteY4" fmla="*/ 160 h 584622"/>
                        <a:gd name="connsiteX5" fmla="*/ 1282046 w 1282046"/>
                        <a:gd name="connsiteY5" fmla="*/ 47295 h 584622"/>
                        <a:gd name="connsiteX0" fmla="*/ 0 w 1329180"/>
                        <a:gd name="connsiteY0" fmla="*/ 632348 h 632348"/>
                        <a:gd name="connsiteX1" fmla="*/ 235671 w 1329180"/>
                        <a:gd name="connsiteY1" fmla="*/ 340117 h 632348"/>
                        <a:gd name="connsiteX2" fmla="*/ 490194 w 1329180"/>
                        <a:gd name="connsiteY2" fmla="*/ 189289 h 632348"/>
                        <a:gd name="connsiteX3" fmla="*/ 782426 w 1329180"/>
                        <a:gd name="connsiteY3" fmla="*/ 113876 h 632348"/>
                        <a:gd name="connsiteX4" fmla="*/ 1093509 w 1329180"/>
                        <a:gd name="connsiteY4" fmla="*/ 47886 h 632348"/>
                        <a:gd name="connsiteX5" fmla="*/ 1329180 w 1329180"/>
                        <a:gd name="connsiteY5" fmla="*/ 753 h 632348"/>
                        <a:gd name="connsiteX0" fmla="*/ 0 w 1329180"/>
                        <a:gd name="connsiteY0" fmla="*/ 632295 h 632295"/>
                        <a:gd name="connsiteX1" fmla="*/ 235671 w 1329180"/>
                        <a:gd name="connsiteY1" fmla="*/ 340064 h 632295"/>
                        <a:gd name="connsiteX2" fmla="*/ 490194 w 1329180"/>
                        <a:gd name="connsiteY2" fmla="*/ 189236 h 632295"/>
                        <a:gd name="connsiteX3" fmla="*/ 791853 w 1329180"/>
                        <a:gd name="connsiteY3" fmla="*/ 94969 h 632295"/>
                        <a:gd name="connsiteX4" fmla="*/ 1093509 w 1329180"/>
                        <a:gd name="connsiteY4" fmla="*/ 47833 h 632295"/>
                        <a:gd name="connsiteX5" fmla="*/ 1329180 w 1329180"/>
                        <a:gd name="connsiteY5" fmla="*/ 700 h 632295"/>
                        <a:gd name="connsiteX0" fmla="*/ 0 w 1329180"/>
                        <a:gd name="connsiteY0" fmla="*/ 632295 h 632295"/>
                        <a:gd name="connsiteX1" fmla="*/ 235671 w 1329180"/>
                        <a:gd name="connsiteY1" fmla="*/ 340064 h 632295"/>
                        <a:gd name="connsiteX2" fmla="*/ 490194 w 1329180"/>
                        <a:gd name="connsiteY2" fmla="*/ 189236 h 632295"/>
                        <a:gd name="connsiteX3" fmla="*/ 791853 w 1329180"/>
                        <a:gd name="connsiteY3" fmla="*/ 94969 h 632295"/>
                        <a:gd name="connsiteX4" fmla="*/ 1093509 w 1329180"/>
                        <a:gd name="connsiteY4" fmla="*/ 47833 h 632295"/>
                        <a:gd name="connsiteX5" fmla="*/ 1329180 w 1329180"/>
                        <a:gd name="connsiteY5" fmla="*/ 700 h 632295"/>
                        <a:gd name="connsiteX0" fmla="*/ 0 w 1348034"/>
                        <a:gd name="connsiteY0" fmla="*/ 604865 h 604865"/>
                        <a:gd name="connsiteX1" fmla="*/ 235671 w 1348034"/>
                        <a:gd name="connsiteY1" fmla="*/ 312634 h 604865"/>
                        <a:gd name="connsiteX2" fmla="*/ 490194 w 1348034"/>
                        <a:gd name="connsiteY2" fmla="*/ 161806 h 604865"/>
                        <a:gd name="connsiteX3" fmla="*/ 791853 w 1348034"/>
                        <a:gd name="connsiteY3" fmla="*/ 67539 h 604865"/>
                        <a:gd name="connsiteX4" fmla="*/ 1093509 w 1348034"/>
                        <a:gd name="connsiteY4" fmla="*/ 20403 h 604865"/>
                        <a:gd name="connsiteX5" fmla="*/ 1348034 w 1348034"/>
                        <a:gd name="connsiteY5" fmla="*/ 1551 h 604865"/>
                        <a:gd name="connsiteX0" fmla="*/ 0 w 1348034"/>
                        <a:gd name="connsiteY0" fmla="*/ 604865 h 686159"/>
                        <a:gd name="connsiteX1" fmla="*/ 244549 w 1348034"/>
                        <a:gd name="connsiteY1" fmla="*/ 667740 h 686159"/>
                        <a:gd name="connsiteX2" fmla="*/ 490194 w 1348034"/>
                        <a:gd name="connsiteY2" fmla="*/ 161806 h 686159"/>
                        <a:gd name="connsiteX3" fmla="*/ 791853 w 1348034"/>
                        <a:gd name="connsiteY3" fmla="*/ 67539 h 686159"/>
                        <a:gd name="connsiteX4" fmla="*/ 1093509 w 1348034"/>
                        <a:gd name="connsiteY4" fmla="*/ 20403 h 686159"/>
                        <a:gd name="connsiteX5" fmla="*/ 1348034 w 1348034"/>
                        <a:gd name="connsiteY5" fmla="*/ 1551 h 686159"/>
                        <a:gd name="connsiteX0" fmla="*/ 0 w 1348034"/>
                        <a:gd name="connsiteY0" fmla="*/ 604865 h 707077"/>
                        <a:gd name="connsiteX1" fmla="*/ 244549 w 1348034"/>
                        <a:gd name="connsiteY1" fmla="*/ 667740 h 707077"/>
                        <a:gd name="connsiteX2" fmla="*/ 490194 w 1348034"/>
                        <a:gd name="connsiteY2" fmla="*/ 161806 h 707077"/>
                        <a:gd name="connsiteX3" fmla="*/ 791853 w 1348034"/>
                        <a:gd name="connsiteY3" fmla="*/ 67539 h 707077"/>
                        <a:gd name="connsiteX4" fmla="*/ 1093509 w 1348034"/>
                        <a:gd name="connsiteY4" fmla="*/ 20403 h 707077"/>
                        <a:gd name="connsiteX5" fmla="*/ 1348034 w 1348034"/>
                        <a:gd name="connsiteY5" fmla="*/ 1551 h 707077"/>
                        <a:gd name="connsiteX0" fmla="*/ 0 w 1348034"/>
                        <a:gd name="connsiteY0" fmla="*/ 604865 h 700915"/>
                        <a:gd name="connsiteX1" fmla="*/ 244549 w 1348034"/>
                        <a:gd name="connsiteY1" fmla="*/ 667740 h 700915"/>
                        <a:gd name="connsiteX2" fmla="*/ 570093 w 1348034"/>
                        <a:gd name="connsiteY2" fmla="*/ 188439 h 700915"/>
                        <a:gd name="connsiteX3" fmla="*/ 791853 w 1348034"/>
                        <a:gd name="connsiteY3" fmla="*/ 67539 h 700915"/>
                        <a:gd name="connsiteX4" fmla="*/ 1093509 w 1348034"/>
                        <a:gd name="connsiteY4" fmla="*/ 20403 h 700915"/>
                        <a:gd name="connsiteX5" fmla="*/ 1348034 w 1348034"/>
                        <a:gd name="connsiteY5" fmla="*/ 1551 h 700915"/>
                        <a:gd name="connsiteX0" fmla="*/ 0 w 1348034"/>
                        <a:gd name="connsiteY0" fmla="*/ 604865 h 700915"/>
                        <a:gd name="connsiteX1" fmla="*/ 244549 w 1348034"/>
                        <a:gd name="connsiteY1" fmla="*/ 667740 h 700915"/>
                        <a:gd name="connsiteX2" fmla="*/ 570093 w 1348034"/>
                        <a:gd name="connsiteY2" fmla="*/ 188439 h 700915"/>
                        <a:gd name="connsiteX3" fmla="*/ 827363 w 1348034"/>
                        <a:gd name="connsiteY3" fmla="*/ 67539 h 700915"/>
                        <a:gd name="connsiteX4" fmla="*/ 1093509 w 1348034"/>
                        <a:gd name="connsiteY4" fmla="*/ 20403 h 700915"/>
                        <a:gd name="connsiteX5" fmla="*/ 1348034 w 1348034"/>
                        <a:gd name="connsiteY5" fmla="*/ 1551 h 700915"/>
                        <a:gd name="connsiteX0" fmla="*/ 0 w 1348034"/>
                        <a:gd name="connsiteY0" fmla="*/ 604865 h 700915"/>
                        <a:gd name="connsiteX1" fmla="*/ 244549 w 1348034"/>
                        <a:gd name="connsiteY1" fmla="*/ 667740 h 700915"/>
                        <a:gd name="connsiteX2" fmla="*/ 570093 w 1348034"/>
                        <a:gd name="connsiteY2" fmla="*/ 188439 h 700915"/>
                        <a:gd name="connsiteX3" fmla="*/ 827363 w 1348034"/>
                        <a:gd name="connsiteY3" fmla="*/ 67539 h 700915"/>
                        <a:gd name="connsiteX4" fmla="*/ 1120142 w 1348034"/>
                        <a:gd name="connsiteY4" fmla="*/ 20403 h 700915"/>
                        <a:gd name="connsiteX5" fmla="*/ 1348034 w 1348034"/>
                        <a:gd name="connsiteY5" fmla="*/ 1551 h 700915"/>
                        <a:gd name="connsiteX0" fmla="*/ 0 w 1348034"/>
                        <a:gd name="connsiteY0" fmla="*/ 604865 h 700257"/>
                        <a:gd name="connsiteX1" fmla="*/ 244549 w 1348034"/>
                        <a:gd name="connsiteY1" fmla="*/ 667740 h 700257"/>
                        <a:gd name="connsiteX2" fmla="*/ 605604 w 1348034"/>
                        <a:gd name="connsiteY2" fmla="*/ 197316 h 700257"/>
                        <a:gd name="connsiteX3" fmla="*/ 827363 w 1348034"/>
                        <a:gd name="connsiteY3" fmla="*/ 67539 h 700257"/>
                        <a:gd name="connsiteX4" fmla="*/ 1120142 w 1348034"/>
                        <a:gd name="connsiteY4" fmla="*/ 20403 h 700257"/>
                        <a:gd name="connsiteX5" fmla="*/ 1348034 w 1348034"/>
                        <a:gd name="connsiteY5" fmla="*/ 1551 h 700257"/>
                        <a:gd name="connsiteX0" fmla="*/ 0 w 1348034"/>
                        <a:gd name="connsiteY0" fmla="*/ 604865 h 700257"/>
                        <a:gd name="connsiteX1" fmla="*/ 244549 w 1348034"/>
                        <a:gd name="connsiteY1" fmla="*/ 667740 h 700257"/>
                        <a:gd name="connsiteX2" fmla="*/ 605604 w 1348034"/>
                        <a:gd name="connsiteY2" fmla="*/ 197316 h 700257"/>
                        <a:gd name="connsiteX3" fmla="*/ 862873 w 1348034"/>
                        <a:gd name="connsiteY3" fmla="*/ 67539 h 700257"/>
                        <a:gd name="connsiteX4" fmla="*/ 1120142 w 1348034"/>
                        <a:gd name="connsiteY4" fmla="*/ 20403 h 700257"/>
                        <a:gd name="connsiteX5" fmla="*/ 1348034 w 1348034"/>
                        <a:gd name="connsiteY5" fmla="*/ 1551 h 7002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48034" h="700257">
                          <a:moveTo>
                            <a:pt x="0" y="604865"/>
                          </a:moveTo>
                          <a:cubicBezTo>
                            <a:pt x="159165" y="688699"/>
                            <a:pt x="143615" y="735665"/>
                            <a:pt x="244549" y="667740"/>
                          </a:cubicBezTo>
                          <a:cubicBezTo>
                            <a:pt x="345483" y="599815"/>
                            <a:pt x="502550" y="297349"/>
                            <a:pt x="605604" y="197316"/>
                          </a:cubicBezTo>
                          <a:cubicBezTo>
                            <a:pt x="708658" y="97283"/>
                            <a:pt x="777117" y="97024"/>
                            <a:pt x="862873" y="67539"/>
                          </a:cubicBezTo>
                          <a:cubicBezTo>
                            <a:pt x="948629" y="38054"/>
                            <a:pt x="1027445" y="31401"/>
                            <a:pt x="1120142" y="20403"/>
                          </a:cubicBezTo>
                          <a:cubicBezTo>
                            <a:pt x="1212839" y="9405"/>
                            <a:pt x="1309541" y="-4734"/>
                            <a:pt x="1348034" y="1551"/>
                          </a:cubicBezTo>
                        </a:path>
                      </a:pathLst>
                    </a:custGeom>
                    <a:noFill/>
                    <a:ln w="38100">
                      <a:solidFill>
                        <a:srgbClr val="0000CC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grpSp>
                  <p:nvGrpSpPr>
                    <p:cNvPr id="168" name="Group 167"/>
                    <p:cNvGrpSpPr/>
                    <p:nvPr/>
                  </p:nvGrpSpPr>
                  <p:grpSpPr>
                    <a:xfrm>
                      <a:off x="5846522" y="1161598"/>
                      <a:ext cx="1717404" cy="1254773"/>
                      <a:chOff x="2221414" y="2861133"/>
                      <a:chExt cx="1717404" cy="1254773"/>
                    </a:xfrm>
                  </p:grpSpPr>
                  <p:grpSp>
                    <p:nvGrpSpPr>
                      <p:cNvPr id="169" name="Group 168"/>
                      <p:cNvGrpSpPr/>
                      <p:nvPr/>
                    </p:nvGrpSpPr>
                    <p:grpSpPr>
                      <a:xfrm>
                        <a:off x="2221414" y="2861133"/>
                        <a:ext cx="1656397" cy="914400"/>
                        <a:chOff x="2221414" y="2861133"/>
                        <a:chExt cx="1656397" cy="914400"/>
                      </a:xfrm>
                    </p:grpSpPr>
                    <p:grpSp>
                      <p:nvGrpSpPr>
                        <p:cNvPr id="171" name="Group 170"/>
                        <p:cNvGrpSpPr/>
                        <p:nvPr/>
                      </p:nvGrpSpPr>
                      <p:grpSpPr>
                        <a:xfrm>
                          <a:off x="2658611" y="2861133"/>
                          <a:ext cx="1219200" cy="914400"/>
                          <a:chOff x="2658611" y="2861133"/>
                          <a:chExt cx="1219200" cy="914400"/>
                        </a:xfrm>
                      </p:grpSpPr>
                      <p:cxnSp>
                        <p:nvCxnSpPr>
                          <p:cNvPr id="173" name="Straight Arrow Connector 172"/>
                          <p:cNvCxnSpPr/>
                          <p:nvPr/>
                        </p:nvCxnSpPr>
                        <p:spPr>
                          <a:xfrm flipV="1">
                            <a:off x="2667000" y="2861133"/>
                            <a:ext cx="0" cy="9144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74" name="Straight Arrow Connector 173"/>
                          <p:cNvCxnSpPr/>
                          <p:nvPr/>
                        </p:nvCxnSpPr>
                        <p:spPr>
                          <a:xfrm rot="5400000" flipV="1">
                            <a:off x="3268211" y="3142524"/>
                            <a:ext cx="0" cy="12192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172" name="TextBox 171"/>
                        <p:cNvSpPr txBox="1"/>
                        <p:nvPr/>
                      </p:nvSpPr>
                      <p:spPr>
                        <a:xfrm>
                          <a:off x="2221414" y="3016840"/>
                          <a:ext cx="461665" cy="66511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vert="vert270" wrap="none" rtlCol="0">
                          <a:spAutoFit/>
                        </a:bodyPr>
                        <a:lstStyle/>
                        <a:p>
                          <a:r>
                            <a:rPr lang="en-US" dirty="0" smtClean="0">
                              <a:solidFill>
                                <a:srgbClr val="0000CC"/>
                              </a:solidFill>
                            </a:rPr>
                            <a:t>Value</a:t>
                          </a:r>
                          <a:endParaRPr lang="en-US" dirty="0">
                            <a:solidFill>
                              <a:srgbClr val="0000CC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170" name="TextBox 169"/>
                      <p:cNvSpPr txBox="1"/>
                      <p:nvPr/>
                    </p:nvSpPr>
                    <p:spPr>
                      <a:xfrm>
                        <a:off x="2597603" y="3746574"/>
                        <a:ext cx="13412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parameter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</p:grpSp>
              <p:grpSp>
                <p:nvGrpSpPr>
                  <p:cNvPr id="158" name="Group 157"/>
                  <p:cNvGrpSpPr/>
                  <p:nvPr/>
                </p:nvGrpSpPr>
                <p:grpSpPr>
                  <a:xfrm>
                    <a:off x="4620446" y="3215772"/>
                    <a:ext cx="1736022" cy="1254773"/>
                    <a:chOff x="5846522" y="973058"/>
                    <a:chExt cx="1736022" cy="1254773"/>
                  </a:xfrm>
                </p:grpSpPr>
                <p:sp>
                  <p:nvSpPr>
                    <p:cNvPr id="159" name="Freeform 158"/>
                    <p:cNvSpPr/>
                    <p:nvPr/>
                  </p:nvSpPr>
                  <p:spPr>
                    <a:xfrm flipV="1">
                      <a:off x="6300498" y="1511621"/>
                      <a:ext cx="1282046" cy="540955"/>
                    </a:xfrm>
                    <a:custGeom>
                      <a:avLst/>
                      <a:gdLst>
                        <a:gd name="connsiteX0" fmla="*/ 0 w 1263192"/>
                        <a:gd name="connsiteY0" fmla="*/ 472175 h 509202"/>
                        <a:gd name="connsiteX1" fmla="*/ 226244 w 1263192"/>
                        <a:gd name="connsiteY1" fmla="*/ 491029 h 509202"/>
                        <a:gd name="connsiteX2" fmla="*/ 499621 w 1263192"/>
                        <a:gd name="connsiteY2" fmla="*/ 245932 h 509202"/>
                        <a:gd name="connsiteX3" fmla="*/ 650450 w 1263192"/>
                        <a:gd name="connsiteY3" fmla="*/ 29116 h 509202"/>
                        <a:gd name="connsiteX4" fmla="*/ 1084083 w 1263192"/>
                        <a:gd name="connsiteY4" fmla="*/ 835 h 509202"/>
                        <a:gd name="connsiteX5" fmla="*/ 1263192 w 1263192"/>
                        <a:gd name="connsiteY5" fmla="*/ 10262 h 509202"/>
                        <a:gd name="connsiteX0" fmla="*/ 0 w 1263192"/>
                        <a:gd name="connsiteY0" fmla="*/ 474333 h 507873"/>
                        <a:gd name="connsiteX1" fmla="*/ 226244 w 1263192"/>
                        <a:gd name="connsiteY1" fmla="*/ 493187 h 507873"/>
                        <a:gd name="connsiteX2" fmla="*/ 499621 w 1263192"/>
                        <a:gd name="connsiteY2" fmla="*/ 295224 h 507873"/>
                        <a:gd name="connsiteX3" fmla="*/ 650450 w 1263192"/>
                        <a:gd name="connsiteY3" fmla="*/ 31274 h 507873"/>
                        <a:gd name="connsiteX4" fmla="*/ 1084083 w 1263192"/>
                        <a:gd name="connsiteY4" fmla="*/ 2993 h 507873"/>
                        <a:gd name="connsiteX5" fmla="*/ 1263192 w 1263192"/>
                        <a:gd name="connsiteY5" fmla="*/ 12420 h 507873"/>
                        <a:gd name="connsiteX0" fmla="*/ 0 w 1263192"/>
                        <a:gd name="connsiteY0" fmla="*/ 474333 h 507873"/>
                        <a:gd name="connsiteX1" fmla="*/ 226244 w 1263192"/>
                        <a:gd name="connsiteY1" fmla="*/ 493187 h 507873"/>
                        <a:gd name="connsiteX2" fmla="*/ 499621 w 1263192"/>
                        <a:gd name="connsiteY2" fmla="*/ 295224 h 507873"/>
                        <a:gd name="connsiteX3" fmla="*/ 716438 w 1263192"/>
                        <a:gd name="connsiteY3" fmla="*/ 31274 h 507873"/>
                        <a:gd name="connsiteX4" fmla="*/ 1084083 w 1263192"/>
                        <a:gd name="connsiteY4" fmla="*/ 2993 h 507873"/>
                        <a:gd name="connsiteX5" fmla="*/ 1263192 w 1263192"/>
                        <a:gd name="connsiteY5" fmla="*/ 12420 h 507873"/>
                        <a:gd name="connsiteX0" fmla="*/ 0 w 1263192"/>
                        <a:gd name="connsiteY0" fmla="*/ 473255 h 508190"/>
                        <a:gd name="connsiteX1" fmla="*/ 226244 w 1263192"/>
                        <a:gd name="connsiteY1" fmla="*/ 492109 h 508190"/>
                        <a:gd name="connsiteX2" fmla="*/ 556182 w 1263192"/>
                        <a:gd name="connsiteY2" fmla="*/ 275293 h 508190"/>
                        <a:gd name="connsiteX3" fmla="*/ 716438 w 1263192"/>
                        <a:gd name="connsiteY3" fmla="*/ 30196 h 508190"/>
                        <a:gd name="connsiteX4" fmla="*/ 1084083 w 1263192"/>
                        <a:gd name="connsiteY4" fmla="*/ 1915 h 508190"/>
                        <a:gd name="connsiteX5" fmla="*/ 1263192 w 1263192"/>
                        <a:gd name="connsiteY5" fmla="*/ 11342 h 508190"/>
                        <a:gd name="connsiteX0" fmla="*/ 0 w 1263192"/>
                        <a:gd name="connsiteY0" fmla="*/ 463856 h 498791"/>
                        <a:gd name="connsiteX1" fmla="*/ 226244 w 1263192"/>
                        <a:gd name="connsiteY1" fmla="*/ 482710 h 498791"/>
                        <a:gd name="connsiteX2" fmla="*/ 556182 w 1263192"/>
                        <a:gd name="connsiteY2" fmla="*/ 265894 h 498791"/>
                        <a:gd name="connsiteX3" fmla="*/ 716438 w 1263192"/>
                        <a:gd name="connsiteY3" fmla="*/ 20797 h 498791"/>
                        <a:gd name="connsiteX4" fmla="*/ 1084083 w 1263192"/>
                        <a:gd name="connsiteY4" fmla="*/ 11370 h 498791"/>
                        <a:gd name="connsiteX5" fmla="*/ 1263192 w 1263192"/>
                        <a:gd name="connsiteY5" fmla="*/ 1943 h 498791"/>
                        <a:gd name="connsiteX0" fmla="*/ 0 w 1263192"/>
                        <a:gd name="connsiteY0" fmla="*/ 463805 h 498740"/>
                        <a:gd name="connsiteX1" fmla="*/ 226244 w 1263192"/>
                        <a:gd name="connsiteY1" fmla="*/ 482659 h 498740"/>
                        <a:gd name="connsiteX2" fmla="*/ 556182 w 1263192"/>
                        <a:gd name="connsiteY2" fmla="*/ 265843 h 498740"/>
                        <a:gd name="connsiteX3" fmla="*/ 772999 w 1263192"/>
                        <a:gd name="connsiteY3" fmla="*/ 30173 h 498740"/>
                        <a:gd name="connsiteX4" fmla="*/ 1084083 w 1263192"/>
                        <a:gd name="connsiteY4" fmla="*/ 11319 h 498740"/>
                        <a:gd name="connsiteX5" fmla="*/ 1263192 w 1263192"/>
                        <a:gd name="connsiteY5" fmla="*/ 1892 h 498740"/>
                        <a:gd name="connsiteX0" fmla="*/ 0 w 1263192"/>
                        <a:gd name="connsiteY0" fmla="*/ 463805 h 486816"/>
                        <a:gd name="connsiteX1" fmla="*/ 367646 w 1263192"/>
                        <a:gd name="connsiteY1" fmla="*/ 463805 h 486816"/>
                        <a:gd name="connsiteX2" fmla="*/ 556182 w 1263192"/>
                        <a:gd name="connsiteY2" fmla="*/ 265843 h 486816"/>
                        <a:gd name="connsiteX3" fmla="*/ 772999 w 1263192"/>
                        <a:gd name="connsiteY3" fmla="*/ 30173 h 486816"/>
                        <a:gd name="connsiteX4" fmla="*/ 1084083 w 1263192"/>
                        <a:gd name="connsiteY4" fmla="*/ 11319 h 486816"/>
                        <a:gd name="connsiteX5" fmla="*/ 1263192 w 1263192"/>
                        <a:gd name="connsiteY5" fmla="*/ 1892 h 486816"/>
                        <a:gd name="connsiteX0" fmla="*/ 0 w 1263192"/>
                        <a:gd name="connsiteY0" fmla="*/ 463805 h 486816"/>
                        <a:gd name="connsiteX1" fmla="*/ 414780 w 1263192"/>
                        <a:gd name="connsiteY1" fmla="*/ 463805 h 486816"/>
                        <a:gd name="connsiteX2" fmla="*/ 556182 w 1263192"/>
                        <a:gd name="connsiteY2" fmla="*/ 265843 h 486816"/>
                        <a:gd name="connsiteX3" fmla="*/ 772999 w 1263192"/>
                        <a:gd name="connsiteY3" fmla="*/ 30173 h 486816"/>
                        <a:gd name="connsiteX4" fmla="*/ 1084083 w 1263192"/>
                        <a:gd name="connsiteY4" fmla="*/ 11319 h 486816"/>
                        <a:gd name="connsiteX5" fmla="*/ 1263192 w 1263192"/>
                        <a:gd name="connsiteY5" fmla="*/ 1892 h 486816"/>
                        <a:gd name="connsiteX0" fmla="*/ 0 w 1263192"/>
                        <a:gd name="connsiteY0" fmla="*/ 478598 h 501609"/>
                        <a:gd name="connsiteX1" fmla="*/ 414780 w 1263192"/>
                        <a:gd name="connsiteY1" fmla="*/ 478598 h 501609"/>
                        <a:gd name="connsiteX2" fmla="*/ 556182 w 1263192"/>
                        <a:gd name="connsiteY2" fmla="*/ 280636 h 501609"/>
                        <a:gd name="connsiteX3" fmla="*/ 772999 w 1263192"/>
                        <a:gd name="connsiteY3" fmla="*/ 16686 h 501609"/>
                        <a:gd name="connsiteX4" fmla="*/ 1084083 w 1263192"/>
                        <a:gd name="connsiteY4" fmla="*/ 26112 h 501609"/>
                        <a:gd name="connsiteX5" fmla="*/ 1263192 w 1263192"/>
                        <a:gd name="connsiteY5" fmla="*/ 16685 h 501609"/>
                        <a:gd name="connsiteX0" fmla="*/ 0 w 1263192"/>
                        <a:gd name="connsiteY0" fmla="*/ 494442 h 517453"/>
                        <a:gd name="connsiteX1" fmla="*/ 414780 w 1263192"/>
                        <a:gd name="connsiteY1" fmla="*/ 494442 h 517453"/>
                        <a:gd name="connsiteX2" fmla="*/ 556182 w 1263192"/>
                        <a:gd name="connsiteY2" fmla="*/ 296480 h 517453"/>
                        <a:gd name="connsiteX3" fmla="*/ 772999 w 1263192"/>
                        <a:gd name="connsiteY3" fmla="*/ 32530 h 517453"/>
                        <a:gd name="connsiteX4" fmla="*/ 1084083 w 1263192"/>
                        <a:gd name="connsiteY4" fmla="*/ 4248 h 517453"/>
                        <a:gd name="connsiteX5" fmla="*/ 1263192 w 1263192"/>
                        <a:gd name="connsiteY5" fmla="*/ 32529 h 517453"/>
                        <a:gd name="connsiteX0" fmla="*/ 0 w 1282046"/>
                        <a:gd name="connsiteY0" fmla="*/ 493187 h 516198"/>
                        <a:gd name="connsiteX1" fmla="*/ 414780 w 1282046"/>
                        <a:gd name="connsiteY1" fmla="*/ 493187 h 516198"/>
                        <a:gd name="connsiteX2" fmla="*/ 556182 w 1282046"/>
                        <a:gd name="connsiteY2" fmla="*/ 295225 h 516198"/>
                        <a:gd name="connsiteX3" fmla="*/ 772999 w 1282046"/>
                        <a:gd name="connsiteY3" fmla="*/ 31275 h 516198"/>
                        <a:gd name="connsiteX4" fmla="*/ 1084083 w 1282046"/>
                        <a:gd name="connsiteY4" fmla="*/ 2993 h 516198"/>
                        <a:gd name="connsiteX5" fmla="*/ 1282046 w 1282046"/>
                        <a:gd name="connsiteY5" fmla="*/ 12421 h 516198"/>
                        <a:gd name="connsiteX0" fmla="*/ 0 w 1282046"/>
                        <a:gd name="connsiteY0" fmla="*/ 493187 h 495494"/>
                        <a:gd name="connsiteX1" fmla="*/ 216817 w 1282046"/>
                        <a:gd name="connsiteY1" fmla="*/ 248090 h 495494"/>
                        <a:gd name="connsiteX2" fmla="*/ 556182 w 1282046"/>
                        <a:gd name="connsiteY2" fmla="*/ 295225 h 495494"/>
                        <a:gd name="connsiteX3" fmla="*/ 772999 w 1282046"/>
                        <a:gd name="connsiteY3" fmla="*/ 31275 h 495494"/>
                        <a:gd name="connsiteX4" fmla="*/ 1084083 w 1282046"/>
                        <a:gd name="connsiteY4" fmla="*/ 2993 h 495494"/>
                        <a:gd name="connsiteX5" fmla="*/ 1282046 w 1282046"/>
                        <a:gd name="connsiteY5" fmla="*/ 12421 h 495494"/>
                        <a:gd name="connsiteX0" fmla="*/ 0 w 1282046"/>
                        <a:gd name="connsiteY0" fmla="*/ 491030 h 493754"/>
                        <a:gd name="connsiteX1" fmla="*/ 216817 w 1282046"/>
                        <a:gd name="connsiteY1" fmla="*/ 245933 h 493754"/>
                        <a:gd name="connsiteX2" fmla="*/ 490194 w 1282046"/>
                        <a:gd name="connsiteY2" fmla="*/ 47971 h 493754"/>
                        <a:gd name="connsiteX3" fmla="*/ 772999 w 1282046"/>
                        <a:gd name="connsiteY3" fmla="*/ 29118 h 493754"/>
                        <a:gd name="connsiteX4" fmla="*/ 1084083 w 1282046"/>
                        <a:gd name="connsiteY4" fmla="*/ 836 h 493754"/>
                        <a:gd name="connsiteX5" fmla="*/ 1282046 w 1282046"/>
                        <a:gd name="connsiteY5" fmla="*/ 10264 h 493754"/>
                        <a:gd name="connsiteX0" fmla="*/ 0 w 1282046"/>
                        <a:gd name="connsiteY0" fmla="*/ 519779 h 522503"/>
                        <a:gd name="connsiteX1" fmla="*/ 216817 w 1282046"/>
                        <a:gd name="connsiteY1" fmla="*/ 274682 h 522503"/>
                        <a:gd name="connsiteX2" fmla="*/ 490194 w 1282046"/>
                        <a:gd name="connsiteY2" fmla="*/ 76720 h 522503"/>
                        <a:gd name="connsiteX3" fmla="*/ 782426 w 1282046"/>
                        <a:gd name="connsiteY3" fmla="*/ 1307 h 522503"/>
                        <a:gd name="connsiteX4" fmla="*/ 1084083 w 1282046"/>
                        <a:gd name="connsiteY4" fmla="*/ 29585 h 522503"/>
                        <a:gd name="connsiteX5" fmla="*/ 1282046 w 1282046"/>
                        <a:gd name="connsiteY5" fmla="*/ 39013 h 522503"/>
                        <a:gd name="connsiteX0" fmla="*/ 0 w 1282046"/>
                        <a:gd name="connsiteY0" fmla="*/ 519779 h 522392"/>
                        <a:gd name="connsiteX1" fmla="*/ 235671 w 1282046"/>
                        <a:gd name="connsiteY1" fmla="*/ 265255 h 522392"/>
                        <a:gd name="connsiteX2" fmla="*/ 490194 w 1282046"/>
                        <a:gd name="connsiteY2" fmla="*/ 76720 h 522392"/>
                        <a:gd name="connsiteX3" fmla="*/ 782426 w 1282046"/>
                        <a:gd name="connsiteY3" fmla="*/ 1307 h 522392"/>
                        <a:gd name="connsiteX4" fmla="*/ 1084083 w 1282046"/>
                        <a:gd name="connsiteY4" fmla="*/ 29585 h 522392"/>
                        <a:gd name="connsiteX5" fmla="*/ 1282046 w 1282046"/>
                        <a:gd name="connsiteY5" fmla="*/ 39013 h 522392"/>
                        <a:gd name="connsiteX0" fmla="*/ 0 w 1282046"/>
                        <a:gd name="connsiteY0" fmla="*/ 519779 h 522025"/>
                        <a:gd name="connsiteX1" fmla="*/ 235671 w 1282046"/>
                        <a:gd name="connsiteY1" fmla="*/ 227548 h 522025"/>
                        <a:gd name="connsiteX2" fmla="*/ 490194 w 1282046"/>
                        <a:gd name="connsiteY2" fmla="*/ 76720 h 522025"/>
                        <a:gd name="connsiteX3" fmla="*/ 782426 w 1282046"/>
                        <a:gd name="connsiteY3" fmla="*/ 1307 h 522025"/>
                        <a:gd name="connsiteX4" fmla="*/ 1084083 w 1282046"/>
                        <a:gd name="connsiteY4" fmla="*/ 29585 h 522025"/>
                        <a:gd name="connsiteX5" fmla="*/ 1282046 w 1282046"/>
                        <a:gd name="connsiteY5" fmla="*/ 39013 h 522025"/>
                        <a:gd name="connsiteX0" fmla="*/ 0 w 1282046"/>
                        <a:gd name="connsiteY0" fmla="*/ 519779 h 522191"/>
                        <a:gd name="connsiteX1" fmla="*/ 235671 w 1282046"/>
                        <a:gd name="connsiteY1" fmla="*/ 227548 h 522191"/>
                        <a:gd name="connsiteX2" fmla="*/ 490194 w 1282046"/>
                        <a:gd name="connsiteY2" fmla="*/ 76720 h 522191"/>
                        <a:gd name="connsiteX3" fmla="*/ 782426 w 1282046"/>
                        <a:gd name="connsiteY3" fmla="*/ 1307 h 522191"/>
                        <a:gd name="connsiteX4" fmla="*/ 1084083 w 1282046"/>
                        <a:gd name="connsiteY4" fmla="*/ 29585 h 522191"/>
                        <a:gd name="connsiteX5" fmla="*/ 1282046 w 1282046"/>
                        <a:gd name="connsiteY5" fmla="*/ 39013 h 522191"/>
                        <a:gd name="connsiteX0" fmla="*/ 0 w 1282046"/>
                        <a:gd name="connsiteY0" fmla="*/ 519779 h 519779"/>
                        <a:gd name="connsiteX1" fmla="*/ 235671 w 1282046"/>
                        <a:gd name="connsiteY1" fmla="*/ 227548 h 519779"/>
                        <a:gd name="connsiteX2" fmla="*/ 490194 w 1282046"/>
                        <a:gd name="connsiteY2" fmla="*/ 76720 h 519779"/>
                        <a:gd name="connsiteX3" fmla="*/ 782426 w 1282046"/>
                        <a:gd name="connsiteY3" fmla="*/ 1307 h 519779"/>
                        <a:gd name="connsiteX4" fmla="*/ 1084083 w 1282046"/>
                        <a:gd name="connsiteY4" fmla="*/ 29585 h 519779"/>
                        <a:gd name="connsiteX5" fmla="*/ 1282046 w 1282046"/>
                        <a:gd name="connsiteY5" fmla="*/ 39013 h 519779"/>
                        <a:gd name="connsiteX0" fmla="*/ 0 w 1282046"/>
                        <a:gd name="connsiteY0" fmla="*/ 519779 h 519779"/>
                        <a:gd name="connsiteX1" fmla="*/ 235671 w 1282046"/>
                        <a:gd name="connsiteY1" fmla="*/ 227548 h 519779"/>
                        <a:gd name="connsiteX2" fmla="*/ 490194 w 1282046"/>
                        <a:gd name="connsiteY2" fmla="*/ 76720 h 519779"/>
                        <a:gd name="connsiteX3" fmla="*/ 782426 w 1282046"/>
                        <a:gd name="connsiteY3" fmla="*/ 1307 h 519779"/>
                        <a:gd name="connsiteX4" fmla="*/ 1084083 w 1282046"/>
                        <a:gd name="connsiteY4" fmla="*/ 29585 h 519779"/>
                        <a:gd name="connsiteX5" fmla="*/ 1282046 w 1282046"/>
                        <a:gd name="connsiteY5" fmla="*/ 39013 h 519779"/>
                        <a:gd name="connsiteX0" fmla="*/ 0 w 1282046"/>
                        <a:gd name="connsiteY0" fmla="*/ 519779 h 519779"/>
                        <a:gd name="connsiteX1" fmla="*/ 235671 w 1282046"/>
                        <a:gd name="connsiteY1" fmla="*/ 227548 h 519779"/>
                        <a:gd name="connsiteX2" fmla="*/ 490194 w 1282046"/>
                        <a:gd name="connsiteY2" fmla="*/ 76720 h 519779"/>
                        <a:gd name="connsiteX3" fmla="*/ 782426 w 1282046"/>
                        <a:gd name="connsiteY3" fmla="*/ 1307 h 519779"/>
                        <a:gd name="connsiteX4" fmla="*/ 1084083 w 1282046"/>
                        <a:gd name="connsiteY4" fmla="*/ 29585 h 519779"/>
                        <a:gd name="connsiteX5" fmla="*/ 1282046 w 1282046"/>
                        <a:gd name="connsiteY5" fmla="*/ 39013 h 519779"/>
                        <a:gd name="connsiteX0" fmla="*/ 0 w 1282046"/>
                        <a:gd name="connsiteY0" fmla="*/ 539296 h 539296"/>
                        <a:gd name="connsiteX1" fmla="*/ 235671 w 1282046"/>
                        <a:gd name="connsiteY1" fmla="*/ 247065 h 539296"/>
                        <a:gd name="connsiteX2" fmla="*/ 490194 w 1282046"/>
                        <a:gd name="connsiteY2" fmla="*/ 96237 h 539296"/>
                        <a:gd name="connsiteX3" fmla="*/ 782426 w 1282046"/>
                        <a:gd name="connsiteY3" fmla="*/ 20824 h 539296"/>
                        <a:gd name="connsiteX4" fmla="*/ 1093509 w 1282046"/>
                        <a:gd name="connsiteY4" fmla="*/ 1968 h 539296"/>
                        <a:gd name="connsiteX5" fmla="*/ 1282046 w 1282046"/>
                        <a:gd name="connsiteY5" fmla="*/ 58530 h 539296"/>
                        <a:gd name="connsiteX0" fmla="*/ 0 w 1282046"/>
                        <a:gd name="connsiteY0" fmla="*/ 540955 h 540955"/>
                        <a:gd name="connsiteX1" fmla="*/ 235671 w 1282046"/>
                        <a:gd name="connsiteY1" fmla="*/ 248724 h 540955"/>
                        <a:gd name="connsiteX2" fmla="*/ 490194 w 1282046"/>
                        <a:gd name="connsiteY2" fmla="*/ 97896 h 540955"/>
                        <a:gd name="connsiteX3" fmla="*/ 782426 w 1282046"/>
                        <a:gd name="connsiteY3" fmla="*/ 22483 h 540955"/>
                        <a:gd name="connsiteX4" fmla="*/ 1093509 w 1282046"/>
                        <a:gd name="connsiteY4" fmla="*/ 3627 h 540955"/>
                        <a:gd name="connsiteX5" fmla="*/ 1282046 w 1282046"/>
                        <a:gd name="connsiteY5" fmla="*/ 3628 h 5409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82046" h="540955">
                          <a:moveTo>
                            <a:pt x="0" y="540955"/>
                          </a:moveTo>
                          <a:cubicBezTo>
                            <a:pt x="52633" y="456113"/>
                            <a:pt x="144546" y="331993"/>
                            <a:pt x="235671" y="248724"/>
                          </a:cubicBezTo>
                          <a:cubicBezTo>
                            <a:pt x="326796" y="165455"/>
                            <a:pt x="399068" y="135603"/>
                            <a:pt x="490194" y="97896"/>
                          </a:cubicBezTo>
                          <a:cubicBezTo>
                            <a:pt x="581320" y="60189"/>
                            <a:pt x="681874" y="38195"/>
                            <a:pt x="782426" y="22483"/>
                          </a:cubicBezTo>
                          <a:cubicBezTo>
                            <a:pt x="882979" y="6771"/>
                            <a:pt x="1010239" y="6769"/>
                            <a:pt x="1093509" y="3627"/>
                          </a:cubicBezTo>
                          <a:cubicBezTo>
                            <a:pt x="1176779" y="485"/>
                            <a:pt x="1243553" y="-2657"/>
                            <a:pt x="1282046" y="3628"/>
                          </a:cubicBezTo>
                        </a:path>
                      </a:pathLst>
                    </a:custGeom>
                    <a:no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grpSp>
                  <p:nvGrpSpPr>
                    <p:cNvPr id="160" name="Group 159"/>
                    <p:cNvGrpSpPr/>
                    <p:nvPr/>
                  </p:nvGrpSpPr>
                  <p:grpSpPr>
                    <a:xfrm>
                      <a:off x="5846522" y="973058"/>
                      <a:ext cx="1717404" cy="1254773"/>
                      <a:chOff x="2221414" y="2672593"/>
                      <a:chExt cx="1717404" cy="1254773"/>
                    </a:xfrm>
                  </p:grpSpPr>
                  <p:grpSp>
                    <p:nvGrpSpPr>
                      <p:cNvPr id="161" name="Group 160"/>
                      <p:cNvGrpSpPr/>
                      <p:nvPr/>
                    </p:nvGrpSpPr>
                    <p:grpSpPr>
                      <a:xfrm>
                        <a:off x="2221414" y="2672593"/>
                        <a:ext cx="1656397" cy="914400"/>
                        <a:chOff x="2221414" y="2672593"/>
                        <a:chExt cx="1656397" cy="914400"/>
                      </a:xfrm>
                    </p:grpSpPr>
                    <p:grpSp>
                      <p:nvGrpSpPr>
                        <p:cNvPr id="163" name="Group 162"/>
                        <p:cNvGrpSpPr/>
                        <p:nvPr/>
                      </p:nvGrpSpPr>
                      <p:grpSpPr>
                        <a:xfrm>
                          <a:off x="2658611" y="2672593"/>
                          <a:ext cx="1219200" cy="914400"/>
                          <a:chOff x="2658611" y="2672593"/>
                          <a:chExt cx="1219200" cy="914400"/>
                        </a:xfrm>
                      </p:grpSpPr>
                      <p:cxnSp>
                        <p:nvCxnSpPr>
                          <p:cNvPr id="165" name="Straight Arrow Connector 164"/>
                          <p:cNvCxnSpPr/>
                          <p:nvPr/>
                        </p:nvCxnSpPr>
                        <p:spPr>
                          <a:xfrm flipV="1">
                            <a:off x="2667000" y="2672593"/>
                            <a:ext cx="0" cy="9144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66" name="Straight Arrow Connector 165"/>
                          <p:cNvCxnSpPr/>
                          <p:nvPr/>
                        </p:nvCxnSpPr>
                        <p:spPr>
                          <a:xfrm rot="5400000" flipV="1">
                            <a:off x="3268211" y="2953984"/>
                            <a:ext cx="0" cy="12192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164" name="TextBox 163"/>
                        <p:cNvSpPr txBox="1"/>
                        <p:nvPr/>
                      </p:nvSpPr>
                      <p:spPr>
                        <a:xfrm>
                          <a:off x="2221414" y="2828300"/>
                          <a:ext cx="461665" cy="66511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vert="vert270" wrap="none" rtlCol="0">
                          <a:spAutoFit/>
                        </a:bodyPr>
                        <a:lstStyle/>
                        <a:p>
                          <a:r>
                            <a:rPr lang="en-US" dirty="0" smtClean="0">
                              <a:solidFill>
                                <a:srgbClr val="0000CC"/>
                              </a:solidFill>
                            </a:rPr>
                            <a:t>Value</a:t>
                          </a:r>
                          <a:endParaRPr lang="en-US" dirty="0">
                            <a:solidFill>
                              <a:srgbClr val="0000CC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162" name="TextBox 161"/>
                      <p:cNvSpPr txBox="1"/>
                      <p:nvPr/>
                    </p:nvSpPr>
                    <p:spPr>
                      <a:xfrm>
                        <a:off x="2597603" y="3558034"/>
                        <a:ext cx="13412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parameter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</p:grpSp>
            </p:grpSp>
            <p:sp>
              <p:nvSpPr>
                <p:cNvPr id="154" name="TextBox 153"/>
                <p:cNvSpPr txBox="1"/>
                <p:nvPr/>
              </p:nvSpPr>
              <p:spPr>
                <a:xfrm>
                  <a:off x="2044817" y="3658492"/>
                  <a:ext cx="57003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/>
                    <a:t>OR</a:t>
                  </a:r>
                  <a:endParaRPr lang="en-US" b="1" dirty="0"/>
                </a:p>
              </p:txBody>
            </p:sp>
          </p:grpSp>
          <p:sp>
            <p:nvSpPr>
              <p:cNvPr id="152" name="TextBox 151"/>
              <p:cNvSpPr txBox="1"/>
              <p:nvPr/>
            </p:nvSpPr>
            <p:spPr>
              <a:xfrm>
                <a:off x="4202948" y="3658492"/>
                <a:ext cx="57003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OR</a:t>
                </a:r>
                <a:endParaRPr lang="en-US" b="1" dirty="0"/>
              </a:p>
            </p:txBody>
          </p:sp>
        </p:grpSp>
        <p:sp>
          <p:nvSpPr>
            <p:cNvPr id="150" name="TextBox 149"/>
            <p:cNvSpPr txBox="1"/>
            <p:nvPr/>
          </p:nvSpPr>
          <p:spPr>
            <a:xfrm>
              <a:off x="6323371" y="3658492"/>
              <a:ext cx="5700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OR</a:t>
              </a:r>
              <a:endParaRPr lang="en-US" b="1" dirty="0"/>
            </a:p>
          </p:txBody>
        </p:sp>
      </p:grpSp>
      <p:sp>
        <p:nvSpPr>
          <p:cNvPr id="50" name="Multiply 49"/>
          <p:cNvSpPr/>
          <p:nvPr/>
        </p:nvSpPr>
        <p:spPr>
          <a:xfrm>
            <a:off x="653902" y="3035326"/>
            <a:ext cx="1447800" cy="1371600"/>
          </a:xfrm>
          <a:prstGeom prst="mathMultiply">
            <a:avLst/>
          </a:prstGeom>
          <a:solidFill>
            <a:srgbClr val="FF0000">
              <a:alpha val="6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Multiply 50"/>
          <p:cNvSpPr/>
          <p:nvPr/>
        </p:nvSpPr>
        <p:spPr>
          <a:xfrm>
            <a:off x="4952176" y="3004916"/>
            <a:ext cx="1447800" cy="1371600"/>
          </a:xfrm>
          <a:prstGeom prst="mathMultiply">
            <a:avLst/>
          </a:prstGeom>
          <a:solidFill>
            <a:srgbClr val="FF0000">
              <a:alpha val="6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369896" y="4514520"/>
            <a:ext cx="879176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However, other processes, like the rates of chemical reactions can be positive or negative</a:t>
            </a:r>
          </a:p>
          <a:p>
            <a:r>
              <a:rPr lang="en-US" sz="2800" b="1" dirty="0" smtClean="0">
                <a:solidFill>
                  <a:srgbClr val="0000CC"/>
                </a:solidFill>
              </a:rPr>
              <a:t>The following discussion will assume both parameter and values are positive</a:t>
            </a:r>
            <a:endParaRPr lang="en-US" sz="40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3862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>
                <a:solidFill>
                  <a:srgbClr val="0000CC"/>
                </a:solidFill>
              </a:rPr>
              <a:t>Limiting Cases: Positivity</a:t>
            </a:r>
            <a:endParaRPr lang="en-US" sz="3600" b="1" dirty="0" smtClean="0">
              <a:solidFill>
                <a:srgbClr val="0000CC"/>
              </a:solidFill>
            </a:endParaRP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23637" y="782273"/>
                <a:ext cx="7457903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Positivity can reduce the number of cases we need to consider, </a:t>
                </a:r>
                <a:r>
                  <a:rPr lang="en-US" sz="2000" i="1" dirty="0" smtClean="0"/>
                  <a:t>e.g. </a:t>
                </a:r>
                <a:r>
                  <a:rPr lang="en-US" sz="2000" dirty="0" smtClean="0"/>
                  <a:t>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i="0" dirty="0" smtClean="0">
                        <a:latin typeface="Cambria Math" panose="02040503050406030204" pitchFamily="18" charset="0"/>
                      </a:rPr>
                      <m:t>value</m:t>
                    </m:r>
                    <m:r>
                      <a:rPr lang="en-US" sz="2000" i="0" dirty="0" smtClean="0">
                        <a:latin typeface="Cambria Math" panose="02040503050406030204" pitchFamily="18" charset="0"/>
                      </a:rPr>
                      <m:t>(0)=0 </m:t>
                    </m:r>
                  </m:oMath>
                </a14:m>
                <a:r>
                  <a:rPr lang="en-US" sz="2000" dirty="0" smtClean="0"/>
                  <a:t>then must have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i="0" dirty="0" smtClean="0">
                        <a:latin typeface="Cambria Math" panose="02040503050406030204" pitchFamily="18" charset="0"/>
                      </a:rPr>
                      <m:t>slope</m:t>
                    </m:r>
                    <m:d>
                      <m:d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0" dirty="0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2000" i="0" dirty="0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637" y="782273"/>
                <a:ext cx="7457903" cy="707886"/>
              </a:xfrm>
              <a:prstGeom prst="rect">
                <a:avLst/>
              </a:prstGeom>
              <a:blipFill rotWithShape="0">
                <a:blip r:embed="rId6"/>
                <a:stretch>
                  <a:fillRect l="-817" t="-3448" b="-155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/>
          <p:cNvGrpSpPr/>
          <p:nvPr/>
        </p:nvGrpSpPr>
        <p:grpSpPr>
          <a:xfrm>
            <a:off x="959396" y="2129036"/>
            <a:ext cx="6800657" cy="2807012"/>
            <a:chOff x="1143000" y="1695379"/>
            <a:chExt cx="6800657" cy="2807012"/>
          </a:xfrm>
        </p:grpSpPr>
        <p:grpSp>
          <p:nvGrpSpPr>
            <p:cNvPr id="6" name="Group 5"/>
            <p:cNvGrpSpPr/>
            <p:nvPr/>
          </p:nvGrpSpPr>
          <p:grpSpPr>
            <a:xfrm>
              <a:off x="1143000" y="3247618"/>
              <a:ext cx="6800657" cy="1254773"/>
              <a:chOff x="1143000" y="3247618"/>
              <a:chExt cx="6800657" cy="1254773"/>
            </a:xfrm>
          </p:grpSpPr>
          <p:grpSp>
            <p:nvGrpSpPr>
              <p:cNvPr id="67" name="Group 66"/>
              <p:cNvGrpSpPr/>
              <p:nvPr/>
            </p:nvGrpSpPr>
            <p:grpSpPr>
              <a:xfrm>
                <a:off x="1143000" y="3247618"/>
                <a:ext cx="1717404" cy="1254773"/>
                <a:chOff x="6553200" y="3124200"/>
                <a:chExt cx="1717404" cy="1254773"/>
              </a:xfrm>
            </p:grpSpPr>
            <p:grpSp>
              <p:nvGrpSpPr>
                <p:cNvPr id="68" name="Group 67"/>
                <p:cNvGrpSpPr/>
                <p:nvPr/>
              </p:nvGrpSpPr>
              <p:grpSpPr>
                <a:xfrm>
                  <a:off x="6553200" y="3124200"/>
                  <a:ext cx="1717404" cy="1254773"/>
                  <a:chOff x="2221414" y="2672593"/>
                  <a:chExt cx="1717404" cy="1254773"/>
                </a:xfrm>
              </p:grpSpPr>
              <p:grpSp>
                <p:nvGrpSpPr>
                  <p:cNvPr id="81" name="Group 80"/>
                  <p:cNvGrpSpPr/>
                  <p:nvPr/>
                </p:nvGrpSpPr>
                <p:grpSpPr>
                  <a:xfrm>
                    <a:off x="2221414" y="2672593"/>
                    <a:ext cx="1656397" cy="914400"/>
                    <a:chOff x="2221414" y="2672593"/>
                    <a:chExt cx="1656397" cy="914400"/>
                  </a:xfrm>
                </p:grpSpPr>
                <p:grpSp>
                  <p:nvGrpSpPr>
                    <p:cNvPr id="83" name="Group 82"/>
                    <p:cNvGrpSpPr/>
                    <p:nvPr/>
                  </p:nvGrpSpPr>
                  <p:grpSpPr>
                    <a:xfrm>
                      <a:off x="2658611" y="2672593"/>
                      <a:ext cx="1219200" cy="914400"/>
                      <a:chOff x="2658611" y="2672593"/>
                      <a:chExt cx="1219200" cy="914400"/>
                    </a:xfrm>
                  </p:grpSpPr>
                  <p:cxnSp>
                    <p:nvCxnSpPr>
                      <p:cNvPr id="85" name="Straight Arrow Connector 84"/>
                      <p:cNvCxnSpPr/>
                      <p:nvPr/>
                    </p:nvCxnSpPr>
                    <p:spPr>
                      <a:xfrm flipV="1">
                        <a:off x="2667000" y="2672593"/>
                        <a:ext cx="0" cy="9144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6" name="Straight Arrow Connector 85"/>
                      <p:cNvCxnSpPr/>
                      <p:nvPr/>
                    </p:nvCxnSpPr>
                    <p:spPr>
                      <a:xfrm rot="5400000" flipV="1">
                        <a:off x="3268211" y="2963411"/>
                        <a:ext cx="0" cy="12192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84" name="TextBox 83"/>
                    <p:cNvSpPr txBox="1"/>
                    <p:nvPr/>
                  </p:nvSpPr>
                  <p:spPr>
                    <a:xfrm>
                      <a:off x="2221414" y="2828300"/>
                      <a:ext cx="461665" cy="665118"/>
                    </a:xfrm>
                    <a:prstGeom prst="rect">
                      <a:avLst/>
                    </a:prstGeom>
                    <a:noFill/>
                  </p:spPr>
                  <p:txBody>
                    <a:bodyPr vert="vert270" wrap="non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Value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sp>
                <p:nvSpPr>
                  <p:cNvPr id="82" name="TextBox 81"/>
                  <p:cNvSpPr txBox="1"/>
                  <p:nvPr/>
                </p:nvSpPr>
                <p:spPr>
                  <a:xfrm>
                    <a:off x="2597603" y="3558034"/>
                    <a:ext cx="1341215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0000CC"/>
                        </a:solidFill>
                      </a:rPr>
                      <a:t>parameter</a:t>
                    </a:r>
                    <a:endParaRPr lang="en-US" dirty="0">
                      <a:solidFill>
                        <a:srgbClr val="0000CC"/>
                      </a:solidFill>
                    </a:endParaRPr>
                  </a:p>
                </p:txBody>
              </p:sp>
            </p:grpSp>
            <p:cxnSp>
              <p:nvCxnSpPr>
                <p:cNvPr id="77" name="Straight Arrow Connector 76"/>
                <p:cNvCxnSpPr/>
                <p:nvPr/>
              </p:nvCxnSpPr>
              <p:spPr>
                <a:xfrm>
                  <a:off x="7014865" y="3581400"/>
                  <a:ext cx="609600" cy="0"/>
                </a:xfrm>
                <a:prstGeom prst="straightConnector1">
                  <a:avLst/>
                </a:prstGeom>
                <a:ln w="38100">
                  <a:solidFill>
                    <a:srgbClr val="0000CC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Arrow Connector 77"/>
                <p:cNvCxnSpPr/>
                <p:nvPr/>
              </p:nvCxnSpPr>
              <p:spPr>
                <a:xfrm flipV="1">
                  <a:off x="7014865" y="3375324"/>
                  <a:ext cx="585131" cy="206077"/>
                </a:xfrm>
                <a:prstGeom prst="straightConnector1">
                  <a:avLst/>
                </a:prstGeom>
                <a:ln w="38100">
                  <a:solidFill>
                    <a:srgbClr val="00B050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Arrow Connector 79"/>
                <p:cNvCxnSpPr/>
                <p:nvPr/>
              </p:nvCxnSpPr>
              <p:spPr>
                <a:xfrm>
                  <a:off x="7035138" y="3581836"/>
                  <a:ext cx="564858" cy="179673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7" name="Group 86"/>
              <p:cNvGrpSpPr/>
              <p:nvPr/>
            </p:nvGrpSpPr>
            <p:grpSpPr>
              <a:xfrm>
                <a:off x="4531836" y="3247618"/>
                <a:ext cx="1717404" cy="1254773"/>
                <a:chOff x="6553200" y="3124200"/>
                <a:chExt cx="1717404" cy="1254773"/>
              </a:xfrm>
            </p:grpSpPr>
            <p:grpSp>
              <p:nvGrpSpPr>
                <p:cNvPr id="88" name="Group 87"/>
                <p:cNvGrpSpPr/>
                <p:nvPr/>
              </p:nvGrpSpPr>
              <p:grpSpPr>
                <a:xfrm>
                  <a:off x="6553200" y="3124200"/>
                  <a:ext cx="1717404" cy="1254773"/>
                  <a:chOff x="2221414" y="2672593"/>
                  <a:chExt cx="1717404" cy="1254773"/>
                </a:xfrm>
              </p:grpSpPr>
              <p:grpSp>
                <p:nvGrpSpPr>
                  <p:cNvPr id="92" name="Group 91"/>
                  <p:cNvGrpSpPr/>
                  <p:nvPr/>
                </p:nvGrpSpPr>
                <p:grpSpPr>
                  <a:xfrm>
                    <a:off x="2221414" y="2672593"/>
                    <a:ext cx="1656397" cy="914400"/>
                    <a:chOff x="2221414" y="2672593"/>
                    <a:chExt cx="1656397" cy="914400"/>
                  </a:xfrm>
                </p:grpSpPr>
                <p:grpSp>
                  <p:nvGrpSpPr>
                    <p:cNvPr id="94" name="Group 93"/>
                    <p:cNvGrpSpPr/>
                    <p:nvPr/>
                  </p:nvGrpSpPr>
                  <p:grpSpPr>
                    <a:xfrm>
                      <a:off x="2658611" y="2672593"/>
                      <a:ext cx="1219200" cy="914400"/>
                      <a:chOff x="2658611" y="2672593"/>
                      <a:chExt cx="1219200" cy="914400"/>
                    </a:xfrm>
                  </p:grpSpPr>
                  <p:cxnSp>
                    <p:nvCxnSpPr>
                      <p:cNvPr id="96" name="Straight Arrow Connector 95"/>
                      <p:cNvCxnSpPr/>
                      <p:nvPr/>
                    </p:nvCxnSpPr>
                    <p:spPr>
                      <a:xfrm flipV="1">
                        <a:off x="2667000" y="2672593"/>
                        <a:ext cx="0" cy="9144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97" name="Straight Arrow Connector 96"/>
                      <p:cNvCxnSpPr/>
                      <p:nvPr/>
                    </p:nvCxnSpPr>
                    <p:spPr>
                      <a:xfrm rot="5400000" flipV="1">
                        <a:off x="3268211" y="2963411"/>
                        <a:ext cx="0" cy="12192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95" name="TextBox 94"/>
                    <p:cNvSpPr txBox="1"/>
                    <p:nvPr/>
                  </p:nvSpPr>
                  <p:spPr>
                    <a:xfrm>
                      <a:off x="2221414" y="2828300"/>
                      <a:ext cx="461665" cy="665118"/>
                    </a:xfrm>
                    <a:prstGeom prst="rect">
                      <a:avLst/>
                    </a:prstGeom>
                    <a:noFill/>
                  </p:spPr>
                  <p:txBody>
                    <a:bodyPr vert="vert270" wrap="non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Value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sp>
                <p:nvSpPr>
                  <p:cNvPr id="93" name="TextBox 92"/>
                  <p:cNvSpPr txBox="1"/>
                  <p:nvPr/>
                </p:nvSpPr>
                <p:spPr>
                  <a:xfrm>
                    <a:off x="2597603" y="3558034"/>
                    <a:ext cx="1341215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0000CC"/>
                        </a:solidFill>
                      </a:rPr>
                      <a:t>parameter</a:t>
                    </a:r>
                    <a:endParaRPr lang="en-US" dirty="0">
                      <a:solidFill>
                        <a:srgbClr val="0000CC"/>
                      </a:solidFill>
                    </a:endParaRPr>
                  </a:p>
                </p:txBody>
              </p:sp>
            </p:grpSp>
            <p:cxnSp>
              <p:nvCxnSpPr>
                <p:cNvPr id="89" name="Straight Arrow Connector 88"/>
                <p:cNvCxnSpPr/>
                <p:nvPr/>
              </p:nvCxnSpPr>
              <p:spPr>
                <a:xfrm>
                  <a:off x="7014865" y="3581400"/>
                  <a:ext cx="609600" cy="0"/>
                </a:xfrm>
                <a:prstGeom prst="straightConnector1">
                  <a:avLst/>
                </a:prstGeom>
                <a:ln w="38100">
                  <a:solidFill>
                    <a:srgbClr val="0000CC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8" name="Group 97"/>
              <p:cNvGrpSpPr/>
              <p:nvPr/>
            </p:nvGrpSpPr>
            <p:grpSpPr>
              <a:xfrm>
                <a:off x="2837418" y="3247618"/>
                <a:ext cx="1717404" cy="1254773"/>
                <a:chOff x="6553200" y="3124200"/>
                <a:chExt cx="1717404" cy="1254773"/>
              </a:xfrm>
            </p:grpSpPr>
            <p:grpSp>
              <p:nvGrpSpPr>
                <p:cNvPr id="99" name="Group 98"/>
                <p:cNvGrpSpPr/>
                <p:nvPr/>
              </p:nvGrpSpPr>
              <p:grpSpPr>
                <a:xfrm>
                  <a:off x="6553200" y="3124200"/>
                  <a:ext cx="1717404" cy="1254773"/>
                  <a:chOff x="2221414" y="2672593"/>
                  <a:chExt cx="1717404" cy="1254773"/>
                </a:xfrm>
              </p:grpSpPr>
              <p:grpSp>
                <p:nvGrpSpPr>
                  <p:cNvPr id="103" name="Group 102"/>
                  <p:cNvGrpSpPr/>
                  <p:nvPr/>
                </p:nvGrpSpPr>
                <p:grpSpPr>
                  <a:xfrm>
                    <a:off x="2221414" y="2672593"/>
                    <a:ext cx="1656397" cy="914400"/>
                    <a:chOff x="2221414" y="2672593"/>
                    <a:chExt cx="1656397" cy="914400"/>
                  </a:xfrm>
                </p:grpSpPr>
                <p:grpSp>
                  <p:nvGrpSpPr>
                    <p:cNvPr id="105" name="Group 104"/>
                    <p:cNvGrpSpPr/>
                    <p:nvPr/>
                  </p:nvGrpSpPr>
                  <p:grpSpPr>
                    <a:xfrm>
                      <a:off x="2658611" y="2672593"/>
                      <a:ext cx="1219200" cy="914400"/>
                      <a:chOff x="2658611" y="2672593"/>
                      <a:chExt cx="1219200" cy="914400"/>
                    </a:xfrm>
                  </p:grpSpPr>
                  <p:cxnSp>
                    <p:nvCxnSpPr>
                      <p:cNvPr id="107" name="Straight Arrow Connector 106"/>
                      <p:cNvCxnSpPr/>
                      <p:nvPr/>
                    </p:nvCxnSpPr>
                    <p:spPr>
                      <a:xfrm flipV="1">
                        <a:off x="2667000" y="2672593"/>
                        <a:ext cx="0" cy="9144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8" name="Straight Arrow Connector 107"/>
                      <p:cNvCxnSpPr/>
                      <p:nvPr/>
                    </p:nvCxnSpPr>
                    <p:spPr>
                      <a:xfrm rot="5400000" flipV="1">
                        <a:off x="3268211" y="2963411"/>
                        <a:ext cx="0" cy="12192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106" name="TextBox 105"/>
                    <p:cNvSpPr txBox="1"/>
                    <p:nvPr/>
                  </p:nvSpPr>
                  <p:spPr>
                    <a:xfrm>
                      <a:off x="2221414" y="2828300"/>
                      <a:ext cx="461665" cy="665118"/>
                    </a:xfrm>
                    <a:prstGeom prst="rect">
                      <a:avLst/>
                    </a:prstGeom>
                    <a:noFill/>
                  </p:spPr>
                  <p:txBody>
                    <a:bodyPr vert="vert270" wrap="non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Value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sp>
                <p:nvSpPr>
                  <p:cNvPr id="104" name="TextBox 103"/>
                  <p:cNvSpPr txBox="1"/>
                  <p:nvPr/>
                </p:nvSpPr>
                <p:spPr>
                  <a:xfrm>
                    <a:off x="2597603" y="3558034"/>
                    <a:ext cx="1341215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0000CC"/>
                        </a:solidFill>
                      </a:rPr>
                      <a:t>parameter</a:t>
                    </a:r>
                    <a:endParaRPr lang="en-US" dirty="0">
                      <a:solidFill>
                        <a:srgbClr val="0000CC"/>
                      </a:solidFill>
                    </a:endParaRPr>
                  </a:p>
                </p:txBody>
              </p:sp>
            </p:grpSp>
            <p:cxnSp>
              <p:nvCxnSpPr>
                <p:cNvPr id="101" name="Straight Arrow Connector 100"/>
                <p:cNvCxnSpPr/>
                <p:nvPr/>
              </p:nvCxnSpPr>
              <p:spPr>
                <a:xfrm flipV="1">
                  <a:off x="7014865" y="3375324"/>
                  <a:ext cx="585131" cy="206077"/>
                </a:xfrm>
                <a:prstGeom prst="straightConnector1">
                  <a:avLst/>
                </a:prstGeom>
                <a:ln w="38100">
                  <a:solidFill>
                    <a:srgbClr val="00B050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0" name="Group 109"/>
              <p:cNvGrpSpPr/>
              <p:nvPr/>
            </p:nvGrpSpPr>
            <p:grpSpPr>
              <a:xfrm>
                <a:off x="6226253" y="3247618"/>
                <a:ext cx="1717404" cy="1254773"/>
                <a:chOff x="6553200" y="3124200"/>
                <a:chExt cx="1717404" cy="1254773"/>
              </a:xfrm>
            </p:grpSpPr>
            <p:grpSp>
              <p:nvGrpSpPr>
                <p:cNvPr id="111" name="Group 110"/>
                <p:cNvGrpSpPr/>
                <p:nvPr/>
              </p:nvGrpSpPr>
              <p:grpSpPr>
                <a:xfrm>
                  <a:off x="6553200" y="3124200"/>
                  <a:ext cx="1717404" cy="1254773"/>
                  <a:chOff x="2221414" y="2672593"/>
                  <a:chExt cx="1717404" cy="1254773"/>
                </a:xfrm>
              </p:grpSpPr>
              <p:grpSp>
                <p:nvGrpSpPr>
                  <p:cNvPr id="115" name="Group 114"/>
                  <p:cNvGrpSpPr/>
                  <p:nvPr/>
                </p:nvGrpSpPr>
                <p:grpSpPr>
                  <a:xfrm>
                    <a:off x="2221414" y="2672593"/>
                    <a:ext cx="1656397" cy="914400"/>
                    <a:chOff x="2221414" y="2672593"/>
                    <a:chExt cx="1656397" cy="914400"/>
                  </a:xfrm>
                </p:grpSpPr>
                <p:grpSp>
                  <p:nvGrpSpPr>
                    <p:cNvPr id="117" name="Group 116"/>
                    <p:cNvGrpSpPr/>
                    <p:nvPr/>
                  </p:nvGrpSpPr>
                  <p:grpSpPr>
                    <a:xfrm>
                      <a:off x="2658611" y="2672593"/>
                      <a:ext cx="1219200" cy="914400"/>
                      <a:chOff x="2658611" y="2672593"/>
                      <a:chExt cx="1219200" cy="914400"/>
                    </a:xfrm>
                  </p:grpSpPr>
                  <p:cxnSp>
                    <p:nvCxnSpPr>
                      <p:cNvPr id="119" name="Straight Arrow Connector 118"/>
                      <p:cNvCxnSpPr/>
                      <p:nvPr/>
                    </p:nvCxnSpPr>
                    <p:spPr>
                      <a:xfrm flipV="1">
                        <a:off x="2667000" y="2672593"/>
                        <a:ext cx="0" cy="9144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0" name="Straight Arrow Connector 119"/>
                      <p:cNvCxnSpPr/>
                      <p:nvPr/>
                    </p:nvCxnSpPr>
                    <p:spPr>
                      <a:xfrm rot="5400000" flipV="1">
                        <a:off x="3268211" y="2963411"/>
                        <a:ext cx="0" cy="12192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118" name="TextBox 117"/>
                    <p:cNvSpPr txBox="1"/>
                    <p:nvPr/>
                  </p:nvSpPr>
                  <p:spPr>
                    <a:xfrm>
                      <a:off x="2221414" y="2828300"/>
                      <a:ext cx="461665" cy="665118"/>
                    </a:xfrm>
                    <a:prstGeom prst="rect">
                      <a:avLst/>
                    </a:prstGeom>
                    <a:noFill/>
                  </p:spPr>
                  <p:txBody>
                    <a:bodyPr vert="vert270" wrap="non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Value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sp>
                <p:nvSpPr>
                  <p:cNvPr id="116" name="TextBox 115"/>
                  <p:cNvSpPr txBox="1"/>
                  <p:nvPr/>
                </p:nvSpPr>
                <p:spPr>
                  <a:xfrm>
                    <a:off x="2597603" y="3558034"/>
                    <a:ext cx="1341215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0000CC"/>
                        </a:solidFill>
                      </a:rPr>
                      <a:t>parameter</a:t>
                    </a:r>
                    <a:endParaRPr lang="en-US" dirty="0">
                      <a:solidFill>
                        <a:srgbClr val="0000CC"/>
                      </a:solidFill>
                    </a:endParaRPr>
                  </a:p>
                </p:txBody>
              </p:sp>
            </p:grpSp>
            <p:cxnSp>
              <p:nvCxnSpPr>
                <p:cNvPr id="114" name="Straight Arrow Connector 113"/>
                <p:cNvCxnSpPr/>
                <p:nvPr/>
              </p:nvCxnSpPr>
              <p:spPr>
                <a:xfrm>
                  <a:off x="7035138" y="3581836"/>
                  <a:ext cx="564858" cy="179673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" name="Group 6"/>
            <p:cNvGrpSpPr/>
            <p:nvPr/>
          </p:nvGrpSpPr>
          <p:grpSpPr>
            <a:xfrm>
              <a:off x="1143000" y="1695379"/>
              <a:ext cx="6800657" cy="1254773"/>
              <a:chOff x="1143000" y="1695379"/>
              <a:chExt cx="6800657" cy="1254773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1143000" y="1695379"/>
                <a:ext cx="1717404" cy="1254773"/>
                <a:chOff x="1143000" y="1695379"/>
                <a:chExt cx="1717404" cy="1254773"/>
              </a:xfrm>
            </p:grpSpPr>
            <p:grpSp>
              <p:nvGrpSpPr>
                <p:cNvPr id="30" name="Group 29"/>
                <p:cNvGrpSpPr/>
                <p:nvPr/>
              </p:nvGrpSpPr>
              <p:grpSpPr>
                <a:xfrm>
                  <a:off x="1143000" y="1695379"/>
                  <a:ext cx="1717404" cy="1254773"/>
                  <a:chOff x="6553200" y="3124200"/>
                  <a:chExt cx="1717404" cy="1254773"/>
                </a:xfrm>
              </p:grpSpPr>
              <p:grpSp>
                <p:nvGrpSpPr>
                  <p:cNvPr id="13" name="Group 12"/>
                  <p:cNvGrpSpPr/>
                  <p:nvPr/>
                </p:nvGrpSpPr>
                <p:grpSpPr>
                  <a:xfrm>
                    <a:off x="6553200" y="3124200"/>
                    <a:ext cx="1717404" cy="1254773"/>
                    <a:chOff x="2221414" y="2672593"/>
                    <a:chExt cx="1717404" cy="1254773"/>
                  </a:xfrm>
                </p:grpSpPr>
                <p:grpSp>
                  <p:nvGrpSpPr>
                    <p:cNvPr id="14" name="Group 13"/>
                    <p:cNvGrpSpPr/>
                    <p:nvPr/>
                  </p:nvGrpSpPr>
                  <p:grpSpPr>
                    <a:xfrm>
                      <a:off x="2221414" y="2672593"/>
                      <a:ext cx="1656397" cy="914400"/>
                      <a:chOff x="2221414" y="2672593"/>
                      <a:chExt cx="1656397" cy="914400"/>
                    </a:xfrm>
                  </p:grpSpPr>
                  <p:grpSp>
                    <p:nvGrpSpPr>
                      <p:cNvPr id="16" name="Group 15"/>
                      <p:cNvGrpSpPr/>
                      <p:nvPr/>
                    </p:nvGrpSpPr>
                    <p:grpSpPr>
                      <a:xfrm>
                        <a:off x="2658611" y="2672593"/>
                        <a:ext cx="1219200" cy="914400"/>
                        <a:chOff x="2658611" y="2672593"/>
                        <a:chExt cx="1219200" cy="914400"/>
                      </a:xfrm>
                    </p:grpSpPr>
                    <p:cxnSp>
                      <p:nvCxnSpPr>
                        <p:cNvPr id="18" name="Straight Arrow Connector 17"/>
                        <p:cNvCxnSpPr/>
                        <p:nvPr/>
                      </p:nvCxnSpPr>
                      <p:spPr>
                        <a:xfrm flipV="1">
                          <a:off x="2667000" y="2672593"/>
                          <a:ext cx="0" cy="914400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" name="Straight Arrow Connector 18"/>
                        <p:cNvCxnSpPr/>
                        <p:nvPr/>
                      </p:nvCxnSpPr>
                      <p:spPr>
                        <a:xfrm rot="5400000" flipV="1">
                          <a:off x="3268211" y="2963411"/>
                          <a:ext cx="0" cy="1219200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17" name="TextBox 16"/>
                      <p:cNvSpPr txBox="1"/>
                      <p:nvPr/>
                    </p:nvSpPr>
                    <p:spPr>
                      <a:xfrm>
                        <a:off x="2221414" y="2828300"/>
                        <a:ext cx="461665" cy="66511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vert="vert270" wrap="non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Value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15" name="TextBox 14"/>
                    <p:cNvSpPr txBox="1"/>
                    <p:nvPr/>
                  </p:nvSpPr>
                  <p:spPr>
                    <a:xfrm>
                      <a:off x="2597603" y="3558034"/>
                      <a:ext cx="1341215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parameter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cxnSp>
                <p:nvCxnSpPr>
                  <p:cNvPr id="20" name="Straight Arrow Connector 19"/>
                  <p:cNvCxnSpPr/>
                  <p:nvPr/>
                </p:nvCxnSpPr>
                <p:spPr>
                  <a:xfrm>
                    <a:off x="7014865" y="3981377"/>
                    <a:ext cx="609600" cy="0"/>
                  </a:xfrm>
                  <a:prstGeom prst="straightConnector1">
                    <a:avLst/>
                  </a:prstGeom>
                  <a:ln w="38100">
                    <a:solidFill>
                      <a:srgbClr val="0000CC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Arrow Connector 26"/>
                  <p:cNvCxnSpPr/>
                  <p:nvPr/>
                </p:nvCxnSpPr>
                <p:spPr>
                  <a:xfrm flipV="1">
                    <a:off x="7014865" y="3801269"/>
                    <a:ext cx="585131" cy="192998"/>
                  </a:xfrm>
                  <a:prstGeom prst="straightConnector1">
                    <a:avLst/>
                  </a:prstGeom>
                  <a:ln w="38100">
                    <a:solidFill>
                      <a:srgbClr val="00B05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09" name="Straight Arrow Connector 108"/>
                <p:cNvCxnSpPr/>
                <p:nvPr/>
              </p:nvCxnSpPr>
              <p:spPr>
                <a:xfrm>
                  <a:off x="1601232" y="2596562"/>
                  <a:ext cx="564858" cy="179673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prstDash val="soli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2" name="Group 121"/>
              <p:cNvGrpSpPr/>
              <p:nvPr/>
            </p:nvGrpSpPr>
            <p:grpSpPr>
              <a:xfrm>
                <a:off x="2837418" y="1695379"/>
                <a:ext cx="1717404" cy="1254773"/>
                <a:chOff x="6553200" y="3124200"/>
                <a:chExt cx="1717404" cy="1254773"/>
              </a:xfrm>
            </p:grpSpPr>
            <p:grpSp>
              <p:nvGrpSpPr>
                <p:cNvPr id="124" name="Group 123"/>
                <p:cNvGrpSpPr/>
                <p:nvPr/>
              </p:nvGrpSpPr>
              <p:grpSpPr>
                <a:xfrm>
                  <a:off x="6553200" y="3124200"/>
                  <a:ext cx="1717404" cy="1254773"/>
                  <a:chOff x="2221414" y="2672593"/>
                  <a:chExt cx="1717404" cy="1254773"/>
                </a:xfrm>
              </p:grpSpPr>
              <p:grpSp>
                <p:nvGrpSpPr>
                  <p:cNvPr id="127" name="Group 126"/>
                  <p:cNvGrpSpPr/>
                  <p:nvPr/>
                </p:nvGrpSpPr>
                <p:grpSpPr>
                  <a:xfrm>
                    <a:off x="2221414" y="2672593"/>
                    <a:ext cx="1656397" cy="914400"/>
                    <a:chOff x="2221414" y="2672593"/>
                    <a:chExt cx="1656397" cy="914400"/>
                  </a:xfrm>
                </p:grpSpPr>
                <p:grpSp>
                  <p:nvGrpSpPr>
                    <p:cNvPr id="129" name="Group 128"/>
                    <p:cNvGrpSpPr/>
                    <p:nvPr/>
                  </p:nvGrpSpPr>
                  <p:grpSpPr>
                    <a:xfrm>
                      <a:off x="2658611" y="2672593"/>
                      <a:ext cx="1219200" cy="914400"/>
                      <a:chOff x="2658611" y="2672593"/>
                      <a:chExt cx="1219200" cy="914400"/>
                    </a:xfrm>
                  </p:grpSpPr>
                  <p:cxnSp>
                    <p:nvCxnSpPr>
                      <p:cNvPr id="131" name="Straight Arrow Connector 130"/>
                      <p:cNvCxnSpPr/>
                      <p:nvPr/>
                    </p:nvCxnSpPr>
                    <p:spPr>
                      <a:xfrm flipV="1">
                        <a:off x="2667000" y="2672593"/>
                        <a:ext cx="0" cy="9144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32" name="Straight Arrow Connector 131"/>
                      <p:cNvCxnSpPr/>
                      <p:nvPr/>
                    </p:nvCxnSpPr>
                    <p:spPr>
                      <a:xfrm rot="5400000" flipV="1">
                        <a:off x="3268211" y="2963411"/>
                        <a:ext cx="0" cy="12192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130" name="TextBox 129"/>
                    <p:cNvSpPr txBox="1"/>
                    <p:nvPr/>
                  </p:nvSpPr>
                  <p:spPr>
                    <a:xfrm>
                      <a:off x="2221414" y="2828300"/>
                      <a:ext cx="461665" cy="665118"/>
                    </a:xfrm>
                    <a:prstGeom prst="rect">
                      <a:avLst/>
                    </a:prstGeom>
                    <a:noFill/>
                  </p:spPr>
                  <p:txBody>
                    <a:bodyPr vert="vert270" wrap="non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Value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sp>
                <p:nvSpPr>
                  <p:cNvPr id="128" name="TextBox 127"/>
                  <p:cNvSpPr txBox="1"/>
                  <p:nvPr/>
                </p:nvSpPr>
                <p:spPr>
                  <a:xfrm>
                    <a:off x="2597603" y="3558034"/>
                    <a:ext cx="1341215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0000CC"/>
                        </a:solidFill>
                      </a:rPr>
                      <a:t>parameter</a:t>
                    </a:r>
                    <a:endParaRPr lang="en-US" dirty="0">
                      <a:solidFill>
                        <a:srgbClr val="0000CC"/>
                      </a:solidFill>
                    </a:endParaRPr>
                  </a:p>
                </p:txBody>
              </p:sp>
            </p:grpSp>
            <p:cxnSp>
              <p:nvCxnSpPr>
                <p:cNvPr id="126" name="Straight Arrow Connector 125"/>
                <p:cNvCxnSpPr/>
                <p:nvPr/>
              </p:nvCxnSpPr>
              <p:spPr>
                <a:xfrm flipV="1">
                  <a:off x="7014865" y="3801269"/>
                  <a:ext cx="585131" cy="192998"/>
                </a:xfrm>
                <a:prstGeom prst="straightConnector1">
                  <a:avLst/>
                </a:prstGeom>
                <a:ln w="38100">
                  <a:solidFill>
                    <a:srgbClr val="00B05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4" name="Group 133"/>
              <p:cNvGrpSpPr/>
              <p:nvPr/>
            </p:nvGrpSpPr>
            <p:grpSpPr>
              <a:xfrm>
                <a:off x="4531836" y="1695379"/>
                <a:ext cx="1717404" cy="1254773"/>
                <a:chOff x="6553200" y="3124200"/>
                <a:chExt cx="1717404" cy="1254773"/>
              </a:xfrm>
            </p:grpSpPr>
            <p:grpSp>
              <p:nvGrpSpPr>
                <p:cNvPr id="136" name="Group 135"/>
                <p:cNvGrpSpPr/>
                <p:nvPr/>
              </p:nvGrpSpPr>
              <p:grpSpPr>
                <a:xfrm>
                  <a:off x="6553200" y="3124200"/>
                  <a:ext cx="1717404" cy="1254773"/>
                  <a:chOff x="2221414" y="2672593"/>
                  <a:chExt cx="1717404" cy="1254773"/>
                </a:xfrm>
              </p:grpSpPr>
              <p:grpSp>
                <p:nvGrpSpPr>
                  <p:cNvPr id="139" name="Group 138"/>
                  <p:cNvGrpSpPr/>
                  <p:nvPr/>
                </p:nvGrpSpPr>
                <p:grpSpPr>
                  <a:xfrm>
                    <a:off x="2221414" y="2672593"/>
                    <a:ext cx="1656397" cy="914400"/>
                    <a:chOff x="2221414" y="2672593"/>
                    <a:chExt cx="1656397" cy="914400"/>
                  </a:xfrm>
                </p:grpSpPr>
                <p:grpSp>
                  <p:nvGrpSpPr>
                    <p:cNvPr id="141" name="Group 140"/>
                    <p:cNvGrpSpPr/>
                    <p:nvPr/>
                  </p:nvGrpSpPr>
                  <p:grpSpPr>
                    <a:xfrm>
                      <a:off x="2658611" y="2672593"/>
                      <a:ext cx="1219200" cy="914400"/>
                      <a:chOff x="2658611" y="2672593"/>
                      <a:chExt cx="1219200" cy="914400"/>
                    </a:xfrm>
                  </p:grpSpPr>
                  <p:cxnSp>
                    <p:nvCxnSpPr>
                      <p:cNvPr id="143" name="Straight Arrow Connector 142"/>
                      <p:cNvCxnSpPr/>
                      <p:nvPr/>
                    </p:nvCxnSpPr>
                    <p:spPr>
                      <a:xfrm flipV="1">
                        <a:off x="2667000" y="2672593"/>
                        <a:ext cx="0" cy="9144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44" name="Straight Arrow Connector 143"/>
                      <p:cNvCxnSpPr/>
                      <p:nvPr/>
                    </p:nvCxnSpPr>
                    <p:spPr>
                      <a:xfrm rot="5400000" flipV="1">
                        <a:off x="3268211" y="2963411"/>
                        <a:ext cx="0" cy="12192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142" name="TextBox 141"/>
                    <p:cNvSpPr txBox="1"/>
                    <p:nvPr/>
                  </p:nvSpPr>
                  <p:spPr>
                    <a:xfrm>
                      <a:off x="2221414" y="2828300"/>
                      <a:ext cx="461665" cy="665118"/>
                    </a:xfrm>
                    <a:prstGeom prst="rect">
                      <a:avLst/>
                    </a:prstGeom>
                    <a:noFill/>
                  </p:spPr>
                  <p:txBody>
                    <a:bodyPr vert="vert270" wrap="non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Value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sp>
                <p:nvSpPr>
                  <p:cNvPr id="140" name="TextBox 139"/>
                  <p:cNvSpPr txBox="1"/>
                  <p:nvPr/>
                </p:nvSpPr>
                <p:spPr>
                  <a:xfrm>
                    <a:off x="2597603" y="3558034"/>
                    <a:ext cx="1341215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0000CC"/>
                        </a:solidFill>
                      </a:rPr>
                      <a:t>parameter</a:t>
                    </a:r>
                    <a:endParaRPr lang="en-US" dirty="0">
                      <a:solidFill>
                        <a:srgbClr val="0000CC"/>
                      </a:solidFill>
                    </a:endParaRPr>
                  </a:p>
                </p:txBody>
              </p:sp>
            </p:grpSp>
            <p:cxnSp>
              <p:nvCxnSpPr>
                <p:cNvPr id="137" name="Straight Arrow Connector 136"/>
                <p:cNvCxnSpPr/>
                <p:nvPr/>
              </p:nvCxnSpPr>
              <p:spPr>
                <a:xfrm>
                  <a:off x="7014865" y="3981377"/>
                  <a:ext cx="609600" cy="0"/>
                </a:xfrm>
                <a:prstGeom prst="straightConnector1">
                  <a:avLst/>
                </a:prstGeom>
                <a:ln w="38100">
                  <a:solidFill>
                    <a:srgbClr val="0000CC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5" name="Group 144"/>
              <p:cNvGrpSpPr/>
              <p:nvPr/>
            </p:nvGrpSpPr>
            <p:grpSpPr>
              <a:xfrm>
                <a:off x="6226253" y="1695379"/>
                <a:ext cx="1717404" cy="1254773"/>
                <a:chOff x="1143000" y="1695379"/>
                <a:chExt cx="1717404" cy="1254773"/>
              </a:xfrm>
            </p:grpSpPr>
            <p:grpSp>
              <p:nvGrpSpPr>
                <p:cNvPr id="148" name="Group 147"/>
                <p:cNvGrpSpPr/>
                <p:nvPr/>
              </p:nvGrpSpPr>
              <p:grpSpPr>
                <a:xfrm>
                  <a:off x="1143000" y="1695379"/>
                  <a:ext cx="1717404" cy="1254773"/>
                  <a:chOff x="2221414" y="2672593"/>
                  <a:chExt cx="1717404" cy="1254773"/>
                </a:xfrm>
              </p:grpSpPr>
              <p:grpSp>
                <p:nvGrpSpPr>
                  <p:cNvPr id="151" name="Group 150"/>
                  <p:cNvGrpSpPr/>
                  <p:nvPr/>
                </p:nvGrpSpPr>
                <p:grpSpPr>
                  <a:xfrm>
                    <a:off x="2221414" y="2672593"/>
                    <a:ext cx="1656397" cy="914400"/>
                    <a:chOff x="2221414" y="2672593"/>
                    <a:chExt cx="1656397" cy="914400"/>
                  </a:xfrm>
                </p:grpSpPr>
                <p:grpSp>
                  <p:nvGrpSpPr>
                    <p:cNvPr id="153" name="Group 152"/>
                    <p:cNvGrpSpPr/>
                    <p:nvPr/>
                  </p:nvGrpSpPr>
                  <p:grpSpPr>
                    <a:xfrm>
                      <a:off x="2658611" y="2672593"/>
                      <a:ext cx="1219200" cy="914400"/>
                      <a:chOff x="2658611" y="2672593"/>
                      <a:chExt cx="1219200" cy="914400"/>
                    </a:xfrm>
                  </p:grpSpPr>
                  <p:cxnSp>
                    <p:nvCxnSpPr>
                      <p:cNvPr id="155" name="Straight Arrow Connector 154"/>
                      <p:cNvCxnSpPr/>
                      <p:nvPr/>
                    </p:nvCxnSpPr>
                    <p:spPr>
                      <a:xfrm flipV="1">
                        <a:off x="2667000" y="2672593"/>
                        <a:ext cx="0" cy="9144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56" name="Straight Arrow Connector 155"/>
                      <p:cNvCxnSpPr/>
                      <p:nvPr/>
                    </p:nvCxnSpPr>
                    <p:spPr>
                      <a:xfrm rot="5400000" flipV="1">
                        <a:off x="3268211" y="2963411"/>
                        <a:ext cx="0" cy="12192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154" name="TextBox 153"/>
                    <p:cNvSpPr txBox="1"/>
                    <p:nvPr/>
                  </p:nvSpPr>
                  <p:spPr>
                    <a:xfrm>
                      <a:off x="2221414" y="2828300"/>
                      <a:ext cx="461665" cy="665118"/>
                    </a:xfrm>
                    <a:prstGeom prst="rect">
                      <a:avLst/>
                    </a:prstGeom>
                    <a:noFill/>
                  </p:spPr>
                  <p:txBody>
                    <a:bodyPr vert="vert270" wrap="non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Value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sp>
                <p:nvSpPr>
                  <p:cNvPr id="152" name="TextBox 151"/>
                  <p:cNvSpPr txBox="1"/>
                  <p:nvPr/>
                </p:nvSpPr>
                <p:spPr>
                  <a:xfrm>
                    <a:off x="2597603" y="3558034"/>
                    <a:ext cx="1341215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0000CC"/>
                        </a:solidFill>
                      </a:rPr>
                      <a:t>parameter</a:t>
                    </a:r>
                    <a:endParaRPr lang="en-US" dirty="0">
                      <a:solidFill>
                        <a:srgbClr val="0000CC"/>
                      </a:solidFill>
                    </a:endParaRPr>
                  </a:p>
                </p:txBody>
              </p:sp>
            </p:grpSp>
            <p:cxnSp>
              <p:nvCxnSpPr>
                <p:cNvPr id="147" name="Straight Arrow Connector 146"/>
                <p:cNvCxnSpPr/>
                <p:nvPr/>
              </p:nvCxnSpPr>
              <p:spPr>
                <a:xfrm>
                  <a:off x="1601232" y="2596562"/>
                  <a:ext cx="564858" cy="179673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prstDash val="soli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3160942" y="1826855"/>
                <a:ext cx="152240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dirty="0" smtClean="0">
                          <a:latin typeface="Cambria Math" panose="02040503050406030204" pitchFamily="18" charset="0"/>
                        </a:rPr>
                        <m:t>slope</m:t>
                      </m:r>
                      <m:d>
                        <m:d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dirty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0942" y="1826855"/>
                <a:ext cx="1522404" cy="369332"/>
              </a:xfrm>
              <a:prstGeom prst="rect">
                <a:avLst/>
              </a:prstGeom>
              <a:blipFill rotWithShape="0">
                <a:blip r:embed="rId7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7" name="Rectangle 156"/>
              <p:cNvSpPr/>
              <p:nvPr/>
            </p:nvSpPr>
            <p:spPr>
              <a:xfrm>
                <a:off x="1543963" y="1831570"/>
                <a:ext cx="142782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dirty="0" smtClean="0">
                          <a:latin typeface="Cambria Math" panose="02040503050406030204" pitchFamily="18" charset="0"/>
                        </a:rPr>
                        <m:t>slope</m:t>
                      </m:r>
                      <m:d>
                        <m:d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dirty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=?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7" name="Rectangle 15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3963" y="1831570"/>
                <a:ext cx="1427827" cy="369332"/>
              </a:xfrm>
              <a:prstGeom prst="rect">
                <a:avLst/>
              </a:prstGeom>
              <a:blipFill rotWithShape="0">
                <a:blip r:embed="rId8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8" name="Rectangle 157"/>
              <p:cNvSpPr/>
              <p:nvPr/>
            </p:nvSpPr>
            <p:spPr>
              <a:xfrm>
                <a:off x="4816874" y="1831042"/>
                <a:ext cx="152240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dirty="0" smtClean="0">
                          <a:latin typeface="Cambria Math" panose="02040503050406030204" pitchFamily="18" charset="0"/>
                        </a:rPr>
                        <m:t>slope</m:t>
                      </m:r>
                      <m:d>
                        <m:d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dirty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8" name="Rectangle 1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6874" y="1831042"/>
                <a:ext cx="1522404" cy="369332"/>
              </a:xfrm>
              <a:prstGeom prst="rect">
                <a:avLst/>
              </a:prstGeom>
              <a:blipFill rotWithShape="0">
                <a:blip r:embed="rId9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9" name="Rectangle 158"/>
              <p:cNvSpPr/>
              <p:nvPr/>
            </p:nvSpPr>
            <p:spPr>
              <a:xfrm>
                <a:off x="6547241" y="1826855"/>
                <a:ext cx="152240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dirty="0" smtClean="0">
                          <a:latin typeface="Cambria Math" panose="02040503050406030204" pitchFamily="18" charset="0"/>
                        </a:rPr>
                        <m:t>slope</m:t>
                      </m:r>
                      <m:d>
                        <m:d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dirty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9" name="Rectangle 1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7241" y="1826855"/>
                <a:ext cx="1522404" cy="369332"/>
              </a:xfrm>
              <a:prstGeom prst="rect">
                <a:avLst/>
              </a:prstGeom>
              <a:blipFill rotWithShape="0">
                <a:blip r:embed="rId10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0" name="TextBox 159"/>
          <p:cNvSpPr txBox="1"/>
          <p:nvPr/>
        </p:nvSpPr>
        <p:spPr>
          <a:xfrm>
            <a:off x="4419600" y="4876800"/>
            <a:ext cx="70243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rgbClr val="0000CC"/>
                </a:solidFill>
              </a:rPr>
              <a:t>?</a:t>
            </a:r>
            <a:endParaRPr lang="en-US" sz="6600" b="1" dirty="0">
              <a:solidFill>
                <a:srgbClr val="0000CC"/>
              </a:solidFill>
            </a:endParaRPr>
          </a:p>
        </p:txBody>
      </p:sp>
      <p:cxnSp>
        <p:nvCxnSpPr>
          <p:cNvPr id="91" name="Straight Arrow Connector 90"/>
          <p:cNvCxnSpPr/>
          <p:nvPr/>
        </p:nvCxnSpPr>
        <p:spPr>
          <a:xfrm flipV="1">
            <a:off x="1443004" y="2516386"/>
            <a:ext cx="395" cy="461780"/>
          </a:xfrm>
          <a:prstGeom prst="straightConnector1">
            <a:avLst/>
          </a:prstGeom>
          <a:ln w="38100" cmpd="sng">
            <a:solidFill>
              <a:srgbClr val="FFC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 flipV="1">
            <a:off x="3129974" y="2499392"/>
            <a:ext cx="395" cy="461780"/>
          </a:xfrm>
          <a:prstGeom prst="straightConnector1">
            <a:avLst/>
          </a:prstGeom>
          <a:ln w="38100" cmpd="sng">
            <a:solidFill>
              <a:srgbClr val="FFC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flipV="1">
            <a:off x="1450452" y="3672328"/>
            <a:ext cx="395" cy="461780"/>
          </a:xfrm>
          <a:prstGeom prst="straightConnector1">
            <a:avLst/>
          </a:prstGeom>
          <a:ln w="38100" cmpd="sng">
            <a:solidFill>
              <a:srgbClr val="FFC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/>
          <p:nvPr/>
        </p:nvCxnSpPr>
        <p:spPr>
          <a:xfrm flipV="1">
            <a:off x="3137422" y="3655334"/>
            <a:ext cx="395" cy="461780"/>
          </a:xfrm>
          <a:prstGeom prst="straightConnector1">
            <a:avLst/>
          </a:prstGeom>
          <a:ln w="38100" cmpd="sng">
            <a:solidFill>
              <a:srgbClr val="FFC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/>
          <p:nvPr/>
        </p:nvCxnSpPr>
        <p:spPr>
          <a:xfrm>
            <a:off x="1450452" y="4189975"/>
            <a:ext cx="395" cy="461780"/>
          </a:xfrm>
          <a:prstGeom prst="straightConnector1">
            <a:avLst/>
          </a:prstGeom>
          <a:ln w="38100" cmpd="sng">
            <a:solidFill>
              <a:srgbClr val="00B0F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/>
          <p:cNvCxnSpPr/>
          <p:nvPr/>
        </p:nvCxnSpPr>
        <p:spPr>
          <a:xfrm>
            <a:off x="6534620" y="4152310"/>
            <a:ext cx="395" cy="461780"/>
          </a:xfrm>
          <a:prstGeom prst="straightConnector1">
            <a:avLst/>
          </a:prstGeom>
          <a:ln w="38100" cmpd="sng">
            <a:solidFill>
              <a:srgbClr val="00B0F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/>
          <p:nvPr/>
        </p:nvCxnSpPr>
        <p:spPr>
          <a:xfrm>
            <a:off x="1435021" y="3036995"/>
            <a:ext cx="395" cy="461780"/>
          </a:xfrm>
          <a:prstGeom prst="straightConnector1">
            <a:avLst/>
          </a:prstGeom>
          <a:ln w="38100" cmpd="sng">
            <a:solidFill>
              <a:srgbClr val="00B0F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/>
          <p:nvPr/>
        </p:nvCxnSpPr>
        <p:spPr>
          <a:xfrm>
            <a:off x="6494361" y="3013937"/>
            <a:ext cx="395" cy="461780"/>
          </a:xfrm>
          <a:prstGeom prst="straightConnector1">
            <a:avLst/>
          </a:prstGeom>
          <a:ln w="38100" cmpd="sng">
            <a:solidFill>
              <a:srgbClr val="00B0F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89563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>
                <a:solidFill>
                  <a:srgbClr val="0000CC"/>
                </a:solidFill>
              </a:rPr>
              <a:t>Limiting Cases: Positivity</a:t>
            </a:r>
            <a:endParaRPr lang="en-US" sz="3600" b="1" dirty="0" smtClean="0">
              <a:solidFill>
                <a:srgbClr val="0000CC"/>
              </a:solidFill>
            </a:endParaRP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23637" y="782273"/>
                <a:ext cx="7457903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Positivity can reduce the number of cases we need to consider, </a:t>
                </a:r>
                <a:r>
                  <a:rPr lang="en-US" sz="2000" i="1" dirty="0" smtClean="0"/>
                  <a:t>e.g. </a:t>
                </a:r>
                <a:r>
                  <a:rPr lang="en-US" sz="2000" dirty="0" smtClean="0"/>
                  <a:t>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i="0" dirty="0" smtClean="0">
                        <a:latin typeface="Cambria Math" panose="02040503050406030204" pitchFamily="18" charset="0"/>
                      </a:rPr>
                      <m:t>value</m:t>
                    </m:r>
                    <m:r>
                      <a:rPr lang="en-US" sz="2000" i="0" dirty="0" smtClean="0">
                        <a:latin typeface="Cambria Math" panose="02040503050406030204" pitchFamily="18" charset="0"/>
                      </a:rPr>
                      <m:t>(0)=0 </m:t>
                    </m:r>
                  </m:oMath>
                </a14:m>
                <a:r>
                  <a:rPr lang="en-US" sz="2000" dirty="0" smtClean="0"/>
                  <a:t>then must have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i="0" dirty="0" smtClean="0">
                        <a:latin typeface="Cambria Math" panose="02040503050406030204" pitchFamily="18" charset="0"/>
                      </a:rPr>
                      <m:t>slope</m:t>
                    </m:r>
                    <m:d>
                      <m:d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0" dirty="0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2000" i="0" dirty="0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637" y="782273"/>
                <a:ext cx="7457903" cy="707886"/>
              </a:xfrm>
              <a:prstGeom prst="rect">
                <a:avLst/>
              </a:prstGeom>
              <a:blipFill rotWithShape="0">
                <a:blip r:embed="rId5"/>
                <a:stretch>
                  <a:fillRect l="-817" t="-3448" b="-155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/>
          <p:cNvGrpSpPr/>
          <p:nvPr/>
        </p:nvGrpSpPr>
        <p:grpSpPr>
          <a:xfrm>
            <a:off x="959396" y="2129036"/>
            <a:ext cx="6800657" cy="2807012"/>
            <a:chOff x="1143000" y="1695379"/>
            <a:chExt cx="6800657" cy="2807012"/>
          </a:xfrm>
        </p:grpSpPr>
        <p:grpSp>
          <p:nvGrpSpPr>
            <p:cNvPr id="6" name="Group 5"/>
            <p:cNvGrpSpPr/>
            <p:nvPr/>
          </p:nvGrpSpPr>
          <p:grpSpPr>
            <a:xfrm>
              <a:off x="1143000" y="3247618"/>
              <a:ext cx="6800657" cy="1254773"/>
              <a:chOff x="1143000" y="3247618"/>
              <a:chExt cx="6800657" cy="1254773"/>
            </a:xfrm>
          </p:grpSpPr>
          <p:grpSp>
            <p:nvGrpSpPr>
              <p:cNvPr id="67" name="Group 66"/>
              <p:cNvGrpSpPr/>
              <p:nvPr/>
            </p:nvGrpSpPr>
            <p:grpSpPr>
              <a:xfrm>
                <a:off x="1143000" y="3247618"/>
                <a:ext cx="1717404" cy="1254773"/>
                <a:chOff x="6553200" y="3124200"/>
                <a:chExt cx="1717404" cy="1254773"/>
              </a:xfrm>
            </p:grpSpPr>
            <p:grpSp>
              <p:nvGrpSpPr>
                <p:cNvPr id="68" name="Group 67"/>
                <p:cNvGrpSpPr/>
                <p:nvPr/>
              </p:nvGrpSpPr>
              <p:grpSpPr>
                <a:xfrm>
                  <a:off x="6553200" y="3124200"/>
                  <a:ext cx="1717404" cy="1254773"/>
                  <a:chOff x="2221414" y="2672593"/>
                  <a:chExt cx="1717404" cy="1254773"/>
                </a:xfrm>
              </p:grpSpPr>
              <p:grpSp>
                <p:nvGrpSpPr>
                  <p:cNvPr id="81" name="Group 80"/>
                  <p:cNvGrpSpPr/>
                  <p:nvPr/>
                </p:nvGrpSpPr>
                <p:grpSpPr>
                  <a:xfrm>
                    <a:off x="2221414" y="2672593"/>
                    <a:ext cx="1656397" cy="914400"/>
                    <a:chOff x="2221414" y="2672593"/>
                    <a:chExt cx="1656397" cy="914400"/>
                  </a:xfrm>
                </p:grpSpPr>
                <p:grpSp>
                  <p:nvGrpSpPr>
                    <p:cNvPr id="83" name="Group 82"/>
                    <p:cNvGrpSpPr/>
                    <p:nvPr/>
                  </p:nvGrpSpPr>
                  <p:grpSpPr>
                    <a:xfrm>
                      <a:off x="2658611" y="2672593"/>
                      <a:ext cx="1219200" cy="914400"/>
                      <a:chOff x="2658611" y="2672593"/>
                      <a:chExt cx="1219200" cy="914400"/>
                    </a:xfrm>
                  </p:grpSpPr>
                  <p:cxnSp>
                    <p:nvCxnSpPr>
                      <p:cNvPr id="85" name="Straight Arrow Connector 84"/>
                      <p:cNvCxnSpPr/>
                      <p:nvPr/>
                    </p:nvCxnSpPr>
                    <p:spPr>
                      <a:xfrm flipV="1">
                        <a:off x="2667000" y="2672593"/>
                        <a:ext cx="0" cy="9144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6" name="Straight Arrow Connector 85"/>
                      <p:cNvCxnSpPr/>
                      <p:nvPr/>
                    </p:nvCxnSpPr>
                    <p:spPr>
                      <a:xfrm rot="5400000" flipV="1">
                        <a:off x="3268211" y="2963411"/>
                        <a:ext cx="0" cy="12192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84" name="TextBox 83"/>
                    <p:cNvSpPr txBox="1"/>
                    <p:nvPr/>
                  </p:nvSpPr>
                  <p:spPr>
                    <a:xfrm>
                      <a:off x="2221414" y="2828300"/>
                      <a:ext cx="461665" cy="665118"/>
                    </a:xfrm>
                    <a:prstGeom prst="rect">
                      <a:avLst/>
                    </a:prstGeom>
                    <a:noFill/>
                  </p:spPr>
                  <p:txBody>
                    <a:bodyPr vert="vert270" wrap="non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Value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sp>
                <p:nvSpPr>
                  <p:cNvPr id="82" name="TextBox 81"/>
                  <p:cNvSpPr txBox="1"/>
                  <p:nvPr/>
                </p:nvSpPr>
                <p:spPr>
                  <a:xfrm>
                    <a:off x="2597603" y="3558034"/>
                    <a:ext cx="1341215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0000CC"/>
                        </a:solidFill>
                      </a:rPr>
                      <a:t>parameter</a:t>
                    </a:r>
                    <a:endParaRPr lang="en-US" dirty="0">
                      <a:solidFill>
                        <a:srgbClr val="0000CC"/>
                      </a:solidFill>
                    </a:endParaRPr>
                  </a:p>
                </p:txBody>
              </p:sp>
            </p:grpSp>
            <p:cxnSp>
              <p:nvCxnSpPr>
                <p:cNvPr id="77" name="Straight Arrow Connector 76"/>
                <p:cNvCxnSpPr/>
                <p:nvPr/>
              </p:nvCxnSpPr>
              <p:spPr>
                <a:xfrm>
                  <a:off x="7014865" y="3581400"/>
                  <a:ext cx="609600" cy="0"/>
                </a:xfrm>
                <a:prstGeom prst="straightConnector1">
                  <a:avLst/>
                </a:prstGeom>
                <a:ln w="38100">
                  <a:solidFill>
                    <a:srgbClr val="0000CC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Arrow Connector 77"/>
                <p:cNvCxnSpPr/>
                <p:nvPr/>
              </p:nvCxnSpPr>
              <p:spPr>
                <a:xfrm flipV="1">
                  <a:off x="7014865" y="3375324"/>
                  <a:ext cx="585131" cy="206077"/>
                </a:xfrm>
                <a:prstGeom prst="straightConnector1">
                  <a:avLst/>
                </a:prstGeom>
                <a:ln w="38100">
                  <a:solidFill>
                    <a:srgbClr val="00B050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Arrow Connector 79"/>
                <p:cNvCxnSpPr/>
                <p:nvPr/>
              </p:nvCxnSpPr>
              <p:spPr>
                <a:xfrm>
                  <a:off x="7035138" y="3581836"/>
                  <a:ext cx="564858" cy="179673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7" name="Group 86"/>
              <p:cNvGrpSpPr/>
              <p:nvPr/>
            </p:nvGrpSpPr>
            <p:grpSpPr>
              <a:xfrm>
                <a:off x="4531836" y="3247618"/>
                <a:ext cx="1717404" cy="1254773"/>
                <a:chOff x="6553200" y="3124200"/>
                <a:chExt cx="1717404" cy="1254773"/>
              </a:xfrm>
            </p:grpSpPr>
            <p:grpSp>
              <p:nvGrpSpPr>
                <p:cNvPr id="88" name="Group 87"/>
                <p:cNvGrpSpPr/>
                <p:nvPr/>
              </p:nvGrpSpPr>
              <p:grpSpPr>
                <a:xfrm>
                  <a:off x="6553200" y="3124200"/>
                  <a:ext cx="1717404" cy="1254773"/>
                  <a:chOff x="2221414" y="2672593"/>
                  <a:chExt cx="1717404" cy="1254773"/>
                </a:xfrm>
              </p:grpSpPr>
              <p:grpSp>
                <p:nvGrpSpPr>
                  <p:cNvPr id="92" name="Group 91"/>
                  <p:cNvGrpSpPr/>
                  <p:nvPr/>
                </p:nvGrpSpPr>
                <p:grpSpPr>
                  <a:xfrm>
                    <a:off x="2221414" y="2672593"/>
                    <a:ext cx="1656397" cy="914400"/>
                    <a:chOff x="2221414" y="2672593"/>
                    <a:chExt cx="1656397" cy="914400"/>
                  </a:xfrm>
                </p:grpSpPr>
                <p:grpSp>
                  <p:nvGrpSpPr>
                    <p:cNvPr id="94" name="Group 93"/>
                    <p:cNvGrpSpPr/>
                    <p:nvPr/>
                  </p:nvGrpSpPr>
                  <p:grpSpPr>
                    <a:xfrm>
                      <a:off x="2658611" y="2672593"/>
                      <a:ext cx="1219200" cy="914400"/>
                      <a:chOff x="2658611" y="2672593"/>
                      <a:chExt cx="1219200" cy="914400"/>
                    </a:xfrm>
                  </p:grpSpPr>
                  <p:cxnSp>
                    <p:nvCxnSpPr>
                      <p:cNvPr id="96" name="Straight Arrow Connector 95"/>
                      <p:cNvCxnSpPr/>
                      <p:nvPr/>
                    </p:nvCxnSpPr>
                    <p:spPr>
                      <a:xfrm flipV="1">
                        <a:off x="2667000" y="2672593"/>
                        <a:ext cx="0" cy="9144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97" name="Straight Arrow Connector 96"/>
                      <p:cNvCxnSpPr/>
                      <p:nvPr/>
                    </p:nvCxnSpPr>
                    <p:spPr>
                      <a:xfrm rot="5400000" flipV="1">
                        <a:off x="3268211" y="2963411"/>
                        <a:ext cx="0" cy="12192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95" name="TextBox 94"/>
                    <p:cNvSpPr txBox="1"/>
                    <p:nvPr/>
                  </p:nvSpPr>
                  <p:spPr>
                    <a:xfrm>
                      <a:off x="2221414" y="2828300"/>
                      <a:ext cx="461665" cy="665118"/>
                    </a:xfrm>
                    <a:prstGeom prst="rect">
                      <a:avLst/>
                    </a:prstGeom>
                    <a:noFill/>
                  </p:spPr>
                  <p:txBody>
                    <a:bodyPr vert="vert270" wrap="non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Value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sp>
                <p:nvSpPr>
                  <p:cNvPr id="93" name="TextBox 92"/>
                  <p:cNvSpPr txBox="1"/>
                  <p:nvPr/>
                </p:nvSpPr>
                <p:spPr>
                  <a:xfrm>
                    <a:off x="2597603" y="3558034"/>
                    <a:ext cx="1341215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0000CC"/>
                        </a:solidFill>
                      </a:rPr>
                      <a:t>parameter</a:t>
                    </a:r>
                    <a:endParaRPr lang="en-US" dirty="0">
                      <a:solidFill>
                        <a:srgbClr val="0000CC"/>
                      </a:solidFill>
                    </a:endParaRPr>
                  </a:p>
                </p:txBody>
              </p:sp>
            </p:grpSp>
            <p:cxnSp>
              <p:nvCxnSpPr>
                <p:cNvPr id="89" name="Straight Arrow Connector 88"/>
                <p:cNvCxnSpPr/>
                <p:nvPr/>
              </p:nvCxnSpPr>
              <p:spPr>
                <a:xfrm>
                  <a:off x="7014865" y="3581400"/>
                  <a:ext cx="609600" cy="0"/>
                </a:xfrm>
                <a:prstGeom prst="straightConnector1">
                  <a:avLst/>
                </a:prstGeom>
                <a:ln w="38100">
                  <a:solidFill>
                    <a:srgbClr val="0000CC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8" name="Group 97"/>
              <p:cNvGrpSpPr/>
              <p:nvPr/>
            </p:nvGrpSpPr>
            <p:grpSpPr>
              <a:xfrm>
                <a:off x="2837418" y="3247618"/>
                <a:ext cx="1717404" cy="1254773"/>
                <a:chOff x="6553200" y="3124200"/>
                <a:chExt cx="1717404" cy="1254773"/>
              </a:xfrm>
            </p:grpSpPr>
            <p:grpSp>
              <p:nvGrpSpPr>
                <p:cNvPr id="99" name="Group 98"/>
                <p:cNvGrpSpPr/>
                <p:nvPr/>
              </p:nvGrpSpPr>
              <p:grpSpPr>
                <a:xfrm>
                  <a:off x="6553200" y="3124200"/>
                  <a:ext cx="1717404" cy="1254773"/>
                  <a:chOff x="2221414" y="2672593"/>
                  <a:chExt cx="1717404" cy="1254773"/>
                </a:xfrm>
              </p:grpSpPr>
              <p:grpSp>
                <p:nvGrpSpPr>
                  <p:cNvPr id="103" name="Group 102"/>
                  <p:cNvGrpSpPr/>
                  <p:nvPr/>
                </p:nvGrpSpPr>
                <p:grpSpPr>
                  <a:xfrm>
                    <a:off x="2221414" y="2672593"/>
                    <a:ext cx="1656397" cy="914400"/>
                    <a:chOff x="2221414" y="2672593"/>
                    <a:chExt cx="1656397" cy="914400"/>
                  </a:xfrm>
                </p:grpSpPr>
                <p:grpSp>
                  <p:nvGrpSpPr>
                    <p:cNvPr id="105" name="Group 104"/>
                    <p:cNvGrpSpPr/>
                    <p:nvPr/>
                  </p:nvGrpSpPr>
                  <p:grpSpPr>
                    <a:xfrm>
                      <a:off x="2658611" y="2672593"/>
                      <a:ext cx="1219200" cy="914400"/>
                      <a:chOff x="2658611" y="2672593"/>
                      <a:chExt cx="1219200" cy="914400"/>
                    </a:xfrm>
                  </p:grpSpPr>
                  <p:cxnSp>
                    <p:nvCxnSpPr>
                      <p:cNvPr id="107" name="Straight Arrow Connector 106"/>
                      <p:cNvCxnSpPr/>
                      <p:nvPr/>
                    </p:nvCxnSpPr>
                    <p:spPr>
                      <a:xfrm flipV="1">
                        <a:off x="2667000" y="2672593"/>
                        <a:ext cx="0" cy="9144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8" name="Straight Arrow Connector 107"/>
                      <p:cNvCxnSpPr/>
                      <p:nvPr/>
                    </p:nvCxnSpPr>
                    <p:spPr>
                      <a:xfrm rot="5400000" flipV="1">
                        <a:off x="3268211" y="2963411"/>
                        <a:ext cx="0" cy="12192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106" name="TextBox 105"/>
                    <p:cNvSpPr txBox="1"/>
                    <p:nvPr/>
                  </p:nvSpPr>
                  <p:spPr>
                    <a:xfrm>
                      <a:off x="2221414" y="2828300"/>
                      <a:ext cx="461665" cy="665118"/>
                    </a:xfrm>
                    <a:prstGeom prst="rect">
                      <a:avLst/>
                    </a:prstGeom>
                    <a:noFill/>
                  </p:spPr>
                  <p:txBody>
                    <a:bodyPr vert="vert270" wrap="non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Value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sp>
                <p:nvSpPr>
                  <p:cNvPr id="104" name="TextBox 103"/>
                  <p:cNvSpPr txBox="1"/>
                  <p:nvPr/>
                </p:nvSpPr>
                <p:spPr>
                  <a:xfrm>
                    <a:off x="2597603" y="3558034"/>
                    <a:ext cx="1341215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0000CC"/>
                        </a:solidFill>
                      </a:rPr>
                      <a:t>parameter</a:t>
                    </a:r>
                    <a:endParaRPr lang="en-US" dirty="0">
                      <a:solidFill>
                        <a:srgbClr val="0000CC"/>
                      </a:solidFill>
                    </a:endParaRPr>
                  </a:p>
                </p:txBody>
              </p:sp>
            </p:grpSp>
            <p:cxnSp>
              <p:nvCxnSpPr>
                <p:cNvPr id="101" name="Straight Arrow Connector 100"/>
                <p:cNvCxnSpPr/>
                <p:nvPr/>
              </p:nvCxnSpPr>
              <p:spPr>
                <a:xfrm flipV="1">
                  <a:off x="7014865" y="3375324"/>
                  <a:ext cx="585131" cy="206077"/>
                </a:xfrm>
                <a:prstGeom prst="straightConnector1">
                  <a:avLst/>
                </a:prstGeom>
                <a:ln w="38100">
                  <a:solidFill>
                    <a:srgbClr val="00B050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0" name="Group 109"/>
              <p:cNvGrpSpPr/>
              <p:nvPr/>
            </p:nvGrpSpPr>
            <p:grpSpPr>
              <a:xfrm>
                <a:off x="6226253" y="3247618"/>
                <a:ext cx="1717404" cy="1254773"/>
                <a:chOff x="6553200" y="3124200"/>
                <a:chExt cx="1717404" cy="1254773"/>
              </a:xfrm>
            </p:grpSpPr>
            <p:grpSp>
              <p:nvGrpSpPr>
                <p:cNvPr id="111" name="Group 110"/>
                <p:cNvGrpSpPr/>
                <p:nvPr/>
              </p:nvGrpSpPr>
              <p:grpSpPr>
                <a:xfrm>
                  <a:off x="6553200" y="3124200"/>
                  <a:ext cx="1717404" cy="1254773"/>
                  <a:chOff x="2221414" y="2672593"/>
                  <a:chExt cx="1717404" cy="1254773"/>
                </a:xfrm>
              </p:grpSpPr>
              <p:grpSp>
                <p:nvGrpSpPr>
                  <p:cNvPr id="115" name="Group 114"/>
                  <p:cNvGrpSpPr/>
                  <p:nvPr/>
                </p:nvGrpSpPr>
                <p:grpSpPr>
                  <a:xfrm>
                    <a:off x="2221414" y="2672593"/>
                    <a:ext cx="1656397" cy="914400"/>
                    <a:chOff x="2221414" y="2672593"/>
                    <a:chExt cx="1656397" cy="914400"/>
                  </a:xfrm>
                </p:grpSpPr>
                <p:grpSp>
                  <p:nvGrpSpPr>
                    <p:cNvPr id="117" name="Group 116"/>
                    <p:cNvGrpSpPr/>
                    <p:nvPr/>
                  </p:nvGrpSpPr>
                  <p:grpSpPr>
                    <a:xfrm>
                      <a:off x="2658611" y="2672593"/>
                      <a:ext cx="1219200" cy="914400"/>
                      <a:chOff x="2658611" y="2672593"/>
                      <a:chExt cx="1219200" cy="914400"/>
                    </a:xfrm>
                  </p:grpSpPr>
                  <p:cxnSp>
                    <p:nvCxnSpPr>
                      <p:cNvPr id="119" name="Straight Arrow Connector 118"/>
                      <p:cNvCxnSpPr/>
                      <p:nvPr/>
                    </p:nvCxnSpPr>
                    <p:spPr>
                      <a:xfrm flipV="1">
                        <a:off x="2667000" y="2672593"/>
                        <a:ext cx="0" cy="9144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0" name="Straight Arrow Connector 119"/>
                      <p:cNvCxnSpPr/>
                      <p:nvPr/>
                    </p:nvCxnSpPr>
                    <p:spPr>
                      <a:xfrm rot="5400000" flipV="1">
                        <a:off x="3268211" y="2963411"/>
                        <a:ext cx="0" cy="12192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118" name="TextBox 117"/>
                    <p:cNvSpPr txBox="1"/>
                    <p:nvPr/>
                  </p:nvSpPr>
                  <p:spPr>
                    <a:xfrm>
                      <a:off x="2221414" y="2828300"/>
                      <a:ext cx="461665" cy="665118"/>
                    </a:xfrm>
                    <a:prstGeom prst="rect">
                      <a:avLst/>
                    </a:prstGeom>
                    <a:noFill/>
                  </p:spPr>
                  <p:txBody>
                    <a:bodyPr vert="vert270" wrap="non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Value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sp>
                <p:nvSpPr>
                  <p:cNvPr id="116" name="TextBox 115"/>
                  <p:cNvSpPr txBox="1"/>
                  <p:nvPr/>
                </p:nvSpPr>
                <p:spPr>
                  <a:xfrm>
                    <a:off x="2597603" y="3558034"/>
                    <a:ext cx="1341215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0000CC"/>
                        </a:solidFill>
                      </a:rPr>
                      <a:t>parameter</a:t>
                    </a:r>
                    <a:endParaRPr lang="en-US" dirty="0">
                      <a:solidFill>
                        <a:srgbClr val="0000CC"/>
                      </a:solidFill>
                    </a:endParaRPr>
                  </a:p>
                </p:txBody>
              </p:sp>
            </p:grpSp>
            <p:cxnSp>
              <p:nvCxnSpPr>
                <p:cNvPr id="114" name="Straight Arrow Connector 113"/>
                <p:cNvCxnSpPr/>
                <p:nvPr/>
              </p:nvCxnSpPr>
              <p:spPr>
                <a:xfrm>
                  <a:off x="7035138" y="3581836"/>
                  <a:ext cx="564858" cy="179673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" name="Group 6"/>
            <p:cNvGrpSpPr/>
            <p:nvPr/>
          </p:nvGrpSpPr>
          <p:grpSpPr>
            <a:xfrm>
              <a:off x="1143000" y="1695379"/>
              <a:ext cx="6800657" cy="1254773"/>
              <a:chOff x="1143000" y="1695379"/>
              <a:chExt cx="6800657" cy="1254773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1143000" y="1695379"/>
                <a:ext cx="1717404" cy="1254773"/>
                <a:chOff x="1143000" y="1695379"/>
                <a:chExt cx="1717404" cy="1254773"/>
              </a:xfrm>
            </p:grpSpPr>
            <p:grpSp>
              <p:nvGrpSpPr>
                <p:cNvPr id="30" name="Group 29"/>
                <p:cNvGrpSpPr/>
                <p:nvPr/>
              </p:nvGrpSpPr>
              <p:grpSpPr>
                <a:xfrm>
                  <a:off x="1143000" y="1695379"/>
                  <a:ext cx="1717404" cy="1254773"/>
                  <a:chOff x="6553200" y="3124200"/>
                  <a:chExt cx="1717404" cy="1254773"/>
                </a:xfrm>
              </p:grpSpPr>
              <p:grpSp>
                <p:nvGrpSpPr>
                  <p:cNvPr id="13" name="Group 12"/>
                  <p:cNvGrpSpPr/>
                  <p:nvPr/>
                </p:nvGrpSpPr>
                <p:grpSpPr>
                  <a:xfrm>
                    <a:off x="6553200" y="3124200"/>
                    <a:ext cx="1717404" cy="1254773"/>
                    <a:chOff x="2221414" y="2672593"/>
                    <a:chExt cx="1717404" cy="1254773"/>
                  </a:xfrm>
                </p:grpSpPr>
                <p:grpSp>
                  <p:nvGrpSpPr>
                    <p:cNvPr id="14" name="Group 13"/>
                    <p:cNvGrpSpPr/>
                    <p:nvPr/>
                  </p:nvGrpSpPr>
                  <p:grpSpPr>
                    <a:xfrm>
                      <a:off x="2221414" y="2672593"/>
                      <a:ext cx="1656397" cy="914400"/>
                      <a:chOff x="2221414" y="2672593"/>
                      <a:chExt cx="1656397" cy="914400"/>
                    </a:xfrm>
                  </p:grpSpPr>
                  <p:grpSp>
                    <p:nvGrpSpPr>
                      <p:cNvPr id="16" name="Group 15"/>
                      <p:cNvGrpSpPr/>
                      <p:nvPr/>
                    </p:nvGrpSpPr>
                    <p:grpSpPr>
                      <a:xfrm>
                        <a:off x="2658611" y="2672593"/>
                        <a:ext cx="1219200" cy="914400"/>
                        <a:chOff x="2658611" y="2672593"/>
                        <a:chExt cx="1219200" cy="914400"/>
                      </a:xfrm>
                    </p:grpSpPr>
                    <p:cxnSp>
                      <p:nvCxnSpPr>
                        <p:cNvPr id="18" name="Straight Arrow Connector 17"/>
                        <p:cNvCxnSpPr/>
                        <p:nvPr/>
                      </p:nvCxnSpPr>
                      <p:spPr>
                        <a:xfrm flipV="1">
                          <a:off x="2667000" y="2672593"/>
                          <a:ext cx="0" cy="914400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" name="Straight Arrow Connector 18"/>
                        <p:cNvCxnSpPr/>
                        <p:nvPr/>
                      </p:nvCxnSpPr>
                      <p:spPr>
                        <a:xfrm rot="5400000" flipV="1">
                          <a:off x="3268211" y="2963411"/>
                          <a:ext cx="0" cy="1219200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17" name="TextBox 16"/>
                      <p:cNvSpPr txBox="1"/>
                      <p:nvPr/>
                    </p:nvSpPr>
                    <p:spPr>
                      <a:xfrm>
                        <a:off x="2221414" y="2828300"/>
                        <a:ext cx="461665" cy="66511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vert="vert270" wrap="non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Value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15" name="TextBox 14"/>
                    <p:cNvSpPr txBox="1"/>
                    <p:nvPr/>
                  </p:nvSpPr>
                  <p:spPr>
                    <a:xfrm>
                      <a:off x="2597603" y="3558034"/>
                      <a:ext cx="1341215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parameter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cxnSp>
                <p:nvCxnSpPr>
                  <p:cNvPr id="20" name="Straight Arrow Connector 19"/>
                  <p:cNvCxnSpPr/>
                  <p:nvPr/>
                </p:nvCxnSpPr>
                <p:spPr>
                  <a:xfrm>
                    <a:off x="7014865" y="3981377"/>
                    <a:ext cx="609600" cy="0"/>
                  </a:xfrm>
                  <a:prstGeom prst="straightConnector1">
                    <a:avLst/>
                  </a:prstGeom>
                  <a:ln w="38100">
                    <a:solidFill>
                      <a:srgbClr val="0000CC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Arrow Connector 26"/>
                  <p:cNvCxnSpPr/>
                  <p:nvPr/>
                </p:nvCxnSpPr>
                <p:spPr>
                  <a:xfrm flipV="1">
                    <a:off x="7014865" y="3801269"/>
                    <a:ext cx="585131" cy="192998"/>
                  </a:xfrm>
                  <a:prstGeom prst="straightConnector1">
                    <a:avLst/>
                  </a:prstGeom>
                  <a:ln w="38100">
                    <a:solidFill>
                      <a:srgbClr val="00B05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09" name="Straight Arrow Connector 108"/>
                <p:cNvCxnSpPr/>
                <p:nvPr/>
              </p:nvCxnSpPr>
              <p:spPr>
                <a:xfrm>
                  <a:off x="1601232" y="2596562"/>
                  <a:ext cx="564858" cy="179673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prstDash val="soli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2" name="Group 121"/>
              <p:cNvGrpSpPr/>
              <p:nvPr/>
            </p:nvGrpSpPr>
            <p:grpSpPr>
              <a:xfrm>
                <a:off x="2837418" y="1695379"/>
                <a:ext cx="1717404" cy="1254773"/>
                <a:chOff x="6553200" y="3124200"/>
                <a:chExt cx="1717404" cy="1254773"/>
              </a:xfrm>
            </p:grpSpPr>
            <p:grpSp>
              <p:nvGrpSpPr>
                <p:cNvPr id="124" name="Group 123"/>
                <p:cNvGrpSpPr/>
                <p:nvPr/>
              </p:nvGrpSpPr>
              <p:grpSpPr>
                <a:xfrm>
                  <a:off x="6553200" y="3124200"/>
                  <a:ext cx="1717404" cy="1254773"/>
                  <a:chOff x="2221414" y="2672593"/>
                  <a:chExt cx="1717404" cy="1254773"/>
                </a:xfrm>
              </p:grpSpPr>
              <p:grpSp>
                <p:nvGrpSpPr>
                  <p:cNvPr id="127" name="Group 126"/>
                  <p:cNvGrpSpPr/>
                  <p:nvPr/>
                </p:nvGrpSpPr>
                <p:grpSpPr>
                  <a:xfrm>
                    <a:off x="2221414" y="2672593"/>
                    <a:ext cx="1656397" cy="914400"/>
                    <a:chOff x="2221414" y="2672593"/>
                    <a:chExt cx="1656397" cy="914400"/>
                  </a:xfrm>
                </p:grpSpPr>
                <p:grpSp>
                  <p:nvGrpSpPr>
                    <p:cNvPr id="129" name="Group 128"/>
                    <p:cNvGrpSpPr/>
                    <p:nvPr/>
                  </p:nvGrpSpPr>
                  <p:grpSpPr>
                    <a:xfrm>
                      <a:off x="2658611" y="2672593"/>
                      <a:ext cx="1219200" cy="914400"/>
                      <a:chOff x="2658611" y="2672593"/>
                      <a:chExt cx="1219200" cy="914400"/>
                    </a:xfrm>
                  </p:grpSpPr>
                  <p:cxnSp>
                    <p:nvCxnSpPr>
                      <p:cNvPr id="131" name="Straight Arrow Connector 130"/>
                      <p:cNvCxnSpPr/>
                      <p:nvPr/>
                    </p:nvCxnSpPr>
                    <p:spPr>
                      <a:xfrm flipV="1">
                        <a:off x="2667000" y="2672593"/>
                        <a:ext cx="0" cy="9144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32" name="Straight Arrow Connector 131"/>
                      <p:cNvCxnSpPr/>
                      <p:nvPr/>
                    </p:nvCxnSpPr>
                    <p:spPr>
                      <a:xfrm rot="5400000" flipV="1">
                        <a:off x="3268211" y="2963411"/>
                        <a:ext cx="0" cy="12192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130" name="TextBox 129"/>
                    <p:cNvSpPr txBox="1"/>
                    <p:nvPr/>
                  </p:nvSpPr>
                  <p:spPr>
                    <a:xfrm>
                      <a:off x="2221414" y="2828300"/>
                      <a:ext cx="461665" cy="665118"/>
                    </a:xfrm>
                    <a:prstGeom prst="rect">
                      <a:avLst/>
                    </a:prstGeom>
                    <a:noFill/>
                  </p:spPr>
                  <p:txBody>
                    <a:bodyPr vert="vert270" wrap="non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Value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sp>
                <p:nvSpPr>
                  <p:cNvPr id="128" name="TextBox 127"/>
                  <p:cNvSpPr txBox="1"/>
                  <p:nvPr/>
                </p:nvSpPr>
                <p:spPr>
                  <a:xfrm>
                    <a:off x="2597603" y="3558034"/>
                    <a:ext cx="1341215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0000CC"/>
                        </a:solidFill>
                      </a:rPr>
                      <a:t>parameter</a:t>
                    </a:r>
                    <a:endParaRPr lang="en-US" dirty="0">
                      <a:solidFill>
                        <a:srgbClr val="0000CC"/>
                      </a:solidFill>
                    </a:endParaRPr>
                  </a:p>
                </p:txBody>
              </p:sp>
            </p:grpSp>
            <p:cxnSp>
              <p:nvCxnSpPr>
                <p:cNvPr id="126" name="Straight Arrow Connector 125"/>
                <p:cNvCxnSpPr/>
                <p:nvPr/>
              </p:nvCxnSpPr>
              <p:spPr>
                <a:xfrm flipV="1">
                  <a:off x="7014865" y="3801269"/>
                  <a:ext cx="585131" cy="192998"/>
                </a:xfrm>
                <a:prstGeom prst="straightConnector1">
                  <a:avLst/>
                </a:prstGeom>
                <a:ln w="38100">
                  <a:solidFill>
                    <a:srgbClr val="00B05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4" name="Group 133"/>
              <p:cNvGrpSpPr/>
              <p:nvPr/>
            </p:nvGrpSpPr>
            <p:grpSpPr>
              <a:xfrm>
                <a:off x="4531836" y="1695379"/>
                <a:ext cx="1717404" cy="1254773"/>
                <a:chOff x="6553200" y="3124200"/>
                <a:chExt cx="1717404" cy="1254773"/>
              </a:xfrm>
            </p:grpSpPr>
            <p:grpSp>
              <p:nvGrpSpPr>
                <p:cNvPr id="136" name="Group 135"/>
                <p:cNvGrpSpPr/>
                <p:nvPr/>
              </p:nvGrpSpPr>
              <p:grpSpPr>
                <a:xfrm>
                  <a:off x="6553200" y="3124200"/>
                  <a:ext cx="1717404" cy="1254773"/>
                  <a:chOff x="2221414" y="2672593"/>
                  <a:chExt cx="1717404" cy="1254773"/>
                </a:xfrm>
              </p:grpSpPr>
              <p:grpSp>
                <p:nvGrpSpPr>
                  <p:cNvPr id="139" name="Group 138"/>
                  <p:cNvGrpSpPr/>
                  <p:nvPr/>
                </p:nvGrpSpPr>
                <p:grpSpPr>
                  <a:xfrm>
                    <a:off x="2221414" y="2672593"/>
                    <a:ext cx="1656397" cy="914400"/>
                    <a:chOff x="2221414" y="2672593"/>
                    <a:chExt cx="1656397" cy="914400"/>
                  </a:xfrm>
                </p:grpSpPr>
                <p:grpSp>
                  <p:nvGrpSpPr>
                    <p:cNvPr id="141" name="Group 140"/>
                    <p:cNvGrpSpPr/>
                    <p:nvPr/>
                  </p:nvGrpSpPr>
                  <p:grpSpPr>
                    <a:xfrm>
                      <a:off x="2658611" y="2672593"/>
                      <a:ext cx="1219200" cy="914400"/>
                      <a:chOff x="2658611" y="2672593"/>
                      <a:chExt cx="1219200" cy="914400"/>
                    </a:xfrm>
                  </p:grpSpPr>
                  <p:cxnSp>
                    <p:nvCxnSpPr>
                      <p:cNvPr id="143" name="Straight Arrow Connector 142"/>
                      <p:cNvCxnSpPr/>
                      <p:nvPr/>
                    </p:nvCxnSpPr>
                    <p:spPr>
                      <a:xfrm flipV="1">
                        <a:off x="2667000" y="2672593"/>
                        <a:ext cx="0" cy="9144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44" name="Straight Arrow Connector 143"/>
                      <p:cNvCxnSpPr/>
                      <p:nvPr/>
                    </p:nvCxnSpPr>
                    <p:spPr>
                      <a:xfrm rot="5400000" flipV="1">
                        <a:off x="3268211" y="2963411"/>
                        <a:ext cx="0" cy="12192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142" name="TextBox 141"/>
                    <p:cNvSpPr txBox="1"/>
                    <p:nvPr/>
                  </p:nvSpPr>
                  <p:spPr>
                    <a:xfrm>
                      <a:off x="2221414" y="2828300"/>
                      <a:ext cx="461665" cy="665118"/>
                    </a:xfrm>
                    <a:prstGeom prst="rect">
                      <a:avLst/>
                    </a:prstGeom>
                    <a:noFill/>
                  </p:spPr>
                  <p:txBody>
                    <a:bodyPr vert="vert270" wrap="non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Value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sp>
                <p:nvSpPr>
                  <p:cNvPr id="140" name="TextBox 139"/>
                  <p:cNvSpPr txBox="1"/>
                  <p:nvPr/>
                </p:nvSpPr>
                <p:spPr>
                  <a:xfrm>
                    <a:off x="2597603" y="3558034"/>
                    <a:ext cx="1341215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0000CC"/>
                        </a:solidFill>
                      </a:rPr>
                      <a:t>parameter</a:t>
                    </a:r>
                    <a:endParaRPr lang="en-US" dirty="0">
                      <a:solidFill>
                        <a:srgbClr val="0000CC"/>
                      </a:solidFill>
                    </a:endParaRPr>
                  </a:p>
                </p:txBody>
              </p:sp>
            </p:grpSp>
            <p:cxnSp>
              <p:nvCxnSpPr>
                <p:cNvPr id="137" name="Straight Arrow Connector 136"/>
                <p:cNvCxnSpPr/>
                <p:nvPr/>
              </p:nvCxnSpPr>
              <p:spPr>
                <a:xfrm>
                  <a:off x="7014865" y="3981377"/>
                  <a:ext cx="609600" cy="0"/>
                </a:xfrm>
                <a:prstGeom prst="straightConnector1">
                  <a:avLst/>
                </a:prstGeom>
                <a:ln w="38100">
                  <a:solidFill>
                    <a:srgbClr val="0000CC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5" name="Group 144"/>
              <p:cNvGrpSpPr/>
              <p:nvPr/>
            </p:nvGrpSpPr>
            <p:grpSpPr>
              <a:xfrm>
                <a:off x="6226253" y="1695379"/>
                <a:ext cx="1717404" cy="1254773"/>
                <a:chOff x="1143000" y="1695379"/>
                <a:chExt cx="1717404" cy="1254773"/>
              </a:xfrm>
            </p:grpSpPr>
            <p:grpSp>
              <p:nvGrpSpPr>
                <p:cNvPr id="148" name="Group 147"/>
                <p:cNvGrpSpPr/>
                <p:nvPr/>
              </p:nvGrpSpPr>
              <p:grpSpPr>
                <a:xfrm>
                  <a:off x="1143000" y="1695379"/>
                  <a:ext cx="1717404" cy="1254773"/>
                  <a:chOff x="2221414" y="2672593"/>
                  <a:chExt cx="1717404" cy="1254773"/>
                </a:xfrm>
              </p:grpSpPr>
              <p:grpSp>
                <p:nvGrpSpPr>
                  <p:cNvPr id="151" name="Group 150"/>
                  <p:cNvGrpSpPr/>
                  <p:nvPr/>
                </p:nvGrpSpPr>
                <p:grpSpPr>
                  <a:xfrm>
                    <a:off x="2221414" y="2672593"/>
                    <a:ext cx="1656397" cy="914400"/>
                    <a:chOff x="2221414" y="2672593"/>
                    <a:chExt cx="1656397" cy="914400"/>
                  </a:xfrm>
                </p:grpSpPr>
                <p:grpSp>
                  <p:nvGrpSpPr>
                    <p:cNvPr id="153" name="Group 152"/>
                    <p:cNvGrpSpPr/>
                    <p:nvPr/>
                  </p:nvGrpSpPr>
                  <p:grpSpPr>
                    <a:xfrm>
                      <a:off x="2658611" y="2672593"/>
                      <a:ext cx="1219200" cy="914400"/>
                      <a:chOff x="2658611" y="2672593"/>
                      <a:chExt cx="1219200" cy="914400"/>
                    </a:xfrm>
                  </p:grpSpPr>
                  <p:cxnSp>
                    <p:nvCxnSpPr>
                      <p:cNvPr id="155" name="Straight Arrow Connector 154"/>
                      <p:cNvCxnSpPr/>
                      <p:nvPr/>
                    </p:nvCxnSpPr>
                    <p:spPr>
                      <a:xfrm flipV="1">
                        <a:off x="2667000" y="2672593"/>
                        <a:ext cx="0" cy="9144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56" name="Straight Arrow Connector 155"/>
                      <p:cNvCxnSpPr/>
                      <p:nvPr/>
                    </p:nvCxnSpPr>
                    <p:spPr>
                      <a:xfrm rot="5400000" flipV="1">
                        <a:off x="3268211" y="2963411"/>
                        <a:ext cx="0" cy="12192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154" name="TextBox 153"/>
                    <p:cNvSpPr txBox="1"/>
                    <p:nvPr/>
                  </p:nvSpPr>
                  <p:spPr>
                    <a:xfrm>
                      <a:off x="2221414" y="2828300"/>
                      <a:ext cx="461665" cy="665118"/>
                    </a:xfrm>
                    <a:prstGeom prst="rect">
                      <a:avLst/>
                    </a:prstGeom>
                    <a:noFill/>
                  </p:spPr>
                  <p:txBody>
                    <a:bodyPr vert="vert270" wrap="non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Value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sp>
                <p:nvSpPr>
                  <p:cNvPr id="152" name="TextBox 151"/>
                  <p:cNvSpPr txBox="1"/>
                  <p:nvPr/>
                </p:nvSpPr>
                <p:spPr>
                  <a:xfrm>
                    <a:off x="2597603" y="3558034"/>
                    <a:ext cx="1341215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0000CC"/>
                        </a:solidFill>
                      </a:rPr>
                      <a:t>parameter</a:t>
                    </a:r>
                    <a:endParaRPr lang="en-US" dirty="0">
                      <a:solidFill>
                        <a:srgbClr val="0000CC"/>
                      </a:solidFill>
                    </a:endParaRPr>
                  </a:p>
                </p:txBody>
              </p:sp>
            </p:grpSp>
            <p:cxnSp>
              <p:nvCxnSpPr>
                <p:cNvPr id="147" name="Straight Arrow Connector 146"/>
                <p:cNvCxnSpPr/>
                <p:nvPr/>
              </p:nvCxnSpPr>
              <p:spPr>
                <a:xfrm>
                  <a:off x="1601232" y="2596562"/>
                  <a:ext cx="564858" cy="179673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prstDash val="soli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3160942" y="1826855"/>
                <a:ext cx="152240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dirty="0" smtClean="0">
                          <a:latin typeface="Cambria Math" panose="02040503050406030204" pitchFamily="18" charset="0"/>
                        </a:rPr>
                        <m:t>slope</m:t>
                      </m:r>
                      <m:d>
                        <m:d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dirty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0942" y="1826855"/>
                <a:ext cx="1522404" cy="369332"/>
              </a:xfrm>
              <a:prstGeom prst="rect">
                <a:avLst/>
              </a:prstGeom>
              <a:blipFill rotWithShape="0">
                <a:blip r:embed="rId6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7" name="Rectangle 156"/>
              <p:cNvSpPr/>
              <p:nvPr/>
            </p:nvSpPr>
            <p:spPr>
              <a:xfrm>
                <a:off x="1543963" y="1831570"/>
                <a:ext cx="142782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dirty="0" smtClean="0">
                          <a:latin typeface="Cambria Math" panose="02040503050406030204" pitchFamily="18" charset="0"/>
                        </a:rPr>
                        <m:t>slope</m:t>
                      </m:r>
                      <m:d>
                        <m:d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dirty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=?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7" name="Rectangle 15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3963" y="1831570"/>
                <a:ext cx="1427827" cy="369332"/>
              </a:xfrm>
              <a:prstGeom prst="rect">
                <a:avLst/>
              </a:prstGeom>
              <a:blipFill rotWithShape="0">
                <a:blip r:embed="rId7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8" name="Rectangle 157"/>
              <p:cNvSpPr/>
              <p:nvPr/>
            </p:nvSpPr>
            <p:spPr>
              <a:xfrm>
                <a:off x="4816874" y="1831042"/>
                <a:ext cx="152240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dirty="0" smtClean="0">
                          <a:latin typeface="Cambria Math" panose="02040503050406030204" pitchFamily="18" charset="0"/>
                        </a:rPr>
                        <m:t>slope</m:t>
                      </m:r>
                      <m:d>
                        <m:d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dirty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8" name="Rectangle 1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6874" y="1831042"/>
                <a:ext cx="1522404" cy="369332"/>
              </a:xfrm>
              <a:prstGeom prst="rect">
                <a:avLst/>
              </a:prstGeom>
              <a:blipFill rotWithShape="0">
                <a:blip r:embed="rId8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9" name="Rectangle 158"/>
              <p:cNvSpPr/>
              <p:nvPr/>
            </p:nvSpPr>
            <p:spPr>
              <a:xfrm>
                <a:off x="6547241" y="1826855"/>
                <a:ext cx="152240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dirty="0" smtClean="0">
                          <a:latin typeface="Cambria Math" panose="02040503050406030204" pitchFamily="18" charset="0"/>
                        </a:rPr>
                        <m:t>slope</m:t>
                      </m:r>
                      <m:d>
                        <m:d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dirty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9" name="Rectangle 1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7241" y="1826855"/>
                <a:ext cx="1522404" cy="369332"/>
              </a:xfrm>
              <a:prstGeom prst="rect">
                <a:avLst/>
              </a:prstGeom>
              <a:blipFill rotWithShape="0">
                <a:blip r:embed="rId9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1" name="Multiply 90"/>
          <p:cNvSpPr/>
          <p:nvPr/>
        </p:nvSpPr>
        <p:spPr>
          <a:xfrm>
            <a:off x="6373937" y="1943332"/>
            <a:ext cx="1447800" cy="1371600"/>
          </a:xfrm>
          <a:prstGeom prst="mathMultiply">
            <a:avLst/>
          </a:prstGeom>
          <a:solidFill>
            <a:srgbClr val="FF0000">
              <a:alpha val="6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0" name="Straight Arrow Connector 99"/>
          <p:cNvCxnSpPr/>
          <p:nvPr/>
        </p:nvCxnSpPr>
        <p:spPr>
          <a:xfrm flipV="1">
            <a:off x="1443004" y="2516386"/>
            <a:ext cx="395" cy="461780"/>
          </a:xfrm>
          <a:prstGeom prst="straightConnector1">
            <a:avLst/>
          </a:prstGeom>
          <a:ln w="38100" cmpd="sng">
            <a:solidFill>
              <a:srgbClr val="FFC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flipV="1">
            <a:off x="3129974" y="2499392"/>
            <a:ext cx="395" cy="461780"/>
          </a:xfrm>
          <a:prstGeom prst="straightConnector1">
            <a:avLst/>
          </a:prstGeom>
          <a:ln w="38100" cmpd="sng">
            <a:solidFill>
              <a:srgbClr val="FFC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/>
          <p:nvPr/>
        </p:nvCxnSpPr>
        <p:spPr>
          <a:xfrm flipV="1">
            <a:off x="1450452" y="3672328"/>
            <a:ext cx="395" cy="461780"/>
          </a:xfrm>
          <a:prstGeom prst="straightConnector1">
            <a:avLst/>
          </a:prstGeom>
          <a:ln w="38100" cmpd="sng">
            <a:solidFill>
              <a:srgbClr val="FFC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/>
          <p:nvPr/>
        </p:nvCxnSpPr>
        <p:spPr>
          <a:xfrm flipV="1">
            <a:off x="3137422" y="3655334"/>
            <a:ext cx="395" cy="461780"/>
          </a:xfrm>
          <a:prstGeom prst="straightConnector1">
            <a:avLst/>
          </a:prstGeom>
          <a:ln w="38100" cmpd="sng">
            <a:solidFill>
              <a:srgbClr val="FFC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/>
          <p:cNvCxnSpPr/>
          <p:nvPr/>
        </p:nvCxnSpPr>
        <p:spPr>
          <a:xfrm>
            <a:off x="1450452" y="4189975"/>
            <a:ext cx="395" cy="461780"/>
          </a:xfrm>
          <a:prstGeom prst="straightConnector1">
            <a:avLst/>
          </a:prstGeom>
          <a:ln w="38100" cmpd="sng">
            <a:solidFill>
              <a:srgbClr val="00B0F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/>
          <p:nvPr/>
        </p:nvCxnSpPr>
        <p:spPr>
          <a:xfrm>
            <a:off x="6534620" y="4152310"/>
            <a:ext cx="395" cy="461780"/>
          </a:xfrm>
          <a:prstGeom prst="straightConnector1">
            <a:avLst/>
          </a:prstGeom>
          <a:ln w="38100" cmpd="sng">
            <a:solidFill>
              <a:srgbClr val="00B0F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/>
          <p:nvPr/>
        </p:nvCxnSpPr>
        <p:spPr>
          <a:xfrm>
            <a:off x="1435021" y="3036995"/>
            <a:ext cx="395" cy="461780"/>
          </a:xfrm>
          <a:prstGeom prst="straightConnector1">
            <a:avLst/>
          </a:prstGeom>
          <a:ln w="38100" cmpd="sng">
            <a:solidFill>
              <a:srgbClr val="00B0F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/>
          <p:cNvCxnSpPr/>
          <p:nvPr/>
        </p:nvCxnSpPr>
        <p:spPr>
          <a:xfrm>
            <a:off x="6494361" y="3013937"/>
            <a:ext cx="395" cy="461780"/>
          </a:xfrm>
          <a:prstGeom prst="straightConnector1">
            <a:avLst/>
          </a:prstGeom>
          <a:ln w="38100" cmpd="sng">
            <a:solidFill>
              <a:srgbClr val="00B0F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4349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Limiting Cases: Monotonicity</a:t>
            </a: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23637" y="782273"/>
            <a:ext cx="8791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In </a:t>
            </a:r>
            <a:r>
              <a:rPr lang="en-US" sz="3200" dirty="0"/>
              <a:t>many cases, </a:t>
            </a:r>
            <a:r>
              <a:rPr lang="en-US" sz="3200" i="1" dirty="0"/>
              <a:t>e.g</a:t>
            </a:r>
            <a:r>
              <a:rPr lang="en-US" sz="3200" dirty="0"/>
              <a:t>. most chemical reaction rates, the value is </a:t>
            </a:r>
            <a:r>
              <a:rPr lang="en-US" sz="3200" b="1" dirty="0"/>
              <a:t>monotonic</a:t>
            </a:r>
            <a:r>
              <a:rPr lang="en-US" sz="3200" dirty="0"/>
              <a:t> (either increasing or decreasing) in the parameter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19600" y="4876800"/>
            <a:ext cx="70243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rgbClr val="0000CC"/>
                </a:solidFill>
              </a:rPr>
              <a:t>?</a:t>
            </a:r>
            <a:endParaRPr lang="en-US" sz="6600" b="1" dirty="0">
              <a:solidFill>
                <a:srgbClr val="0000CC"/>
              </a:solidFill>
            </a:endParaRPr>
          </a:p>
        </p:txBody>
      </p:sp>
      <p:grpSp>
        <p:nvGrpSpPr>
          <p:cNvPr id="148" name="Group 147"/>
          <p:cNvGrpSpPr/>
          <p:nvPr/>
        </p:nvGrpSpPr>
        <p:grpSpPr>
          <a:xfrm>
            <a:off x="373079" y="2685346"/>
            <a:ext cx="8151303" cy="1254773"/>
            <a:chOff x="388420" y="3215772"/>
            <a:chExt cx="8151303" cy="1254773"/>
          </a:xfrm>
        </p:grpSpPr>
        <p:grpSp>
          <p:nvGrpSpPr>
            <p:cNvPr id="149" name="Group 148"/>
            <p:cNvGrpSpPr/>
            <p:nvPr/>
          </p:nvGrpSpPr>
          <p:grpSpPr>
            <a:xfrm>
              <a:off x="388420" y="3215772"/>
              <a:ext cx="8151303" cy="1254773"/>
              <a:chOff x="388420" y="3215772"/>
              <a:chExt cx="8151303" cy="1254773"/>
            </a:xfrm>
          </p:grpSpPr>
          <p:grpSp>
            <p:nvGrpSpPr>
              <p:cNvPr id="151" name="Group 150"/>
              <p:cNvGrpSpPr/>
              <p:nvPr/>
            </p:nvGrpSpPr>
            <p:grpSpPr>
              <a:xfrm>
                <a:off x="388420" y="3215772"/>
                <a:ext cx="8151303" cy="1254773"/>
                <a:chOff x="388420" y="3215772"/>
                <a:chExt cx="8151303" cy="1254773"/>
              </a:xfrm>
            </p:grpSpPr>
            <p:grpSp>
              <p:nvGrpSpPr>
                <p:cNvPr id="153" name="Group 152"/>
                <p:cNvGrpSpPr/>
                <p:nvPr/>
              </p:nvGrpSpPr>
              <p:grpSpPr>
                <a:xfrm>
                  <a:off x="388420" y="3215772"/>
                  <a:ext cx="8151303" cy="1254773"/>
                  <a:chOff x="388420" y="3215772"/>
                  <a:chExt cx="8151303" cy="1254773"/>
                </a:xfrm>
              </p:grpSpPr>
              <p:grpSp>
                <p:nvGrpSpPr>
                  <p:cNvPr id="155" name="Group 154"/>
                  <p:cNvGrpSpPr/>
                  <p:nvPr/>
                </p:nvGrpSpPr>
                <p:grpSpPr>
                  <a:xfrm>
                    <a:off x="388420" y="3215772"/>
                    <a:ext cx="1717404" cy="1254773"/>
                    <a:chOff x="6225711" y="3092442"/>
                    <a:chExt cx="1717404" cy="1254773"/>
                  </a:xfrm>
                </p:grpSpPr>
                <p:grpSp>
                  <p:nvGrpSpPr>
                    <p:cNvPr id="183" name="Group 182"/>
                    <p:cNvGrpSpPr/>
                    <p:nvPr/>
                  </p:nvGrpSpPr>
                  <p:grpSpPr>
                    <a:xfrm>
                      <a:off x="6225711" y="3092442"/>
                      <a:ext cx="1717404" cy="1254773"/>
                      <a:chOff x="2221414" y="2672593"/>
                      <a:chExt cx="1717404" cy="1254773"/>
                    </a:xfrm>
                  </p:grpSpPr>
                  <p:grpSp>
                    <p:nvGrpSpPr>
                      <p:cNvPr id="185" name="Group 184"/>
                      <p:cNvGrpSpPr/>
                      <p:nvPr/>
                    </p:nvGrpSpPr>
                    <p:grpSpPr>
                      <a:xfrm>
                        <a:off x="2221414" y="2672593"/>
                        <a:ext cx="1656397" cy="914400"/>
                        <a:chOff x="2221414" y="2672593"/>
                        <a:chExt cx="1656397" cy="914400"/>
                      </a:xfrm>
                    </p:grpSpPr>
                    <p:grpSp>
                      <p:nvGrpSpPr>
                        <p:cNvPr id="187" name="Group 186"/>
                        <p:cNvGrpSpPr/>
                        <p:nvPr/>
                      </p:nvGrpSpPr>
                      <p:grpSpPr>
                        <a:xfrm>
                          <a:off x="2658611" y="2672593"/>
                          <a:ext cx="1219200" cy="914400"/>
                          <a:chOff x="2658611" y="2672593"/>
                          <a:chExt cx="1219200" cy="914400"/>
                        </a:xfrm>
                      </p:grpSpPr>
                      <p:cxnSp>
                        <p:nvCxnSpPr>
                          <p:cNvPr id="189" name="Straight Arrow Connector 188"/>
                          <p:cNvCxnSpPr/>
                          <p:nvPr/>
                        </p:nvCxnSpPr>
                        <p:spPr>
                          <a:xfrm flipV="1">
                            <a:off x="2667000" y="2672593"/>
                            <a:ext cx="0" cy="9144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90" name="Straight Arrow Connector 189"/>
                          <p:cNvCxnSpPr/>
                          <p:nvPr/>
                        </p:nvCxnSpPr>
                        <p:spPr>
                          <a:xfrm rot="5400000" flipV="1">
                            <a:off x="3268211" y="2963411"/>
                            <a:ext cx="0" cy="12192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188" name="TextBox 187"/>
                        <p:cNvSpPr txBox="1"/>
                        <p:nvPr/>
                      </p:nvSpPr>
                      <p:spPr>
                        <a:xfrm>
                          <a:off x="2221414" y="2828300"/>
                          <a:ext cx="461665" cy="66511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vert="vert270" wrap="none" rtlCol="0">
                          <a:spAutoFit/>
                        </a:bodyPr>
                        <a:lstStyle/>
                        <a:p>
                          <a:r>
                            <a:rPr lang="en-US" dirty="0" smtClean="0">
                              <a:solidFill>
                                <a:srgbClr val="0000CC"/>
                              </a:solidFill>
                            </a:rPr>
                            <a:t>Value</a:t>
                          </a:r>
                          <a:endParaRPr lang="en-US" dirty="0">
                            <a:solidFill>
                              <a:srgbClr val="0000CC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186" name="TextBox 185"/>
                      <p:cNvSpPr txBox="1"/>
                      <p:nvPr/>
                    </p:nvSpPr>
                    <p:spPr>
                      <a:xfrm>
                        <a:off x="2597603" y="3558034"/>
                        <a:ext cx="13412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parameter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184" name="Freeform 183"/>
                    <p:cNvSpPr/>
                    <p:nvPr/>
                  </p:nvSpPr>
                  <p:spPr>
                    <a:xfrm>
                      <a:off x="6675922" y="3423582"/>
                      <a:ext cx="1136194" cy="860710"/>
                    </a:xfrm>
                    <a:custGeom>
                      <a:avLst/>
                      <a:gdLst>
                        <a:gd name="connsiteX0" fmla="*/ 0 w 1134844"/>
                        <a:gd name="connsiteY0" fmla="*/ 854301 h 861966"/>
                        <a:gd name="connsiteX1" fmla="*/ 179109 w 1134844"/>
                        <a:gd name="connsiteY1" fmla="*/ 844874 h 861966"/>
                        <a:gd name="connsiteX2" fmla="*/ 556181 w 1134844"/>
                        <a:gd name="connsiteY2" fmla="*/ 703472 h 861966"/>
                        <a:gd name="connsiteX3" fmla="*/ 829559 w 1134844"/>
                        <a:gd name="connsiteY3" fmla="*/ 486656 h 861966"/>
                        <a:gd name="connsiteX4" fmla="*/ 1093509 w 1134844"/>
                        <a:gd name="connsiteY4" fmla="*/ 203851 h 861966"/>
                        <a:gd name="connsiteX5" fmla="*/ 1131216 w 1134844"/>
                        <a:gd name="connsiteY5" fmla="*/ 15315 h 861966"/>
                        <a:gd name="connsiteX6" fmla="*/ 1131216 w 1134844"/>
                        <a:gd name="connsiteY6" fmla="*/ 24742 h 861966"/>
                        <a:gd name="connsiteX0" fmla="*/ 0 w 1136194"/>
                        <a:gd name="connsiteY0" fmla="*/ 853611 h 861276"/>
                        <a:gd name="connsiteX1" fmla="*/ 179109 w 1136194"/>
                        <a:gd name="connsiteY1" fmla="*/ 844184 h 861276"/>
                        <a:gd name="connsiteX2" fmla="*/ 556181 w 1136194"/>
                        <a:gd name="connsiteY2" fmla="*/ 702782 h 861276"/>
                        <a:gd name="connsiteX3" fmla="*/ 829559 w 1136194"/>
                        <a:gd name="connsiteY3" fmla="*/ 485966 h 861276"/>
                        <a:gd name="connsiteX4" fmla="*/ 1074655 w 1136194"/>
                        <a:gd name="connsiteY4" fmla="*/ 193734 h 861276"/>
                        <a:gd name="connsiteX5" fmla="*/ 1131216 w 1136194"/>
                        <a:gd name="connsiteY5" fmla="*/ 14625 h 861276"/>
                        <a:gd name="connsiteX6" fmla="*/ 1131216 w 1136194"/>
                        <a:gd name="connsiteY6" fmla="*/ 24052 h 861276"/>
                        <a:gd name="connsiteX0" fmla="*/ 0 w 1136194"/>
                        <a:gd name="connsiteY0" fmla="*/ 853611 h 861276"/>
                        <a:gd name="connsiteX1" fmla="*/ 179109 w 1136194"/>
                        <a:gd name="connsiteY1" fmla="*/ 844184 h 861276"/>
                        <a:gd name="connsiteX2" fmla="*/ 556181 w 1136194"/>
                        <a:gd name="connsiteY2" fmla="*/ 702782 h 861276"/>
                        <a:gd name="connsiteX3" fmla="*/ 876693 w 1136194"/>
                        <a:gd name="connsiteY3" fmla="*/ 514246 h 861276"/>
                        <a:gd name="connsiteX4" fmla="*/ 1074655 w 1136194"/>
                        <a:gd name="connsiteY4" fmla="*/ 193734 h 861276"/>
                        <a:gd name="connsiteX5" fmla="*/ 1131216 w 1136194"/>
                        <a:gd name="connsiteY5" fmla="*/ 14625 h 861276"/>
                        <a:gd name="connsiteX6" fmla="*/ 1131216 w 1136194"/>
                        <a:gd name="connsiteY6" fmla="*/ 24052 h 861276"/>
                        <a:gd name="connsiteX0" fmla="*/ 0 w 1136194"/>
                        <a:gd name="connsiteY0" fmla="*/ 853611 h 860710"/>
                        <a:gd name="connsiteX1" fmla="*/ 179109 w 1136194"/>
                        <a:gd name="connsiteY1" fmla="*/ 844184 h 860710"/>
                        <a:gd name="connsiteX2" fmla="*/ 556181 w 1136194"/>
                        <a:gd name="connsiteY2" fmla="*/ 712208 h 860710"/>
                        <a:gd name="connsiteX3" fmla="*/ 876693 w 1136194"/>
                        <a:gd name="connsiteY3" fmla="*/ 514246 h 860710"/>
                        <a:gd name="connsiteX4" fmla="*/ 1074655 w 1136194"/>
                        <a:gd name="connsiteY4" fmla="*/ 193734 h 860710"/>
                        <a:gd name="connsiteX5" fmla="*/ 1131216 w 1136194"/>
                        <a:gd name="connsiteY5" fmla="*/ 14625 h 860710"/>
                        <a:gd name="connsiteX6" fmla="*/ 1131216 w 1136194"/>
                        <a:gd name="connsiteY6" fmla="*/ 24052 h 860710"/>
                        <a:gd name="connsiteX0" fmla="*/ 0 w 1136194"/>
                        <a:gd name="connsiteY0" fmla="*/ 853611 h 860710"/>
                        <a:gd name="connsiteX1" fmla="*/ 179109 w 1136194"/>
                        <a:gd name="connsiteY1" fmla="*/ 844184 h 860710"/>
                        <a:gd name="connsiteX2" fmla="*/ 556181 w 1136194"/>
                        <a:gd name="connsiteY2" fmla="*/ 712208 h 860710"/>
                        <a:gd name="connsiteX3" fmla="*/ 876693 w 1136194"/>
                        <a:gd name="connsiteY3" fmla="*/ 514246 h 860710"/>
                        <a:gd name="connsiteX4" fmla="*/ 1074655 w 1136194"/>
                        <a:gd name="connsiteY4" fmla="*/ 193734 h 860710"/>
                        <a:gd name="connsiteX5" fmla="*/ 1131216 w 1136194"/>
                        <a:gd name="connsiteY5" fmla="*/ 14625 h 860710"/>
                        <a:gd name="connsiteX6" fmla="*/ 1131216 w 1136194"/>
                        <a:gd name="connsiteY6" fmla="*/ 24052 h 8607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6194" h="860710">
                          <a:moveTo>
                            <a:pt x="0" y="853611"/>
                          </a:moveTo>
                          <a:cubicBezTo>
                            <a:pt x="43206" y="861466"/>
                            <a:pt x="86412" y="867751"/>
                            <a:pt x="179109" y="844184"/>
                          </a:cubicBezTo>
                          <a:cubicBezTo>
                            <a:pt x="271806" y="820617"/>
                            <a:pt x="439917" y="767198"/>
                            <a:pt x="556181" y="712208"/>
                          </a:cubicBezTo>
                          <a:cubicBezTo>
                            <a:pt x="672445" y="657218"/>
                            <a:pt x="790281" y="600658"/>
                            <a:pt x="876693" y="514246"/>
                          </a:cubicBezTo>
                          <a:cubicBezTo>
                            <a:pt x="963105" y="427834"/>
                            <a:pt x="1032235" y="277004"/>
                            <a:pt x="1074655" y="193734"/>
                          </a:cubicBezTo>
                          <a:cubicBezTo>
                            <a:pt x="1117075" y="110464"/>
                            <a:pt x="1121789" y="42905"/>
                            <a:pt x="1131216" y="14625"/>
                          </a:cubicBezTo>
                          <a:cubicBezTo>
                            <a:pt x="1140643" y="-13655"/>
                            <a:pt x="1134358" y="4413"/>
                            <a:pt x="1131216" y="24052"/>
                          </a:cubicBezTo>
                        </a:path>
                      </a:pathLst>
                    </a:custGeom>
                    <a:noFill/>
                    <a:ln w="38100">
                      <a:solidFill>
                        <a:srgbClr val="00B0F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56" name="Group 155"/>
                  <p:cNvGrpSpPr/>
                  <p:nvPr/>
                </p:nvGrpSpPr>
                <p:grpSpPr>
                  <a:xfrm>
                    <a:off x="2477967" y="3215772"/>
                    <a:ext cx="1770336" cy="1254773"/>
                    <a:chOff x="5846522" y="973058"/>
                    <a:chExt cx="1770336" cy="1254773"/>
                  </a:xfrm>
                </p:grpSpPr>
                <p:sp>
                  <p:nvSpPr>
                    <p:cNvPr id="175" name="Freeform 174"/>
                    <p:cNvSpPr/>
                    <p:nvPr/>
                  </p:nvSpPr>
                  <p:spPr>
                    <a:xfrm>
                      <a:off x="6334812" y="1316760"/>
                      <a:ext cx="1282046" cy="516198"/>
                    </a:xfrm>
                    <a:custGeom>
                      <a:avLst/>
                      <a:gdLst>
                        <a:gd name="connsiteX0" fmla="*/ 0 w 1263192"/>
                        <a:gd name="connsiteY0" fmla="*/ 472175 h 509202"/>
                        <a:gd name="connsiteX1" fmla="*/ 226244 w 1263192"/>
                        <a:gd name="connsiteY1" fmla="*/ 491029 h 509202"/>
                        <a:gd name="connsiteX2" fmla="*/ 499621 w 1263192"/>
                        <a:gd name="connsiteY2" fmla="*/ 245932 h 509202"/>
                        <a:gd name="connsiteX3" fmla="*/ 650450 w 1263192"/>
                        <a:gd name="connsiteY3" fmla="*/ 29116 h 509202"/>
                        <a:gd name="connsiteX4" fmla="*/ 1084083 w 1263192"/>
                        <a:gd name="connsiteY4" fmla="*/ 835 h 509202"/>
                        <a:gd name="connsiteX5" fmla="*/ 1263192 w 1263192"/>
                        <a:gd name="connsiteY5" fmla="*/ 10262 h 509202"/>
                        <a:gd name="connsiteX0" fmla="*/ 0 w 1263192"/>
                        <a:gd name="connsiteY0" fmla="*/ 474333 h 507873"/>
                        <a:gd name="connsiteX1" fmla="*/ 226244 w 1263192"/>
                        <a:gd name="connsiteY1" fmla="*/ 493187 h 507873"/>
                        <a:gd name="connsiteX2" fmla="*/ 499621 w 1263192"/>
                        <a:gd name="connsiteY2" fmla="*/ 295224 h 507873"/>
                        <a:gd name="connsiteX3" fmla="*/ 650450 w 1263192"/>
                        <a:gd name="connsiteY3" fmla="*/ 31274 h 507873"/>
                        <a:gd name="connsiteX4" fmla="*/ 1084083 w 1263192"/>
                        <a:gd name="connsiteY4" fmla="*/ 2993 h 507873"/>
                        <a:gd name="connsiteX5" fmla="*/ 1263192 w 1263192"/>
                        <a:gd name="connsiteY5" fmla="*/ 12420 h 507873"/>
                        <a:gd name="connsiteX0" fmla="*/ 0 w 1263192"/>
                        <a:gd name="connsiteY0" fmla="*/ 474333 h 507873"/>
                        <a:gd name="connsiteX1" fmla="*/ 226244 w 1263192"/>
                        <a:gd name="connsiteY1" fmla="*/ 493187 h 507873"/>
                        <a:gd name="connsiteX2" fmla="*/ 499621 w 1263192"/>
                        <a:gd name="connsiteY2" fmla="*/ 295224 h 507873"/>
                        <a:gd name="connsiteX3" fmla="*/ 716438 w 1263192"/>
                        <a:gd name="connsiteY3" fmla="*/ 31274 h 507873"/>
                        <a:gd name="connsiteX4" fmla="*/ 1084083 w 1263192"/>
                        <a:gd name="connsiteY4" fmla="*/ 2993 h 507873"/>
                        <a:gd name="connsiteX5" fmla="*/ 1263192 w 1263192"/>
                        <a:gd name="connsiteY5" fmla="*/ 12420 h 507873"/>
                        <a:gd name="connsiteX0" fmla="*/ 0 w 1263192"/>
                        <a:gd name="connsiteY0" fmla="*/ 473255 h 508190"/>
                        <a:gd name="connsiteX1" fmla="*/ 226244 w 1263192"/>
                        <a:gd name="connsiteY1" fmla="*/ 492109 h 508190"/>
                        <a:gd name="connsiteX2" fmla="*/ 556182 w 1263192"/>
                        <a:gd name="connsiteY2" fmla="*/ 275293 h 508190"/>
                        <a:gd name="connsiteX3" fmla="*/ 716438 w 1263192"/>
                        <a:gd name="connsiteY3" fmla="*/ 30196 h 508190"/>
                        <a:gd name="connsiteX4" fmla="*/ 1084083 w 1263192"/>
                        <a:gd name="connsiteY4" fmla="*/ 1915 h 508190"/>
                        <a:gd name="connsiteX5" fmla="*/ 1263192 w 1263192"/>
                        <a:gd name="connsiteY5" fmla="*/ 11342 h 508190"/>
                        <a:gd name="connsiteX0" fmla="*/ 0 w 1263192"/>
                        <a:gd name="connsiteY0" fmla="*/ 463856 h 498791"/>
                        <a:gd name="connsiteX1" fmla="*/ 226244 w 1263192"/>
                        <a:gd name="connsiteY1" fmla="*/ 482710 h 498791"/>
                        <a:gd name="connsiteX2" fmla="*/ 556182 w 1263192"/>
                        <a:gd name="connsiteY2" fmla="*/ 265894 h 498791"/>
                        <a:gd name="connsiteX3" fmla="*/ 716438 w 1263192"/>
                        <a:gd name="connsiteY3" fmla="*/ 20797 h 498791"/>
                        <a:gd name="connsiteX4" fmla="*/ 1084083 w 1263192"/>
                        <a:gd name="connsiteY4" fmla="*/ 11370 h 498791"/>
                        <a:gd name="connsiteX5" fmla="*/ 1263192 w 1263192"/>
                        <a:gd name="connsiteY5" fmla="*/ 1943 h 498791"/>
                        <a:gd name="connsiteX0" fmla="*/ 0 w 1263192"/>
                        <a:gd name="connsiteY0" fmla="*/ 463805 h 498740"/>
                        <a:gd name="connsiteX1" fmla="*/ 226244 w 1263192"/>
                        <a:gd name="connsiteY1" fmla="*/ 482659 h 498740"/>
                        <a:gd name="connsiteX2" fmla="*/ 556182 w 1263192"/>
                        <a:gd name="connsiteY2" fmla="*/ 265843 h 498740"/>
                        <a:gd name="connsiteX3" fmla="*/ 772999 w 1263192"/>
                        <a:gd name="connsiteY3" fmla="*/ 30173 h 498740"/>
                        <a:gd name="connsiteX4" fmla="*/ 1084083 w 1263192"/>
                        <a:gd name="connsiteY4" fmla="*/ 11319 h 498740"/>
                        <a:gd name="connsiteX5" fmla="*/ 1263192 w 1263192"/>
                        <a:gd name="connsiteY5" fmla="*/ 1892 h 498740"/>
                        <a:gd name="connsiteX0" fmla="*/ 0 w 1263192"/>
                        <a:gd name="connsiteY0" fmla="*/ 463805 h 486816"/>
                        <a:gd name="connsiteX1" fmla="*/ 367646 w 1263192"/>
                        <a:gd name="connsiteY1" fmla="*/ 463805 h 486816"/>
                        <a:gd name="connsiteX2" fmla="*/ 556182 w 1263192"/>
                        <a:gd name="connsiteY2" fmla="*/ 265843 h 486816"/>
                        <a:gd name="connsiteX3" fmla="*/ 772999 w 1263192"/>
                        <a:gd name="connsiteY3" fmla="*/ 30173 h 486816"/>
                        <a:gd name="connsiteX4" fmla="*/ 1084083 w 1263192"/>
                        <a:gd name="connsiteY4" fmla="*/ 11319 h 486816"/>
                        <a:gd name="connsiteX5" fmla="*/ 1263192 w 1263192"/>
                        <a:gd name="connsiteY5" fmla="*/ 1892 h 486816"/>
                        <a:gd name="connsiteX0" fmla="*/ 0 w 1263192"/>
                        <a:gd name="connsiteY0" fmla="*/ 463805 h 486816"/>
                        <a:gd name="connsiteX1" fmla="*/ 414780 w 1263192"/>
                        <a:gd name="connsiteY1" fmla="*/ 463805 h 486816"/>
                        <a:gd name="connsiteX2" fmla="*/ 556182 w 1263192"/>
                        <a:gd name="connsiteY2" fmla="*/ 265843 h 486816"/>
                        <a:gd name="connsiteX3" fmla="*/ 772999 w 1263192"/>
                        <a:gd name="connsiteY3" fmla="*/ 30173 h 486816"/>
                        <a:gd name="connsiteX4" fmla="*/ 1084083 w 1263192"/>
                        <a:gd name="connsiteY4" fmla="*/ 11319 h 486816"/>
                        <a:gd name="connsiteX5" fmla="*/ 1263192 w 1263192"/>
                        <a:gd name="connsiteY5" fmla="*/ 1892 h 486816"/>
                        <a:gd name="connsiteX0" fmla="*/ 0 w 1263192"/>
                        <a:gd name="connsiteY0" fmla="*/ 478598 h 501609"/>
                        <a:gd name="connsiteX1" fmla="*/ 414780 w 1263192"/>
                        <a:gd name="connsiteY1" fmla="*/ 478598 h 501609"/>
                        <a:gd name="connsiteX2" fmla="*/ 556182 w 1263192"/>
                        <a:gd name="connsiteY2" fmla="*/ 280636 h 501609"/>
                        <a:gd name="connsiteX3" fmla="*/ 772999 w 1263192"/>
                        <a:gd name="connsiteY3" fmla="*/ 16686 h 501609"/>
                        <a:gd name="connsiteX4" fmla="*/ 1084083 w 1263192"/>
                        <a:gd name="connsiteY4" fmla="*/ 26112 h 501609"/>
                        <a:gd name="connsiteX5" fmla="*/ 1263192 w 1263192"/>
                        <a:gd name="connsiteY5" fmla="*/ 16685 h 501609"/>
                        <a:gd name="connsiteX0" fmla="*/ 0 w 1263192"/>
                        <a:gd name="connsiteY0" fmla="*/ 494442 h 517453"/>
                        <a:gd name="connsiteX1" fmla="*/ 414780 w 1263192"/>
                        <a:gd name="connsiteY1" fmla="*/ 494442 h 517453"/>
                        <a:gd name="connsiteX2" fmla="*/ 556182 w 1263192"/>
                        <a:gd name="connsiteY2" fmla="*/ 296480 h 517453"/>
                        <a:gd name="connsiteX3" fmla="*/ 772999 w 1263192"/>
                        <a:gd name="connsiteY3" fmla="*/ 32530 h 517453"/>
                        <a:gd name="connsiteX4" fmla="*/ 1084083 w 1263192"/>
                        <a:gd name="connsiteY4" fmla="*/ 4248 h 517453"/>
                        <a:gd name="connsiteX5" fmla="*/ 1263192 w 1263192"/>
                        <a:gd name="connsiteY5" fmla="*/ 32529 h 517453"/>
                        <a:gd name="connsiteX0" fmla="*/ 0 w 1282046"/>
                        <a:gd name="connsiteY0" fmla="*/ 493187 h 516198"/>
                        <a:gd name="connsiteX1" fmla="*/ 414780 w 1282046"/>
                        <a:gd name="connsiteY1" fmla="*/ 493187 h 516198"/>
                        <a:gd name="connsiteX2" fmla="*/ 556182 w 1282046"/>
                        <a:gd name="connsiteY2" fmla="*/ 295225 h 516198"/>
                        <a:gd name="connsiteX3" fmla="*/ 772999 w 1282046"/>
                        <a:gd name="connsiteY3" fmla="*/ 31275 h 516198"/>
                        <a:gd name="connsiteX4" fmla="*/ 1084083 w 1282046"/>
                        <a:gd name="connsiteY4" fmla="*/ 2993 h 516198"/>
                        <a:gd name="connsiteX5" fmla="*/ 1282046 w 1282046"/>
                        <a:gd name="connsiteY5" fmla="*/ 12421 h 51619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82046" h="516198">
                          <a:moveTo>
                            <a:pt x="0" y="493187"/>
                          </a:moveTo>
                          <a:cubicBezTo>
                            <a:pt x="71487" y="521467"/>
                            <a:pt x="322083" y="526181"/>
                            <a:pt x="414780" y="493187"/>
                          </a:cubicBezTo>
                          <a:cubicBezTo>
                            <a:pt x="507477" y="460193"/>
                            <a:pt x="496479" y="372210"/>
                            <a:pt x="556182" y="295225"/>
                          </a:cubicBezTo>
                          <a:cubicBezTo>
                            <a:pt x="615885" y="218240"/>
                            <a:pt x="685016" y="79980"/>
                            <a:pt x="772999" y="31275"/>
                          </a:cubicBezTo>
                          <a:cubicBezTo>
                            <a:pt x="860982" y="-17430"/>
                            <a:pt x="999242" y="6135"/>
                            <a:pt x="1084083" y="2993"/>
                          </a:cubicBezTo>
                          <a:cubicBezTo>
                            <a:pt x="1168924" y="-149"/>
                            <a:pt x="1243553" y="6136"/>
                            <a:pt x="1282046" y="12421"/>
                          </a:cubicBezTo>
                        </a:path>
                      </a:pathLst>
                    </a:custGeom>
                    <a:no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grpSp>
                  <p:nvGrpSpPr>
                    <p:cNvPr id="176" name="Group 175"/>
                    <p:cNvGrpSpPr/>
                    <p:nvPr/>
                  </p:nvGrpSpPr>
                  <p:grpSpPr>
                    <a:xfrm>
                      <a:off x="5846522" y="973058"/>
                      <a:ext cx="1717404" cy="1254773"/>
                      <a:chOff x="2221414" y="2672593"/>
                      <a:chExt cx="1717404" cy="1254773"/>
                    </a:xfrm>
                  </p:grpSpPr>
                  <p:grpSp>
                    <p:nvGrpSpPr>
                      <p:cNvPr id="177" name="Group 176"/>
                      <p:cNvGrpSpPr/>
                      <p:nvPr/>
                    </p:nvGrpSpPr>
                    <p:grpSpPr>
                      <a:xfrm>
                        <a:off x="2221414" y="2672593"/>
                        <a:ext cx="1656397" cy="914400"/>
                        <a:chOff x="2221414" y="2672593"/>
                        <a:chExt cx="1656397" cy="914400"/>
                      </a:xfrm>
                    </p:grpSpPr>
                    <p:grpSp>
                      <p:nvGrpSpPr>
                        <p:cNvPr id="179" name="Group 178"/>
                        <p:cNvGrpSpPr/>
                        <p:nvPr/>
                      </p:nvGrpSpPr>
                      <p:grpSpPr>
                        <a:xfrm>
                          <a:off x="2658611" y="2672593"/>
                          <a:ext cx="1219200" cy="914400"/>
                          <a:chOff x="2658611" y="2672593"/>
                          <a:chExt cx="1219200" cy="914400"/>
                        </a:xfrm>
                      </p:grpSpPr>
                      <p:cxnSp>
                        <p:nvCxnSpPr>
                          <p:cNvPr id="181" name="Straight Arrow Connector 180"/>
                          <p:cNvCxnSpPr/>
                          <p:nvPr/>
                        </p:nvCxnSpPr>
                        <p:spPr>
                          <a:xfrm flipV="1">
                            <a:off x="2667000" y="2672593"/>
                            <a:ext cx="0" cy="9144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82" name="Straight Arrow Connector 181"/>
                          <p:cNvCxnSpPr/>
                          <p:nvPr/>
                        </p:nvCxnSpPr>
                        <p:spPr>
                          <a:xfrm rot="5400000" flipV="1">
                            <a:off x="3268211" y="2963411"/>
                            <a:ext cx="0" cy="12192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180" name="TextBox 179"/>
                        <p:cNvSpPr txBox="1"/>
                        <p:nvPr/>
                      </p:nvSpPr>
                      <p:spPr>
                        <a:xfrm>
                          <a:off x="2221414" y="2828300"/>
                          <a:ext cx="461665" cy="66511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vert="vert270" wrap="none" rtlCol="0">
                          <a:spAutoFit/>
                        </a:bodyPr>
                        <a:lstStyle/>
                        <a:p>
                          <a:r>
                            <a:rPr lang="en-US" dirty="0" smtClean="0">
                              <a:solidFill>
                                <a:srgbClr val="0000CC"/>
                              </a:solidFill>
                            </a:rPr>
                            <a:t>Value</a:t>
                          </a:r>
                          <a:endParaRPr lang="en-US" dirty="0">
                            <a:solidFill>
                              <a:srgbClr val="0000CC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178" name="TextBox 177"/>
                      <p:cNvSpPr txBox="1"/>
                      <p:nvPr/>
                    </p:nvSpPr>
                    <p:spPr>
                      <a:xfrm>
                        <a:off x="2597603" y="3558034"/>
                        <a:ext cx="13412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parameter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</p:grpSp>
              <p:grpSp>
                <p:nvGrpSpPr>
                  <p:cNvPr id="157" name="Group 156"/>
                  <p:cNvGrpSpPr/>
                  <p:nvPr/>
                </p:nvGrpSpPr>
                <p:grpSpPr>
                  <a:xfrm>
                    <a:off x="6730033" y="3215772"/>
                    <a:ext cx="1809690" cy="1254773"/>
                    <a:chOff x="5846522" y="1161598"/>
                    <a:chExt cx="1809690" cy="1254773"/>
                  </a:xfrm>
                </p:grpSpPr>
                <p:sp>
                  <p:nvSpPr>
                    <p:cNvPr id="167" name="Freeform 166"/>
                    <p:cNvSpPr/>
                    <p:nvPr/>
                  </p:nvSpPr>
                  <p:spPr>
                    <a:xfrm>
                      <a:off x="6308178" y="1222836"/>
                      <a:ext cx="1348034" cy="700257"/>
                    </a:xfrm>
                    <a:custGeom>
                      <a:avLst/>
                      <a:gdLst>
                        <a:gd name="connsiteX0" fmla="*/ 0 w 1263192"/>
                        <a:gd name="connsiteY0" fmla="*/ 472175 h 509202"/>
                        <a:gd name="connsiteX1" fmla="*/ 226244 w 1263192"/>
                        <a:gd name="connsiteY1" fmla="*/ 491029 h 509202"/>
                        <a:gd name="connsiteX2" fmla="*/ 499621 w 1263192"/>
                        <a:gd name="connsiteY2" fmla="*/ 245932 h 509202"/>
                        <a:gd name="connsiteX3" fmla="*/ 650450 w 1263192"/>
                        <a:gd name="connsiteY3" fmla="*/ 29116 h 509202"/>
                        <a:gd name="connsiteX4" fmla="*/ 1084083 w 1263192"/>
                        <a:gd name="connsiteY4" fmla="*/ 835 h 509202"/>
                        <a:gd name="connsiteX5" fmla="*/ 1263192 w 1263192"/>
                        <a:gd name="connsiteY5" fmla="*/ 10262 h 509202"/>
                        <a:gd name="connsiteX0" fmla="*/ 0 w 1263192"/>
                        <a:gd name="connsiteY0" fmla="*/ 474333 h 507873"/>
                        <a:gd name="connsiteX1" fmla="*/ 226244 w 1263192"/>
                        <a:gd name="connsiteY1" fmla="*/ 493187 h 507873"/>
                        <a:gd name="connsiteX2" fmla="*/ 499621 w 1263192"/>
                        <a:gd name="connsiteY2" fmla="*/ 295224 h 507873"/>
                        <a:gd name="connsiteX3" fmla="*/ 650450 w 1263192"/>
                        <a:gd name="connsiteY3" fmla="*/ 31274 h 507873"/>
                        <a:gd name="connsiteX4" fmla="*/ 1084083 w 1263192"/>
                        <a:gd name="connsiteY4" fmla="*/ 2993 h 507873"/>
                        <a:gd name="connsiteX5" fmla="*/ 1263192 w 1263192"/>
                        <a:gd name="connsiteY5" fmla="*/ 12420 h 507873"/>
                        <a:gd name="connsiteX0" fmla="*/ 0 w 1263192"/>
                        <a:gd name="connsiteY0" fmla="*/ 474333 h 507873"/>
                        <a:gd name="connsiteX1" fmla="*/ 226244 w 1263192"/>
                        <a:gd name="connsiteY1" fmla="*/ 493187 h 507873"/>
                        <a:gd name="connsiteX2" fmla="*/ 499621 w 1263192"/>
                        <a:gd name="connsiteY2" fmla="*/ 295224 h 507873"/>
                        <a:gd name="connsiteX3" fmla="*/ 716438 w 1263192"/>
                        <a:gd name="connsiteY3" fmla="*/ 31274 h 507873"/>
                        <a:gd name="connsiteX4" fmla="*/ 1084083 w 1263192"/>
                        <a:gd name="connsiteY4" fmla="*/ 2993 h 507873"/>
                        <a:gd name="connsiteX5" fmla="*/ 1263192 w 1263192"/>
                        <a:gd name="connsiteY5" fmla="*/ 12420 h 507873"/>
                        <a:gd name="connsiteX0" fmla="*/ 0 w 1263192"/>
                        <a:gd name="connsiteY0" fmla="*/ 473255 h 508190"/>
                        <a:gd name="connsiteX1" fmla="*/ 226244 w 1263192"/>
                        <a:gd name="connsiteY1" fmla="*/ 492109 h 508190"/>
                        <a:gd name="connsiteX2" fmla="*/ 556182 w 1263192"/>
                        <a:gd name="connsiteY2" fmla="*/ 275293 h 508190"/>
                        <a:gd name="connsiteX3" fmla="*/ 716438 w 1263192"/>
                        <a:gd name="connsiteY3" fmla="*/ 30196 h 508190"/>
                        <a:gd name="connsiteX4" fmla="*/ 1084083 w 1263192"/>
                        <a:gd name="connsiteY4" fmla="*/ 1915 h 508190"/>
                        <a:gd name="connsiteX5" fmla="*/ 1263192 w 1263192"/>
                        <a:gd name="connsiteY5" fmla="*/ 11342 h 508190"/>
                        <a:gd name="connsiteX0" fmla="*/ 0 w 1263192"/>
                        <a:gd name="connsiteY0" fmla="*/ 463856 h 498791"/>
                        <a:gd name="connsiteX1" fmla="*/ 226244 w 1263192"/>
                        <a:gd name="connsiteY1" fmla="*/ 482710 h 498791"/>
                        <a:gd name="connsiteX2" fmla="*/ 556182 w 1263192"/>
                        <a:gd name="connsiteY2" fmla="*/ 265894 h 498791"/>
                        <a:gd name="connsiteX3" fmla="*/ 716438 w 1263192"/>
                        <a:gd name="connsiteY3" fmla="*/ 20797 h 498791"/>
                        <a:gd name="connsiteX4" fmla="*/ 1084083 w 1263192"/>
                        <a:gd name="connsiteY4" fmla="*/ 11370 h 498791"/>
                        <a:gd name="connsiteX5" fmla="*/ 1263192 w 1263192"/>
                        <a:gd name="connsiteY5" fmla="*/ 1943 h 498791"/>
                        <a:gd name="connsiteX0" fmla="*/ 0 w 1263192"/>
                        <a:gd name="connsiteY0" fmla="*/ 463805 h 498740"/>
                        <a:gd name="connsiteX1" fmla="*/ 226244 w 1263192"/>
                        <a:gd name="connsiteY1" fmla="*/ 482659 h 498740"/>
                        <a:gd name="connsiteX2" fmla="*/ 556182 w 1263192"/>
                        <a:gd name="connsiteY2" fmla="*/ 265843 h 498740"/>
                        <a:gd name="connsiteX3" fmla="*/ 772999 w 1263192"/>
                        <a:gd name="connsiteY3" fmla="*/ 30173 h 498740"/>
                        <a:gd name="connsiteX4" fmla="*/ 1084083 w 1263192"/>
                        <a:gd name="connsiteY4" fmla="*/ 11319 h 498740"/>
                        <a:gd name="connsiteX5" fmla="*/ 1263192 w 1263192"/>
                        <a:gd name="connsiteY5" fmla="*/ 1892 h 498740"/>
                        <a:gd name="connsiteX0" fmla="*/ 0 w 1263192"/>
                        <a:gd name="connsiteY0" fmla="*/ 463805 h 486816"/>
                        <a:gd name="connsiteX1" fmla="*/ 367646 w 1263192"/>
                        <a:gd name="connsiteY1" fmla="*/ 463805 h 486816"/>
                        <a:gd name="connsiteX2" fmla="*/ 556182 w 1263192"/>
                        <a:gd name="connsiteY2" fmla="*/ 265843 h 486816"/>
                        <a:gd name="connsiteX3" fmla="*/ 772999 w 1263192"/>
                        <a:gd name="connsiteY3" fmla="*/ 30173 h 486816"/>
                        <a:gd name="connsiteX4" fmla="*/ 1084083 w 1263192"/>
                        <a:gd name="connsiteY4" fmla="*/ 11319 h 486816"/>
                        <a:gd name="connsiteX5" fmla="*/ 1263192 w 1263192"/>
                        <a:gd name="connsiteY5" fmla="*/ 1892 h 486816"/>
                        <a:gd name="connsiteX0" fmla="*/ 0 w 1263192"/>
                        <a:gd name="connsiteY0" fmla="*/ 463805 h 486816"/>
                        <a:gd name="connsiteX1" fmla="*/ 414780 w 1263192"/>
                        <a:gd name="connsiteY1" fmla="*/ 463805 h 486816"/>
                        <a:gd name="connsiteX2" fmla="*/ 556182 w 1263192"/>
                        <a:gd name="connsiteY2" fmla="*/ 265843 h 486816"/>
                        <a:gd name="connsiteX3" fmla="*/ 772999 w 1263192"/>
                        <a:gd name="connsiteY3" fmla="*/ 30173 h 486816"/>
                        <a:gd name="connsiteX4" fmla="*/ 1084083 w 1263192"/>
                        <a:gd name="connsiteY4" fmla="*/ 11319 h 486816"/>
                        <a:gd name="connsiteX5" fmla="*/ 1263192 w 1263192"/>
                        <a:gd name="connsiteY5" fmla="*/ 1892 h 486816"/>
                        <a:gd name="connsiteX0" fmla="*/ 0 w 1263192"/>
                        <a:gd name="connsiteY0" fmla="*/ 478598 h 501609"/>
                        <a:gd name="connsiteX1" fmla="*/ 414780 w 1263192"/>
                        <a:gd name="connsiteY1" fmla="*/ 478598 h 501609"/>
                        <a:gd name="connsiteX2" fmla="*/ 556182 w 1263192"/>
                        <a:gd name="connsiteY2" fmla="*/ 280636 h 501609"/>
                        <a:gd name="connsiteX3" fmla="*/ 772999 w 1263192"/>
                        <a:gd name="connsiteY3" fmla="*/ 16686 h 501609"/>
                        <a:gd name="connsiteX4" fmla="*/ 1084083 w 1263192"/>
                        <a:gd name="connsiteY4" fmla="*/ 26112 h 501609"/>
                        <a:gd name="connsiteX5" fmla="*/ 1263192 w 1263192"/>
                        <a:gd name="connsiteY5" fmla="*/ 16685 h 501609"/>
                        <a:gd name="connsiteX0" fmla="*/ 0 w 1263192"/>
                        <a:gd name="connsiteY0" fmla="*/ 494442 h 517453"/>
                        <a:gd name="connsiteX1" fmla="*/ 414780 w 1263192"/>
                        <a:gd name="connsiteY1" fmla="*/ 494442 h 517453"/>
                        <a:gd name="connsiteX2" fmla="*/ 556182 w 1263192"/>
                        <a:gd name="connsiteY2" fmla="*/ 296480 h 517453"/>
                        <a:gd name="connsiteX3" fmla="*/ 772999 w 1263192"/>
                        <a:gd name="connsiteY3" fmla="*/ 32530 h 517453"/>
                        <a:gd name="connsiteX4" fmla="*/ 1084083 w 1263192"/>
                        <a:gd name="connsiteY4" fmla="*/ 4248 h 517453"/>
                        <a:gd name="connsiteX5" fmla="*/ 1263192 w 1263192"/>
                        <a:gd name="connsiteY5" fmla="*/ 32529 h 517453"/>
                        <a:gd name="connsiteX0" fmla="*/ 0 w 1282046"/>
                        <a:gd name="connsiteY0" fmla="*/ 493187 h 516198"/>
                        <a:gd name="connsiteX1" fmla="*/ 414780 w 1282046"/>
                        <a:gd name="connsiteY1" fmla="*/ 493187 h 516198"/>
                        <a:gd name="connsiteX2" fmla="*/ 556182 w 1282046"/>
                        <a:gd name="connsiteY2" fmla="*/ 295225 h 516198"/>
                        <a:gd name="connsiteX3" fmla="*/ 772999 w 1282046"/>
                        <a:gd name="connsiteY3" fmla="*/ 31275 h 516198"/>
                        <a:gd name="connsiteX4" fmla="*/ 1084083 w 1282046"/>
                        <a:gd name="connsiteY4" fmla="*/ 2993 h 516198"/>
                        <a:gd name="connsiteX5" fmla="*/ 1282046 w 1282046"/>
                        <a:gd name="connsiteY5" fmla="*/ 12421 h 516198"/>
                        <a:gd name="connsiteX0" fmla="*/ 0 w 1282046"/>
                        <a:gd name="connsiteY0" fmla="*/ 493187 h 495494"/>
                        <a:gd name="connsiteX1" fmla="*/ 216817 w 1282046"/>
                        <a:gd name="connsiteY1" fmla="*/ 248090 h 495494"/>
                        <a:gd name="connsiteX2" fmla="*/ 556182 w 1282046"/>
                        <a:gd name="connsiteY2" fmla="*/ 295225 h 495494"/>
                        <a:gd name="connsiteX3" fmla="*/ 772999 w 1282046"/>
                        <a:gd name="connsiteY3" fmla="*/ 31275 h 495494"/>
                        <a:gd name="connsiteX4" fmla="*/ 1084083 w 1282046"/>
                        <a:gd name="connsiteY4" fmla="*/ 2993 h 495494"/>
                        <a:gd name="connsiteX5" fmla="*/ 1282046 w 1282046"/>
                        <a:gd name="connsiteY5" fmla="*/ 12421 h 495494"/>
                        <a:gd name="connsiteX0" fmla="*/ 0 w 1282046"/>
                        <a:gd name="connsiteY0" fmla="*/ 491030 h 493754"/>
                        <a:gd name="connsiteX1" fmla="*/ 216817 w 1282046"/>
                        <a:gd name="connsiteY1" fmla="*/ 245933 h 493754"/>
                        <a:gd name="connsiteX2" fmla="*/ 490194 w 1282046"/>
                        <a:gd name="connsiteY2" fmla="*/ 47971 h 493754"/>
                        <a:gd name="connsiteX3" fmla="*/ 772999 w 1282046"/>
                        <a:gd name="connsiteY3" fmla="*/ 29118 h 493754"/>
                        <a:gd name="connsiteX4" fmla="*/ 1084083 w 1282046"/>
                        <a:gd name="connsiteY4" fmla="*/ 836 h 493754"/>
                        <a:gd name="connsiteX5" fmla="*/ 1282046 w 1282046"/>
                        <a:gd name="connsiteY5" fmla="*/ 10264 h 493754"/>
                        <a:gd name="connsiteX0" fmla="*/ 0 w 1282046"/>
                        <a:gd name="connsiteY0" fmla="*/ 519779 h 522503"/>
                        <a:gd name="connsiteX1" fmla="*/ 216817 w 1282046"/>
                        <a:gd name="connsiteY1" fmla="*/ 274682 h 522503"/>
                        <a:gd name="connsiteX2" fmla="*/ 490194 w 1282046"/>
                        <a:gd name="connsiteY2" fmla="*/ 76720 h 522503"/>
                        <a:gd name="connsiteX3" fmla="*/ 782426 w 1282046"/>
                        <a:gd name="connsiteY3" fmla="*/ 1307 h 522503"/>
                        <a:gd name="connsiteX4" fmla="*/ 1084083 w 1282046"/>
                        <a:gd name="connsiteY4" fmla="*/ 29585 h 522503"/>
                        <a:gd name="connsiteX5" fmla="*/ 1282046 w 1282046"/>
                        <a:gd name="connsiteY5" fmla="*/ 39013 h 522503"/>
                        <a:gd name="connsiteX0" fmla="*/ 0 w 1282046"/>
                        <a:gd name="connsiteY0" fmla="*/ 519779 h 522392"/>
                        <a:gd name="connsiteX1" fmla="*/ 235671 w 1282046"/>
                        <a:gd name="connsiteY1" fmla="*/ 265255 h 522392"/>
                        <a:gd name="connsiteX2" fmla="*/ 490194 w 1282046"/>
                        <a:gd name="connsiteY2" fmla="*/ 76720 h 522392"/>
                        <a:gd name="connsiteX3" fmla="*/ 782426 w 1282046"/>
                        <a:gd name="connsiteY3" fmla="*/ 1307 h 522392"/>
                        <a:gd name="connsiteX4" fmla="*/ 1084083 w 1282046"/>
                        <a:gd name="connsiteY4" fmla="*/ 29585 h 522392"/>
                        <a:gd name="connsiteX5" fmla="*/ 1282046 w 1282046"/>
                        <a:gd name="connsiteY5" fmla="*/ 39013 h 522392"/>
                        <a:gd name="connsiteX0" fmla="*/ 0 w 1282046"/>
                        <a:gd name="connsiteY0" fmla="*/ 519779 h 522025"/>
                        <a:gd name="connsiteX1" fmla="*/ 235671 w 1282046"/>
                        <a:gd name="connsiteY1" fmla="*/ 227548 h 522025"/>
                        <a:gd name="connsiteX2" fmla="*/ 490194 w 1282046"/>
                        <a:gd name="connsiteY2" fmla="*/ 76720 h 522025"/>
                        <a:gd name="connsiteX3" fmla="*/ 782426 w 1282046"/>
                        <a:gd name="connsiteY3" fmla="*/ 1307 h 522025"/>
                        <a:gd name="connsiteX4" fmla="*/ 1084083 w 1282046"/>
                        <a:gd name="connsiteY4" fmla="*/ 29585 h 522025"/>
                        <a:gd name="connsiteX5" fmla="*/ 1282046 w 1282046"/>
                        <a:gd name="connsiteY5" fmla="*/ 39013 h 522025"/>
                        <a:gd name="connsiteX0" fmla="*/ 0 w 1282046"/>
                        <a:gd name="connsiteY0" fmla="*/ 519779 h 522191"/>
                        <a:gd name="connsiteX1" fmla="*/ 235671 w 1282046"/>
                        <a:gd name="connsiteY1" fmla="*/ 227548 h 522191"/>
                        <a:gd name="connsiteX2" fmla="*/ 490194 w 1282046"/>
                        <a:gd name="connsiteY2" fmla="*/ 76720 h 522191"/>
                        <a:gd name="connsiteX3" fmla="*/ 782426 w 1282046"/>
                        <a:gd name="connsiteY3" fmla="*/ 1307 h 522191"/>
                        <a:gd name="connsiteX4" fmla="*/ 1084083 w 1282046"/>
                        <a:gd name="connsiteY4" fmla="*/ 29585 h 522191"/>
                        <a:gd name="connsiteX5" fmla="*/ 1282046 w 1282046"/>
                        <a:gd name="connsiteY5" fmla="*/ 39013 h 522191"/>
                        <a:gd name="connsiteX0" fmla="*/ 0 w 1282046"/>
                        <a:gd name="connsiteY0" fmla="*/ 519779 h 519779"/>
                        <a:gd name="connsiteX1" fmla="*/ 235671 w 1282046"/>
                        <a:gd name="connsiteY1" fmla="*/ 227548 h 519779"/>
                        <a:gd name="connsiteX2" fmla="*/ 490194 w 1282046"/>
                        <a:gd name="connsiteY2" fmla="*/ 76720 h 519779"/>
                        <a:gd name="connsiteX3" fmla="*/ 782426 w 1282046"/>
                        <a:gd name="connsiteY3" fmla="*/ 1307 h 519779"/>
                        <a:gd name="connsiteX4" fmla="*/ 1084083 w 1282046"/>
                        <a:gd name="connsiteY4" fmla="*/ 29585 h 519779"/>
                        <a:gd name="connsiteX5" fmla="*/ 1282046 w 1282046"/>
                        <a:gd name="connsiteY5" fmla="*/ 39013 h 519779"/>
                        <a:gd name="connsiteX0" fmla="*/ 0 w 1282046"/>
                        <a:gd name="connsiteY0" fmla="*/ 519779 h 519779"/>
                        <a:gd name="connsiteX1" fmla="*/ 235671 w 1282046"/>
                        <a:gd name="connsiteY1" fmla="*/ 227548 h 519779"/>
                        <a:gd name="connsiteX2" fmla="*/ 490194 w 1282046"/>
                        <a:gd name="connsiteY2" fmla="*/ 76720 h 519779"/>
                        <a:gd name="connsiteX3" fmla="*/ 782426 w 1282046"/>
                        <a:gd name="connsiteY3" fmla="*/ 1307 h 519779"/>
                        <a:gd name="connsiteX4" fmla="*/ 1084083 w 1282046"/>
                        <a:gd name="connsiteY4" fmla="*/ 29585 h 519779"/>
                        <a:gd name="connsiteX5" fmla="*/ 1282046 w 1282046"/>
                        <a:gd name="connsiteY5" fmla="*/ 39013 h 519779"/>
                        <a:gd name="connsiteX0" fmla="*/ 0 w 1282046"/>
                        <a:gd name="connsiteY0" fmla="*/ 519779 h 519779"/>
                        <a:gd name="connsiteX1" fmla="*/ 235671 w 1282046"/>
                        <a:gd name="connsiteY1" fmla="*/ 227548 h 519779"/>
                        <a:gd name="connsiteX2" fmla="*/ 490194 w 1282046"/>
                        <a:gd name="connsiteY2" fmla="*/ 76720 h 519779"/>
                        <a:gd name="connsiteX3" fmla="*/ 782426 w 1282046"/>
                        <a:gd name="connsiteY3" fmla="*/ 1307 h 519779"/>
                        <a:gd name="connsiteX4" fmla="*/ 1084083 w 1282046"/>
                        <a:gd name="connsiteY4" fmla="*/ 29585 h 519779"/>
                        <a:gd name="connsiteX5" fmla="*/ 1282046 w 1282046"/>
                        <a:gd name="connsiteY5" fmla="*/ 39013 h 519779"/>
                        <a:gd name="connsiteX0" fmla="*/ 0 w 1282046"/>
                        <a:gd name="connsiteY0" fmla="*/ 539296 h 539296"/>
                        <a:gd name="connsiteX1" fmla="*/ 235671 w 1282046"/>
                        <a:gd name="connsiteY1" fmla="*/ 247065 h 539296"/>
                        <a:gd name="connsiteX2" fmla="*/ 490194 w 1282046"/>
                        <a:gd name="connsiteY2" fmla="*/ 96237 h 539296"/>
                        <a:gd name="connsiteX3" fmla="*/ 782426 w 1282046"/>
                        <a:gd name="connsiteY3" fmla="*/ 20824 h 539296"/>
                        <a:gd name="connsiteX4" fmla="*/ 1093509 w 1282046"/>
                        <a:gd name="connsiteY4" fmla="*/ 1968 h 539296"/>
                        <a:gd name="connsiteX5" fmla="*/ 1282046 w 1282046"/>
                        <a:gd name="connsiteY5" fmla="*/ 58530 h 539296"/>
                        <a:gd name="connsiteX0" fmla="*/ 0 w 1282046"/>
                        <a:gd name="connsiteY0" fmla="*/ 540955 h 540955"/>
                        <a:gd name="connsiteX1" fmla="*/ 235671 w 1282046"/>
                        <a:gd name="connsiteY1" fmla="*/ 248724 h 540955"/>
                        <a:gd name="connsiteX2" fmla="*/ 490194 w 1282046"/>
                        <a:gd name="connsiteY2" fmla="*/ 97896 h 540955"/>
                        <a:gd name="connsiteX3" fmla="*/ 782426 w 1282046"/>
                        <a:gd name="connsiteY3" fmla="*/ 22483 h 540955"/>
                        <a:gd name="connsiteX4" fmla="*/ 1093509 w 1282046"/>
                        <a:gd name="connsiteY4" fmla="*/ 3627 h 540955"/>
                        <a:gd name="connsiteX5" fmla="*/ 1282046 w 1282046"/>
                        <a:gd name="connsiteY5" fmla="*/ 3628 h 540955"/>
                        <a:gd name="connsiteX0" fmla="*/ 0 w 1282046"/>
                        <a:gd name="connsiteY0" fmla="*/ 584622 h 584622"/>
                        <a:gd name="connsiteX1" fmla="*/ 235671 w 1282046"/>
                        <a:gd name="connsiteY1" fmla="*/ 292391 h 584622"/>
                        <a:gd name="connsiteX2" fmla="*/ 490194 w 1282046"/>
                        <a:gd name="connsiteY2" fmla="*/ 141563 h 584622"/>
                        <a:gd name="connsiteX3" fmla="*/ 782426 w 1282046"/>
                        <a:gd name="connsiteY3" fmla="*/ 66150 h 584622"/>
                        <a:gd name="connsiteX4" fmla="*/ 1093509 w 1282046"/>
                        <a:gd name="connsiteY4" fmla="*/ 160 h 584622"/>
                        <a:gd name="connsiteX5" fmla="*/ 1282046 w 1282046"/>
                        <a:gd name="connsiteY5" fmla="*/ 47295 h 584622"/>
                        <a:gd name="connsiteX0" fmla="*/ 0 w 1329180"/>
                        <a:gd name="connsiteY0" fmla="*/ 632348 h 632348"/>
                        <a:gd name="connsiteX1" fmla="*/ 235671 w 1329180"/>
                        <a:gd name="connsiteY1" fmla="*/ 340117 h 632348"/>
                        <a:gd name="connsiteX2" fmla="*/ 490194 w 1329180"/>
                        <a:gd name="connsiteY2" fmla="*/ 189289 h 632348"/>
                        <a:gd name="connsiteX3" fmla="*/ 782426 w 1329180"/>
                        <a:gd name="connsiteY3" fmla="*/ 113876 h 632348"/>
                        <a:gd name="connsiteX4" fmla="*/ 1093509 w 1329180"/>
                        <a:gd name="connsiteY4" fmla="*/ 47886 h 632348"/>
                        <a:gd name="connsiteX5" fmla="*/ 1329180 w 1329180"/>
                        <a:gd name="connsiteY5" fmla="*/ 753 h 632348"/>
                        <a:gd name="connsiteX0" fmla="*/ 0 w 1329180"/>
                        <a:gd name="connsiteY0" fmla="*/ 632295 h 632295"/>
                        <a:gd name="connsiteX1" fmla="*/ 235671 w 1329180"/>
                        <a:gd name="connsiteY1" fmla="*/ 340064 h 632295"/>
                        <a:gd name="connsiteX2" fmla="*/ 490194 w 1329180"/>
                        <a:gd name="connsiteY2" fmla="*/ 189236 h 632295"/>
                        <a:gd name="connsiteX3" fmla="*/ 791853 w 1329180"/>
                        <a:gd name="connsiteY3" fmla="*/ 94969 h 632295"/>
                        <a:gd name="connsiteX4" fmla="*/ 1093509 w 1329180"/>
                        <a:gd name="connsiteY4" fmla="*/ 47833 h 632295"/>
                        <a:gd name="connsiteX5" fmla="*/ 1329180 w 1329180"/>
                        <a:gd name="connsiteY5" fmla="*/ 700 h 632295"/>
                        <a:gd name="connsiteX0" fmla="*/ 0 w 1329180"/>
                        <a:gd name="connsiteY0" fmla="*/ 632295 h 632295"/>
                        <a:gd name="connsiteX1" fmla="*/ 235671 w 1329180"/>
                        <a:gd name="connsiteY1" fmla="*/ 340064 h 632295"/>
                        <a:gd name="connsiteX2" fmla="*/ 490194 w 1329180"/>
                        <a:gd name="connsiteY2" fmla="*/ 189236 h 632295"/>
                        <a:gd name="connsiteX3" fmla="*/ 791853 w 1329180"/>
                        <a:gd name="connsiteY3" fmla="*/ 94969 h 632295"/>
                        <a:gd name="connsiteX4" fmla="*/ 1093509 w 1329180"/>
                        <a:gd name="connsiteY4" fmla="*/ 47833 h 632295"/>
                        <a:gd name="connsiteX5" fmla="*/ 1329180 w 1329180"/>
                        <a:gd name="connsiteY5" fmla="*/ 700 h 632295"/>
                        <a:gd name="connsiteX0" fmla="*/ 0 w 1348034"/>
                        <a:gd name="connsiteY0" fmla="*/ 604865 h 604865"/>
                        <a:gd name="connsiteX1" fmla="*/ 235671 w 1348034"/>
                        <a:gd name="connsiteY1" fmla="*/ 312634 h 604865"/>
                        <a:gd name="connsiteX2" fmla="*/ 490194 w 1348034"/>
                        <a:gd name="connsiteY2" fmla="*/ 161806 h 604865"/>
                        <a:gd name="connsiteX3" fmla="*/ 791853 w 1348034"/>
                        <a:gd name="connsiteY3" fmla="*/ 67539 h 604865"/>
                        <a:gd name="connsiteX4" fmla="*/ 1093509 w 1348034"/>
                        <a:gd name="connsiteY4" fmla="*/ 20403 h 604865"/>
                        <a:gd name="connsiteX5" fmla="*/ 1348034 w 1348034"/>
                        <a:gd name="connsiteY5" fmla="*/ 1551 h 604865"/>
                        <a:gd name="connsiteX0" fmla="*/ 0 w 1348034"/>
                        <a:gd name="connsiteY0" fmla="*/ 604865 h 686159"/>
                        <a:gd name="connsiteX1" fmla="*/ 244549 w 1348034"/>
                        <a:gd name="connsiteY1" fmla="*/ 667740 h 686159"/>
                        <a:gd name="connsiteX2" fmla="*/ 490194 w 1348034"/>
                        <a:gd name="connsiteY2" fmla="*/ 161806 h 686159"/>
                        <a:gd name="connsiteX3" fmla="*/ 791853 w 1348034"/>
                        <a:gd name="connsiteY3" fmla="*/ 67539 h 686159"/>
                        <a:gd name="connsiteX4" fmla="*/ 1093509 w 1348034"/>
                        <a:gd name="connsiteY4" fmla="*/ 20403 h 686159"/>
                        <a:gd name="connsiteX5" fmla="*/ 1348034 w 1348034"/>
                        <a:gd name="connsiteY5" fmla="*/ 1551 h 686159"/>
                        <a:gd name="connsiteX0" fmla="*/ 0 w 1348034"/>
                        <a:gd name="connsiteY0" fmla="*/ 604865 h 707077"/>
                        <a:gd name="connsiteX1" fmla="*/ 244549 w 1348034"/>
                        <a:gd name="connsiteY1" fmla="*/ 667740 h 707077"/>
                        <a:gd name="connsiteX2" fmla="*/ 490194 w 1348034"/>
                        <a:gd name="connsiteY2" fmla="*/ 161806 h 707077"/>
                        <a:gd name="connsiteX3" fmla="*/ 791853 w 1348034"/>
                        <a:gd name="connsiteY3" fmla="*/ 67539 h 707077"/>
                        <a:gd name="connsiteX4" fmla="*/ 1093509 w 1348034"/>
                        <a:gd name="connsiteY4" fmla="*/ 20403 h 707077"/>
                        <a:gd name="connsiteX5" fmla="*/ 1348034 w 1348034"/>
                        <a:gd name="connsiteY5" fmla="*/ 1551 h 707077"/>
                        <a:gd name="connsiteX0" fmla="*/ 0 w 1348034"/>
                        <a:gd name="connsiteY0" fmla="*/ 604865 h 700915"/>
                        <a:gd name="connsiteX1" fmla="*/ 244549 w 1348034"/>
                        <a:gd name="connsiteY1" fmla="*/ 667740 h 700915"/>
                        <a:gd name="connsiteX2" fmla="*/ 570093 w 1348034"/>
                        <a:gd name="connsiteY2" fmla="*/ 188439 h 700915"/>
                        <a:gd name="connsiteX3" fmla="*/ 791853 w 1348034"/>
                        <a:gd name="connsiteY3" fmla="*/ 67539 h 700915"/>
                        <a:gd name="connsiteX4" fmla="*/ 1093509 w 1348034"/>
                        <a:gd name="connsiteY4" fmla="*/ 20403 h 700915"/>
                        <a:gd name="connsiteX5" fmla="*/ 1348034 w 1348034"/>
                        <a:gd name="connsiteY5" fmla="*/ 1551 h 700915"/>
                        <a:gd name="connsiteX0" fmla="*/ 0 w 1348034"/>
                        <a:gd name="connsiteY0" fmla="*/ 604865 h 700915"/>
                        <a:gd name="connsiteX1" fmla="*/ 244549 w 1348034"/>
                        <a:gd name="connsiteY1" fmla="*/ 667740 h 700915"/>
                        <a:gd name="connsiteX2" fmla="*/ 570093 w 1348034"/>
                        <a:gd name="connsiteY2" fmla="*/ 188439 h 700915"/>
                        <a:gd name="connsiteX3" fmla="*/ 827363 w 1348034"/>
                        <a:gd name="connsiteY3" fmla="*/ 67539 h 700915"/>
                        <a:gd name="connsiteX4" fmla="*/ 1093509 w 1348034"/>
                        <a:gd name="connsiteY4" fmla="*/ 20403 h 700915"/>
                        <a:gd name="connsiteX5" fmla="*/ 1348034 w 1348034"/>
                        <a:gd name="connsiteY5" fmla="*/ 1551 h 700915"/>
                        <a:gd name="connsiteX0" fmla="*/ 0 w 1348034"/>
                        <a:gd name="connsiteY0" fmla="*/ 604865 h 700915"/>
                        <a:gd name="connsiteX1" fmla="*/ 244549 w 1348034"/>
                        <a:gd name="connsiteY1" fmla="*/ 667740 h 700915"/>
                        <a:gd name="connsiteX2" fmla="*/ 570093 w 1348034"/>
                        <a:gd name="connsiteY2" fmla="*/ 188439 h 700915"/>
                        <a:gd name="connsiteX3" fmla="*/ 827363 w 1348034"/>
                        <a:gd name="connsiteY3" fmla="*/ 67539 h 700915"/>
                        <a:gd name="connsiteX4" fmla="*/ 1120142 w 1348034"/>
                        <a:gd name="connsiteY4" fmla="*/ 20403 h 700915"/>
                        <a:gd name="connsiteX5" fmla="*/ 1348034 w 1348034"/>
                        <a:gd name="connsiteY5" fmla="*/ 1551 h 700915"/>
                        <a:gd name="connsiteX0" fmla="*/ 0 w 1348034"/>
                        <a:gd name="connsiteY0" fmla="*/ 604865 h 700257"/>
                        <a:gd name="connsiteX1" fmla="*/ 244549 w 1348034"/>
                        <a:gd name="connsiteY1" fmla="*/ 667740 h 700257"/>
                        <a:gd name="connsiteX2" fmla="*/ 605604 w 1348034"/>
                        <a:gd name="connsiteY2" fmla="*/ 197316 h 700257"/>
                        <a:gd name="connsiteX3" fmla="*/ 827363 w 1348034"/>
                        <a:gd name="connsiteY3" fmla="*/ 67539 h 700257"/>
                        <a:gd name="connsiteX4" fmla="*/ 1120142 w 1348034"/>
                        <a:gd name="connsiteY4" fmla="*/ 20403 h 700257"/>
                        <a:gd name="connsiteX5" fmla="*/ 1348034 w 1348034"/>
                        <a:gd name="connsiteY5" fmla="*/ 1551 h 700257"/>
                        <a:gd name="connsiteX0" fmla="*/ 0 w 1348034"/>
                        <a:gd name="connsiteY0" fmla="*/ 604865 h 700257"/>
                        <a:gd name="connsiteX1" fmla="*/ 244549 w 1348034"/>
                        <a:gd name="connsiteY1" fmla="*/ 667740 h 700257"/>
                        <a:gd name="connsiteX2" fmla="*/ 605604 w 1348034"/>
                        <a:gd name="connsiteY2" fmla="*/ 197316 h 700257"/>
                        <a:gd name="connsiteX3" fmla="*/ 862873 w 1348034"/>
                        <a:gd name="connsiteY3" fmla="*/ 67539 h 700257"/>
                        <a:gd name="connsiteX4" fmla="*/ 1120142 w 1348034"/>
                        <a:gd name="connsiteY4" fmla="*/ 20403 h 700257"/>
                        <a:gd name="connsiteX5" fmla="*/ 1348034 w 1348034"/>
                        <a:gd name="connsiteY5" fmla="*/ 1551 h 7002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48034" h="700257">
                          <a:moveTo>
                            <a:pt x="0" y="604865"/>
                          </a:moveTo>
                          <a:cubicBezTo>
                            <a:pt x="159165" y="688699"/>
                            <a:pt x="143615" y="735665"/>
                            <a:pt x="244549" y="667740"/>
                          </a:cubicBezTo>
                          <a:cubicBezTo>
                            <a:pt x="345483" y="599815"/>
                            <a:pt x="502550" y="297349"/>
                            <a:pt x="605604" y="197316"/>
                          </a:cubicBezTo>
                          <a:cubicBezTo>
                            <a:pt x="708658" y="97283"/>
                            <a:pt x="777117" y="97024"/>
                            <a:pt x="862873" y="67539"/>
                          </a:cubicBezTo>
                          <a:cubicBezTo>
                            <a:pt x="948629" y="38054"/>
                            <a:pt x="1027445" y="31401"/>
                            <a:pt x="1120142" y="20403"/>
                          </a:cubicBezTo>
                          <a:cubicBezTo>
                            <a:pt x="1212839" y="9405"/>
                            <a:pt x="1309541" y="-4734"/>
                            <a:pt x="1348034" y="1551"/>
                          </a:cubicBezTo>
                        </a:path>
                      </a:pathLst>
                    </a:custGeom>
                    <a:noFill/>
                    <a:ln w="38100">
                      <a:solidFill>
                        <a:srgbClr val="0000CC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grpSp>
                  <p:nvGrpSpPr>
                    <p:cNvPr id="168" name="Group 167"/>
                    <p:cNvGrpSpPr/>
                    <p:nvPr/>
                  </p:nvGrpSpPr>
                  <p:grpSpPr>
                    <a:xfrm>
                      <a:off x="5846522" y="1161598"/>
                      <a:ext cx="1717404" cy="1254773"/>
                      <a:chOff x="2221414" y="2861133"/>
                      <a:chExt cx="1717404" cy="1254773"/>
                    </a:xfrm>
                  </p:grpSpPr>
                  <p:grpSp>
                    <p:nvGrpSpPr>
                      <p:cNvPr id="169" name="Group 168"/>
                      <p:cNvGrpSpPr/>
                      <p:nvPr/>
                    </p:nvGrpSpPr>
                    <p:grpSpPr>
                      <a:xfrm>
                        <a:off x="2221414" y="2861133"/>
                        <a:ext cx="1656397" cy="914400"/>
                        <a:chOff x="2221414" y="2861133"/>
                        <a:chExt cx="1656397" cy="914400"/>
                      </a:xfrm>
                    </p:grpSpPr>
                    <p:grpSp>
                      <p:nvGrpSpPr>
                        <p:cNvPr id="171" name="Group 170"/>
                        <p:cNvGrpSpPr/>
                        <p:nvPr/>
                      </p:nvGrpSpPr>
                      <p:grpSpPr>
                        <a:xfrm>
                          <a:off x="2658611" y="2861133"/>
                          <a:ext cx="1219200" cy="914400"/>
                          <a:chOff x="2658611" y="2861133"/>
                          <a:chExt cx="1219200" cy="914400"/>
                        </a:xfrm>
                      </p:grpSpPr>
                      <p:cxnSp>
                        <p:nvCxnSpPr>
                          <p:cNvPr id="173" name="Straight Arrow Connector 172"/>
                          <p:cNvCxnSpPr/>
                          <p:nvPr/>
                        </p:nvCxnSpPr>
                        <p:spPr>
                          <a:xfrm flipV="1">
                            <a:off x="2667000" y="2861133"/>
                            <a:ext cx="0" cy="9144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74" name="Straight Arrow Connector 173"/>
                          <p:cNvCxnSpPr/>
                          <p:nvPr/>
                        </p:nvCxnSpPr>
                        <p:spPr>
                          <a:xfrm rot="5400000" flipV="1">
                            <a:off x="3268211" y="3142524"/>
                            <a:ext cx="0" cy="12192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172" name="TextBox 171"/>
                        <p:cNvSpPr txBox="1"/>
                        <p:nvPr/>
                      </p:nvSpPr>
                      <p:spPr>
                        <a:xfrm>
                          <a:off x="2221414" y="3016840"/>
                          <a:ext cx="461665" cy="66511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vert="vert270" wrap="none" rtlCol="0">
                          <a:spAutoFit/>
                        </a:bodyPr>
                        <a:lstStyle/>
                        <a:p>
                          <a:r>
                            <a:rPr lang="en-US" dirty="0" smtClean="0">
                              <a:solidFill>
                                <a:srgbClr val="0000CC"/>
                              </a:solidFill>
                            </a:rPr>
                            <a:t>Value</a:t>
                          </a:r>
                          <a:endParaRPr lang="en-US" dirty="0">
                            <a:solidFill>
                              <a:srgbClr val="0000CC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170" name="TextBox 169"/>
                      <p:cNvSpPr txBox="1"/>
                      <p:nvPr/>
                    </p:nvSpPr>
                    <p:spPr>
                      <a:xfrm>
                        <a:off x="2597603" y="3746574"/>
                        <a:ext cx="13412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parameter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</p:grpSp>
              <p:grpSp>
                <p:nvGrpSpPr>
                  <p:cNvPr id="158" name="Group 157"/>
                  <p:cNvGrpSpPr/>
                  <p:nvPr/>
                </p:nvGrpSpPr>
                <p:grpSpPr>
                  <a:xfrm>
                    <a:off x="4620446" y="3215772"/>
                    <a:ext cx="1736022" cy="1254773"/>
                    <a:chOff x="5846522" y="973058"/>
                    <a:chExt cx="1736022" cy="1254773"/>
                  </a:xfrm>
                </p:grpSpPr>
                <p:sp>
                  <p:nvSpPr>
                    <p:cNvPr id="159" name="Freeform 158"/>
                    <p:cNvSpPr/>
                    <p:nvPr/>
                  </p:nvSpPr>
                  <p:spPr>
                    <a:xfrm flipV="1">
                      <a:off x="6300498" y="1511621"/>
                      <a:ext cx="1282046" cy="540955"/>
                    </a:xfrm>
                    <a:custGeom>
                      <a:avLst/>
                      <a:gdLst>
                        <a:gd name="connsiteX0" fmla="*/ 0 w 1263192"/>
                        <a:gd name="connsiteY0" fmla="*/ 472175 h 509202"/>
                        <a:gd name="connsiteX1" fmla="*/ 226244 w 1263192"/>
                        <a:gd name="connsiteY1" fmla="*/ 491029 h 509202"/>
                        <a:gd name="connsiteX2" fmla="*/ 499621 w 1263192"/>
                        <a:gd name="connsiteY2" fmla="*/ 245932 h 509202"/>
                        <a:gd name="connsiteX3" fmla="*/ 650450 w 1263192"/>
                        <a:gd name="connsiteY3" fmla="*/ 29116 h 509202"/>
                        <a:gd name="connsiteX4" fmla="*/ 1084083 w 1263192"/>
                        <a:gd name="connsiteY4" fmla="*/ 835 h 509202"/>
                        <a:gd name="connsiteX5" fmla="*/ 1263192 w 1263192"/>
                        <a:gd name="connsiteY5" fmla="*/ 10262 h 509202"/>
                        <a:gd name="connsiteX0" fmla="*/ 0 w 1263192"/>
                        <a:gd name="connsiteY0" fmla="*/ 474333 h 507873"/>
                        <a:gd name="connsiteX1" fmla="*/ 226244 w 1263192"/>
                        <a:gd name="connsiteY1" fmla="*/ 493187 h 507873"/>
                        <a:gd name="connsiteX2" fmla="*/ 499621 w 1263192"/>
                        <a:gd name="connsiteY2" fmla="*/ 295224 h 507873"/>
                        <a:gd name="connsiteX3" fmla="*/ 650450 w 1263192"/>
                        <a:gd name="connsiteY3" fmla="*/ 31274 h 507873"/>
                        <a:gd name="connsiteX4" fmla="*/ 1084083 w 1263192"/>
                        <a:gd name="connsiteY4" fmla="*/ 2993 h 507873"/>
                        <a:gd name="connsiteX5" fmla="*/ 1263192 w 1263192"/>
                        <a:gd name="connsiteY5" fmla="*/ 12420 h 507873"/>
                        <a:gd name="connsiteX0" fmla="*/ 0 w 1263192"/>
                        <a:gd name="connsiteY0" fmla="*/ 474333 h 507873"/>
                        <a:gd name="connsiteX1" fmla="*/ 226244 w 1263192"/>
                        <a:gd name="connsiteY1" fmla="*/ 493187 h 507873"/>
                        <a:gd name="connsiteX2" fmla="*/ 499621 w 1263192"/>
                        <a:gd name="connsiteY2" fmla="*/ 295224 h 507873"/>
                        <a:gd name="connsiteX3" fmla="*/ 716438 w 1263192"/>
                        <a:gd name="connsiteY3" fmla="*/ 31274 h 507873"/>
                        <a:gd name="connsiteX4" fmla="*/ 1084083 w 1263192"/>
                        <a:gd name="connsiteY4" fmla="*/ 2993 h 507873"/>
                        <a:gd name="connsiteX5" fmla="*/ 1263192 w 1263192"/>
                        <a:gd name="connsiteY5" fmla="*/ 12420 h 507873"/>
                        <a:gd name="connsiteX0" fmla="*/ 0 w 1263192"/>
                        <a:gd name="connsiteY0" fmla="*/ 473255 h 508190"/>
                        <a:gd name="connsiteX1" fmla="*/ 226244 w 1263192"/>
                        <a:gd name="connsiteY1" fmla="*/ 492109 h 508190"/>
                        <a:gd name="connsiteX2" fmla="*/ 556182 w 1263192"/>
                        <a:gd name="connsiteY2" fmla="*/ 275293 h 508190"/>
                        <a:gd name="connsiteX3" fmla="*/ 716438 w 1263192"/>
                        <a:gd name="connsiteY3" fmla="*/ 30196 h 508190"/>
                        <a:gd name="connsiteX4" fmla="*/ 1084083 w 1263192"/>
                        <a:gd name="connsiteY4" fmla="*/ 1915 h 508190"/>
                        <a:gd name="connsiteX5" fmla="*/ 1263192 w 1263192"/>
                        <a:gd name="connsiteY5" fmla="*/ 11342 h 508190"/>
                        <a:gd name="connsiteX0" fmla="*/ 0 w 1263192"/>
                        <a:gd name="connsiteY0" fmla="*/ 463856 h 498791"/>
                        <a:gd name="connsiteX1" fmla="*/ 226244 w 1263192"/>
                        <a:gd name="connsiteY1" fmla="*/ 482710 h 498791"/>
                        <a:gd name="connsiteX2" fmla="*/ 556182 w 1263192"/>
                        <a:gd name="connsiteY2" fmla="*/ 265894 h 498791"/>
                        <a:gd name="connsiteX3" fmla="*/ 716438 w 1263192"/>
                        <a:gd name="connsiteY3" fmla="*/ 20797 h 498791"/>
                        <a:gd name="connsiteX4" fmla="*/ 1084083 w 1263192"/>
                        <a:gd name="connsiteY4" fmla="*/ 11370 h 498791"/>
                        <a:gd name="connsiteX5" fmla="*/ 1263192 w 1263192"/>
                        <a:gd name="connsiteY5" fmla="*/ 1943 h 498791"/>
                        <a:gd name="connsiteX0" fmla="*/ 0 w 1263192"/>
                        <a:gd name="connsiteY0" fmla="*/ 463805 h 498740"/>
                        <a:gd name="connsiteX1" fmla="*/ 226244 w 1263192"/>
                        <a:gd name="connsiteY1" fmla="*/ 482659 h 498740"/>
                        <a:gd name="connsiteX2" fmla="*/ 556182 w 1263192"/>
                        <a:gd name="connsiteY2" fmla="*/ 265843 h 498740"/>
                        <a:gd name="connsiteX3" fmla="*/ 772999 w 1263192"/>
                        <a:gd name="connsiteY3" fmla="*/ 30173 h 498740"/>
                        <a:gd name="connsiteX4" fmla="*/ 1084083 w 1263192"/>
                        <a:gd name="connsiteY4" fmla="*/ 11319 h 498740"/>
                        <a:gd name="connsiteX5" fmla="*/ 1263192 w 1263192"/>
                        <a:gd name="connsiteY5" fmla="*/ 1892 h 498740"/>
                        <a:gd name="connsiteX0" fmla="*/ 0 w 1263192"/>
                        <a:gd name="connsiteY0" fmla="*/ 463805 h 486816"/>
                        <a:gd name="connsiteX1" fmla="*/ 367646 w 1263192"/>
                        <a:gd name="connsiteY1" fmla="*/ 463805 h 486816"/>
                        <a:gd name="connsiteX2" fmla="*/ 556182 w 1263192"/>
                        <a:gd name="connsiteY2" fmla="*/ 265843 h 486816"/>
                        <a:gd name="connsiteX3" fmla="*/ 772999 w 1263192"/>
                        <a:gd name="connsiteY3" fmla="*/ 30173 h 486816"/>
                        <a:gd name="connsiteX4" fmla="*/ 1084083 w 1263192"/>
                        <a:gd name="connsiteY4" fmla="*/ 11319 h 486816"/>
                        <a:gd name="connsiteX5" fmla="*/ 1263192 w 1263192"/>
                        <a:gd name="connsiteY5" fmla="*/ 1892 h 486816"/>
                        <a:gd name="connsiteX0" fmla="*/ 0 w 1263192"/>
                        <a:gd name="connsiteY0" fmla="*/ 463805 h 486816"/>
                        <a:gd name="connsiteX1" fmla="*/ 414780 w 1263192"/>
                        <a:gd name="connsiteY1" fmla="*/ 463805 h 486816"/>
                        <a:gd name="connsiteX2" fmla="*/ 556182 w 1263192"/>
                        <a:gd name="connsiteY2" fmla="*/ 265843 h 486816"/>
                        <a:gd name="connsiteX3" fmla="*/ 772999 w 1263192"/>
                        <a:gd name="connsiteY3" fmla="*/ 30173 h 486816"/>
                        <a:gd name="connsiteX4" fmla="*/ 1084083 w 1263192"/>
                        <a:gd name="connsiteY4" fmla="*/ 11319 h 486816"/>
                        <a:gd name="connsiteX5" fmla="*/ 1263192 w 1263192"/>
                        <a:gd name="connsiteY5" fmla="*/ 1892 h 486816"/>
                        <a:gd name="connsiteX0" fmla="*/ 0 w 1263192"/>
                        <a:gd name="connsiteY0" fmla="*/ 478598 h 501609"/>
                        <a:gd name="connsiteX1" fmla="*/ 414780 w 1263192"/>
                        <a:gd name="connsiteY1" fmla="*/ 478598 h 501609"/>
                        <a:gd name="connsiteX2" fmla="*/ 556182 w 1263192"/>
                        <a:gd name="connsiteY2" fmla="*/ 280636 h 501609"/>
                        <a:gd name="connsiteX3" fmla="*/ 772999 w 1263192"/>
                        <a:gd name="connsiteY3" fmla="*/ 16686 h 501609"/>
                        <a:gd name="connsiteX4" fmla="*/ 1084083 w 1263192"/>
                        <a:gd name="connsiteY4" fmla="*/ 26112 h 501609"/>
                        <a:gd name="connsiteX5" fmla="*/ 1263192 w 1263192"/>
                        <a:gd name="connsiteY5" fmla="*/ 16685 h 501609"/>
                        <a:gd name="connsiteX0" fmla="*/ 0 w 1263192"/>
                        <a:gd name="connsiteY0" fmla="*/ 494442 h 517453"/>
                        <a:gd name="connsiteX1" fmla="*/ 414780 w 1263192"/>
                        <a:gd name="connsiteY1" fmla="*/ 494442 h 517453"/>
                        <a:gd name="connsiteX2" fmla="*/ 556182 w 1263192"/>
                        <a:gd name="connsiteY2" fmla="*/ 296480 h 517453"/>
                        <a:gd name="connsiteX3" fmla="*/ 772999 w 1263192"/>
                        <a:gd name="connsiteY3" fmla="*/ 32530 h 517453"/>
                        <a:gd name="connsiteX4" fmla="*/ 1084083 w 1263192"/>
                        <a:gd name="connsiteY4" fmla="*/ 4248 h 517453"/>
                        <a:gd name="connsiteX5" fmla="*/ 1263192 w 1263192"/>
                        <a:gd name="connsiteY5" fmla="*/ 32529 h 517453"/>
                        <a:gd name="connsiteX0" fmla="*/ 0 w 1282046"/>
                        <a:gd name="connsiteY0" fmla="*/ 493187 h 516198"/>
                        <a:gd name="connsiteX1" fmla="*/ 414780 w 1282046"/>
                        <a:gd name="connsiteY1" fmla="*/ 493187 h 516198"/>
                        <a:gd name="connsiteX2" fmla="*/ 556182 w 1282046"/>
                        <a:gd name="connsiteY2" fmla="*/ 295225 h 516198"/>
                        <a:gd name="connsiteX3" fmla="*/ 772999 w 1282046"/>
                        <a:gd name="connsiteY3" fmla="*/ 31275 h 516198"/>
                        <a:gd name="connsiteX4" fmla="*/ 1084083 w 1282046"/>
                        <a:gd name="connsiteY4" fmla="*/ 2993 h 516198"/>
                        <a:gd name="connsiteX5" fmla="*/ 1282046 w 1282046"/>
                        <a:gd name="connsiteY5" fmla="*/ 12421 h 516198"/>
                        <a:gd name="connsiteX0" fmla="*/ 0 w 1282046"/>
                        <a:gd name="connsiteY0" fmla="*/ 493187 h 495494"/>
                        <a:gd name="connsiteX1" fmla="*/ 216817 w 1282046"/>
                        <a:gd name="connsiteY1" fmla="*/ 248090 h 495494"/>
                        <a:gd name="connsiteX2" fmla="*/ 556182 w 1282046"/>
                        <a:gd name="connsiteY2" fmla="*/ 295225 h 495494"/>
                        <a:gd name="connsiteX3" fmla="*/ 772999 w 1282046"/>
                        <a:gd name="connsiteY3" fmla="*/ 31275 h 495494"/>
                        <a:gd name="connsiteX4" fmla="*/ 1084083 w 1282046"/>
                        <a:gd name="connsiteY4" fmla="*/ 2993 h 495494"/>
                        <a:gd name="connsiteX5" fmla="*/ 1282046 w 1282046"/>
                        <a:gd name="connsiteY5" fmla="*/ 12421 h 495494"/>
                        <a:gd name="connsiteX0" fmla="*/ 0 w 1282046"/>
                        <a:gd name="connsiteY0" fmla="*/ 491030 h 493754"/>
                        <a:gd name="connsiteX1" fmla="*/ 216817 w 1282046"/>
                        <a:gd name="connsiteY1" fmla="*/ 245933 h 493754"/>
                        <a:gd name="connsiteX2" fmla="*/ 490194 w 1282046"/>
                        <a:gd name="connsiteY2" fmla="*/ 47971 h 493754"/>
                        <a:gd name="connsiteX3" fmla="*/ 772999 w 1282046"/>
                        <a:gd name="connsiteY3" fmla="*/ 29118 h 493754"/>
                        <a:gd name="connsiteX4" fmla="*/ 1084083 w 1282046"/>
                        <a:gd name="connsiteY4" fmla="*/ 836 h 493754"/>
                        <a:gd name="connsiteX5" fmla="*/ 1282046 w 1282046"/>
                        <a:gd name="connsiteY5" fmla="*/ 10264 h 493754"/>
                        <a:gd name="connsiteX0" fmla="*/ 0 w 1282046"/>
                        <a:gd name="connsiteY0" fmla="*/ 519779 h 522503"/>
                        <a:gd name="connsiteX1" fmla="*/ 216817 w 1282046"/>
                        <a:gd name="connsiteY1" fmla="*/ 274682 h 522503"/>
                        <a:gd name="connsiteX2" fmla="*/ 490194 w 1282046"/>
                        <a:gd name="connsiteY2" fmla="*/ 76720 h 522503"/>
                        <a:gd name="connsiteX3" fmla="*/ 782426 w 1282046"/>
                        <a:gd name="connsiteY3" fmla="*/ 1307 h 522503"/>
                        <a:gd name="connsiteX4" fmla="*/ 1084083 w 1282046"/>
                        <a:gd name="connsiteY4" fmla="*/ 29585 h 522503"/>
                        <a:gd name="connsiteX5" fmla="*/ 1282046 w 1282046"/>
                        <a:gd name="connsiteY5" fmla="*/ 39013 h 522503"/>
                        <a:gd name="connsiteX0" fmla="*/ 0 w 1282046"/>
                        <a:gd name="connsiteY0" fmla="*/ 519779 h 522392"/>
                        <a:gd name="connsiteX1" fmla="*/ 235671 w 1282046"/>
                        <a:gd name="connsiteY1" fmla="*/ 265255 h 522392"/>
                        <a:gd name="connsiteX2" fmla="*/ 490194 w 1282046"/>
                        <a:gd name="connsiteY2" fmla="*/ 76720 h 522392"/>
                        <a:gd name="connsiteX3" fmla="*/ 782426 w 1282046"/>
                        <a:gd name="connsiteY3" fmla="*/ 1307 h 522392"/>
                        <a:gd name="connsiteX4" fmla="*/ 1084083 w 1282046"/>
                        <a:gd name="connsiteY4" fmla="*/ 29585 h 522392"/>
                        <a:gd name="connsiteX5" fmla="*/ 1282046 w 1282046"/>
                        <a:gd name="connsiteY5" fmla="*/ 39013 h 522392"/>
                        <a:gd name="connsiteX0" fmla="*/ 0 w 1282046"/>
                        <a:gd name="connsiteY0" fmla="*/ 519779 h 522025"/>
                        <a:gd name="connsiteX1" fmla="*/ 235671 w 1282046"/>
                        <a:gd name="connsiteY1" fmla="*/ 227548 h 522025"/>
                        <a:gd name="connsiteX2" fmla="*/ 490194 w 1282046"/>
                        <a:gd name="connsiteY2" fmla="*/ 76720 h 522025"/>
                        <a:gd name="connsiteX3" fmla="*/ 782426 w 1282046"/>
                        <a:gd name="connsiteY3" fmla="*/ 1307 h 522025"/>
                        <a:gd name="connsiteX4" fmla="*/ 1084083 w 1282046"/>
                        <a:gd name="connsiteY4" fmla="*/ 29585 h 522025"/>
                        <a:gd name="connsiteX5" fmla="*/ 1282046 w 1282046"/>
                        <a:gd name="connsiteY5" fmla="*/ 39013 h 522025"/>
                        <a:gd name="connsiteX0" fmla="*/ 0 w 1282046"/>
                        <a:gd name="connsiteY0" fmla="*/ 519779 h 522191"/>
                        <a:gd name="connsiteX1" fmla="*/ 235671 w 1282046"/>
                        <a:gd name="connsiteY1" fmla="*/ 227548 h 522191"/>
                        <a:gd name="connsiteX2" fmla="*/ 490194 w 1282046"/>
                        <a:gd name="connsiteY2" fmla="*/ 76720 h 522191"/>
                        <a:gd name="connsiteX3" fmla="*/ 782426 w 1282046"/>
                        <a:gd name="connsiteY3" fmla="*/ 1307 h 522191"/>
                        <a:gd name="connsiteX4" fmla="*/ 1084083 w 1282046"/>
                        <a:gd name="connsiteY4" fmla="*/ 29585 h 522191"/>
                        <a:gd name="connsiteX5" fmla="*/ 1282046 w 1282046"/>
                        <a:gd name="connsiteY5" fmla="*/ 39013 h 522191"/>
                        <a:gd name="connsiteX0" fmla="*/ 0 w 1282046"/>
                        <a:gd name="connsiteY0" fmla="*/ 519779 h 519779"/>
                        <a:gd name="connsiteX1" fmla="*/ 235671 w 1282046"/>
                        <a:gd name="connsiteY1" fmla="*/ 227548 h 519779"/>
                        <a:gd name="connsiteX2" fmla="*/ 490194 w 1282046"/>
                        <a:gd name="connsiteY2" fmla="*/ 76720 h 519779"/>
                        <a:gd name="connsiteX3" fmla="*/ 782426 w 1282046"/>
                        <a:gd name="connsiteY3" fmla="*/ 1307 h 519779"/>
                        <a:gd name="connsiteX4" fmla="*/ 1084083 w 1282046"/>
                        <a:gd name="connsiteY4" fmla="*/ 29585 h 519779"/>
                        <a:gd name="connsiteX5" fmla="*/ 1282046 w 1282046"/>
                        <a:gd name="connsiteY5" fmla="*/ 39013 h 519779"/>
                        <a:gd name="connsiteX0" fmla="*/ 0 w 1282046"/>
                        <a:gd name="connsiteY0" fmla="*/ 519779 h 519779"/>
                        <a:gd name="connsiteX1" fmla="*/ 235671 w 1282046"/>
                        <a:gd name="connsiteY1" fmla="*/ 227548 h 519779"/>
                        <a:gd name="connsiteX2" fmla="*/ 490194 w 1282046"/>
                        <a:gd name="connsiteY2" fmla="*/ 76720 h 519779"/>
                        <a:gd name="connsiteX3" fmla="*/ 782426 w 1282046"/>
                        <a:gd name="connsiteY3" fmla="*/ 1307 h 519779"/>
                        <a:gd name="connsiteX4" fmla="*/ 1084083 w 1282046"/>
                        <a:gd name="connsiteY4" fmla="*/ 29585 h 519779"/>
                        <a:gd name="connsiteX5" fmla="*/ 1282046 w 1282046"/>
                        <a:gd name="connsiteY5" fmla="*/ 39013 h 519779"/>
                        <a:gd name="connsiteX0" fmla="*/ 0 w 1282046"/>
                        <a:gd name="connsiteY0" fmla="*/ 519779 h 519779"/>
                        <a:gd name="connsiteX1" fmla="*/ 235671 w 1282046"/>
                        <a:gd name="connsiteY1" fmla="*/ 227548 h 519779"/>
                        <a:gd name="connsiteX2" fmla="*/ 490194 w 1282046"/>
                        <a:gd name="connsiteY2" fmla="*/ 76720 h 519779"/>
                        <a:gd name="connsiteX3" fmla="*/ 782426 w 1282046"/>
                        <a:gd name="connsiteY3" fmla="*/ 1307 h 519779"/>
                        <a:gd name="connsiteX4" fmla="*/ 1084083 w 1282046"/>
                        <a:gd name="connsiteY4" fmla="*/ 29585 h 519779"/>
                        <a:gd name="connsiteX5" fmla="*/ 1282046 w 1282046"/>
                        <a:gd name="connsiteY5" fmla="*/ 39013 h 519779"/>
                        <a:gd name="connsiteX0" fmla="*/ 0 w 1282046"/>
                        <a:gd name="connsiteY0" fmla="*/ 539296 h 539296"/>
                        <a:gd name="connsiteX1" fmla="*/ 235671 w 1282046"/>
                        <a:gd name="connsiteY1" fmla="*/ 247065 h 539296"/>
                        <a:gd name="connsiteX2" fmla="*/ 490194 w 1282046"/>
                        <a:gd name="connsiteY2" fmla="*/ 96237 h 539296"/>
                        <a:gd name="connsiteX3" fmla="*/ 782426 w 1282046"/>
                        <a:gd name="connsiteY3" fmla="*/ 20824 h 539296"/>
                        <a:gd name="connsiteX4" fmla="*/ 1093509 w 1282046"/>
                        <a:gd name="connsiteY4" fmla="*/ 1968 h 539296"/>
                        <a:gd name="connsiteX5" fmla="*/ 1282046 w 1282046"/>
                        <a:gd name="connsiteY5" fmla="*/ 58530 h 539296"/>
                        <a:gd name="connsiteX0" fmla="*/ 0 w 1282046"/>
                        <a:gd name="connsiteY0" fmla="*/ 540955 h 540955"/>
                        <a:gd name="connsiteX1" fmla="*/ 235671 w 1282046"/>
                        <a:gd name="connsiteY1" fmla="*/ 248724 h 540955"/>
                        <a:gd name="connsiteX2" fmla="*/ 490194 w 1282046"/>
                        <a:gd name="connsiteY2" fmla="*/ 97896 h 540955"/>
                        <a:gd name="connsiteX3" fmla="*/ 782426 w 1282046"/>
                        <a:gd name="connsiteY3" fmla="*/ 22483 h 540955"/>
                        <a:gd name="connsiteX4" fmla="*/ 1093509 w 1282046"/>
                        <a:gd name="connsiteY4" fmla="*/ 3627 h 540955"/>
                        <a:gd name="connsiteX5" fmla="*/ 1282046 w 1282046"/>
                        <a:gd name="connsiteY5" fmla="*/ 3628 h 5409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82046" h="540955">
                          <a:moveTo>
                            <a:pt x="0" y="540955"/>
                          </a:moveTo>
                          <a:cubicBezTo>
                            <a:pt x="52633" y="456113"/>
                            <a:pt x="144546" y="331993"/>
                            <a:pt x="235671" y="248724"/>
                          </a:cubicBezTo>
                          <a:cubicBezTo>
                            <a:pt x="326796" y="165455"/>
                            <a:pt x="399068" y="135603"/>
                            <a:pt x="490194" y="97896"/>
                          </a:cubicBezTo>
                          <a:cubicBezTo>
                            <a:pt x="581320" y="60189"/>
                            <a:pt x="681874" y="38195"/>
                            <a:pt x="782426" y="22483"/>
                          </a:cubicBezTo>
                          <a:cubicBezTo>
                            <a:pt x="882979" y="6771"/>
                            <a:pt x="1010239" y="6769"/>
                            <a:pt x="1093509" y="3627"/>
                          </a:cubicBezTo>
                          <a:cubicBezTo>
                            <a:pt x="1176779" y="485"/>
                            <a:pt x="1243553" y="-2657"/>
                            <a:pt x="1282046" y="3628"/>
                          </a:cubicBezTo>
                        </a:path>
                      </a:pathLst>
                    </a:custGeom>
                    <a:no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grpSp>
                  <p:nvGrpSpPr>
                    <p:cNvPr id="160" name="Group 159"/>
                    <p:cNvGrpSpPr/>
                    <p:nvPr/>
                  </p:nvGrpSpPr>
                  <p:grpSpPr>
                    <a:xfrm>
                      <a:off x="5846522" y="973058"/>
                      <a:ext cx="1717404" cy="1254773"/>
                      <a:chOff x="2221414" y="2672593"/>
                      <a:chExt cx="1717404" cy="1254773"/>
                    </a:xfrm>
                  </p:grpSpPr>
                  <p:grpSp>
                    <p:nvGrpSpPr>
                      <p:cNvPr id="161" name="Group 160"/>
                      <p:cNvGrpSpPr/>
                      <p:nvPr/>
                    </p:nvGrpSpPr>
                    <p:grpSpPr>
                      <a:xfrm>
                        <a:off x="2221414" y="2672593"/>
                        <a:ext cx="1656397" cy="914400"/>
                        <a:chOff x="2221414" y="2672593"/>
                        <a:chExt cx="1656397" cy="914400"/>
                      </a:xfrm>
                    </p:grpSpPr>
                    <p:grpSp>
                      <p:nvGrpSpPr>
                        <p:cNvPr id="163" name="Group 162"/>
                        <p:cNvGrpSpPr/>
                        <p:nvPr/>
                      </p:nvGrpSpPr>
                      <p:grpSpPr>
                        <a:xfrm>
                          <a:off x="2658611" y="2672593"/>
                          <a:ext cx="1219200" cy="914400"/>
                          <a:chOff x="2658611" y="2672593"/>
                          <a:chExt cx="1219200" cy="914400"/>
                        </a:xfrm>
                      </p:grpSpPr>
                      <p:cxnSp>
                        <p:nvCxnSpPr>
                          <p:cNvPr id="165" name="Straight Arrow Connector 164"/>
                          <p:cNvCxnSpPr/>
                          <p:nvPr/>
                        </p:nvCxnSpPr>
                        <p:spPr>
                          <a:xfrm flipV="1">
                            <a:off x="2667000" y="2672593"/>
                            <a:ext cx="0" cy="9144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66" name="Straight Arrow Connector 165"/>
                          <p:cNvCxnSpPr/>
                          <p:nvPr/>
                        </p:nvCxnSpPr>
                        <p:spPr>
                          <a:xfrm rot="5400000" flipV="1">
                            <a:off x="3268211" y="2953984"/>
                            <a:ext cx="0" cy="12192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164" name="TextBox 163"/>
                        <p:cNvSpPr txBox="1"/>
                        <p:nvPr/>
                      </p:nvSpPr>
                      <p:spPr>
                        <a:xfrm>
                          <a:off x="2221414" y="2828300"/>
                          <a:ext cx="461665" cy="66511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vert="vert270" wrap="none" rtlCol="0">
                          <a:spAutoFit/>
                        </a:bodyPr>
                        <a:lstStyle/>
                        <a:p>
                          <a:r>
                            <a:rPr lang="en-US" dirty="0" smtClean="0">
                              <a:solidFill>
                                <a:srgbClr val="0000CC"/>
                              </a:solidFill>
                            </a:rPr>
                            <a:t>Value</a:t>
                          </a:r>
                          <a:endParaRPr lang="en-US" dirty="0">
                            <a:solidFill>
                              <a:srgbClr val="0000CC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162" name="TextBox 161"/>
                      <p:cNvSpPr txBox="1"/>
                      <p:nvPr/>
                    </p:nvSpPr>
                    <p:spPr>
                      <a:xfrm>
                        <a:off x="2597603" y="3558034"/>
                        <a:ext cx="13412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parameter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</p:grpSp>
            </p:grpSp>
            <p:sp>
              <p:nvSpPr>
                <p:cNvPr id="154" name="TextBox 153"/>
                <p:cNvSpPr txBox="1"/>
                <p:nvPr/>
              </p:nvSpPr>
              <p:spPr>
                <a:xfrm>
                  <a:off x="2044817" y="3658492"/>
                  <a:ext cx="57003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/>
                    <a:t>OR</a:t>
                  </a:r>
                  <a:endParaRPr lang="en-US" b="1" dirty="0"/>
                </a:p>
              </p:txBody>
            </p:sp>
          </p:grpSp>
          <p:sp>
            <p:nvSpPr>
              <p:cNvPr id="152" name="TextBox 151"/>
              <p:cNvSpPr txBox="1"/>
              <p:nvPr/>
            </p:nvSpPr>
            <p:spPr>
              <a:xfrm>
                <a:off x="4202948" y="3658492"/>
                <a:ext cx="57003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OR</a:t>
                </a:r>
                <a:endParaRPr lang="en-US" b="1" dirty="0"/>
              </a:p>
            </p:txBody>
          </p:sp>
        </p:grpSp>
        <p:sp>
          <p:nvSpPr>
            <p:cNvPr id="150" name="TextBox 149"/>
            <p:cNvSpPr txBox="1"/>
            <p:nvPr/>
          </p:nvSpPr>
          <p:spPr>
            <a:xfrm>
              <a:off x="6323371" y="3658492"/>
              <a:ext cx="5700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OR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98706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Limiting Cases: Monotonicity</a:t>
            </a: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8" name="Group 147"/>
          <p:cNvGrpSpPr/>
          <p:nvPr/>
        </p:nvGrpSpPr>
        <p:grpSpPr>
          <a:xfrm>
            <a:off x="338220" y="2585552"/>
            <a:ext cx="8151303" cy="1254773"/>
            <a:chOff x="388420" y="3215772"/>
            <a:chExt cx="8151303" cy="1254773"/>
          </a:xfrm>
        </p:grpSpPr>
        <p:grpSp>
          <p:nvGrpSpPr>
            <p:cNvPr id="149" name="Group 148"/>
            <p:cNvGrpSpPr/>
            <p:nvPr/>
          </p:nvGrpSpPr>
          <p:grpSpPr>
            <a:xfrm>
              <a:off x="388420" y="3215772"/>
              <a:ext cx="8151303" cy="1254773"/>
              <a:chOff x="388420" y="3215772"/>
              <a:chExt cx="8151303" cy="1254773"/>
            </a:xfrm>
          </p:grpSpPr>
          <p:grpSp>
            <p:nvGrpSpPr>
              <p:cNvPr id="151" name="Group 150"/>
              <p:cNvGrpSpPr/>
              <p:nvPr/>
            </p:nvGrpSpPr>
            <p:grpSpPr>
              <a:xfrm>
                <a:off x="388420" y="3215772"/>
                <a:ext cx="8151303" cy="1254773"/>
                <a:chOff x="388420" y="3215772"/>
                <a:chExt cx="8151303" cy="1254773"/>
              </a:xfrm>
            </p:grpSpPr>
            <p:grpSp>
              <p:nvGrpSpPr>
                <p:cNvPr id="153" name="Group 152"/>
                <p:cNvGrpSpPr/>
                <p:nvPr/>
              </p:nvGrpSpPr>
              <p:grpSpPr>
                <a:xfrm>
                  <a:off x="388420" y="3215772"/>
                  <a:ext cx="8151303" cy="1254773"/>
                  <a:chOff x="388420" y="3215772"/>
                  <a:chExt cx="8151303" cy="1254773"/>
                </a:xfrm>
              </p:grpSpPr>
              <p:grpSp>
                <p:nvGrpSpPr>
                  <p:cNvPr id="155" name="Group 154"/>
                  <p:cNvGrpSpPr/>
                  <p:nvPr/>
                </p:nvGrpSpPr>
                <p:grpSpPr>
                  <a:xfrm>
                    <a:off x="388420" y="3215772"/>
                    <a:ext cx="1717404" cy="1254773"/>
                    <a:chOff x="6225711" y="3092442"/>
                    <a:chExt cx="1717404" cy="1254773"/>
                  </a:xfrm>
                </p:grpSpPr>
                <p:grpSp>
                  <p:nvGrpSpPr>
                    <p:cNvPr id="183" name="Group 182"/>
                    <p:cNvGrpSpPr/>
                    <p:nvPr/>
                  </p:nvGrpSpPr>
                  <p:grpSpPr>
                    <a:xfrm>
                      <a:off x="6225711" y="3092442"/>
                      <a:ext cx="1717404" cy="1254773"/>
                      <a:chOff x="2221414" y="2672593"/>
                      <a:chExt cx="1717404" cy="1254773"/>
                    </a:xfrm>
                  </p:grpSpPr>
                  <p:grpSp>
                    <p:nvGrpSpPr>
                      <p:cNvPr id="185" name="Group 184"/>
                      <p:cNvGrpSpPr/>
                      <p:nvPr/>
                    </p:nvGrpSpPr>
                    <p:grpSpPr>
                      <a:xfrm>
                        <a:off x="2221414" y="2672593"/>
                        <a:ext cx="1656397" cy="914400"/>
                        <a:chOff x="2221414" y="2672593"/>
                        <a:chExt cx="1656397" cy="914400"/>
                      </a:xfrm>
                    </p:grpSpPr>
                    <p:grpSp>
                      <p:nvGrpSpPr>
                        <p:cNvPr id="187" name="Group 186"/>
                        <p:cNvGrpSpPr/>
                        <p:nvPr/>
                      </p:nvGrpSpPr>
                      <p:grpSpPr>
                        <a:xfrm>
                          <a:off x="2658611" y="2672593"/>
                          <a:ext cx="1219200" cy="914400"/>
                          <a:chOff x="2658611" y="2672593"/>
                          <a:chExt cx="1219200" cy="914400"/>
                        </a:xfrm>
                      </p:grpSpPr>
                      <p:cxnSp>
                        <p:nvCxnSpPr>
                          <p:cNvPr id="189" name="Straight Arrow Connector 188"/>
                          <p:cNvCxnSpPr/>
                          <p:nvPr/>
                        </p:nvCxnSpPr>
                        <p:spPr>
                          <a:xfrm flipV="1">
                            <a:off x="2667000" y="2672593"/>
                            <a:ext cx="0" cy="9144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90" name="Straight Arrow Connector 189"/>
                          <p:cNvCxnSpPr/>
                          <p:nvPr/>
                        </p:nvCxnSpPr>
                        <p:spPr>
                          <a:xfrm rot="5400000" flipV="1">
                            <a:off x="3268211" y="2963411"/>
                            <a:ext cx="0" cy="12192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188" name="TextBox 187"/>
                        <p:cNvSpPr txBox="1"/>
                        <p:nvPr/>
                      </p:nvSpPr>
                      <p:spPr>
                        <a:xfrm>
                          <a:off x="2221414" y="2828300"/>
                          <a:ext cx="461665" cy="66511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vert="vert270" wrap="none" rtlCol="0">
                          <a:spAutoFit/>
                        </a:bodyPr>
                        <a:lstStyle/>
                        <a:p>
                          <a:r>
                            <a:rPr lang="en-US" dirty="0" smtClean="0">
                              <a:solidFill>
                                <a:srgbClr val="0000CC"/>
                              </a:solidFill>
                            </a:rPr>
                            <a:t>Value</a:t>
                          </a:r>
                          <a:endParaRPr lang="en-US" dirty="0">
                            <a:solidFill>
                              <a:srgbClr val="0000CC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186" name="TextBox 185"/>
                      <p:cNvSpPr txBox="1"/>
                      <p:nvPr/>
                    </p:nvSpPr>
                    <p:spPr>
                      <a:xfrm>
                        <a:off x="2597603" y="3558034"/>
                        <a:ext cx="13412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parameter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184" name="Freeform 183"/>
                    <p:cNvSpPr/>
                    <p:nvPr/>
                  </p:nvSpPr>
                  <p:spPr>
                    <a:xfrm>
                      <a:off x="6675922" y="3423582"/>
                      <a:ext cx="1136194" cy="860710"/>
                    </a:xfrm>
                    <a:custGeom>
                      <a:avLst/>
                      <a:gdLst>
                        <a:gd name="connsiteX0" fmla="*/ 0 w 1134844"/>
                        <a:gd name="connsiteY0" fmla="*/ 854301 h 861966"/>
                        <a:gd name="connsiteX1" fmla="*/ 179109 w 1134844"/>
                        <a:gd name="connsiteY1" fmla="*/ 844874 h 861966"/>
                        <a:gd name="connsiteX2" fmla="*/ 556181 w 1134844"/>
                        <a:gd name="connsiteY2" fmla="*/ 703472 h 861966"/>
                        <a:gd name="connsiteX3" fmla="*/ 829559 w 1134844"/>
                        <a:gd name="connsiteY3" fmla="*/ 486656 h 861966"/>
                        <a:gd name="connsiteX4" fmla="*/ 1093509 w 1134844"/>
                        <a:gd name="connsiteY4" fmla="*/ 203851 h 861966"/>
                        <a:gd name="connsiteX5" fmla="*/ 1131216 w 1134844"/>
                        <a:gd name="connsiteY5" fmla="*/ 15315 h 861966"/>
                        <a:gd name="connsiteX6" fmla="*/ 1131216 w 1134844"/>
                        <a:gd name="connsiteY6" fmla="*/ 24742 h 861966"/>
                        <a:gd name="connsiteX0" fmla="*/ 0 w 1136194"/>
                        <a:gd name="connsiteY0" fmla="*/ 853611 h 861276"/>
                        <a:gd name="connsiteX1" fmla="*/ 179109 w 1136194"/>
                        <a:gd name="connsiteY1" fmla="*/ 844184 h 861276"/>
                        <a:gd name="connsiteX2" fmla="*/ 556181 w 1136194"/>
                        <a:gd name="connsiteY2" fmla="*/ 702782 h 861276"/>
                        <a:gd name="connsiteX3" fmla="*/ 829559 w 1136194"/>
                        <a:gd name="connsiteY3" fmla="*/ 485966 h 861276"/>
                        <a:gd name="connsiteX4" fmla="*/ 1074655 w 1136194"/>
                        <a:gd name="connsiteY4" fmla="*/ 193734 h 861276"/>
                        <a:gd name="connsiteX5" fmla="*/ 1131216 w 1136194"/>
                        <a:gd name="connsiteY5" fmla="*/ 14625 h 861276"/>
                        <a:gd name="connsiteX6" fmla="*/ 1131216 w 1136194"/>
                        <a:gd name="connsiteY6" fmla="*/ 24052 h 861276"/>
                        <a:gd name="connsiteX0" fmla="*/ 0 w 1136194"/>
                        <a:gd name="connsiteY0" fmla="*/ 853611 h 861276"/>
                        <a:gd name="connsiteX1" fmla="*/ 179109 w 1136194"/>
                        <a:gd name="connsiteY1" fmla="*/ 844184 h 861276"/>
                        <a:gd name="connsiteX2" fmla="*/ 556181 w 1136194"/>
                        <a:gd name="connsiteY2" fmla="*/ 702782 h 861276"/>
                        <a:gd name="connsiteX3" fmla="*/ 876693 w 1136194"/>
                        <a:gd name="connsiteY3" fmla="*/ 514246 h 861276"/>
                        <a:gd name="connsiteX4" fmla="*/ 1074655 w 1136194"/>
                        <a:gd name="connsiteY4" fmla="*/ 193734 h 861276"/>
                        <a:gd name="connsiteX5" fmla="*/ 1131216 w 1136194"/>
                        <a:gd name="connsiteY5" fmla="*/ 14625 h 861276"/>
                        <a:gd name="connsiteX6" fmla="*/ 1131216 w 1136194"/>
                        <a:gd name="connsiteY6" fmla="*/ 24052 h 861276"/>
                        <a:gd name="connsiteX0" fmla="*/ 0 w 1136194"/>
                        <a:gd name="connsiteY0" fmla="*/ 853611 h 860710"/>
                        <a:gd name="connsiteX1" fmla="*/ 179109 w 1136194"/>
                        <a:gd name="connsiteY1" fmla="*/ 844184 h 860710"/>
                        <a:gd name="connsiteX2" fmla="*/ 556181 w 1136194"/>
                        <a:gd name="connsiteY2" fmla="*/ 712208 h 860710"/>
                        <a:gd name="connsiteX3" fmla="*/ 876693 w 1136194"/>
                        <a:gd name="connsiteY3" fmla="*/ 514246 h 860710"/>
                        <a:gd name="connsiteX4" fmla="*/ 1074655 w 1136194"/>
                        <a:gd name="connsiteY4" fmla="*/ 193734 h 860710"/>
                        <a:gd name="connsiteX5" fmla="*/ 1131216 w 1136194"/>
                        <a:gd name="connsiteY5" fmla="*/ 14625 h 860710"/>
                        <a:gd name="connsiteX6" fmla="*/ 1131216 w 1136194"/>
                        <a:gd name="connsiteY6" fmla="*/ 24052 h 860710"/>
                        <a:gd name="connsiteX0" fmla="*/ 0 w 1136194"/>
                        <a:gd name="connsiteY0" fmla="*/ 853611 h 860710"/>
                        <a:gd name="connsiteX1" fmla="*/ 179109 w 1136194"/>
                        <a:gd name="connsiteY1" fmla="*/ 844184 h 860710"/>
                        <a:gd name="connsiteX2" fmla="*/ 556181 w 1136194"/>
                        <a:gd name="connsiteY2" fmla="*/ 712208 h 860710"/>
                        <a:gd name="connsiteX3" fmla="*/ 876693 w 1136194"/>
                        <a:gd name="connsiteY3" fmla="*/ 514246 h 860710"/>
                        <a:gd name="connsiteX4" fmla="*/ 1074655 w 1136194"/>
                        <a:gd name="connsiteY4" fmla="*/ 193734 h 860710"/>
                        <a:gd name="connsiteX5" fmla="*/ 1131216 w 1136194"/>
                        <a:gd name="connsiteY5" fmla="*/ 14625 h 860710"/>
                        <a:gd name="connsiteX6" fmla="*/ 1131216 w 1136194"/>
                        <a:gd name="connsiteY6" fmla="*/ 24052 h 8607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6194" h="860710">
                          <a:moveTo>
                            <a:pt x="0" y="853611"/>
                          </a:moveTo>
                          <a:cubicBezTo>
                            <a:pt x="43206" y="861466"/>
                            <a:pt x="86412" y="867751"/>
                            <a:pt x="179109" y="844184"/>
                          </a:cubicBezTo>
                          <a:cubicBezTo>
                            <a:pt x="271806" y="820617"/>
                            <a:pt x="439917" y="767198"/>
                            <a:pt x="556181" y="712208"/>
                          </a:cubicBezTo>
                          <a:cubicBezTo>
                            <a:pt x="672445" y="657218"/>
                            <a:pt x="790281" y="600658"/>
                            <a:pt x="876693" y="514246"/>
                          </a:cubicBezTo>
                          <a:cubicBezTo>
                            <a:pt x="963105" y="427834"/>
                            <a:pt x="1032235" y="277004"/>
                            <a:pt x="1074655" y="193734"/>
                          </a:cubicBezTo>
                          <a:cubicBezTo>
                            <a:pt x="1117075" y="110464"/>
                            <a:pt x="1121789" y="42905"/>
                            <a:pt x="1131216" y="14625"/>
                          </a:cubicBezTo>
                          <a:cubicBezTo>
                            <a:pt x="1140643" y="-13655"/>
                            <a:pt x="1134358" y="4413"/>
                            <a:pt x="1131216" y="24052"/>
                          </a:cubicBezTo>
                        </a:path>
                      </a:pathLst>
                    </a:custGeom>
                    <a:noFill/>
                    <a:ln w="38100">
                      <a:solidFill>
                        <a:srgbClr val="00B0F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56" name="Group 155"/>
                  <p:cNvGrpSpPr/>
                  <p:nvPr/>
                </p:nvGrpSpPr>
                <p:grpSpPr>
                  <a:xfrm>
                    <a:off x="2477967" y="3215772"/>
                    <a:ext cx="1770336" cy="1254773"/>
                    <a:chOff x="5846522" y="973058"/>
                    <a:chExt cx="1770336" cy="1254773"/>
                  </a:xfrm>
                </p:grpSpPr>
                <p:sp>
                  <p:nvSpPr>
                    <p:cNvPr id="175" name="Freeform 174"/>
                    <p:cNvSpPr/>
                    <p:nvPr/>
                  </p:nvSpPr>
                  <p:spPr>
                    <a:xfrm>
                      <a:off x="6334812" y="1316760"/>
                      <a:ext cx="1282046" cy="516198"/>
                    </a:xfrm>
                    <a:custGeom>
                      <a:avLst/>
                      <a:gdLst>
                        <a:gd name="connsiteX0" fmla="*/ 0 w 1263192"/>
                        <a:gd name="connsiteY0" fmla="*/ 472175 h 509202"/>
                        <a:gd name="connsiteX1" fmla="*/ 226244 w 1263192"/>
                        <a:gd name="connsiteY1" fmla="*/ 491029 h 509202"/>
                        <a:gd name="connsiteX2" fmla="*/ 499621 w 1263192"/>
                        <a:gd name="connsiteY2" fmla="*/ 245932 h 509202"/>
                        <a:gd name="connsiteX3" fmla="*/ 650450 w 1263192"/>
                        <a:gd name="connsiteY3" fmla="*/ 29116 h 509202"/>
                        <a:gd name="connsiteX4" fmla="*/ 1084083 w 1263192"/>
                        <a:gd name="connsiteY4" fmla="*/ 835 h 509202"/>
                        <a:gd name="connsiteX5" fmla="*/ 1263192 w 1263192"/>
                        <a:gd name="connsiteY5" fmla="*/ 10262 h 509202"/>
                        <a:gd name="connsiteX0" fmla="*/ 0 w 1263192"/>
                        <a:gd name="connsiteY0" fmla="*/ 474333 h 507873"/>
                        <a:gd name="connsiteX1" fmla="*/ 226244 w 1263192"/>
                        <a:gd name="connsiteY1" fmla="*/ 493187 h 507873"/>
                        <a:gd name="connsiteX2" fmla="*/ 499621 w 1263192"/>
                        <a:gd name="connsiteY2" fmla="*/ 295224 h 507873"/>
                        <a:gd name="connsiteX3" fmla="*/ 650450 w 1263192"/>
                        <a:gd name="connsiteY3" fmla="*/ 31274 h 507873"/>
                        <a:gd name="connsiteX4" fmla="*/ 1084083 w 1263192"/>
                        <a:gd name="connsiteY4" fmla="*/ 2993 h 507873"/>
                        <a:gd name="connsiteX5" fmla="*/ 1263192 w 1263192"/>
                        <a:gd name="connsiteY5" fmla="*/ 12420 h 507873"/>
                        <a:gd name="connsiteX0" fmla="*/ 0 w 1263192"/>
                        <a:gd name="connsiteY0" fmla="*/ 474333 h 507873"/>
                        <a:gd name="connsiteX1" fmla="*/ 226244 w 1263192"/>
                        <a:gd name="connsiteY1" fmla="*/ 493187 h 507873"/>
                        <a:gd name="connsiteX2" fmla="*/ 499621 w 1263192"/>
                        <a:gd name="connsiteY2" fmla="*/ 295224 h 507873"/>
                        <a:gd name="connsiteX3" fmla="*/ 716438 w 1263192"/>
                        <a:gd name="connsiteY3" fmla="*/ 31274 h 507873"/>
                        <a:gd name="connsiteX4" fmla="*/ 1084083 w 1263192"/>
                        <a:gd name="connsiteY4" fmla="*/ 2993 h 507873"/>
                        <a:gd name="connsiteX5" fmla="*/ 1263192 w 1263192"/>
                        <a:gd name="connsiteY5" fmla="*/ 12420 h 507873"/>
                        <a:gd name="connsiteX0" fmla="*/ 0 w 1263192"/>
                        <a:gd name="connsiteY0" fmla="*/ 473255 h 508190"/>
                        <a:gd name="connsiteX1" fmla="*/ 226244 w 1263192"/>
                        <a:gd name="connsiteY1" fmla="*/ 492109 h 508190"/>
                        <a:gd name="connsiteX2" fmla="*/ 556182 w 1263192"/>
                        <a:gd name="connsiteY2" fmla="*/ 275293 h 508190"/>
                        <a:gd name="connsiteX3" fmla="*/ 716438 w 1263192"/>
                        <a:gd name="connsiteY3" fmla="*/ 30196 h 508190"/>
                        <a:gd name="connsiteX4" fmla="*/ 1084083 w 1263192"/>
                        <a:gd name="connsiteY4" fmla="*/ 1915 h 508190"/>
                        <a:gd name="connsiteX5" fmla="*/ 1263192 w 1263192"/>
                        <a:gd name="connsiteY5" fmla="*/ 11342 h 508190"/>
                        <a:gd name="connsiteX0" fmla="*/ 0 w 1263192"/>
                        <a:gd name="connsiteY0" fmla="*/ 463856 h 498791"/>
                        <a:gd name="connsiteX1" fmla="*/ 226244 w 1263192"/>
                        <a:gd name="connsiteY1" fmla="*/ 482710 h 498791"/>
                        <a:gd name="connsiteX2" fmla="*/ 556182 w 1263192"/>
                        <a:gd name="connsiteY2" fmla="*/ 265894 h 498791"/>
                        <a:gd name="connsiteX3" fmla="*/ 716438 w 1263192"/>
                        <a:gd name="connsiteY3" fmla="*/ 20797 h 498791"/>
                        <a:gd name="connsiteX4" fmla="*/ 1084083 w 1263192"/>
                        <a:gd name="connsiteY4" fmla="*/ 11370 h 498791"/>
                        <a:gd name="connsiteX5" fmla="*/ 1263192 w 1263192"/>
                        <a:gd name="connsiteY5" fmla="*/ 1943 h 498791"/>
                        <a:gd name="connsiteX0" fmla="*/ 0 w 1263192"/>
                        <a:gd name="connsiteY0" fmla="*/ 463805 h 498740"/>
                        <a:gd name="connsiteX1" fmla="*/ 226244 w 1263192"/>
                        <a:gd name="connsiteY1" fmla="*/ 482659 h 498740"/>
                        <a:gd name="connsiteX2" fmla="*/ 556182 w 1263192"/>
                        <a:gd name="connsiteY2" fmla="*/ 265843 h 498740"/>
                        <a:gd name="connsiteX3" fmla="*/ 772999 w 1263192"/>
                        <a:gd name="connsiteY3" fmla="*/ 30173 h 498740"/>
                        <a:gd name="connsiteX4" fmla="*/ 1084083 w 1263192"/>
                        <a:gd name="connsiteY4" fmla="*/ 11319 h 498740"/>
                        <a:gd name="connsiteX5" fmla="*/ 1263192 w 1263192"/>
                        <a:gd name="connsiteY5" fmla="*/ 1892 h 498740"/>
                        <a:gd name="connsiteX0" fmla="*/ 0 w 1263192"/>
                        <a:gd name="connsiteY0" fmla="*/ 463805 h 486816"/>
                        <a:gd name="connsiteX1" fmla="*/ 367646 w 1263192"/>
                        <a:gd name="connsiteY1" fmla="*/ 463805 h 486816"/>
                        <a:gd name="connsiteX2" fmla="*/ 556182 w 1263192"/>
                        <a:gd name="connsiteY2" fmla="*/ 265843 h 486816"/>
                        <a:gd name="connsiteX3" fmla="*/ 772999 w 1263192"/>
                        <a:gd name="connsiteY3" fmla="*/ 30173 h 486816"/>
                        <a:gd name="connsiteX4" fmla="*/ 1084083 w 1263192"/>
                        <a:gd name="connsiteY4" fmla="*/ 11319 h 486816"/>
                        <a:gd name="connsiteX5" fmla="*/ 1263192 w 1263192"/>
                        <a:gd name="connsiteY5" fmla="*/ 1892 h 486816"/>
                        <a:gd name="connsiteX0" fmla="*/ 0 w 1263192"/>
                        <a:gd name="connsiteY0" fmla="*/ 463805 h 486816"/>
                        <a:gd name="connsiteX1" fmla="*/ 414780 w 1263192"/>
                        <a:gd name="connsiteY1" fmla="*/ 463805 h 486816"/>
                        <a:gd name="connsiteX2" fmla="*/ 556182 w 1263192"/>
                        <a:gd name="connsiteY2" fmla="*/ 265843 h 486816"/>
                        <a:gd name="connsiteX3" fmla="*/ 772999 w 1263192"/>
                        <a:gd name="connsiteY3" fmla="*/ 30173 h 486816"/>
                        <a:gd name="connsiteX4" fmla="*/ 1084083 w 1263192"/>
                        <a:gd name="connsiteY4" fmla="*/ 11319 h 486816"/>
                        <a:gd name="connsiteX5" fmla="*/ 1263192 w 1263192"/>
                        <a:gd name="connsiteY5" fmla="*/ 1892 h 486816"/>
                        <a:gd name="connsiteX0" fmla="*/ 0 w 1263192"/>
                        <a:gd name="connsiteY0" fmla="*/ 478598 h 501609"/>
                        <a:gd name="connsiteX1" fmla="*/ 414780 w 1263192"/>
                        <a:gd name="connsiteY1" fmla="*/ 478598 h 501609"/>
                        <a:gd name="connsiteX2" fmla="*/ 556182 w 1263192"/>
                        <a:gd name="connsiteY2" fmla="*/ 280636 h 501609"/>
                        <a:gd name="connsiteX3" fmla="*/ 772999 w 1263192"/>
                        <a:gd name="connsiteY3" fmla="*/ 16686 h 501609"/>
                        <a:gd name="connsiteX4" fmla="*/ 1084083 w 1263192"/>
                        <a:gd name="connsiteY4" fmla="*/ 26112 h 501609"/>
                        <a:gd name="connsiteX5" fmla="*/ 1263192 w 1263192"/>
                        <a:gd name="connsiteY5" fmla="*/ 16685 h 501609"/>
                        <a:gd name="connsiteX0" fmla="*/ 0 w 1263192"/>
                        <a:gd name="connsiteY0" fmla="*/ 494442 h 517453"/>
                        <a:gd name="connsiteX1" fmla="*/ 414780 w 1263192"/>
                        <a:gd name="connsiteY1" fmla="*/ 494442 h 517453"/>
                        <a:gd name="connsiteX2" fmla="*/ 556182 w 1263192"/>
                        <a:gd name="connsiteY2" fmla="*/ 296480 h 517453"/>
                        <a:gd name="connsiteX3" fmla="*/ 772999 w 1263192"/>
                        <a:gd name="connsiteY3" fmla="*/ 32530 h 517453"/>
                        <a:gd name="connsiteX4" fmla="*/ 1084083 w 1263192"/>
                        <a:gd name="connsiteY4" fmla="*/ 4248 h 517453"/>
                        <a:gd name="connsiteX5" fmla="*/ 1263192 w 1263192"/>
                        <a:gd name="connsiteY5" fmla="*/ 32529 h 517453"/>
                        <a:gd name="connsiteX0" fmla="*/ 0 w 1282046"/>
                        <a:gd name="connsiteY0" fmla="*/ 493187 h 516198"/>
                        <a:gd name="connsiteX1" fmla="*/ 414780 w 1282046"/>
                        <a:gd name="connsiteY1" fmla="*/ 493187 h 516198"/>
                        <a:gd name="connsiteX2" fmla="*/ 556182 w 1282046"/>
                        <a:gd name="connsiteY2" fmla="*/ 295225 h 516198"/>
                        <a:gd name="connsiteX3" fmla="*/ 772999 w 1282046"/>
                        <a:gd name="connsiteY3" fmla="*/ 31275 h 516198"/>
                        <a:gd name="connsiteX4" fmla="*/ 1084083 w 1282046"/>
                        <a:gd name="connsiteY4" fmla="*/ 2993 h 516198"/>
                        <a:gd name="connsiteX5" fmla="*/ 1282046 w 1282046"/>
                        <a:gd name="connsiteY5" fmla="*/ 12421 h 51619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82046" h="516198">
                          <a:moveTo>
                            <a:pt x="0" y="493187"/>
                          </a:moveTo>
                          <a:cubicBezTo>
                            <a:pt x="71487" y="521467"/>
                            <a:pt x="322083" y="526181"/>
                            <a:pt x="414780" y="493187"/>
                          </a:cubicBezTo>
                          <a:cubicBezTo>
                            <a:pt x="507477" y="460193"/>
                            <a:pt x="496479" y="372210"/>
                            <a:pt x="556182" y="295225"/>
                          </a:cubicBezTo>
                          <a:cubicBezTo>
                            <a:pt x="615885" y="218240"/>
                            <a:pt x="685016" y="79980"/>
                            <a:pt x="772999" y="31275"/>
                          </a:cubicBezTo>
                          <a:cubicBezTo>
                            <a:pt x="860982" y="-17430"/>
                            <a:pt x="999242" y="6135"/>
                            <a:pt x="1084083" y="2993"/>
                          </a:cubicBezTo>
                          <a:cubicBezTo>
                            <a:pt x="1168924" y="-149"/>
                            <a:pt x="1243553" y="6136"/>
                            <a:pt x="1282046" y="12421"/>
                          </a:cubicBezTo>
                        </a:path>
                      </a:pathLst>
                    </a:custGeom>
                    <a:no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grpSp>
                  <p:nvGrpSpPr>
                    <p:cNvPr id="176" name="Group 175"/>
                    <p:cNvGrpSpPr/>
                    <p:nvPr/>
                  </p:nvGrpSpPr>
                  <p:grpSpPr>
                    <a:xfrm>
                      <a:off x="5846522" y="973058"/>
                      <a:ext cx="1717404" cy="1254773"/>
                      <a:chOff x="2221414" y="2672593"/>
                      <a:chExt cx="1717404" cy="1254773"/>
                    </a:xfrm>
                  </p:grpSpPr>
                  <p:grpSp>
                    <p:nvGrpSpPr>
                      <p:cNvPr id="177" name="Group 176"/>
                      <p:cNvGrpSpPr/>
                      <p:nvPr/>
                    </p:nvGrpSpPr>
                    <p:grpSpPr>
                      <a:xfrm>
                        <a:off x="2221414" y="2672593"/>
                        <a:ext cx="1656397" cy="914400"/>
                        <a:chOff x="2221414" y="2672593"/>
                        <a:chExt cx="1656397" cy="914400"/>
                      </a:xfrm>
                    </p:grpSpPr>
                    <p:grpSp>
                      <p:nvGrpSpPr>
                        <p:cNvPr id="179" name="Group 178"/>
                        <p:cNvGrpSpPr/>
                        <p:nvPr/>
                      </p:nvGrpSpPr>
                      <p:grpSpPr>
                        <a:xfrm>
                          <a:off x="2658611" y="2672593"/>
                          <a:ext cx="1219200" cy="914400"/>
                          <a:chOff x="2658611" y="2672593"/>
                          <a:chExt cx="1219200" cy="914400"/>
                        </a:xfrm>
                      </p:grpSpPr>
                      <p:cxnSp>
                        <p:nvCxnSpPr>
                          <p:cNvPr id="181" name="Straight Arrow Connector 180"/>
                          <p:cNvCxnSpPr/>
                          <p:nvPr/>
                        </p:nvCxnSpPr>
                        <p:spPr>
                          <a:xfrm flipV="1">
                            <a:off x="2667000" y="2672593"/>
                            <a:ext cx="0" cy="9144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82" name="Straight Arrow Connector 181"/>
                          <p:cNvCxnSpPr/>
                          <p:nvPr/>
                        </p:nvCxnSpPr>
                        <p:spPr>
                          <a:xfrm rot="5400000" flipV="1">
                            <a:off x="3268211" y="2963411"/>
                            <a:ext cx="0" cy="12192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180" name="TextBox 179"/>
                        <p:cNvSpPr txBox="1"/>
                        <p:nvPr/>
                      </p:nvSpPr>
                      <p:spPr>
                        <a:xfrm>
                          <a:off x="2221414" y="2828300"/>
                          <a:ext cx="461665" cy="66511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vert="vert270" wrap="none" rtlCol="0">
                          <a:spAutoFit/>
                        </a:bodyPr>
                        <a:lstStyle/>
                        <a:p>
                          <a:r>
                            <a:rPr lang="en-US" dirty="0" smtClean="0">
                              <a:solidFill>
                                <a:srgbClr val="0000CC"/>
                              </a:solidFill>
                            </a:rPr>
                            <a:t>Value</a:t>
                          </a:r>
                          <a:endParaRPr lang="en-US" dirty="0">
                            <a:solidFill>
                              <a:srgbClr val="0000CC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178" name="TextBox 177"/>
                      <p:cNvSpPr txBox="1"/>
                      <p:nvPr/>
                    </p:nvSpPr>
                    <p:spPr>
                      <a:xfrm>
                        <a:off x="2597603" y="3558034"/>
                        <a:ext cx="13412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parameter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</p:grpSp>
              <p:grpSp>
                <p:nvGrpSpPr>
                  <p:cNvPr id="157" name="Group 156"/>
                  <p:cNvGrpSpPr/>
                  <p:nvPr/>
                </p:nvGrpSpPr>
                <p:grpSpPr>
                  <a:xfrm>
                    <a:off x="6730033" y="3215772"/>
                    <a:ext cx="1809690" cy="1254773"/>
                    <a:chOff x="5846522" y="1161598"/>
                    <a:chExt cx="1809690" cy="1254773"/>
                  </a:xfrm>
                </p:grpSpPr>
                <p:sp>
                  <p:nvSpPr>
                    <p:cNvPr id="167" name="Freeform 166"/>
                    <p:cNvSpPr/>
                    <p:nvPr/>
                  </p:nvSpPr>
                  <p:spPr>
                    <a:xfrm>
                      <a:off x="6308178" y="1222836"/>
                      <a:ext cx="1348034" cy="700257"/>
                    </a:xfrm>
                    <a:custGeom>
                      <a:avLst/>
                      <a:gdLst>
                        <a:gd name="connsiteX0" fmla="*/ 0 w 1263192"/>
                        <a:gd name="connsiteY0" fmla="*/ 472175 h 509202"/>
                        <a:gd name="connsiteX1" fmla="*/ 226244 w 1263192"/>
                        <a:gd name="connsiteY1" fmla="*/ 491029 h 509202"/>
                        <a:gd name="connsiteX2" fmla="*/ 499621 w 1263192"/>
                        <a:gd name="connsiteY2" fmla="*/ 245932 h 509202"/>
                        <a:gd name="connsiteX3" fmla="*/ 650450 w 1263192"/>
                        <a:gd name="connsiteY3" fmla="*/ 29116 h 509202"/>
                        <a:gd name="connsiteX4" fmla="*/ 1084083 w 1263192"/>
                        <a:gd name="connsiteY4" fmla="*/ 835 h 509202"/>
                        <a:gd name="connsiteX5" fmla="*/ 1263192 w 1263192"/>
                        <a:gd name="connsiteY5" fmla="*/ 10262 h 509202"/>
                        <a:gd name="connsiteX0" fmla="*/ 0 w 1263192"/>
                        <a:gd name="connsiteY0" fmla="*/ 474333 h 507873"/>
                        <a:gd name="connsiteX1" fmla="*/ 226244 w 1263192"/>
                        <a:gd name="connsiteY1" fmla="*/ 493187 h 507873"/>
                        <a:gd name="connsiteX2" fmla="*/ 499621 w 1263192"/>
                        <a:gd name="connsiteY2" fmla="*/ 295224 h 507873"/>
                        <a:gd name="connsiteX3" fmla="*/ 650450 w 1263192"/>
                        <a:gd name="connsiteY3" fmla="*/ 31274 h 507873"/>
                        <a:gd name="connsiteX4" fmla="*/ 1084083 w 1263192"/>
                        <a:gd name="connsiteY4" fmla="*/ 2993 h 507873"/>
                        <a:gd name="connsiteX5" fmla="*/ 1263192 w 1263192"/>
                        <a:gd name="connsiteY5" fmla="*/ 12420 h 507873"/>
                        <a:gd name="connsiteX0" fmla="*/ 0 w 1263192"/>
                        <a:gd name="connsiteY0" fmla="*/ 474333 h 507873"/>
                        <a:gd name="connsiteX1" fmla="*/ 226244 w 1263192"/>
                        <a:gd name="connsiteY1" fmla="*/ 493187 h 507873"/>
                        <a:gd name="connsiteX2" fmla="*/ 499621 w 1263192"/>
                        <a:gd name="connsiteY2" fmla="*/ 295224 h 507873"/>
                        <a:gd name="connsiteX3" fmla="*/ 716438 w 1263192"/>
                        <a:gd name="connsiteY3" fmla="*/ 31274 h 507873"/>
                        <a:gd name="connsiteX4" fmla="*/ 1084083 w 1263192"/>
                        <a:gd name="connsiteY4" fmla="*/ 2993 h 507873"/>
                        <a:gd name="connsiteX5" fmla="*/ 1263192 w 1263192"/>
                        <a:gd name="connsiteY5" fmla="*/ 12420 h 507873"/>
                        <a:gd name="connsiteX0" fmla="*/ 0 w 1263192"/>
                        <a:gd name="connsiteY0" fmla="*/ 473255 h 508190"/>
                        <a:gd name="connsiteX1" fmla="*/ 226244 w 1263192"/>
                        <a:gd name="connsiteY1" fmla="*/ 492109 h 508190"/>
                        <a:gd name="connsiteX2" fmla="*/ 556182 w 1263192"/>
                        <a:gd name="connsiteY2" fmla="*/ 275293 h 508190"/>
                        <a:gd name="connsiteX3" fmla="*/ 716438 w 1263192"/>
                        <a:gd name="connsiteY3" fmla="*/ 30196 h 508190"/>
                        <a:gd name="connsiteX4" fmla="*/ 1084083 w 1263192"/>
                        <a:gd name="connsiteY4" fmla="*/ 1915 h 508190"/>
                        <a:gd name="connsiteX5" fmla="*/ 1263192 w 1263192"/>
                        <a:gd name="connsiteY5" fmla="*/ 11342 h 508190"/>
                        <a:gd name="connsiteX0" fmla="*/ 0 w 1263192"/>
                        <a:gd name="connsiteY0" fmla="*/ 463856 h 498791"/>
                        <a:gd name="connsiteX1" fmla="*/ 226244 w 1263192"/>
                        <a:gd name="connsiteY1" fmla="*/ 482710 h 498791"/>
                        <a:gd name="connsiteX2" fmla="*/ 556182 w 1263192"/>
                        <a:gd name="connsiteY2" fmla="*/ 265894 h 498791"/>
                        <a:gd name="connsiteX3" fmla="*/ 716438 w 1263192"/>
                        <a:gd name="connsiteY3" fmla="*/ 20797 h 498791"/>
                        <a:gd name="connsiteX4" fmla="*/ 1084083 w 1263192"/>
                        <a:gd name="connsiteY4" fmla="*/ 11370 h 498791"/>
                        <a:gd name="connsiteX5" fmla="*/ 1263192 w 1263192"/>
                        <a:gd name="connsiteY5" fmla="*/ 1943 h 498791"/>
                        <a:gd name="connsiteX0" fmla="*/ 0 w 1263192"/>
                        <a:gd name="connsiteY0" fmla="*/ 463805 h 498740"/>
                        <a:gd name="connsiteX1" fmla="*/ 226244 w 1263192"/>
                        <a:gd name="connsiteY1" fmla="*/ 482659 h 498740"/>
                        <a:gd name="connsiteX2" fmla="*/ 556182 w 1263192"/>
                        <a:gd name="connsiteY2" fmla="*/ 265843 h 498740"/>
                        <a:gd name="connsiteX3" fmla="*/ 772999 w 1263192"/>
                        <a:gd name="connsiteY3" fmla="*/ 30173 h 498740"/>
                        <a:gd name="connsiteX4" fmla="*/ 1084083 w 1263192"/>
                        <a:gd name="connsiteY4" fmla="*/ 11319 h 498740"/>
                        <a:gd name="connsiteX5" fmla="*/ 1263192 w 1263192"/>
                        <a:gd name="connsiteY5" fmla="*/ 1892 h 498740"/>
                        <a:gd name="connsiteX0" fmla="*/ 0 w 1263192"/>
                        <a:gd name="connsiteY0" fmla="*/ 463805 h 486816"/>
                        <a:gd name="connsiteX1" fmla="*/ 367646 w 1263192"/>
                        <a:gd name="connsiteY1" fmla="*/ 463805 h 486816"/>
                        <a:gd name="connsiteX2" fmla="*/ 556182 w 1263192"/>
                        <a:gd name="connsiteY2" fmla="*/ 265843 h 486816"/>
                        <a:gd name="connsiteX3" fmla="*/ 772999 w 1263192"/>
                        <a:gd name="connsiteY3" fmla="*/ 30173 h 486816"/>
                        <a:gd name="connsiteX4" fmla="*/ 1084083 w 1263192"/>
                        <a:gd name="connsiteY4" fmla="*/ 11319 h 486816"/>
                        <a:gd name="connsiteX5" fmla="*/ 1263192 w 1263192"/>
                        <a:gd name="connsiteY5" fmla="*/ 1892 h 486816"/>
                        <a:gd name="connsiteX0" fmla="*/ 0 w 1263192"/>
                        <a:gd name="connsiteY0" fmla="*/ 463805 h 486816"/>
                        <a:gd name="connsiteX1" fmla="*/ 414780 w 1263192"/>
                        <a:gd name="connsiteY1" fmla="*/ 463805 h 486816"/>
                        <a:gd name="connsiteX2" fmla="*/ 556182 w 1263192"/>
                        <a:gd name="connsiteY2" fmla="*/ 265843 h 486816"/>
                        <a:gd name="connsiteX3" fmla="*/ 772999 w 1263192"/>
                        <a:gd name="connsiteY3" fmla="*/ 30173 h 486816"/>
                        <a:gd name="connsiteX4" fmla="*/ 1084083 w 1263192"/>
                        <a:gd name="connsiteY4" fmla="*/ 11319 h 486816"/>
                        <a:gd name="connsiteX5" fmla="*/ 1263192 w 1263192"/>
                        <a:gd name="connsiteY5" fmla="*/ 1892 h 486816"/>
                        <a:gd name="connsiteX0" fmla="*/ 0 w 1263192"/>
                        <a:gd name="connsiteY0" fmla="*/ 478598 h 501609"/>
                        <a:gd name="connsiteX1" fmla="*/ 414780 w 1263192"/>
                        <a:gd name="connsiteY1" fmla="*/ 478598 h 501609"/>
                        <a:gd name="connsiteX2" fmla="*/ 556182 w 1263192"/>
                        <a:gd name="connsiteY2" fmla="*/ 280636 h 501609"/>
                        <a:gd name="connsiteX3" fmla="*/ 772999 w 1263192"/>
                        <a:gd name="connsiteY3" fmla="*/ 16686 h 501609"/>
                        <a:gd name="connsiteX4" fmla="*/ 1084083 w 1263192"/>
                        <a:gd name="connsiteY4" fmla="*/ 26112 h 501609"/>
                        <a:gd name="connsiteX5" fmla="*/ 1263192 w 1263192"/>
                        <a:gd name="connsiteY5" fmla="*/ 16685 h 501609"/>
                        <a:gd name="connsiteX0" fmla="*/ 0 w 1263192"/>
                        <a:gd name="connsiteY0" fmla="*/ 494442 h 517453"/>
                        <a:gd name="connsiteX1" fmla="*/ 414780 w 1263192"/>
                        <a:gd name="connsiteY1" fmla="*/ 494442 h 517453"/>
                        <a:gd name="connsiteX2" fmla="*/ 556182 w 1263192"/>
                        <a:gd name="connsiteY2" fmla="*/ 296480 h 517453"/>
                        <a:gd name="connsiteX3" fmla="*/ 772999 w 1263192"/>
                        <a:gd name="connsiteY3" fmla="*/ 32530 h 517453"/>
                        <a:gd name="connsiteX4" fmla="*/ 1084083 w 1263192"/>
                        <a:gd name="connsiteY4" fmla="*/ 4248 h 517453"/>
                        <a:gd name="connsiteX5" fmla="*/ 1263192 w 1263192"/>
                        <a:gd name="connsiteY5" fmla="*/ 32529 h 517453"/>
                        <a:gd name="connsiteX0" fmla="*/ 0 w 1282046"/>
                        <a:gd name="connsiteY0" fmla="*/ 493187 h 516198"/>
                        <a:gd name="connsiteX1" fmla="*/ 414780 w 1282046"/>
                        <a:gd name="connsiteY1" fmla="*/ 493187 h 516198"/>
                        <a:gd name="connsiteX2" fmla="*/ 556182 w 1282046"/>
                        <a:gd name="connsiteY2" fmla="*/ 295225 h 516198"/>
                        <a:gd name="connsiteX3" fmla="*/ 772999 w 1282046"/>
                        <a:gd name="connsiteY3" fmla="*/ 31275 h 516198"/>
                        <a:gd name="connsiteX4" fmla="*/ 1084083 w 1282046"/>
                        <a:gd name="connsiteY4" fmla="*/ 2993 h 516198"/>
                        <a:gd name="connsiteX5" fmla="*/ 1282046 w 1282046"/>
                        <a:gd name="connsiteY5" fmla="*/ 12421 h 516198"/>
                        <a:gd name="connsiteX0" fmla="*/ 0 w 1282046"/>
                        <a:gd name="connsiteY0" fmla="*/ 493187 h 495494"/>
                        <a:gd name="connsiteX1" fmla="*/ 216817 w 1282046"/>
                        <a:gd name="connsiteY1" fmla="*/ 248090 h 495494"/>
                        <a:gd name="connsiteX2" fmla="*/ 556182 w 1282046"/>
                        <a:gd name="connsiteY2" fmla="*/ 295225 h 495494"/>
                        <a:gd name="connsiteX3" fmla="*/ 772999 w 1282046"/>
                        <a:gd name="connsiteY3" fmla="*/ 31275 h 495494"/>
                        <a:gd name="connsiteX4" fmla="*/ 1084083 w 1282046"/>
                        <a:gd name="connsiteY4" fmla="*/ 2993 h 495494"/>
                        <a:gd name="connsiteX5" fmla="*/ 1282046 w 1282046"/>
                        <a:gd name="connsiteY5" fmla="*/ 12421 h 495494"/>
                        <a:gd name="connsiteX0" fmla="*/ 0 w 1282046"/>
                        <a:gd name="connsiteY0" fmla="*/ 491030 h 493754"/>
                        <a:gd name="connsiteX1" fmla="*/ 216817 w 1282046"/>
                        <a:gd name="connsiteY1" fmla="*/ 245933 h 493754"/>
                        <a:gd name="connsiteX2" fmla="*/ 490194 w 1282046"/>
                        <a:gd name="connsiteY2" fmla="*/ 47971 h 493754"/>
                        <a:gd name="connsiteX3" fmla="*/ 772999 w 1282046"/>
                        <a:gd name="connsiteY3" fmla="*/ 29118 h 493754"/>
                        <a:gd name="connsiteX4" fmla="*/ 1084083 w 1282046"/>
                        <a:gd name="connsiteY4" fmla="*/ 836 h 493754"/>
                        <a:gd name="connsiteX5" fmla="*/ 1282046 w 1282046"/>
                        <a:gd name="connsiteY5" fmla="*/ 10264 h 493754"/>
                        <a:gd name="connsiteX0" fmla="*/ 0 w 1282046"/>
                        <a:gd name="connsiteY0" fmla="*/ 519779 h 522503"/>
                        <a:gd name="connsiteX1" fmla="*/ 216817 w 1282046"/>
                        <a:gd name="connsiteY1" fmla="*/ 274682 h 522503"/>
                        <a:gd name="connsiteX2" fmla="*/ 490194 w 1282046"/>
                        <a:gd name="connsiteY2" fmla="*/ 76720 h 522503"/>
                        <a:gd name="connsiteX3" fmla="*/ 782426 w 1282046"/>
                        <a:gd name="connsiteY3" fmla="*/ 1307 h 522503"/>
                        <a:gd name="connsiteX4" fmla="*/ 1084083 w 1282046"/>
                        <a:gd name="connsiteY4" fmla="*/ 29585 h 522503"/>
                        <a:gd name="connsiteX5" fmla="*/ 1282046 w 1282046"/>
                        <a:gd name="connsiteY5" fmla="*/ 39013 h 522503"/>
                        <a:gd name="connsiteX0" fmla="*/ 0 w 1282046"/>
                        <a:gd name="connsiteY0" fmla="*/ 519779 h 522392"/>
                        <a:gd name="connsiteX1" fmla="*/ 235671 w 1282046"/>
                        <a:gd name="connsiteY1" fmla="*/ 265255 h 522392"/>
                        <a:gd name="connsiteX2" fmla="*/ 490194 w 1282046"/>
                        <a:gd name="connsiteY2" fmla="*/ 76720 h 522392"/>
                        <a:gd name="connsiteX3" fmla="*/ 782426 w 1282046"/>
                        <a:gd name="connsiteY3" fmla="*/ 1307 h 522392"/>
                        <a:gd name="connsiteX4" fmla="*/ 1084083 w 1282046"/>
                        <a:gd name="connsiteY4" fmla="*/ 29585 h 522392"/>
                        <a:gd name="connsiteX5" fmla="*/ 1282046 w 1282046"/>
                        <a:gd name="connsiteY5" fmla="*/ 39013 h 522392"/>
                        <a:gd name="connsiteX0" fmla="*/ 0 w 1282046"/>
                        <a:gd name="connsiteY0" fmla="*/ 519779 h 522025"/>
                        <a:gd name="connsiteX1" fmla="*/ 235671 w 1282046"/>
                        <a:gd name="connsiteY1" fmla="*/ 227548 h 522025"/>
                        <a:gd name="connsiteX2" fmla="*/ 490194 w 1282046"/>
                        <a:gd name="connsiteY2" fmla="*/ 76720 h 522025"/>
                        <a:gd name="connsiteX3" fmla="*/ 782426 w 1282046"/>
                        <a:gd name="connsiteY3" fmla="*/ 1307 h 522025"/>
                        <a:gd name="connsiteX4" fmla="*/ 1084083 w 1282046"/>
                        <a:gd name="connsiteY4" fmla="*/ 29585 h 522025"/>
                        <a:gd name="connsiteX5" fmla="*/ 1282046 w 1282046"/>
                        <a:gd name="connsiteY5" fmla="*/ 39013 h 522025"/>
                        <a:gd name="connsiteX0" fmla="*/ 0 w 1282046"/>
                        <a:gd name="connsiteY0" fmla="*/ 519779 h 522191"/>
                        <a:gd name="connsiteX1" fmla="*/ 235671 w 1282046"/>
                        <a:gd name="connsiteY1" fmla="*/ 227548 h 522191"/>
                        <a:gd name="connsiteX2" fmla="*/ 490194 w 1282046"/>
                        <a:gd name="connsiteY2" fmla="*/ 76720 h 522191"/>
                        <a:gd name="connsiteX3" fmla="*/ 782426 w 1282046"/>
                        <a:gd name="connsiteY3" fmla="*/ 1307 h 522191"/>
                        <a:gd name="connsiteX4" fmla="*/ 1084083 w 1282046"/>
                        <a:gd name="connsiteY4" fmla="*/ 29585 h 522191"/>
                        <a:gd name="connsiteX5" fmla="*/ 1282046 w 1282046"/>
                        <a:gd name="connsiteY5" fmla="*/ 39013 h 522191"/>
                        <a:gd name="connsiteX0" fmla="*/ 0 w 1282046"/>
                        <a:gd name="connsiteY0" fmla="*/ 519779 h 519779"/>
                        <a:gd name="connsiteX1" fmla="*/ 235671 w 1282046"/>
                        <a:gd name="connsiteY1" fmla="*/ 227548 h 519779"/>
                        <a:gd name="connsiteX2" fmla="*/ 490194 w 1282046"/>
                        <a:gd name="connsiteY2" fmla="*/ 76720 h 519779"/>
                        <a:gd name="connsiteX3" fmla="*/ 782426 w 1282046"/>
                        <a:gd name="connsiteY3" fmla="*/ 1307 h 519779"/>
                        <a:gd name="connsiteX4" fmla="*/ 1084083 w 1282046"/>
                        <a:gd name="connsiteY4" fmla="*/ 29585 h 519779"/>
                        <a:gd name="connsiteX5" fmla="*/ 1282046 w 1282046"/>
                        <a:gd name="connsiteY5" fmla="*/ 39013 h 519779"/>
                        <a:gd name="connsiteX0" fmla="*/ 0 w 1282046"/>
                        <a:gd name="connsiteY0" fmla="*/ 519779 h 519779"/>
                        <a:gd name="connsiteX1" fmla="*/ 235671 w 1282046"/>
                        <a:gd name="connsiteY1" fmla="*/ 227548 h 519779"/>
                        <a:gd name="connsiteX2" fmla="*/ 490194 w 1282046"/>
                        <a:gd name="connsiteY2" fmla="*/ 76720 h 519779"/>
                        <a:gd name="connsiteX3" fmla="*/ 782426 w 1282046"/>
                        <a:gd name="connsiteY3" fmla="*/ 1307 h 519779"/>
                        <a:gd name="connsiteX4" fmla="*/ 1084083 w 1282046"/>
                        <a:gd name="connsiteY4" fmla="*/ 29585 h 519779"/>
                        <a:gd name="connsiteX5" fmla="*/ 1282046 w 1282046"/>
                        <a:gd name="connsiteY5" fmla="*/ 39013 h 519779"/>
                        <a:gd name="connsiteX0" fmla="*/ 0 w 1282046"/>
                        <a:gd name="connsiteY0" fmla="*/ 519779 h 519779"/>
                        <a:gd name="connsiteX1" fmla="*/ 235671 w 1282046"/>
                        <a:gd name="connsiteY1" fmla="*/ 227548 h 519779"/>
                        <a:gd name="connsiteX2" fmla="*/ 490194 w 1282046"/>
                        <a:gd name="connsiteY2" fmla="*/ 76720 h 519779"/>
                        <a:gd name="connsiteX3" fmla="*/ 782426 w 1282046"/>
                        <a:gd name="connsiteY3" fmla="*/ 1307 h 519779"/>
                        <a:gd name="connsiteX4" fmla="*/ 1084083 w 1282046"/>
                        <a:gd name="connsiteY4" fmla="*/ 29585 h 519779"/>
                        <a:gd name="connsiteX5" fmla="*/ 1282046 w 1282046"/>
                        <a:gd name="connsiteY5" fmla="*/ 39013 h 519779"/>
                        <a:gd name="connsiteX0" fmla="*/ 0 w 1282046"/>
                        <a:gd name="connsiteY0" fmla="*/ 539296 h 539296"/>
                        <a:gd name="connsiteX1" fmla="*/ 235671 w 1282046"/>
                        <a:gd name="connsiteY1" fmla="*/ 247065 h 539296"/>
                        <a:gd name="connsiteX2" fmla="*/ 490194 w 1282046"/>
                        <a:gd name="connsiteY2" fmla="*/ 96237 h 539296"/>
                        <a:gd name="connsiteX3" fmla="*/ 782426 w 1282046"/>
                        <a:gd name="connsiteY3" fmla="*/ 20824 h 539296"/>
                        <a:gd name="connsiteX4" fmla="*/ 1093509 w 1282046"/>
                        <a:gd name="connsiteY4" fmla="*/ 1968 h 539296"/>
                        <a:gd name="connsiteX5" fmla="*/ 1282046 w 1282046"/>
                        <a:gd name="connsiteY5" fmla="*/ 58530 h 539296"/>
                        <a:gd name="connsiteX0" fmla="*/ 0 w 1282046"/>
                        <a:gd name="connsiteY0" fmla="*/ 540955 h 540955"/>
                        <a:gd name="connsiteX1" fmla="*/ 235671 w 1282046"/>
                        <a:gd name="connsiteY1" fmla="*/ 248724 h 540955"/>
                        <a:gd name="connsiteX2" fmla="*/ 490194 w 1282046"/>
                        <a:gd name="connsiteY2" fmla="*/ 97896 h 540955"/>
                        <a:gd name="connsiteX3" fmla="*/ 782426 w 1282046"/>
                        <a:gd name="connsiteY3" fmla="*/ 22483 h 540955"/>
                        <a:gd name="connsiteX4" fmla="*/ 1093509 w 1282046"/>
                        <a:gd name="connsiteY4" fmla="*/ 3627 h 540955"/>
                        <a:gd name="connsiteX5" fmla="*/ 1282046 w 1282046"/>
                        <a:gd name="connsiteY5" fmla="*/ 3628 h 540955"/>
                        <a:gd name="connsiteX0" fmla="*/ 0 w 1282046"/>
                        <a:gd name="connsiteY0" fmla="*/ 584622 h 584622"/>
                        <a:gd name="connsiteX1" fmla="*/ 235671 w 1282046"/>
                        <a:gd name="connsiteY1" fmla="*/ 292391 h 584622"/>
                        <a:gd name="connsiteX2" fmla="*/ 490194 w 1282046"/>
                        <a:gd name="connsiteY2" fmla="*/ 141563 h 584622"/>
                        <a:gd name="connsiteX3" fmla="*/ 782426 w 1282046"/>
                        <a:gd name="connsiteY3" fmla="*/ 66150 h 584622"/>
                        <a:gd name="connsiteX4" fmla="*/ 1093509 w 1282046"/>
                        <a:gd name="connsiteY4" fmla="*/ 160 h 584622"/>
                        <a:gd name="connsiteX5" fmla="*/ 1282046 w 1282046"/>
                        <a:gd name="connsiteY5" fmla="*/ 47295 h 584622"/>
                        <a:gd name="connsiteX0" fmla="*/ 0 w 1329180"/>
                        <a:gd name="connsiteY0" fmla="*/ 632348 h 632348"/>
                        <a:gd name="connsiteX1" fmla="*/ 235671 w 1329180"/>
                        <a:gd name="connsiteY1" fmla="*/ 340117 h 632348"/>
                        <a:gd name="connsiteX2" fmla="*/ 490194 w 1329180"/>
                        <a:gd name="connsiteY2" fmla="*/ 189289 h 632348"/>
                        <a:gd name="connsiteX3" fmla="*/ 782426 w 1329180"/>
                        <a:gd name="connsiteY3" fmla="*/ 113876 h 632348"/>
                        <a:gd name="connsiteX4" fmla="*/ 1093509 w 1329180"/>
                        <a:gd name="connsiteY4" fmla="*/ 47886 h 632348"/>
                        <a:gd name="connsiteX5" fmla="*/ 1329180 w 1329180"/>
                        <a:gd name="connsiteY5" fmla="*/ 753 h 632348"/>
                        <a:gd name="connsiteX0" fmla="*/ 0 w 1329180"/>
                        <a:gd name="connsiteY0" fmla="*/ 632295 h 632295"/>
                        <a:gd name="connsiteX1" fmla="*/ 235671 w 1329180"/>
                        <a:gd name="connsiteY1" fmla="*/ 340064 h 632295"/>
                        <a:gd name="connsiteX2" fmla="*/ 490194 w 1329180"/>
                        <a:gd name="connsiteY2" fmla="*/ 189236 h 632295"/>
                        <a:gd name="connsiteX3" fmla="*/ 791853 w 1329180"/>
                        <a:gd name="connsiteY3" fmla="*/ 94969 h 632295"/>
                        <a:gd name="connsiteX4" fmla="*/ 1093509 w 1329180"/>
                        <a:gd name="connsiteY4" fmla="*/ 47833 h 632295"/>
                        <a:gd name="connsiteX5" fmla="*/ 1329180 w 1329180"/>
                        <a:gd name="connsiteY5" fmla="*/ 700 h 632295"/>
                        <a:gd name="connsiteX0" fmla="*/ 0 w 1329180"/>
                        <a:gd name="connsiteY0" fmla="*/ 632295 h 632295"/>
                        <a:gd name="connsiteX1" fmla="*/ 235671 w 1329180"/>
                        <a:gd name="connsiteY1" fmla="*/ 340064 h 632295"/>
                        <a:gd name="connsiteX2" fmla="*/ 490194 w 1329180"/>
                        <a:gd name="connsiteY2" fmla="*/ 189236 h 632295"/>
                        <a:gd name="connsiteX3" fmla="*/ 791853 w 1329180"/>
                        <a:gd name="connsiteY3" fmla="*/ 94969 h 632295"/>
                        <a:gd name="connsiteX4" fmla="*/ 1093509 w 1329180"/>
                        <a:gd name="connsiteY4" fmla="*/ 47833 h 632295"/>
                        <a:gd name="connsiteX5" fmla="*/ 1329180 w 1329180"/>
                        <a:gd name="connsiteY5" fmla="*/ 700 h 632295"/>
                        <a:gd name="connsiteX0" fmla="*/ 0 w 1348034"/>
                        <a:gd name="connsiteY0" fmla="*/ 604865 h 604865"/>
                        <a:gd name="connsiteX1" fmla="*/ 235671 w 1348034"/>
                        <a:gd name="connsiteY1" fmla="*/ 312634 h 604865"/>
                        <a:gd name="connsiteX2" fmla="*/ 490194 w 1348034"/>
                        <a:gd name="connsiteY2" fmla="*/ 161806 h 604865"/>
                        <a:gd name="connsiteX3" fmla="*/ 791853 w 1348034"/>
                        <a:gd name="connsiteY3" fmla="*/ 67539 h 604865"/>
                        <a:gd name="connsiteX4" fmla="*/ 1093509 w 1348034"/>
                        <a:gd name="connsiteY4" fmla="*/ 20403 h 604865"/>
                        <a:gd name="connsiteX5" fmla="*/ 1348034 w 1348034"/>
                        <a:gd name="connsiteY5" fmla="*/ 1551 h 604865"/>
                        <a:gd name="connsiteX0" fmla="*/ 0 w 1348034"/>
                        <a:gd name="connsiteY0" fmla="*/ 604865 h 686159"/>
                        <a:gd name="connsiteX1" fmla="*/ 244549 w 1348034"/>
                        <a:gd name="connsiteY1" fmla="*/ 667740 h 686159"/>
                        <a:gd name="connsiteX2" fmla="*/ 490194 w 1348034"/>
                        <a:gd name="connsiteY2" fmla="*/ 161806 h 686159"/>
                        <a:gd name="connsiteX3" fmla="*/ 791853 w 1348034"/>
                        <a:gd name="connsiteY3" fmla="*/ 67539 h 686159"/>
                        <a:gd name="connsiteX4" fmla="*/ 1093509 w 1348034"/>
                        <a:gd name="connsiteY4" fmla="*/ 20403 h 686159"/>
                        <a:gd name="connsiteX5" fmla="*/ 1348034 w 1348034"/>
                        <a:gd name="connsiteY5" fmla="*/ 1551 h 686159"/>
                        <a:gd name="connsiteX0" fmla="*/ 0 w 1348034"/>
                        <a:gd name="connsiteY0" fmla="*/ 604865 h 707077"/>
                        <a:gd name="connsiteX1" fmla="*/ 244549 w 1348034"/>
                        <a:gd name="connsiteY1" fmla="*/ 667740 h 707077"/>
                        <a:gd name="connsiteX2" fmla="*/ 490194 w 1348034"/>
                        <a:gd name="connsiteY2" fmla="*/ 161806 h 707077"/>
                        <a:gd name="connsiteX3" fmla="*/ 791853 w 1348034"/>
                        <a:gd name="connsiteY3" fmla="*/ 67539 h 707077"/>
                        <a:gd name="connsiteX4" fmla="*/ 1093509 w 1348034"/>
                        <a:gd name="connsiteY4" fmla="*/ 20403 h 707077"/>
                        <a:gd name="connsiteX5" fmla="*/ 1348034 w 1348034"/>
                        <a:gd name="connsiteY5" fmla="*/ 1551 h 707077"/>
                        <a:gd name="connsiteX0" fmla="*/ 0 w 1348034"/>
                        <a:gd name="connsiteY0" fmla="*/ 604865 h 700915"/>
                        <a:gd name="connsiteX1" fmla="*/ 244549 w 1348034"/>
                        <a:gd name="connsiteY1" fmla="*/ 667740 h 700915"/>
                        <a:gd name="connsiteX2" fmla="*/ 570093 w 1348034"/>
                        <a:gd name="connsiteY2" fmla="*/ 188439 h 700915"/>
                        <a:gd name="connsiteX3" fmla="*/ 791853 w 1348034"/>
                        <a:gd name="connsiteY3" fmla="*/ 67539 h 700915"/>
                        <a:gd name="connsiteX4" fmla="*/ 1093509 w 1348034"/>
                        <a:gd name="connsiteY4" fmla="*/ 20403 h 700915"/>
                        <a:gd name="connsiteX5" fmla="*/ 1348034 w 1348034"/>
                        <a:gd name="connsiteY5" fmla="*/ 1551 h 700915"/>
                        <a:gd name="connsiteX0" fmla="*/ 0 w 1348034"/>
                        <a:gd name="connsiteY0" fmla="*/ 604865 h 700915"/>
                        <a:gd name="connsiteX1" fmla="*/ 244549 w 1348034"/>
                        <a:gd name="connsiteY1" fmla="*/ 667740 h 700915"/>
                        <a:gd name="connsiteX2" fmla="*/ 570093 w 1348034"/>
                        <a:gd name="connsiteY2" fmla="*/ 188439 h 700915"/>
                        <a:gd name="connsiteX3" fmla="*/ 827363 w 1348034"/>
                        <a:gd name="connsiteY3" fmla="*/ 67539 h 700915"/>
                        <a:gd name="connsiteX4" fmla="*/ 1093509 w 1348034"/>
                        <a:gd name="connsiteY4" fmla="*/ 20403 h 700915"/>
                        <a:gd name="connsiteX5" fmla="*/ 1348034 w 1348034"/>
                        <a:gd name="connsiteY5" fmla="*/ 1551 h 700915"/>
                        <a:gd name="connsiteX0" fmla="*/ 0 w 1348034"/>
                        <a:gd name="connsiteY0" fmla="*/ 604865 h 700915"/>
                        <a:gd name="connsiteX1" fmla="*/ 244549 w 1348034"/>
                        <a:gd name="connsiteY1" fmla="*/ 667740 h 700915"/>
                        <a:gd name="connsiteX2" fmla="*/ 570093 w 1348034"/>
                        <a:gd name="connsiteY2" fmla="*/ 188439 h 700915"/>
                        <a:gd name="connsiteX3" fmla="*/ 827363 w 1348034"/>
                        <a:gd name="connsiteY3" fmla="*/ 67539 h 700915"/>
                        <a:gd name="connsiteX4" fmla="*/ 1120142 w 1348034"/>
                        <a:gd name="connsiteY4" fmla="*/ 20403 h 700915"/>
                        <a:gd name="connsiteX5" fmla="*/ 1348034 w 1348034"/>
                        <a:gd name="connsiteY5" fmla="*/ 1551 h 700915"/>
                        <a:gd name="connsiteX0" fmla="*/ 0 w 1348034"/>
                        <a:gd name="connsiteY0" fmla="*/ 604865 h 700257"/>
                        <a:gd name="connsiteX1" fmla="*/ 244549 w 1348034"/>
                        <a:gd name="connsiteY1" fmla="*/ 667740 h 700257"/>
                        <a:gd name="connsiteX2" fmla="*/ 605604 w 1348034"/>
                        <a:gd name="connsiteY2" fmla="*/ 197316 h 700257"/>
                        <a:gd name="connsiteX3" fmla="*/ 827363 w 1348034"/>
                        <a:gd name="connsiteY3" fmla="*/ 67539 h 700257"/>
                        <a:gd name="connsiteX4" fmla="*/ 1120142 w 1348034"/>
                        <a:gd name="connsiteY4" fmla="*/ 20403 h 700257"/>
                        <a:gd name="connsiteX5" fmla="*/ 1348034 w 1348034"/>
                        <a:gd name="connsiteY5" fmla="*/ 1551 h 700257"/>
                        <a:gd name="connsiteX0" fmla="*/ 0 w 1348034"/>
                        <a:gd name="connsiteY0" fmla="*/ 604865 h 700257"/>
                        <a:gd name="connsiteX1" fmla="*/ 244549 w 1348034"/>
                        <a:gd name="connsiteY1" fmla="*/ 667740 h 700257"/>
                        <a:gd name="connsiteX2" fmla="*/ 605604 w 1348034"/>
                        <a:gd name="connsiteY2" fmla="*/ 197316 h 700257"/>
                        <a:gd name="connsiteX3" fmla="*/ 862873 w 1348034"/>
                        <a:gd name="connsiteY3" fmla="*/ 67539 h 700257"/>
                        <a:gd name="connsiteX4" fmla="*/ 1120142 w 1348034"/>
                        <a:gd name="connsiteY4" fmla="*/ 20403 h 700257"/>
                        <a:gd name="connsiteX5" fmla="*/ 1348034 w 1348034"/>
                        <a:gd name="connsiteY5" fmla="*/ 1551 h 7002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48034" h="700257">
                          <a:moveTo>
                            <a:pt x="0" y="604865"/>
                          </a:moveTo>
                          <a:cubicBezTo>
                            <a:pt x="159165" y="688699"/>
                            <a:pt x="143615" y="735665"/>
                            <a:pt x="244549" y="667740"/>
                          </a:cubicBezTo>
                          <a:cubicBezTo>
                            <a:pt x="345483" y="599815"/>
                            <a:pt x="502550" y="297349"/>
                            <a:pt x="605604" y="197316"/>
                          </a:cubicBezTo>
                          <a:cubicBezTo>
                            <a:pt x="708658" y="97283"/>
                            <a:pt x="777117" y="97024"/>
                            <a:pt x="862873" y="67539"/>
                          </a:cubicBezTo>
                          <a:cubicBezTo>
                            <a:pt x="948629" y="38054"/>
                            <a:pt x="1027445" y="31401"/>
                            <a:pt x="1120142" y="20403"/>
                          </a:cubicBezTo>
                          <a:cubicBezTo>
                            <a:pt x="1212839" y="9405"/>
                            <a:pt x="1309541" y="-4734"/>
                            <a:pt x="1348034" y="1551"/>
                          </a:cubicBezTo>
                        </a:path>
                      </a:pathLst>
                    </a:custGeom>
                    <a:noFill/>
                    <a:ln w="38100">
                      <a:solidFill>
                        <a:srgbClr val="0000CC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grpSp>
                  <p:nvGrpSpPr>
                    <p:cNvPr id="168" name="Group 167"/>
                    <p:cNvGrpSpPr/>
                    <p:nvPr/>
                  </p:nvGrpSpPr>
                  <p:grpSpPr>
                    <a:xfrm>
                      <a:off x="5846522" y="1161598"/>
                      <a:ext cx="1717404" cy="1254773"/>
                      <a:chOff x="2221414" y="2861133"/>
                      <a:chExt cx="1717404" cy="1254773"/>
                    </a:xfrm>
                  </p:grpSpPr>
                  <p:grpSp>
                    <p:nvGrpSpPr>
                      <p:cNvPr id="169" name="Group 168"/>
                      <p:cNvGrpSpPr/>
                      <p:nvPr/>
                    </p:nvGrpSpPr>
                    <p:grpSpPr>
                      <a:xfrm>
                        <a:off x="2221414" y="2861133"/>
                        <a:ext cx="1656397" cy="914400"/>
                        <a:chOff x="2221414" y="2861133"/>
                        <a:chExt cx="1656397" cy="914400"/>
                      </a:xfrm>
                    </p:grpSpPr>
                    <p:grpSp>
                      <p:nvGrpSpPr>
                        <p:cNvPr id="171" name="Group 170"/>
                        <p:cNvGrpSpPr/>
                        <p:nvPr/>
                      </p:nvGrpSpPr>
                      <p:grpSpPr>
                        <a:xfrm>
                          <a:off x="2658611" y="2861133"/>
                          <a:ext cx="1219200" cy="914400"/>
                          <a:chOff x="2658611" y="2861133"/>
                          <a:chExt cx="1219200" cy="914400"/>
                        </a:xfrm>
                      </p:grpSpPr>
                      <p:cxnSp>
                        <p:nvCxnSpPr>
                          <p:cNvPr id="173" name="Straight Arrow Connector 172"/>
                          <p:cNvCxnSpPr/>
                          <p:nvPr/>
                        </p:nvCxnSpPr>
                        <p:spPr>
                          <a:xfrm flipV="1">
                            <a:off x="2667000" y="2861133"/>
                            <a:ext cx="0" cy="9144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74" name="Straight Arrow Connector 173"/>
                          <p:cNvCxnSpPr/>
                          <p:nvPr/>
                        </p:nvCxnSpPr>
                        <p:spPr>
                          <a:xfrm rot="5400000" flipV="1">
                            <a:off x="3268211" y="3142524"/>
                            <a:ext cx="0" cy="12192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172" name="TextBox 171"/>
                        <p:cNvSpPr txBox="1"/>
                        <p:nvPr/>
                      </p:nvSpPr>
                      <p:spPr>
                        <a:xfrm>
                          <a:off x="2221414" y="3016840"/>
                          <a:ext cx="461665" cy="66511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vert="vert270" wrap="none" rtlCol="0">
                          <a:spAutoFit/>
                        </a:bodyPr>
                        <a:lstStyle/>
                        <a:p>
                          <a:r>
                            <a:rPr lang="en-US" dirty="0" smtClean="0">
                              <a:solidFill>
                                <a:srgbClr val="0000CC"/>
                              </a:solidFill>
                            </a:rPr>
                            <a:t>Value</a:t>
                          </a:r>
                          <a:endParaRPr lang="en-US" dirty="0">
                            <a:solidFill>
                              <a:srgbClr val="0000CC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170" name="TextBox 169"/>
                      <p:cNvSpPr txBox="1"/>
                      <p:nvPr/>
                    </p:nvSpPr>
                    <p:spPr>
                      <a:xfrm>
                        <a:off x="2597603" y="3746574"/>
                        <a:ext cx="13412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parameter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</p:grpSp>
              <p:grpSp>
                <p:nvGrpSpPr>
                  <p:cNvPr id="158" name="Group 157"/>
                  <p:cNvGrpSpPr/>
                  <p:nvPr/>
                </p:nvGrpSpPr>
                <p:grpSpPr>
                  <a:xfrm>
                    <a:off x="4620446" y="3215772"/>
                    <a:ext cx="1736022" cy="1254773"/>
                    <a:chOff x="5846522" y="973058"/>
                    <a:chExt cx="1736022" cy="1254773"/>
                  </a:xfrm>
                </p:grpSpPr>
                <p:sp>
                  <p:nvSpPr>
                    <p:cNvPr id="159" name="Freeform 158"/>
                    <p:cNvSpPr/>
                    <p:nvPr/>
                  </p:nvSpPr>
                  <p:spPr>
                    <a:xfrm flipV="1">
                      <a:off x="6300498" y="1511621"/>
                      <a:ext cx="1282046" cy="540955"/>
                    </a:xfrm>
                    <a:custGeom>
                      <a:avLst/>
                      <a:gdLst>
                        <a:gd name="connsiteX0" fmla="*/ 0 w 1263192"/>
                        <a:gd name="connsiteY0" fmla="*/ 472175 h 509202"/>
                        <a:gd name="connsiteX1" fmla="*/ 226244 w 1263192"/>
                        <a:gd name="connsiteY1" fmla="*/ 491029 h 509202"/>
                        <a:gd name="connsiteX2" fmla="*/ 499621 w 1263192"/>
                        <a:gd name="connsiteY2" fmla="*/ 245932 h 509202"/>
                        <a:gd name="connsiteX3" fmla="*/ 650450 w 1263192"/>
                        <a:gd name="connsiteY3" fmla="*/ 29116 h 509202"/>
                        <a:gd name="connsiteX4" fmla="*/ 1084083 w 1263192"/>
                        <a:gd name="connsiteY4" fmla="*/ 835 h 509202"/>
                        <a:gd name="connsiteX5" fmla="*/ 1263192 w 1263192"/>
                        <a:gd name="connsiteY5" fmla="*/ 10262 h 509202"/>
                        <a:gd name="connsiteX0" fmla="*/ 0 w 1263192"/>
                        <a:gd name="connsiteY0" fmla="*/ 474333 h 507873"/>
                        <a:gd name="connsiteX1" fmla="*/ 226244 w 1263192"/>
                        <a:gd name="connsiteY1" fmla="*/ 493187 h 507873"/>
                        <a:gd name="connsiteX2" fmla="*/ 499621 w 1263192"/>
                        <a:gd name="connsiteY2" fmla="*/ 295224 h 507873"/>
                        <a:gd name="connsiteX3" fmla="*/ 650450 w 1263192"/>
                        <a:gd name="connsiteY3" fmla="*/ 31274 h 507873"/>
                        <a:gd name="connsiteX4" fmla="*/ 1084083 w 1263192"/>
                        <a:gd name="connsiteY4" fmla="*/ 2993 h 507873"/>
                        <a:gd name="connsiteX5" fmla="*/ 1263192 w 1263192"/>
                        <a:gd name="connsiteY5" fmla="*/ 12420 h 507873"/>
                        <a:gd name="connsiteX0" fmla="*/ 0 w 1263192"/>
                        <a:gd name="connsiteY0" fmla="*/ 474333 h 507873"/>
                        <a:gd name="connsiteX1" fmla="*/ 226244 w 1263192"/>
                        <a:gd name="connsiteY1" fmla="*/ 493187 h 507873"/>
                        <a:gd name="connsiteX2" fmla="*/ 499621 w 1263192"/>
                        <a:gd name="connsiteY2" fmla="*/ 295224 h 507873"/>
                        <a:gd name="connsiteX3" fmla="*/ 716438 w 1263192"/>
                        <a:gd name="connsiteY3" fmla="*/ 31274 h 507873"/>
                        <a:gd name="connsiteX4" fmla="*/ 1084083 w 1263192"/>
                        <a:gd name="connsiteY4" fmla="*/ 2993 h 507873"/>
                        <a:gd name="connsiteX5" fmla="*/ 1263192 w 1263192"/>
                        <a:gd name="connsiteY5" fmla="*/ 12420 h 507873"/>
                        <a:gd name="connsiteX0" fmla="*/ 0 w 1263192"/>
                        <a:gd name="connsiteY0" fmla="*/ 473255 h 508190"/>
                        <a:gd name="connsiteX1" fmla="*/ 226244 w 1263192"/>
                        <a:gd name="connsiteY1" fmla="*/ 492109 h 508190"/>
                        <a:gd name="connsiteX2" fmla="*/ 556182 w 1263192"/>
                        <a:gd name="connsiteY2" fmla="*/ 275293 h 508190"/>
                        <a:gd name="connsiteX3" fmla="*/ 716438 w 1263192"/>
                        <a:gd name="connsiteY3" fmla="*/ 30196 h 508190"/>
                        <a:gd name="connsiteX4" fmla="*/ 1084083 w 1263192"/>
                        <a:gd name="connsiteY4" fmla="*/ 1915 h 508190"/>
                        <a:gd name="connsiteX5" fmla="*/ 1263192 w 1263192"/>
                        <a:gd name="connsiteY5" fmla="*/ 11342 h 508190"/>
                        <a:gd name="connsiteX0" fmla="*/ 0 w 1263192"/>
                        <a:gd name="connsiteY0" fmla="*/ 463856 h 498791"/>
                        <a:gd name="connsiteX1" fmla="*/ 226244 w 1263192"/>
                        <a:gd name="connsiteY1" fmla="*/ 482710 h 498791"/>
                        <a:gd name="connsiteX2" fmla="*/ 556182 w 1263192"/>
                        <a:gd name="connsiteY2" fmla="*/ 265894 h 498791"/>
                        <a:gd name="connsiteX3" fmla="*/ 716438 w 1263192"/>
                        <a:gd name="connsiteY3" fmla="*/ 20797 h 498791"/>
                        <a:gd name="connsiteX4" fmla="*/ 1084083 w 1263192"/>
                        <a:gd name="connsiteY4" fmla="*/ 11370 h 498791"/>
                        <a:gd name="connsiteX5" fmla="*/ 1263192 w 1263192"/>
                        <a:gd name="connsiteY5" fmla="*/ 1943 h 498791"/>
                        <a:gd name="connsiteX0" fmla="*/ 0 w 1263192"/>
                        <a:gd name="connsiteY0" fmla="*/ 463805 h 498740"/>
                        <a:gd name="connsiteX1" fmla="*/ 226244 w 1263192"/>
                        <a:gd name="connsiteY1" fmla="*/ 482659 h 498740"/>
                        <a:gd name="connsiteX2" fmla="*/ 556182 w 1263192"/>
                        <a:gd name="connsiteY2" fmla="*/ 265843 h 498740"/>
                        <a:gd name="connsiteX3" fmla="*/ 772999 w 1263192"/>
                        <a:gd name="connsiteY3" fmla="*/ 30173 h 498740"/>
                        <a:gd name="connsiteX4" fmla="*/ 1084083 w 1263192"/>
                        <a:gd name="connsiteY4" fmla="*/ 11319 h 498740"/>
                        <a:gd name="connsiteX5" fmla="*/ 1263192 w 1263192"/>
                        <a:gd name="connsiteY5" fmla="*/ 1892 h 498740"/>
                        <a:gd name="connsiteX0" fmla="*/ 0 w 1263192"/>
                        <a:gd name="connsiteY0" fmla="*/ 463805 h 486816"/>
                        <a:gd name="connsiteX1" fmla="*/ 367646 w 1263192"/>
                        <a:gd name="connsiteY1" fmla="*/ 463805 h 486816"/>
                        <a:gd name="connsiteX2" fmla="*/ 556182 w 1263192"/>
                        <a:gd name="connsiteY2" fmla="*/ 265843 h 486816"/>
                        <a:gd name="connsiteX3" fmla="*/ 772999 w 1263192"/>
                        <a:gd name="connsiteY3" fmla="*/ 30173 h 486816"/>
                        <a:gd name="connsiteX4" fmla="*/ 1084083 w 1263192"/>
                        <a:gd name="connsiteY4" fmla="*/ 11319 h 486816"/>
                        <a:gd name="connsiteX5" fmla="*/ 1263192 w 1263192"/>
                        <a:gd name="connsiteY5" fmla="*/ 1892 h 486816"/>
                        <a:gd name="connsiteX0" fmla="*/ 0 w 1263192"/>
                        <a:gd name="connsiteY0" fmla="*/ 463805 h 486816"/>
                        <a:gd name="connsiteX1" fmla="*/ 414780 w 1263192"/>
                        <a:gd name="connsiteY1" fmla="*/ 463805 h 486816"/>
                        <a:gd name="connsiteX2" fmla="*/ 556182 w 1263192"/>
                        <a:gd name="connsiteY2" fmla="*/ 265843 h 486816"/>
                        <a:gd name="connsiteX3" fmla="*/ 772999 w 1263192"/>
                        <a:gd name="connsiteY3" fmla="*/ 30173 h 486816"/>
                        <a:gd name="connsiteX4" fmla="*/ 1084083 w 1263192"/>
                        <a:gd name="connsiteY4" fmla="*/ 11319 h 486816"/>
                        <a:gd name="connsiteX5" fmla="*/ 1263192 w 1263192"/>
                        <a:gd name="connsiteY5" fmla="*/ 1892 h 486816"/>
                        <a:gd name="connsiteX0" fmla="*/ 0 w 1263192"/>
                        <a:gd name="connsiteY0" fmla="*/ 478598 h 501609"/>
                        <a:gd name="connsiteX1" fmla="*/ 414780 w 1263192"/>
                        <a:gd name="connsiteY1" fmla="*/ 478598 h 501609"/>
                        <a:gd name="connsiteX2" fmla="*/ 556182 w 1263192"/>
                        <a:gd name="connsiteY2" fmla="*/ 280636 h 501609"/>
                        <a:gd name="connsiteX3" fmla="*/ 772999 w 1263192"/>
                        <a:gd name="connsiteY3" fmla="*/ 16686 h 501609"/>
                        <a:gd name="connsiteX4" fmla="*/ 1084083 w 1263192"/>
                        <a:gd name="connsiteY4" fmla="*/ 26112 h 501609"/>
                        <a:gd name="connsiteX5" fmla="*/ 1263192 w 1263192"/>
                        <a:gd name="connsiteY5" fmla="*/ 16685 h 501609"/>
                        <a:gd name="connsiteX0" fmla="*/ 0 w 1263192"/>
                        <a:gd name="connsiteY0" fmla="*/ 494442 h 517453"/>
                        <a:gd name="connsiteX1" fmla="*/ 414780 w 1263192"/>
                        <a:gd name="connsiteY1" fmla="*/ 494442 h 517453"/>
                        <a:gd name="connsiteX2" fmla="*/ 556182 w 1263192"/>
                        <a:gd name="connsiteY2" fmla="*/ 296480 h 517453"/>
                        <a:gd name="connsiteX3" fmla="*/ 772999 w 1263192"/>
                        <a:gd name="connsiteY3" fmla="*/ 32530 h 517453"/>
                        <a:gd name="connsiteX4" fmla="*/ 1084083 w 1263192"/>
                        <a:gd name="connsiteY4" fmla="*/ 4248 h 517453"/>
                        <a:gd name="connsiteX5" fmla="*/ 1263192 w 1263192"/>
                        <a:gd name="connsiteY5" fmla="*/ 32529 h 517453"/>
                        <a:gd name="connsiteX0" fmla="*/ 0 w 1282046"/>
                        <a:gd name="connsiteY0" fmla="*/ 493187 h 516198"/>
                        <a:gd name="connsiteX1" fmla="*/ 414780 w 1282046"/>
                        <a:gd name="connsiteY1" fmla="*/ 493187 h 516198"/>
                        <a:gd name="connsiteX2" fmla="*/ 556182 w 1282046"/>
                        <a:gd name="connsiteY2" fmla="*/ 295225 h 516198"/>
                        <a:gd name="connsiteX3" fmla="*/ 772999 w 1282046"/>
                        <a:gd name="connsiteY3" fmla="*/ 31275 h 516198"/>
                        <a:gd name="connsiteX4" fmla="*/ 1084083 w 1282046"/>
                        <a:gd name="connsiteY4" fmla="*/ 2993 h 516198"/>
                        <a:gd name="connsiteX5" fmla="*/ 1282046 w 1282046"/>
                        <a:gd name="connsiteY5" fmla="*/ 12421 h 516198"/>
                        <a:gd name="connsiteX0" fmla="*/ 0 w 1282046"/>
                        <a:gd name="connsiteY0" fmla="*/ 493187 h 495494"/>
                        <a:gd name="connsiteX1" fmla="*/ 216817 w 1282046"/>
                        <a:gd name="connsiteY1" fmla="*/ 248090 h 495494"/>
                        <a:gd name="connsiteX2" fmla="*/ 556182 w 1282046"/>
                        <a:gd name="connsiteY2" fmla="*/ 295225 h 495494"/>
                        <a:gd name="connsiteX3" fmla="*/ 772999 w 1282046"/>
                        <a:gd name="connsiteY3" fmla="*/ 31275 h 495494"/>
                        <a:gd name="connsiteX4" fmla="*/ 1084083 w 1282046"/>
                        <a:gd name="connsiteY4" fmla="*/ 2993 h 495494"/>
                        <a:gd name="connsiteX5" fmla="*/ 1282046 w 1282046"/>
                        <a:gd name="connsiteY5" fmla="*/ 12421 h 495494"/>
                        <a:gd name="connsiteX0" fmla="*/ 0 w 1282046"/>
                        <a:gd name="connsiteY0" fmla="*/ 491030 h 493754"/>
                        <a:gd name="connsiteX1" fmla="*/ 216817 w 1282046"/>
                        <a:gd name="connsiteY1" fmla="*/ 245933 h 493754"/>
                        <a:gd name="connsiteX2" fmla="*/ 490194 w 1282046"/>
                        <a:gd name="connsiteY2" fmla="*/ 47971 h 493754"/>
                        <a:gd name="connsiteX3" fmla="*/ 772999 w 1282046"/>
                        <a:gd name="connsiteY3" fmla="*/ 29118 h 493754"/>
                        <a:gd name="connsiteX4" fmla="*/ 1084083 w 1282046"/>
                        <a:gd name="connsiteY4" fmla="*/ 836 h 493754"/>
                        <a:gd name="connsiteX5" fmla="*/ 1282046 w 1282046"/>
                        <a:gd name="connsiteY5" fmla="*/ 10264 h 493754"/>
                        <a:gd name="connsiteX0" fmla="*/ 0 w 1282046"/>
                        <a:gd name="connsiteY0" fmla="*/ 519779 h 522503"/>
                        <a:gd name="connsiteX1" fmla="*/ 216817 w 1282046"/>
                        <a:gd name="connsiteY1" fmla="*/ 274682 h 522503"/>
                        <a:gd name="connsiteX2" fmla="*/ 490194 w 1282046"/>
                        <a:gd name="connsiteY2" fmla="*/ 76720 h 522503"/>
                        <a:gd name="connsiteX3" fmla="*/ 782426 w 1282046"/>
                        <a:gd name="connsiteY3" fmla="*/ 1307 h 522503"/>
                        <a:gd name="connsiteX4" fmla="*/ 1084083 w 1282046"/>
                        <a:gd name="connsiteY4" fmla="*/ 29585 h 522503"/>
                        <a:gd name="connsiteX5" fmla="*/ 1282046 w 1282046"/>
                        <a:gd name="connsiteY5" fmla="*/ 39013 h 522503"/>
                        <a:gd name="connsiteX0" fmla="*/ 0 w 1282046"/>
                        <a:gd name="connsiteY0" fmla="*/ 519779 h 522392"/>
                        <a:gd name="connsiteX1" fmla="*/ 235671 w 1282046"/>
                        <a:gd name="connsiteY1" fmla="*/ 265255 h 522392"/>
                        <a:gd name="connsiteX2" fmla="*/ 490194 w 1282046"/>
                        <a:gd name="connsiteY2" fmla="*/ 76720 h 522392"/>
                        <a:gd name="connsiteX3" fmla="*/ 782426 w 1282046"/>
                        <a:gd name="connsiteY3" fmla="*/ 1307 h 522392"/>
                        <a:gd name="connsiteX4" fmla="*/ 1084083 w 1282046"/>
                        <a:gd name="connsiteY4" fmla="*/ 29585 h 522392"/>
                        <a:gd name="connsiteX5" fmla="*/ 1282046 w 1282046"/>
                        <a:gd name="connsiteY5" fmla="*/ 39013 h 522392"/>
                        <a:gd name="connsiteX0" fmla="*/ 0 w 1282046"/>
                        <a:gd name="connsiteY0" fmla="*/ 519779 h 522025"/>
                        <a:gd name="connsiteX1" fmla="*/ 235671 w 1282046"/>
                        <a:gd name="connsiteY1" fmla="*/ 227548 h 522025"/>
                        <a:gd name="connsiteX2" fmla="*/ 490194 w 1282046"/>
                        <a:gd name="connsiteY2" fmla="*/ 76720 h 522025"/>
                        <a:gd name="connsiteX3" fmla="*/ 782426 w 1282046"/>
                        <a:gd name="connsiteY3" fmla="*/ 1307 h 522025"/>
                        <a:gd name="connsiteX4" fmla="*/ 1084083 w 1282046"/>
                        <a:gd name="connsiteY4" fmla="*/ 29585 h 522025"/>
                        <a:gd name="connsiteX5" fmla="*/ 1282046 w 1282046"/>
                        <a:gd name="connsiteY5" fmla="*/ 39013 h 522025"/>
                        <a:gd name="connsiteX0" fmla="*/ 0 w 1282046"/>
                        <a:gd name="connsiteY0" fmla="*/ 519779 h 522191"/>
                        <a:gd name="connsiteX1" fmla="*/ 235671 w 1282046"/>
                        <a:gd name="connsiteY1" fmla="*/ 227548 h 522191"/>
                        <a:gd name="connsiteX2" fmla="*/ 490194 w 1282046"/>
                        <a:gd name="connsiteY2" fmla="*/ 76720 h 522191"/>
                        <a:gd name="connsiteX3" fmla="*/ 782426 w 1282046"/>
                        <a:gd name="connsiteY3" fmla="*/ 1307 h 522191"/>
                        <a:gd name="connsiteX4" fmla="*/ 1084083 w 1282046"/>
                        <a:gd name="connsiteY4" fmla="*/ 29585 h 522191"/>
                        <a:gd name="connsiteX5" fmla="*/ 1282046 w 1282046"/>
                        <a:gd name="connsiteY5" fmla="*/ 39013 h 522191"/>
                        <a:gd name="connsiteX0" fmla="*/ 0 w 1282046"/>
                        <a:gd name="connsiteY0" fmla="*/ 519779 h 519779"/>
                        <a:gd name="connsiteX1" fmla="*/ 235671 w 1282046"/>
                        <a:gd name="connsiteY1" fmla="*/ 227548 h 519779"/>
                        <a:gd name="connsiteX2" fmla="*/ 490194 w 1282046"/>
                        <a:gd name="connsiteY2" fmla="*/ 76720 h 519779"/>
                        <a:gd name="connsiteX3" fmla="*/ 782426 w 1282046"/>
                        <a:gd name="connsiteY3" fmla="*/ 1307 h 519779"/>
                        <a:gd name="connsiteX4" fmla="*/ 1084083 w 1282046"/>
                        <a:gd name="connsiteY4" fmla="*/ 29585 h 519779"/>
                        <a:gd name="connsiteX5" fmla="*/ 1282046 w 1282046"/>
                        <a:gd name="connsiteY5" fmla="*/ 39013 h 519779"/>
                        <a:gd name="connsiteX0" fmla="*/ 0 w 1282046"/>
                        <a:gd name="connsiteY0" fmla="*/ 519779 h 519779"/>
                        <a:gd name="connsiteX1" fmla="*/ 235671 w 1282046"/>
                        <a:gd name="connsiteY1" fmla="*/ 227548 h 519779"/>
                        <a:gd name="connsiteX2" fmla="*/ 490194 w 1282046"/>
                        <a:gd name="connsiteY2" fmla="*/ 76720 h 519779"/>
                        <a:gd name="connsiteX3" fmla="*/ 782426 w 1282046"/>
                        <a:gd name="connsiteY3" fmla="*/ 1307 h 519779"/>
                        <a:gd name="connsiteX4" fmla="*/ 1084083 w 1282046"/>
                        <a:gd name="connsiteY4" fmla="*/ 29585 h 519779"/>
                        <a:gd name="connsiteX5" fmla="*/ 1282046 w 1282046"/>
                        <a:gd name="connsiteY5" fmla="*/ 39013 h 519779"/>
                        <a:gd name="connsiteX0" fmla="*/ 0 w 1282046"/>
                        <a:gd name="connsiteY0" fmla="*/ 519779 h 519779"/>
                        <a:gd name="connsiteX1" fmla="*/ 235671 w 1282046"/>
                        <a:gd name="connsiteY1" fmla="*/ 227548 h 519779"/>
                        <a:gd name="connsiteX2" fmla="*/ 490194 w 1282046"/>
                        <a:gd name="connsiteY2" fmla="*/ 76720 h 519779"/>
                        <a:gd name="connsiteX3" fmla="*/ 782426 w 1282046"/>
                        <a:gd name="connsiteY3" fmla="*/ 1307 h 519779"/>
                        <a:gd name="connsiteX4" fmla="*/ 1084083 w 1282046"/>
                        <a:gd name="connsiteY4" fmla="*/ 29585 h 519779"/>
                        <a:gd name="connsiteX5" fmla="*/ 1282046 w 1282046"/>
                        <a:gd name="connsiteY5" fmla="*/ 39013 h 519779"/>
                        <a:gd name="connsiteX0" fmla="*/ 0 w 1282046"/>
                        <a:gd name="connsiteY0" fmla="*/ 539296 h 539296"/>
                        <a:gd name="connsiteX1" fmla="*/ 235671 w 1282046"/>
                        <a:gd name="connsiteY1" fmla="*/ 247065 h 539296"/>
                        <a:gd name="connsiteX2" fmla="*/ 490194 w 1282046"/>
                        <a:gd name="connsiteY2" fmla="*/ 96237 h 539296"/>
                        <a:gd name="connsiteX3" fmla="*/ 782426 w 1282046"/>
                        <a:gd name="connsiteY3" fmla="*/ 20824 h 539296"/>
                        <a:gd name="connsiteX4" fmla="*/ 1093509 w 1282046"/>
                        <a:gd name="connsiteY4" fmla="*/ 1968 h 539296"/>
                        <a:gd name="connsiteX5" fmla="*/ 1282046 w 1282046"/>
                        <a:gd name="connsiteY5" fmla="*/ 58530 h 539296"/>
                        <a:gd name="connsiteX0" fmla="*/ 0 w 1282046"/>
                        <a:gd name="connsiteY0" fmla="*/ 540955 h 540955"/>
                        <a:gd name="connsiteX1" fmla="*/ 235671 w 1282046"/>
                        <a:gd name="connsiteY1" fmla="*/ 248724 h 540955"/>
                        <a:gd name="connsiteX2" fmla="*/ 490194 w 1282046"/>
                        <a:gd name="connsiteY2" fmla="*/ 97896 h 540955"/>
                        <a:gd name="connsiteX3" fmla="*/ 782426 w 1282046"/>
                        <a:gd name="connsiteY3" fmla="*/ 22483 h 540955"/>
                        <a:gd name="connsiteX4" fmla="*/ 1093509 w 1282046"/>
                        <a:gd name="connsiteY4" fmla="*/ 3627 h 540955"/>
                        <a:gd name="connsiteX5" fmla="*/ 1282046 w 1282046"/>
                        <a:gd name="connsiteY5" fmla="*/ 3628 h 5409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82046" h="540955">
                          <a:moveTo>
                            <a:pt x="0" y="540955"/>
                          </a:moveTo>
                          <a:cubicBezTo>
                            <a:pt x="52633" y="456113"/>
                            <a:pt x="144546" y="331993"/>
                            <a:pt x="235671" y="248724"/>
                          </a:cubicBezTo>
                          <a:cubicBezTo>
                            <a:pt x="326796" y="165455"/>
                            <a:pt x="399068" y="135603"/>
                            <a:pt x="490194" y="97896"/>
                          </a:cubicBezTo>
                          <a:cubicBezTo>
                            <a:pt x="581320" y="60189"/>
                            <a:pt x="681874" y="38195"/>
                            <a:pt x="782426" y="22483"/>
                          </a:cubicBezTo>
                          <a:cubicBezTo>
                            <a:pt x="882979" y="6771"/>
                            <a:pt x="1010239" y="6769"/>
                            <a:pt x="1093509" y="3627"/>
                          </a:cubicBezTo>
                          <a:cubicBezTo>
                            <a:pt x="1176779" y="485"/>
                            <a:pt x="1243553" y="-2657"/>
                            <a:pt x="1282046" y="3628"/>
                          </a:cubicBezTo>
                        </a:path>
                      </a:pathLst>
                    </a:custGeom>
                    <a:no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grpSp>
                  <p:nvGrpSpPr>
                    <p:cNvPr id="160" name="Group 159"/>
                    <p:cNvGrpSpPr/>
                    <p:nvPr/>
                  </p:nvGrpSpPr>
                  <p:grpSpPr>
                    <a:xfrm>
                      <a:off x="5846522" y="973058"/>
                      <a:ext cx="1717404" cy="1254773"/>
                      <a:chOff x="2221414" y="2672593"/>
                      <a:chExt cx="1717404" cy="1254773"/>
                    </a:xfrm>
                  </p:grpSpPr>
                  <p:grpSp>
                    <p:nvGrpSpPr>
                      <p:cNvPr id="161" name="Group 160"/>
                      <p:cNvGrpSpPr/>
                      <p:nvPr/>
                    </p:nvGrpSpPr>
                    <p:grpSpPr>
                      <a:xfrm>
                        <a:off x="2221414" y="2672593"/>
                        <a:ext cx="1656397" cy="914400"/>
                        <a:chOff x="2221414" y="2672593"/>
                        <a:chExt cx="1656397" cy="914400"/>
                      </a:xfrm>
                    </p:grpSpPr>
                    <p:grpSp>
                      <p:nvGrpSpPr>
                        <p:cNvPr id="163" name="Group 162"/>
                        <p:cNvGrpSpPr/>
                        <p:nvPr/>
                      </p:nvGrpSpPr>
                      <p:grpSpPr>
                        <a:xfrm>
                          <a:off x="2658611" y="2672593"/>
                          <a:ext cx="1219200" cy="914400"/>
                          <a:chOff x="2658611" y="2672593"/>
                          <a:chExt cx="1219200" cy="914400"/>
                        </a:xfrm>
                      </p:grpSpPr>
                      <p:cxnSp>
                        <p:nvCxnSpPr>
                          <p:cNvPr id="165" name="Straight Arrow Connector 164"/>
                          <p:cNvCxnSpPr/>
                          <p:nvPr/>
                        </p:nvCxnSpPr>
                        <p:spPr>
                          <a:xfrm flipV="1">
                            <a:off x="2667000" y="2672593"/>
                            <a:ext cx="0" cy="9144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66" name="Straight Arrow Connector 165"/>
                          <p:cNvCxnSpPr/>
                          <p:nvPr/>
                        </p:nvCxnSpPr>
                        <p:spPr>
                          <a:xfrm rot="5400000" flipV="1">
                            <a:off x="3268211" y="2953984"/>
                            <a:ext cx="0" cy="12192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164" name="TextBox 163"/>
                        <p:cNvSpPr txBox="1"/>
                        <p:nvPr/>
                      </p:nvSpPr>
                      <p:spPr>
                        <a:xfrm>
                          <a:off x="2221414" y="2828300"/>
                          <a:ext cx="461665" cy="66511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vert="vert270" wrap="none" rtlCol="0">
                          <a:spAutoFit/>
                        </a:bodyPr>
                        <a:lstStyle/>
                        <a:p>
                          <a:r>
                            <a:rPr lang="en-US" dirty="0" smtClean="0">
                              <a:solidFill>
                                <a:srgbClr val="0000CC"/>
                              </a:solidFill>
                            </a:rPr>
                            <a:t>Value</a:t>
                          </a:r>
                          <a:endParaRPr lang="en-US" dirty="0">
                            <a:solidFill>
                              <a:srgbClr val="0000CC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162" name="TextBox 161"/>
                      <p:cNvSpPr txBox="1"/>
                      <p:nvPr/>
                    </p:nvSpPr>
                    <p:spPr>
                      <a:xfrm>
                        <a:off x="2597603" y="3558034"/>
                        <a:ext cx="13412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parameter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</p:grpSp>
            </p:grpSp>
            <p:sp>
              <p:nvSpPr>
                <p:cNvPr id="154" name="TextBox 153"/>
                <p:cNvSpPr txBox="1"/>
                <p:nvPr/>
              </p:nvSpPr>
              <p:spPr>
                <a:xfrm>
                  <a:off x="2044817" y="3658492"/>
                  <a:ext cx="57003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/>
                    <a:t>OR</a:t>
                  </a:r>
                  <a:endParaRPr lang="en-US" b="1" dirty="0"/>
                </a:p>
              </p:txBody>
            </p:sp>
          </p:grpSp>
          <p:sp>
            <p:nvSpPr>
              <p:cNvPr id="152" name="TextBox 151"/>
              <p:cNvSpPr txBox="1"/>
              <p:nvPr/>
            </p:nvSpPr>
            <p:spPr>
              <a:xfrm>
                <a:off x="4202948" y="3658492"/>
                <a:ext cx="57003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OR</a:t>
                </a:r>
                <a:endParaRPr lang="en-US" b="1" dirty="0"/>
              </a:p>
            </p:txBody>
          </p:sp>
        </p:grpSp>
        <p:sp>
          <p:nvSpPr>
            <p:cNvPr id="150" name="TextBox 149"/>
            <p:cNvSpPr txBox="1"/>
            <p:nvPr/>
          </p:nvSpPr>
          <p:spPr>
            <a:xfrm>
              <a:off x="6323371" y="3658492"/>
              <a:ext cx="5700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OR</a:t>
              </a:r>
              <a:endParaRPr lang="en-US" b="1" dirty="0"/>
            </a:p>
          </p:txBody>
        </p:sp>
      </p:grpSp>
      <p:sp>
        <p:nvSpPr>
          <p:cNvPr id="50" name="Multiply 49"/>
          <p:cNvSpPr/>
          <p:nvPr/>
        </p:nvSpPr>
        <p:spPr>
          <a:xfrm>
            <a:off x="7050301" y="2339499"/>
            <a:ext cx="1447800" cy="1371600"/>
          </a:xfrm>
          <a:prstGeom prst="mathMultiply">
            <a:avLst/>
          </a:prstGeom>
          <a:solidFill>
            <a:srgbClr val="FF0000">
              <a:alpha val="6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123636" y="3971136"/>
            <a:ext cx="879176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Most simple rate laws and responses are monotonic. </a:t>
            </a:r>
            <a:r>
              <a:rPr lang="en-US" sz="2800" b="1" dirty="0">
                <a:solidFill>
                  <a:srgbClr val="00CC00"/>
                </a:solidFill>
              </a:rPr>
              <a:t>For monotonic functions not that many ways to hook things together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However, more complex sequences of reactions or processes can be </a:t>
            </a:r>
            <a:r>
              <a:rPr lang="en-US" sz="2800" dirty="0" err="1" smtClean="0">
                <a:solidFill>
                  <a:srgbClr val="FF0000"/>
                </a:solidFill>
              </a:rPr>
              <a:t>nonmonotonic</a:t>
            </a:r>
            <a:r>
              <a:rPr lang="en-US" sz="2800" dirty="0" smtClean="0">
                <a:solidFill>
                  <a:srgbClr val="FF0000"/>
                </a:solidFill>
              </a:rPr>
              <a:t> or oscillatory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23637" y="782273"/>
            <a:ext cx="8791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In </a:t>
            </a:r>
            <a:r>
              <a:rPr lang="en-US" sz="3200" dirty="0"/>
              <a:t>many cases, </a:t>
            </a:r>
            <a:r>
              <a:rPr lang="en-US" sz="3200" i="1" dirty="0"/>
              <a:t>e.g</a:t>
            </a:r>
            <a:r>
              <a:rPr lang="en-US" sz="3200" dirty="0"/>
              <a:t>. most chemical reaction rates, the value is </a:t>
            </a:r>
            <a:r>
              <a:rPr lang="en-US" sz="3200" b="1" dirty="0"/>
              <a:t>monotonic</a:t>
            </a:r>
            <a:r>
              <a:rPr lang="en-US" sz="3200" dirty="0"/>
              <a:t> (either increasing or decreasing) in the parameter</a:t>
            </a:r>
          </a:p>
        </p:txBody>
      </p:sp>
    </p:spTree>
    <p:extLst>
      <p:ext uri="{BB962C8B-B14F-4D97-AF65-F5344CB8AC3E}">
        <p14:creationId xmlns:p14="http://schemas.microsoft.com/office/powerpoint/2010/main" val="4241622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52400" y="685800"/>
            <a:ext cx="8991600" cy="741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Loading a model using </a:t>
            </a: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Parameters and variables return to their initial values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C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hange values by overwriting them using the syntax: “Model Reference. Variable Name = value”</a:t>
            </a:r>
          </a:p>
          <a:p>
            <a:endParaRPr lang="en-US" sz="2800" i="1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To Select model output, syntax is:</a:t>
            </a:r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“Model Output Variable = model </a:t>
            </a:r>
            <a:r>
              <a:rPr lang="en-US" sz="2800" dirty="0" err="1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reference.</a:t>
            </a:r>
            <a:r>
              <a:rPr lang="en-US" sz="2800" b="1" dirty="0" err="1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simulate</a:t>
            </a:r>
            <a:r>
              <a:rPr lang="en-US" sz="2800" b="1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sz="2800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(start time, end time, number of points, [‘variable1’,’variable2’,…])”</a:t>
            </a:r>
          </a:p>
          <a:p>
            <a:r>
              <a:rPr lang="en-US" sz="2800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E.g. </a:t>
            </a:r>
            <a:r>
              <a:rPr lang="en-US" sz="2800" dirty="0" smtClean="0"/>
              <a:t> </a:t>
            </a:r>
            <a:r>
              <a:rPr lang="en-US" sz="2800" dirty="0"/>
              <a:t>m = </a:t>
            </a:r>
            <a:r>
              <a:rPr lang="en-US" sz="2800" dirty="0" err="1"/>
              <a:t>rr.simulate</a:t>
            </a:r>
            <a:r>
              <a:rPr lang="en-US" sz="2800" dirty="0"/>
              <a:t>(0, 20, 500, ['</a:t>
            </a:r>
            <a:r>
              <a:rPr lang="en-US" sz="2800" dirty="0" err="1"/>
              <a:t>time','A</a:t>
            </a:r>
            <a:r>
              <a:rPr lang="en-US" sz="2800" dirty="0"/>
              <a:t>'])</a:t>
            </a: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 smtClean="0">
                <a:solidFill>
                  <a:srgbClr val="0000CC"/>
                </a:solidFill>
              </a:rPr>
              <a:t>Last Time Tellurium</a:t>
            </a:r>
            <a:r>
              <a:rPr lang="en-US" sz="3200" b="1" dirty="0">
                <a:solidFill>
                  <a:srgbClr val="0000CC"/>
                </a:solidFill>
              </a:rPr>
              <a:t>: </a:t>
            </a:r>
            <a:r>
              <a:rPr lang="en-US" sz="3200" b="1" dirty="0" smtClean="0">
                <a:solidFill>
                  <a:srgbClr val="0000CC"/>
                </a:solidFill>
              </a:rPr>
              <a:t>Changing Parameters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t="86839" r="7609" b="8960"/>
          <a:stretch/>
        </p:blipFill>
        <p:spPr>
          <a:xfrm>
            <a:off x="250232" y="1194653"/>
            <a:ext cx="6248400" cy="457199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819144" y="3308746"/>
            <a:ext cx="2555288" cy="692947"/>
            <a:chOff x="1371600" y="4714811"/>
            <a:chExt cx="2555288" cy="69294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6"/>
            <a:srcRect t="31715" r="64188"/>
            <a:stretch/>
          </p:blipFill>
          <p:spPr>
            <a:xfrm>
              <a:off x="1371600" y="4714811"/>
              <a:ext cx="2362200" cy="692947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3698288" y="4771098"/>
              <a:ext cx="228600" cy="381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3348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Value at Infinity/Boundedness</a:t>
            </a: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23637" y="782273"/>
                <a:ext cx="9096563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In biology, no process occurs infinitely fast</a:t>
                </a:r>
              </a:p>
              <a:p>
                <a:r>
                  <a:rPr lang="en-US" sz="2000" dirty="0" smtClean="0"/>
                  <a:t>When a process tries to diverge, the result is usually a change that prevents the divergence (which can be the death of the organism), e.g. growth of cancer cells in a host organism</a:t>
                </a:r>
              </a:p>
              <a:p>
                <a:endParaRPr lang="en-US" sz="2000" dirty="0"/>
              </a:p>
              <a:p>
                <a:r>
                  <a:rPr lang="en-US" sz="2000" dirty="0" smtClean="0"/>
                  <a:t>As a result, parameters, variables and values restricted to the range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0,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e>
                    </m:d>
                  </m:oMath>
                </a14:m>
                <a:r>
                  <a:rPr lang="en-US" sz="2000" dirty="0" smtClean="0"/>
                  <a:t>, often reach a steady-state at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∞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637" y="782273"/>
                <a:ext cx="9096563" cy="2246769"/>
              </a:xfrm>
              <a:prstGeom prst="rect">
                <a:avLst/>
              </a:prstGeom>
              <a:blipFill rotWithShape="0">
                <a:blip r:embed="rId5"/>
                <a:stretch>
                  <a:fillRect l="-670" t="-1084" r="-603" b="-40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5" name="Group 44"/>
          <p:cNvGrpSpPr/>
          <p:nvPr/>
        </p:nvGrpSpPr>
        <p:grpSpPr>
          <a:xfrm>
            <a:off x="388420" y="3215772"/>
            <a:ext cx="1717404" cy="1254773"/>
            <a:chOff x="6225711" y="3092442"/>
            <a:chExt cx="1717404" cy="1254773"/>
          </a:xfrm>
        </p:grpSpPr>
        <p:grpSp>
          <p:nvGrpSpPr>
            <p:cNvPr id="58" name="Group 57"/>
            <p:cNvGrpSpPr/>
            <p:nvPr/>
          </p:nvGrpSpPr>
          <p:grpSpPr>
            <a:xfrm>
              <a:off x="6225711" y="3092442"/>
              <a:ext cx="1717404" cy="1254773"/>
              <a:chOff x="2221414" y="2672593"/>
              <a:chExt cx="1717404" cy="1254773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2221414" y="2672593"/>
                <a:ext cx="1656397" cy="914400"/>
                <a:chOff x="2221414" y="2672593"/>
                <a:chExt cx="1656397" cy="914400"/>
              </a:xfrm>
            </p:grpSpPr>
            <p:grpSp>
              <p:nvGrpSpPr>
                <p:cNvPr id="62" name="Group 61"/>
                <p:cNvGrpSpPr/>
                <p:nvPr/>
              </p:nvGrpSpPr>
              <p:grpSpPr>
                <a:xfrm>
                  <a:off x="2658611" y="2672593"/>
                  <a:ext cx="1219200" cy="914400"/>
                  <a:chOff x="2658611" y="2672593"/>
                  <a:chExt cx="1219200" cy="914400"/>
                </a:xfrm>
              </p:grpSpPr>
              <p:cxnSp>
                <p:nvCxnSpPr>
                  <p:cNvPr id="64" name="Straight Arrow Connector 63"/>
                  <p:cNvCxnSpPr/>
                  <p:nvPr/>
                </p:nvCxnSpPr>
                <p:spPr>
                  <a:xfrm flipV="1">
                    <a:off x="2667000" y="2672593"/>
                    <a:ext cx="0" cy="914400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Straight Arrow Connector 64"/>
                  <p:cNvCxnSpPr/>
                  <p:nvPr/>
                </p:nvCxnSpPr>
                <p:spPr>
                  <a:xfrm rot="5400000" flipV="1">
                    <a:off x="3268211" y="2963411"/>
                    <a:ext cx="0" cy="1219200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3" name="TextBox 62"/>
                <p:cNvSpPr txBox="1"/>
                <p:nvPr/>
              </p:nvSpPr>
              <p:spPr>
                <a:xfrm>
                  <a:off x="2221414" y="2828300"/>
                  <a:ext cx="461665" cy="665118"/>
                </a:xfrm>
                <a:prstGeom prst="rect">
                  <a:avLst/>
                </a:prstGeom>
                <a:noFill/>
              </p:spPr>
              <p:txBody>
                <a:bodyPr vert="vert270" wrap="non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0000CC"/>
                      </a:solidFill>
                    </a:rPr>
                    <a:t>Value</a:t>
                  </a:r>
                  <a:endParaRPr lang="en-US" dirty="0">
                    <a:solidFill>
                      <a:srgbClr val="0000CC"/>
                    </a:solidFill>
                  </a:endParaRPr>
                </a:p>
              </p:txBody>
            </p:sp>
          </p:grpSp>
          <p:sp>
            <p:nvSpPr>
              <p:cNvPr id="61" name="TextBox 60"/>
              <p:cNvSpPr txBox="1"/>
              <p:nvPr/>
            </p:nvSpPr>
            <p:spPr>
              <a:xfrm>
                <a:off x="2597603" y="3558034"/>
                <a:ext cx="13412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CC"/>
                    </a:solidFill>
                  </a:rPr>
                  <a:t>parameter</a:t>
                </a:r>
                <a:endParaRPr lang="en-US" dirty="0">
                  <a:solidFill>
                    <a:srgbClr val="0000CC"/>
                  </a:solidFill>
                </a:endParaRPr>
              </a:p>
            </p:txBody>
          </p:sp>
        </p:grpSp>
        <p:sp>
          <p:nvSpPr>
            <p:cNvPr id="53" name="Freeform 52"/>
            <p:cNvSpPr/>
            <p:nvPr/>
          </p:nvSpPr>
          <p:spPr>
            <a:xfrm>
              <a:off x="6693031" y="3096220"/>
              <a:ext cx="1136194" cy="860710"/>
            </a:xfrm>
            <a:custGeom>
              <a:avLst/>
              <a:gdLst>
                <a:gd name="connsiteX0" fmla="*/ 0 w 1134844"/>
                <a:gd name="connsiteY0" fmla="*/ 854301 h 861966"/>
                <a:gd name="connsiteX1" fmla="*/ 179109 w 1134844"/>
                <a:gd name="connsiteY1" fmla="*/ 844874 h 861966"/>
                <a:gd name="connsiteX2" fmla="*/ 556181 w 1134844"/>
                <a:gd name="connsiteY2" fmla="*/ 703472 h 861966"/>
                <a:gd name="connsiteX3" fmla="*/ 829559 w 1134844"/>
                <a:gd name="connsiteY3" fmla="*/ 486656 h 861966"/>
                <a:gd name="connsiteX4" fmla="*/ 1093509 w 1134844"/>
                <a:gd name="connsiteY4" fmla="*/ 203851 h 861966"/>
                <a:gd name="connsiteX5" fmla="*/ 1131216 w 1134844"/>
                <a:gd name="connsiteY5" fmla="*/ 15315 h 861966"/>
                <a:gd name="connsiteX6" fmla="*/ 1131216 w 1134844"/>
                <a:gd name="connsiteY6" fmla="*/ 24742 h 861966"/>
                <a:gd name="connsiteX0" fmla="*/ 0 w 1136194"/>
                <a:gd name="connsiteY0" fmla="*/ 853611 h 861276"/>
                <a:gd name="connsiteX1" fmla="*/ 179109 w 1136194"/>
                <a:gd name="connsiteY1" fmla="*/ 844184 h 861276"/>
                <a:gd name="connsiteX2" fmla="*/ 556181 w 1136194"/>
                <a:gd name="connsiteY2" fmla="*/ 702782 h 861276"/>
                <a:gd name="connsiteX3" fmla="*/ 829559 w 1136194"/>
                <a:gd name="connsiteY3" fmla="*/ 485966 h 861276"/>
                <a:gd name="connsiteX4" fmla="*/ 1074655 w 1136194"/>
                <a:gd name="connsiteY4" fmla="*/ 193734 h 861276"/>
                <a:gd name="connsiteX5" fmla="*/ 1131216 w 1136194"/>
                <a:gd name="connsiteY5" fmla="*/ 14625 h 861276"/>
                <a:gd name="connsiteX6" fmla="*/ 1131216 w 1136194"/>
                <a:gd name="connsiteY6" fmla="*/ 24052 h 861276"/>
                <a:gd name="connsiteX0" fmla="*/ 0 w 1136194"/>
                <a:gd name="connsiteY0" fmla="*/ 853611 h 861276"/>
                <a:gd name="connsiteX1" fmla="*/ 179109 w 1136194"/>
                <a:gd name="connsiteY1" fmla="*/ 844184 h 861276"/>
                <a:gd name="connsiteX2" fmla="*/ 556181 w 1136194"/>
                <a:gd name="connsiteY2" fmla="*/ 702782 h 861276"/>
                <a:gd name="connsiteX3" fmla="*/ 876693 w 1136194"/>
                <a:gd name="connsiteY3" fmla="*/ 514246 h 861276"/>
                <a:gd name="connsiteX4" fmla="*/ 1074655 w 1136194"/>
                <a:gd name="connsiteY4" fmla="*/ 193734 h 861276"/>
                <a:gd name="connsiteX5" fmla="*/ 1131216 w 1136194"/>
                <a:gd name="connsiteY5" fmla="*/ 14625 h 861276"/>
                <a:gd name="connsiteX6" fmla="*/ 1131216 w 1136194"/>
                <a:gd name="connsiteY6" fmla="*/ 24052 h 861276"/>
                <a:gd name="connsiteX0" fmla="*/ 0 w 1136194"/>
                <a:gd name="connsiteY0" fmla="*/ 853611 h 860710"/>
                <a:gd name="connsiteX1" fmla="*/ 179109 w 1136194"/>
                <a:gd name="connsiteY1" fmla="*/ 844184 h 860710"/>
                <a:gd name="connsiteX2" fmla="*/ 556181 w 1136194"/>
                <a:gd name="connsiteY2" fmla="*/ 712208 h 860710"/>
                <a:gd name="connsiteX3" fmla="*/ 876693 w 1136194"/>
                <a:gd name="connsiteY3" fmla="*/ 514246 h 860710"/>
                <a:gd name="connsiteX4" fmla="*/ 1074655 w 1136194"/>
                <a:gd name="connsiteY4" fmla="*/ 193734 h 860710"/>
                <a:gd name="connsiteX5" fmla="*/ 1131216 w 1136194"/>
                <a:gd name="connsiteY5" fmla="*/ 14625 h 860710"/>
                <a:gd name="connsiteX6" fmla="*/ 1131216 w 1136194"/>
                <a:gd name="connsiteY6" fmla="*/ 24052 h 860710"/>
                <a:gd name="connsiteX0" fmla="*/ 0 w 1136194"/>
                <a:gd name="connsiteY0" fmla="*/ 853611 h 860710"/>
                <a:gd name="connsiteX1" fmla="*/ 179109 w 1136194"/>
                <a:gd name="connsiteY1" fmla="*/ 844184 h 860710"/>
                <a:gd name="connsiteX2" fmla="*/ 556181 w 1136194"/>
                <a:gd name="connsiteY2" fmla="*/ 712208 h 860710"/>
                <a:gd name="connsiteX3" fmla="*/ 876693 w 1136194"/>
                <a:gd name="connsiteY3" fmla="*/ 514246 h 860710"/>
                <a:gd name="connsiteX4" fmla="*/ 1074655 w 1136194"/>
                <a:gd name="connsiteY4" fmla="*/ 193734 h 860710"/>
                <a:gd name="connsiteX5" fmla="*/ 1131216 w 1136194"/>
                <a:gd name="connsiteY5" fmla="*/ 14625 h 860710"/>
                <a:gd name="connsiteX6" fmla="*/ 1131216 w 1136194"/>
                <a:gd name="connsiteY6" fmla="*/ 24052 h 860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6194" h="860710">
                  <a:moveTo>
                    <a:pt x="0" y="853611"/>
                  </a:moveTo>
                  <a:cubicBezTo>
                    <a:pt x="43206" y="861466"/>
                    <a:pt x="86412" y="867751"/>
                    <a:pt x="179109" y="844184"/>
                  </a:cubicBezTo>
                  <a:cubicBezTo>
                    <a:pt x="271806" y="820617"/>
                    <a:pt x="439917" y="767198"/>
                    <a:pt x="556181" y="712208"/>
                  </a:cubicBezTo>
                  <a:cubicBezTo>
                    <a:pt x="672445" y="657218"/>
                    <a:pt x="790281" y="600658"/>
                    <a:pt x="876693" y="514246"/>
                  </a:cubicBezTo>
                  <a:cubicBezTo>
                    <a:pt x="963105" y="427834"/>
                    <a:pt x="1032235" y="277004"/>
                    <a:pt x="1074655" y="193734"/>
                  </a:cubicBezTo>
                  <a:cubicBezTo>
                    <a:pt x="1117075" y="110464"/>
                    <a:pt x="1121789" y="42905"/>
                    <a:pt x="1131216" y="14625"/>
                  </a:cubicBezTo>
                  <a:cubicBezTo>
                    <a:pt x="1140643" y="-13655"/>
                    <a:pt x="1134358" y="4413"/>
                    <a:pt x="1131216" y="24052"/>
                  </a:cubicBezTo>
                </a:path>
              </a:pathLst>
            </a:custGeom>
            <a:noFill/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2477967" y="3215772"/>
            <a:ext cx="1770336" cy="1254773"/>
            <a:chOff x="5846522" y="973058"/>
            <a:chExt cx="1770336" cy="1254773"/>
          </a:xfrm>
        </p:grpSpPr>
        <p:sp>
          <p:nvSpPr>
            <p:cNvPr id="68" name="Freeform 67"/>
            <p:cNvSpPr/>
            <p:nvPr/>
          </p:nvSpPr>
          <p:spPr>
            <a:xfrm>
              <a:off x="6334812" y="1316760"/>
              <a:ext cx="1282046" cy="516198"/>
            </a:xfrm>
            <a:custGeom>
              <a:avLst/>
              <a:gdLst>
                <a:gd name="connsiteX0" fmla="*/ 0 w 1263192"/>
                <a:gd name="connsiteY0" fmla="*/ 472175 h 509202"/>
                <a:gd name="connsiteX1" fmla="*/ 226244 w 1263192"/>
                <a:gd name="connsiteY1" fmla="*/ 491029 h 509202"/>
                <a:gd name="connsiteX2" fmla="*/ 499621 w 1263192"/>
                <a:gd name="connsiteY2" fmla="*/ 245932 h 509202"/>
                <a:gd name="connsiteX3" fmla="*/ 650450 w 1263192"/>
                <a:gd name="connsiteY3" fmla="*/ 29116 h 509202"/>
                <a:gd name="connsiteX4" fmla="*/ 1084083 w 1263192"/>
                <a:gd name="connsiteY4" fmla="*/ 835 h 509202"/>
                <a:gd name="connsiteX5" fmla="*/ 1263192 w 1263192"/>
                <a:gd name="connsiteY5" fmla="*/ 10262 h 509202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650450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716438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3255 h 508190"/>
                <a:gd name="connsiteX1" fmla="*/ 226244 w 1263192"/>
                <a:gd name="connsiteY1" fmla="*/ 492109 h 508190"/>
                <a:gd name="connsiteX2" fmla="*/ 556182 w 1263192"/>
                <a:gd name="connsiteY2" fmla="*/ 275293 h 508190"/>
                <a:gd name="connsiteX3" fmla="*/ 716438 w 1263192"/>
                <a:gd name="connsiteY3" fmla="*/ 30196 h 508190"/>
                <a:gd name="connsiteX4" fmla="*/ 1084083 w 1263192"/>
                <a:gd name="connsiteY4" fmla="*/ 1915 h 508190"/>
                <a:gd name="connsiteX5" fmla="*/ 1263192 w 1263192"/>
                <a:gd name="connsiteY5" fmla="*/ 11342 h 508190"/>
                <a:gd name="connsiteX0" fmla="*/ 0 w 1263192"/>
                <a:gd name="connsiteY0" fmla="*/ 463856 h 498791"/>
                <a:gd name="connsiteX1" fmla="*/ 226244 w 1263192"/>
                <a:gd name="connsiteY1" fmla="*/ 482710 h 498791"/>
                <a:gd name="connsiteX2" fmla="*/ 556182 w 1263192"/>
                <a:gd name="connsiteY2" fmla="*/ 265894 h 498791"/>
                <a:gd name="connsiteX3" fmla="*/ 716438 w 1263192"/>
                <a:gd name="connsiteY3" fmla="*/ 20797 h 498791"/>
                <a:gd name="connsiteX4" fmla="*/ 1084083 w 1263192"/>
                <a:gd name="connsiteY4" fmla="*/ 11370 h 498791"/>
                <a:gd name="connsiteX5" fmla="*/ 1263192 w 1263192"/>
                <a:gd name="connsiteY5" fmla="*/ 1943 h 498791"/>
                <a:gd name="connsiteX0" fmla="*/ 0 w 1263192"/>
                <a:gd name="connsiteY0" fmla="*/ 463805 h 498740"/>
                <a:gd name="connsiteX1" fmla="*/ 226244 w 1263192"/>
                <a:gd name="connsiteY1" fmla="*/ 482659 h 498740"/>
                <a:gd name="connsiteX2" fmla="*/ 556182 w 1263192"/>
                <a:gd name="connsiteY2" fmla="*/ 265843 h 498740"/>
                <a:gd name="connsiteX3" fmla="*/ 772999 w 1263192"/>
                <a:gd name="connsiteY3" fmla="*/ 30173 h 498740"/>
                <a:gd name="connsiteX4" fmla="*/ 1084083 w 1263192"/>
                <a:gd name="connsiteY4" fmla="*/ 11319 h 498740"/>
                <a:gd name="connsiteX5" fmla="*/ 1263192 w 1263192"/>
                <a:gd name="connsiteY5" fmla="*/ 1892 h 498740"/>
                <a:gd name="connsiteX0" fmla="*/ 0 w 1263192"/>
                <a:gd name="connsiteY0" fmla="*/ 463805 h 486816"/>
                <a:gd name="connsiteX1" fmla="*/ 367646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63805 h 486816"/>
                <a:gd name="connsiteX1" fmla="*/ 414780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78598 h 501609"/>
                <a:gd name="connsiteX1" fmla="*/ 414780 w 1263192"/>
                <a:gd name="connsiteY1" fmla="*/ 478598 h 501609"/>
                <a:gd name="connsiteX2" fmla="*/ 556182 w 1263192"/>
                <a:gd name="connsiteY2" fmla="*/ 280636 h 501609"/>
                <a:gd name="connsiteX3" fmla="*/ 772999 w 1263192"/>
                <a:gd name="connsiteY3" fmla="*/ 16686 h 501609"/>
                <a:gd name="connsiteX4" fmla="*/ 1084083 w 1263192"/>
                <a:gd name="connsiteY4" fmla="*/ 26112 h 501609"/>
                <a:gd name="connsiteX5" fmla="*/ 1263192 w 1263192"/>
                <a:gd name="connsiteY5" fmla="*/ 16685 h 501609"/>
                <a:gd name="connsiteX0" fmla="*/ 0 w 1263192"/>
                <a:gd name="connsiteY0" fmla="*/ 494442 h 517453"/>
                <a:gd name="connsiteX1" fmla="*/ 414780 w 1263192"/>
                <a:gd name="connsiteY1" fmla="*/ 494442 h 517453"/>
                <a:gd name="connsiteX2" fmla="*/ 556182 w 1263192"/>
                <a:gd name="connsiteY2" fmla="*/ 296480 h 517453"/>
                <a:gd name="connsiteX3" fmla="*/ 772999 w 1263192"/>
                <a:gd name="connsiteY3" fmla="*/ 32530 h 517453"/>
                <a:gd name="connsiteX4" fmla="*/ 1084083 w 1263192"/>
                <a:gd name="connsiteY4" fmla="*/ 4248 h 517453"/>
                <a:gd name="connsiteX5" fmla="*/ 1263192 w 1263192"/>
                <a:gd name="connsiteY5" fmla="*/ 32529 h 517453"/>
                <a:gd name="connsiteX0" fmla="*/ 0 w 1282046"/>
                <a:gd name="connsiteY0" fmla="*/ 493187 h 516198"/>
                <a:gd name="connsiteX1" fmla="*/ 414780 w 1282046"/>
                <a:gd name="connsiteY1" fmla="*/ 493187 h 516198"/>
                <a:gd name="connsiteX2" fmla="*/ 556182 w 1282046"/>
                <a:gd name="connsiteY2" fmla="*/ 295225 h 516198"/>
                <a:gd name="connsiteX3" fmla="*/ 772999 w 1282046"/>
                <a:gd name="connsiteY3" fmla="*/ 31275 h 516198"/>
                <a:gd name="connsiteX4" fmla="*/ 1084083 w 1282046"/>
                <a:gd name="connsiteY4" fmla="*/ 2993 h 516198"/>
                <a:gd name="connsiteX5" fmla="*/ 1282046 w 1282046"/>
                <a:gd name="connsiteY5" fmla="*/ 12421 h 516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2046" h="516198">
                  <a:moveTo>
                    <a:pt x="0" y="493187"/>
                  </a:moveTo>
                  <a:cubicBezTo>
                    <a:pt x="71487" y="521467"/>
                    <a:pt x="322083" y="526181"/>
                    <a:pt x="414780" y="493187"/>
                  </a:cubicBezTo>
                  <a:cubicBezTo>
                    <a:pt x="507477" y="460193"/>
                    <a:pt x="496479" y="372210"/>
                    <a:pt x="556182" y="295225"/>
                  </a:cubicBezTo>
                  <a:cubicBezTo>
                    <a:pt x="615885" y="218240"/>
                    <a:pt x="685016" y="79980"/>
                    <a:pt x="772999" y="31275"/>
                  </a:cubicBezTo>
                  <a:cubicBezTo>
                    <a:pt x="860982" y="-17430"/>
                    <a:pt x="999242" y="6135"/>
                    <a:pt x="1084083" y="2993"/>
                  </a:cubicBezTo>
                  <a:cubicBezTo>
                    <a:pt x="1168924" y="-149"/>
                    <a:pt x="1243553" y="6136"/>
                    <a:pt x="1282046" y="12421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6" name="Group 85"/>
            <p:cNvGrpSpPr/>
            <p:nvPr/>
          </p:nvGrpSpPr>
          <p:grpSpPr>
            <a:xfrm>
              <a:off x="5846522" y="973058"/>
              <a:ext cx="1717404" cy="1254773"/>
              <a:chOff x="2221414" y="2672593"/>
              <a:chExt cx="1717404" cy="1254773"/>
            </a:xfrm>
          </p:grpSpPr>
          <p:grpSp>
            <p:nvGrpSpPr>
              <p:cNvPr id="88" name="Group 87"/>
              <p:cNvGrpSpPr/>
              <p:nvPr/>
            </p:nvGrpSpPr>
            <p:grpSpPr>
              <a:xfrm>
                <a:off x="2221414" y="2672593"/>
                <a:ext cx="1656397" cy="914400"/>
                <a:chOff x="2221414" y="2672593"/>
                <a:chExt cx="1656397" cy="914400"/>
              </a:xfrm>
            </p:grpSpPr>
            <p:grpSp>
              <p:nvGrpSpPr>
                <p:cNvPr id="90" name="Group 89"/>
                <p:cNvGrpSpPr/>
                <p:nvPr/>
              </p:nvGrpSpPr>
              <p:grpSpPr>
                <a:xfrm>
                  <a:off x="2658611" y="2672593"/>
                  <a:ext cx="1219200" cy="914400"/>
                  <a:chOff x="2658611" y="2672593"/>
                  <a:chExt cx="1219200" cy="914400"/>
                </a:xfrm>
              </p:grpSpPr>
              <p:cxnSp>
                <p:nvCxnSpPr>
                  <p:cNvPr id="92" name="Straight Arrow Connector 91"/>
                  <p:cNvCxnSpPr/>
                  <p:nvPr/>
                </p:nvCxnSpPr>
                <p:spPr>
                  <a:xfrm flipV="1">
                    <a:off x="2667000" y="2672593"/>
                    <a:ext cx="0" cy="914400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3" name="Straight Arrow Connector 92"/>
                  <p:cNvCxnSpPr/>
                  <p:nvPr/>
                </p:nvCxnSpPr>
                <p:spPr>
                  <a:xfrm rot="5400000" flipV="1">
                    <a:off x="3268211" y="2963411"/>
                    <a:ext cx="0" cy="1219200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91" name="TextBox 90"/>
                <p:cNvSpPr txBox="1"/>
                <p:nvPr/>
              </p:nvSpPr>
              <p:spPr>
                <a:xfrm>
                  <a:off x="2221414" y="2828300"/>
                  <a:ext cx="461665" cy="665118"/>
                </a:xfrm>
                <a:prstGeom prst="rect">
                  <a:avLst/>
                </a:prstGeom>
                <a:noFill/>
              </p:spPr>
              <p:txBody>
                <a:bodyPr vert="vert270" wrap="non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0000CC"/>
                      </a:solidFill>
                    </a:rPr>
                    <a:t>Value</a:t>
                  </a:r>
                  <a:endParaRPr lang="en-US" dirty="0">
                    <a:solidFill>
                      <a:srgbClr val="0000CC"/>
                    </a:solidFill>
                  </a:endParaRPr>
                </a:p>
              </p:txBody>
            </p:sp>
          </p:grpSp>
          <p:sp>
            <p:nvSpPr>
              <p:cNvPr id="89" name="TextBox 88"/>
              <p:cNvSpPr txBox="1"/>
              <p:nvPr/>
            </p:nvSpPr>
            <p:spPr>
              <a:xfrm>
                <a:off x="2597603" y="3558034"/>
                <a:ext cx="13412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CC"/>
                    </a:solidFill>
                  </a:rPr>
                  <a:t>parameter</a:t>
                </a:r>
                <a:endParaRPr lang="en-US" dirty="0">
                  <a:solidFill>
                    <a:srgbClr val="0000CC"/>
                  </a:solidFill>
                </a:endParaRPr>
              </a:p>
            </p:txBody>
          </p:sp>
        </p:grpSp>
      </p:grpSp>
      <p:grpSp>
        <p:nvGrpSpPr>
          <p:cNvPr id="95" name="Group 94"/>
          <p:cNvGrpSpPr/>
          <p:nvPr/>
        </p:nvGrpSpPr>
        <p:grpSpPr>
          <a:xfrm>
            <a:off x="6730033" y="3215772"/>
            <a:ext cx="1809690" cy="1254773"/>
            <a:chOff x="5846522" y="1161598"/>
            <a:chExt cx="1809690" cy="1254773"/>
          </a:xfrm>
        </p:grpSpPr>
        <p:sp>
          <p:nvSpPr>
            <p:cNvPr id="97" name="Freeform 96"/>
            <p:cNvSpPr/>
            <p:nvPr/>
          </p:nvSpPr>
          <p:spPr>
            <a:xfrm>
              <a:off x="6308178" y="1222836"/>
              <a:ext cx="1348034" cy="700257"/>
            </a:xfrm>
            <a:custGeom>
              <a:avLst/>
              <a:gdLst>
                <a:gd name="connsiteX0" fmla="*/ 0 w 1263192"/>
                <a:gd name="connsiteY0" fmla="*/ 472175 h 509202"/>
                <a:gd name="connsiteX1" fmla="*/ 226244 w 1263192"/>
                <a:gd name="connsiteY1" fmla="*/ 491029 h 509202"/>
                <a:gd name="connsiteX2" fmla="*/ 499621 w 1263192"/>
                <a:gd name="connsiteY2" fmla="*/ 245932 h 509202"/>
                <a:gd name="connsiteX3" fmla="*/ 650450 w 1263192"/>
                <a:gd name="connsiteY3" fmla="*/ 29116 h 509202"/>
                <a:gd name="connsiteX4" fmla="*/ 1084083 w 1263192"/>
                <a:gd name="connsiteY4" fmla="*/ 835 h 509202"/>
                <a:gd name="connsiteX5" fmla="*/ 1263192 w 1263192"/>
                <a:gd name="connsiteY5" fmla="*/ 10262 h 509202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650450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716438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3255 h 508190"/>
                <a:gd name="connsiteX1" fmla="*/ 226244 w 1263192"/>
                <a:gd name="connsiteY1" fmla="*/ 492109 h 508190"/>
                <a:gd name="connsiteX2" fmla="*/ 556182 w 1263192"/>
                <a:gd name="connsiteY2" fmla="*/ 275293 h 508190"/>
                <a:gd name="connsiteX3" fmla="*/ 716438 w 1263192"/>
                <a:gd name="connsiteY3" fmla="*/ 30196 h 508190"/>
                <a:gd name="connsiteX4" fmla="*/ 1084083 w 1263192"/>
                <a:gd name="connsiteY4" fmla="*/ 1915 h 508190"/>
                <a:gd name="connsiteX5" fmla="*/ 1263192 w 1263192"/>
                <a:gd name="connsiteY5" fmla="*/ 11342 h 508190"/>
                <a:gd name="connsiteX0" fmla="*/ 0 w 1263192"/>
                <a:gd name="connsiteY0" fmla="*/ 463856 h 498791"/>
                <a:gd name="connsiteX1" fmla="*/ 226244 w 1263192"/>
                <a:gd name="connsiteY1" fmla="*/ 482710 h 498791"/>
                <a:gd name="connsiteX2" fmla="*/ 556182 w 1263192"/>
                <a:gd name="connsiteY2" fmla="*/ 265894 h 498791"/>
                <a:gd name="connsiteX3" fmla="*/ 716438 w 1263192"/>
                <a:gd name="connsiteY3" fmla="*/ 20797 h 498791"/>
                <a:gd name="connsiteX4" fmla="*/ 1084083 w 1263192"/>
                <a:gd name="connsiteY4" fmla="*/ 11370 h 498791"/>
                <a:gd name="connsiteX5" fmla="*/ 1263192 w 1263192"/>
                <a:gd name="connsiteY5" fmla="*/ 1943 h 498791"/>
                <a:gd name="connsiteX0" fmla="*/ 0 w 1263192"/>
                <a:gd name="connsiteY0" fmla="*/ 463805 h 498740"/>
                <a:gd name="connsiteX1" fmla="*/ 226244 w 1263192"/>
                <a:gd name="connsiteY1" fmla="*/ 482659 h 498740"/>
                <a:gd name="connsiteX2" fmla="*/ 556182 w 1263192"/>
                <a:gd name="connsiteY2" fmla="*/ 265843 h 498740"/>
                <a:gd name="connsiteX3" fmla="*/ 772999 w 1263192"/>
                <a:gd name="connsiteY3" fmla="*/ 30173 h 498740"/>
                <a:gd name="connsiteX4" fmla="*/ 1084083 w 1263192"/>
                <a:gd name="connsiteY4" fmla="*/ 11319 h 498740"/>
                <a:gd name="connsiteX5" fmla="*/ 1263192 w 1263192"/>
                <a:gd name="connsiteY5" fmla="*/ 1892 h 498740"/>
                <a:gd name="connsiteX0" fmla="*/ 0 w 1263192"/>
                <a:gd name="connsiteY0" fmla="*/ 463805 h 486816"/>
                <a:gd name="connsiteX1" fmla="*/ 367646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63805 h 486816"/>
                <a:gd name="connsiteX1" fmla="*/ 414780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78598 h 501609"/>
                <a:gd name="connsiteX1" fmla="*/ 414780 w 1263192"/>
                <a:gd name="connsiteY1" fmla="*/ 478598 h 501609"/>
                <a:gd name="connsiteX2" fmla="*/ 556182 w 1263192"/>
                <a:gd name="connsiteY2" fmla="*/ 280636 h 501609"/>
                <a:gd name="connsiteX3" fmla="*/ 772999 w 1263192"/>
                <a:gd name="connsiteY3" fmla="*/ 16686 h 501609"/>
                <a:gd name="connsiteX4" fmla="*/ 1084083 w 1263192"/>
                <a:gd name="connsiteY4" fmla="*/ 26112 h 501609"/>
                <a:gd name="connsiteX5" fmla="*/ 1263192 w 1263192"/>
                <a:gd name="connsiteY5" fmla="*/ 16685 h 501609"/>
                <a:gd name="connsiteX0" fmla="*/ 0 w 1263192"/>
                <a:gd name="connsiteY0" fmla="*/ 494442 h 517453"/>
                <a:gd name="connsiteX1" fmla="*/ 414780 w 1263192"/>
                <a:gd name="connsiteY1" fmla="*/ 494442 h 517453"/>
                <a:gd name="connsiteX2" fmla="*/ 556182 w 1263192"/>
                <a:gd name="connsiteY2" fmla="*/ 296480 h 517453"/>
                <a:gd name="connsiteX3" fmla="*/ 772999 w 1263192"/>
                <a:gd name="connsiteY3" fmla="*/ 32530 h 517453"/>
                <a:gd name="connsiteX4" fmla="*/ 1084083 w 1263192"/>
                <a:gd name="connsiteY4" fmla="*/ 4248 h 517453"/>
                <a:gd name="connsiteX5" fmla="*/ 1263192 w 1263192"/>
                <a:gd name="connsiteY5" fmla="*/ 32529 h 517453"/>
                <a:gd name="connsiteX0" fmla="*/ 0 w 1282046"/>
                <a:gd name="connsiteY0" fmla="*/ 493187 h 516198"/>
                <a:gd name="connsiteX1" fmla="*/ 414780 w 1282046"/>
                <a:gd name="connsiteY1" fmla="*/ 493187 h 516198"/>
                <a:gd name="connsiteX2" fmla="*/ 556182 w 1282046"/>
                <a:gd name="connsiteY2" fmla="*/ 295225 h 516198"/>
                <a:gd name="connsiteX3" fmla="*/ 772999 w 1282046"/>
                <a:gd name="connsiteY3" fmla="*/ 31275 h 516198"/>
                <a:gd name="connsiteX4" fmla="*/ 1084083 w 1282046"/>
                <a:gd name="connsiteY4" fmla="*/ 2993 h 516198"/>
                <a:gd name="connsiteX5" fmla="*/ 1282046 w 1282046"/>
                <a:gd name="connsiteY5" fmla="*/ 12421 h 516198"/>
                <a:gd name="connsiteX0" fmla="*/ 0 w 1282046"/>
                <a:gd name="connsiteY0" fmla="*/ 493187 h 495494"/>
                <a:gd name="connsiteX1" fmla="*/ 216817 w 1282046"/>
                <a:gd name="connsiteY1" fmla="*/ 248090 h 495494"/>
                <a:gd name="connsiteX2" fmla="*/ 556182 w 1282046"/>
                <a:gd name="connsiteY2" fmla="*/ 295225 h 495494"/>
                <a:gd name="connsiteX3" fmla="*/ 772999 w 1282046"/>
                <a:gd name="connsiteY3" fmla="*/ 31275 h 495494"/>
                <a:gd name="connsiteX4" fmla="*/ 1084083 w 1282046"/>
                <a:gd name="connsiteY4" fmla="*/ 2993 h 495494"/>
                <a:gd name="connsiteX5" fmla="*/ 1282046 w 1282046"/>
                <a:gd name="connsiteY5" fmla="*/ 12421 h 495494"/>
                <a:gd name="connsiteX0" fmla="*/ 0 w 1282046"/>
                <a:gd name="connsiteY0" fmla="*/ 491030 h 493754"/>
                <a:gd name="connsiteX1" fmla="*/ 216817 w 1282046"/>
                <a:gd name="connsiteY1" fmla="*/ 245933 h 493754"/>
                <a:gd name="connsiteX2" fmla="*/ 490194 w 1282046"/>
                <a:gd name="connsiteY2" fmla="*/ 47971 h 493754"/>
                <a:gd name="connsiteX3" fmla="*/ 772999 w 1282046"/>
                <a:gd name="connsiteY3" fmla="*/ 29118 h 493754"/>
                <a:gd name="connsiteX4" fmla="*/ 1084083 w 1282046"/>
                <a:gd name="connsiteY4" fmla="*/ 836 h 493754"/>
                <a:gd name="connsiteX5" fmla="*/ 1282046 w 1282046"/>
                <a:gd name="connsiteY5" fmla="*/ 10264 h 493754"/>
                <a:gd name="connsiteX0" fmla="*/ 0 w 1282046"/>
                <a:gd name="connsiteY0" fmla="*/ 519779 h 522503"/>
                <a:gd name="connsiteX1" fmla="*/ 216817 w 1282046"/>
                <a:gd name="connsiteY1" fmla="*/ 274682 h 522503"/>
                <a:gd name="connsiteX2" fmla="*/ 490194 w 1282046"/>
                <a:gd name="connsiteY2" fmla="*/ 76720 h 522503"/>
                <a:gd name="connsiteX3" fmla="*/ 782426 w 1282046"/>
                <a:gd name="connsiteY3" fmla="*/ 1307 h 522503"/>
                <a:gd name="connsiteX4" fmla="*/ 1084083 w 1282046"/>
                <a:gd name="connsiteY4" fmla="*/ 29585 h 522503"/>
                <a:gd name="connsiteX5" fmla="*/ 1282046 w 1282046"/>
                <a:gd name="connsiteY5" fmla="*/ 39013 h 522503"/>
                <a:gd name="connsiteX0" fmla="*/ 0 w 1282046"/>
                <a:gd name="connsiteY0" fmla="*/ 519779 h 522392"/>
                <a:gd name="connsiteX1" fmla="*/ 235671 w 1282046"/>
                <a:gd name="connsiteY1" fmla="*/ 265255 h 522392"/>
                <a:gd name="connsiteX2" fmla="*/ 490194 w 1282046"/>
                <a:gd name="connsiteY2" fmla="*/ 76720 h 522392"/>
                <a:gd name="connsiteX3" fmla="*/ 782426 w 1282046"/>
                <a:gd name="connsiteY3" fmla="*/ 1307 h 522392"/>
                <a:gd name="connsiteX4" fmla="*/ 1084083 w 1282046"/>
                <a:gd name="connsiteY4" fmla="*/ 29585 h 522392"/>
                <a:gd name="connsiteX5" fmla="*/ 1282046 w 1282046"/>
                <a:gd name="connsiteY5" fmla="*/ 39013 h 522392"/>
                <a:gd name="connsiteX0" fmla="*/ 0 w 1282046"/>
                <a:gd name="connsiteY0" fmla="*/ 519779 h 522025"/>
                <a:gd name="connsiteX1" fmla="*/ 235671 w 1282046"/>
                <a:gd name="connsiteY1" fmla="*/ 227548 h 522025"/>
                <a:gd name="connsiteX2" fmla="*/ 490194 w 1282046"/>
                <a:gd name="connsiteY2" fmla="*/ 76720 h 522025"/>
                <a:gd name="connsiteX3" fmla="*/ 782426 w 1282046"/>
                <a:gd name="connsiteY3" fmla="*/ 1307 h 522025"/>
                <a:gd name="connsiteX4" fmla="*/ 1084083 w 1282046"/>
                <a:gd name="connsiteY4" fmla="*/ 29585 h 522025"/>
                <a:gd name="connsiteX5" fmla="*/ 1282046 w 1282046"/>
                <a:gd name="connsiteY5" fmla="*/ 39013 h 522025"/>
                <a:gd name="connsiteX0" fmla="*/ 0 w 1282046"/>
                <a:gd name="connsiteY0" fmla="*/ 519779 h 522191"/>
                <a:gd name="connsiteX1" fmla="*/ 235671 w 1282046"/>
                <a:gd name="connsiteY1" fmla="*/ 227548 h 522191"/>
                <a:gd name="connsiteX2" fmla="*/ 490194 w 1282046"/>
                <a:gd name="connsiteY2" fmla="*/ 76720 h 522191"/>
                <a:gd name="connsiteX3" fmla="*/ 782426 w 1282046"/>
                <a:gd name="connsiteY3" fmla="*/ 1307 h 522191"/>
                <a:gd name="connsiteX4" fmla="*/ 1084083 w 1282046"/>
                <a:gd name="connsiteY4" fmla="*/ 29585 h 522191"/>
                <a:gd name="connsiteX5" fmla="*/ 1282046 w 1282046"/>
                <a:gd name="connsiteY5" fmla="*/ 39013 h 522191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39296 h 539296"/>
                <a:gd name="connsiteX1" fmla="*/ 235671 w 1282046"/>
                <a:gd name="connsiteY1" fmla="*/ 247065 h 539296"/>
                <a:gd name="connsiteX2" fmla="*/ 490194 w 1282046"/>
                <a:gd name="connsiteY2" fmla="*/ 96237 h 539296"/>
                <a:gd name="connsiteX3" fmla="*/ 782426 w 1282046"/>
                <a:gd name="connsiteY3" fmla="*/ 20824 h 539296"/>
                <a:gd name="connsiteX4" fmla="*/ 1093509 w 1282046"/>
                <a:gd name="connsiteY4" fmla="*/ 1968 h 539296"/>
                <a:gd name="connsiteX5" fmla="*/ 1282046 w 1282046"/>
                <a:gd name="connsiteY5" fmla="*/ 58530 h 539296"/>
                <a:gd name="connsiteX0" fmla="*/ 0 w 1282046"/>
                <a:gd name="connsiteY0" fmla="*/ 540955 h 540955"/>
                <a:gd name="connsiteX1" fmla="*/ 235671 w 1282046"/>
                <a:gd name="connsiteY1" fmla="*/ 248724 h 540955"/>
                <a:gd name="connsiteX2" fmla="*/ 490194 w 1282046"/>
                <a:gd name="connsiteY2" fmla="*/ 97896 h 540955"/>
                <a:gd name="connsiteX3" fmla="*/ 782426 w 1282046"/>
                <a:gd name="connsiteY3" fmla="*/ 22483 h 540955"/>
                <a:gd name="connsiteX4" fmla="*/ 1093509 w 1282046"/>
                <a:gd name="connsiteY4" fmla="*/ 3627 h 540955"/>
                <a:gd name="connsiteX5" fmla="*/ 1282046 w 1282046"/>
                <a:gd name="connsiteY5" fmla="*/ 3628 h 540955"/>
                <a:gd name="connsiteX0" fmla="*/ 0 w 1282046"/>
                <a:gd name="connsiteY0" fmla="*/ 584622 h 584622"/>
                <a:gd name="connsiteX1" fmla="*/ 235671 w 1282046"/>
                <a:gd name="connsiteY1" fmla="*/ 292391 h 584622"/>
                <a:gd name="connsiteX2" fmla="*/ 490194 w 1282046"/>
                <a:gd name="connsiteY2" fmla="*/ 141563 h 584622"/>
                <a:gd name="connsiteX3" fmla="*/ 782426 w 1282046"/>
                <a:gd name="connsiteY3" fmla="*/ 66150 h 584622"/>
                <a:gd name="connsiteX4" fmla="*/ 1093509 w 1282046"/>
                <a:gd name="connsiteY4" fmla="*/ 160 h 584622"/>
                <a:gd name="connsiteX5" fmla="*/ 1282046 w 1282046"/>
                <a:gd name="connsiteY5" fmla="*/ 47295 h 584622"/>
                <a:gd name="connsiteX0" fmla="*/ 0 w 1329180"/>
                <a:gd name="connsiteY0" fmla="*/ 632348 h 632348"/>
                <a:gd name="connsiteX1" fmla="*/ 235671 w 1329180"/>
                <a:gd name="connsiteY1" fmla="*/ 340117 h 632348"/>
                <a:gd name="connsiteX2" fmla="*/ 490194 w 1329180"/>
                <a:gd name="connsiteY2" fmla="*/ 189289 h 632348"/>
                <a:gd name="connsiteX3" fmla="*/ 782426 w 1329180"/>
                <a:gd name="connsiteY3" fmla="*/ 113876 h 632348"/>
                <a:gd name="connsiteX4" fmla="*/ 1093509 w 1329180"/>
                <a:gd name="connsiteY4" fmla="*/ 47886 h 632348"/>
                <a:gd name="connsiteX5" fmla="*/ 1329180 w 1329180"/>
                <a:gd name="connsiteY5" fmla="*/ 753 h 632348"/>
                <a:gd name="connsiteX0" fmla="*/ 0 w 1329180"/>
                <a:gd name="connsiteY0" fmla="*/ 632295 h 632295"/>
                <a:gd name="connsiteX1" fmla="*/ 235671 w 1329180"/>
                <a:gd name="connsiteY1" fmla="*/ 340064 h 632295"/>
                <a:gd name="connsiteX2" fmla="*/ 490194 w 1329180"/>
                <a:gd name="connsiteY2" fmla="*/ 189236 h 632295"/>
                <a:gd name="connsiteX3" fmla="*/ 791853 w 1329180"/>
                <a:gd name="connsiteY3" fmla="*/ 94969 h 632295"/>
                <a:gd name="connsiteX4" fmla="*/ 1093509 w 1329180"/>
                <a:gd name="connsiteY4" fmla="*/ 47833 h 632295"/>
                <a:gd name="connsiteX5" fmla="*/ 1329180 w 1329180"/>
                <a:gd name="connsiteY5" fmla="*/ 700 h 632295"/>
                <a:gd name="connsiteX0" fmla="*/ 0 w 1329180"/>
                <a:gd name="connsiteY0" fmla="*/ 632295 h 632295"/>
                <a:gd name="connsiteX1" fmla="*/ 235671 w 1329180"/>
                <a:gd name="connsiteY1" fmla="*/ 340064 h 632295"/>
                <a:gd name="connsiteX2" fmla="*/ 490194 w 1329180"/>
                <a:gd name="connsiteY2" fmla="*/ 189236 h 632295"/>
                <a:gd name="connsiteX3" fmla="*/ 791853 w 1329180"/>
                <a:gd name="connsiteY3" fmla="*/ 94969 h 632295"/>
                <a:gd name="connsiteX4" fmla="*/ 1093509 w 1329180"/>
                <a:gd name="connsiteY4" fmla="*/ 47833 h 632295"/>
                <a:gd name="connsiteX5" fmla="*/ 1329180 w 1329180"/>
                <a:gd name="connsiteY5" fmla="*/ 700 h 632295"/>
                <a:gd name="connsiteX0" fmla="*/ 0 w 1348034"/>
                <a:gd name="connsiteY0" fmla="*/ 604865 h 604865"/>
                <a:gd name="connsiteX1" fmla="*/ 235671 w 1348034"/>
                <a:gd name="connsiteY1" fmla="*/ 312634 h 604865"/>
                <a:gd name="connsiteX2" fmla="*/ 490194 w 1348034"/>
                <a:gd name="connsiteY2" fmla="*/ 161806 h 604865"/>
                <a:gd name="connsiteX3" fmla="*/ 791853 w 1348034"/>
                <a:gd name="connsiteY3" fmla="*/ 67539 h 604865"/>
                <a:gd name="connsiteX4" fmla="*/ 1093509 w 1348034"/>
                <a:gd name="connsiteY4" fmla="*/ 20403 h 604865"/>
                <a:gd name="connsiteX5" fmla="*/ 1348034 w 1348034"/>
                <a:gd name="connsiteY5" fmla="*/ 1551 h 604865"/>
                <a:gd name="connsiteX0" fmla="*/ 0 w 1348034"/>
                <a:gd name="connsiteY0" fmla="*/ 604865 h 686159"/>
                <a:gd name="connsiteX1" fmla="*/ 244549 w 1348034"/>
                <a:gd name="connsiteY1" fmla="*/ 667740 h 686159"/>
                <a:gd name="connsiteX2" fmla="*/ 490194 w 1348034"/>
                <a:gd name="connsiteY2" fmla="*/ 161806 h 686159"/>
                <a:gd name="connsiteX3" fmla="*/ 791853 w 1348034"/>
                <a:gd name="connsiteY3" fmla="*/ 67539 h 686159"/>
                <a:gd name="connsiteX4" fmla="*/ 1093509 w 1348034"/>
                <a:gd name="connsiteY4" fmla="*/ 20403 h 686159"/>
                <a:gd name="connsiteX5" fmla="*/ 1348034 w 1348034"/>
                <a:gd name="connsiteY5" fmla="*/ 1551 h 686159"/>
                <a:gd name="connsiteX0" fmla="*/ 0 w 1348034"/>
                <a:gd name="connsiteY0" fmla="*/ 604865 h 707077"/>
                <a:gd name="connsiteX1" fmla="*/ 244549 w 1348034"/>
                <a:gd name="connsiteY1" fmla="*/ 667740 h 707077"/>
                <a:gd name="connsiteX2" fmla="*/ 490194 w 1348034"/>
                <a:gd name="connsiteY2" fmla="*/ 161806 h 707077"/>
                <a:gd name="connsiteX3" fmla="*/ 791853 w 1348034"/>
                <a:gd name="connsiteY3" fmla="*/ 67539 h 707077"/>
                <a:gd name="connsiteX4" fmla="*/ 1093509 w 1348034"/>
                <a:gd name="connsiteY4" fmla="*/ 20403 h 707077"/>
                <a:gd name="connsiteX5" fmla="*/ 1348034 w 1348034"/>
                <a:gd name="connsiteY5" fmla="*/ 1551 h 707077"/>
                <a:gd name="connsiteX0" fmla="*/ 0 w 1348034"/>
                <a:gd name="connsiteY0" fmla="*/ 604865 h 700915"/>
                <a:gd name="connsiteX1" fmla="*/ 244549 w 1348034"/>
                <a:gd name="connsiteY1" fmla="*/ 667740 h 700915"/>
                <a:gd name="connsiteX2" fmla="*/ 570093 w 1348034"/>
                <a:gd name="connsiteY2" fmla="*/ 188439 h 700915"/>
                <a:gd name="connsiteX3" fmla="*/ 791853 w 1348034"/>
                <a:gd name="connsiteY3" fmla="*/ 67539 h 700915"/>
                <a:gd name="connsiteX4" fmla="*/ 1093509 w 1348034"/>
                <a:gd name="connsiteY4" fmla="*/ 20403 h 700915"/>
                <a:gd name="connsiteX5" fmla="*/ 1348034 w 1348034"/>
                <a:gd name="connsiteY5" fmla="*/ 1551 h 700915"/>
                <a:gd name="connsiteX0" fmla="*/ 0 w 1348034"/>
                <a:gd name="connsiteY0" fmla="*/ 604865 h 700915"/>
                <a:gd name="connsiteX1" fmla="*/ 244549 w 1348034"/>
                <a:gd name="connsiteY1" fmla="*/ 667740 h 700915"/>
                <a:gd name="connsiteX2" fmla="*/ 570093 w 1348034"/>
                <a:gd name="connsiteY2" fmla="*/ 188439 h 700915"/>
                <a:gd name="connsiteX3" fmla="*/ 827363 w 1348034"/>
                <a:gd name="connsiteY3" fmla="*/ 67539 h 700915"/>
                <a:gd name="connsiteX4" fmla="*/ 1093509 w 1348034"/>
                <a:gd name="connsiteY4" fmla="*/ 20403 h 700915"/>
                <a:gd name="connsiteX5" fmla="*/ 1348034 w 1348034"/>
                <a:gd name="connsiteY5" fmla="*/ 1551 h 700915"/>
                <a:gd name="connsiteX0" fmla="*/ 0 w 1348034"/>
                <a:gd name="connsiteY0" fmla="*/ 604865 h 700915"/>
                <a:gd name="connsiteX1" fmla="*/ 244549 w 1348034"/>
                <a:gd name="connsiteY1" fmla="*/ 667740 h 700915"/>
                <a:gd name="connsiteX2" fmla="*/ 570093 w 1348034"/>
                <a:gd name="connsiteY2" fmla="*/ 188439 h 700915"/>
                <a:gd name="connsiteX3" fmla="*/ 827363 w 1348034"/>
                <a:gd name="connsiteY3" fmla="*/ 67539 h 700915"/>
                <a:gd name="connsiteX4" fmla="*/ 1120142 w 1348034"/>
                <a:gd name="connsiteY4" fmla="*/ 20403 h 700915"/>
                <a:gd name="connsiteX5" fmla="*/ 1348034 w 1348034"/>
                <a:gd name="connsiteY5" fmla="*/ 1551 h 700915"/>
                <a:gd name="connsiteX0" fmla="*/ 0 w 1348034"/>
                <a:gd name="connsiteY0" fmla="*/ 604865 h 700257"/>
                <a:gd name="connsiteX1" fmla="*/ 244549 w 1348034"/>
                <a:gd name="connsiteY1" fmla="*/ 667740 h 700257"/>
                <a:gd name="connsiteX2" fmla="*/ 605604 w 1348034"/>
                <a:gd name="connsiteY2" fmla="*/ 197316 h 700257"/>
                <a:gd name="connsiteX3" fmla="*/ 827363 w 1348034"/>
                <a:gd name="connsiteY3" fmla="*/ 67539 h 700257"/>
                <a:gd name="connsiteX4" fmla="*/ 1120142 w 1348034"/>
                <a:gd name="connsiteY4" fmla="*/ 20403 h 700257"/>
                <a:gd name="connsiteX5" fmla="*/ 1348034 w 1348034"/>
                <a:gd name="connsiteY5" fmla="*/ 1551 h 700257"/>
                <a:gd name="connsiteX0" fmla="*/ 0 w 1348034"/>
                <a:gd name="connsiteY0" fmla="*/ 604865 h 700257"/>
                <a:gd name="connsiteX1" fmla="*/ 244549 w 1348034"/>
                <a:gd name="connsiteY1" fmla="*/ 667740 h 700257"/>
                <a:gd name="connsiteX2" fmla="*/ 605604 w 1348034"/>
                <a:gd name="connsiteY2" fmla="*/ 197316 h 700257"/>
                <a:gd name="connsiteX3" fmla="*/ 862873 w 1348034"/>
                <a:gd name="connsiteY3" fmla="*/ 67539 h 700257"/>
                <a:gd name="connsiteX4" fmla="*/ 1120142 w 1348034"/>
                <a:gd name="connsiteY4" fmla="*/ 20403 h 700257"/>
                <a:gd name="connsiteX5" fmla="*/ 1348034 w 1348034"/>
                <a:gd name="connsiteY5" fmla="*/ 1551 h 700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48034" h="700257">
                  <a:moveTo>
                    <a:pt x="0" y="604865"/>
                  </a:moveTo>
                  <a:cubicBezTo>
                    <a:pt x="159165" y="688699"/>
                    <a:pt x="143615" y="735665"/>
                    <a:pt x="244549" y="667740"/>
                  </a:cubicBezTo>
                  <a:cubicBezTo>
                    <a:pt x="345483" y="599815"/>
                    <a:pt x="502550" y="297349"/>
                    <a:pt x="605604" y="197316"/>
                  </a:cubicBezTo>
                  <a:cubicBezTo>
                    <a:pt x="708658" y="97283"/>
                    <a:pt x="777117" y="97024"/>
                    <a:pt x="862873" y="67539"/>
                  </a:cubicBezTo>
                  <a:cubicBezTo>
                    <a:pt x="948629" y="38054"/>
                    <a:pt x="1027445" y="31401"/>
                    <a:pt x="1120142" y="20403"/>
                  </a:cubicBezTo>
                  <a:cubicBezTo>
                    <a:pt x="1212839" y="9405"/>
                    <a:pt x="1309541" y="-4734"/>
                    <a:pt x="1348034" y="1551"/>
                  </a:cubicBezTo>
                </a:path>
              </a:pathLst>
            </a:custGeom>
            <a:noFill/>
            <a:ln w="38100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3" name="Group 102"/>
            <p:cNvGrpSpPr/>
            <p:nvPr/>
          </p:nvGrpSpPr>
          <p:grpSpPr>
            <a:xfrm>
              <a:off x="5846522" y="1161598"/>
              <a:ext cx="1717404" cy="1254773"/>
              <a:chOff x="2221414" y="2861133"/>
              <a:chExt cx="1717404" cy="1254773"/>
            </a:xfrm>
          </p:grpSpPr>
          <p:grpSp>
            <p:nvGrpSpPr>
              <p:cNvPr id="105" name="Group 104"/>
              <p:cNvGrpSpPr/>
              <p:nvPr/>
            </p:nvGrpSpPr>
            <p:grpSpPr>
              <a:xfrm>
                <a:off x="2221414" y="2861133"/>
                <a:ext cx="1656397" cy="914400"/>
                <a:chOff x="2221414" y="2861133"/>
                <a:chExt cx="1656397" cy="914400"/>
              </a:xfrm>
            </p:grpSpPr>
            <p:grpSp>
              <p:nvGrpSpPr>
                <p:cNvPr id="107" name="Group 106"/>
                <p:cNvGrpSpPr/>
                <p:nvPr/>
              </p:nvGrpSpPr>
              <p:grpSpPr>
                <a:xfrm>
                  <a:off x="2658611" y="2861133"/>
                  <a:ext cx="1219200" cy="914400"/>
                  <a:chOff x="2658611" y="2861133"/>
                  <a:chExt cx="1219200" cy="914400"/>
                </a:xfrm>
              </p:grpSpPr>
              <p:cxnSp>
                <p:nvCxnSpPr>
                  <p:cNvPr id="109" name="Straight Arrow Connector 108"/>
                  <p:cNvCxnSpPr/>
                  <p:nvPr/>
                </p:nvCxnSpPr>
                <p:spPr>
                  <a:xfrm flipV="1">
                    <a:off x="2667000" y="2861133"/>
                    <a:ext cx="0" cy="914400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0" name="Straight Arrow Connector 109"/>
                  <p:cNvCxnSpPr/>
                  <p:nvPr/>
                </p:nvCxnSpPr>
                <p:spPr>
                  <a:xfrm rot="5400000" flipV="1">
                    <a:off x="3268211" y="3142524"/>
                    <a:ext cx="0" cy="1219200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08" name="TextBox 107"/>
                <p:cNvSpPr txBox="1"/>
                <p:nvPr/>
              </p:nvSpPr>
              <p:spPr>
                <a:xfrm>
                  <a:off x="2221414" y="3016840"/>
                  <a:ext cx="461665" cy="665118"/>
                </a:xfrm>
                <a:prstGeom prst="rect">
                  <a:avLst/>
                </a:prstGeom>
                <a:noFill/>
              </p:spPr>
              <p:txBody>
                <a:bodyPr vert="vert270" wrap="non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0000CC"/>
                      </a:solidFill>
                    </a:rPr>
                    <a:t>Value</a:t>
                  </a:r>
                  <a:endParaRPr lang="en-US" dirty="0">
                    <a:solidFill>
                      <a:srgbClr val="0000CC"/>
                    </a:solidFill>
                  </a:endParaRPr>
                </a:p>
              </p:txBody>
            </p:sp>
          </p:grpSp>
          <p:sp>
            <p:nvSpPr>
              <p:cNvPr id="106" name="TextBox 105"/>
              <p:cNvSpPr txBox="1"/>
              <p:nvPr/>
            </p:nvSpPr>
            <p:spPr>
              <a:xfrm>
                <a:off x="2597603" y="3746574"/>
                <a:ext cx="13412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CC"/>
                    </a:solidFill>
                  </a:rPr>
                  <a:t>parameter</a:t>
                </a:r>
                <a:endParaRPr lang="en-US" dirty="0">
                  <a:solidFill>
                    <a:srgbClr val="0000CC"/>
                  </a:solidFill>
                </a:endParaRPr>
              </a:p>
            </p:txBody>
          </p:sp>
        </p:grpSp>
      </p:grpSp>
      <p:grpSp>
        <p:nvGrpSpPr>
          <p:cNvPr id="128" name="Group 127"/>
          <p:cNvGrpSpPr/>
          <p:nvPr/>
        </p:nvGrpSpPr>
        <p:grpSpPr>
          <a:xfrm>
            <a:off x="4620446" y="3215772"/>
            <a:ext cx="1737445" cy="1254773"/>
            <a:chOff x="5846522" y="973058"/>
            <a:chExt cx="1737445" cy="1254773"/>
          </a:xfrm>
        </p:grpSpPr>
        <p:sp>
          <p:nvSpPr>
            <p:cNvPr id="129" name="Freeform 128"/>
            <p:cNvSpPr/>
            <p:nvPr/>
          </p:nvSpPr>
          <p:spPr>
            <a:xfrm flipV="1">
              <a:off x="6301921" y="1268990"/>
              <a:ext cx="1282046" cy="540955"/>
            </a:xfrm>
            <a:custGeom>
              <a:avLst/>
              <a:gdLst>
                <a:gd name="connsiteX0" fmla="*/ 0 w 1263192"/>
                <a:gd name="connsiteY0" fmla="*/ 472175 h 509202"/>
                <a:gd name="connsiteX1" fmla="*/ 226244 w 1263192"/>
                <a:gd name="connsiteY1" fmla="*/ 491029 h 509202"/>
                <a:gd name="connsiteX2" fmla="*/ 499621 w 1263192"/>
                <a:gd name="connsiteY2" fmla="*/ 245932 h 509202"/>
                <a:gd name="connsiteX3" fmla="*/ 650450 w 1263192"/>
                <a:gd name="connsiteY3" fmla="*/ 29116 h 509202"/>
                <a:gd name="connsiteX4" fmla="*/ 1084083 w 1263192"/>
                <a:gd name="connsiteY4" fmla="*/ 835 h 509202"/>
                <a:gd name="connsiteX5" fmla="*/ 1263192 w 1263192"/>
                <a:gd name="connsiteY5" fmla="*/ 10262 h 509202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650450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716438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3255 h 508190"/>
                <a:gd name="connsiteX1" fmla="*/ 226244 w 1263192"/>
                <a:gd name="connsiteY1" fmla="*/ 492109 h 508190"/>
                <a:gd name="connsiteX2" fmla="*/ 556182 w 1263192"/>
                <a:gd name="connsiteY2" fmla="*/ 275293 h 508190"/>
                <a:gd name="connsiteX3" fmla="*/ 716438 w 1263192"/>
                <a:gd name="connsiteY3" fmla="*/ 30196 h 508190"/>
                <a:gd name="connsiteX4" fmla="*/ 1084083 w 1263192"/>
                <a:gd name="connsiteY4" fmla="*/ 1915 h 508190"/>
                <a:gd name="connsiteX5" fmla="*/ 1263192 w 1263192"/>
                <a:gd name="connsiteY5" fmla="*/ 11342 h 508190"/>
                <a:gd name="connsiteX0" fmla="*/ 0 w 1263192"/>
                <a:gd name="connsiteY0" fmla="*/ 463856 h 498791"/>
                <a:gd name="connsiteX1" fmla="*/ 226244 w 1263192"/>
                <a:gd name="connsiteY1" fmla="*/ 482710 h 498791"/>
                <a:gd name="connsiteX2" fmla="*/ 556182 w 1263192"/>
                <a:gd name="connsiteY2" fmla="*/ 265894 h 498791"/>
                <a:gd name="connsiteX3" fmla="*/ 716438 w 1263192"/>
                <a:gd name="connsiteY3" fmla="*/ 20797 h 498791"/>
                <a:gd name="connsiteX4" fmla="*/ 1084083 w 1263192"/>
                <a:gd name="connsiteY4" fmla="*/ 11370 h 498791"/>
                <a:gd name="connsiteX5" fmla="*/ 1263192 w 1263192"/>
                <a:gd name="connsiteY5" fmla="*/ 1943 h 498791"/>
                <a:gd name="connsiteX0" fmla="*/ 0 w 1263192"/>
                <a:gd name="connsiteY0" fmla="*/ 463805 h 498740"/>
                <a:gd name="connsiteX1" fmla="*/ 226244 w 1263192"/>
                <a:gd name="connsiteY1" fmla="*/ 482659 h 498740"/>
                <a:gd name="connsiteX2" fmla="*/ 556182 w 1263192"/>
                <a:gd name="connsiteY2" fmla="*/ 265843 h 498740"/>
                <a:gd name="connsiteX3" fmla="*/ 772999 w 1263192"/>
                <a:gd name="connsiteY3" fmla="*/ 30173 h 498740"/>
                <a:gd name="connsiteX4" fmla="*/ 1084083 w 1263192"/>
                <a:gd name="connsiteY4" fmla="*/ 11319 h 498740"/>
                <a:gd name="connsiteX5" fmla="*/ 1263192 w 1263192"/>
                <a:gd name="connsiteY5" fmla="*/ 1892 h 498740"/>
                <a:gd name="connsiteX0" fmla="*/ 0 w 1263192"/>
                <a:gd name="connsiteY0" fmla="*/ 463805 h 486816"/>
                <a:gd name="connsiteX1" fmla="*/ 367646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63805 h 486816"/>
                <a:gd name="connsiteX1" fmla="*/ 414780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78598 h 501609"/>
                <a:gd name="connsiteX1" fmla="*/ 414780 w 1263192"/>
                <a:gd name="connsiteY1" fmla="*/ 478598 h 501609"/>
                <a:gd name="connsiteX2" fmla="*/ 556182 w 1263192"/>
                <a:gd name="connsiteY2" fmla="*/ 280636 h 501609"/>
                <a:gd name="connsiteX3" fmla="*/ 772999 w 1263192"/>
                <a:gd name="connsiteY3" fmla="*/ 16686 h 501609"/>
                <a:gd name="connsiteX4" fmla="*/ 1084083 w 1263192"/>
                <a:gd name="connsiteY4" fmla="*/ 26112 h 501609"/>
                <a:gd name="connsiteX5" fmla="*/ 1263192 w 1263192"/>
                <a:gd name="connsiteY5" fmla="*/ 16685 h 501609"/>
                <a:gd name="connsiteX0" fmla="*/ 0 w 1263192"/>
                <a:gd name="connsiteY0" fmla="*/ 494442 h 517453"/>
                <a:gd name="connsiteX1" fmla="*/ 414780 w 1263192"/>
                <a:gd name="connsiteY1" fmla="*/ 494442 h 517453"/>
                <a:gd name="connsiteX2" fmla="*/ 556182 w 1263192"/>
                <a:gd name="connsiteY2" fmla="*/ 296480 h 517453"/>
                <a:gd name="connsiteX3" fmla="*/ 772999 w 1263192"/>
                <a:gd name="connsiteY3" fmla="*/ 32530 h 517453"/>
                <a:gd name="connsiteX4" fmla="*/ 1084083 w 1263192"/>
                <a:gd name="connsiteY4" fmla="*/ 4248 h 517453"/>
                <a:gd name="connsiteX5" fmla="*/ 1263192 w 1263192"/>
                <a:gd name="connsiteY5" fmla="*/ 32529 h 517453"/>
                <a:gd name="connsiteX0" fmla="*/ 0 w 1282046"/>
                <a:gd name="connsiteY0" fmla="*/ 493187 h 516198"/>
                <a:gd name="connsiteX1" fmla="*/ 414780 w 1282046"/>
                <a:gd name="connsiteY1" fmla="*/ 493187 h 516198"/>
                <a:gd name="connsiteX2" fmla="*/ 556182 w 1282046"/>
                <a:gd name="connsiteY2" fmla="*/ 295225 h 516198"/>
                <a:gd name="connsiteX3" fmla="*/ 772999 w 1282046"/>
                <a:gd name="connsiteY3" fmla="*/ 31275 h 516198"/>
                <a:gd name="connsiteX4" fmla="*/ 1084083 w 1282046"/>
                <a:gd name="connsiteY4" fmla="*/ 2993 h 516198"/>
                <a:gd name="connsiteX5" fmla="*/ 1282046 w 1282046"/>
                <a:gd name="connsiteY5" fmla="*/ 12421 h 516198"/>
                <a:gd name="connsiteX0" fmla="*/ 0 w 1282046"/>
                <a:gd name="connsiteY0" fmla="*/ 493187 h 495494"/>
                <a:gd name="connsiteX1" fmla="*/ 216817 w 1282046"/>
                <a:gd name="connsiteY1" fmla="*/ 248090 h 495494"/>
                <a:gd name="connsiteX2" fmla="*/ 556182 w 1282046"/>
                <a:gd name="connsiteY2" fmla="*/ 295225 h 495494"/>
                <a:gd name="connsiteX3" fmla="*/ 772999 w 1282046"/>
                <a:gd name="connsiteY3" fmla="*/ 31275 h 495494"/>
                <a:gd name="connsiteX4" fmla="*/ 1084083 w 1282046"/>
                <a:gd name="connsiteY4" fmla="*/ 2993 h 495494"/>
                <a:gd name="connsiteX5" fmla="*/ 1282046 w 1282046"/>
                <a:gd name="connsiteY5" fmla="*/ 12421 h 495494"/>
                <a:gd name="connsiteX0" fmla="*/ 0 w 1282046"/>
                <a:gd name="connsiteY0" fmla="*/ 491030 h 493754"/>
                <a:gd name="connsiteX1" fmla="*/ 216817 w 1282046"/>
                <a:gd name="connsiteY1" fmla="*/ 245933 h 493754"/>
                <a:gd name="connsiteX2" fmla="*/ 490194 w 1282046"/>
                <a:gd name="connsiteY2" fmla="*/ 47971 h 493754"/>
                <a:gd name="connsiteX3" fmla="*/ 772999 w 1282046"/>
                <a:gd name="connsiteY3" fmla="*/ 29118 h 493754"/>
                <a:gd name="connsiteX4" fmla="*/ 1084083 w 1282046"/>
                <a:gd name="connsiteY4" fmla="*/ 836 h 493754"/>
                <a:gd name="connsiteX5" fmla="*/ 1282046 w 1282046"/>
                <a:gd name="connsiteY5" fmla="*/ 10264 h 493754"/>
                <a:gd name="connsiteX0" fmla="*/ 0 w 1282046"/>
                <a:gd name="connsiteY0" fmla="*/ 519779 h 522503"/>
                <a:gd name="connsiteX1" fmla="*/ 216817 w 1282046"/>
                <a:gd name="connsiteY1" fmla="*/ 274682 h 522503"/>
                <a:gd name="connsiteX2" fmla="*/ 490194 w 1282046"/>
                <a:gd name="connsiteY2" fmla="*/ 76720 h 522503"/>
                <a:gd name="connsiteX3" fmla="*/ 782426 w 1282046"/>
                <a:gd name="connsiteY3" fmla="*/ 1307 h 522503"/>
                <a:gd name="connsiteX4" fmla="*/ 1084083 w 1282046"/>
                <a:gd name="connsiteY4" fmla="*/ 29585 h 522503"/>
                <a:gd name="connsiteX5" fmla="*/ 1282046 w 1282046"/>
                <a:gd name="connsiteY5" fmla="*/ 39013 h 522503"/>
                <a:gd name="connsiteX0" fmla="*/ 0 w 1282046"/>
                <a:gd name="connsiteY0" fmla="*/ 519779 h 522392"/>
                <a:gd name="connsiteX1" fmla="*/ 235671 w 1282046"/>
                <a:gd name="connsiteY1" fmla="*/ 265255 h 522392"/>
                <a:gd name="connsiteX2" fmla="*/ 490194 w 1282046"/>
                <a:gd name="connsiteY2" fmla="*/ 76720 h 522392"/>
                <a:gd name="connsiteX3" fmla="*/ 782426 w 1282046"/>
                <a:gd name="connsiteY3" fmla="*/ 1307 h 522392"/>
                <a:gd name="connsiteX4" fmla="*/ 1084083 w 1282046"/>
                <a:gd name="connsiteY4" fmla="*/ 29585 h 522392"/>
                <a:gd name="connsiteX5" fmla="*/ 1282046 w 1282046"/>
                <a:gd name="connsiteY5" fmla="*/ 39013 h 522392"/>
                <a:gd name="connsiteX0" fmla="*/ 0 w 1282046"/>
                <a:gd name="connsiteY0" fmla="*/ 519779 h 522025"/>
                <a:gd name="connsiteX1" fmla="*/ 235671 w 1282046"/>
                <a:gd name="connsiteY1" fmla="*/ 227548 h 522025"/>
                <a:gd name="connsiteX2" fmla="*/ 490194 w 1282046"/>
                <a:gd name="connsiteY2" fmla="*/ 76720 h 522025"/>
                <a:gd name="connsiteX3" fmla="*/ 782426 w 1282046"/>
                <a:gd name="connsiteY3" fmla="*/ 1307 h 522025"/>
                <a:gd name="connsiteX4" fmla="*/ 1084083 w 1282046"/>
                <a:gd name="connsiteY4" fmla="*/ 29585 h 522025"/>
                <a:gd name="connsiteX5" fmla="*/ 1282046 w 1282046"/>
                <a:gd name="connsiteY5" fmla="*/ 39013 h 522025"/>
                <a:gd name="connsiteX0" fmla="*/ 0 w 1282046"/>
                <a:gd name="connsiteY0" fmla="*/ 519779 h 522191"/>
                <a:gd name="connsiteX1" fmla="*/ 235671 w 1282046"/>
                <a:gd name="connsiteY1" fmla="*/ 227548 h 522191"/>
                <a:gd name="connsiteX2" fmla="*/ 490194 w 1282046"/>
                <a:gd name="connsiteY2" fmla="*/ 76720 h 522191"/>
                <a:gd name="connsiteX3" fmla="*/ 782426 w 1282046"/>
                <a:gd name="connsiteY3" fmla="*/ 1307 h 522191"/>
                <a:gd name="connsiteX4" fmla="*/ 1084083 w 1282046"/>
                <a:gd name="connsiteY4" fmla="*/ 29585 h 522191"/>
                <a:gd name="connsiteX5" fmla="*/ 1282046 w 1282046"/>
                <a:gd name="connsiteY5" fmla="*/ 39013 h 522191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39296 h 539296"/>
                <a:gd name="connsiteX1" fmla="*/ 235671 w 1282046"/>
                <a:gd name="connsiteY1" fmla="*/ 247065 h 539296"/>
                <a:gd name="connsiteX2" fmla="*/ 490194 w 1282046"/>
                <a:gd name="connsiteY2" fmla="*/ 96237 h 539296"/>
                <a:gd name="connsiteX3" fmla="*/ 782426 w 1282046"/>
                <a:gd name="connsiteY3" fmla="*/ 20824 h 539296"/>
                <a:gd name="connsiteX4" fmla="*/ 1093509 w 1282046"/>
                <a:gd name="connsiteY4" fmla="*/ 1968 h 539296"/>
                <a:gd name="connsiteX5" fmla="*/ 1282046 w 1282046"/>
                <a:gd name="connsiteY5" fmla="*/ 58530 h 539296"/>
                <a:gd name="connsiteX0" fmla="*/ 0 w 1282046"/>
                <a:gd name="connsiteY0" fmla="*/ 540955 h 540955"/>
                <a:gd name="connsiteX1" fmla="*/ 235671 w 1282046"/>
                <a:gd name="connsiteY1" fmla="*/ 248724 h 540955"/>
                <a:gd name="connsiteX2" fmla="*/ 490194 w 1282046"/>
                <a:gd name="connsiteY2" fmla="*/ 97896 h 540955"/>
                <a:gd name="connsiteX3" fmla="*/ 782426 w 1282046"/>
                <a:gd name="connsiteY3" fmla="*/ 22483 h 540955"/>
                <a:gd name="connsiteX4" fmla="*/ 1093509 w 1282046"/>
                <a:gd name="connsiteY4" fmla="*/ 3627 h 540955"/>
                <a:gd name="connsiteX5" fmla="*/ 1282046 w 1282046"/>
                <a:gd name="connsiteY5" fmla="*/ 3628 h 540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2046" h="540955">
                  <a:moveTo>
                    <a:pt x="0" y="540955"/>
                  </a:moveTo>
                  <a:cubicBezTo>
                    <a:pt x="52633" y="456113"/>
                    <a:pt x="144546" y="331993"/>
                    <a:pt x="235671" y="248724"/>
                  </a:cubicBezTo>
                  <a:cubicBezTo>
                    <a:pt x="326796" y="165455"/>
                    <a:pt x="399068" y="135603"/>
                    <a:pt x="490194" y="97896"/>
                  </a:cubicBezTo>
                  <a:cubicBezTo>
                    <a:pt x="581320" y="60189"/>
                    <a:pt x="681874" y="38195"/>
                    <a:pt x="782426" y="22483"/>
                  </a:cubicBezTo>
                  <a:cubicBezTo>
                    <a:pt x="882979" y="6771"/>
                    <a:pt x="1010239" y="6769"/>
                    <a:pt x="1093509" y="3627"/>
                  </a:cubicBezTo>
                  <a:cubicBezTo>
                    <a:pt x="1176779" y="485"/>
                    <a:pt x="1243553" y="-2657"/>
                    <a:pt x="1282046" y="3628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8" name="Group 137"/>
            <p:cNvGrpSpPr/>
            <p:nvPr/>
          </p:nvGrpSpPr>
          <p:grpSpPr>
            <a:xfrm>
              <a:off x="5846522" y="973058"/>
              <a:ext cx="1717404" cy="1254773"/>
              <a:chOff x="2221414" y="2672593"/>
              <a:chExt cx="1717404" cy="1254773"/>
            </a:xfrm>
          </p:grpSpPr>
          <p:grpSp>
            <p:nvGrpSpPr>
              <p:cNvPr id="140" name="Group 139"/>
              <p:cNvGrpSpPr/>
              <p:nvPr/>
            </p:nvGrpSpPr>
            <p:grpSpPr>
              <a:xfrm>
                <a:off x="2221414" y="2672593"/>
                <a:ext cx="1656397" cy="914400"/>
                <a:chOff x="2221414" y="2672593"/>
                <a:chExt cx="1656397" cy="914400"/>
              </a:xfrm>
            </p:grpSpPr>
            <p:grpSp>
              <p:nvGrpSpPr>
                <p:cNvPr id="142" name="Group 141"/>
                <p:cNvGrpSpPr/>
                <p:nvPr/>
              </p:nvGrpSpPr>
              <p:grpSpPr>
                <a:xfrm>
                  <a:off x="2658611" y="2672593"/>
                  <a:ext cx="1219200" cy="914400"/>
                  <a:chOff x="2658611" y="2672593"/>
                  <a:chExt cx="1219200" cy="914400"/>
                </a:xfrm>
              </p:grpSpPr>
              <p:cxnSp>
                <p:nvCxnSpPr>
                  <p:cNvPr id="144" name="Straight Arrow Connector 143"/>
                  <p:cNvCxnSpPr/>
                  <p:nvPr/>
                </p:nvCxnSpPr>
                <p:spPr>
                  <a:xfrm flipV="1">
                    <a:off x="2667000" y="2672593"/>
                    <a:ext cx="0" cy="914400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" name="Straight Arrow Connector 144"/>
                  <p:cNvCxnSpPr/>
                  <p:nvPr/>
                </p:nvCxnSpPr>
                <p:spPr>
                  <a:xfrm rot="5400000" flipV="1">
                    <a:off x="3268211" y="2953984"/>
                    <a:ext cx="0" cy="1219200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43" name="TextBox 142"/>
                <p:cNvSpPr txBox="1"/>
                <p:nvPr/>
              </p:nvSpPr>
              <p:spPr>
                <a:xfrm>
                  <a:off x="2221414" y="2828300"/>
                  <a:ext cx="461665" cy="665118"/>
                </a:xfrm>
                <a:prstGeom prst="rect">
                  <a:avLst/>
                </a:prstGeom>
                <a:noFill/>
              </p:spPr>
              <p:txBody>
                <a:bodyPr vert="vert270" wrap="non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0000CC"/>
                      </a:solidFill>
                    </a:rPr>
                    <a:t>Value</a:t>
                  </a:r>
                  <a:endParaRPr lang="en-US" dirty="0">
                    <a:solidFill>
                      <a:srgbClr val="0000CC"/>
                    </a:solidFill>
                  </a:endParaRPr>
                </a:p>
              </p:txBody>
            </p:sp>
          </p:grpSp>
          <p:sp>
            <p:nvSpPr>
              <p:cNvPr id="141" name="TextBox 140"/>
              <p:cNvSpPr txBox="1"/>
              <p:nvPr/>
            </p:nvSpPr>
            <p:spPr>
              <a:xfrm>
                <a:off x="2597603" y="3558034"/>
                <a:ext cx="13412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CC"/>
                    </a:solidFill>
                  </a:rPr>
                  <a:t>parameter</a:t>
                </a:r>
                <a:endParaRPr lang="en-US" dirty="0">
                  <a:solidFill>
                    <a:srgbClr val="0000CC"/>
                  </a:solidFill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2044817" y="3514907"/>
            <a:ext cx="570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OR</a:t>
            </a:r>
            <a:endParaRPr lang="en-US" b="1" dirty="0"/>
          </a:p>
        </p:txBody>
      </p:sp>
      <p:sp>
        <p:nvSpPr>
          <p:cNvPr id="146" name="TextBox 145"/>
          <p:cNvSpPr txBox="1"/>
          <p:nvPr/>
        </p:nvSpPr>
        <p:spPr>
          <a:xfrm>
            <a:off x="4202948" y="3553872"/>
            <a:ext cx="570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OR</a:t>
            </a:r>
            <a:endParaRPr lang="en-US" b="1" dirty="0"/>
          </a:p>
        </p:txBody>
      </p:sp>
      <p:sp>
        <p:nvSpPr>
          <p:cNvPr id="147" name="TextBox 146"/>
          <p:cNvSpPr txBox="1"/>
          <p:nvPr/>
        </p:nvSpPr>
        <p:spPr>
          <a:xfrm>
            <a:off x="5967490" y="3510365"/>
            <a:ext cx="570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OR</a:t>
            </a:r>
            <a:endParaRPr lang="en-US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4419600" y="4876800"/>
            <a:ext cx="70243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rgbClr val="0000CC"/>
                </a:solidFill>
              </a:rPr>
              <a:t>?</a:t>
            </a:r>
            <a:endParaRPr lang="en-US" sz="66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297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Value at Infinity/Boundedness</a:t>
            </a: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23637" y="782273"/>
                <a:ext cx="9096563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In biology, no process occurs infinitely fast</a:t>
                </a:r>
              </a:p>
              <a:p>
                <a:r>
                  <a:rPr lang="en-US" sz="2000" dirty="0" smtClean="0"/>
                  <a:t>When a process tries to diverge, the result is usually a change that prevents the divergence (which can be the death of the organism), e.g. growth of cancer cells in a host organism</a:t>
                </a:r>
              </a:p>
              <a:p>
                <a:endParaRPr lang="en-US" sz="2000" dirty="0"/>
              </a:p>
              <a:p>
                <a:r>
                  <a:rPr lang="en-US" sz="2000" dirty="0" smtClean="0"/>
                  <a:t>As a result, parameters, variables and values restricted to the range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0,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e>
                    </m:d>
                  </m:oMath>
                </a14:m>
                <a:r>
                  <a:rPr lang="en-US" sz="2000" dirty="0" smtClean="0"/>
                  <a:t>, often reach a steady-state at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∞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637" y="782273"/>
                <a:ext cx="9096563" cy="2246769"/>
              </a:xfrm>
              <a:prstGeom prst="rect">
                <a:avLst/>
              </a:prstGeom>
              <a:blipFill rotWithShape="0">
                <a:blip r:embed="rId5"/>
                <a:stretch>
                  <a:fillRect l="-670" t="-1084" r="-603" b="-40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5" name="Group 44"/>
          <p:cNvGrpSpPr/>
          <p:nvPr/>
        </p:nvGrpSpPr>
        <p:grpSpPr>
          <a:xfrm>
            <a:off x="388420" y="3215772"/>
            <a:ext cx="1717404" cy="1254773"/>
            <a:chOff x="6225711" y="3092442"/>
            <a:chExt cx="1717404" cy="1254773"/>
          </a:xfrm>
        </p:grpSpPr>
        <p:grpSp>
          <p:nvGrpSpPr>
            <p:cNvPr id="58" name="Group 57"/>
            <p:cNvGrpSpPr/>
            <p:nvPr/>
          </p:nvGrpSpPr>
          <p:grpSpPr>
            <a:xfrm>
              <a:off x="6225711" y="3092442"/>
              <a:ext cx="1717404" cy="1254773"/>
              <a:chOff x="2221414" y="2672593"/>
              <a:chExt cx="1717404" cy="1254773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2221414" y="2672593"/>
                <a:ext cx="1656397" cy="914400"/>
                <a:chOff x="2221414" y="2672593"/>
                <a:chExt cx="1656397" cy="914400"/>
              </a:xfrm>
            </p:grpSpPr>
            <p:grpSp>
              <p:nvGrpSpPr>
                <p:cNvPr id="62" name="Group 61"/>
                <p:cNvGrpSpPr/>
                <p:nvPr/>
              </p:nvGrpSpPr>
              <p:grpSpPr>
                <a:xfrm>
                  <a:off x="2658611" y="2672593"/>
                  <a:ext cx="1219200" cy="914400"/>
                  <a:chOff x="2658611" y="2672593"/>
                  <a:chExt cx="1219200" cy="914400"/>
                </a:xfrm>
              </p:grpSpPr>
              <p:cxnSp>
                <p:nvCxnSpPr>
                  <p:cNvPr id="64" name="Straight Arrow Connector 63"/>
                  <p:cNvCxnSpPr/>
                  <p:nvPr/>
                </p:nvCxnSpPr>
                <p:spPr>
                  <a:xfrm flipV="1">
                    <a:off x="2667000" y="2672593"/>
                    <a:ext cx="0" cy="914400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Straight Arrow Connector 64"/>
                  <p:cNvCxnSpPr/>
                  <p:nvPr/>
                </p:nvCxnSpPr>
                <p:spPr>
                  <a:xfrm rot="5400000" flipV="1">
                    <a:off x="3268211" y="2963411"/>
                    <a:ext cx="0" cy="1219200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3" name="TextBox 62"/>
                <p:cNvSpPr txBox="1"/>
                <p:nvPr/>
              </p:nvSpPr>
              <p:spPr>
                <a:xfrm>
                  <a:off x="2221414" y="2828300"/>
                  <a:ext cx="461665" cy="665118"/>
                </a:xfrm>
                <a:prstGeom prst="rect">
                  <a:avLst/>
                </a:prstGeom>
                <a:noFill/>
              </p:spPr>
              <p:txBody>
                <a:bodyPr vert="vert270" wrap="non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0000CC"/>
                      </a:solidFill>
                    </a:rPr>
                    <a:t>Value</a:t>
                  </a:r>
                  <a:endParaRPr lang="en-US" dirty="0">
                    <a:solidFill>
                      <a:srgbClr val="0000CC"/>
                    </a:solidFill>
                  </a:endParaRPr>
                </a:p>
              </p:txBody>
            </p:sp>
          </p:grpSp>
          <p:sp>
            <p:nvSpPr>
              <p:cNvPr id="61" name="TextBox 60"/>
              <p:cNvSpPr txBox="1"/>
              <p:nvPr/>
            </p:nvSpPr>
            <p:spPr>
              <a:xfrm>
                <a:off x="2597603" y="3558034"/>
                <a:ext cx="13412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CC"/>
                    </a:solidFill>
                  </a:rPr>
                  <a:t>parameter</a:t>
                </a:r>
                <a:endParaRPr lang="en-US" dirty="0">
                  <a:solidFill>
                    <a:srgbClr val="0000CC"/>
                  </a:solidFill>
                </a:endParaRPr>
              </a:p>
            </p:txBody>
          </p:sp>
        </p:grpSp>
        <p:sp>
          <p:nvSpPr>
            <p:cNvPr id="53" name="Freeform 52"/>
            <p:cNvSpPr/>
            <p:nvPr/>
          </p:nvSpPr>
          <p:spPr>
            <a:xfrm>
              <a:off x="6693031" y="3096220"/>
              <a:ext cx="1136194" cy="860710"/>
            </a:xfrm>
            <a:custGeom>
              <a:avLst/>
              <a:gdLst>
                <a:gd name="connsiteX0" fmla="*/ 0 w 1134844"/>
                <a:gd name="connsiteY0" fmla="*/ 854301 h 861966"/>
                <a:gd name="connsiteX1" fmla="*/ 179109 w 1134844"/>
                <a:gd name="connsiteY1" fmla="*/ 844874 h 861966"/>
                <a:gd name="connsiteX2" fmla="*/ 556181 w 1134844"/>
                <a:gd name="connsiteY2" fmla="*/ 703472 h 861966"/>
                <a:gd name="connsiteX3" fmla="*/ 829559 w 1134844"/>
                <a:gd name="connsiteY3" fmla="*/ 486656 h 861966"/>
                <a:gd name="connsiteX4" fmla="*/ 1093509 w 1134844"/>
                <a:gd name="connsiteY4" fmla="*/ 203851 h 861966"/>
                <a:gd name="connsiteX5" fmla="*/ 1131216 w 1134844"/>
                <a:gd name="connsiteY5" fmla="*/ 15315 h 861966"/>
                <a:gd name="connsiteX6" fmla="*/ 1131216 w 1134844"/>
                <a:gd name="connsiteY6" fmla="*/ 24742 h 861966"/>
                <a:gd name="connsiteX0" fmla="*/ 0 w 1136194"/>
                <a:gd name="connsiteY0" fmla="*/ 853611 h 861276"/>
                <a:gd name="connsiteX1" fmla="*/ 179109 w 1136194"/>
                <a:gd name="connsiteY1" fmla="*/ 844184 h 861276"/>
                <a:gd name="connsiteX2" fmla="*/ 556181 w 1136194"/>
                <a:gd name="connsiteY2" fmla="*/ 702782 h 861276"/>
                <a:gd name="connsiteX3" fmla="*/ 829559 w 1136194"/>
                <a:gd name="connsiteY3" fmla="*/ 485966 h 861276"/>
                <a:gd name="connsiteX4" fmla="*/ 1074655 w 1136194"/>
                <a:gd name="connsiteY4" fmla="*/ 193734 h 861276"/>
                <a:gd name="connsiteX5" fmla="*/ 1131216 w 1136194"/>
                <a:gd name="connsiteY5" fmla="*/ 14625 h 861276"/>
                <a:gd name="connsiteX6" fmla="*/ 1131216 w 1136194"/>
                <a:gd name="connsiteY6" fmla="*/ 24052 h 861276"/>
                <a:gd name="connsiteX0" fmla="*/ 0 w 1136194"/>
                <a:gd name="connsiteY0" fmla="*/ 853611 h 861276"/>
                <a:gd name="connsiteX1" fmla="*/ 179109 w 1136194"/>
                <a:gd name="connsiteY1" fmla="*/ 844184 h 861276"/>
                <a:gd name="connsiteX2" fmla="*/ 556181 w 1136194"/>
                <a:gd name="connsiteY2" fmla="*/ 702782 h 861276"/>
                <a:gd name="connsiteX3" fmla="*/ 876693 w 1136194"/>
                <a:gd name="connsiteY3" fmla="*/ 514246 h 861276"/>
                <a:gd name="connsiteX4" fmla="*/ 1074655 w 1136194"/>
                <a:gd name="connsiteY4" fmla="*/ 193734 h 861276"/>
                <a:gd name="connsiteX5" fmla="*/ 1131216 w 1136194"/>
                <a:gd name="connsiteY5" fmla="*/ 14625 h 861276"/>
                <a:gd name="connsiteX6" fmla="*/ 1131216 w 1136194"/>
                <a:gd name="connsiteY6" fmla="*/ 24052 h 861276"/>
                <a:gd name="connsiteX0" fmla="*/ 0 w 1136194"/>
                <a:gd name="connsiteY0" fmla="*/ 853611 h 860710"/>
                <a:gd name="connsiteX1" fmla="*/ 179109 w 1136194"/>
                <a:gd name="connsiteY1" fmla="*/ 844184 h 860710"/>
                <a:gd name="connsiteX2" fmla="*/ 556181 w 1136194"/>
                <a:gd name="connsiteY2" fmla="*/ 712208 h 860710"/>
                <a:gd name="connsiteX3" fmla="*/ 876693 w 1136194"/>
                <a:gd name="connsiteY3" fmla="*/ 514246 h 860710"/>
                <a:gd name="connsiteX4" fmla="*/ 1074655 w 1136194"/>
                <a:gd name="connsiteY4" fmla="*/ 193734 h 860710"/>
                <a:gd name="connsiteX5" fmla="*/ 1131216 w 1136194"/>
                <a:gd name="connsiteY5" fmla="*/ 14625 h 860710"/>
                <a:gd name="connsiteX6" fmla="*/ 1131216 w 1136194"/>
                <a:gd name="connsiteY6" fmla="*/ 24052 h 860710"/>
                <a:gd name="connsiteX0" fmla="*/ 0 w 1136194"/>
                <a:gd name="connsiteY0" fmla="*/ 853611 h 860710"/>
                <a:gd name="connsiteX1" fmla="*/ 179109 w 1136194"/>
                <a:gd name="connsiteY1" fmla="*/ 844184 h 860710"/>
                <a:gd name="connsiteX2" fmla="*/ 556181 w 1136194"/>
                <a:gd name="connsiteY2" fmla="*/ 712208 h 860710"/>
                <a:gd name="connsiteX3" fmla="*/ 876693 w 1136194"/>
                <a:gd name="connsiteY3" fmla="*/ 514246 h 860710"/>
                <a:gd name="connsiteX4" fmla="*/ 1074655 w 1136194"/>
                <a:gd name="connsiteY4" fmla="*/ 193734 h 860710"/>
                <a:gd name="connsiteX5" fmla="*/ 1131216 w 1136194"/>
                <a:gd name="connsiteY5" fmla="*/ 14625 h 860710"/>
                <a:gd name="connsiteX6" fmla="*/ 1131216 w 1136194"/>
                <a:gd name="connsiteY6" fmla="*/ 24052 h 860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6194" h="860710">
                  <a:moveTo>
                    <a:pt x="0" y="853611"/>
                  </a:moveTo>
                  <a:cubicBezTo>
                    <a:pt x="43206" y="861466"/>
                    <a:pt x="86412" y="867751"/>
                    <a:pt x="179109" y="844184"/>
                  </a:cubicBezTo>
                  <a:cubicBezTo>
                    <a:pt x="271806" y="820617"/>
                    <a:pt x="439917" y="767198"/>
                    <a:pt x="556181" y="712208"/>
                  </a:cubicBezTo>
                  <a:cubicBezTo>
                    <a:pt x="672445" y="657218"/>
                    <a:pt x="790281" y="600658"/>
                    <a:pt x="876693" y="514246"/>
                  </a:cubicBezTo>
                  <a:cubicBezTo>
                    <a:pt x="963105" y="427834"/>
                    <a:pt x="1032235" y="277004"/>
                    <a:pt x="1074655" y="193734"/>
                  </a:cubicBezTo>
                  <a:cubicBezTo>
                    <a:pt x="1117075" y="110464"/>
                    <a:pt x="1121789" y="42905"/>
                    <a:pt x="1131216" y="14625"/>
                  </a:cubicBezTo>
                  <a:cubicBezTo>
                    <a:pt x="1140643" y="-13655"/>
                    <a:pt x="1134358" y="4413"/>
                    <a:pt x="1131216" y="24052"/>
                  </a:cubicBezTo>
                </a:path>
              </a:pathLst>
            </a:custGeom>
            <a:noFill/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2477967" y="3215772"/>
            <a:ext cx="1770336" cy="1254773"/>
            <a:chOff x="5846522" y="973058"/>
            <a:chExt cx="1770336" cy="1254773"/>
          </a:xfrm>
        </p:grpSpPr>
        <p:sp>
          <p:nvSpPr>
            <p:cNvPr id="68" name="Freeform 67"/>
            <p:cNvSpPr/>
            <p:nvPr/>
          </p:nvSpPr>
          <p:spPr>
            <a:xfrm>
              <a:off x="6334812" y="1316760"/>
              <a:ext cx="1282046" cy="516198"/>
            </a:xfrm>
            <a:custGeom>
              <a:avLst/>
              <a:gdLst>
                <a:gd name="connsiteX0" fmla="*/ 0 w 1263192"/>
                <a:gd name="connsiteY0" fmla="*/ 472175 h 509202"/>
                <a:gd name="connsiteX1" fmla="*/ 226244 w 1263192"/>
                <a:gd name="connsiteY1" fmla="*/ 491029 h 509202"/>
                <a:gd name="connsiteX2" fmla="*/ 499621 w 1263192"/>
                <a:gd name="connsiteY2" fmla="*/ 245932 h 509202"/>
                <a:gd name="connsiteX3" fmla="*/ 650450 w 1263192"/>
                <a:gd name="connsiteY3" fmla="*/ 29116 h 509202"/>
                <a:gd name="connsiteX4" fmla="*/ 1084083 w 1263192"/>
                <a:gd name="connsiteY4" fmla="*/ 835 h 509202"/>
                <a:gd name="connsiteX5" fmla="*/ 1263192 w 1263192"/>
                <a:gd name="connsiteY5" fmla="*/ 10262 h 509202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650450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716438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3255 h 508190"/>
                <a:gd name="connsiteX1" fmla="*/ 226244 w 1263192"/>
                <a:gd name="connsiteY1" fmla="*/ 492109 h 508190"/>
                <a:gd name="connsiteX2" fmla="*/ 556182 w 1263192"/>
                <a:gd name="connsiteY2" fmla="*/ 275293 h 508190"/>
                <a:gd name="connsiteX3" fmla="*/ 716438 w 1263192"/>
                <a:gd name="connsiteY3" fmla="*/ 30196 h 508190"/>
                <a:gd name="connsiteX4" fmla="*/ 1084083 w 1263192"/>
                <a:gd name="connsiteY4" fmla="*/ 1915 h 508190"/>
                <a:gd name="connsiteX5" fmla="*/ 1263192 w 1263192"/>
                <a:gd name="connsiteY5" fmla="*/ 11342 h 508190"/>
                <a:gd name="connsiteX0" fmla="*/ 0 w 1263192"/>
                <a:gd name="connsiteY0" fmla="*/ 463856 h 498791"/>
                <a:gd name="connsiteX1" fmla="*/ 226244 w 1263192"/>
                <a:gd name="connsiteY1" fmla="*/ 482710 h 498791"/>
                <a:gd name="connsiteX2" fmla="*/ 556182 w 1263192"/>
                <a:gd name="connsiteY2" fmla="*/ 265894 h 498791"/>
                <a:gd name="connsiteX3" fmla="*/ 716438 w 1263192"/>
                <a:gd name="connsiteY3" fmla="*/ 20797 h 498791"/>
                <a:gd name="connsiteX4" fmla="*/ 1084083 w 1263192"/>
                <a:gd name="connsiteY4" fmla="*/ 11370 h 498791"/>
                <a:gd name="connsiteX5" fmla="*/ 1263192 w 1263192"/>
                <a:gd name="connsiteY5" fmla="*/ 1943 h 498791"/>
                <a:gd name="connsiteX0" fmla="*/ 0 w 1263192"/>
                <a:gd name="connsiteY0" fmla="*/ 463805 h 498740"/>
                <a:gd name="connsiteX1" fmla="*/ 226244 w 1263192"/>
                <a:gd name="connsiteY1" fmla="*/ 482659 h 498740"/>
                <a:gd name="connsiteX2" fmla="*/ 556182 w 1263192"/>
                <a:gd name="connsiteY2" fmla="*/ 265843 h 498740"/>
                <a:gd name="connsiteX3" fmla="*/ 772999 w 1263192"/>
                <a:gd name="connsiteY3" fmla="*/ 30173 h 498740"/>
                <a:gd name="connsiteX4" fmla="*/ 1084083 w 1263192"/>
                <a:gd name="connsiteY4" fmla="*/ 11319 h 498740"/>
                <a:gd name="connsiteX5" fmla="*/ 1263192 w 1263192"/>
                <a:gd name="connsiteY5" fmla="*/ 1892 h 498740"/>
                <a:gd name="connsiteX0" fmla="*/ 0 w 1263192"/>
                <a:gd name="connsiteY0" fmla="*/ 463805 h 486816"/>
                <a:gd name="connsiteX1" fmla="*/ 367646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63805 h 486816"/>
                <a:gd name="connsiteX1" fmla="*/ 414780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78598 h 501609"/>
                <a:gd name="connsiteX1" fmla="*/ 414780 w 1263192"/>
                <a:gd name="connsiteY1" fmla="*/ 478598 h 501609"/>
                <a:gd name="connsiteX2" fmla="*/ 556182 w 1263192"/>
                <a:gd name="connsiteY2" fmla="*/ 280636 h 501609"/>
                <a:gd name="connsiteX3" fmla="*/ 772999 w 1263192"/>
                <a:gd name="connsiteY3" fmla="*/ 16686 h 501609"/>
                <a:gd name="connsiteX4" fmla="*/ 1084083 w 1263192"/>
                <a:gd name="connsiteY4" fmla="*/ 26112 h 501609"/>
                <a:gd name="connsiteX5" fmla="*/ 1263192 w 1263192"/>
                <a:gd name="connsiteY5" fmla="*/ 16685 h 501609"/>
                <a:gd name="connsiteX0" fmla="*/ 0 w 1263192"/>
                <a:gd name="connsiteY0" fmla="*/ 494442 h 517453"/>
                <a:gd name="connsiteX1" fmla="*/ 414780 w 1263192"/>
                <a:gd name="connsiteY1" fmla="*/ 494442 h 517453"/>
                <a:gd name="connsiteX2" fmla="*/ 556182 w 1263192"/>
                <a:gd name="connsiteY2" fmla="*/ 296480 h 517453"/>
                <a:gd name="connsiteX3" fmla="*/ 772999 w 1263192"/>
                <a:gd name="connsiteY3" fmla="*/ 32530 h 517453"/>
                <a:gd name="connsiteX4" fmla="*/ 1084083 w 1263192"/>
                <a:gd name="connsiteY4" fmla="*/ 4248 h 517453"/>
                <a:gd name="connsiteX5" fmla="*/ 1263192 w 1263192"/>
                <a:gd name="connsiteY5" fmla="*/ 32529 h 517453"/>
                <a:gd name="connsiteX0" fmla="*/ 0 w 1282046"/>
                <a:gd name="connsiteY0" fmla="*/ 493187 h 516198"/>
                <a:gd name="connsiteX1" fmla="*/ 414780 w 1282046"/>
                <a:gd name="connsiteY1" fmla="*/ 493187 h 516198"/>
                <a:gd name="connsiteX2" fmla="*/ 556182 w 1282046"/>
                <a:gd name="connsiteY2" fmla="*/ 295225 h 516198"/>
                <a:gd name="connsiteX3" fmla="*/ 772999 w 1282046"/>
                <a:gd name="connsiteY3" fmla="*/ 31275 h 516198"/>
                <a:gd name="connsiteX4" fmla="*/ 1084083 w 1282046"/>
                <a:gd name="connsiteY4" fmla="*/ 2993 h 516198"/>
                <a:gd name="connsiteX5" fmla="*/ 1282046 w 1282046"/>
                <a:gd name="connsiteY5" fmla="*/ 12421 h 516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2046" h="516198">
                  <a:moveTo>
                    <a:pt x="0" y="493187"/>
                  </a:moveTo>
                  <a:cubicBezTo>
                    <a:pt x="71487" y="521467"/>
                    <a:pt x="322083" y="526181"/>
                    <a:pt x="414780" y="493187"/>
                  </a:cubicBezTo>
                  <a:cubicBezTo>
                    <a:pt x="507477" y="460193"/>
                    <a:pt x="496479" y="372210"/>
                    <a:pt x="556182" y="295225"/>
                  </a:cubicBezTo>
                  <a:cubicBezTo>
                    <a:pt x="615885" y="218240"/>
                    <a:pt x="685016" y="79980"/>
                    <a:pt x="772999" y="31275"/>
                  </a:cubicBezTo>
                  <a:cubicBezTo>
                    <a:pt x="860982" y="-17430"/>
                    <a:pt x="999242" y="6135"/>
                    <a:pt x="1084083" y="2993"/>
                  </a:cubicBezTo>
                  <a:cubicBezTo>
                    <a:pt x="1168924" y="-149"/>
                    <a:pt x="1243553" y="6136"/>
                    <a:pt x="1282046" y="12421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6" name="Group 85"/>
            <p:cNvGrpSpPr/>
            <p:nvPr/>
          </p:nvGrpSpPr>
          <p:grpSpPr>
            <a:xfrm>
              <a:off x="5846522" y="973058"/>
              <a:ext cx="1717404" cy="1254773"/>
              <a:chOff x="2221414" y="2672593"/>
              <a:chExt cx="1717404" cy="1254773"/>
            </a:xfrm>
          </p:grpSpPr>
          <p:grpSp>
            <p:nvGrpSpPr>
              <p:cNvPr id="88" name="Group 87"/>
              <p:cNvGrpSpPr/>
              <p:nvPr/>
            </p:nvGrpSpPr>
            <p:grpSpPr>
              <a:xfrm>
                <a:off x="2221414" y="2672593"/>
                <a:ext cx="1656397" cy="914400"/>
                <a:chOff x="2221414" y="2672593"/>
                <a:chExt cx="1656397" cy="914400"/>
              </a:xfrm>
            </p:grpSpPr>
            <p:grpSp>
              <p:nvGrpSpPr>
                <p:cNvPr id="90" name="Group 89"/>
                <p:cNvGrpSpPr/>
                <p:nvPr/>
              </p:nvGrpSpPr>
              <p:grpSpPr>
                <a:xfrm>
                  <a:off x="2658611" y="2672593"/>
                  <a:ext cx="1219200" cy="914400"/>
                  <a:chOff x="2658611" y="2672593"/>
                  <a:chExt cx="1219200" cy="914400"/>
                </a:xfrm>
              </p:grpSpPr>
              <p:cxnSp>
                <p:nvCxnSpPr>
                  <p:cNvPr id="92" name="Straight Arrow Connector 91"/>
                  <p:cNvCxnSpPr/>
                  <p:nvPr/>
                </p:nvCxnSpPr>
                <p:spPr>
                  <a:xfrm flipV="1">
                    <a:off x="2667000" y="2672593"/>
                    <a:ext cx="0" cy="914400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3" name="Straight Arrow Connector 92"/>
                  <p:cNvCxnSpPr/>
                  <p:nvPr/>
                </p:nvCxnSpPr>
                <p:spPr>
                  <a:xfrm rot="5400000" flipV="1">
                    <a:off x="3268211" y="2963411"/>
                    <a:ext cx="0" cy="1219200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91" name="TextBox 90"/>
                <p:cNvSpPr txBox="1"/>
                <p:nvPr/>
              </p:nvSpPr>
              <p:spPr>
                <a:xfrm>
                  <a:off x="2221414" y="2828300"/>
                  <a:ext cx="461665" cy="665118"/>
                </a:xfrm>
                <a:prstGeom prst="rect">
                  <a:avLst/>
                </a:prstGeom>
                <a:noFill/>
              </p:spPr>
              <p:txBody>
                <a:bodyPr vert="vert270" wrap="non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0000CC"/>
                      </a:solidFill>
                    </a:rPr>
                    <a:t>Value</a:t>
                  </a:r>
                  <a:endParaRPr lang="en-US" dirty="0">
                    <a:solidFill>
                      <a:srgbClr val="0000CC"/>
                    </a:solidFill>
                  </a:endParaRPr>
                </a:p>
              </p:txBody>
            </p:sp>
          </p:grpSp>
          <p:sp>
            <p:nvSpPr>
              <p:cNvPr id="89" name="TextBox 88"/>
              <p:cNvSpPr txBox="1"/>
              <p:nvPr/>
            </p:nvSpPr>
            <p:spPr>
              <a:xfrm>
                <a:off x="2597603" y="3558034"/>
                <a:ext cx="13412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CC"/>
                    </a:solidFill>
                  </a:rPr>
                  <a:t>parameter</a:t>
                </a:r>
                <a:endParaRPr lang="en-US" dirty="0">
                  <a:solidFill>
                    <a:srgbClr val="0000CC"/>
                  </a:solidFill>
                </a:endParaRPr>
              </a:p>
            </p:txBody>
          </p:sp>
        </p:grpSp>
      </p:grpSp>
      <p:grpSp>
        <p:nvGrpSpPr>
          <p:cNvPr id="95" name="Group 94"/>
          <p:cNvGrpSpPr/>
          <p:nvPr/>
        </p:nvGrpSpPr>
        <p:grpSpPr>
          <a:xfrm>
            <a:off x="6730033" y="3215772"/>
            <a:ext cx="1809690" cy="1254773"/>
            <a:chOff x="5846522" y="1161598"/>
            <a:chExt cx="1809690" cy="1254773"/>
          </a:xfrm>
        </p:grpSpPr>
        <p:sp>
          <p:nvSpPr>
            <p:cNvPr id="97" name="Freeform 96"/>
            <p:cNvSpPr/>
            <p:nvPr/>
          </p:nvSpPr>
          <p:spPr>
            <a:xfrm>
              <a:off x="6308178" y="1222836"/>
              <a:ext cx="1348034" cy="700257"/>
            </a:xfrm>
            <a:custGeom>
              <a:avLst/>
              <a:gdLst>
                <a:gd name="connsiteX0" fmla="*/ 0 w 1263192"/>
                <a:gd name="connsiteY0" fmla="*/ 472175 h 509202"/>
                <a:gd name="connsiteX1" fmla="*/ 226244 w 1263192"/>
                <a:gd name="connsiteY1" fmla="*/ 491029 h 509202"/>
                <a:gd name="connsiteX2" fmla="*/ 499621 w 1263192"/>
                <a:gd name="connsiteY2" fmla="*/ 245932 h 509202"/>
                <a:gd name="connsiteX3" fmla="*/ 650450 w 1263192"/>
                <a:gd name="connsiteY3" fmla="*/ 29116 h 509202"/>
                <a:gd name="connsiteX4" fmla="*/ 1084083 w 1263192"/>
                <a:gd name="connsiteY4" fmla="*/ 835 h 509202"/>
                <a:gd name="connsiteX5" fmla="*/ 1263192 w 1263192"/>
                <a:gd name="connsiteY5" fmla="*/ 10262 h 509202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650450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716438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3255 h 508190"/>
                <a:gd name="connsiteX1" fmla="*/ 226244 w 1263192"/>
                <a:gd name="connsiteY1" fmla="*/ 492109 h 508190"/>
                <a:gd name="connsiteX2" fmla="*/ 556182 w 1263192"/>
                <a:gd name="connsiteY2" fmla="*/ 275293 h 508190"/>
                <a:gd name="connsiteX3" fmla="*/ 716438 w 1263192"/>
                <a:gd name="connsiteY3" fmla="*/ 30196 h 508190"/>
                <a:gd name="connsiteX4" fmla="*/ 1084083 w 1263192"/>
                <a:gd name="connsiteY4" fmla="*/ 1915 h 508190"/>
                <a:gd name="connsiteX5" fmla="*/ 1263192 w 1263192"/>
                <a:gd name="connsiteY5" fmla="*/ 11342 h 508190"/>
                <a:gd name="connsiteX0" fmla="*/ 0 w 1263192"/>
                <a:gd name="connsiteY0" fmla="*/ 463856 h 498791"/>
                <a:gd name="connsiteX1" fmla="*/ 226244 w 1263192"/>
                <a:gd name="connsiteY1" fmla="*/ 482710 h 498791"/>
                <a:gd name="connsiteX2" fmla="*/ 556182 w 1263192"/>
                <a:gd name="connsiteY2" fmla="*/ 265894 h 498791"/>
                <a:gd name="connsiteX3" fmla="*/ 716438 w 1263192"/>
                <a:gd name="connsiteY3" fmla="*/ 20797 h 498791"/>
                <a:gd name="connsiteX4" fmla="*/ 1084083 w 1263192"/>
                <a:gd name="connsiteY4" fmla="*/ 11370 h 498791"/>
                <a:gd name="connsiteX5" fmla="*/ 1263192 w 1263192"/>
                <a:gd name="connsiteY5" fmla="*/ 1943 h 498791"/>
                <a:gd name="connsiteX0" fmla="*/ 0 w 1263192"/>
                <a:gd name="connsiteY0" fmla="*/ 463805 h 498740"/>
                <a:gd name="connsiteX1" fmla="*/ 226244 w 1263192"/>
                <a:gd name="connsiteY1" fmla="*/ 482659 h 498740"/>
                <a:gd name="connsiteX2" fmla="*/ 556182 w 1263192"/>
                <a:gd name="connsiteY2" fmla="*/ 265843 h 498740"/>
                <a:gd name="connsiteX3" fmla="*/ 772999 w 1263192"/>
                <a:gd name="connsiteY3" fmla="*/ 30173 h 498740"/>
                <a:gd name="connsiteX4" fmla="*/ 1084083 w 1263192"/>
                <a:gd name="connsiteY4" fmla="*/ 11319 h 498740"/>
                <a:gd name="connsiteX5" fmla="*/ 1263192 w 1263192"/>
                <a:gd name="connsiteY5" fmla="*/ 1892 h 498740"/>
                <a:gd name="connsiteX0" fmla="*/ 0 w 1263192"/>
                <a:gd name="connsiteY0" fmla="*/ 463805 h 486816"/>
                <a:gd name="connsiteX1" fmla="*/ 367646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63805 h 486816"/>
                <a:gd name="connsiteX1" fmla="*/ 414780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78598 h 501609"/>
                <a:gd name="connsiteX1" fmla="*/ 414780 w 1263192"/>
                <a:gd name="connsiteY1" fmla="*/ 478598 h 501609"/>
                <a:gd name="connsiteX2" fmla="*/ 556182 w 1263192"/>
                <a:gd name="connsiteY2" fmla="*/ 280636 h 501609"/>
                <a:gd name="connsiteX3" fmla="*/ 772999 w 1263192"/>
                <a:gd name="connsiteY3" fmla="*/ 16686 h 501609"/>
                <a:gd name="connsiteX4" fmla="*/ 1084083 w 1263192"/>
                <a:gd name="connsiteY4" fmla="*/ 26112 h 501609"/>
                <a:gd name="connsiteX5" fmla="*/ 1263192 w 1263192"/>
                <a:gd name="connsiteY5" fmla="*/ 16685 h 501609"/>
                <a:gd name="connsiteX0" fmla="*/ 0 w 1263192"/>
                <a:gd name="connsiteY0" fmla="*/ 494442 h 517453"/>
                <a:gd name="connsiteX1" fmla="*/ 414780 w 1263192"/>
                <a:gd name="connsiteY1" fmla="*/ 494442 h 517453"/>
                <a:gd name="connsiteX2" fmla="*/ 556182 w 1263192"/>
                <a:gd name="connsiteY2" fmla="*/ 296480 h 517453"/>
                <a:gd name="connsiteX3" fmla="*/ 772999 w 1263192"/>
                <a:gd name="connsiteY3" fmla="*/ 32530 h 517453"/>
                <a:gd name="connsiteX4" fmla="*/ 1084083 w 1263192"/>
                <a:gd name="connsiteY4" fmla="*/ 4248 h 517453"/>
                <a:gd name="connsiteX5" fmla="*/ 1263192 w 1263192"/>
                <a:gd name="connsiteY5" fmla="*/ 32529 h 517453"/>
                <a:gd name="connsiteX0" fmla="*/ 0 w 1282046"/>
                <a:gd name="connsiteY0" fmla="*/ 493187 h 516198"/>
                <a:gd name="connsiteX1" fmla="*/ 414780 w 1282046"/>
                <a:gd name="connsiteY1" fmla="*/ 493187 h 516198"/>
                <a:gd name="connsiteX2" fmla="*/ 556182 w 1282046"/>
                <a:gd name="connsiteY2" fmla="*/ 295225 h 516198"/>
                <a:gd name="connsiteX3" fmla="*/ 772999 w 1282046"/>
                <a:gd name="connsiteY3" fmla="*/ 31275 h 516198"/>
                <a:gd name="connsiteX4" fmla="*/ 1084083 w 1282046"/>
                <a:gd name="connsiteY4" fmla="*/ 2993 h 516198"/>
                <a:gd name="connsiteX5" fmla="*/ 1282046 w 1282046"/>
                <a:gd name="connsiteY5" fmla="*/ 12421 h 516198"/>
                <a:gd name="connsiteX0" fmla="*/ 0 w 1282046"/>
                <a:gd name="connsiteY0" fmla="*/ 493187 h 495494"/>
                <a:gd name="connsiteX1" fmla="*/ 216817 w 1282046"/>
                <a:gd name="connsiteY1" fmla="*/ 248090 h 495494"/>
                <a:gd name="connsiteX2" fmla="*/ 556182 w 1282046"/>
                <a:gd name="connsiteY2" fmla="*/ 295225 h 495494"/>
                <a:gd name="connsiteX3" fmla="*/ 772999 w 1282046"/>
                <a:gd name="connsiteY3" fmla="*/ 31275 h 495494"/>
                <a:gd name="connsiteX4" fmla="*/ 1084083 w 1282046"/>
                <a:gd name="connsiteY4" fmla="*/ 2993 h 495494"/>
                <a:gd name="connsiteX5" fmla="*/ 1282046 w 1282046"/>
                <a:gd name="connsiteY5" fmla="*/ 12421 h 495494"/>
                <a:gd name="connsiteX0" fmla="*/ 0 w 1282046"/>
                <a:gd name="connsiteY0" fmla="*/ 491030 h 493754"/>
                <a:gd name="connsiteX1" fmla="*/ 216817 w 1282046"/>
                <a:gd name="connsiteY1" fmla="*/ 245933 h 493754"/>
                <a:gd name="connsiteX2" fmla="*/ 490194 w 1282046"/>
                <a:gd name="connsiteY2" fmla="*/ 47971 h 493754"/>
                <a:gd name="connsiteX3" fmla="*/ 772999 w 1282046"/>
                <a:gd name="connsiteY3" fmla="*/ 29118 h 493754"/>
                <a:gd name="connsiteX4" fmla="*/ 1084083 w 1282046"/>
                <a:gd name="connsiteY4" fmla="*/ 836 h 493754"/>
                <a:gd name="connsiteX5" fmla="*/ 1282046 w 1282046"/>
                <a:gd name="connsiteY5" fmla="*/ 10264 h 493754"/>
                <a:gd name="connsiteX0" fmla="*/ 0 w 1282046"/>
                <a:gd name="connsiteY0" fmla="*/ 519779 h 522503"/>
                <a:gd name="connsiteX1" fmla="*/ 216817 w 1282046"/>
                <a:gd name="connsiteY1" fmla="*/ 274682 h 522503"/>
                <a:gd name="connsiteX2" fmla="*/ 490194 w 1282046"/>
                <a:gd name="connsiteY2" fmla="*/ 76720 h 522503"/>
                <a:gd name="connsiteX3" fmla="*/ 782426 w 1282046"/>
                <a:gd name="connsiteY3" fmla="*/ 1307 h 522503"/>
                <a:gd name="connsiteX4" fmla="*/ 1084083 w 1282046"/>
                <a:gd name="connsiteY4" fmla="*/ 29585 h 522503"/>
                <a:gd name="connsiteX5" fmla="*/ 1282046 w 1282046"/>
                <a:gd name="connsiteY5" fmla="*/ 39013 h 522503"/>
                <a:gd name="connsiteX0" fmla="*/ 0 w 1282046"/>
                <a:gd name="connsiteY0" fmla="*/ 519779 h 522392"/>
                <a:gd name="connsiteX1" fmla="*/ 235671 w 1282046"/>
                <a:gd name="connsiteY1" fmla="*/ 265255 h 522392"/>
                <a:gd name="connsiteX2" fmla="*/ 490194 w 1282046"/>
                <a:gd name="connsiteY2" fmla="*/ 76720 h 522392"/>
                <a:gd name="connsiteX3" fmla="*/ 782426 w 1282046"/>
                <a:gd name="connsiteY3" fmla="*/ 1307 h 522392"/>
                <a:gd name="connsiteX4" fmla="*/ 1084083 w 1282046"/>
                <a:gd name="connsiteY4" fmla="*/ 29585 h 522392"/>
                <a:gd name="connsiteX5" fmla="*/ 1282046 w 1282046"/>
                <a:gd name="connsiteY5" fmla="*/ 39013 h 522392"/>
                <a:gd name="connsiteX0" fmla="*/ 0 w 1282046"/>
                <a:gd name="connsiteY0" fmla="*/ 519779 h 522025"/>
                <a:gd name="connsiteX1" fmla="*/ 235671 w 1282046"/>
                <a:gd name="connsiteY1" fmla="*/ 227548 h 522025"/>
                <a:gd name="connsiteX2" fmla="*/ 490194 w 1282046"/>
                <a:gd name="connsiteY2" fmla="*/ 76720 h 522025"/>
                <a:gd name="connsiteX3" fmla="*/ 782426 w 1282046"/>
                <a:gd name="connsiteY3" fmla="*/ 1307 h 522025"/>
                <a:gd name="connsiteX4" fmla="*/ 1084083 w 1282046"/>
                <a:gd name="connsiteY4" fmla="*/ 29585 h 522025"/>
                <a:gd name="connsiteX5" fmla="*/ 1282046 w 1282046"/>
                <a:gd name="connsiteY5" fmla="*/ 39013 h 522025"/>
                <a:gd name="connsiteX0" fmla="*/ 0 w 1282046"/>
                <a:gd name="connsiteY0" fmla="*/ 519779 h 522191"/>
                <a:gd name="connsiteX1" fmla="*/ 235671 w 1282046"/>
                <a:gd name="connsiteY1" fmla="*/ 227548 h 522191"/>
                <a:gd name="connsiteX2" fmla="*/ 490194 w 1282046"/>
                <a:gd name="connsiteY2" fmla="*/ 76720 h 522191"/>
                <a:gd name="connsiteX3" fmla="*/ 782426 w 1282046"/>
                <a:gd name="connsiteY3" fmla="*/ 1307 h 522191"/>
                <a:gd name="connsiteX4" fmla="*/ 1084083 w 1282046"/>
                <a:gd name="connsiteY4" fmla="*/ 29585 h 522191"/>
                <a:gd name="connsiteX5" fmla="*/ 1282046 w 1282046"/>
                <a:gd name="connsiteY5" fmla="*/ 39013 h 522191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39296 h 539296"/>
                <a:gd name="connsiteX1" fmla="*/ 235671 w 1282046"/>
                <a:gd name="connsiteY1" fmla="*/ 247065 h 539296"/>
                <a:gd name="connsiteX2" fmla="*/ 490194 w 1282046"/>
                <a:gd name="connsiteY2" fmla="*/ 96237 h 539296"/>
                <a:gd name="connsiteX3" fmla="*/ 782426 w 1282046"/>
                <a:gd name="connsiteY3" fmla="*/ 20824 h 539296"/>
                <a:gd name="connsiteX4" fmla="*/ 1093509 w 1282046"/>
                <a:gd name="connsiteY4" fmla="*/ 1968 h 539296"/>
                <a:gd name="connsiteX5" fmla="*/ 1282046 w 1282046"/>
                <a:gd name="connsiteY5" fmla="*/ 58530 h 539296"/>
                <a:gd name="connsiteX0" fmla="*/ 0 w 1282046"/>
                <a:gd name="connsiteY0" fmla="*/ 540955 h 540955"/>
                <a:gd name="connsiteX1" fmla="*/ 235671 w 1282046"/>
                <a:gd name="connsiteY1" fmla="*/ 248724 h 540955"/>
                <a:gd name="connsiteX2" fmla="*/ 490194 w 1282046"/>
                <a:gd name="connsiteY2" fmla="*/ 97896 h 540955"/>
                <a:gd name="connsiteX3" fmla="*/ 782426 w 1282046"/>
                <a:gd name="connsiteY3" fmla="*/ 22483 h 540955"/>
                <a:gd name="connsiteX4" fmla="*/ 1093509 w 1282046"/>
                <a:gd name="connsiteY4" fmla="*/ 3627 h 540955"/>
                <a:gd name="connsiteX5" fmla="*/ 1282046 w 1282046"/>
                <a:gd name="connsiteY5" fmla="*/ 3628 h 540955"/>
                <a:gd name="connsiteX0" fmla="*/ 0 w 1282046"/>
                <a:gd name="connsiteY0" fmla="*/ 584622 h 584622"/>
                <a:gd name="connsiteX1" fmla="*/ 235671 w 1282046"/>
                <a:gd name="connsiteY1" fmla="*/ 292391 h 584622"/>
                <a:gd name="connsiteX2" fmla="*/ 490194 w 1282046"/>
                <a:gd name="connsiteY2" fmla="*/ 141563 h 584622"/>
                <a:gd name="connsiteX3" fmla="*/ 782426 w 1282046"/>
                <a:gd name="connsiteY3" fmla="*/ 66150 h 584622"/>
                <a:gd name="connsiteX4" fmla="*/ 1093509 w 1282046"/>
                <a:gd name="connsiteY4" fmla="*/ 160 h 584622"/>
                <a:gd name="connsiteX5" fmla="*/ 1282046 w 1282046"/>
                <a:gd name="connsiteY5" fmla="*/ 47295 h 584622"/>
                <a:gd name="connsiteX0" fmla="*/ 0 w 1329180"/>
                <a:gd name="connsiteY0" fmla="*/ 632348 h 632348"/>
                <a:gd name="connsiteX1" fmla="*/ 235671 w 1329180"/>
                <a:gd name="connsiteY1" fmla="*/ 340117 h 632348"/>
                <a:gd name="connsiteX2" fmla="*/ 490194 w 1329180"/>
                <a:gd name="connsiteY2" fmla="*/ 189289 h 632348"/>
                <a:gd name="connsiteX3" fmla="*/ 782426 w 1329180"/>
                <a:gd name="connsiteY3" fmla="*/ 113876 h 632348"/>
                <a:gd name="connsiteX4" fmla="*/ 1093509 w 1329180"/>
                <a:gd name="connsiteY4" fmla="*/ 47886 h 632348"/>
                <a:gd name="connsiteX5" fmla="*/ 1329180 w 1329180"/>
                <a:gd name="connsiteY5" fmla="*/ 753 h 632348"/>
                <a:gd name="connsiteX0" fmla="*/ 0 w 1329180"/>
                <a:gd name="connsiteY0" fmla="*/ 632295 h 632295"/>
                <a:gd name="connsiteX1" fmla="*/ 235671 w 1329180"/>
                <a:gd name="connsiteY1" fmla="*/ 340064 h 632295"/>
                <a:gd name="connsiteX2" fmla="*/ 490194 w 1329180"/>
                <a:gd name="connsiteY2" fmla="*/ 189236 h 632295"/>
                <a:gd name="connsiteX3" fmla="*/ 791853 w 1329180"/>
                <a:gd name="connsiteY3" fmla="*/ 94969 h 632295"/>
                <a:gd name="connsiteX4" fmla="*/ 1093509 w 1329180"/>
                <a:gd name="connsiteY4" fmla="*/ 47833 h 632295"/>
                <a:gd name="connsiteX5" fmla="*/ 1329180 w 1329180"/>
                <a:gd name="connsiteY5" fmla="*/ 700 h 632295"/>
                <a:gd name="connsiteX0" fmla="*/ 0 w 1329180"/>
                <a:gd name="connsiteY0" fmla="*/ 632295 h 632295"/>
                <a:gd name="connsiteX1" fmla="*/ 235671 w 1329180"/>
                <a:gd name="connsiteY1" fmla="*/ 340064 h 632295"/>
                <a:gd name="connsiteX2" fmla="*/ 490194 w 1329180"/>
                <a:gd name="connsiteY2" fmla="*/ 189236 h 632295"/>
                <a:gd name="connsiteX3" fmla="*/ 791853 w 1329180"/>
                <a:gd name="connsiteY3" fmla="*/ 94969 h 632295"/>
                <a:gd name="connsiteX4" fmla="*/ 1093509 w 1329180"/>
                <a:gd name="connsiteY4" fmla="*/ 47833 h 632295"/>
                <a:gd name="connsiteX5" fmla="*/ 1329180 w 1329180"/>
                <a:gd name="connsiteY5" fmla="*/ 700 h 632295"/>
                <a:gd name="connsiteX0" fmla="*/ 0 w 1348034"/>
                <a:gd name="connsiteY0" fmla="*/ 604865 h 604865"/>
                <a:gd name="connsiteX1" fmla="*/ 235671 w 1348034"/>
                <a:gd name="connsiteY1" fmla="*/ 312634 h 604865"/>
                <a:gd name="connsiteX2" fmla="*/ 490194 w 1348034"/>
                <a:gd name="connsiteY2" fmla="*/ 161806 h 604865"/>
                <a:gd name="connsiteX3" fmla="*/ 791853 w 1348034"/>
                <a:gd name="connsiteY3" fmla="*/ 67539 h 604865"/>
                <a:gd name="connsiteX4" fmla="*/ 1093509 w 1348034"/>
                <a:gd name="connsiteY4" fmla="*/ 20403 h 604865"/>
                <a:gd name="connsiteX5" fmla="*/ 1348034 w 1348034"/>
                <a:gd name="connsiteY5" fmla="*/ 1551 h 604865"/>
                <a:gd name="connsiteX0" fmla="*/ 0 w 1348034"/>
                <a:gd name="connsiteY0" fmla="*/ 604865 h 686159"/>
                <a:gd name="connsiteX1" fmla="*/ 244549 w 1348034"/>
                <a:gd name="connsiteY1" fmla="*/ 667740 h 686159"/>
                <a:gd name="connsiteX2" fmla="*/ 490194 w 1348034"/>
                <a:gd name="connsiteY2" fmla="*/ 161806 h 686159"/>
                <a:gd name="connsiteX3" fmla="*/ 791853 w 1348034"/>
                <a:gd name="connsiteY3" fmla="*/ 67539 h 686159"/>
                <a:gd name="connsiteX4" fmla="*/ 1093509 w 1348034"/>
                <a:gd name="connsiteY4" fmla="*/ 20403 h 686159"/>
                <a:gd name="connsiteX5" fmla="*/ 1348034 w 1348034"/>
                <a:gd name="connsiteY5" fmla="*/ 1551 h 686159"/>
                <a:gd name="connsiteX0" fmla="*/ 0 w 1348034"/>
                <a:gd name="connsiteY0" fmla="*/ 604865 h 707077"/>
                <a:gd name="connsiteX1" fmla="*/ 244549 w 1348034"/>
                <a:gd name="connsiteY1" fmla="*/ 667740 h 707077"/>
                <a:gd name="connsiteX2" fmla="*/ 490194 w 1348034"/>
                <a:gd name="connsiteY2" fmla="*/ 161806 h 707077"/>
                <a:gd name="connsiteX3" fmla="*/ 791853 w 1348034"/>
                <a:gd name="connsiteY3" fmla="*/ 67539 h 707077"/>
                <a:gd name="connsiteX4" fmla="*/ 1093509 w 1348034"/>
                <a:gd name="connsiteY4" fmla="*/ 20403 h 707077"/>
                <a:gd name="connsiteX5" fmla="*/ 1348034 w 1348034"/>
                <a:gd name="connsiteY5" fmla="*/ 1551 h 707077"/>
                <a:gd name="connsiteX0" fmla="*/ 0 w 1348034"/>
                <a:gd name="connsiteY0" fmla="*/ 604865 h 700915"/>
                <a:gd name="connsiteX1" fmla="*/ 244549 w 1348034"/>
                <a:gd name="connsiteY1" fmla="*/ 667740 h 700915"/>
                <a:gd name="connsiteX2" fmla="*/ 570093 w 1348034"/>
                <a:gd name="connsiteY2" fmla="*/ 188439 h 700915"/>
                <a:gd name="connsiteX3" fmla="*/ 791853 w 1348034"/>
                <a:gd name="connsiteY3" fmla="*/ 67539 h 700915"/>
                <a:gd name="connsiteX4" fmla="*/ 1093509 w 1348034"/>
                <a:gd name="connsiteY4" fmla="*/ 20403 h 700915"/>
                <a:gd name="connsiteX5" fmla="*/ 1348034 w 1348034"/>
                <a:gd name="connsiteY5" fmla="*/ 1551 h 700915"/>
                <a:gd name="connsiteX0" fmla="*/ 0 w 1348034"/>
                <a:gd name="connsiteY0" fmla="*/ 604865 h 700915"/>
                <a:gd name="connsiteX1" fmla="*/ 244549 w 1348034"/>
                <a:gd name="connsiteY1" fmla="*/ 667740 h 700915"/>
                <a:gd name="connsiteX2" fmla="*/ 570093 w 1348034"/>
                <a:gd name="connsiteY2" fmla="*/ 188439 h 700915"/>
                <a:gd name="connsiteX3" fmla="*/ 827363 w 1348034"/>
                <a:gd name="connsiteY3" fmla="*/ 67539 h 700915"/>
                <a:gd name="connsiteX4" fmla="*/ 1093509 w 1348034"/>
                <a:gd name="connsiteY4" fmla="*/ 20403 h 700915"/>
                <a:gd name="connsiteX5" fmla="*/ 1348034 w 1348034"/>
                <a:gd name="connsiteY5" fmla="*/ 1551 h 700915"/>
                <a:gd name="connsiteX0" fmla="*/ 0 w 1348034"/>
                <a:gd name="connsiteY0" fmla="*/ 604865 h 700915"/>
                <a:gd name="connsiteX1" fmla="*/ 244549 w 1348034"/>
                <a:gd name="connsiteY1" fmla="*/ 667740 h 700915"/>
                <a:gd name="connsiteX2" fmla="*/ 570093 w 1348034"/>
                <a:gd name="connsiteY2" fmla="*/ 188439 h 700915"/>
                <a:gd name="connsiteX3" fmla="*/ 827363 w 1348034"/>
                <a:gd name="connsiteY3" fmla="*/ 67539 h 700915"/>
                <a:gd name="connsiteX4" fmla="*/ 1120142 w 1348034"/>
                <a:gd name="connsiteY4" fmla="*/ 20403 h 700915"/>
                <a:gd name="connsiteX5" fmla="*/ 1348034 w 1348034"/>
                <a:gd name="connsiteY5" fmla="*/ 1551 h 700915"/>
                <a:gd name="connsiteX0" fmla="*/ 0 w 1348034"/>
                <a:gd name="connsiteY0" fmla="*/ 604865 h 700257"/>
                <a:gd name="connsiteX1" fmla="*/ 244549 w 1348034"/>
                <a:gd name="connsiteY1" fmla="*/ 667740 h 700257"/>
                <a:gd name="connsiteX2" fmla="*/ 605604 w 1348034"/>
                <a:gd name="connsiteY2" fmla="*/ 197316 h 700257"/>
                <a:gd name="connsiteX3" fmla="*/ 827363 w 1348034"/>
                <a:gd name="connsiteY3" fmla="*/ 67539 h 700257"/>
                <a:gd name="connsiteX4" fmla="*/ 1120142 w 1348034"/>
                <a:gd name="connsiteY4" fmla="*/ 20403 h 700257"/>
                <a:gd name="connsiteX5" fmla="*/ 1348034 w 1348034"/>
                <a:gd name="connsiteY5" fmla="*/ 1551 h 700257"/>
                <a:gd name="connsiteX0" fmla="*/ 0 w 1348034"/>
                <a:gd name="connsiteY0" fmla="*/ 604865 h 700257"/>
                <a:gd name="connsiteX1" fmla="*/ 244549 w 1348034"/>
                <a:gd name="connsiteY1" fmla="*/ 667740 h 700257"/>
                <a:gd name="connsiteX2" fmla="*/ 605604 w 1348034"/>
                <a:gd name="connsiteY2" fmla="*/ 197316 h 700257"/>
                <a:gd name="connsiteX3" fmla="*/ 862873 w 1348034"/>
                <a:gd name="connsiteY3" fmla="*/ 67539 h 700257"/>
                <a:gd name="connsiteX4" fmla="*/ 1120142 w 1348034"/>
                <a:gd name="connsiteY4" fmla="*/ 20403 h 700257"/>
                <a:gd name="connsiteX5" fmla="*/ 1348034 w 1348034"/>
                <a:gd name="connsiteY5" fmla="*/ 1551 h 700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48034" h="700257">
                  <a:moveTo>
                    <a:pt x="0" y="604865"/>
                  </a:moveTo>
                  <a:cubicBezTo>
                    <a:pt x="159165" y="688699"/>
                    <a:pt x="143615" y="735665"/>
                    <a:pt x="244549" y="667740"/>
                  </a:cubicBezTo>
                  <a:cubicBezTo>
                    <a:pt x="345483" y="599815"/>
                    <a:pt x="502550" y="297349"/>
                    <a:pt x="605604" y="197316"/>
                  </a:cubicBezTo>
                  <a:cubicBezTo>
                    <a:pt x="708658" y="97283"/>
                    <a:pt x="777117" y="97024"/>
                    <a:pt x="862873" y="67539"/>
                  </a:cubicBezTo>
                  <a:cubicBezTo>
                    <a:pt x="948629" y="38054"/>
                    <a:pt x="1027445" y="31401"/>
                    <a:pt x="1120142" y="20403"/>
                  </a:cubicBezTo>
                  <a:cubicBezTo>
                    <a:pt x="1212839" y="9405"/>
                    <a:pt x="1309541" y="-4734"/>
                    <a:pt x="1348034" y="1551"/>
                  </a:cubicBezTo>
                </a:path>
              </a:pathLst>
            </a:custGeom>
            <a:noFill/>
            <a:ln w="38100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3" name="Group 102"/>
            <p:cNvGrpSpPr/>
            <p:nvPr/>
          </p:nvGrpSpPr>
          <p:grpSpPr>
            <a:xfrm>
              <a:off x="5846522" y="1161598"/>
              <a:ext cx="1717404" cy="1254773"/>
              <a:chOff x="2221414" y="2861133"/>
              <a:chExt cx="1717404" cy="1254773"/>
            </a:xfrm>
          </p:grpSpPr>
          <p:grpSp>
            <p:nvGrpSpPr>
              <p:cNvPr id="105" name="Group 104"/>
              <p:cNvGrpSpPr/>
              <p:nvPr/>
            </p:nvGrpSpPr>
            <p:grpSpPr>
              <a:xfrm>
                <a:off x="2221414" y="2861133"/>
                <a:ext cx="1656397" cy="914400"/>
                <a:chOff x="2221414" y="2861133"/>
                <a:chExt cx="1656397" cy="914400"/>
              </a:xfrm>
            </p:grpSpPr>
            <p:grpSp>
              <p:nvGrpSpPr>
                <p:cNvPr id="107" name="Group 106"/>
                <p:cNvGrpSpPr/>
                <p:nvPr/>
              </p:nvGrpSpPr>
              <p:grpSpPr>
                <a:xfrm>
                  <a:off x="2658611" y="2861133"/>
                  <a:ext cx="1219200" cy="914400"/>
                  <a:chOff x="2658611" y="2861133"/>
                  <a:chExt cx="1219200" cy="914400"/>
                </a:xfrm>
              </p:grpSpPr>
              <p:cxnSp>
                <p:nvCxnSpPr>
                  <p:cNvPr id="109" name="Straight Arrow Connector 108"/>
                  <p:cNvCxnSpPr/>
                  <p:nvPr/>
                </p:nvCxnSpPr>
                <p:spPr>
                  <a:xfrm flipV="1">
                    <a:off x="2667000" y="2861133"/>
                    <a:ext cx="0" cy="914400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0" name="Straight Arrow Connector 109"/>
                  <p:cNvCxnSpPr/>
                  <p:nvPr/>
                </p:nvCxnSpPr>
                <p:spPr>
                  <a:xfrm rot="5400000" flipV="1">
                    <a:off x="3268211" y="3142524"/>
                    <a:ext cx="0" cy="1219200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08" name="TextBox 107"/>
                <p:cNvSpPr txBox="1"/>
                <p:nvPr/>
              </p:nvSpPr>
              <p:spPr>
                <a:xfrm>
                  <a:off x="2221414" y="3016840"/>
                  <a:ext cx="461665" cy="665118"/>
                </a:xfrm>
                <a:prstGeom prst="rect">
                  <a:avLst/>
                </a:prstGeom>
                <a:noFill/>
              </p:spPr>
              <p:txBody>
                <a:bodyPr vert="vert270" wrap="non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0000CC"/>
                      </a:solidFill>
                    </a:rPr>
                    <a:t>Value</a:t>
                  </a:r>
                  <a:endParaRPr lang="en-US" dirty="0">
                    <a:solidFill>
                      <a:srgbClr val="0000CC"/>
                    </a:solidFill>
                  </a:endParaRPr>
                </a:p>
              </p:txBody>
            </p:sp>
          </p:grpSp>
          <p:sp>
            <p:nvSpPr>
              <p:cNvPr id="106" name="TextBox 105"/>
              <p:cNvSpPr txBox="1"/>
              <p:nvPr/>
            </p:nvSpPr>
            <p:spPr>
              <a:xfrm>
                <a:off x="2597603" y="3746574"/>
                <a:ext cx="13412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CC"/>
                    </a:solidFill>
                  </a:rPr>
                  <a:t>parameter</a:t>
                </a:r>
                <a:endParaRPr lang="en-US" dirty="0">
                  <a:solidFill>
                    <a:srgbClr val="0000CC"/>
                  </a:solidFill>
                </a:endParaRPr>
              </a:p>
            </p:txBody>
          </p:sp>
        </p:grpSp>
      </p:grpSp>
      <p:grpSp>
        <p:nvGrpSpPr>
          <p:cNvPr id="128" name="Group 127"/>
          <p:cNvGrpSpPr/>
          <p:nvPr/>
        </p:nvGrpSpPr>
        <p:grpSpPr>
          <a:xfrm>
            <a:off x="4620446" y="3215772"/>
            <a:ext cx="1737445" cy="1254773"/>
            <a:chOff x="5846522" y="973058"/>
            <a:chExt cx="1737445" cy="1254773"/>
          </a:xfrm>
        </p:grpSpPr>
        <p:sp>
          <p:nvSpPr>
            <p:cNvPr id="129" name="Freeform 128"/>
            <p:cNvSpPr/>
            <p:nvPr/>
          </p:nvSpPr>
          <p:spPr>
            <a:xfrm flipV="1">
              <a:off x="6301921" y="1268990"/>
              <a:ext cx="1282046" cy="540955"/>
            </a:xfrm>
            <a:custGeom>
              <a:avLst/>
              <a:gdLst>
                <a:gd name="connsiteX0" fmla="*/ 0 w 1263192"/>
                <a:gd name="connsiteY0" fmla="*/ 472175 h 509202"/>
                <a:gd name="connsiteX1" fmla="*/ 226244 w 1263192"/>
                <a:gd name="connsiteY1" fmla="*/ 491029 h 509202"/>
                <a:gd name="connsiteX2" fmla="*/ 499621 w 1263192"/>
                <a:gd name="connsiteY2" fmla="*/ 245932 h 509202"/>
                <a:gd name="connsiteX3" fmla="*/ 650450 w 1263192"/>
                <a:gd name="connsiteY3" fmla="*/ 29116 h 509202"/>
                <a:gd name="connsiteX4" fmla="*/ 1084083 w 1263192"/>
                <a:gd name="connsiteY4" fmla="*/ 835 h 509202"/>
                <a:gd name="connsiteX5" fmla="*/ 1263192 w 1263192"/>
                <a:gd name="connsiteY5" fmla="*/ 10262 h 509202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650450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716438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3255 h 508190"/>
                <a:gd name="connsiteX1" fmla="*/ 226244 w 1263192"/>
                <a:gd name="connsiteY1" fmla="*/ 492109 h 508190"/>
                <a:gd name="connsiteX2" fmla="*/ 556182 w 1263192"/>
                <a:gd name="connsiteY2" fmla="*/ 275293 h 508190"/>
                <a:gd name="connsiteX3" fmla="*/ 716438 w 1263192"/>
                <a:gd name="connsiteY3" fmla="*/ 30196 h 508190"/>
                <a:gd name="connsiteX4" fmla="*/ 1084083 w 1263192"/>
                <a:gd name="connsiteY4" fmla="*/ 1915 h 508190"/>
                <a:gd name="connsiteX5" fmla="*/ 1263192 w 1263192"/>
                <a:gd name="connsiteY5" fmla="*/ 11342 h 508190"/>
                <a:gd name="connsiteX0" fmla="*/ 0 w 1263192"/>
                <a:gd name="connsiteY0" fmla="*/ 463856 h 498791"/>
                <a:gd name="connsiteX1" fmla="*/ 226244 w 1263192"/>
                <a:gd name="connsiteY1" fmla="*/ 482710 h 498791"/>
                <a:gd name="connsiteX2" fmla="*/ 556182 w 1263192"/>
                <a:gd name="connsiteY2" fmla="*/ 265894 h 498791"/>
                <a:gd name="connsiteX3" fmla="*/ 716438 w 1263192"/>
                <a:gd name="connsiteY3" fmla="*/ 20797 h 498791"/>
                <a:gd name="connsiteX4" fmla="*/ 1084083 w 1263192"/>
                <a:gd name="connsiteY4" fmla="*/ 11370 h 498791"/>
                <a:gd name="connsiteX5" fmla="*/ 1263192 w 1263192"/>
                <a:gd name="connsiteY5" fmla="*/ 1943 h 498791"/>
                <a:gd name="connsiteX0" fmla="*/ 0 w 1263192"/>
                <a:gd name="connsiteY0" fmla="*/ 463805 h 498740"/>
                <a:gd name="connsiteX1" fmla="*/ 226244 w 1263192"/>
                <a:gd name="connsiteY1" fmla="*/ 482659 h 498740"/>
                <a:gd name="connsiteX2" fmla="*/ 556182 w 1263192"/>
                <a:gd name="connsiteY2" fmla="*/ 265843 h 498740"/>
                <a:gd name="connsiteX3" fmla="*/ 772999 w 1263192"/>
                <a:gd name="connsiteY3" fmla="*/ 30173 h 498740"/>
                <a:gd name="connsiteX4" fmla="*/ 1084083 w 1263192"/>
                <a:gd name="connsiteY4" fmla="*/ 11319 h 498740"/>
                <a:gd name="connsiteX5" fmla="*/ 1263192 w 1263192"/>
                <a:gd name="connsiteY5" fmla="*/ 1892 h 498740"/>
                <a:gd name="connsiteX0" fmla="*/ 0 w 1263192"/>
                <a:gd name="connsiteY0" fmla="*/ 463805 h 486816"/>
                <a:gd name="connsiteX1" fmla="*/ 367646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63805 h 486816"/>
                <a:gd name="connsiteX1" fmla="*/ 414780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78598 h 501609"/>
                <a:gd name="connsiteX1" fmla="*/ 414780 w 1263192"/>
                <a:gd name="connsiteY1" fmla="*/ 478598 h 501609"/>
                <a:gd name="connsiteX2" fmla="*/ 556182 w 1263192"/>
                <a:gd name="connsiteY2" fmla="*/ 280636 h 501609"/>
                <a:gd name="connsiteX3" fmla="*/ 772999 w 1263192"/>
                <a:gd name="connsiteY3" fmla="*/ 16686 h 501609"/>
                <a:gd name="connsiteX4" fmla="*/ 1084083 w 1263192"/>
                <a:gd name="connsiteY4" fmla="*/ 26112 h 501609"/>
                <a:gd name="connsiteX5" fmla="*/ 1263192 w 1263192"/>
                <a:gd name="connsiteY5" fmla="*/ 16685 h 501609"/>
                <a:gd name="connsiteX0" fmla="*/ 0 w 1263192"/>
                <a:gd name="connsiteY0" fmla="*/ 494442 h 517453"/>
                <a:gd name="connsiteX1" fmla="*/ 414780 w 1263192"/>
                <a:gd name="connsiteY1" fmla="*/ 494442 h 517453"/>
                <a:gd name="connsiteX2" fmla="*/ 556182 w 1263192"/>
                <a:gd name="connsiteY2" fmla="*/ 296480 h 517453"/>
                <a:gd name="connsiteX3" fmla="*/ 772999 w 1263192"/>
                <a:gd name="connsiteY3" fmla="*/ 32530 h 517453"/>
                <a:gd name="connsiteX4" fmla="*/ 1084083 w 1263192"/>
                <a:gd name="connsiteY4" fmla="*/ 4248 h 517453"/>
                <a:gd name="connsiteX5" fmla="*/ 1263192 w 1263192"/>
                <a:gd name="connsiteY5" fmla="*/ 32529 h 517453"/>
                <a:gd name="connsiteX0" fmla="*/ 0 w 1282046"/>
                <a:gd name="connsiteY0" fmla="*/ 493187 h 516198"/>
                <a:gd name="connsiteX1" fmla="*/ 414780 w 1282046"/>
                <a:gd name="connsiteY1" fmla="*/ 493187 h 516198"/>
                <a:gd name="connsiteX2" fmla="*/ 556182 w 1282046"/>
                <a:gd name="connsiteY2" fmla="*/ 295225 h 516198"/>
                <a:gd name="connsiteX3" fmla="*/ 772999 w 1282046"/>
                <a:gd name="connsiteY3" fmla="*/ 31275 h 516198"/>
                <a:gd name="connsiteX4" fmla="*/ 1084083 w 1282046"/>
                <a:gd name="connsiteY4" fmla="*/ 2993 h 516198"/>
                <a:gd name="connsiteX5" fmla="*/ 1282046 w 1282046"/>
                <a:gd name="connsiteY5" fmla="*/ 12421 h 516198"/>
                <a:gd name="connsiteX0" fmla="*/ 0 w 1282046"/>
                <a:gd name="connsiteY0" fmla="*/ 493187 h 495494"/>
                <a:gd name="connsiteX1" fmla="*/ 216817 w 1282046"/>
                <a:gd name="connsiteY1" fmla="*/ 248090 h 495494"/>
                <a:gd name="connsiteX2" fmla="*/ 556182 w 1282046"/>
                <a:gd name="connsiteY2" fmla="*/ 295225 h 495494"/>
                <a:gd name="connsiteX3" fmla="*/ 772999 w 1282046"/>
                <a:gd name="connsiteY3" fmla="*/ 31275 h 495494"/>
                <a:gd name="connsiteX4" fmla="*/ 1084083 w 1282046"/>
                <a:gd name="connsiteY4" fmla="*/ 2993 h 495494"/>
                <a:gd name="connsiteX5" fmla="*/ 1282046 w 1282046"/>
                <a:gd name="connsiteY5" fmla="*/ 12421 h 495494"/>
                <a:gd name="connsiteX0" fmla="*/ 0 w 1282046"/>
                <a:gd name="connsiteY0" fmla="*/ 491030 h 493754"/>
                <a:gd name="connsiteX1" fmla="*/ 216817 w 1282046"/>
                <a:gd name="connsiteY1" fmla="*/ 245933 h 493754"/>
                <a:gd name="connsiteX2" fmla="*/ 490194 w 1282046"/>
                <a:gd name="connsiteY2" fmla="*/ 47971 h 493754"/>
                <a:gd name="connsiteX3" fmla="*/ 772999 w 1282046"/>
                <a:gd name="connsiteY3" fmla="*/ 29118 h 493754"/>
                <a:gd name="connsiteX4" fmla="*/ 1084083 w 1282046"/>
                <a:gd name="connsiteY4" fmla="*/ 836 h 493754"/>
                <a:gd name="connsiteX5" fmla="*/ 1282046 w 1282046"/>
                <a:gd name="connsiteY5" fmla="*/ 10264 h 493754"/>
                <a:gd name="connsiteX0" fmla="*/ 0 w 1282046"/>
                <a:gd name="connsiteY0" fmla="*/ 519779 h 522503"/>
                <a:gd name="connsiteX1" fmla="*/ 216817 w 1282046"/>
                <a:gd name="connsiteY1" fmla="*/ 274682 h 522503"/>
                <a:gd name="connsiteX2" fmla="*/ 490194 w 1282046"/>
                <a:gd name="connsiteY2" fmla="*/ 76720 h 522503"/>
                <a:gd name="connsiteX3" fmla="*/ 782426 w 1282046"/>
                <a:gd name="connsiteY3" fmla="*/ 1307 h 522503"/>
                <a:gd name="connsiteX4" fmla="*/ 1084083 w 1282046"/>
                <a:gd name="connsiteY4" fmla="*/ 29585 h 522503"/>
                <a:gd name="connsiteX5" fmla="*/ 1282046 w 1282046"/>
                <a:gd name="connsiteY5" fmla="*/ 39013 h 522503"/>
                <a:gd name="connsiteX0" fmla="*/ 0 w 1282046"/>
                <a:gd name="connsiteY0" fmla="*/ 519779 h 522392"/>
                <a:gd name="connsiteX1" fmla="*/ 235671 w 1282046"/>
                <a:gd name="connsiteY1" fmla="*/ 265255 h 522392"/>
                <a:gd name="connsiteX2" fmla="*/ 490194 w 1282046"/>
                <a:gd name="connsiteY2" fmla="*/ 76720 h 522392"/>
                <a:gd name="connsiteX3" fmla="*/ 782426 w 1282046"/>
                <a:gd name="connsiteY3" fmla="*/ 1307 h 522392"/>
                <a:gd name="connsiteX4" fmla="*/ 1084083 w 1282046"/>
                <a:gd name="connsiteY4" fmla="*/ 29585 h 522392"/>
                <a:gd name="connsiteX5" fmla="*/ 1282046 w 1282046"/>
                <a:gd name="connsiteY5" fmla="*/ 39013 h 522392"/>
                <a:gd name="connsiteX0" fmla="*/ 0 w 1282046"/>
                <a:gd name="connsiteY0" fmla="*/ 519779 h 522025"/>
                <a:gd name="connsiteX1" fmla="*/ 235671 w 1282046"/>
                <a:gd name="connsiteY1" fmla="*/ 227548 h 522025"/>
                <a:gd name="connsiteX2" fmla="*/ 490194 w 1282046"/>
                <a:gd name="connsiteY2" fmla="*/ 76720 h 522025"/>
                <a:gd name="connsiteX3" fmla="*/ 782426 w 1282046"/>
                <a:gd name="connsiteY3" fmla="*/ 1307 h 522025"/>
                <a:gd name="connsiteX4" fmla="*/ 1084083 w 1282046"/>
                <a:gd name="connsiteY4" fmla="*/ 29585 h 522025"/>
                <a:gd name="connsiteX5" fmla="*/ 1282046 w 1282046"/>
                <a:gd name="connsiteY5" fmla="*/ 39013 h 522025"/>
                <a:gd name="connsiteX0" fmla="*/ 0 w 1282046"/>
                <a:gd name="connsiteY0" fmla="*/ 519779 h 522191"/>
                <a:gd name="connsiteX1" fmla="*/ 235671 w 1282046"/>
                <a:gd name="connsiteY1" fmla="*/ 227548 h 522191"/>
                <a:gd name="connsiteX2" fmla="*/ 490194 w 1282046"/>
                <a:gd name="connsiteY2" fmla="*/ 76720 h 522191"/>
                <a:gd name="connsiteX3" fmla="*/ 782426 w 1282046"/>
                <a:gd name="connsiteY3" fmla="*/ 1307 h 522191"/>
                <a:gd name="connsiteX4" fmla="*/ 1084083 w 1282046"/>
                <a:gd name="connsiteY4" fmla="*/ 29585 h 522191"/>
                <a:gd name="connsiteX5" fmla="*/ 1282046 w 1282046"/>
                <a:gd name="connsiteY5" fmla="*/ 39013 h 522191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39296 h 539296"/>
                <a:gd name="connsiteX1" fmla="*/ 235671 w 1282046"/>
                <a:gd name="connsiteY1" fmla="*/ 247065 h 539296"/>
                <a:gd name="connsiteX2" fmla="*/ 490194 w 1282046"/>
                <a:gd name="connsiteY2" fmla="*/ 96237 h 539296"/>
                <a:gd name="connsiteX3" fmla="*/ 782426 w 1282046"/>
                <a:gd name="connsiteY3" fmla="*/ 20824 h 539296"/>
                <a:gd name="connsiteX4" fmla="*/ 1093509 w 1282046"/>
                <a:gd name="connsiteY4" fmla="*/ 1968 h 539296"/>
                <a:gd name="connsiteX5" fmla="*/ 1282046 w 1282046"/>
                <a:gd name="connsiteY5" fmla="*/ 58530 h 539296"/>
                <a:gd name="connsiteX0" fmla="*/ 0 w 1282046"/>
                <a:gd name="connsiteY0" fmla="*/ 540955 h 540955"/>
                <a:gd name="connsiteX1" fmla="*/ 235671 w 1282046"/>
                <a:gd name="connsiteY1" fmla="*/ 248724 h 540955"/>
                <a:gd name="connsiteX2" fmla="*/ 490194 w 1282046"/>
                <a:gd name="connsiteY2" fmla="*/ 97896 h 540955"/>
                <a:gd name="connsiteX3" fmla="*/ 782426 w 1282046"/>
                <a:gd name="connsiteY3" fmla="*/ 22483 h 540955"/>
                <a:gd name="connsiteX4" fmla="*/ 1093509 w 1282046"/>
                <a:gd name="connsiteY4" fmla="*/ 3627 h 540955"/>
                <a:gd name="connsiteX5" fmla="*/ 1282046 w 1282046"/>
                <a:gd name="connsiteY5" fmla="*/ 3628 h 540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2046" h="540955">
                  <a:moveTo>
                    <a:pt x="0" y="540955"/>
                  </a:moveTo>
                  <a:cubicBezTo>
                    <a:pt x="52633" y="456113"/>
                    <a:pt x="144546" y="331993"/>
                    <a:pt x="235671" y="248724"/>
                  </a:cubicBezTo>
                  <a:cubicBezTo>
                    <a:pt x="326796" y="165455"/>
                    <a:pt x="399068" y="135603"/>
                    <a:pt x="490194" y="97896"/>
                  </a:cubicBezTo>
                  <a:cubicBezTo>
                    <a:pt x="581320" y="60189"/>
                    <a:pt x="681874" y="38195"/>
                    <a:pt x="782426" y="22483"/>
                  </a:cubicBezTo>
                  <a:cubicBezTo>
                    <a:pt x="882979" y="6771"/>
                    <a:pt x="1010239" y="6769"/>
                    <a:pt x="1093509" y="3627"/>
                  </a:cubicBezTo>
                  <a:cubicBezTo>
                    <a:pt x="1176779" y="485"/>
                    <a:pt x="1243553" y="-2657"/>
                    <a:pt x="1282046" y="3628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8" name="Group 137"/>
            <p:cNvGrpSpPr/>
            <p:nvPr/>
          </p:nvGrpSpPr>
          <p:grpSpPr>
            <a:xfrm>
              <a:off x="5846522" y="973058"/>
              <a:ext cx="1717404" cy="1254773"/>
              <a:chOff x="2221414" y="2672593"/>
              <a:chExt cx="1717404" cy="1254773"/>
            </a:xfrm>
          </p:grpSpPr>
          <p:grpSp>
            <p:nvGrpSpPr>
              <p:cNvPr id="140" name="Group 139"/>
              <p:cNvGrpSpPr/>
              <p:nvPr/>
            </p:nvGrpSpPr>
            <p:grpSpPr>
              <a:xfrm>
                <a:off x="2221414" y="2672593"/>
                <a:ext cx="1656397" cy="914400"/>
                <a:chOff x="2221414" y="2672593"/>
                <a:chExt cx="1656397" cy="914400"/>
              </a:xfrm>
            </p:grpSpPr>
            <p:grpSp>
              <p:nvGrpSpPr>
                <p:cNvPr id="142" name="Group 141"/>
                <p:cNvGrpSpPr/>
                <p:nvPr/>
              </p:nvGrpSpPr>
              <p:grpSpPr>
                <a:xfrm>
                  <a:off x="2658611" y="2672593"/>
                  <a:ext cx="1219200" cy="914400"/>
                  <a:chOff x="2658611" y="2672593"/>
                  <a:chExt cx="1219200" cy="914400"/>
                </a:xfrm>
              </p:grpSpPr>
              <p:cxnSp>
                <p:nvCxnSpPr>
                  <p:cNvPr id="144" name="Straight Arrow Connector 143"/>
                  <p:cNvCxnSpPr/>
                  <p:nvPr/>
                </p:nvCxnSpPr>
                <p:spPr>
                  <a:xfrm flipV="1">
                    <a:off x="2667000" y="2672593"/>
                    <a:ext cx="0" cy="914400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" name="Straight Arrow Connector 144"/>
                  <p:cNvCxnSpPr/>
                  <p:nvPr/>
                </p:nvCxnSpPr>
                <p:spPr>
                  <a:xfrm rot="5400000" flipV="1">
                    <a:off x="3268211" y="2953984"/>
                    <a:ext cx="0" cy="1219200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43" name="TextBox 142"/>
                <p:cNvSpPr txBox="1"/>
                <p:nvPr/>
              </p:nvSpPr>
              <p:spPr>
                <a:xfrm>
                  <a:off x="2221414" y="2828300"/>
                  <a:ext cx="461665" cy="665118"/>
                </a:xfrm>
                <a:prstGeom prst="rect">
                  <a:avLst/>
                </a:prstGeom>
                <a:noFill/>
              </p:spPr>
              <p:txBody>
                <a:bodyPr vert="vert270" wrap="non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0000CC"/>
                      </a:solidFill>
                    </a:rPr>
                    <a:t>Value</a:t>
                  </a:r>
                  <a:endParaRPr lang="en-US" dirty="0">
                    <a:solidFill>
                      <a:srgbClr val="0000CC"/>
                    </a:solidFill>
                  </a:endParaRPr>
                </a:p>
              </p:txBody>
            </p:sp>
          </p:grpSp>
          <p:sp>
            <p:nvSpPr>
              <p:cNvPr id="141" name="TextBox 140"/>
              <p:cNvSpPr txBox="1"/>
              <p:nvPr/>
            </p:nvSpPr>
            <p:spPr>
              <a:xfrm>
                <a:off x="2597603" y="3558034"/>
                <a:ext cx="13412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CC"/>
                    </a:solidFill>
                  </a:rPr>
                  <a:t>parameter</a:t>
                </a:r>
                <a:endParaRPr lang="en-US" dirty="0">
                  <a:solidFill>
                    <a:srgbClr val="0000CC"/>
                  </a:solidFill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2044817" y="3514907"/>
            <a:ext cx="570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OR</a:t>
            </a:r>
            <a:endParaRPr lang="en-US" b="1" dirty="0"/>
          </a:p>
        </p:txBody>
      </p:sp>
      <p:sp>
        <p:nvSpPr>
          <p:cNvPr id="146" name="TextBox 145"/>
          <p:cNvSpPr txBox="1"/>
          <p:nvPr/>
        </p:nvSpPr>
        <p:spPr>
          <a:xfrm>
            <a:off x="4202948" y="3553872"/>
            <a:ext cx="570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OR</a:t>
            </a:r>
            <a:endParaRPr lang="en-US" b="1" dirty="0"/>
          </a:p>
        </p:txBody>
      </p:sp>
      <p:sp>
        <p:nvSpPr>
          <p:cNvPr id="147" name="TextBox 146"/>
          <p:cNvSpPr txBox="1"/>
          <p:nvPr/>
        </p:nvSpPr>
        <p:spPr>
          <a:xfrm>
            <a:off x="5967490" y="3510365"/>
            <a:ext cx="570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OR</a:t>
            </a:r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424635" y="4655002"/>
            <a:ext cx="81150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However, in other cases, the parameter never reaches large values (</a:t>
            </a:r>
            <a:r>
              <a:rPr lang="en-US" sz="2400" i="1" dirty="0"/>
              <a:t>e.g.</a:t>
            </a:r>
            <a:r>
              <a:rPr lang="en-US" sz="2400" dirty="0"/>
              <a:t> molar concentrations of typical protein species range form </a:t>
            </a:r>
            <a:r>
              <a:rPr lang="en-US" sz="2400" dirty="0" err="1"/>
              <a:t>nano</a:t>
            </a:r>
            <a:r>
              <a:rPr lang="en-US" sz="2400" dirty="0"/>
              <a:t>-molar to </a:t>
            </a:r>
            <a:r>
              <a:rPr lang="en-US" sz="2400" dirty="0" err="1"/>
              <a:t>milli</a:t>
            </a:r>
            <a:r>
              <a:rPr lang="en-US" sz="2400" dirty="0"/>
              <a:t>-molar so we don’t usually care about reaction rates at molar concentrations), so the divergent mathematical forms may be convenient</a:t>
            </a:r>
          </a:p>
        </p:txBody>
      </p:sp>
      <p:sp>
        <p:nvSpPr>
          <p:cNvPr id="47" name="Multiply 46"/>
          <p:cNvSpPr/>
          <p:nvPr/>
        </p:nvSpPr>
        <p:spPr>
          <a:xfrm>
            <a:off x="725062" y="3018238"/>
            <a:ext cx="1447800" cy="1371600"/>
          </a:xfrm>
          <a:prstGeom prst="mathMultiply">
            <a:avLst/>
          </a:prstGeom>
          <a:solidFill>
            <a:srgbClr val="FF0000">
              <a:alpha val="6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Multiply 47"/>
          <p:cNvSpPr/>
          <p:nvPr/>
        </p:nvSpPr>
        <p:spPr>
          <a:xfrm>
            <a:off x="7066898" y="2982231"/>
            <a:ext cx="1447800" cy="1371600"/>
          </a:xfrm>
          <a:prstGeom prst="mathMultiply">
            <a:avLst/>
          </a:prstGeom>
          <a:solidFill>
            <a:srgbClr val="FF0000">
              <a:alpha val="6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55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Value at Infinity</a:t>
            </a: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352506" y="621049"/>
                <a:ext cx="8715294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 smtClean="0"/>
                  <a:t>Mathematics constrains the slope of the function at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∞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2000" b="0" i="0" dirty="0" smtClean="0">
                        <a:latin typeface="Cambria Math" panose="02040503050406030204" pitchFamily="18" charset="0"/>
                      </a:rPr>
                      <m:t>slope</m:t>
                    </m:r>
                    <m:d>
                      <m:d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∞</m:t>
                        </m:r>
                      </m:e>
                    </m:d>
                  </m:oMath>
                </a14:m>
                <a:endParaRPr lang="en-US" sz="2000" dirty="0" smtClean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506" y="621049"/>
                <a:ext cx="8715294" cy="400110"/>
              </a:xfrm>
              <a:prstGeom prst="rect">
                <a:avLst/>
              </a:prstGeom>
              <a:blipFill rotWithShape="0">
                <a:blip r:embed="rId6"/>
                <a:stretch>
                  <a:fillRect l="-769" t="-7576" b="-2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576331" y="5578177"/>
            <a:ext cx="780930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For (−∞,∞) range of values or parameters have extra options </a:t>
            </a:r>
          </a:p>
          <a:p>
            <a:r>
              <a:rPr lang="en-US" sz="2000" b="1" dirty="0">
                <a:solidFill>
                  <a:srgbClr val="FF0000"/>
                </a:solidFill>
              </a:rPr>
              <a:t>For oscillatory or chaotic dependence of value on parameters, less constrained, but some of these ideas still apply</a:t>
            </a:r>
            <a:endParaRPr lang="en-US" sz="2000" dirty="0"/>
          </a:p>
        </p:txBody>
      </p:sp>
      <p:grpSp>
        <p:nvGrpSpPr>
          <p:cNvPr id="8" name="Group 7"/>
          <p:cNvGrpSpPr/>
          <p:nvPr/>
        </p:nvGrpSpPr>
        <p:grpSpPr>
          <a:xfrm>
            <a:off x="576331" y="2121261"/>
            <a:ext cx="7215271" cy="1604774"/>
            <a:chOff x="276306" y="2219714"/>
            <a:chExt cx="7215271" cy="1604774"/>
          </a:xfrm>
        </p:grpSpPr>
        <p:cxnSp>
          <p:nvCxnSpPr>
            <p:cNvPr id="22" name="Straight Arrow Connector 21"/>
            <p:cNvCxnSpPr/>
            <p:nvPr/>
          </p:nvCxnSpPr>
          <p:spPr>
            <a:xfrm>
              <a:off x="1769092" y="2645846"/>
              <a:ext cx="440231" cy="172386"/>
            </a:xfrm>
            <a:prstGeom prst="straightConnector1">
              <a:avLst/>
            </a:prstGeom>
            <a:ln w="38100" cmpd="dbl">
              <a:solidFill>
                <a:srgbClr val="0000CC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1736058" y="2634797"/>
              <a:ext cx="2761" cy="337432"/>
            </a:xfrm>
            <a:prstGeom prst="straightConnector1">
              <a:avLst/>
            </a:prstGeom>
            <a:ln w="38100" cmpd="dbl">
              <a:solidFill>
                <a:srgbClr val="0000CC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6"/>
            <p:cNvGrpSpPr/>
            <p:nvPr/>
          </p:nvGrpSpPr>
          <p:grpSpPr>
            <a:xfrm>
              <a:off x="276306" y="2219714"/>
              <a:ext cx="7215271" cy="1533396"/>
              <a:chOff x="276306" y="2219714"/>
              <a:chExt cx="7215271" cy="1533396"/>
            </a:xfrm>
          </p:grpSpPr>
          <p:grpSp>
            <p:nvGrpSpPr>
              <p:cNvPr id="54" name="Group 53"/>
              <p:cNvGrpSpPr/>
              <p:nvPr/>
            </p:nvGrpSpPr>
            <p:grpSpPr>
              <a:xfrm>
                <a:off x="276306" y="2219714"/>
                <a:ext cx="1953074" cy="1533395"/>
                <a:chOff x="484188" y="1238485"/>
                <a:chExt cx="2382759" cy="1923258"/>
              </a:xfrm>
            </p:grpSpPr>
            <p:grpSp>
              <p:nvGrpSpPr>
                <p:cNvPr id="64" name="Group 63"/>
                <p:cNvGrpSpPr/>
                <p:nvPr/>
              </p:nvGrpSpPr>
              <p:grpSpPr>
                <a:xfrm>
                  <a:off x="484188" y="1890273"/>
                  <a:ext cx="1717404" cy="1271470"/>
                  <a:chOff x="2221414" y="2672593"/>
                  <a:chExt cx="1717404" cy="1271470"/>
                </a:xfrm>
              </p:grpSpPr>
              <p:grpSp>
                <p:nvGrpSpPr>
                  <p:cNvPr id="78" name="Group 77"/>
                  <p:cNvGrpSpPr/>
                  <p:nvPr/>
                </p:nvGrpSpPr>
                <p:grpSpPr>
                  <a:xfrm>
                    <a:off x="2221414" y="2672593"/>
                    <a:ext cx="1656397" cy="914400"/>
                    <a:chOff x="2221414" y="2672593"/>
                    <a:chExt cx="1656397" cy="914400"/>
                  </a:xfrm>
                </p:grpSpPr>
                <p:grpSp>
                  <p:nvGrpSpPr>
                    <p:cNvPr id="80" name="Group 79"/>
                    <p:cNvGrpSpPr/>
                    <p:nvPr/>
                  </p:nvGrpSpPr>
                  <p:grpSpPr>
                    <a:xfrm>
                      <a:off x="2658611" y="2672593"/>
                      <a:ext cx="1219200" cy="914400"/>
                      <a:chOff x="2658611" y="2672593"/>
                      <a:chExt cx="1219200" cy="914400"/>
                    </a:xfrm>
                  </p:grpSpPr>
                  <p:cxnSp>
                    <p:nvCxnSpPr>
                      <p:cNvPr id="82" name="Straight Arrow Connector 81"/>
                      <p:cNvCxnSpPr/>
                      <p:nvPr/>
                    </p:nvCxnSpPr>
                    <p:spPr>
                      <a:xfrm flipV="1">
                        <a:off x="2667000" y="2672593"/>
                        <a:ext cx="0" cy="9144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3" name="Straight Arrow Connector 82"/>
                      <p:cNvCxnSpPr/>
                      <p:nvPr/>
                    </p:nvCxnSpPr>
                    <p:spPr>
                      <a:xfrm rot="5400000" flipV="1">
                        <a:off x="3268211" y="2963411"/>
                        <a:ext cx="0" cy="12192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81" name="TextBox 80"/>
                    <p:cNvSpPr txBox="1"/>
                    <p:nvPr/>
                  </p:nvSpPr>
                  <p:spPr>
                    <a:xfrm>
                      <a:off x="2221414" y="2828300"/>
                      <a:ext cx="461665" cy="665118"/>
                    </a:xfrm>
                    <a:prstGeom prst="rect">
                      <a:avLst/>
                    </a:prstGeom>
                    <a:noFill/>
                  </p:spPr>
                  <p:txBody>
                    <a:bodyPr vert="vert270" wrap="non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Value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sp>
                <p:nvSpPr>
                  <p:cNvPr id="79" name="TextBox 78"/>
                  <p:cNvSpPr txBox="1"/>
                  <p:nvPr/>
                </p:nvSpPr>
                <p:spPr>
                  <a:xfrm>
                    <a:off x="2597604" y="3558034"/>
                    <a:ext cx="1341214" cy="38602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dirty="0" smtClean="0">
                        <a:solidFill>
                          <a:srgbClr val="0000CC"/>
                        </a:solidFill>
                      </a:rPr>
                      <a:t>parameter</a:t>
                    </a:r>
                    <a:endParaRPr lang="en-US" sz="1400" dirty="0">
                      <a:solidFill>
                        <a:srgbClr val="0000CC"/>
                      </a:solidFill>
                    </a:endParaRPr>
                  </a:p>
                </p:txBody>
              </p:sp>
            </p:grpSp>
            <p:grpSp>
              <p:nvGrpSpPr>
                <p:cNvPr id="57" name="Group 56"/>
                <p:cNvGrpSpPr/>
                <p:nvPr/>
              </p:nvGrpSpPr>
              <p:grpSpPr>
                <a:xfrm>
                  <a:off x="2257347" y="1238485"/>
                  <a:ext cx="609600" cy="500227"/>
                  <a:chOff x="8168517" y="4588469"/>
                  <a:chExt cx="609600" cy="500227"/>
                </a:xfrm>
              </p:grpSpPr>
              <p:grpSp>
                <p:nvGrpSpPr>
                  <p:cNvPr id="58" name="Group 57"/>
                  <p:cNvGrpSpPr/>
                  <p:nvPr/>
                </p:nvGrpSpPr>
                <p:grpSpPr>
                  <a:xfrm>
                    <a:off x="8168517" y="4882619"/>
                    <a:ext cx="609600" cy="206077"/>
                    <a:chOff x="8140817" y="2708558"/>
                    <a:chExt cx="609600" cy="206077"/>
                  </a:xfrm>
                </p:grpSpPr>
                <p:cxnSp>
                  <p:nvCxnSpPr>
                    <p:cNvPr id="62" name="Straight Arrow Connector 61"/>
                    <p:cNvCxnSpPr/>
                    <p:nvPr/>
                  </p:nvCxnSpPr>
                  <p:spPr>
                    <a:xfrm>
                      <a:off x="8140817" y="2914634"/>
                      <a:ext cx="609600" cy="0"/>
                    </a:xfrm>
                    <a:prstGeom prst="straightConnector1">
                      <a:avLst/>
                    </a:prstGeom>
                    <a:ln w="38100" cmpd="dbl">
                      <a:solidFill>
                        <a:srgbClr val="0000CC"/>
                      </a:solidFill>
                      <a:prstDash val="soli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3" name="Straight Arrow Connector 62"/>
                    <p:cNvCxnSpPr/>
                    <p:nvPr/>
                  </p:nvCxnSpPr>
                  <p:spPr>
                    <a:xfrm flipV="1">
                      <a:off x="8140817" y="2708558"/>
                      <a:ext cx="585131" cy="206077"/>
                    </a:xfrm>
                    <a:prstGeom prst="straightConnector1">
                      <a:avLst/>
                    </a:prstGeom>
                    <a:ln w="38100" cmpd="dbl">
                      <a:solidFill>
                        <a:srgbClr val="0070C0"/>
                      </a:solidFill>
                      <a:prstDash val="soli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60" name="Straight Arrow Connector 59"/>
                  <p:cNvCxnSpPr/>
                  <p:nvPr/>
                </p:nvCxnSpPr>
                <p:spPr>
                  <a:xfrm flipV="1">
                    <a:off x="8179631" y="4588469"/>
                    <a:ext cx="395" cy="461780"/>
                  </a:xfrm>
                  <a:prstGeom prst="straightConnector1">
                    <a:avLst/>
                  </a:prstGeom>
                  <a:ln w="38100" cmpd="dbl">
                    <a:solidFill>
                      <a:srgbClr val="0070C0"/>
                    </a:solidFill>
                    <a:prstDash val="solid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9" name="Group 28"/>
              <p:cNvGrpSpPr/>
              <p:nvPr/>
            </p:nvGrpSpPr>
            <p:grpSpPr>
              <a:xfrm>
                <a:off x="2887713" y="2655553"/>
                <a:ext cx="1962507" cy="1097555"/>
                <a:chOff x="484188" y="1785136"/>
                <a:chExt cx="2394268" cy="1376607"/>
              </a:xfrm>
            </p:grpSpPr>
            <p:grpSp>
              <p:nvGrpSpPr>
                <p:cNvPr id="30" name="Group 29"/>
                <p:cNvGrpSpPr/>
                <p:nvPr/>
              </p:nvGrpSpPr>
              <p:grpSpPr>
                <a:xfrm>
                  <a:off x="484188" y="1890273"/>
                  <a:ext cx="1717404" cy="1271470"/>
                  <a:chOff x="2221414" y="2672593"/>
                  <a:chExt cx="1717404" cy="1271470"/>
                </a:xfrm>
              </p:grpSpPr>
              <p:grpSp>
                <p:nvGrpSpPr>
                  <p:cNvPr id="38" name="Group 37"/>
                  <p:cNvGrpSpPr/>
                  <p:nvPr/>
                </p:nvGrpSpPr>
                <p:grpSpPr>
                  <a:xfrm>
                    <a:off x="2221414" y="2672593"/>
                    <a:ext cx="1656397" cy="914400"/>
                    <a:chOff x="2221414" y="2672593"/>
                    <a:chExt cx="1656397" cy="914400"/>
                  </a:xfrm>
                </p:grpSpPr>
                <p:grpSp>
                  <p:nvGrpSpPr>
                    <p:cNvPr id="40" name="Group 39"/>
                    <p:cNvGrpSpPr/>
                    <p:nvPr/>
                  </p:nvGrpSpPr>
                  <p:grpSpPr>
                    <a:xfrm>
                      <a:off x="2658611" y="2672593"/>
                      <a:ext cx="1219200" cy="914400"/>
                      <a:chOff x="2658611" y="2672593"/>
                      <a:chExt cx="1219200" cy="914400"/>
                    </a:xfrm>
                  </p:grpSpPr>
                  <p:cxnSp>
                    <p:nvCxnSpPr>
                      <p:cNvPr id="42" name="Straight Arrow Connector 41"/>
                      <p:cNvCxnSpPr/>
                      <p:nvPr/>
                    </p:nvCxnSpPr>
                    <p:spPr>
                      <a:xfrm flipV="1">
                        <a:off x="2667000" y="2672593"/>
                        <a:ext cx="0" cy="9144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3" name="Straight Arrow Connector 42"/>
                      <p:cNvCxnSpPr/>
                      <p:nvPr/>
                    </p:nvCxnSpPr>
                    <p:spPr>
                      <a:xfrm rot="5400000" flipV="1">
                        <a:off x="3268211" y="2963411"/>
                        <a:ext cx="0" cy="12192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41" name="TextBox 40"/>
                    <p:cNvSpPr txBox="1"/>
                    <p:nvPr/>
                  </p:nvSpPr>
                  <p:spPr>
                    <a:xfrm>
                      <a:off x="2221414" y="2828300"/>
                      <a:ext cx="461665" cy="665118"/>
                    </a:xfrm>
                    <a:prstGeom prst="rect">
                      <a:avLst/>
                    </a:prstGeom>
                    <a:noFill/>
                  </p:spPr>
                  <p:txBody>
                    <a:bodyPr vert="vert270" wrap="non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Value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sp>
                <p:nvSpPr>
                  <p:cNvPr id="39" name="TextBox 38"/>
                  <p:cNvSpPr txBox="1"/>
                  <p:nvPr/>
                </p:nvSpPr>
                <p:spPr>
                  <a:xfrm>
                    <a:off x="2597604" y="3558034"/>
                    <a:ext cx="1341214" cy="38602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dirty="0" smtClean="0">
                        <a:solidFill>
                          <a:srgbClr val="0000CC"/>
                        </a:solidFill>
                      </a:rPr>
                      <a:t>parameter</a:t>
                    </a:r>
                    <a:endParaRPr lang="en-US" sz="1400" dirty="0">
                      <a:solidFill>
                        <a:srgbClr val="0000CC"/>
                      </a:solidFill>
                    </a:endParaRPr>
                  </a:p>
                </p:txBody>
              </p:sp>
            </p:grpSp>
            <p:grpSp>
              <p:nvGrpSpPr>
                <p:cNvPr id="31" name="Group 30"/>
                <p:cNvGrpSpPr/>
                <p:nvPr/>
              </p:nvGrpSpPr>
              <p:grpSpPr>
                <a:xfrm>
                  <a:off x="2268856" y="1785136"/>
                  <a:ext cx="609600" cy="503680"/>
                  <a:chOff x="8180026" y="5135120"/>
                  <a:chExt cx="609600" cy="503680"/>
                </a:xfrm>
              </p:grpSpPr>
              <p:cxnSp>
                <p:nvCxnSpPr>
                  <p:cNvPr id="37" name="Straight Arrow Connector 36"/>
                  <p:cNvCxnSpPr/>
                  <p:nvPr/>
                </p:nvCxnSpPr>
                <p:spPr>
                  <a:xfrm flipV="1">
                    <a:off x="8186002" y="5429270"/>
                    <a:ext cx="585132" cy="206077"/>
                  </a:xfrm>
                  <a:prstGeom prst="straightConnector1">
                    <a:avLst/>
                  </a:prstGeom>
                  <a:ln w="38100" cmpd="sng">
                    <a:solidFill>
                      <a:srgbClr val="0000CC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Arrow Connector 32"/>
                  <p:cNvCxnSpPr/>
                  <p:nvPr/>
                </p:nvCxnSpPr>
                <p:spPr>
                  <a:xfrm>
                    <a:off x="8180026" y="5638800"/>
                    <a:ext cx="609600" cy="0"/>
                  </a:xfrm>
                  <a:prstGeom prst="straightConnector1">
                    <a:avLst/>
                  </a:prstGeom>
                  <a:ln w="38100">
                    <a:solidFill>
                      <a:srgbClr val="0000CC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Arrow Connector 33"/>
                  <p:cNvCxnSpPr/>
                  <p:nvPr/>
                </p:nvCxnSpPr>
                <p:spPr>
                  <a:xfrm flipV="1">
                    <a:off x="8197116" y="5135120"/>
                    <a:ext cx="395" cy="461780"/>
                  </a:xfrm>
                  <a:prstGeom prst="straightConnector1">
                    <a:avLst/>
                  </a:prstGeom>
                  <a:ln w="38100" cmpd="sng">
                    <a:solidFill>
                      <a:srgbClr val="0000CC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44" name="Group 43"/>
              <p:cNvGrpSpPr/>
              <p:nvPr/>
            </p:nvGrpSpPr>
            <p:grpSpPr>
              <a:xfrm>
                <a:off x="5499120" y="2739379"/>
                <a:ext cx="1992457" cy="1013731"/>
                <a:chOff x="484188" y="1890273"/>
                <a:chExt cx="2430807" cy="1271470"/>
              </a:xfrm>
            </p:grpSpPr>
            <p:grpSp>
              <p:nvGrpSpPr>
                <p:cNvPr id="45" name="Group 44"/>
                <p:cNvGrpSpPr/>
                <p:nvPr/>
              </p:nvGrpSpPr>
              <p:grpSpPr>
                <a:xfrm>
                  <a:off x="484188" y="1890273"/>
                  <a:ext cx="1717404" cy="1271470"/>
                  <a:chOff x="2221414" y="2672593"/>
                  <a:chExt cx="1717404" cy="1271470"/>
                </a:xfrm>
              </p:grpSpPr>
              <p:grpSp>
                <p:nvGrpSpPr>
                  <p:cNvPr id="53" name="Group 52"/>
                  <p:cNvGrpSpPr/>
                  <p:nvPr/>
                </p:nvGrpSpPr>
                <p:grpSpPr>
                  <a:xfrm>
                    <a:off x="2221414" y="2672593"/>
                    <a:ext cx="1656397" cy="914400"/>
                    <a:chOff x="2221414" y="2672593"/>
                    <a:chExt cx="1656397" cy="914400"/>
                  </a:xfrm>
                </p:grpSpPr>
                <p:grpSp>
                  <p:nvGrpSpPr>
                    <p:cNvPr id="56" name="Group 55"/>
                    <p:cNvGrpSpPr/>
                    <p:nvPr/>
                  </p:nvGrpSpPr>
                  <p:grpSpPr>
                    <a:xfrm>
                      <a:off x="2658611" y="2672593"/>
                      <a:ext cx="1219200" cy="914400"/>
                      <a:chOff x="2658611" y="2672593"/>
                      <a:chExt cx="1219200" cy="914400"/>
                    </a:xfrm>
                  </p:grpSpPr>
                  <p:cxnSp>
                    <p:nvCxnSpPr>
                      <p:cNvPr id="66" name="Straight Arrow Connector 65"/>
                      <p:cNvCxnSpPr/>
                      <p:nvPr/>
                    </p:nvCxnSpPr>
                    <p:spPr>
                      <a:xfrm flipV="1">
                        <a:off x="2667000" y="2672593"/>
                        <a:ext cx="0" cy="9144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7" name="Straight Arrow Connector 66"/>
                      <p:cNvCxnSpPr/>
                      <p:nvPr/>
                    </p:nvCxnSpPr>
                    <p:spPr>
                      <a:xfrm rot="5400000" flipV="1">
                        <a:off x="3268211" y="2963411"/>
                        <a:ext cx="0" cy="12192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65" name="TextBox 64"/>
                    <p:cNvSpPr txBox="1"/>
                    <p:nvPr/>
                  </p:nvSpPr>
                  <p:spPr>
                    <a:xfrm>
                      <a:off x="2221414" y="2828300"/>
                      <a:ext cx="461665" cy="665118"/>
                    </a:xfrm>
                    <a:prstGeom prst="rect">
                      <a:avLst/>
                    </a:prstGeom>
                    <a:noFill/>
                  </p:spPr>
                  <p:txBody>
                    <a:bodyPr vert="vert270" wrap="non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Value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sp>
                <p:nvSpPr>
                  <p:cNvPr id="55" name="TextBox 54"/>
                  <p:cNvSpPr txBox="1"/>
                  <p:nvPr/>
                </p:nvSpPr>
                <p:spPr>
                  <a:xfrm>
                    <a:off x="2597604" y="3558034"/>
                    <a:ext cx="1341214" cy="38602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dirty="0" smtClean="0">
                        <a:solidFill>
                          <a:srgbClr val="0000CC"/>
                        </a:solidFill>
                      </a:rPr>
                      <a:t>parameter</a:t>
                    </a:r>
                    <a:endParaRPr lang="en-US" sz="1400" dirty="0">
                      <a:solidFill>
                        <a:srgbClr val="0000CC"/>
                      </a:solidFill>
                    </a:endParaRPr>
                  </a:p>
                </p:txBody>
              </p:sp>
            </p:grpSp>
            <p:grpSp>
              <p:nvGrpSpPr>
                <p:cNvPr id="46" name="Group 45"/>
                <p:cNvGrpSpPr/>
                <p:nvPr/>
              </p:nvGrpSpPr>
              <p:grpSpPr>
                <a:xfrm>
                  <a:off x="2305395" y="2305662"/>
                  <a:ext cx="609600" cy="500227"/>
                  <a:chOff x="8216565" y="5655646"/>
                  <a:chExt cx="609600" cy="500227"/>
                </a:xfrm>
              </p:grpSpPr>
              <p:grpSp>
                <p:nvGrpSpPr>
                  <p:cNvPr id="47" name="Group 46"/>
                  <p:cNvGrpSpPr/>
                  <p:nvPr/>
                </p:nvGrpSpPr>
                <p:grpSpPr>
                  <a:xfrm>
                    <a:off x="8216565" y="5949796"/>
                    <a:ext cx="609600" cy="206077"/>
                    <a:chOff x="8188865" y="3775735"/>
                    <a:chExt cx="609600" cy="206077"/>
                  </a:xfrm>
                </p:grpSpPr>
                <p:cxnSp>
                  <p:nvCxnSpPr>
                    <p:cNvPr id="50" name="Straight Arrow Connector 49"/>
                    <p:cNvCxnSpPr/>
                    <p:nvPr/>
                  </p:nvCxnSpPr>
                  <p:spPr>
                    <a:xfrm>
                      <a:off x="8188865" y="3980596"/>
                      <a:ext cx="609600" cy="0"/>
                    </a:xfrm>
                    <a:prstGeom prst="straightConnector1">
                      <a:avLst/>
                    </a:prstGeom>
                    <a:ln w="38100">
                      <a:solidFill>
                        <a:srgbClr val="0000CC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" name="Straight Arrow Connector 51"/>
                    <p:cNvCxnSpPr/>
                    <p:nvPr/>
                  </p:nvCxnSpPr>
                  <p:spPr>
                    <a:xfrm flipV="1">
                      <a:off x="8197890" y="3775735"/>
                      <a:ext cx="585131" cy="206077"/>
                    </a:xfrm>
                    <a:prstGeom prst="straightConnector1">
                      <a:avLst/>
                    </a:prstGeom>
                    <a:ln w="38100" cmpd="sng">
                      <a:solidFill>
                        <a:srgbClr val="0000CC"/>
                      </a:solidFill>
                      <a:prstDash val="soli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49" name="Straight Arrow Connector 48"/>
                  <p:cNvCxnSpPr/>
                  <p:nvPr/>
                </p:nvCxnSpPr>
                <p:spPr>
                  <a:xfrm flipV="1">
                    <a:off x="8236704" y="5655646"/>
                    <a:ext cx="395" cy="461780"/>
                  </a:xfrm>
                  <a:prstGeom prst="straightConnector1">
                    <a:avLst/>
                  </a:prstGeom>
                  <a:ln w="38100" cmpd="sng">
                    <a:solidFill>
                      <a:srgbClr val="0000CC"/>
                    </a:solidFill>
                    <a:prstDash val="solid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68" name="Straight Arrow Connector 67"/>
            <p:cNvCxnSpPr/>
            <p:nvPr/>
          </p:nvCxnSpPr>
          <p:spPr>
            <a:xfrm>
              <a:off x="4357295" y="3054379"/>
              <a:ext cx="324" cy="368173"/>
            </a:xfrm>
            <a:prstGeom prst="straightConnector1">
              <a:avLst/>
            </a:prstGeom>
            <a:ln w="38100" cmpd="sng">
              <a:solidFill>
                <a:srgbClr val="0000CC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/>
            <p:nvPr/>
          </p:nvCxnSpPr>
          <p:spPr>
            <a:xfrm>
              <a:off x="4390919" y="3066079"/>
              <a:ext cx="440231" cy="172386"/>
            </a:xfrm>
            <a:prstGeom prst="straightConnector1">
              <a:avLst/>
            </a:prstGeom>
            <a:ln w="38100" cmpd="sng">
              <a:solidFill>
                <a:srgbClr val="0000CC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>
              <a:off x="7040760" y="3498105"/>
              <a:ext cx="440231" cy="172386"/>
            </a:xfrm>
            <a:prstGeom prst="straightConnector1">
              <a:avLst/>
            </a:prstGeom>
            <a:ln w="38100" cmpd="sng">
              <a:solidFill>
                <a:srgbClr val="0000CC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>
              <a:off x="7007726" y="3487056"/>
              <a:ext cx="2761" cy="337432"/>
            </a:xfrm>
            <a:prstGeom prst="straightConnector1">
              <a:avLst/>
            </a:prstGeom>
            <a:ln w="38100" cmpd="sng">
              <a:solidFill>
                <a:srgbClr val="0000CC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TextBox 71"/>
          <p:cNvSpPr txBox="1"/>
          <p:nvPr/>
        </p:nvSpPr>
        <p:spPr>
          <a:xfrm>
            <a:off x="4339726" y="3615092"/>
            <a:ext cx="70243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rgbClr val="0000CC"/>
                </a:solidFill>
              </a:rPr>
              <a:t>?</a:t>
            </a:r>
            <a:endParaRPr lang="en-US" sz="66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3980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Value at Infinity</a:t>
            </a: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352506" y="621049"/>
                <a:ext cx="8715294" cy="16312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 smtClean="0"/>
                  <a:t>Mathematics constrains the slope of the function at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∞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2000" b="0" i="0" dirty="0" smtClean="0">
                        <a:latin typeface="Cambria Math" panose="02040503050406030204" pitchFamily="18" charset="0"/>
                      </a:rPr>
                      <m:t>slope</m:t>
                    </m:r>
                    <m:d>
                      <m:d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∞</m:t>
                        </m:r>
                      </m:e>
                    </m:d>
                  </m:oMath>
                </a14:m>
                <a:endParaRPr lang="en-US" sz="2000" dirty="0" smtClean="0"/>
              </a:p>
              <a:p>
                <a:endParaRPr lang="en-US" sz="2000" dirty="0"/>
              </a:p>
              <a:p>
                <a:r>
                  <a:rPr lang="en-US" sz="2000" dirty="0"/>
                  <a:t>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dirty="0">
                        <a:latin typeface="Cambria Math" panose="02040503050406030204" pitchFamily="18" charset="0"/>
                      </a:rPr>
                      <m:t>value</m:t>
                    </m:r>
                    <m:d>
                      <m:d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∞</m:t>
                        </m:r>
                      </m:e>
                    </m:d>
                    <m:r>
                      <a:rPr lang="en-US" sz="2000" i="1" dirty="0">
                        <a:latin typeface="Cambria Math" panose="02040503050406030204" pitchFamily="18" charset="0"/>
                      </a:rPr>
                      <m:t>≥ 0</m:t>
                    </m:r>
                    <m:r>
                      <a:rPr lang="en-US" sz="2000" dirty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b="1" dirty="0"/>
                  <a:t>must</a:t>
                </a:r>
                <a:r>
                  <a:rPr lang="en-US" sz="2000" dirty="0"/>
                  <a:t> have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dirty="0">
                        <a:latin typeface="Cambria Math" panose="02040503050406030204" pitchFamily="18" charset="0"/>
                      </a:rPr>
                      <m:t>slope</m:t>
                    </m:r>
                    <m:d>
                      <m:d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∞</m:t>
                        </m:r>
                      </m:e>
                    </m:d>
                    <m:r>
                      <a:rPr lang="en-US" sz="2000" i="1" dirty="0">
                        <a:latin typeface="Cambria Math" panose="02040503050406030204" pitchFamily="18" charset="0"/>
                      </a:rPr>
                      <m:t>= 0</m:t>
                    </m:r>
                  </m:oMath>
                </a14:m>
                <a:endParaRPr lang="en-US" sz="2000" dirty="0" smtClean="0"/>
              </a:p>
              <a:p>
                <a:r>
                  <a:rPr lang="en-US" sz="2000" dirty="0" smtClean="0"/>
                  <a:t>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dirty="0">
                        <a:latin typeface="Cambria Math" panose="02040503050406030204" pitchFamily="18" charset="0"/>
                      </a:rPr>
                      <m:t>value</m:t>
                    </m:r>
                    <m:d>
                      <m:d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∞</m:t>
                        </m:r>
                      </m:e>
                    </m:d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=∞</m:t>
                    </m:r>
                    <m:r>
                      <a:rPr lang="en-US" sz="2000" dirty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b="1" dirty="0"/>
                  <a:t>must</a:t>
                </a:r>
                <a:r>
                  <a:rPr lang="en-US" sz="2000" dirty="0"/>
                  <a:t> have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dirty="0">
                        <a:latin typeface="Cambria Math" panose="02040503050406030204" pitchFamily="18" charset="0"/>
                      </a:rPr>
                      <m:t>slope</m:t>
                    </m:r>
                    <m:d>
                      <m:d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∞</m:t>
                        </m:r>
                      </m:e>
                    </m:d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 0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dirty="0" smtClean="0">
                        <a:latin typeface="Cambria Math" panose="02040503050406030204" pitchFamily="18" charset="0"/>
                      </a:rPr>
                      <m:t>or</m:t>
                    </m:r>
                    <m:r>
                      <a:rPr lang="en-US" sz="2000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∞</m:t>
                    </m:r>
                  </m:oMath>
                </a14:m>
                <a:endParaRPr lang="en-US" sz="2000" dirty="0"/>
              </a:p>
              <a:p>
                <a:endParaRPr lang="en-US" sz="20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506" y="621049"/>
                <a:ext cx="8715294" cy="1631216"/>
              </a:xfrm>
              <a:prstGeom prst="rect">
                <a:avLst/>
              </a:prstGeom>
              <a:blipFill rotWithShape="0">
                <a:blip r:embed="rId5"/>
                <a:stretch>
                  <a:fillRect l="-769" t="-18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576331" y="5578177"/>
            <a:ext cx="780930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For (−∞,∞) range of values or parameters have extra options </a:t>
            </a:r>
          </a:p>
          <a:p>
            <a:r>
              <a:rPr lang="en-US" sz="2000" b="1" dirty="0">
                <a:solidFill>
                  <a:srgbClr val="FF0000"/>
                </a:solidFill>
              </a:rPr>
              <a:t>For oscillatory or chaotic dependence of value on parameters, less constrained, but some of these ideas still apply</a:t>
            </a:r>
            <a:endParaRPr lang="en-US" sz="2000" dirty="0"/>
          </a:p>
        </p:txBody>
      </p:sp>
      <p:grpSp>
        <p:nvGrpSpPr>
          <p:cNvPr id="8" name="Group 7"/>
          <p:cNvGrpSpPr/>
          <p:nvPr/>
        </p:nvGrpSpPr>
        <p:grpSpPr>
          <a:xfrm>
            <a:off x="576331" y="2121261"/>
            <a:ext cx="7215271" cy="1604774"/>
            <a:chOff x="276306" y="2219714"/>
            <a:chExt cx="7215271" cy="1604774"/>
          </a:xfrm>
        </p:grpSpPr>
        <p:cxnSp>
          <p:nvCxnSpPr>
            <p:cNvPr id="22" name="Straight Arrow Connector 21"/>
            <p:cNvCxnSpPr/>
            <p:nvPr/>
          </p:nvCxnSpPr>
          <p:spPr>
            <a:xfrm>
              <a:off x="1769092" y="2645846"/>
              <a:ext cx="440231" cy="172386"/>
            </a:xfrm>
            <a:prstGeom prst="straightConnector1">
              <a:avLst/>
            </a:prstGeom>
            <a:ln w="38100" cmpd="dbl">
              <a:solidFill>
                <a:srgbClr val="0000CC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1736058" y="2634797"/>
              <a:ext cx="2761" cy="337432"/>
            </a:xfrm>
            <a:prstGeom prst="straightConnector1">
              <a:avLst/>
            </a:prstGeom>
            <a:ln w="38100" cmpd="dbl">
              <a:solidFill>
                <a:srgbClr val="0000CC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6"/>
            <p:cNvGrpSpPr/>
            <p:nvPr/>
          </p:nvGrpSpPr>
          <p:grpSpPr>
            <a:xfrm>
              <a:off x="276306" y="2219714"/>
              <a:ext cx="7215271" cy="1533396"/>
              <a:chOff x="276306" y="2219714"/>
              <a:chExt cx="7215271" cy="1533396"/>
            </a:xfrm>
          </p:grpSpPr>
          <p:grpSp>
            <p:nvGrpSpPr>
              <p:cNvPr id="54" name="Group 53"/>
              <p:cNvGrpSpPr/>
              <p:nvPr/>
            </p:nvGrpSpPr>
            <p:grpSpPr>
              <a:xfrm>
                <a:off x="276306" y="2219714"/>
                <a:ext cx="1953074" cy="1533395"/>
                <a:chOff x="484188" y="1238485"/>
                <a:chExt cx="2382759" cy="1923258"/>
              </a:xfrm>
            </p:grpSpPr>
            <p:grpSp>
              <p:nvGrpSpPr>
                <p:cNvPr id="64" name="Group 63"/>
                <p:cNvGrpSpPr/>
                <p:nvPr/>
              </p:nvGrpSpPr>
              <p:grpSpPr>
                <a:xfrm>
                  <a:off x="484188" y="1890273"/>
                  <a:ext cx="1717404" cy="1271470"/>
                  <a:chOff x="2221414" y="2672593"/>
                  <a:chExt cx="1717404" cy="1271470"/>
                </a:xfrm>
              </p:grpSpPr>
              <p:grpSp>
                <p:nvGrpSpPr>
                  <p:cNvPr id="78" name="Group 77"/>
                  <p:cNvGrpSpPr/>
                  <p:nvPr/>
                </p:nvGrpSpPr>
                <p:grpSpPr>
                  <a:xfrm>
                    <a:off x="2221414" y="2672593"/>
                    <a:ext cx="1656397" cy="914400"/>
                    <a:chOff x="2221414" y="2672593"/>
                    <a:chExt cx="1656397" cy="914400"/>
                  </a:xfrm>
                </p:grpSpPr>
                <p:grpSp>
                  <p:nvGrpSpPr>
                    <p:cNvPr id="80" name="Group 79"/>
                    <p:cNvGrpSpPr/>
                    <p:nvPr/>
                  </p:nvGrpSpPr>
                  <p:grpSpPr>
                    <a:xfrm>
                      <a:off x="2658611" y="2672593"/>
                      <a:ext cx="1219200" cy="914400"/>
                      <a:chOff x="2658611" y="2672593"/>
                      <a:chExt cx="1219200" cy="914400"/>
                    </a:xfrm>
                  </p:grpSpPr>
                  <p:cxnSp>
                    <p:nvCxnSpPr>
                      <p:cNvPr id="82" name="Straight Arrow Connector 81"/>
                      <p:cNvCxnSpPr/>
                      <p:nvPr/>
                    </p:nvCxnSpPr>
                    <p:spPr>
                      <a:xfrm flipV="1">
                        <a:off x="2667000" y="2672593"/>
                        <a:ext cx="0" cy="9144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3" name="Straight Arrow Connector 82"/>
                      <p:cNvCxnSpPr/>
                      <p:nvPr/>
                    </p:nvCxnSpPr>
                    <p:spPr>
                      <a:xfrm rot="5400000" flipV="1">
                        <a:off x="3268211" y="2963411"/>
                        <a:ext cx="0" cy="12192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81" name="TextBox 80"/>
                    <p:cNvSpPr txBox="1"/>
                    <p:nvPr/>
                  </p:nvSpPr>
                  <p:spPr>
                    <a:xfrm>
                      <a:off x="2221414" y="2828300"/>
                      <a:ext cx="461665" cy="665118"/>
                    </a:xfrm>
                    <a:prstGeom prst="rect">
                      <a:avLst/>
                    </a:prstGeom>
                    <a:noFill/>
                  </p:spPr>
                  <p:txBody>
                    <a:bodyPr vert="vert270" wrap="non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Value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sp>
                <p:nvSpPr>
                  <p:cNvPr id="79" name="TextBox 78"/>
                  <p:cNvSpPr txBox="1"/>
                  <p:nvPr/>
                </p:nvSpPr>
                <p:spPr>
                  <a:xfrm>
                    <a:off x="2597604" y="3558034"/>
                    <a:ext cx="1341214" cy="38602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dirty="0" smtClean="0">
                        <a:solidFill>
                          <a:srgbClr val="0000CC"/>
                        </a:solidFill>
                      </a:rPr>
                      <a:t>parameter</a:t>
                    </a:r>
                    <a:endParaRPr lang="en-US" sz="1400" dirty="0">
                      <a:solidFill>
                        <a:srgbClr val="0000CC"/>
                      </a:solidFill>
                    </a:endParaRPr>
                  </a:p>
                </p:txBody>
              </p:sp>
            </p:grpSp>
            <p:grpSp>
              <p:nvGrpSpPr>
                <p:cNvPr id="57" name="Group 56"/>
                <p:cNvGrpSpPr/>
                <p:nvPr/>
              </p:nvGrpSpPr>
              <p:grpSpPr>
                <a:xfrm>
                  <a:off x="2257347" y="1238485"/>
                  <a:ext cx="609600" cy="500227"/>
                  <a:chOff x="8168517" y="4588469"/>
                  <a:chExt cx="609600" cy="500227"/>
                </a:xfrm>
              </p:grpSpPr>
              <p:grpSp>
                <p:nvGrpSpPr>
                  <p:cNvPr id="58" name="Group 57"/>
                  <p:cNvGrpSpPr/>
                  <p:nvPr/>
                </p:nvGrpSpPr>
                <p:grpSpPr>
                  <a:xfrm>
                    <a:off x="8168517" y="4882619"/>
                    <a:ext cx="609600" cy="206077"/>
                    <a:chOff x="8140817" y="2708558"/>
                    <a:chExt cx="609600" cy="206077"/>
                  </a:xfrm>
                </p:grpSpPr>
                <p:cxnSp>
                  <p:nvCxnSpPr>
                    <p:cNvPr id="62" name="Straight Arrow Connector 61"/>
                    <p:cNvCxnSpPr/>
                    <p:nvPr/>
                  </p:nvCxnSpPr>
                  <p:spPr>
                    <a:xfrm>
                      <a:off x="8140817" y="2914634"/>
                      <a:ext cx="609600" cy="0"/>
                    </a:xfrm>
                    <a:prstGeom prst="straightConnector1">
                      <a:avLst/>
                    </a:prstGeom>
                    <a:ln w="38100" cmpd="dbl">
                      <a:solidFill>
                        <a:srgbClr val="0000CC"/>
                      </a:solidFill>
                      <a:prstDash val="soli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3" name="Straight Arrow Connector 62"/>
                    <p:cNvCxnSpPr/>
                    <p:nvPr/>
                  </p:nvCxnSpPr>
                  <p:spPr>
                    <a:xfrm flipV="1">
                      <a:off x="8140817" y="2708558"/>
                      <a:ext cx="585131" cy="206077"/>
                    </a:xfrm>
                    <a:prstGeom prst="straightConnector1">
                      <a:avLst/>
                    </a:prstGeom>
                    <a:ln w="38100" cmpd="dbl">
                      <a:solidFill>
                        <a:srgbClr val="0070C0"/>
                      </a:solidFill>
                      <a:prstDash val="soli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60" name="Straight Arrow Connector 59"/>
                  <p:cNvCxnSpPr/>
                  <p:nvPr/>
                </p:nvCxnSpPr>
                <p:spPr>
                  <a:xfrm flipV="1">
                    <a:off x="8179631" y="4588469"/>
                    <a:ext cx="395" cy="461780"/>
                  </a:xfrm>
                  <a:prstGeom prst="straightConnector1">
                    <a:avLst/>
                  </a:prstGeom>
                  <a:ln w="38100" cmpd="dbl">
                    <a:solidFill>
                      <a:srgbClr val="0070C0"/>
                    </a:solidFill>
                    <a:prstDash val="solid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9" name="Group 28"/>
              <p:cNvGrpSpPr/>
              <p:nvPr/>
            </p:nvGrpSpPr>
            <p:grpSpPr>
              <a:xfrm>
                <a:off x="2887713" y="2655553"/>
                <a:ext cx="1962507" cy="1097555"/>
                <a:chOff x="484188" y="1785136"/>
                <a:chExt cx="2394268" cy="1376607"/>
              </a:xfrm>
            </p:grpSpPr>
            <p:grpSp>
              <p:nvGrpSpPr>
                <p:cNvPr id="30" name="Group 29"/>
                <p:cNvGrpSpPr/>
                <p:nvPr/>
              </p:nvGrpSpPr>
              <p:grpSpPr>
                <a:xfrm>
                  <a:off x="484188" y="1890273"/>
                  <a:ext cx="1717404" cy="1271470"/>
                  <a:chOff x="2221414" y="2672593"/>
                  <a:chExt cx="1717404" cy="1271470"/>
                </a:xfrm>
              </p:grpSpPr>
              <p:grpSp>
                <p:nvGrpSpPr>
                  <p:cNvPr id="38" name="Group 37"/>
                  <p:cNvGrpSpPr/>
                  <p:nvPr/>
                </p:nvGrpSpPr>
                <p:grpSpPr>
                  <a:xfrm>
                    <a:off x="2221414" y="2672593"/>
                    <a:ext cx="1656397" cy="914400"/>
                    <a:chOff x="2221414" y="2672593"/>
                    <a:chExt cx="1656397" cy="914400"/>
                  </a:xfrm>
                </p:grpSpPr>
                <p:grpSp>
                  <p:nvGrpSpPr>
                    <p:cNvPr id="40" name="Group 39"/>
                    <p:cNvGrpSpPr/>
                    <p:nvPr/>
                  </p:nvGrpSpPr>
                  <p:grpSpPr>
                    <a:xfrm>
                      <a:off x="2658611" y="2672593"/>
                      <a:ext cx="1219200" cy="914400"/>
                      <a:chOff x="2658611" y="2672593"/>
                      <a:chExt cx="1219200" cy="914400"/>
                    </a:xfrm>
                  </p:grpSpPr>
                  <p:cxnSp>
                    <p:nvCxnSpPr>
                      <p:cNvPr id="42" name="Straight Arrow Connector 41"/>
                      <p:cNvCxnSpPr/>
                      <p:nvPr/>
                    </p:nvCxnSpPr>
                    <p:spPr>
                      <a:xfrm flipV="1">
                        <a:off x="2667000" y="2672593"/>
                        <a:ext cx="0" cy="9144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3" name="Straight Arrow Connector 42"/>
                      <p:cNvCxnSpPr/>
                      <p:nvPr/>
                    </p:nvCxnSpPr>
                    <p:spPr>
                      <a:xfrm rot="5400000" flipV="1">
                        <a:off x="3268211" y="2963411"/>
                        <a:ext cx="0" cy="12192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41" name="TextBox 40"/>
                    <p:cNvSpPr txBox="1"/>
                    <p:nvPr/>
                  </p:nvSpPr>
                  <p:spPr>
                    <a:xfrm>
                      <a:off x="2221414" y="2828300"/>
                      <a:ext cx="461665" cy="665118"/>
                    </a:xfrm>
                    <a:prstGeom prst="rect">
                      <a:avLst/>
                    </a:prstGeom>
                    <a:noFill/>
                  </p:spPr>
                  <p:txBody>
                    <a:bodyPr vert="vert270" wrap="non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Value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sp>
                <p:nvSpPr>
                  <p:cNvPr id="39" name="TextBox 38"/>
                  <p:cNvSpPr txBox="1"/>
                  <p:nvPr/>
                </p:nvSpPr>
                <p:spPr>
                  <a:xfrm>
                    <a:off x="2597604" y="3558034"/>
                    <a:ext cx="1341214" cy="38602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dirty="0" smtClean="0">
                        <a:solidFill>
                          <a:srgbClr val="0000CC"/>
                        </a:solidFill>
                      </a:rPr>
                      <a:t>parameter</a:t>
                    </a:r>
                    <a:endParaRPr lang="en-US" sz="1400" dirty="0">
                      <a:solidFill>
                        <a:srgbClr val="0000CC"/>
                      </a:solidFill>
                    </a:endParaRPr>
                  </a:p>
                </p:txBody>
              </p:sp>
            </p:grpSp>
            <p:grpSp>
              <p:nvGrpSpPr>
                <p:cNvPr id="31" name="Group 30"/>
                <p:cNvGrpSpPr/>
                <p:nvPr/>
              </p:nvGrpSpPr>
              <p:grpSpPr>
                <a:xfrm>
                  <a:off x="2268856" y="1785136"/>
                  <a:ext cx="609600" cy="503680"/>
                  <a:chOff x="8180026" y="5135120"/>
                  <a:chExt cx="609600" cy="503680"/>
                </a:xfrm>
              </p:grpSpPr>
              <p:cxnSp>
                <p:nvCxnSpPr>
                  <p:cNvPr id="37" name="Straight Arrow Connector 36"/>
                  <p:cNvCxnSpPr/>
                  <p:nvPr/>
                </p:nvCxnSpPr>
                <p:spPr>
                  <a:xfrm flipV="1">
                    <a:off x="8186002" y="5429270"/>
                    <a:ext cx="585132" cy="206077"/>
                  </a:xfrm>
                  <a:prstGeom prst="straightConnector1">
                    <a:avLst/>
                  </a:prstGeom>
                  <a:ln w="38100" cmpd="sng">
                    <a:solidFill>
                      <a:srgbClr val="0000CC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Arrow Connector 32"/>
                  <p:cNvCxnSpPr/>
                  <p:nvPr/>
                </p:nvCxnSpPr>
                <p:spPr>
                  <a:xfrm>
                    <a:off x="8180026" y="5638800"/>
                    <a:ext cx="609600" cy="0"/>
                  </a:xfrm>
                  <a:prstGeom prst="straightConnector1">
                    <a:avLst/>
                  </a:prstGeom>
                  <a:ln w="38100">
                    <a:solidFill>
                      <a:srgbClr val="0000CC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Arrow Connector 33"/>
                  <p:cNvCxnSpPr/>
                  <p:nvPr/>
                </p:nvCxnSpPr>
                <p:spPr>
                  <a:xfrm flipV="1">
                    <a:off x="8197116" y="5135120"/>
                    <a:ext cx="395" cy="461780"/>
                  </a:xfrm>
                  <a:prstGeom prst="straightConnector1">
                    <a:avLst/>
                  </a:prstGeom>
                  <a:ln w="38100" cmpd="sng">
                    <a:solidFill>
                      <a:srgbClr val="0000CC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44" name="Group 43"/>
              <p:cNvGrpSpPr/>
              <p:nvPr/>
            </p:nvGrpSpPr>
            <p:grpSpPr>
              <a:xfrm>
                <a:off x="5499120" y="2739379"/>
                <a:ext cx="1992457" cy="1013731"/>
                <a:chOff x="484188" y="1890273"/>
                <a:chExt cx="2430807" cy="1271470"/>
              </a:xfrm>
            </p:grpSpPr>
            <p:grpSp>
              <p:nvGrpSpPr>
                <p:cNvPr id="45" name="Group 44"/>
                <p:cNvGrpSpPr/>
                <p:nvPr/>
              </p:nvGrpSpPr>
              <p:grpSpPr>
                <a:xfrm>
                  <a:off x="484188" y="1890273"/>
                  <a:ext cx="1717404" cy="1271470"/>
                  <a:chOff x="2221414" y="2672593"/>
                  <a:chExt cx="1717404" cy="1271470"/>
                </a:xfrm>
              </p:grpSpPr>
              <p:grpSp>
                <p:nvGrpSpPr>
                  <p:cNvPr id="53" name="Group 52"/>
                  <p:cNvGrpSpPr/>
                  <p:nvPr/>
                </p:nvGrpSpPr>
                <p:grpSpPr>
                  <a:xfrm>
                    <a:off x="2221414" y="2672593"/>
                    <a:ext cx="1656397" cy="914400"/>
                    <a:chOff x="2221414" y="2672593"/>
                    <a:chExt cx="1656397" cy="914400"/>
                  </a:xfrm>
                </p:grpSpPr>
                <p:grpSp>
                  <p:nvGrpSpPr>
                    <p:cNvPr id="56" name="Group 55"/>
                    <p:cNvGrpSpPr/>
                    <p:nvPr/>
                  </p:nvGrpSpPr>
                  <p:grpSpPr>
                    <a:xfrm>
                      <a:off x="2658611" y="2672593"/>
                      <a:ext cx="1219200" cy="914400"/>
                      <a:chOff x="2658611" y="2672593"/>
                      <a:chExt cx="1219200" cy="914400"/>
                    </a:xfrm>
                  </p:grpSpPr>
                  <p:cxnSp>
                    <p:nvCxnSpPr>
                      <p:cNvPr id="66" name="Straight Arrow Connector 65"/>
                      <p:cNvCxnSpPr/>
                      <p:nvPr/>
                    </p:nvCxnSpPr>
                    <p:spPr>
                      <a:xfrm flipV="1">
                        <a:off x="2667000" y="2672593"/>
                        <a:ext cx="0" cy="9144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7" name="Straight Arrow Connector 66"/>
                      <p:cNvCxnSpPr/>
                      <p:nvPr/>
                    </p:nvCxnSpPr>
                    <p:spPr>
                      <a:xfrm rot="5400000" flipV="1">
                        <a:off x="3268211" y="2963411"/>
                        <a:ext cx="0" cy="12192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65" name="TextBox 64"/>
                    <p:cNvSpPr txBox="1"/>
                    <p:nvPr/>
                  </p:nvSpPr>
                  <p:spPr>
                    <a:xfrm>
                      <a:off x="2221414" y="2828300"/>
                      <a:ext cx="461665" cy="665118"/>
                    </a:xfrm>
                    <a:prstGeom prst="rect">
                      <a:avLst/>
                    </a:prstGeom>
                    <a:noFill/>
                  </p:spPr>
                  <p:txBody>
                    <a:bodyPr vert="vert270" wrap="non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Value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sp>
                <p:nvSpPr>
                  <p:cNvPr id="55" name="TextBox 54"/>
                  <p:cNvSpPr txBox="1"/>
                  <p:nvPr/>
                </p:nvSpPr>
                <p:spPr>
                  <a:xfrm>
                    <a:off x="2597604" y="3558034"/>
                    <a:ext cx="1341214" cy="38602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dirty="0" smtClean="0">
                        <a:solidFill>
                          <a:srgbClr val="0000CC"/>
                        </a:solidFill>
                      </a:rPr>
                      <a:t>parameter</a:t>
                    </a:r>
                    <a:endParaRPr lang="en-US" sz="1400" dirty="0">
                      <a:solidFill>
                        <a:srgbClr val="0000CC"/>
                      </a:solidFill>
                    </a:endParaRPr>
                  </a:p>
                </p:txBody>
              </p:sp>
            </p:grpSp>
            <p:grpSp>
              <p:nvGrpSpPr>
                <p:cNvPr id="46" name="Group 45"/>
                <p:cNvGrpSpPr/>
                <p:nvPr/>
              </p:nvGrpSpPr>
              <p:grpSpPr>
                <a:xfrm>
                  <a:off x="2305395" y="2305662"/>
                  <a:ext cx="609600" cy="500227"/>
                  <a:chOff x="8216565" y="5655646"/>
                  <a:chExt cx="609600" cy="500227"/>
                </a:xfrm>
              </p:grpSpPr>
              <p:grpSp>
                <p:nvGrpSpPr>
                  <p:cNvPr id="47" name="Group 46"/>
                  <p:cNvGrpSpPr/>
                  <p:nvPr/>
                </p:nvGrpSpPr>
                <p:grpSpPr>
                  <a:xfrm>
                    <a:off x="8216565" y="5949796"/>
                    <a:ext cx="609600" cy="206077"/>
                    <a:chOff x="8188865" y="3775735"/>
                    <a:chExt cx="609600" cy="206077"/>
                  </a:xfrm>
                </p:grpSpPr>
                <p:cxnSp>
                  <p:nvCxnSpPr>
                    <p:cNvPr id="50" name="Straight Arrow Connector 49"/>
                    <p:cNvCxnSpPr/>
                    <p:nvPr/>
                  </p:nvCxnSpPr>
                  <p:spPr>
                    <a:xfrm>
                      <a:off x="8188865" y="3980596"/>
                      <a:ext cx="609600" cy="0"/>
                    </a:xfrm>
                    <a:prstGeom prst="straightConnector1">
                      <a:avLst/>
                    </a:prstGeom>
                    <a:ln w="38100">
                      <a:solidFill>
                        <a:srgbClr val="0000CC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" name="Straight Arrow Connector 51"/>
                    <p:cNvCxnSpPr/>
                    <p:nvPr/>
                  </p:nvCxnSpPr>
                  <p:spPr>
                    <a:xfrm flipV="1">
                      <a:off x="8197890" y="3775735"/>
                      <a:ext cx="585131" cy="206077"/>
                    </a:xfrm>
                    <a:prstGeom prst="straightConnector1">
                      <a:avLst/>
                    </a:prstGeom>
                    <a:ln w="38100" cmpd="sng">
                      <a:solidFill>
                        <a:srgbClr val="0000CC"/>
                      </a:solidFill>
                      <a:prstDash val="soli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49" name="Straight Arrow Connector 48"/>
                  <p:cNvCxnSpPr/>
                  <p:nvPr/>
                </p:nvCxnSpPr>
                <p:spPr>
                  <a:xfrm flipV="1">
                    <a:off x="8236704" y="5655646"/>
                    <a:ext cx="395" cy="461780"/>
                  </a:xfrm>
                  <a:prstGeom prst="straightConnector1">
                    <a:avLst/>
                  </a:prstGeom>
                  <a:ln w="38100" cmpd="sng">
                    <a:solidFill>
                      <a:srgbClr val="0000CC"/>
                    </a:solidFill>
                    <a:prstDash val="solid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68" name="Straight Arrow Connector 67"/>
            <p:cNvCxnSpPr/>
            <p:nvPr/>
          </p:nvCxnSpPr>
          <p:spPr>
            <a:xfrm>
              <a:off x="4357295" y="3054379"/>
              <a:ext cx="324" cy="368173"/>
            </a:xfrm>
            <a:prstGeom prst="straightConnector1">
              <a:avLst/>
            </a:prstGeom>
            <a:ln w="38100" cmpd="sng">
              <a:solidFill>
                <a:srgbClr val="0000CC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/>
            <p:nvPr/>
          </p:nvCxnSpPr>
          <p:spPr>
            <a:xfrm>
              <a:off x="4390919" y="3066079"/>
              <a:ext cx="440231" cy="172386"/>
            </a:xfrm>
            <a:prstGeom prst="straightConnector1">
              <a:avLst/>
            </a:prstGeom>
            <a:ln w="38100" cmpd="sng">
              <a:solidFill>
                <a:srgbClr val="0000CC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>
              <a:off x="7040760" y="3498105"/>
              <a:ext cx="440231" cy="172386"/>
            </a:xfrm>
            <a:prstGeom prst="straightConnector1">
              <a:avLst/>
            </a:prstGeom>
            <a:ln w="38100" cmpd="sng">
              <a:solidFill>
                <a:srgbClr val="0000CC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>
              <a:off x="7007726" y="3487056"/>
              <a:ext cx="2761" cy="337432"/>
            </a:xfrm>
            <a:prstGeom prst="straightConnector1">
              <a:avLst/>
            </a:prstGeom>
            <a:ln w="38100" cmpd="sng">
              <a:solidFill>
                <a:srgbClr val="0000CC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TextBox 71"/>
          <p:cNvSpPr txBox="1"/>
          <p:nvPr/>
        </p:nvSpPr>
        <p:spPr>
          <a:xfrm>
            <a:off x="4339726" y="3615092"/>
            <a:ext cx="70243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rgbClr val="0000CC"/>
                </a:solidFill>
              </a:rPr>
              <a:t>?</a:t>
            </a:r>
            <a:endParaRPr lang="en-US" sz="66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9416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Value at Infinity</a:t>
            </a: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352506" y="621049"/>
                <a:ext cx="8715294" cy="16312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 smtClean="0"/>
                  <a:t>Mathematics constrains the slope of the function at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∞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2000" b="0" i="0" dirty="0" smtClean="0">
                        <a:latin typeface="Cambria Math" panose="02040503050406030204" pitchFamily="18" charset="0"/>
                      </a:rPr>
                      <m:t>slope</m:t>
                    </m:r>
                    <m:d>
                      <m:d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∞</m:t>
                        </m:r>
                      </m:e>
                    </m:d>
                  </m:oMath>
                </a14:m>
                <a:endParaRPr lang="en-US" sz="2000" dirty="0" smtClean="0"/>
              </a:p>
              <a:p>
                <a:endParaRPr lang="en-US" sz="2000" dirty="0"/>
              </a:p>
              <a:p>
                <a:r>
                  <a:rPr lang="en-US" sz="2000" dirty="0"/>
                  <a:t>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dirty="0">
                        <a:latin typeface="Cambria Math" panose="02040503050406030204" pitchFamily="18" charset="0"/>
                      </a:rPr>
                      <m:t>value</m:t>
                    </m:r>
                    <m:d>
                      <m:d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∞</m:t>
                        </m:r>
                      </m:e>
                    </m:d>
                    <m:r>
                      <a:rPr lang="en-US" sz="2000" i="1" dirty="0">
                        <a:latin typeface="Cambria Math" panose="02040503050406030204" pitchFamily="18" charset="0"/>
                      </a:rPr>
                      <m:t>≥ 0</m:t>
                    </m:r>
                    <m:r>
                      <a:rPr lang="en-US" sz="2000" dirty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b="1" dirty="0"/>
                  <a:t>must</a:t>
                </a:r>
                <a:r>
                  <a:rPr lang="en-US" sz="2000" dirty="0"/>
                  <a:t> have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dirty="0">
                        <a:latin typeface="Cambria Math" panose="02040503050406030204" pitchFamily="18" charset="0"/>
                      </a:rPr>
                      <m:t>slope</m:t>
                    </m:r>
                    <m:d>
                      <m:d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∞</m:t>
                        </m:r>
                      </m:e>
                    </m:d>
                    <m:r>
                      <a:rPr lang="en-US" sz="2000" i="1" dirty="0">
                        <a:latin typeface="Cambria Math" panose="02040503050406030204" pitchFamily="18" charset="0"/>
                      </a:rPr>
                      <m:t>= 0</m:t>
                    </m:r>
                  </m:oMath>
                </a14:m>
                <a:endParaRPr lang="en-US" sz="2000" dirty="0" smtClean="0"/>
              </a:p>
              <a:p>
                <a:r>
                  <a:rPr lang="en-US" sz="2000" dirty="0" smtClean="0"/>
                  <a:t>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dirty="0">
                        <a:latin typeface="Cambria Math" panose="02040503050406030204" pitchFamily="18" charset="0"/>
                      </a:rPr>
                      <m:t>value</m:t>
                    </m:r>
                    <m:d>
                      <m:d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∞</m:t>
                        </m:r>
                      </m:e>
                    </m:d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=∞</m:t>
                    </m:r>
                    <m:r>
                      <a:rPr lang="en-US" sz="2000" dirty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b="1" dirty="0"/>
                  <a:t>must</a:t>
                </a:r>
                <a:r>
                  <a:rPr lang="en-US" sz="2000" dirty="0"/>
                  <a:t> have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dirty="0">
                        <a:latin typeface="Cambria Math" panose="02040503050406030204" pitchFamily="18" charset="0"/>
                      </a:rPr>
                      <m:t>slope</m:t>
                    </m:r>
                    <m:d>
                      <m:d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∞</m:t>
                        </m:r>
                      </m:e>
                    </m:d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 0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dirty="0" smtClean="0">
                        <a:latin typeface="Cambria Math" panose="02040503050406030204" pitchFamily="18" charset="0"/>
                      </a:rPr>
                      <m:t>or</m:t>
                    </m:r>
                    <m:r>
                      <a:rPr lang="en-US" sz="2000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∞</m:t>
                    </m:r>
                  </m:oMath>
                </a14:m>
                <a:endParaRPr lang="en-US" sz="2000" dirty="0"/>
              </a:p>
              <a:p>
                <a:endParaRPr lang="en-US" sz="20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506" y="621049"/>
                <a:ext cx="8715294" cy="1631216"/>
              </a:xfrm>
              <a:prstGeom prst="rect">
                <a:avLst/>
              </a:prstGeom>
              <a:blipFill rotWithShape="0">
                <a:blip r:embed="rId5"/>
                <a:stretch>
                  <a:fillRect l="-769" t="-18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/>
          <p:cNvGrpSpPr/>
          <p:nvPr/>
        </p:nvGrpSpPr>
        <p:grpSpPr>
          <a:xfrm>
            <a:off x="576331" y="2121261"/>
            <a:ext cx="7215271" cy="1604774"/>
            <a:chOff x="276306" y="2219714"/>
            <a:chExt cx="7215271" cy="1604774"/>
          </a:xfrm>
        </p:grpSpPr>
        <p:cxnSp>
          <p:nvCxnSpPr>
            <p:cNvPr id="22" name="Straight Arrow Connector 21"/>
            <p:cNvCxnSpPr/>
            <p:nvPr/>
          </p:nvCxnSpPr>
          <p:spPr>
            <a:xfrm>
              <a:off x="1769092" y="2645846"/>
              <a:ext cx="440231" cy="172386"/>
            </a:xfrm>
            <a:prstGeom prst="straightConnector1">
              <a:avLst/>
            </a:prstGeom>
            <a:ln w="38100" cmpd="dbl">
              <a:solidFill>
                <a:srgbClr val="FF0000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1736058" y="2634797"/>
              <a:ext cx="2761" cy="337432"/>
            </a:xfrm>
            <a:prstGeom prst="straightConnector1">
              <a:avLst/>
            </a:prstGeom>
            <a:ln w="38100" cmpd="dbl">
              <a:solidFill>
                <a:srgbClr val="FF0000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6"/>
            <p:cNvGrpSpPr/>
            <p:nvPr/>
          </p:nvGrpSpPr>
          <p:grpSpPr>
            <a:xfrm>
              <a:off x="276306" y="2219714"/>
              <a:ext cx="7215271" cy="1533396"/>
              <a:chOff x="276306" y="2219714"/>
              <a:chExt cx="7215271" cy="1533396"/>
            </a:xfrm>
          </p:grpSpPr>
          <p:grpSp>
            <p:nvGrpSpPr>
              <p:cNvPr id="54" name="Group 53"/>
              <p:cNvGrpSpPr/>
              <p:nvPr/>
            </p:nvGrpSpPr>
            <p:grpSpPr>
              <a:xfrm>
                <a:off x="276306" y="2219714"/>
                <a:ext cx="1953074" cy="1533395"/>
                <a:chOff x="484188" y="1238485"/>
                <a:chExt cx="2382759" cy="1923258"/>
              </a:xfrm>
            </p:grpSpPr>
            <p:grpSp>
              <p:nvGrpSpPr>
                <p:cNvPr id="64" name="Group 63"/>
                <p:cNvGrpSpPr/>
                <p:nvPr/>
              </p:nvGrpSpPr>
              <p:grpSpPr>
                <a:xfrm>
                  <a:off x="484188" y="1890273"/>
                  <a:ext cx="1717404" cy="1271470"/>
                  <a:chOff x="2221414" y="2672593"/>
                  <a:chExt cx="1717404" cy="1271470"/>
                </a:xfrm>
              </p:grpSpPr>
              <p:grpSp>
                <p:nvGrpSpPr>
                  <p:cNvPr id="78" name="Group 77"/>
                  <p:cNvGrpSpPr/>
                  <p:nvPr/>
                </p:nvGrpSpPr>
                <p:grpSpPr>
                  <a:xfrm>
                    <a:off x="2221414" y="2672593"/>
                    <a:ext cx="1656397" cy="914400"/>
                    <a:chOff x="2221414" y="2672593"/>
                    <a:chExt cx="1656397" cy="914400"/>
                  </a:xfrm>
                </p:grpSpPr>
                <p:grpSp>
                  <p:nvGrpSpPr>
                    <p:cNvPr id="80" name="Group 79"/>
                    <p:cNvGrpSpPr/>
                    <p:nvPr/>
                  </p:nvGrpSpPr>
                  <p:grpSpPr>
                    <a:xfrm>
                      <a:off x="2658611" y="2672593"/>
                      <a:ext cx="1219200" cy="914400"/>
                      <a:chOff x="2658611" y="2672593"/>
                      <a:chExt cx="1219200" cy="914400"/>
                    </a:xfrm>
                  </p:grpSpPr>
                  <p:cxnSp>
                    <p:nvCxnSpPr>
                      <p:cNvPr id="82" name="Straight Arrow Connector 81"/>
                      <p:cNvCxnSpPr/>
                      <p:nvPr/>
                    </p:nvCxnSpPr>
                    <p:spPr>
                      <a:xfrm flipV="1">
                        <a:off x="2667000" y="2672593"/>
                        <a:ext cx="0" cy="9144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3" name="Straight Arrow Connector 82"/>
                      <p:cNvCxnSpPr/>
                      <p:nvPr/>
                    </p:nvCxnSpPr>
                    <p:spPr>
                      <a:xfrm rot="5400000" flipV="1">
                        <a:off x="3268211" y="2963411"/>
                        <a:ext cx="0" cy="12192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81" name="TextBox 80"/>
                    <p:cNvSpPr txBox="1"/>
                    <p:nvPr/>
                  </p:nvSpPr>
                  <p:spPr>
                    <a:xfrm>
                      <a:off x="2221414" y="2828300"/>
                      <a:ext cx="461665" cy="665118"/>
                    </a:xfrm>
                    <a:prstGeom prst="rect">
                      <a:avLst/>
                    </a:prstGeom>
                    <a:noFill/>
                  </p:spPr>
                  <p:txBody>
                    <a:bodyPr vert="vert270" wrap="non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Value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sp>
                <p:nvSpPr>
                  <p:cNvPr id="79" name="TextBox 78"/>
                  <p:cNvSpPr txBox="1"/>
                  <p:nvPr/>
                </p:nvSpPr>
                <p:spPr>
                  <a:xfrm>
                    <a:off x="2597604" y="3558034"/>
                    <a:ext cx="1341214" cy="38602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dirty="0" smtClean="0">
                        <a:solidFill>
                          <a:srgbClr val="0000CC"/>
                        </a:solidFill>
                      </a:rPr>
                      <a:t>parameter</a:t>
                    </a:r>
                    <a:endParaRPr lang="en-US" sz="1400" dirty="0">
                      <a:solidFill>
                        <a:srgbClr val="0000CC"/>
                      </a:solidFill>
                    </a:endParaRPr>
                  </a:p>
                </p:txBody>
              </p:sp>
            </p:grpSp>
            <p:grpSp>
              <p:nvGrpSpPr>
                <p:cNvPr id="57" name="Group 56"/>
                <p:cNvGrpSpPr/>
                <p:nvPr/>
              </p:nvGrpSpPr>
              <p:grpSpPr>
                <a:xfrm>
                  <a:off x="2257347" y="1238485"/>
                  <a:ext cx="609600" cy="500227"/>
                  <a:chOff x="8168517" y="4588469"/>
                  <a:chExt cx="609600" cy="500227"/>
                </a:xfrm>
              </p:grpSpPr>
              <p:grpSp>
                <p:nvGrpSpPr>
                  <p:cNvPr id="58" name="Group 57"/>
                  <p:cNvGrpSpPr/>
                  <p:nvPr/>
                </p:nvGrpSpPr>
                <p:grpSpPr>
                  <a:xfrm>
                    <a:off x="8168517" y="4882619"/>
                    <a:ext cx="609600" cy="206077"/>
                    <a:chOff x="8140817" y="2708558"/>
                    <a:chExt cx="609600" cy="206077"/>
                  </a:xfrm>
                </p:grpSpPr>
                <p:cxnSp>
                  <p:nvCxnSpPr>
                    <p:cNvPr id="62" name="Straight Arrow Connector 61"/>
                    <p:cNvCxnSpPr/>
                    <p:nvPr/>
                  </p:nvCxnSpPr>
                  <p:spPr>
                    <a:xfrm>
                      <a:off x="8140817" y="2914634"/>
                      <a:ext cx="609600" cy="0"/>
                    </a:xfrm>
                    <a:prstGeom prst="straightConnector1">
                      <a:avLst/>
                    </a:prstGeom>
                    <a:ln w="38100" cmpd="dbl">
                      <a:solidFill>
                        <a:srgbClr val="0000CC"/>
                      </a:solidFill>
                      <a:prstDash val="soli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3" name="Straight Arrow Connector 62"/>
                    <p:cNvCxnSpPr/>
                    <p:nvPr/>
                  </p:nvCxnSpPr>
                  <p:spPr>
                    <a:xfrm flipV="1">
                      <a:off x="8140817" y="2708558"/>
                      <a:ext cx="585131" cy="206077"/>
                    </a:xfrm>
                    <a:prstGeom prst="straightConnector1">
                      <a:avLst/>
                    </a:prstGeom>
                    <a:ln w="38100" cmpd="dbl">
                      <a:solidFill>
                        <a:srgbClr val="0070C0"/>
                      </a:solidFill>
                      <a:prstDash val="soli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60" name="Straight Arrow Connector 59"/>
                  <p:cNvCxnSpPr/>
                  <p:nvPr/>
                </p:nvCxnSpPr>
                <p:spPr>
                  <a:xfrm flipV="1">
                    <a:off x="8179631" y="4588469"/>
                    <a:ext cx="395" cy="461780"/>
                  </a:xfrm>
                  <a:prstGeom prst="straightConnector1">
                    <a:avLst/>
                  </a:prstGeom>
                  <a:ln w="38100" cmpd="dbl">
                    <a:solidFill>
                      <a:srgbClr val="0070C0"/>
                    </a:solidFill>
                    <a:prstDash val="solid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9" name="Group 28"/>
              <p:cNvGrpSpPr/>
              <p:nvPr/>
            </p:nvGrpSpPr>
            <p:grpSpPr>
              <a:xfrm>
                <a:off x="2887713" y="2655553"/>
                <a:ext cx="1962507" cy="1097555"/>
                <a:chOff x="484188" y="1785136"/>
                <a:chExt cx="2394268" cy="1376607"/>
              </a:xfrm>
            </p:grpSpPr>
            <p:grpSp>
              <p:nvGrpSpPr>
                <p:cNvPr id="30" name="Group 29"/>
                <p:cNvGrpSpPr/>
                <p:nvPr/>
              </p:nvGrpSpPr>
              <p:grpSpPr>
                <a:xfrm>
                  <a:off x="484188" y="1890273"/>
                  <a:ext cx="1717404" cy="1271470"/>
                  <a:chOff x="2221414" y="2672593"/>
                  <a:chExt cx="1717404" cy="1271470"/>
                </a:xfrm>
              </p:grpSpPr>
              <p:grpSp>
                <p:nvGrpSpPr>
                  <p:cNvPr id="38" name="Group 37"/>
                  <p:cNvGrpSpPr/>
                  <p:nvPr/>
                </p:nvGrpSpPr>
                <p:grpSpPr>
                  <a:xfrm>
                    <a:off x="2221414" y="2672593"/>
                    <a:ext cx="1656397" cy="914400"/>
                    <a:chOff x="2221414" y="2672593"/>
                    <a:chExt cx="1656397" cy="914400"/>
                  </a:xfrm>
                </p:grpSpPr>
                <p:grpSp>
                  <p:nvGrpSpPr>
                    <p:cNvPr id="40" name="Group 39"/>
                    <p:cNvGrpSpPr/>
                    <p:nvPr/>
                  </p:nvGrpSpPr>
                  <p:grpSpPr>
                    <a:xfrm>
                      <a:off x="2658611" y="2672593"/>
                      <a:ext cx="1219200" cy="914400"/>
                      <a:chOff x="2658611" y="2672593"/>
                      <a:chExt cx="1219200" cy="914400"/>
                    </a:xfrm>
                  </p:grpSpPr>
                  <p:cxnSp>
                    <p:nvCxnSpPr>
                      <p:cNvPr id="42" name="Straight Arrow Connector 41"/>
                      <p:cNvCxnSpPr/>
                      <p:nvPr/>
                    </p:nvCxnSpPr>
                    <p:spPr>
                      <a:xfrm flipV="1">
                        <a:off x="2667000" y="2672593"/>
                        <a:ext cx="0" cy="9144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3" name="Straight Arrow Connector 42"/>
                      <p:cNvCxnSpPr/>
                      <p:nvPr/>
                    </p:nvCxnSpPr>
                    <p:spPr>
                      <a:xfrm rot="5400000" flipV="1">
                        <a:off x="3268211" y="2963411"/>
                        <a:ext cx="0" cy="12192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41" name="TextBox 40"/>
                    <p:cNvSpPr txBox="1"/>
                    <p:nvPr/>
                  </p:nvSpPr>
                  <p:spPr>
                    <a:xfrm>
                      <a:off x="2221414" y="2828300"/>
                      <a:ext cx="461665" cy="665118"/>
                    </a:xfrm>
                    <a:prstGeom prst="rect">
                      <a:avLst/>
                    </a:prstGeom>
                    <a:noFill/>
                  </p:spPr>
                  <p:txBody>
                    <a:bodyPr vert="vert270" wrap="non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Value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sp>
                <p:nvSpPr>
                  <p:cNvPr id="39" name="TextBox 38"/>
                  <p:cNvSpPr txBox="1"/>
                  <p:nvPr/>
                </p:nvSpPr>
                <p:spPr>
                  <a:xfrm>
                    <a:off x="2597604" y="3558034"/>
                    <a:ext cx="1341214" cy="38602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dirty="0" smtClean="0">
                        <a:solidFill>
                          <a:srgbClr val="0000CC"/>
                        </a:solidFill>
                      </a:rPr>
                      <a:t>parameter</a:t>
                    </a:r>
                    <a:endParaRPr lang="en-US" sz="1400" dirty="0">
                      <a:solidFill>
                        <a:srgbClr val="0000CC"/>
                      </a:solidFill>
                    </a:endParaRPr>
                  </a:p>
                </p:txBody>
              </p:sp>
            </p:grpSp>
            <p:grpSp>
              <p:nvGrpSpPr>
                <p:cNvPr id="31" name="Group 30"/>
                <p:cNvGrpSpPr/>
                <p:nvPr/>
              </p:nvGrpSpPr>
              <p:grpSpPr>
                <a:xfrm>
                  <a:off x="2268856" y="1785136"/>
                  <a:ext cx="609600" cy="503680"/>
                  <a:chOff x="8180026" y="5135120"/>
                  <a:chExt cx="609600" cy="503680"/>
                </a:xfrm>
              </p:grpSpPr>
              <p:cxnSp>
                <p:nvCxnSpPr>
                  <p:cNvPr id="37" name="Straight Arrow Connector 36"/>
                  <p:cNvCxnSpPr/>
                  <p:nvPr/>
                </p:nvCxnSpPr>
                <p:spPr>
                  <a:xfrm flipV="1">
                    <a:off x="8186002" y="5429270"/>
                    <a:ext cx="585132" cy="206077"/>
                  </a:xfrm>
                  <a:prstGeom prst="straightConnector1">
                    <a:avLst/>
                  </a:prstGeom>
                  <a:ln w="38100" cmpd="sng">
                    <a:solidFill>
                      <a:srgbClr val="FF0000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Arrow Connector 32"/>
                  <p:cNvCxnSpPr/>
                  <p:nvPr/>
                </p:nvCxnSpPr>
                <p:spPr>
                  <a:xfrm>
                    <a:off x="8180026" y="5638800"/>
                    <a:ext cx="609600" cy="0"/>
                  </a:xfrm>
                  <a:prstGeom prst="straightConnector1">
                    <a:avLst/>
                  </a:prstGeom>
                  <a:ln w="38100">
                    <a:solidFill>
                      <a:srgbClr val="0000CC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Arrow Connector 33"/>
                  <p:cNvCxnSpPr/>
                  <p:nvPr/>
                </p:nvCxnSpPr>
                <p:spPr>
                  <a:xfrm flipV="1">
                    <a:off x="8197116" y="5135120"/>
                    <a:ext cx="395" cy="461780"/>
                  </a:xfrm>
                  <a:prstGeom prst="straightConnector1">
                    <a:avLst/>
                  </a:prstGeom>
                  <a:ln w="38100" cmpd="sng">
                    <a:solidFill>
                      <a:srgbClr val="FF0000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44" name="Group 43"/>
              <p:cNvGrpSpPr/>
              <p:nvPr/>
            </p:nvGrpSpPr>
            <p:grpSpPr>
              <a:xfrm>
                <a:off x="5499120" y="2739379"/>
                <a:ext cx="1992457" cy="1013731"/>
                <a:chOff x="484188" y="1890273"/>
                <a:chExt cx="2430807" cy="1271470"/>
              </a:xfrm>
            </p:grpSpPr>
            <p:grpSp>
              <p:nvGrpSpPr>
                <p:cNvPr id="45" name="Group 44"/>
                <p:cNvGrpSpPr/>
                <p:nvPr/>
              </p:nvGrpSpPr>
              <p:grpSpPr>
                <a:xfrm>
                  <a:off x="484188" y="1890273"/>
                  <a:ext cx="1717404" cy="1271470"/>
                  <a:chOff x="2221414" y="2672593"/>
                  <a:chExt cx="1717404" cy="1271470"/>
                </a:xfrm>
              </p:grpSpPr>
              <p:grpSp>
                <p:nvGrpSpPr>
                  <p:cNvPr id="53" name="Group 52"/>
                  <p:cNvGrpSpPr/>
                  <p:nvPr/>
                </p:nvGrpSpPr>
                <p:grpSpPr>
                  <a:xfrm>
                    <a:off x="2221414" y="2672593"/>
                    <a:ext cx="1656397" cy="914400"/>
                    <a:chOff x="2221414" y="2672593"/>
                    <a:chExt cx="1656397" cy="914400"/>
                  </a:xfrm>
                </p:grpSpPr>
                <p:grpSp>
                  <p:nvGrpSpPr>
                    <p:cNvPr id="56" name="Group 55"/>
                    <p:cNvGrpSpPr/>
                    <p:nvPr/>
                  </p:nvGrpSpPr>
                  <p:grpSpPr>
                    <a:xfrm>
                      <a:off x="2658611" y="2672593"/>
                      <a:ext cx="1219200" cy="914400"/>
                      <a:chOff x="2658611" y="2672593"/>
                      <a:chExt cx="1219200" cy="914400"/>
                    </a:xfrm>
                  </p:grpSpPr>
                  <p:cxnSp>
                    <p:nvCxnSpPr>
                      <p:cNvPr id="66" name="Straight Arrow Connector 65"/>
                      <p:cNvCxnSpPr/>
                      <p:nvPr/>
                    </p:nvCxnSpPr>
                    <p:spPr>
                      <a:xfrm flipV="1">
                        <a:off x="2667000" y="2672593"/>
                        <a:ext cx="0" cy="9144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7" name="Straight Arrow Connector 66"/>
                      <p:cNvCxnSpPr/>
                      <p:nvPr/>
                    </p:nvCxnSpPr>
                    <p:spPr>
                      <a:xfrm rot="5400000" flipV="1">
                        <a:off x="3268211" y="2963411"/>
                        <a:ext cx="0" cy="12192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65" name="TextBox 64"/>
                    <p:cNvSpPr txBox="1"/>
                    <p:nvPr/>
                  </p:nvSpPr>
                  <p:spPr>
                    <a:xfrm>
                      <a:off x="2221414" y="2828300"/>
                      <a:ext cx="461665" cy="665118"/>
                    </a:xfrm>
                    <a:prstGeom prst="rect">
                      <a:avLst/>
                    </a:prstGeom>
                    <a:noFill/>
                  </p:spPr>
                  <p:txBody>
                    <a:bodyPr vert="vert270" wrap="non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Value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sp>
                <p:nvSpPr>
                  <p:cNvPr id="55" name="TextBox 54"/>
                  <p:cNvSpPr txBox="1"/>
                  <p:nvPr/>
                </p:nvSpPr>
                <p:spPr>
                  <a:xfrm>
                    <a:off x="2597604" y="3558034"/>
                    <a:ext cx="1341214" cy="38602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dirty="0" smtClean="0">
                        <a:solidFill>
                          <a:srgbClr val="0000CC"/>
                        </a:solidFill>
                      </a:rPr>
                      <a:t>parameter</a:t>
                    </a:r>
                    <a:endParaRPr lang="en-US" sz="1400" dirty="0">
                      <a:solidFill>
                        <a:srgbClr val="0000CC"/>
                      </a:solidFill>
                    </a:endParaRPr>
                  </a:p>
                </p:txBody>
              </p:sp>
            </p:grpSp>
            <p:grpSp>
              <p:nvGrpSpPr>
                <p:cNvPr id="46" name="Group 45"/>
                <p:cNvGrpSpPr/>
                <p:nvPr/>
              </p:nvGrpSpPr>
              <p:grpSpPr>
                <a:xfrm>
                  <a:off x="2305395" y="2305662"/>
                  <a:ext cx="609600" cy="500227"/>
                  <a:chOff x="8216565" y="5655646"/>
                  <a:chExt cx="609600" cy="500227"/>
                </a:xfrm>
              </p:grpSpPr>
              <p:grpSp>
                <p:nvGrpSpPr>
                  <p:cNvPr id="47" name="Group 46"/>
                  <p:cNvGrpSpPr/>
                  <p:nvPr/>
                </p:nvGrpSpPr>
                <p:grpSpPr>
                  <a:xfrm>
                    <a:off x="8216565" y="5949796"/>
                    <a:ext cx="609600" cy="206077"/>
                    <a:chOff x="8188865" y="3775735"/>
                    <a:chExt cx="609600" cy="206077"/>
                  </a:xfrm>
                </p:grpSpPr>
                <p:cxnSp>
                  <p:nvCxnSpPr>
                    <p:cNvPr id="50" name="Straight Arrow Connector 49"/>
                    <p:cNvCxnSpPr/>
                    <p:nvPr/>
                  </p:nvCxnSpPr>
                  <p:spPr>
                    <a:xfrm>
                      <a:off x="8188865" y="3980596"/>
                      <a:ext cx="609600" cy="0"/>
                    </a:xfrm>
                    <a:prstGeom prst="straightConnector1">
                      <a:avLst/>
                    </a:prstGeom>
                    <a:ln w="38100">
                      <a:solidFill>
                        <a:srgbClr val="0000CC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" name="Straight Arrow Connector 51"/>
                    <p:cNvCxnSpPr/>
                    <p:nvPr/>
                  </p:nvCxnSpPr>
                  <p:spPr>
                    <a:xfrm flipV="1">
                      <a:off x="8197890" y="3775735"/>
                      <a:ext cx="585131" cy="206077"/>
                    </a:xfrm>
                    <a:prstGeom prst="straightConnector1">
                      <a:avLst/>
                    </a:prstGeom>
                    <a:ln w="38100" cmpd="sng">
                      <a:solidFill>
                        <a:srgbClr val="FF0000"/>
                      </a:solidFill>
                      <a:prstDash val="soli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49" name="Straight Arrow Connector 48"/>
                  <p:cNvCxnSpPr/>
                  <p:nvPr/>
                </p:nvCxnSpPr>
                <p:spPr>
                  <a:xfrm flipV="1">
                    <a:off x="8236704" y="5655646"/>
                    <a:ext cx="395" cy="461780"/>
                  </a:xfrm>
                  <a:prstGeom prst="straightConnector1">
                    <a:avLst/>
                  </a:prstGeom>
                  <a:ln w="38100" cmpd="sng">
                    <a:solidFill>
                      <a:srgbClr val="FF0000"/>
                    </a:solidFill>
                    <a:prstDash val="solid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68" name="Straight Arrow Connector 67"/>
            <p:cNvCxnSpPr/>
            <p:nvPr/>
          </p:nvCxnSpPr>
          <p:spPr>
            <a:xfrm>
              <a:off x="4357295" y="3054379"/>
              <a:ext cx="324" cy="368173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/>
            <p:nvPr/>
          </p:nvCxnSpPr>
          <p:spPr>
            <a:xfrm>
              <a:off x="4390919" y="3066079"/>
              <a:ext cx="440231" cy="172386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>
              <a:off x="7040760" y="3498105"/>
              <a:ext cx="440231" cy="172386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>
              <a:off x="7007726" y="3487056"/>
              <a:ext cx="2761" cy="337432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Multiply 3"/>
          <p:cNvSpPr/>
          <p:nvPr/>
        </p:nvSpPr>
        <p:spPr>
          <a:xfrm>
            <a:off x="1926926" y="2565640"/>
            <a:ext cx="216883" cy="239009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Multiply 58"/>
          <p:cNvSpPr/>
          <p:nvPr/>
        </p:nvSpPr>
        <p:spPr>
          <a:xfrm>
            <a:off x="2195275" y="2548899"/>
            <a:ext cx="216883" cy="239009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Multiply 60"/>
          <p:cNvSpPr/>
          <p:nvPr/>
        </p:nvSpPr>
        <p:spPr>
          <a:xfrm>
            <a:off x="4786838" y="2958679"/>
            <a:ext cx="216883" cy="239009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Multiply 72"/>
          <p:cNvSpPr/>
          <p:nvPr/>
        </p:nvSpPr>
        <p:spPr>
          <a:xfrm>
            <a:off x="4795503" y="2719670"/>
            <a:ext cx="216883" cy="239009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Multiply 73"/>
          <p:cNvSpPr/>
          <p:nvPr/>
        </p:nvSpPr>
        <p:spPr>
          <a:xfrm>
            <a:off x="4548878" y="2598789"/>
            <a:ext cx="216883" cy="239009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Multiply 74"/>
          <p:cNvSpPr/>
          <p:nvPr/>
        </p:nvSpPr>
        <p:spPr>
          <a:xfrm>
            <a:off x="4548877" y="2986065"/>
            <a:ext cx="216883" cy="239009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Multiply 75"/>
          <p:cNvSpPr/>
          <p:nvPr/>
        </p:nvSpPr>
        <p:spPr>
          <a:xfrm>
            <a:off x="7445056" y="3351662"/>
            <a:ext cx="216883" cy="239009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Multiply 76"/>
          <p:cNvSpPr/>
          <p:nvPr/>
        </p:nvSpPr>
        <p:spPr>
          <a:xfrm>
            <a:off x="7452458" y="3131444"/>
            <a:ext cx="216883" cy="239009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Multiply 83"/>
          <p:cNvSpPr/>
          <p:nvPr/>
        </p:nvSpPr>
        <p:spPr>
          <a:xfrm>
            <a:off x="7199309" y="3053580"/>
            <a:ext cx="216883" cy="239009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Multiply 84"/>
          <p:cNvSpPr/>
          <p:nvPr/>
        </p:nvSpPr>
        <p:spPr>
          <a:xfrm>
            <a:off x="7200860" y="3372762"/>
            <a:ext cx="216883" cy="239009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9" name="Group 88"/>
          <p:cNvGrpSpPr/>
          <p:nvPr/>
        </p:nvGrpSpPr>
        <p:grpSpPr>
          <a:xfrm>
            <a:off x="578822" y="3827539"/>
            <a:ext cx="7215271" cy="1533396"/>
            <a:chOff x="276306" y="2219714"/>
            <a:chExt cx="7215271" cy="1533396"/>
          </a:xfrm>
        </p:grpSpPr>
        <p:grpSp>
          <p:nvGrpSpPr>
            <p:cNvPr id="94" name="Group 93"/>
            <p:cNvGrpSpPr/>
            <p:nvPr/>
          </p:nvGrpSpPr>
          <p:grpSpPr>
            <a:xfrm>
              <a:off x="276306" y="2219714"/>
              <a:ext cx="1953074" cy="1533395"/>
              <a:chOff x="484188" y="1238485"/>
              <a:chExt cx="2382759" cy="1923258"/>
            </a:xfrm>
          </p:grpSpPr>
          <p:grpSp>
            <p:nvGrpSpPr>
              <p:cNvPr id="120" name="Group 119"/>
              <p:cNvGrpSpPr/>
              <p:nvPr/>
            </p:nvGrpSpPr>
            <p:grpSpPr>
              <a:xfrm>
                <a:off x="484188" y="1890273"/>
                <a:ext cx="1717404" cy="1271470"/>
                <a:chOff x="2221414" y="2672593"/>
                <a:chExt cx="1717404" cy="1271470"/>
              </a:xfrm>
            </p:grpSpPr>
            <p:grpSp>
              <p:nvGrpSpPr>
                <p:cNvPr id="126" name="Group 125"/>
                <p:cNvGrpSpPr/>
                <p:nvPr/>
              </p:nvGrpSpPr>
              <p:grpSpPr>
                <a:xfrm>
                  <a:off x="2221414" y="2672593"/>
                  <a:ext cx="1656397" cy="914400"/>
                  <a:chOff x="2221414" y="2672593"/>
                  <a:chExt cx="1656397" cy="914400"/>
                </a:xfrm>
              </p:grpSpPr>
              <p:grpSp>
                <p:nvGrpSpPr>
                  <p:cNvPr id="128" name="Group 127"/>
                  <p:cNvGrpSpPr/>
                  <p:nvPr/>
                </p:nvGrpSpPr>
                <p:grpSpPr>
                  <a:xfrm>
                    <a:off x="2658611" y="2672593"/>
                    <a:ext cx="1219200" cy="914400"/>
                    <a:chOff x="2658611" y="2672593"/>
                    <a:chExt cx="1219200" cy="914400"/>
                  </a:xfrm>
                </p:grpSpPr>
                <p:cxnSp>
                  <p:nvCxnSpPr>
                    <p:cNvPr id="130" name="Straight Arrow Connector 129"/>
                    <p:cNvCxnSpPr/>
                    <p:nvPr/>
                  </p:nvCxnSpPr>
                  <p:spPr>
                    <a:xfrm flipV="1">
                      <a:off x="2667000" y="2672593"/>
                      <a:ext cx="0" cy="914400"/>
                    </a:xfrm>
                    <a:prstGeom prst="straightConnector1">
                      <a:avLst/>
                    </a:prstGeom>
                    <a:ln w="38100"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1" name="Straight Arrow Connector 130"/>
                    <p:cNvCxnSpPr/>
                    <p:nvPr/>
                  </p:nvCxnSpPr>
                  <p:spPr>
                    <a:xfrm rot="5400000" flipV="1">
                      <a:off x="3268211" y="2963411"/>
                      <a:ext cx="0" cy="1219200"/>
                    </a:xfrm>
                    <a:prstGeom prst="straightConnector1">
                      <a:avLst/>
                    </a:prstGeom>
                    <a:ln w="38100"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29" name="TextBox 128"/>
                  <p:cNvSpPr txBox="1"/>
                  <p:nvPr/>
                </p:nvSpPr>
                <p:spPr>
                  <a:xfrm>
                    <a:off x="2221414" y="2828300"/>
                    <a:ext cx="461665" cy="665118"/>
                  </a:xfrm>
                  <a:prstGeom prst="rect">
                    <a:avLst/>
                  </a:prstGeom>
                  <a:noFill/>
                </p:spPr>
                <p:txBody>
                  <a:bodyPr vert="vert270" wrap="non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0000CC"/>
                        </a:solidFill>
                      </a:rPr>
                      <a:t>Value</a:t>
                    </a:r>
                    <a:endParaRPr lang="en-US" dirty="0">
                      <a:solidFill>
                        <a:srgbClr val="0000CC"/>
                      </a:solidFill>
                    </a:endParaRPr>
                  </a:p>
                </p:txBody>
              </p:sp>
            </p:grpSp>
            <p:sp>
              <p:nvSpPr>
                <p:cNvPr id="127" name="TextBox 126"/>
                <p:cNvSpPr txBox="1"/>
                <p:nvPr/>
              </p:nvSpPr>
              <p:spPr>
                <a:xfrm>
                  <a:off x="2597604" y="3558034"/>
                  <a:ext cx="1341214" cy="3860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rgbClr val="0000CC"/>
                      </a:solidFill>
                    </a:rPr>
                    <a:t>parameter</a:t>
                  </a:r>
                  <a:endParaRPr lang="en-US" sz="1400" dirty="0">
                    <a:solidFill>
                      <a:srgbClr val="0000CC"/>
                    </a:solidFill>
                  </a:endParaRPr>
                </a:p>
              </p:txBody>
            </p:sp>
          </p:grpSp>
          <p:grpSp>
            <p:nvGrpSpPr>
              <p:cNvPr id="121" name="Group 120"/>
              <p:cNvGrpSpPr/>
              <p:nvPr/>
            </p:nvGrpSpPr>
            <p:grpSpPr>
              <a:xfrm>
                <a:off x="2257347" y="1238485"/>
                <a:ext cx="609600" cy="500227"/>
                <a:chOff x="8168517" y="4588469"/>
                <a:chExt cx="609600" cy="500227"/>
              </a:xfrm>
            </p:grpSpPr>
            <p:grpSp>
              <p:nvGrpSpPr>
                <p:cNvPr id="122" name="Group 121"/>
                <p:cNvGrpSpPr/>
                <p:nvPr/>
              </p:nvGrpSpPr>
              <p:grpSpPr>
                <a:xfrm>
                  <a:off x="8168517" y="4882619"/>
                  <a:ext cx="609600" cy="206077"/>
                  <a:chOff x="8140817" y="2708558"/>
                  <a:chExt cx="609600" cy="206077"/>
                </a:xfrm>
              </p:grpSpPr>
              <p:cxnSp>
                <p:nvCxnSpPr>
                  <p:cNvPr id="124" name="Straight Arrow Connector 123"/>
                  <p:cNvCxnSpPr/>
                  <p:nvPr/>
                </p:nvCxnSpPr>
                <p:spPr>
                  <a:xfrm>
                    <a:off x="8140817" y="2914634"/>
                    <a:ext cx="609600" cy="0"/>
                  </a:xfrm>
                  <a:prstGeom prst="straightConnector1">
                    <a:avLst/>
                  </a:prstGeom>
                  <a:ln w="38100" cmpd="dbl">
                    <a:solidFill>
                      <a:srgbClr val="0000CC"/>
                    </a:solidFill>
                    <a:prstDash val="solid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5" name="Straight Arrow Connector 124"/>
                  <p:cNvCxnSpPr/>
                  <p:nvPr/>
                </p:nvCxnSpPr>
                <p:spPr>
                  <a:xfrm flipV="1">
                    <a:off x="8140817" y="2708558"/>
                    <a:ext cx="585131" cy="206077"/>
                  </a:xfrm>
                  <a:prstGeom prst="straightConnector1">
                    <a:avLst/>
                  </a:prstGeom>
                  <a:ln w="38100" cmpd="dbl">
                    <a:solidFill>
                      <a:srgbClr val="0070C0"/>
                    </a:solidFill>
                    <a:prstDash val="solid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23" name="Straight Arrow Connector 122"/>
                <p:cNvCxnSpPr/>
                <p:nvPr/>
              </p:nvCxnSpPr>
              <p:spPr>
                <a:xfrm flipV="1">
                  <a:off x="8179631" y="4588469"/>
                  <a:ext cx="395" cy="461780"/>
                </a:xfrm>
                <a:prstGeom prst="straightConnector1">
                  <a:avLst/>
                </a:prstGeom>
                <a:ln w="38100" cmpd="dbl">
                  <a:solidFill>
                    <a:srgbClr val="0070C0"/>
                  </a:solidFill>
                  <a:prstDash val="soli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95" name="Group 94"/>
            <p:cNvGrpSpPr/>
            <p:nvPr/>
          </p:nvGrpSpPr>
          <p:grpSpPr>
            <a:xfrm>
              <a:off x="2887713" y="2739377"/>
              <a:ext cx="1962507" cy="1013730"/>
              <a:chOff x="484188" y="1890273"/>
              <a:chExt cx="2394268" cy="1271470"/>
            </a:xfrm>
          </p:grpSpPr>
          <p:grpSp>
            <p:nvGrpSpPr>
              <p:cNvPr id="109" name="Group 108"/>
              <p:cNvGrpSpPr/>
              <p:nvPr/>
            </p:nvGrpSpPr>
            <p:grpSpPr>
              <a:xfrm>
                <a:off x="484188" y="1890273"/>
                <a:ext cx="1717404" cy="1271470"/>
                <a:chOff x="2221414" y="2672593"/>
                <a:chExt cx="1717404" cy="1271470"/>
              </a:xfrm>
            </p:grpSpPr>
            <p:grpSp>
              <p:nvGrpSpPr>
                <p:cNvPr id="114" name="Group 113"/>
                <p:cNvGrpSpPr/>
                <p:nvPr/>
              </p:nvGrpSpPr>
              <p:grpSpPr>
                <a:xfrm>
                  <a:off x="2221414" y="2672593"/>
                  <a:ext cx="1656397" cy="914400"/>
                  <a:chOff x="2221414" y="2672593"/>
                  <a:chExt cx="1656397" cy="914400"/>
                </a:xfrm>
              </p:grpSpPr>
              <p:grpSp>
                <p:nvGrpSpPr>
                  <p:cNvPr id="116" name="Group 115"/>
                  <p:cNvGrpSpPr/>
                  <p:nvPr/>
                </p:nvGrpSpPr>
                <p:grpSpPr>
                  <a:xfrm>
                    <a:off x="2658611" y="2672593"/>
                    <a:ext cx="1219200" cy="914400"/>
                    <a:chOff x="2658611" y="2672593"/>
                    <a:chExt cx="1219200" cy="914400"/>
                  </a:xfrm>
                </p:grpSpPr>
                <p:cxnSp>
                  <p:nvCxnSpPr>
                    <p:cNvPr id="118" name="Straight Arrow Connector 117"/>
                    <p:cNvCxnSpPr/>
                    <p:nvPr/>
                  </p:nvCxnSpPr>
                  <p:spPr>
                    <a:xfrm flipV="1">
                      <a:off x="2667000" y="2672593"/>
                      <a:ext cx="0" cy="914400"/>
                    </a:xfrm>
                    <a:prstGeom prst="straightConnector1">
                      <a:avLst/>
                    </a:prstGeom>
                    <a:ln w="38100"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9" name="Straight Arrow Connector 118"/>
                    <p:cNvCxnSpPr/>
                    <p:nvPr/>
                  </p:nvCxnSpPr>
                  <p:spPr>
                    <a:xfrm rot="5400000" flipV="1">
                      <a:off x="3268211" y="2963411"/>
                      <a:ext cx="0" cy="1219200"/>
                    </a:xfrm>
                    <a:prstGeom prst="straightConnector1">
                      <a:avLst/>
                    </a:prstGeom>
                    <a:ln w="38100"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17" name="TextBox 116"/>
                  <p:cNvSpPr txBox="1"/>
                  <p:nvPr/>
                </p:nvSpPr>
                <p:spPr>
                  <a:xfrm>
                    <a:off x="2221414" y="2828300"/>
                    <a:ext cx="461665" cy="665118"/>
                  </a:xfrm>
                  <a:prstGeom prst="rect">
                    <a:avLst/>
                  </a:prstGeom>
                  <a:noFill/>
                </p:spPr>
                <p:txBody>
                  <a:bodyPr vert="vert270" wrap="non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0000CC"/>
                        </a:solidFill>
                      </a:rPr>
                      <a:t>Value</a:t>
                    </a:r>
                    <a:endParaRPr lang="en-US" dirty="0">
                      <a:solidFill>
                        <a:srgbClr val="0000CC"/>
                      </a:solidFill>
                    </a:endParaRPr>
                  </a:p>
                </p:txBody>
              </p:sp>
            </p:grpSp>
            <p:sp>
              <p:nvSpPr>
                <p:cNvPr id="115" name="TextBox 114"/>
                <p:cNvSpPr txBox="1"/>
                <p:nvPr/>
              </p:nvSpPr>
              <p:spPr>
                <a:xfrm>
                  <a:off x="2597604" y="3558034"/>
                  <a:ext cx="1341214" cy="3860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rgbClr val="0000CC"/>
                      </a:solidFill>
                    </a:rPr>
                    <a:t>parameter</a:t>
                  </a:r>
                  <a:endParaRPr lang="en-US" sz="1400" dirty="0">
                    <a:solidFill>
                      <a:srgbClr val="0000CC"/>
                    </a:solidFill>
                  </a:endParaRPr>
                </a:p>
              </p:txBody>
            </p:sp>
          </p:grpSp>
          <p:cxnSp>
            <p:nvCxnSpPr>
              <p:cNvPr id="112" name="Straight Arrow Connector 111"/>
              <p:cNvCxnSpPr/>
              <p:nvPr/>
            </p:nvCxnSpPr>
            <p:spPr>
              <a:xfrm>
                <a:off x="2268856" y="2288816"/>
                <a:ext cx="609600" cy="0"/>
              </a:xfrm>
              <a:prstGeom prst="straightConnector1">
                <a:avLst/>
              </a:prstGeom>
              <a:ln w="38100">
                <a:solidFill>
                  <a:srgbClr val="0000CC"/>
                </a:solidFill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6" name="Group 95"/>
            <p:cNvGrpSpPr/>
            <p:nvPr/>
          </p:nvGrpSpPr>
          <p:grpSpPr>
            <a:xfrm>
              <a:off x="5499120" y="2739379"/>
              <a:ext cx="1992457" cy="1013731"/>
              <a:chOff x="484188" y="1890273"/>
              <a:chExt cx="2430807" cy="1271470"/>
            </a:xfrm>
          </p:grpSpPr>
          <p:grpSp>
            <p:nvGrpSpPr>
              <p:cNvPr id="97" name="Group 96"/>
              <p:cNvGrpSpPr/>
              <p:nvPr/>
            </p:nvGrpSpPr>
            <p:grpSpPr>
              <a:xfrm>
                <a:off x="484188" y="1890273"/>
                <a:ext cx="1717404" cy="1271470"/>
                <a:chOff x="2221414" y="2672593"/>
                <a:chExt cx="1717404" cy="1271470"/>
              </a:xfrm>
            </p:grpSpPr>
            <p:grpSp>
              <p:nvGrpSpPr>
                <p:cNvPr id="103" name="Group 102"/>
                <p:cNvGrpSpPr/>
                <p:nvPr/>
              </p:nvGrpSpPr>
              <p:grpSpPr>
                <a:xfrm>
                  <a:off x="2221414" y="2672593"/>
                  <a:ext cx="1656397" cy="914400"/>
                  <a:chOff x="2221414" y="2672593"/>
                  <a:chExt cx="1656397" cy="914400"/>
                </a:xfrm>
              </p:grpSpPr>
              <p:grpSp>
                <p:nvGrpSpPr>
                  <p:cNvPr id="105" name="Group 104"/>
                  <p:cNvGrpSpPr/>
                  <p:nvPr/>
                </p:nvGrpSpPr>
                <p:grpSpPr>
                  <a:xfrm>
                    <a:off x="2658611" y="2672593"/>
                    <a:ext cx="1219200" cy="914400"/>
                    <a:chOff x="2658611" y="2672593"/>
                    <a:chExt cx="1219200" cy="914400"/>
                  </a:xfrm>
                </p:grpSpPr>
                <p:cxnSp>
                  <p:nvCxnSpPr>
                    <p:cNvPr id="107" name="Straight Arrow Connector 106"/>
                    <p:cNvCxnSpPr/>
                    <p:nvPr/>
                  </p:nvCxnSpPr>
                  <p:spPr>
                    <a:xfrm flipV="1">
                      <a:off x="2667000" y="2672593"/>
                      <a:ext cx="0" cy="914400"/>
                    </a:xfrm>
                    <a:prstGeom prst="straightConnector1">
                      <a:avLst/>
                    </a:prstGeom>
                    <a:ln w="38100"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8" name="Straight Arrow Connector 107"/>
                    <p:cNvCxnSpPr/>
                    <p:nvPr/>
                  </p:nvCxnSpPr>
                  <p:spPr>
                    <a:xfrm rot="5400000" flipV="1">
                      <a:off x="3268211" y="2963411"/>
                      <a:ext cx="0" cy="1219200"/>
                    </a:xfrm>
                    <a:prstGeom prst="straightConnector1">
                      <a:avLst/>
                    </a:prstGeom>
                    <a:ln w="38100"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06" name="TextBox 105"/>
                  <p:cNvSpPr txBox="1"/>
                  <p:nvPr/>
                </p:nvSpPr>
                <p:spPr>
                  <a:xfrm>
                    <a:off x="2221414" y="2828300"/>
                    <a:ext cx="461665" cy="665118"/>
                  </a:xfrm>
                  <a:prstGeom prst="rect">
                    <a:avLst/>
                  </a:prstGeom>
                  <a:noFill/>
                </p:spPr>
                <p:txBody>
                  <a:bodyPr vert="vert270" wrap="non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0000CC"/>
                        </a:solidFill>
                      </a:rPr>
                      <a:t>Value</a:t>
                    </a:r>
                    <a:endParaRPr lang="en-US" dirty="0">
                      <a:solidFill>
                        <a:srgbClr val="0000CC"/>
                      </a:solidFill>
                    </a:endParaRPr>
                  </a:p>
                </p:txBody>
              </p:sp>
            </p:grpSp>
            <p:sp>
              <p:nvSpPr>
                <p:cNvPr id="104" name="TextBox 103"/>
                <p:cNvSpPr txBox="1"/>
                <p:nvPr/>
              </p:nvSpPr>
              <p:spPr>
                <a:xfrm>
                  <a:off x="2597604" y="3558034"/>
                  <a:ext cx="1341214" cy="3860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rgbClr val="0000CC"/>
                      </a:solidFill>
                    </a:rPr>
                    <a:t>parameter</a:t>
                  </a:r>
                  <a:endParaRPr lang="en-US" sz="1400" dirty="0">
                    <a:solidFill>
                      <a:srgbClr val="0000CC"/>
                    </a:solidFill>
                  </a:endParaRPr>
                </a:p>
              </p:txBody>
            </p:sp>
          </p:grpSp>
          <p:cxnSp>
            <p:nvCxnSpPr>
              <p:cNvPr id="101" name="Straight Arrow Connector 100"/>
              <p:cNvCxnSpPr/>
              <p:nvPr/>
            </p:nvCxnSpPr>
            <p:spPr>
              <a:xfrm>
                <a:off x="2305395" y="2804672"/>
                <a:ext cx="609600" cy="0"/>
              </a:xfrm>
              <a:prstGeom prst="straightConnector1">
                <a:avLst/>
              </a:prstGeom>
              <a:ln w="38100">
                <a:solidFill>
                  <a:srgbClr val="0000CC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5143435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Limiting Cases: </a:t>
            </a:r>
            <a:r>
              <a:rPr lang="en-US" sz="3600" b="1" dirty="0" smtClean="0">
                <a:solidFill>
                  <a:srgbClr val="0000CC"/>
                </a:solidFill>
              </a:rPr>
              <a:t>Values</a:t>
            </a:r>
            <a:endParaRPr lang="en-US" sz="3600" b="1" dirty="0" smtClean="0">
              <a:solidFill>
                <a:srgbClr val="0000CC"/>
              </a:solidFill>
            </a:endParaRP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67028" y="734777"/>
            <a:ext cx="574376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When thinking about rate laws, or about results </a:t>
            </a:r>
            <a:r>
              <a:rPr lang="en-US" sz="2000" b="1" dirty="0" smtClean="0"/>
              <a:t>ALWAYS</a:t>
            </a:r>
            <a:r>
              <a:rPr lang="en-US" sz="2000" dirty="0" smtClean="0"/>
              <a:t> ask</a:t>
            </a:r>
          </a:p>
          <a:p>
            <a:endParaRPr lang="en-US" sz="2000" dirty="0" smtClean="0"/>
          </a:p>
          <a:p>
            <a:pPr marL="457200" indent="-457200">
              <a:buAutoNum type="arabicParenR"/>
            </a:pPr>
            <a:r>
              <a:rPr lang="en-US" sz="2000" dirty="0" smtClean="0"/>
              <a:t>What is the value at parameter/variable at 0 (or appropriate lower limit)? </a:t>
            </a:r>
          </a:p>
          <a:p>
            <a:pPr lvl="1"/>
            <a:r>
              <a:rPr lang="en-US" sz="2000" dirty="0" smtClean="0"/>
              <a:t>Is it </a:t>
            </a:r>
            <a:r>
              <a:rPr lang="en-US" sz="2000" dirty="0" smtClean="0"/>
              <a:t>0, nonzero, infinite?</a:t>
            </a:r>
            <a:endParaRPr lang="en-US" sz="2000" dirty="0" smtClean="0"/>
          </a:p>
          <a:p>
            <a:pPr marL="457200" indent="-457200">
              <a:buAutoNum type="arabicParenR"/>
            </a:pPr>
            <a:r>
              <a:rPr lang="en-US" sz="2000" dirty="0" smtClean="0"/>
              <a:t>What </a:t>
            </a:r>
            <a:r>
              <a:rPr lang="en-US" sz="2000" dirty="0" smtClean="0"/>
              <a:t>is the value for very large parameter/variable? </a:t>
            </a:r>
          </a:p>
          <a:p>
            <a:pPr lvl="1"/>
            <a:r>
              <a:rPr lang="en-US" sz="2000" dirty="0" smtClean="0"/>
              <a:t>Is it </a:t>
            </a:r>
            <a:r>
              <a:rPr lang="en-US" sz="2000" dirty="0" smtClean="0"/>
              <a:t>0, nonzero, infinite?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000" dirty="0" smtClean="0"/>
              <a:t>Are there other places the value is constrained?</a:t>
            </a:r>
            <a:endParaRPr lang="en-US" sz="2000" dirty="0"/>
          </a:p>
        </p:txBody>
      </p:sp>
      <p:grpSp>
        <p:nvGrpSpPr>
          <p:cNvPr id="30" name="Group 29"/>
          <p:cNvGrpSpPr/>
          <p:nvPr/>
        </p:nvGrpSpPr>
        <p:grpSpPr>
          <a:xfrm>
            <a:off x="5754138" y="1585841"/>
            <a:ext cx="1717404" cy="1254773"/>
            <a:chOff x="6553200" y="3124200"/>
            <a:chExt cx="1717404" cy="1254773"/>
          </a:xfrm>
        </p:grpSpPr>
        <p:grpSp>
          <p:nvGrpSpPr>
            <p:cNvPr id="13" name="Group 12"/>
            <p:cNvGrpSpPr/>
            <p:nvPr/>
          </p:nvGrpSpPr>
          <p:grpSpPr>
            <a:xfrm>
              <a:off x="6553200" y="3124200"/>
              <a:ext cx="1717404" cy="1254773"/>
              <a:chOff x="2221414" y="2672593"/>
              <a:chExt cx="1717404" cy="1254773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2221414" y="2672593"/>
                <a:ext cx="1656397" cy="914400"/>
                <a:chOff x="2221414" y="2672593"/>
                <a:chExt cx="1656397" cy="914400"/>
              </a:xfrm>
            </p:grpSpPr>
            <p:grpSp>
              <p:nvGrpSpPr>
                <p:cNvPr id="16" name="Group 15"/>
                <p:cNvGrpSpPr/>
                <p:nvPr/>
              </p:nvGrpSpPr>
              <p:grpSpPr>
                <a:xfrm>
                  <a:off x="2658611" y="2672593"/>
                  <a:ext cx="1219200" cy="914400"/>
                  <a:chOff x="2658611" y="2672593"/>
                  <a:chExt cx="1219200" cy="914400"/>
                </a:xfrm>
              </p:grpSpPr>
              <p:cxnSp>
                <p:nvCxnSpPr>
                  <p:cNvPr id="18" name="Straight Arrow Connector 17"/>
                  <p:cNvCxnSpPr/>
                  <p:nvPr/>
                </p:nvCxnSpPr>
                <p:spPr>
                  <a:xfrm flipV="1">
                    <a:off x="2667000" y="2672593"/>
                    <a:ext cx="0" cy="914400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Straight Arrow Connector 18"/>
                  <p:cNvCxnSpPr/>
                  <p:nvPr/>
                </p:nvCxnSpPr>
                <p:spPr>
                  <a:xfrm rot="5400000" flipV="1">
                    <a:off x="3268211" y="2963411"/>
                    <a:ext cx="0" cy="1219200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7" name="TextBox 16"/>
                <p:cNvSpPr txBox="1"/>
                <p:nvPr/>
              </p:nvSpPr>
              <p:spPr>
                <a:xfrm>
                  <a:off x="2221414" y="2828300"/>
                  <a:ext cx="461665" cy="665118"/>
                </a:xfrm>
                <a:prstGeom prst="rect">
                  <a:avLst/>
                </a:prstGeom>
                <a:noFill/>
              </p:spPr>
              <p:txBody>
                <a:bodyPr vert="vert270" wrap="non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0000CC"/>
                      </a:solidFill>
                    </a:rPr>
                    <a:t>Value</a:t>
                  </a:r>
                  <a:endParaRPr lang="en-US" dirty="0">
                    <a:solidFill>
                      <a:srgbClr val="0000CC"/>
                    </a:solidFill>
                  </a:endParaRPr>
                </a:p>
              </p:txBody>
            </p:sp>
          </p:grpSp>
          <p:sp>
            <p:nvSpPr>
              <p:cNvPr id="15" name="TextBox 14"/>
              <p:cNvSpPr txBox="1"/>
              <p:nvPr/>
            </p:nvSpPr>
            <p:spPr>
              <a:xfrm>
                <a:off x="2597603" y="3558034"/>
                <a:ext cx="13412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CC"/>
                    </a:solidFill>
                  </a:rPr>
                  <a:t>parameter</a:t>
                </a:r>
                <a:endParaRPr lang="en-US" dirty="0">
                  <a:solidFill>
                    <a:srgbClr val="0000CC"/>
                  </a:solidFill>
                </a:endParaRPr>
              </a:p>
            </p:txBody>
          </p:sp>
        </p:grpSp>
        <p:cxnSp>
          <p:nvCxnSpPr>
            <p:cNvPr id="20" name="Straight Arrow Connector 19"/>
            <p:cNvCxnSpPr/>
            <p:nvPr/>
          </p:nvCxnSpPr>
          <p:spPr>
            <a:xfrm>
              <a:off x="7014865" y="3981377"/>
              <a:ext cx="609600" cy="0"/>
            </a:xfrm>
            <a:prstGeom prst="straightConnector1">
              <a:avLst/>
            </a:prstGeom>
            <a:ln w="38100">
              <a:solidFill>
                <a:srgbClr val="0000CC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7002981" y="3403612"/>
              <a:ext cx="609600" cy="0"/>
            </a:xfrm>
            <a:prstGeom prst="straightConnector1">
              <a:avLst/>
            </a:prstGeom>
            <a:ln w="38100">
              <a:solidFill>
                <a:srgbClr val="0000CC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7002981" y="3197536"/>
              <a:ext cx="585131" cy="206077"/>
            </a:xfrm>
            <a:prstGeom prst="straightConnector1">
              <a:avLst/>
            </a:prstGeom>
            <a:ln w="38100">
              <a:solidFill>
                <a:srgbClr val="00B050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V="1">
              <a:off x="7014865" y="3801269"/>
              <a:ext cx="585131" cy="192998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7023254" y="3404048"/>
              <a:ext cx="564858" cy="179673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/>
        </p:nvGrpSpPr>
        <p:grpSpPr>
          <a:xfrm>
            <a:off x="5867400" y="4084203"/>
            <a:ext cx="2245265" cy="1964565"/>
            <a:chOff x="6580900" y="4588469"/>
            <a:chExt cx="2245265" cy="1964565"/>
          </a:xfrm>
        </p:grpSpPr>
        <p:cxnSp>
          <p:nvCxnSpPr>
            <p:cNvPr id="66" name="Straight Arrow Connector 65"/>
            <p:cNvCxnSpPr/>
            <p:nvPr/>
          </p:nvCxnSpPr>
          <p:spPr>
            <a:xfrm>
              <a:off x="8180026" y="5638800"/>
              <a:ext cx="609600" cy="0"/>
            </a:xfrm>
            <a:prstGeom prst="straightConnector1">
              <a:avLst/>
            </a:prstGeom>
            <a:ln w="38100">
              <a:solidFill>
                <a:srgbClr val="0000CC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" name="Group 1"/>
            <p:cNvGrpSpPr/>
            <p:nvPr/>
          </p:nvGrpSpPr>
          <p:grpSpPr>
            <a:xfrm>
              <a:off x="6580900" y="4588469"/>
              <a:ext cx="2245265" cy="1964565"/>
              <a:chOff x="6580900" y="4588469"/>
              <a:chExt cx="2245265" cy="1964565"/>
            </a:xfrm>
          </p:grpSpPr>
          <p:grpSp>
            <p:nvGrpSpPr>
              <p:cNvPr id="40" name="Group 39"/>
              <p:cNvGrpSpPr/>
              <p:nvPr/>
            </p:nvGrpSpPr>
            <p:grpSpPr>
              <a:xfrm>
                <a:off x="6580900" y="4882619"/>
                <a:ext cx="2245265" cy="1670415"/>
                <a:chOff x="6553200" y="2708558"/>
                <a:chExt cx="2245265" cy="1670415"/>
              </a:xfrm>
            </p:grpSpPr>
            <p:grpSp>
              <p:nvGrpSpPr>
                <p:cNvPr id="41" name="Group 40"/>
                <p:cNvGrpSpPr/>
                <p:nvPr/>
              </p:nvGrpSpPr>
              <p:grpSpPr>
                <a:xfrm>
                  <a:off x="6553200" y="3124200"/>
                  <a:ext cx="1717404" cy="1254773"/>
                  <a:chOff x="2221414" y="2672593"/>
                  <a:chExt cx="1717404" cy="1254773"/>
                </a:xfrm>
              </p:grpSpPr>
              <p:grpSp>
                <p:nvGrpSpPr>
                  <p:cNvPr id="47" name="Group 46"/>
                  <p:cNvGrpSpPr/>
                  <p:nvPr/>
                </p:nvGrpSpPr>
                <p:grpSpPr>
                  <a:xfrm>
                    <a:off x="2221414" y="2672593"/>
                    <a:ext cx="1656397" cy="914400"/>
                    <a:chOff x="2221414" y="2672593"/>
                    <a:chExt cx="1656397" cy="914400"/>
                  </a:xfrm>
                </p:grpSpPr>
                <p:grpSp>
                  <p:nvGrpSpPr>
                    <p:cNvPr id="49" name="Group 48"/>
                    <p:cNvGrpSpPr/>
                    <p:nvPr/>
                  </p:nvGrpSpPr>
                  <p:grpSpPr>
                    <a:xfrm>
                      <a:off x="2658611" y="2672593"/>
                      <a:ext cx="1219200" cy="914400"/>
                      <a:chOff x="2658611" y="2672593"/>
                      <a:chExt cx="1219200" cy="914400"/>
                    </a:xfrm>
                  </p:grpSpPr>
                  <p:cxnSp>
                    <p:nvCxnSpPr>
                      <p:cNvPr id="51" name="Straight Arrow Connector 50"/>
                      <p:cNvCxnSpPr/>
                      <p:nvPr/>
                    </p:nvCxnSpPr>
                    <p:spPr>
                      <a:xfrm flipV="1">
                        <a:off x="2667000" y="2672593"/>
                        <a:ext cx="0" cy="9144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2" name="Straight Arrow Connector 51"/>
                      <p:cNvCxnSpPr/>
                      <p:nvPr/>
                    </p:nvCxnSpPr>
                    <p:spPr>
                      <a:xfrm rot="5400000" flipV="1">
                        <a:off x="3268211" y="2963411"/>
                        <a:ext cx="0" cy="12192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50" name="TextBox 49"/>
                    <p:cNvSpPr txBox="1"/>
                    <p:nvPr/>
                  </p:nvSpPr>
                  <p:spPr>
                    <a:xfrm>
                      <a:off x="2221414" y="2828300"/>
                      <a:ext cx="461665" cy="665118"/>
                    </a:xfrm>
                    <a:prstGeom prst="rect">
                      <a:avLst/>
                    </a:prstGeom>
                    <a:noFill/>
                  </p:spPr>
                  <p:txBody>
                    <a:bodyPr vert="vert270" wrap="non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Value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sp>
                <p:nvSpPr>
                  <p:cNvPr id="48" name="TextBox 47"/>
                  <p:cNvSpPr txBox="1"/>
                  <p:nvPr/>
                </p:nvSpPr>
                <p:spPr>
                  <a:xfrm>
                    <a:off x="2597603" y="3558034"/>
                    <a:ext cx="1341215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0000CC"/>
                        </a:solidFill>
                      </a:rPr>
                      <a:t>parameter</a:t>
                    </a:r>
                    <a:endParaRPr lang="en-US" dirty="0">
                      <a:solidFill>
                        <a:srgbClr val="0000CC"/>
                      </a:solidFill>
                    </a:endParaRPr>
                  </a:p>
                </p:txBody>
              </p:sp>
            </p:grpSp>
            <p:cxnSp>
              <p:nvCxnSpPr>
                <p:cNvPr id="42" name="Straight Arrow Connector 41"/>
                <p:cNvCxnSpPr/>
                <p:nvPr/>
              </p:nvCxnSpPr>
              <p:spPr>
                <a:xfrm>
                  <a:off x="8188865" y="3980596"/>
                  <a:ext cx="609600" cy="0"/>
                </a:xfrm>
                <a:prstGeom prst="straightConnector1">
                  <a:avLst/>
                </a:prstGeom>
                <a:ln w="38100">
                  <a:solidFill>
                    <a:srgbClr val="0000CC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Arrow Connector 42"/>
                <p:cNvCxnSpPr/>
                <p:nvPr/>
              </p:nvCxnSpPr>
              <p:spPr>
                <a:xfrm>
                  <a:off x="8140817" y="2914634"/>
                  <a:ext cx="609600" cy="0"/>
                </a:xfrm>
                <a:prstGeom prst="straightConnector1">
                  <a:avLst/>
                </a:prstGeom>
                <a:ln w="38100" cmpd="dbl">
                  <a:solidFill>
                    <a:srgbClr val="0000CC"/>
                  </a:solidFill>
                  <a:prstDash val="soli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Arrow Connector 43"/>
                <p:cNvCxnSpPr/>
                <p:nvPr/>
              </p:nvCxnSpPr>
              <p:spPr>
                <a:xfrm flipV="1">
                  <a:off x="8140817" y="2708558"/>
                  <a:ext cx="585131" cy="206077"/>
                </a:xfrm>
                <a:prstGeom prst="straightConnector1">
                  <a:avLst/>
                </a:prstGeom>
                <a:ln w="38100" cmpd="dbl">
                  <a:solidFill>
                    <a:srgbClr val="00B050"/>
                  </a:solidFill>
                  <a:prstDash val="soli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9" name="Straight Arrow Connector 68"/>
              <p:cNvCxnSpPr/>
              <p:nvPr/>
            </p:nvCxnSpPr>
            <p:spPr>
              <a:xfrm flipV="1">
                <a:off x="8179631" y="4588469"/>
                <a:ext cx="395" cy="461780"/>
              </a:xfrm>
              <a:prstGeom prst="straightConnector1">
                <a:avLst/>
              </a:prstGeom>
              <a:ln w="38100" cmpd="dbl">
                <a:solidFill>
                  <a:srgbClr val="C00000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76" name="Straight Arrow Connector 75"/>
          <p:cNvCxnSpPr/>
          <p:nvPr/>
        </p:nvCxnSpPr>
        <p:spPr>
          <a:xfrm>
            <a:off x="6224192" y="787866"/>
            <a:ext cx="0" cy="457200"/>
          </a:xfrm>
          <a:prstGeom prst="straightConnector1">
            <a:avLst/>
          </a:prstGeom>
          <a:ln w="38100" cmpd="dbl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5910791" y="2825111"/>
            <a:ext cx="4800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CC"/>
                </a:solidFill>
              </a:rPr>
              <a:t>Behavior at 0</a:t>
            </a:r>
          </a:p>
          <a:p>
            <a:r>
              <a:rPr lang="en-US" b="1" dirty="0">
                <a:solidFill>
                  <a:srgbClr val="0000CC"/>
                </a:solidFill>
              </a:rPr>
              <a:t>o</a:t>
            </a:r>
            <a:r>
              <a:rPr lang="en-US" b="1" dirty="0" smtClean="0">
                <a:solidFill>
                  <a:srgbClr val="0000CC"/>
                </a:solidFill>
              </a:rPr>
              <a:t>r appropriate lower limit</a:t>
            </a:r>
            <a:endParaRPr lang="en-US" b="1" dirty="0">
              <a:solidFill>
                <a:srgbClr val="0000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5518676" y="6048768"/>
                <a:ext cx="299312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0000CC"/>
                    </a:solidFill>
                  </a:rPr>
                  <a:t>Behavior at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US" b="1" dirty="0" smtClean="0">
                    <a:solidFill>
                      <a:srgbClr val="0000CC"/>
                    </a:solidFill>
                  </a:rPr>
                  <a:t> </a:t>
                </a:r>
              </a:p>
              <a:p>
                <a:r>
                  <a:rPr lang="en-US" b="1" dirty="0">
                    <a:solidFill>
                      <a:srgbClr val="0000CC"/>
                    </a:solidFill>
                  </a:rPr>
                  <a:t>o</a:t>
                </a:r>
                <a:r>
                  <a:rPr lang="en-US" b="1" dirty="0" smtClean="0">
                    <a:solidFill>
                      <a:srgbClr val="0000CC"/>
                    </a:solidFill>
                  </a:rPr>
                  <a:t>r appropriate upper limit</a:t>
                </a:r>
                <a:endParaRPr lang="en-US" b="1" dirty="0">
                  <a:solidFill>
                    <a:srgbClr val="0000CC"/>
                  </a:solidFill>
                </a:endParaRPr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8676" y="6048768"/>
                <a:ext cx="2993127" cy="646331"/>
              </a:xfrm>
              <a:prstGeom prst="rect">
                <a:avLst/>
              </a:prstGeom>
              <a:blipFill rotWithShape="0">
                <a:blip r:embed="rId8"/>
                <a:stretch>
                  <a:fillRect l="-1629" t="-4717" r="-1426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" name="Straight Arrow Connector 53"/>
          <p:cNvCxnSpPr/>
          <p:nvPr/>
        </p:nvCxnSpPr>
        <p:spPr>
          <a:xfrm flipV="1">
            <a:off x="6285200" y="2046718"/>
            <a:ext cx="395" cy="461780"/>
          </a:xfrm>
          <a:prstGeom prst="straightConnector1">
            <a:avLst/>
          </a:prstGeom>
          <a:ln w="38100" cmpd="sng">
            <a:solidFill>
              <a:srgbClr val="FFC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6235415" y="1391619"/>
            <a:ext cx="395" cy="461780"/>
          </a:xfrm>
          <a:prstGeom prst="straightConnector1">
            <a:avLst/>
          </a:prstGeom>
          <a:ln w="38100" cmpd="sng">
            <a:solidFill>
              <a:srgbClr val="FFC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6235020" y="1880231"/>
            <a:ext cx="395" cy="461780"/>
          </a:xfrm>
          <a:prstGeom prst="straightConnector1">
            <a:avLst/>
          </a:prstGeom>
          <a:ln w="38100" cmpd="sng">
            <a:solidFill>
              <a:srgbClr val="00B0F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64694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Limiting Cases: </a:t>
            </a:r>
            <a:r>
              <a:rPr lang="en-US" sz="3600" b="1" dirty="0" smtClean="0">
                <a:solidFill>
                  <a:srgbClr val="0000CC"/>
                </a:solidFill>
              </a:rPr>
              <a:t>Slopes</a:t>
            </a:r>
            <a:endParaRPr lang="en-US" sz="3600" b="1" dirty="0" smtClean="0">
              <a:solidFill>
                <a:srgbClr val="0000CC"/>
              </a:solidFill>
            </a:endParaRP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67028" y="734777"/>
            <a:ext cx="5743763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When thinking about rate laws, or about results </a:t>
            </a:r>
            <a:r>
              <a:rPr lang="en-US" sz="2000" b="1" dirty="0" smtClean="0"/>
              <a:t>ALWAYS</a:t>
            </a:r>
            <a:r>
              <a:rPr lang="en-US" sz="2000" dirty="0" smtClean="0"/>
              <a:t> ask</a:t>
            </a:r>
          </a:p>
          <a:p>
            <a:endParaRPr lang="en-US" sz="2000" dirty="0" smtClean="0"/>
          </a:p>
          <a:p>
            <a:pPr marL="457200" indent="-457200">
              <a:buAutoNum type="arabicParenR"/>
            </a:pPr>
            <a:r>
              <a:rPr lang="en-US" sz="2000" dirty="0" smtClean="0"/>
              <a:t>What is the </a:t>
            </a:r>
            <a:r>
              <a:rPr lang="en-US" sz="2000" dirty="0" smtClean="0"/>
              <a:t>slope at </a:t>
            </a:r>
            <a:r>
              <a:rPr lang="en-US" sz="2000" dirty="0" smtClean="0"/>
              <a:t>parameter/variable at 0 (or appropriate lower limit)? </a:t>
            </a:r>
          </a:p>
          <a:p>
            <a:pPr lvl="1"/>
            <a:r>
              <a:rPr lang="en-US" sz="2000" dirty="0" smtClean="0"/>
              <a:t>Is it </a:t>
            </a:r>
            <a:r>
              <a:rPr lang="en-US" sz="2000" dirty="0" smtClean="0"/>
              <a:t>0, positive/negative finite, positive/negative infinite?</a:t>
            </a:r>
            <a:endParaRPr lang="en-US" sz="2000" dirty="0" smtClean="0"/>
          </a:p>
          <a:p>
            <a:pPr marL="457200" indent="-457200">
              <a:buAutoNum type="arabicParenR"/>
            </a:pPr>
            <a:r>
              <a:rPr lang="en-US" sz="2000" dirty="0" smtClean="0"/>
              <a:t>What </a:t>
            </a:r>
            <a:r>
              <a:rPr lang="en-US" sz="2000" dirty="0" smtClean="0"/>
              <a:t>is the </a:t>
            </a:r>
            <a:r>
              <a:rPr lang="en-US" sz="2000" dirty="0" smtClean="0"/>
              <a:t>slope for </a:t>
            </a:r>
            <a:r>
              <a:rPr lang="en-US" sz="2000" dirty="0" smtClean="0"/>
              <a:t>very large parameter/variable? </a:t>
            </a:r>
          </a:p>
          <a:p>
            <a:pPr lvl="1"/>
            <a:r>
              <a:rPr lang="en-US" sz="2000" dirty="0" smtClean="0"/>
              <a:t>Is it </a:t>
            </a:r>
            <a:r>
              <a:rPr lang="en-US" sz="2000" dirty="0" smtClean="0"/>
              <a:t>0, positive infinite or negative infinite?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000" dirty="0" smtClean="0"/>
              <a:t>Are there other places the slope is constrained?</a:t>
            </a:r>
          </a:p>
          <a:p>
            <a:pPr marL="457200" indent="-457200">
              <a:buFont typeface="+mj-lt"/>
              <a:buAutoNum type="arabicParenR"/>
            </a:pPr>
            <a:endParaRPr lang="en-US" sz="2000" dirty="0"/>
          </a:p>
          <a:p>
            <a:pPr marL="457200" indent="-457200">
              <a:buFont typeface="+mj-lt"/>
              <a:buAutoNum type="arabicParenR"/>
            </a:pPr>
            <a:r>
              <a:rPr lang="en-US" sz="2000" dirty="0" smtClean="0"/>
              <a:t>Sometimes you may also know something about the second derivative at your limits: Is the slope increasing, decreasing or constant?</a:t>
            </a:r>
            <a:endParaRPr lang="en-US" sz="2000" dirty="0"/>
          </a:p>
        </p:txBody>
      </p:sp>
      <p:grpSp>
        <p:nvGrpSpPr>
          <p:cNvPr id="30" name="Group 29"/>
          <p:cNvGrpSpPr/>
          <p:nvPr/>
        </p:nvGrpSpPr>
        <p:grpSpPr>
          <a:xfrm>
            <a:off x="5754138" y="1585841"/>
            <a:ext cx="1717404" cy="1254773"/>
            <a:chOff x="6553200" y="3124200"/>
            <a:chExt cx="1717404" cy="1254773"/>
          </a:xfrm>
        </p:grpSpPr>
        <p:grpSp>
          <p:nvGrpSpPr>
            <p:cNvPr id="13" name="Group 12"/>
            <p:cNvGrpSpPr/>
            <p:nvPr/>
          </p:nvGrpSpPr>
          <p:grpSpPr>
            <a:xfrm>
              <a:off x="6553200" y="3124200"/>
              <a:ext cx="1717404" cy="1254773"/>
              <a:chOff x="2221414" y="2672593"/>
              <a:chExt cx="1717404" cy="1254773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2221414" y="2672593"/>
                <a:ext cx="1656397" cy="914400"/>
                <a:chOff x="2221414" y="2672593"/>
                <a:chExt cx="1656397" cy="914400"/>
              </a:xfrm>
            </p:grpSpPr>
            <p:grpSp>
              <p:nvGrpSpPr>
                <p:cNvPr id="16" name="Group 15"/>
                <p:cNvGrpSpPr/>
                <p:nvPr/>
              </p:nvGrpSpPr>
              <p:grpSpPr>
                <a:xfrm>
                  <a:off x="2658611" y="2672593"/>
                  <a:ext cx="1219200" cy="914400"/>
                  <a:chOff x="2658611" y="2672593"/>
                  <a:chExt cx="1219200" cy="914400"/>
                </a:xfrm>
              </p:grpSpPr>
              <p:cxnSp>
                <p:nvCxnSpPr>
                  <p:cNvPr id="18" name="Straight Arrow Connector 17"/>
                  <p:cNvCxnSpPr/>
                  <p:nvPr/>
                </p:nvCxnSpPr>
                <p:spPr>
                  <a:xfrm flipV="1">
                    <a:off x="2667000" y="2672593"/>
                    <a:ext cx="0" cy="914400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Straight Arrow Connector 18"/>
                  <p:cNvCxnSpPr/>
                  <p:nvPr/>
                </p:nvCxnSpPr>
                <p:spPr>
                  <a:xfrm rot="5400000" flipV="1">
                    <a:off x="3268211" y="2963411"/>
                    <a:ext cx="0" cy="1219200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7" name="TextBox 16"/>
                <p:cNvSpPr txBox="1"/>
                <p:nvPr/>
              </p:nvSpPr>
              <p:spPr>
                <a:xfrm>
                  <a:off x="2221414" y="2828300"/>
                  <a:ext cx="461665" cy="665118"/>
                </a:xfrm>
                <a:prstGeom prst="rect">
                  <a:avLst/>
                </a:prstGeom>
                <a:noFill/>
              </p:spPr>
              <p:txBody>
                <a:bodyPr vert="vert270" wrap="non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0000CC"/>
                      </a:solidFill>
                    </a:rPr>
                    <a:t>Value</a:t>
                  </a:r>
                  <a:endParaRPr lang="en-US" dirty="0">
                    <a:solidFill>
                      <a:srgbClr val="0000CC"/>
                    </a:solidFill>
                  </a:endParaRPr>
                </a:p>
              </p:txBody>
            </p:sp>
          </p:grpSp>
          <p:sp>
            <p:nvSpPr>
              <p:cNvPr id="15" name="TextBox 14"/>
              <p:cNvSpPr txBox="1"/>
              <p:nvPr/>
            </p:nvSpPr>
            <p:spPr>
              <a:xfrm>
                <a:off x="2597603" y="3558034"/>
                <a:ext cx="13412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CC"/>
                    </a:solidFill>
                  </a:rPr>
                  <a:t>parameter</a:t>
                </a:r>
                <a:endParaRPr lang="en-US" dirty="0">
                  <a:solidFill>
                    <a:srgbClr val="0000CC"/>
                  </a:solidFill>
                </a:endParaRPr>
              </a:p>
            </p:txBody>
          </p:sp>
        </p:grpSp>
        <p:cxnSp>
          <p:nvCxnSpPr>
            <p:cNvPr id="20" name="Straight Arrow Connector 19"/>
            <p:cNvCxnSpPr/>
            <p:nvPr/>
          </p:nvCxnSpPr>
          <p:spPr>
            <a:xfrm>
              <a:off x="7014865" y="3981377"/>
              <a:ext cx="609600" cy="0"/>
            </a:xfrm>
            <a:prstGeom prst="straightConnector1">
              <a:avLst/>
            </a:prstGeom>
            <a:ln w="38100">
              <a:solidFill>
                <a:srgbClr val="0000CC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7002981" y="3403612"/>
              <a:ext cx="609600" cy="0"/>
            </a:xfrm>
            <a:prstGeom prst="straightConnector1">
              <a:avLst/>
            </a:prstGeom>
            <a:ln w="38100">
              <a:solidFill>
                <a:srgbClr val="0000CC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7002981" y="3197536"/>
              <a:ext cx="585131" cy="206077"/>
            </a:xfrm>
            <a:prstGeom prst="straightConnector1">
              <a:avLst/>
            </a:prstGeom>
            <a:ln w="38100">
              <a:solidFill>
                <a:srgbClr val="00B050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V="1">
              <a:off x="7014865" y="3801269"/>
              <a:ext cx="585131" cy="192998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7023254" y="3404048"/>
              <a:ext cx="564858" cy="179673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/>
        </p:nvGrpSpPr>
        <p:grpSpPr>
          <a:xfrm>
            <a:off x="5867400" y="4084203"/>
            <a:ext cx="2245265" cy="1964565"/>
            <a:chOff x="6580900" y="4588469"/>
            <a:chExt cx="2245265" cy="1964565"/>
          </a:xfrm>
        </p:grpSpPr>
        <p:cxnSp>
          <p:nvCxnSpPr>
            <p:cNvPr id="66" name="Straight Arrow Connector 65"/>
            <p:cNvCxnSpPr/>
            <p:nvPr/>
          </p:nvCxnSpPr>
          <p:spPr>
            <a:xfrm>
              <a:off x="8180026" y="5638800"/>
              <a:ext cx="609600" cy="0"/>
            </a:xfrm>
            <a:prstGeom prst="straightConnector1">
              <a:avLst/>
            </a:prstGeom>
            <a:ln w="38100">
              <a:solidFill>
                <a:srgbClr val="0000CC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" name="Group 1"/>
            <p:cNvGrpSpPr/>
            <p:nvPr/>
          </p:nvGrpSpPr>
          <p:grpSpPr>
            <a:xfrm>
              <a:off x="6580900" y="4588469"/>
              <a:ext cx="2245265" cy="1964565"/>
              <a:chOff x="6580900" y="4588469"/>
              <a:chExt cx="2245265" cy="1964565"/>
            </a:xfrm>
          </p:grpSpPr>
          <p:grpSp>
            <p:nvGrpSpPr>
              <p:cNvPr id="40" name="Group 39"/>
              <p:cNvGrpSpPr/>
              <p:nvPr/>
            </p:nvGrpSpPr>
            <p:grpSpPr>
              <a:xfrm>
                <a:off x="6580900" y="4882619"/>
                <a:ext cx="2245265" cy="1670415"/>
                <a:chOff x="6553200" y="2708558"/>
                <a:chExt cx="2245265" cy="1670415"/>
              </a:xfrm>
            </p:grpSpPr>
            <p:grpSp>
              <p:nvGrpSpPr>
                <p:cNvPr id="41" name="Group 40"/>
                <p:cNvGrpSpPr/>
                <p:nvPr/>
              </p:nvGrpSpPr>
              <p:grpSpPr>
                <a:xfrm>
                  <a:off x="6553200" y="3124200"/>
                  <a:ext cx="1717404" cy="1254773"/>
                  <a:chOff x="2221414" y="2672593"/>
                  <a:chExt cx="1717404" cy="1254773"/>
                </a:xfrm>
              </p:grpSpPr>
              <p:grpSp>
                <p:nvGrpSpPr>
                  <p:cNvPr id="47" name="Group 46"/>
                  <p:cNvGrpSpPr/>
                  <p:nvPr/>
                </p:nvGrpSpPr>
                <p:grpSpPr>
                  <a:xfrm>
                    <a:off x="2221414" y="2672593"/>
                    <a:ext cx="1656397" cy="914400"/>
                    <a:chOff x="2221414" y="2672593"/>
                    <a:chExt cx="1656397" cy="914400"/>
                  </a:xfrm>
                </p:grpSpPr>
                <p:grpSp>
                  <p:nvGrpSpPr>
                    <p:cNvPr id="49" name="Group 48"/>
                    <p:cNvGrpSpPr/>
                    <p:nvPr/>
                  </p:nvGrpSpPr>
                  <p:grpSpPr>
                    <a:xfrm>
                      <a:off x="2658611" y="2672593"/>
                      <a:ext cx="1219200" cy="914400"/>
                      <a:chOff x="2658611" y="2672593"/>
                      <a:chExt cx="1219200" cy="914400"/>
                    </a:xfrm>
                  </p:grpSpPr>
                  <p:cxnSp>
                    <p:nvCxnSpPr>
                      <p:cNvPr id="51" name="Straight Arrow Connector 50"/>
                      <p:cNvCxnSpPr/>
                      <p:nvPr/>
                    </p:nvCxnSpPr>
                    <p:spPr>
                      <a:xfrm flipV="1">
                        <a:off x="2667000" y="2672593"/>
                        <a:ext cx="0" cy="9144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2" name="Straight Arrow Connector 51"/>
                      <p:cNvCxnSpPr/>
                      <p:nvPr/>
                    </p:nvCxnSpPr>
                    <p:spPr>
                      <a:xfrm rot="5400000" flipV="1">
                        <a:off x="3268211" y="2963411"/>
                        <a:ext cx="0" cy="12192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50" name="TextBox 49"/>
                    <p:cNvSpPr txBox="1"/>
                    <p:nvPr/>
                  </p:nvSpPr>
                  <p:spPr>
                    <a:xfrm>
                      <a:off x="2221414" y="2828300"/>
                      <a:ext cx="461665" cy="665118"/>
                    </a:xfrm>
                    <a:prstGeom prst="rect">
                      <a:avLst/>
                    </a:prstGeom>
                    <a:noFill/>
                  </p:spPr>
                  <p:txBody>
                    <a:bodyPr vert="vert270" wrap="non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Value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sp>
                <p:nvSpPr>
                  <p:cNvPr id="48" name="TextBox 47"/>
                  <p:cNvSpPr txBox="1"/>
                  <p:nvPr/>
                </p:nvSpPr>
                <p:spPr>
                  <a:xfrm>
                    <a:off x="2597603" y="3558034"/>
                    <a:ext cx="1341215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0000CC"/>
                        </a:solidFill>
                      </a:rPr>
                      <a:t>parameter</a:t>
                    </a:r>
                    <a:endParaRPr lang="en-US" dirty="0">
                      <a:solidFill>
                        <a:srgbClr val="0000CC"/>
                      </a:solidFill>
                    </a:endParaRPr>
                  </a:p>
                </p:txBody>
              </p:sp>
            </p:grpSp>
            <p:cxnSp>
              <p:nvCxnSpPr>
                <p:cNvPr id="42" name="Straight Arrow Connector 41"/>
                <p:cNvCxnSpPr/>
                <p:nvPr/>
              </p:nvCxnSpPr>
              <p:spPr>
                <a:xfrm>
                  <a:off x="8188865" y="3980596"/>
                  <a:ext cx="609600" cy="0"/>
                </a:xfrm>
                <a:prstGeom prst="straightConnector1">
                  <a:avLst/>
                </a:prstGeom>
                <a:ln w="38100">
                  <a:solidFill>
                    <a:srgbClr val="0000CC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Arrow Connector 42"/>
                <p:cNvCxnSpPr/>
                <p:nvPr/>
              </p:nvCxnSpPr>
              <p:spPr>
                <a:xfrm>
                  <a:off x="8140817" y="2914634"/>
                  <a:ext cx="609600" cy="0"/>
                </a:xfrm>
                <a:prstGeom prst="straightConnector1">
                  <a:avLst/>
                </a:prstGeom>
                <a:ln w="38100" cmpd="dbl">
                  <a:solidFill>
                    <a:srgbClr val="0000CC"/>
                  </a:solidFill>
                  <a:prstDash val="soli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Arrow Connector 43"/>
                <p:cNvCxnSpPr/>
                <p:nvPr/>
              </p:nvCxnSpPr>
              <p:spPr>
                <a:xfrm flipV="1">
                  <a:off x="8140817" y="2708558"/>
                  <a:ext cx="585131" cy="206077"/>
                </a:xfrm>
                <a:prstGeom prst="straightConnector1">
                  <a:avLst/>
                </a:prstGeom>
                <a:ln w="38100" cmpd="dbl">
                  <a:solidFill>
                    <a:srgbClr val="00B050"/>
                  </a:solidFill>
                  <a:prstDash val="soli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9" name="Straight Arrow Connector 68"/>
              <p:cNvCxnSpPr/>
              <p:nvPr/>
            </p:nvCxnSpPr>
            <p:spPr>
              <a:xfrm flipV="1">
                <a:off x="8179631" y="4588469"/>
                <a:ext cx="395" cy="461780"/>
              </a:xfrm>
              <a:prstGeom prst="straightConnector1">
                <a:avLst/>
              </a:prstGeom>
              <a:ln w="38100" cmpd="dbl">
                <a:solidFill>
                  <a:srgbClr val="C00000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76" name="Straight Arrow Connector 75"/>
          <p:cNvCxnSpPr/>
          <p:nvPr/>
        </p:nvCxnSpPr>
        <p:spPr>
          <a:xfrm>
            <a:off x="6224192" y="787866"/>
            <a:ext cx="0" cy="457200"/>
          </a:xfrm>
          <a:prstGeom prst="straightConnector1">
            <a:avLst/>
          </a:prstGeom>
          <a:ln w="38100" cmpd="dbl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5910791" y="2825111"/>
            <a:ext cx="4800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CC"/>
                </a:solidFill>
              </a:rPr>
              <a:t>Behavior at 0</a:t>
            </a:r>
          </a:p>
          <a:p>
            <a:r>
              <a:rPr lang="en-US" b="1" dirty="0">
                <a:solidFill>
                  <a:srgbClr val="0000CC"/>
                </a:solidFill>
              </a:rPr>
              <a:t>o</a:t>
            </a:r>
            <a:r>
              <a:rPr lang="en-US" b="1" dirty="0" smtClean="0">
                <a:solidFill>
                  <a:srgbClr val="0000CC"/>
                </a:solidFill>
              </a:rPr>
              <a:t>r appropriate lower limit</a:t>
            </a:r>
            <a:endParaRPr lang="en-US" b="1" dirty="0">
              <a:solidFill>
                <a:srgbClr val="0000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5518676" y="6048768"/>
                <a:ext cx="299312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0000CC"/>
                    </a:solidFill>
                  </a:rPr>
                  <a:t>Behavior at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US" b="1" dirty="0" smtClean="0">
                    <a:solidFill>
                      <a:srgbClr val="0000CC"/>
                    </a:solidFill>
                  </a:rPr>
                  <a:t> </a:t>
                </a:r>
              </a:p>
              <a:p>
                <a:r>
                  <a:rPr lang="en-US" b="1" dirty="0">
                    <a:solidFill>
                      <a:srgbClr val="0000CC"/>
                    </a:solidFill>
                  </a:rPr>
                  <a:t>o</a:t>
                </a:r>
                <a:r>
                  <a:rPr lang="en-US" b="1" dirty="0" smtClean="0">
                    <a:solidFill>
                      <a:srgbClr val="0000CC"/>
                    </a:solidFill>
                  </a:rPr>
                  <a:t>r appropriate upper limit</a:t>
                </a:r>
                <a:endParaRPr lang="en-US" b="1" dirty="0">
                  <a:solidFill>
                    <a:srgbClr val="0000CC"/>
                  </a:solidFill>
                </a:endParaRPr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8676" y="6048768"/>
                <a:ext cx="2993127" cy="646331"/>
              </a:xfrm>
              <a:prstGeom prst="rect">
                <a:avLst/>
              </a:prstGeom>
              <a:blipFill rotWithShape="0">
                <a:blip r:embed="rId8"/>
                <a:stretch>
                  <a:fillRect l="-1629" t="-4717" r="-1426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" name="Straight Arrow Connector 53"/>
          <p:cNvCxnSpPr/>
          <p:nvPr/>
        </p:nvCxnSpPr>
        <p:spPr>
          <a:xfrm flipV="1">
            <a:off x="6285200" y="2046718"/>
            <a:ext cx="395" cy="461780"/>
          </a:xfrm>
          <a:prstGeom prst="straightConnector1">
            <a:avLst/>
          </a:prstGeom>
          <a:ln w="38100" cmpd="sng">
            <a:solidFill>
              <a:srgbClr val="FFC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6235415" y="1391619"/>
            <a:ext cx="395" cy="461780"/>
          </a:xfrm>
          <a:prstGeom prst="straightConnector1">
            <a:avLst/>
          </a:prstGeom>
          <a:ln w="38100" cmpd="sng">
            <a:solidFill>
              <a:srgbClr val="FFC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6235020" y="1880231"/>
            <a:ext cx="395" cy="461780"/>
          </a:xfrm>
          <a:prstGeom prst="straightConnector1">
            <a:avLst/>
          </a:prstGeom>
          <a:ln w="38100" cmpd="sng">
            <a:solidFill>
              <a:srgbClr val="00B0F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75868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Importance of Limiting Cases</a:t>
            </a: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Rectangle 52"/>
          <p:cNvSpPr/>
          <p:nvPr/>
        </p:nvSpPr>
        <p:spPr>
          <a:xfrm>
            <a:off x="303364" y="827509"/>
            <a:ext cx="780930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For (−∞,∞) range of values or parameters have extra </a:t>
            </a:r>
            <a:r>
              <a:rPr lang="en-US" sz="2000" b="1" dirty="0" smtClean="0">
                <a:solidFill>
                  <a:srgbClr val="FF0000"/>
                </a:solidFill>
              </a:rPr>
              <a:t>options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endParaRPr lang="en-US" sz="2000" b="1" dirty="0">
              <a:solidFill>
                <a:srgbClr val="FF0000"/>
              </a:solidFill>
            </a:endParaRPr>
          </a:p>
          <a:p>
            <a:r>
              <a:rPr lang="en-US" sz="2000" b="1" dirty="0">
                <a:solidFill>
                  <a:srgbClr val="FF0000"/>
                </a:solidFill>
              </a:rPr>
              <a:t>For oscillatory or chaotic dependence of value on parameters, less </a:t>
            </a:r>
            <a:r>
              <a:rPr lang="en-US" sz="2000" b="1" dirty="0" smtClean="0">
                <a:solidFill>
                  <a:srgbClr val="FF0000"/>
                </a:solidFill>
              </a:rPr>
              <a:t>constrained</a:t>
            </a:r>
          </a:p>
          <a:p>
            <a:endParaRPr lang="en-US" sz="2000" b="1" dirty="0">
              <a:solidFill>
                <a:srgbClr val="FF0000"/>
              </a:solidFill>
            </a:endParaRPr>
          </a:p>
          <a:p>
            <a:r>
              <a:rPr lang="en-US" sz="2000" b="1" dirty="0" smtClean="0">
                <a:solidFill>
                  <a:srgbClr val="00CC00"/>
                </a:solidFill>
              </a:rPr>
              <a:t>However most of </a:t>
            </a:r>
            <a:r>
              <a:rPr lang="en-US" sz="2000" b="1" dirty="0">
                <a:solidFill>
                  <a:srgbClr val="00CC00"/>
                </a:solidFill>
              </a:rPr>
              <a:t>these ideas still </a:t>
            </a:r>
            <a:r>
              <a:rPr lang="en-US" sz="2000" b="1" dirty="0" smtClean="0">
                <a:solidFill>
                  <a:srgbClr val="00CC00"/>
                </a:solidFill>
              </a:rPr>
              <a:t>apply to the </a:t>
            </a:r>
            <a:r>
              <a:rPr lang="en-US" sz="2000" b="1" u="sng" dirty="0" smtClean="0">
                <a:solidFill>
                  <a:srgbClr val="00CC00"/>
                </a:solidFill>
              </a:rPr>
              <a:t>amplitude</a:t>
            </a:r>
            <a:r>
              <a:rPr lang="en-US" sz="2000" b="1" dirty="0" smtClean="0">
                <a:solidFill>
                  <a:srgbClr val="00CC00"/>
                </a:solidFill>
              </a:rPr>
              <a:t> of periodic or chaotic oscillations</a:t>
            </a:r>
            <a:endParaRPr lang="en-US" sz="2000" dirty="0">
              <a:solidFill>
                <a:srgbClr val="00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9526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2001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Class Exercise: Review Homework</a:t>
            </a: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54978" y="738142"/>
                <a:ext cx="7084890" cy="59400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What would be reasonable limiting cases for the following? Explain your reasoning briefly</a:t>
                </a:r>
              </a:p>
              <a:p>
                <a:pPr marL="457200" indent="-457200">
                  <a:buAutoNum type="arabicParenR"/>
                </a:pPr>
                <a:r>
                  <a:rPr lang="en-US" sz="2000" dirty="0" smtClean="0"/>
                  <a:t>The population of humans on earth as a function of time?</a:t>
                </a:r>
              </a:p>
              <a:p>
                <a:pPr marL="457200" indent="-457200">
                  <a:buAutoNum type="arabicParenR"/>
                </a:pPr>
                <a:r>
                  <a:rPr lang="en-US" sz="2000" dirty="0" smtClean="0"/>
                  <a:t>The rate of the chemical reaction A</a:t>
                </a:r>
                <a:r>
                  <a:rPr lang="en-US" sz="2000" dirty="0" smtClean="0">
                    <a:sym typeface="Wingdings" panose="05000000000000000000" pitchFamily="2" charset="2"/>
                  </a:rPr>
                  <a:t>B as a function of the concentration of A?</a:t>
                </a:r>
              </a:p>
              <a:p>
                <a:pPr marL="457200" indent="-457200">
                  <a:buFontTx/>
                  <a:buAutoNum type="arabicParenR"/>
                </a:pPr>
                <a:r>
                  <a:rPr lang="en-US" sz="2000" dirty="0"/>
                  <a:t>The rate of the chemical reaction A</a:t>
                </a:r>
                <a:r>
                  <a:rPr lang="en-US" sz="2000" dirty="0">
                    <a:sym typeface="Wingdings" panose="05000000000000000000" pitchFamily="2" charset="2"/>
                  </a:rPr>
                  <a:t>B as a function of the </a:t>
                </a:r>
                <a:r>
                  <a:rPr lang="en-US" sz="2000" dirty="0" smtClean="0">
                    <a:sym typeface="Wingdings" panose="05000000000000000000" pitchFamily="2" charset="2"/>
                  </a:rPr>
                  <a:t>temperature?</a:t>
                </a:r>
              </a:p>
              <a:p>
                <a:pPr marL="457200" indent="-457200">
                  <a:buFontTx/>
                  <a:buAutoNum type="arabicParenR"/>
                </a:pPr>
                <a:r>
                  <a:rPr lang="en-US" sz="2000" dirty="0"/>
                  <a:t>The rate of the chemical reaction </a:t>
                </a:r>
                <a:r>
                  <a:rPr lang="en-US" sz="2000" dirty="0" smtClean="0"/>
                  <a:t>3A</a:t>
                </a:r>
                <a:r>
                  <a:rPr lang="en-US" sz="2000" dirty="0">
                    <a:sym typeface="Wingdings" panose="05000000000000000000" pitchFamily="2" charset="2"/>
                  </a:rPr>
                  <a:t>B as a function of the concentration of A</a:t>
                </a:r>
                <a:r>
                  <a:rPr lang="en-US" sz="2000" dirty="0" smtClean="0">
                    <a:sym typeface="Wingdings" panose="05000000000000000000" pitchFamily="2" charset="2"/>
                  </a:rPr>
                  <a:t>?</a:t>
                </a:r>
              </a:p>
              <a:p>
                <a:pPr marL="457200" indent="-457200">
                  <a:buFontTx/>
                  <a:buAutoNum type="arabicParenR"/>
                </a:pPr>
                <a:r>
                  <a:rPr lang="en-US" sz="2000" dirty="0" smtClean="0">
                    <a:sym typeface="Wingdings" panose="05000000000000000000" pitchFamily="2" charset="2"/>
                  </a:rPr>
                  <a:t>The rate of glucose absorption by an </a:t>
                </a:r>
                <a:r>
                  <a:rPr lang="en-US" sz="2000" i="1" dirty="0" smtClean="0">
                    <a:sym typeface="Wingdings" panose="05000000000000000000" pitchFamily="2" charset="2"/>
                  </a:rPr>
                  <a:t>E. coli </a:t>
                </a:r>
                <a:r>
                  <a:rPr lang="en-US" sz="2000" dirty="0" smtClean="0">
                    <a:sym typeface="Wingdings" panose="05000000000000000000" pitchFamily="2" charset="2"/>
                  </a:rPr>
                  <a:t>cell as a function of the external glucose concentration?</a:t>
                </a:r>
              </a:p>
              <a:p>
                <a:pPr marL="457200" indent="-457200">
                  <a:buFontTx/>
                  <a:buAutoNum type="arabicParenR"/>
                </a:pPr>
                <a:r>
                  <a:rPr lang="en-US" sz="2000" dirty="0" smtClean="0">
                    <a:sym typeface="Wingdings" panose="05000000000000000000" pitchFamily="2" charset="2"/>
                  </a:rPr>
                  <a:t>The rate of division of an </a:t>
                </a:r>
                <a:r>
                  <a:rPr lang="en-US" sz="2000" i="1" dirty="0" smtClean="0">
                    <a:sym typeface="Wingdings" panose="05000000000000000000" pitchFamily="2" charset="2"/>
                  </a:rPr>
                  <a:t>E. coli </a:t>
                </a:r>
                <a:r>
                  <a:rPr lang="en-US" sz="2000" dirty="0" smtClean="0">
                    <a:sym typeface="Wingdings" panose="05000000000000000000" pitchFamily="2" charset="2"/>
                  </a:rPr>
                  <a:t>cell as a function of temperature?</a:t>
                </a:r>
              </a:p>
              <a:p>
                <a:pPr marL="457200" indent="-457200">
                  <a:buFontTx/>
                  <a:buAutoNum type="arabicParenR"/>
                </a:pPr>
                <a:r>
                  <a:rPr lang="en-US" sz="2000" dirty="0" smtClean="0">
                    <a:sym typeface="Wingdings" panose="05000000000000000000" pitchFamily="2" charset="2"/>
                  </a:rPr>
                  <a:t>The rate of the process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𝑆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→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𝑆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 smtClean="0">
                    <a:sym typeface="Wingdings" panose="05000000000000000000" pitchFamily="2" charset="2"/>
                  </a:rPr>
                  <a:t> as a function of the activator concentration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𝐴</m:t>
                    </m:r>
                  </m:oMath>
                </a14:m>
                <a:r>
                  <a:rPr lang="en-US" sz="2000" dirty="0" smtClean="0">
                    <a:sym typeface="Wingdings" panose="05000000000000000000" pitchFamily="2" charset="2"/>
                  </a:rPr>
                  <a:t>?</a:t>
                </a:r>
              </a:p>
              <a:p>
                <a:pPr marL="457200" indent="-457200">
                  <a:buFontTx/>
                  <a:buAutoNum type="arabicParenR"/>
                </a:pPr>
                <a:r>
                  <a:rPr lang="en-US" sz="2000" dirty="0" smtClean="0">
                    <a:sym typeface="Wingdings" panose="05000000000000000000" pitchFamily="2" charset="2"/>
                  </a:rPr>
                  <a:t>The rate of the inhibition process as a function of the inhibitor concentration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𝑅</m:t>
                    </m:r>
                  </m:oMath>
                </a14:m>
                <a:endParaRPr lang="en-US" sz="2000" dirty="0" smtClean="0">
                  <a:sym typeface="Wingdings" panose="05000000000000000000" pitchFamily="2" charset="2"/>
                </a:endParaRPr>
              </a:p>
              <a:p>
                <a:pPr marL="457200" indent="-457200">
                  <a:buFontTx/>
                  <a:buAutoNum type="arabicParenR"/>
                </a:pPr>
                <a:r>
                  <a:rPr lang="en-US" sz="2000" dirty="0" smtClean="0">
                    <a:sym typeface="Wingdings" panose="05000000000000000000" pitchFamily="2" charset="2"/>
                  </a:rPr>
                  <a:t>The rate of production of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𝐸</m:t>
                    </m:r>
                  </m:oMath>
                </a14:m>
                <a:r>
                  <a:rPr lang="en-US" sz="2000" dirty="0" smtClean="0">
                    <a:sym typeface="Wingdings" panose="05000000000000000000" pitchFamily="2" charset="2"/>
                  </a:rPr>
                  <a:t> as a function of the concentration of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𝐴</m:t>
                    </m:r>
                  </m:oMath>
                </a14:m>
                <a:r>
                  <a:rPr lang="en-US" sz="2000" dirty="0" smtClean="0">
                    <a:sym typeface="Wingdings" panose="05000000000000000000" pitchFamily="2" charset="2"/>
                  </a:rPr>
                  <a:t> for the reaction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𝐴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→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𝐵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→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𝐶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→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𝐷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→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𝐸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978" y="738142"/>
                <a:ext cx="7084890" cy="5940088"/>
              </a:xfrm>
              <a:prstGeom prst="rect">
                <a:avLst/>
              </a:prstGeom>
              <a:blipFill rotWithShape="0">
                <a:blip r:embed="rId7"/>
                <a:stretch>
                  <a:fillRect l="-860" t="-410" r="-688" b="-9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/>
          <p:cNvGrpSpPr/>
          <p:nvPr/>
        </p:nvGrpSpPr>
        <p:grpSpPr>
          <a:xfrm>
            <a:off x="7239868" y="1063941"/>
            <a:ext cx="1681113" cy="1245282"/>
            <a:chOff x="609600" y="2362200"/>
            <a:chExt cx="1681113" cy="1245282"/>
          </a:xfrm>
        </p:grpSpPr>
        <p:grpSp>
          <p:nvGrpSpPr>
            <p:cNvPr id="14" name="Group 13"/>
            <p:cNvGrpSpPr/>
            <p:nvPr/>
          </p:nvGrpSpPr>
          <p:grpSpPr>
            <a:xfrm>
              <a:off x="609600" y="2362200"/>
              <a:ext cx="1656397" cy="1245282"/>
              <a:chOff x="2221414" y="2672593"/>
              <a:chExt cx="1656397" cy="1245282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2221414" y="2672593"/>
                <a:ext cx="1656397" cy="914400"/>
                <a:chOff x="2221414" y="2672593"/>
                <a:chExt cx="1656397" cy="914400"/>
              </a:xfrm>
            </p:grpSpPr>
            <p:grpSp>
              <p:nvGrpSpPr>
                <p:cNvPr id="18" name="Group 17"/>
                <p:cNvGrpSpPr/>
                <p:nvPr/>
              </p:nvGrpSpPr>
              <p:grpSpPr>
                <a:xfrm>
                  <a:off x="2658611" y="2672593"/>
                  <a:ext cx="1219200" cy="914400"/>
                  <a:chOff x="2658611" y="2672593"/>
                  <a:chExt cx="1219200" cy="914400"/>
                </a:xfrm>
              </p:grpSpPr>
              <p:cxnSp>
                <p:nvCxnSpPr>
                  <p:cNvPr id="20" name="Straight Arrow Connector 19"/>
                  <p:cNvCxnSpPr/>
                  <p:nvPr/>
                </p:nvCxnSpPr>
                <p:spPr>
                  <a:xfrm flipV="1">
                    <a:off x="2667000" y="2672593"/>
                    <a:ext cx="0" cy="914400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Arrow Connector 20"/>
                  <p:cNvCxnSpPr/>
                  <p:nvPr/>
                </p:nvCxnSpPr>
                <p:spPr>
                  <a:xfrm rot="5400000" flipV="1">
                    <a:off x="3268211" y="2963411"/>
                    <a:ext cx="0" cy="1219200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9" name="TextBox 18"/>
                <p:cNvSpPr txBox="1"/>
                <p:nvPr/>
              </p:nvSpPr>
              <p:spPr>
                <a:xfrm>
                  <a:off x="2221414" y="2828300"/>
                  <a:ext cx="461665" cy="665118"/>
                </a:xfrm>
                <a:prstGeom prst="rect">
                  <a:avLst/>
                </a:prstGeom>
                <a:noFill/>
              </p:spPr>
              <p:txBody>
                <a:bodyPr vert="vert270" wrap="non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0000CC"/>
                      </a:solidFill>
                    </a:rPr>
                    <a:t>Value</a:t>
                  </a:r>
                  <a:endParaRPr lang="en-US" dirty="0">
                    <a:solidFill>
                      <a:srgbClr val="0000CC"/>
                    </a:solidFill>
                  </a:endParaRPr>
                </a:p>
              </p:txBody>
            </p:sp>
          </p:grpSp>
          <p:sp>
            <p:nvSpPr>
              <p:cNvPr id="17" name="TextBox 16"/>
              <p:cNvSpPr txBox="1"/>
              <p:nvPr/>
            </p:nvSpPr>
            <p:spPr>
              <a:xfrm>
                <a:off x="2895600" y="3548543"/>
                <a:ext cx="914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CC"/>
                    </a:solidFill>
                  </a:rPr>
                  <a:t>Time</a:t>
                </a:r>
                <a:endParaRPr lang="en-US" dirty="0">
                  <a:solidFill>
                    <a:srgbClr val="0000CC"/>
                  </a:solidFill>
                </a:endParaRPr>
              </a:p>
            </p:txBody>
          </p:sp>
        </p:grpSp>
        <p:sp>
          <p:nvSpPr>
            <p:cNvPr id="15" name="Freeform 14"/>
            <p:cNvSpPr/>
            <p:nvPr/>
          </p:nvSpPr>
          <p:spPr>
            <a:xfrm>
              <a:off x="1065229" y="2677212"/>
              <a:ext cx="1225484" cy="367646"/>
            </a:xfrm>
            <a:custGeom>
              <a:avLst/>
              <a:gdLst>
                <a:gd name="connsiteX0" fmla="*/ 0 w 1225484"/>
                <a:gd name="connsiteY0" fmla="*/ 367646 h 367646"/>
                <a:gd name="connsiteX1" fmla="*/ 197963 w 1225484"/>
                <a:gd name="connsiteY1" fmla="*/ 103695 h 367646"/>
                <a:gd name="connsiteX2" fmla="*/ 405352 w 1225484"/>
                <a:gd name="connsiteY2" fmla="*/ 113122 h 367646"/>
                <a:gd name="connsiteX3" fmla="*/ 659876 w 1225484"/>
                <a:gd name="connsiteY3" fmla="*/ 56561 h 367646"/>
                <a:gd name="connsiteX4" fmla="*/ 1036948 w 1225484"/>
                <a:gd name="connsiteY4" fmla="*/ 179110 h 367646"/>
                <a:gd name="connsiteX5" fmla="*/ 1225484 w 1225484"/>
                <a:gd name="connsiteY5" fmla="*/ 0 h 367646"/>
                <a:gd name="connsiteX6" fmla="*/ 1225484 w 1225484"/>
                <a:gd name="connsiteY6" fmla="*/ 0 h 367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5484" h="367646">
                  <a:moveTo>
                    <a:pt x="0" y="367646"/>
                  </a:moveTo>
                  <a:cubicBezTo>
                    <a:pt x="65202" y="256881"/>
                    <a:pt x="130404" y="146116"/>
                    <a:pt x="197963" y="103695"/>
                  </a:cubicBezTo>
                  <a:cubicBezTo>
                    <a:pt x="265522" y="61274"/>
                    <a:pt x="328367" y="120978"/>
                    <a:pt x="405352" y="113122"/>
                  </a:cubicBezTo>
                  <a:cubicBezTo>
                    <a:pt x="482337" y="105266"/>
                    <a:pt x="554610" y="45563"/>
                    <a:pt x="659876" y="56561"/>
                  </a:cubicBezTo>
                  <a:cubicBezTo>
                    <a:pt x="765142" y="67559"/>
                    <a:pt x="942680" y="188537"/>
                    <a:pt x="1036948" y="179110"/>
                  </a:cubicBezTo>
                  <a:cubicBezTo>
                    <a:pt x="1131216" y="169683"/>
                    <a:pt x="1225484" y="0"/>
                    <a:pt x="1225484" y="0"/>
                  </a:cubicBezTo>
                  <a:lnTo>
                    <a:pt x="1225484" y="0"/>
                  </a:lnTo>
                </a:path>
              </a:pathLst>
            </a:custGeom>
            <a:noFill/>
            <a:ln w="38100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8"/>
          <a:srcRect r="52302"/>
          <a:stretch/>
        </p:blipFill>
        <p:spPr>
          <a:xfrm>
            <a:off x="7620000" y="5357004"/>
            <a:ext cx="1676400" cy="9906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8"/>
          <a:srcRect l="52168" r="10974"/>
          <a:stretch/>
        </p:blipFill>
        <p:spPr>
          <a:xfrm>
            <a:off x="7029365" y="4626385"/>
            <a:ext cx="1295400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3173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Monotonic Limiting Cases</a:t>
            </a: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60056" y="787866"/>
                <a:ext cx="5719620" cy="59168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Cases:</a:t>
                </a:r>
                <a:r>
                  <a:rPr lang="en-US" dirty="0"/>
                  <a:t> </a:t>
                </a:r>
                <a:r>
                  <a:rPr lang="en-US" b="1" dirty="0" smtClean="0"/>
                  <a:t>Values finite at 0 and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∞</m:t>
                    </m:r>
                  </m:oMath>
                </a14:m>
                <a:endParaRPr lang="en-US" b="1" dirty="0" smtClean="0"/>
              </a:p>
              <a:p>
                <a14:m>
                  <m:oMath xmlns:m="http://schemas.openxmlformats.org/officeDocument/2006/math"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𝐯𝐚𝐥𝐮𝐞</m:t>
                    </m:r>
                    <m:d>
                      <m:d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</m:d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≥ 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b="1" dirty="0" smtClean="0"/>
                  <a:t>, slope(0) = 0; </a:t>
                </a:r>
                <a14:m>
                  <m:oMath xmlns:m="http://schemas.openxmlformats.org/officeDocument/2006/math">
                    <m:r>
                      <a:rPr lang="en-US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𝐯𝐚𝐥𝐮𝐞</m:t>
                    </m:r>
                    <m:r>
                      <a:rPr lang="en-US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∞)</m:t>
                    </m:r>
                    <m:r>
                      <a:rPr lang="en-US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b="1" dirty="0" smtClean="0"/>
                  <a:t>, </a:t>
                </a:r>
                <a14:m>
                  <m:oMath xmlns:m="http://schemas.openxmlformats.org/officeDocument/2006/math"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𝐬𝐥𝐨𝐩𝐞</m:t>
                    </m:r>
                    <m:d>
                      <m:d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∞</m:t>
                        </m:r>
                      </m:e>
                    </m:d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= 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b="1" dirty="0" smtClean="0"/>
              </a:p>
              <a:p>
                <a:endParaRPr lang="en-US" dirty="0" smtClean="0"/>
              </a:p>
              <a:p>
                <a:r>
                  <a:rPr lang="en-US" b="1" dirty="0" err="1" smtClean="0"/>
                  <a:t>Sigmoids</a:t>
                </a:r>
                <a:r>
                  <a:rPr lang="en-US" b="1" dirty="0" smtClean="0"/>
                  <a:t> with finite limits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In this case need to ask position and slope of inflection point and value at 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0, </m:t>
                    </m:r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(4 parameters or 3 if one value 0) </a:t>
                </a:r>
              </a:p>
              <a:p>
                <a:endParaRPr lang="en-US" dirty="0"/>
              </a:p>
              <a:p>
                <a:r>
                  <a:rPr lang="en-US" dirty="0"/>
                  <a:t>Examples: </a:t>
                </a:r>
              </a:p>
              <a:p>
                <a:pPr lvl="1"/>
                <a:r>
                  <a:rPr lang="en-US" dirty="0"/>
                  <a:t>Increasing:</a:t>
                </a:r>
              </a:p>
              <a:p>
                <a:pPr lvl="1"/>
                <a:r>
                  <a:rPr lang="en-US" dirty="0"/>
                  <a:t>	Hill Function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/>
                  <a:t>, 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&gt;1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and</a:t>
                </a:r>
                <a:endParaRPr lang="en-US" i="1" dirty="0" smtClean="0">
                  <a:latin typeface="Cambria Math" panose="02040503050406030204" pitchFamily="18" charset="0"/>
                </a:endParaRPr>
              </a:p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dirty="0">
                              <a:latin typeface="Cambria Math" panose="02040503050406030204" pitchFamily="18" charset="0"/>
                            </a:rPr>
                            <m:t>tanh</m:t>
                          </m:r>
                        </m:fName>
                        <m:e>
                          <m:d>
                            <m:d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−1)</m:t>
                              </m:r>
                            </m:e>
                          </m:d>
                        </m:e>
                      </m:func>
                      <m:r>
                        <a:rPr lang="en-US" i="1" dirty="0">
                          <a:latin typeface="Cambria Math" panose="02040503050406030204" pitchFamily="18" charset="0"/>
                        </a:rPr>
                        <m:t>+1</m:t>
                      </m:r>
                    </m:oMath>
                  </m:oMathPara>
                </a14:m>
                <a:endParaRPr lang="en-US" dirty="0"/>
              </a:p>
              <a:p>
                <a:pPr lvl="1"/>
                <a:r>
                  <a:rPr lang="en-US" dirty="0"/>
                  <a:t>Decreasing:</a:t>
                </a:r>
              </a:p>
              <a:p>
                <a:pPr lvl="1"/>
                <a:r>
                  <a:rPr lang="en-US" dirty="0"/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/>
                  <a:t>, 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&gt;1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and</a:t>
                </a:r>
              </a:p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dirty="0">
                              <a:latin typeface="Cambria Math" panose="02040503050406030204" pitchFamily="18" charset="0"/>
                            </a:rPr>
                            <m:t>tanh</m:t>
                          </m:r>
                        </m:fName>
                        <m:e>
                          <m:d>
                            <m:d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(1−</m:t>
                              </m:r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</m:func>
                      <m:r>
                        <a:rPr lang="en-US" i="1" dirty="0">
                          <a:latin typeface="Cambria Math" panose="02040503050406030204" pitchFamily="18" charset="0"/>
                        </a:rPr>
                        <m:t>+1</m:t>
                      </m:r>
                    </m:oMath>
                  </m:oMathPara>
                </a14:m>
                <a:endParaRPr lang="en-US" dirty="0" smtClean="0"/>
              </a:p>
              <a:p>
                <a:pPr lvl="1"/>
                <a:endParaRPr lang="en-US" dirty="0" smtClean="0"/>
              </a:p>
              <a:p>
                <a:pPr lvl="1"/>
                <a:r>
                  <a:rPr lang="en-US" dirty="0" err="1" smtClean="0"/>
                  <a:t>tanh</a:t>
                </a:r>
                <a:r>
                  <a:rPr lang="en-US" dirty="0" smtClean="0"/>
                  <a:t> don’t quite have 0 slope at 0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56" y="787866"/>
                <a:ext cx="5719620" cy="5916876"/>
              </a:xfrm>
              <a:prstGeom prst="rect">
                <a:avLst/>
              </a:prstGeom>
              <a:blipFill rotWithShape="0">
                <a:blip r:embed="rId5"/>
                <a:stretch>
                  <a:fillRect l="-959" t="-515" r="-17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5846522" y="807616"/>
            <a:ext cx="2846153" cy="1420215"/>
            <a:chOff x="5846522" y="807616"/>
            <a:chExt cx="2846153" cy="1420215"/>
          </a:xfrm>
        </p:grpSpPr>
        <p:sp>
          <p:nvSpPr>
            <p:cNvPr id="2" name="Freeform 1"/>
            <p:cNvSpPr/>
            <p:nvPr/>
          </p:nvSpPr>
          <p:spPr>
            <a:xfrm>
              <a:off x="6334812" y="1316760"/>
              <a:ext cx="1282046" cy="516198"/>
            </a:xfrm>
            <a:custGeom>
              <a:avLst/>
              <a:gdLst>
                <a:gd name="connsiteX0" fmla="*/ 0 w 1263192"/>
                <a:gd name="connsiteY0" fmla="*/ 472175 h 509202"/>
                <a:gd name="connsiteX1" fmla="*/ 226244 w 1263192"/>
                <a:gd name="connsiteY1" fmla="*/ 491029 h 509202"/>
                <a:gd name="connsiteX2" fmla="*/ 499621 w 1263192"/>
                <a:gd name="connsiteY2" fmla="*/ 245932 h 509202"/>
                <a:gd name="connsiteX3" fmla="*/ 650450 w 1263192"/>
                <a:gd name="connsiteY3" fmla="*/ 29116 h 509202"/>
                <a:gd name="connsiteX4" fmla="*/ 1084083 w 1263192"/>
                <a:gd name="connsiteY4" fmla="*/ 835 h 509202"/>
                <a:gd name="connsiteX5" fmla="*/ 1263192 w 1263192"/>
                <a:gd name="connsiteY5" fmla="*/ 10262 h 509202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650450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716438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3255 h 508190"/>
                <a:gd name="connsiteX1" fmla="*/ 226244 w 1263192"/>
                <a:gd name="connsiteY1" fmla="*/ 492109 h 508190"/>
                <a:gd name="connsiteX2" fmla="*/ 556182 w 1263192"/>
                <a:gd name="connsiteY2" fmla="*/ 275293 h 508190"/>
                <a:gd name="connsiteX3" fmla="*/ 716438 w 1263192"/>
                <a:gd name="connsiteY3" fmla="*/ 30196 h 508190"/>
                <a:gd name="connsiteX4" fmla="*/ 1084083 w 1263192"/>
                <a:gd name="connsiteY4" fmla="*/ 1915 h 508190"/>
                <a:gd name="connsiteX5" fmla="*/ 1263192 w 1263192"/>
                <a:gd name="connsiteY5" fmla="*/ 11342 h 508190"/>
                <a:gd name="connsiteX0" fmla="*/ 0 w 1263192"/>
                <a:gd name="connsiteY0" fmla="*/ 463856 h 498791"/>
                <a:gd name="connsiteX1" fmla="*/ 226244 w 1263192"/>
                <a:gd name="connsiteY1" fmla="*/ 482710 h 498791"/>
                <a:gd name="connsiteX2" fmla="*/ 556182 w 1263192"/>
                <a:gd name="connsiteY2" fmla="*/ 265894 h 498791"/>
                <a:gd name="connsiteX3" fmla="*/ 716438 w 1263192"/>
                <a:gd name="connsiteY3" fmla="*/ 20797 h 498791"/>
                <a:gd name="connsiteX4" fmla="*/ 1084083 w 1263192"/>
                <a:gd name="connsiteY4" fmla="*/ 11370 h 498791"/>
                <a:gd name="connsiteX5" fmla="*/ 1263192 w 1263192"/>
                <a:gd name="connsiteY5" fmla="*/ 1943 h 498791"/>
                <a:gd name="connsiteX0" fmla="*/ 0 w 1263192"/>
                <a:gd name="connsiteY0" fmla="*/ 463805 h 498740"/>
                <a:gd name="connsiteX1" fmla="*/ 226244 w 1263192"/>
                <a:gd name="connsiteY1" fmla="*/ 482659 h 498740"/>
                <a:gd name="connsiteX2" fmla="*/ 556182 w 1263192"/>
                <a:gd name="connsiteY2" fmla="*/ 265843 h 498740"/>
                <a:gd name="connsiteX3" fmla="*/ 772999 w 1263192"/>
                <a:gd name="connsiteY3" fmla="*/ 30173 h 498740"/>
                <a:gd name="connsiteX4" fmla="*/ 1084083 w 1263192"/>
                <a:gd name="connsiteY4" fmla="*/ 11319 h 498740"/>
                <a:gd name="connsiteX5" fmla="*/ 1263192 w 1263192"/>
                <a:gd name="connsiteY5" fmla="*/ 1892 h 498740"/>
                <a:gd name="connsiteX0" fmla="*/ 0 w 1263192"/>
                <a:gd name="connsiteY0" fmla="*/ 463805 h 486816"/>
                <a:gd name="connsiteX1" fmla="*/ 367646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63805 h 486816"/>
                <a:gd name="connsiteX1" fmla="*/ 414780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78598 h 501609"/>
                <a:gd name="connsiteX1" fmla="*/ 414780 w 1263192"/>
                <a:gd name="connsiteY1" fmla="*/ 478598 h 501609"/>
                <a:gd name="connsiteX2" fmla="*/ 556182 w 1263192"/>
                <a:gd name="connsiteY2" fmla="*/ 280636 h 501609"/>
                <a:gd name="connsiteX3" fmla="*/ 772999 w 1263192"/>
                <a:gd name="connsiteY3" fmla="*/ 16686 h 501609"/>
                <a:gd name="connsiteX4" fmla="*/ 1084083 w 1263192"/>
                <a:gd name="connsiteY4" fmla="*/ 26112 h 501609"/>
                <a:gd name="connsiteX5" fmla="*/ 1263192 w 1263192"/>
                <a:gd name="connsiteY5" fmla="*/ 16685 h 501609"/>
                <a:gd name="connsiteX0" fmla="*/ 0 w 1263192"/>
                <a:gd name="connsiteY0" fmla="*/ 494442 h 517453"/>
                <a:gd name="connsiteX1" fmla="*/ 414780 w 1263192"/>
                <a:gd name="connsiteY1" fmla="*/ 494442 h 517453"/>
                <a:gd name="connsiteX2" fmla="*/ 556182 w 1263192"/>
                <a:gd name="connsiteY2" fmla="*/ 296480 h 517453"/>
                <a:gd name="connsiteX3" fmla="*/ 772999 w 1263192"/>
                <a:gd name="connsiteY3" fmla="*/ 32530 h 517453"/>
                <a:gd name="connsiteX4" fmla="*/ 1084083 w 1263192"/>
                <a:gd name="connsiteY4" fmla="*/ 4248 h 517453"/>
                <a:gd name="connsiteX5" fmla="*/ 1263192 w 1263192"/>
                <a:gd name="connsiteY5" fmla="*/ 32529 h 517453"/>
                <a:gd name="connsiteX0" fmla="*/ 0 w 1282046"/>
                <a:gd name="connsiteY0" fmla="*/ 493187 h 516198"/>
                <a:gd name="connsiteX1" fmla="*/ 414780 w 1282046"/>
                <a:gd name="connsiteY1" fmla="*/ 493187 h 516198"/>
                <a:gd name="connsiteX2" fmla="*/ 556182 w 1282046"/>
                <a:gd name="connsiteY2" fmla="*/ 295225 h 516198"/>
                <a:gd name="connsiteX3" fmla="*/ 772999 w 1282046"/>
                <a:gd name="connsiteY3" fmla="*/ 31275 h 516198"/>
                <a:gd name="connsiteX4" fmla="*/ 1084083 w 1282046"/>
                <a:gd name="connsiteY4" fmla="*/ 2993 h 516198"/>
                <a:gd name="connsiteX5" fmla="*/ 1282046 w 1282046"/>
                <a:gd name="connsiteY5" fmla="*/ 12421 h 516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2046" h="516198">
                  <a:moveTo>
                    <a:pt x="0" y="493187"/>
                  </a:moveTo>
                  <a:cubicBezTo>
                    <a:pt x="71487" y="521467"/>
                    <a:pt x="322083" y="526181"/>
                    <a:pt x="414780" y="493187"/>
                  </a:cubicBezTo>
                  <a:cubicBezTo>
                    <a:pt x="507477" y="460193"/>
                    <a:pt x="496479" y="372210"/>
                    <a:pt x="556182" y="295225"/>
                  </a:cubicBezTo>
                  <a:cubicBezTo>
                    <a:pt x="615885" y="218240"/>
                    <a:pt x="685016" y="79980"/>
                    <a:pt x="772999" y="31275"/>
                  </a:cubicBezTo>
                  <a:cubicBezTo>
                    <a:pt x="860982" y="-17430"/>
                    <a:pt x="999242" y="6135"/>
                    <a:pt x="1084083" y="2993"/>
                  </a:cubicBezTo>
                  <a:cubicBezTo>
                    <a:pt x="1168924" y="-149"/>
                    <a:pt x="1243553" y="6136"/>
                    <a:pt x="1282046" y="12421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5846522" y="807616"/>
              <a:ext cx="2846153" cy="1420215"/>
              <a:chOff x="5846522" y="807616"/>
              <a:chExt cx="2846153" cy="1420215"/>
            </a:xfrm>
          </p:grpSpPr>
          <p:sp>
            <p:nvSpPr>
              <p:cNvPr id="35" name="TextBox 34"/>
              <p:cNvSpPr txBox="1"/>
              <p:nvPr/>
            </p:nvSpPr>
            <p:spPr>
              <a:xfrm>
                <a:off x="6948019" y="1470492"/>
                <a:ext cx="166904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tx2"/>
                    </a:solidFill>
                  </a:rPr>
                  <a:t>Inflection Point</a:t>
                </a:r>
                <a:endParaRPr lang="en-US" sz="1600" b="1" dirty="0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4" name="Group 3"/>
              <p:cNvGrpSpPr/>
              <p:nvPr/>
            </p:nvGrpSpPr>
            <p:grpSpPr>
              <a:xfrm>
                <a:off x="5846522" y="807616"/>
                <a:ext cx="2846153" cy="1420215"/>
                <a:chOff x="5846522" y="807616"/>
                <a:chExt cx="2846153" cy="1420215"/>
              </a:xfrm>
            </p:grpSpPr>
            <p:grpSp>
              <p:nvGrpSpPr>
                <p:cNvPr id="85" name="Group 84"/>
                <p:cNvGrpSpPr/>
                <p:nvPr/>
              </p:nvGrpSpPr>
              <p:grpSpPr>
                <a:xfrm>
                  <a:off x="5846522" y="973058"/>
                  <a:ext cx="2412143" cy="1254773"/>
                  <a:chOff x="484188" y="1890273"/>
                  <a:chExt cx="2412143" cy="1254773"/>
                </a:xfrm>
              </p:grpSpPr>
              <p:grpSp>
                <p:nvGrpSpPr>
                  <p:cNvPr id="87" name="Group 86"/>
                  <p:cNvGrpSpPr/>
                  <p:nvPr/>
                </p:nvGrpSpPr>
                <p:grpSpPr>
                  <a:xfrm>
                    <a:off x="484188" y="1890273"/>
                    <a:ext cx="1717404" cy="1254773"/>
                    <a:chOff x="6553200" y="3124200"/>
                    <a:chExt cx="1717404" cy="1254773"/>
                  </a:xfrm>
                </p:grpSpPr>
                <p:grpSp>
                  <p:nvGrpSpPr>
                    <p:cNvPr id="95" name="Group 94"/>
                    <p:cNvGrpSpPr/>
                    <p:nvPr/>
                  </p:nvGrpSpPr>
                  <p:grpSpPr>
                    <a:xfrm>
                      <a:off x="6553200" y="3124200"/>
                      <a:ext cx="1717404" cy="1254773"/>
                      <a:chOff x="2221414" y="2672593"/>
                      <a:chExt cx="1717404" cy="1254773"/>
                    </a:xfrm>
                  </p:grpSpPr>
                  <p:grpSp>
                    <p:nvGrpSpPr>
                      <p:cNvPr id="101" name="Group 100"/>
                      <p:cNvGrpSpPr/>
                      <p:nvPr/>
                    </p:nvGrpSpPr>
                    <p:grpSpPr>
                      <a:xfrm>
                        <a:off x="2221414" y="2672593"/>
                        <a:ext cx="1656397" cy="914400"/>
                        <a:chOff x="2221414" y="2672593"/>
                        <a:chExt cx="1656397" cy="914400"/>
                      </a:xfrm>
                    </p:grpSpPr>
                    <p:grpSp>
                      <p:nvGrpSpPr>
                        <p:cNvPr id="103" name="Group 102"/>
                        <p:cNvGrpSpPr/>
                        <p:nvPr/>
                      </p:nvGrpSpPr>
                      <p:grpSpPr>
                        <a:xfrm>
                          <a:off x="2658611" y="2672593"/>
                          <a:ext cx="1219200" cy="914400"/>
                          <a:chOff x="2658611" y="2672593"/>
                          <a:chExt cx="1219200" cy="914400"/>
                        </a:xfrm>
                      </p:grpSpPr>
                      <p:cxnSp>
                        <p:nvCxnSpPr>
                          <p:cNvPr id="105" name="Straight Arrow Connector 104"/>
                          <p:cNvCxnSpPr/>
                          <p:nvPr/>
                        </p:nvCxnSpPr>
                        <p:spPr>
                          <a:xfrm flipV="1">
                            <a:off x="2667000" y="2672593"/>
                            <a:ext cx="0" cy="9144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06" name="Straight Arrow Connector 105"/>
                          <p:cNvCxnSpPr/>
                          <p:nvPr/>
                        </p:nvCxnSpPr>
                        <p:spPr>
                          <a:xfrm rot="5400000" flipV="1">
                            <a:off x="3268211" y="2963411"/>
                            <a:ext cx="0" cy="12192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104" name="TextBox 103"/>
                        <p:cNvSpPr txBox="1"/>
                        <p:nvPr/>
                      </p:nvSpPr>
                      <p:spPr>
                        <a:xfrm>
                          <a:off x="2221414" y="2828300"/>
                          <a:ext cx="461665" cy="66511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vert="vert270" wrap="none" rtlCol="0">
                          <a:spAutoFit/>
                        </a:bodyPr>
                        <a:lstStyle/>
                        <a:p>
                          <a:r>
                            <a:rPr lang="en-US" dirty="0" smtClean="0">
                              <a:solidFill>
                                <a:srgbClr val="0000CC"/>
                              </a:solidFill>
                            </a:rPr>
                            <a:t>Value</a:t>
                          </a:r>
                          <a:endParaRPr lang="en-US" dirty="0">
                            <a:solidFill>
                              <a:srgbClr val="0000CC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102" name="TextBox 101"/>
                      <p:cNvSpPr txBox="1"/>
                      <p:nvPr/>
                    </p:nvSpPr>
                    <p:spPr>
                      <a:xfrm>
                        <a:off x="2597603" y="3558034"/>
                        <a:ext cx="13412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parameter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  <p:cxnSp>
                  <p:nvCxnSpPr>
                    <p:cNvPr id="96" name="Straight Arrow Connector 95"/>
                    <p:cNvCxnSpPr/>
                    <p:nvPr/>
                  </p:nvCxnSpPr>
                  <p:spPr>
                    <a:xfrm>
                      <a:off x="7014865" y="3981377"/>
                      <a:ext cx="609600" cy="0"/>
                    </a:xfrm>
                    <a:prstGeom prst="straightConnector1">
                      <a:avLst/>
                    </a:prstGeom>
                    <a:ln w="38100">
                      <a:solidFill>
                        <a:srgbClr val="0000CC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92" name="Straight Arrow Connector 91"/>
                  <p:cNvCxnSpPr/>
                  <p:nvPr/>
                </p:nvCxnSpPr>
                <p:spPr>
                  <a:xfrm>
                    <a:off x="2286731" y="2259750"/>
                    <a:ext cx="609600" cy="0"/>
                  </a:xfrm>
                  <a:prstGeom prst="straightConnector1">
                    <a:avLst/>
                  </a:prstGeom>
                  <a:ln w="38100">
                    <a:solidFill>
                      <a:srgbClr val="0000CC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1" name="Straight Arrow Connector 30"/>
                <p:cNvCxnSpPr/>
                <p:nvPr/>
              </p:nvCxnSpPr>
              <p:spPr>
                <a:xfrm>
                  <a:off x="6953968" y="1128765"/>
                  <a:ext cx="5305" cy="792429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prstDash val="sysDot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Arrow Connector 32"/>
                <p:cNvCxnSpPr/>
                <p:nvPr/>
              </p:nvCxnSpPr>
              <p:spPr>
                <a:xfrm flipH="1">
                  <a:off x="6723242" y="1131938"/>
                  <a:ext cx="505185" cy="744413"/>
                </a:xfrm>
                <a:prstGeom prst="straightConnector1">
                  <a:avLst/>
                </a:prstGeom>
                <a:ln w="25400">
                  <a:solidFill>
                    <a:srgbClr val="00CC00"/>
                  </a:solidFill>
                  <a:prstDash val="sysDot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4" name="TextBox 33"/>
                <p:cNvSpPr txBox="1"/>
                <p:nvPr/>
              </p:nvSpPr>
              <p:spPr>
                <a:xfrm>
                  <a:off x="6955747" y="807616"/>
                  <a:ext cx="74251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 smtClean="0">
                      <a:solidFill>
                        <a:srgbClr val="92D050"/>
                      </a:solidFill>
                    </a:rPr>
                    <a:t>Slope</a:t>
                  </a:r>
                  <a:endParaRPr lang="en-US" sz="1600" b="1" dirty="0">
                    <a:solidFill>
                      <a:srgbClr val="92D050"/>
                    </a:solidFill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6" name="TextBox 35"/>
                    <p:cNvSpPr txBox="1"/>
                    <p:nvPr/>
                  </p:nvSpPr>
                  <p:spPr>
                    <a:xfrm>
                      <a:off x="7557044" y="978206"/>
                      <a:ext cx="1135631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600" b="1" dirty="0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𝐕𝐚𝐥𝐮𝐞</m:t>
                            </m:r>
                            <m:d>
                              <m:dPr>
                                <m:ctrlPr>
                                  <a:rPr lang="en-US" sz="1600" b="1" i="1" dirty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600" b="1" i="1" dirty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∞</m:t>
                                </m:r>
                              </m:e>
                            </m:d>
                          </m:oMath>
                        </m:oMathPara>
                      </a14:m>
                      <a:endParaRPr lang="en-US" sz="1600" b="1" dirty="0">
                        <a:solidFill>
                          <a:srgbClr val="0000CC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36" name="TextBox 35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557044" y="978206"/>
                      <a:ext cx="1135631" cy="338554"/>
                    </a:xfrm>
                    <a:prstGeom prst="rect">
                      <a:avLst/>
                    </a:prstGeom>
                    <a:blipFill rotWithShape="0">
                      <a:blip r:embed="rId12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</p:grpSp>
      <p:grpSp>
        <p:nvGrpSpPr>
          <p:cNvPr id="40" name="Group 39"/>
          <p:cNvGrpSpPr/>
          <p:nvPr/>
        </p:nvGrpSpPr>
        <p:grpSpPr>
          <a:xfrm>
            <a:off x="5846521" y="2302744"/>
            <a:ext cx="2770544" cy="1552140"/>
            <a:chOff x="5846522" y="675691"/>
            <a:chExt cx="2770544" cy="1552140"/>
          </a:xfrm>
        </p:grpSpPr>
        <p:sp>
          <p:nvSpPr>
            <p:cNvPr id="41" name="Freeform 40"/>
            <p:cNvSpPr/>
            <p:nvPr/>
          </p:nvSpPr>
          <p:spPr>
            <a:xfrm>
              <a:off x="6318149" y="1169848"/>
              <a:ext cx="1282046" cy="516198"/>
            </a:xfrm>
            <a:custGeom>
              <a:avLst/>
              <a:gdLst>
                <a:gd name="connsiteX0" fmla="*/ 0 w 1263192"/>
                <a:gd name="connsiteY0" fmla="*/ 472175 h 509202"/>
                <a:gd name="connsiteX1" fmla="*/ 226244 w 1263192"/>
                <a:gd name="connsiteY1" fmla="*/ 491029 h 509202"/>
                <a:gd name="connsiteX2" fmla="*/ 499621 w 1263192"/>
                <a:gd name="connsiteY2" fmla="*/ 245932 h 509202"/>
                <a:gd name="connsiteX3" fmla="*/ 650450 w 1263192"/>
                <a:gd name="connsiteY3" fmla="*/ 29116 h 509202"/>
                <a:gd name="connsiteX4" fmla="*/ 1084083 w 1263192"/>
                <a:gd name="connsiteY4" fmla="*/ 835 h 509202"/>
                <a:gd name="connsiteX5" fmla="*/ 1263192 w 1263192"/>
                <a:gd name="connsiteY5" fmla="*/ 10262 h 509202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650450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716438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3255 h 508190"/>
                <a:gd name="connsiteX1" fmla="*/ 226244 w 1263192"/>
                <a:gd name="connsiteY1" fmla="*/ 492109 h 508190"/>
                <a:gd name="connsiteX2" fmla="*/ 556182 w 1263192"/>
                <a:gd name="connsiteY2" fmla="*/ 275293 h 508190"/>
                <a:gd name="connsiteX3" fmla="*/ 716438 w 1263192"/>
                <a:gd name="connsiteY3" fmla="*/ 30196 h 508190"/>
                <a:gd name="connsiteX4" fmla="*/ 1084083 w 1263192"/>
                <a:gd name="connsiteY4" fmla="*/ 1915 h 508190"/>
                <a:gd name="connsiteX5" fmla="*/ 1263192 w 1263192"/>
                <a:gd name="connsiteY5" fmla="*/ 11342 h 508190"/>
                <a:gd name="connsiteX0" fmla="*/ 0 w 1263192"/>
                <a:gd name="connsiteY0" fmla="*/ 463856 h 498791"/>
                <a:gd name="connsiteX1" fmla="*/ 226244 w 1263192"/>
                <a:gd name="connsiteY1" fmla="*/ 482710 h 498791"/>
                <a:gd name="connsiteX2" fmla="*/ 556182 w 1263192"/>
                <a:gd name="connsiteY2" fmla="*/ 265894 h 498791"/>
                <a:gd name="connsiteX3" fmla="*/ 716438 w 1263192"/>
                <a:gd name="connsiteY3" fmla="*/ 20797 h 498791"/>
                <a:gd name="connsiteX4" fmla="*/ 1084083 w 1263192"/>
                <a:gd name="connsiteY4" fmla="*/ 11370 h 498791"/>
                <a:gd name="connsiteX5" fmla="*/ 1263192 w 1263192"/>
                <a:gd name="connsiteY5" fmla="*/ 1943 h 498791"/>
                <a:gd name="connsiteX0" fmla="*/ 0 w 1263192"/>
                <a:gd name="connsiteY0" fmla="*/ 463805 h 498740"/>
                <a:gd name="connsiteX1" fmla="*/ 226244 w 1263192"/>
                <a:gd name="connsiteY1" fmla="*/ 482659 h 498740"/>
                <a:gd name="connsiteX2" fmla="*/ 556182 w 1263192"/>
                <a:gd name="connsiteY2" fmla="*/ 265843 h 498740"/>
                <a:gd name="connsiteX3" fmla="*/ 772999 w 1263192"/>
                <a:gd name="connsiteY3" fmla="*/ 30173 h 498740"/>
                <a:gd name="connsiteX4" fmla="*/ 1084083 w 1263192"/>
                <a:gd name="connsiteY4" fmla="*/ 11319 h 498740"/>
                <a:gd name="connsiteX5" fmla="*/ 1263192 w 1263192"/>
                <a:gd name="connsiteY5" fmla="*/ 1892 h 498740"/>
                <a:gd name="connsiteX0" fmla="*/ 0 w 1263192"/>
                <a:gd name="connsiteY0" fmla="*/ 463805 h 486816"/>
                <a:gd name="connsiteX1" fmla="*/ 367646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63805 h 486816"/>
                <a:gd name="connsiteX1" fmla="*/ 414780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78598 h 501609"/>
                <a:gd name="connsiteX1" fmla="*/ 414780 w 1263192"/>
                <a:gd name="connsiteY1" fmla="*/ 478598 h 501609"/>
                <a:gd name="connsiteX2" fmla="*/ 556182 w 1263192"/>
                <a:gd name="connsiteY2" fmla="*/ 280636 h 501609"/>
                <a:gd name="connsiteX3" fmla="*/ 772999 w 1263192"/>
                <a:gd name="connsiteY3" fmla="*/ 16686 h 501609"/>
                <a:gd name="connsiteX4" fmla="*/ 1084083 w 1263192"/>
                <a:gd name="connsiteY4" fmla="*/ 26112 h 501609"/>
                <a:gd name="connsiteX5" fmla="*/ 1263192 w 1263192"/>
                <a:gd name="connsiteY5" fmla="*/ 16685 h 501609"/>
                <a:gd name="connsiteX0" fmla="*/ 0 w 1263192"/>
                <a:gd name="connsiteY0" fmla="*/ 494442 h 517453"/>
                <a:gd name="connsiteX1" fmla="*/ 414780 w 1263192"/>
                <a:gd name="connsiteY1" fmla="*/ 494442 h 517453"/>
                <a:gd name="connsiteX2" fmla="*/ 556182 w 1263192"/>
                <a:gd name="connsiteY2" fmla="*/ 296480 h 517453"/>
                <a:gd name="connsiteX3" fmla="*/ 772999 w 1263192"/>
                <a:gd name="connsiteY3" fmla="*/ 32530 h 517453"/>
                <a:gd name="connsiteX4" fmla="*/ 1084083 w 1263192"/>
                <a:gd name="connsiteY4" fmla="*/ 4248 h 517453"/>
                <a:gd name="connsiteX5" fmla="*/ 1263192 w 1263192"/>
                <a:gd name="connsiteY5" fmla="*/ 32529 h 517453"/>
                <a:gd name="connsiteX0" fmla="*/ 0 w 1282046"/>
                <a:gd name="connsiteY0" fmla="*/ 493187 h 516198"/>
                <a:gd name="connsiteX1" fmla="*/ 414780 w 1282046"/>
                <a:gd name="connsiteY1" fmla="*/ 493187 h 516198"/>
                <a:gd name="connsiteX2" fmla="*/ 556182 w 1282046"/>
                <a:gd name="connsiteY2" fmla="*/ 295225 h 516198"/>
                <a:gd name="connsiteX3" fmla="*/ 772999 w 1282046"/>
                <a:gd name="connsiteY3" fmla="*/ 31275 h 516198"/>
                <a:gd name="connsiteX4" fmla="*/ 1084083 w 1282046"/>
                <a:gd name="connsiteY4" fmla="*/ 2993 h 516198"/>
                <a:gd name="connsiteX5" fmla="*/ 1282046 w 1282046"/>
                <a:gd name="connsiteY5" fmla="*/ 12421 h 516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2046" h="516198">
                  <a:moveTo>
                    <a:pt x="0" y="493187"/>
                  </a:moveTo>
                  <a:cubicBezTo>
                    <a:pt x="71487" y="521467"/>
                    <a:pt x="322083" y="526181"/>
                    <a:pt x="414780" y="493187"/>
                  </a:cubicBezTo>
                  <a:cubicBezTo>
                    <a:pt x="507477" y="460193"/>
                    <a:pt x="496479" y="372210"/>
                    <a:pt x="556182" y="295225"/>
                  </a:cubicBezTo>
                  <a:cubicBezTo>
                    <a:pt x="615885" y="218240"/>
                    <a:pt x="685016" y="79980"/>
                    <a:pt x="772999" y="31275"/>
                  </a:cubicBezTo>
                  <a:cubicBezTo>
                    <a:pt x="860982" y="-17430"/>
                    <a:pt x="999242" y="6135"/>
                    <a:pt x="1084083" y="2993"/>
                  </a:cubicBezTo>
                  <a:cubicBezTo>
                    <a:pt x="1168924" y="-149"/>
                    <a:pt x="1243553" y="6136"/>
                    <a:pt x="1282046" y="12421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5846522" y="675691"/>
              <a:ext cx="2770544" cy="1552140"/>
              <a:chOff x="5846522" y="675691"/>
              <a:chExt cx="2770544" cy="1552140"/>
            </a:xfrm>
          </p:grpSpPr>
          <p:sp>
            <p:nvSpPr>
              <p:cNvPr id="43" name="TextBox 42"/>
              <p:cNvSpPr txBox="1"/>
              <p:nvPr/>
            </p:nvSpPr>
            <p:spPr>
              <a:xfrm>
                <a:off x="6948019" y="1470492"/>
                <a:ext cx="166904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tx2"/>
                    </a:solidFill>
                  </a:rPr>
                  <a:t>Inflection Point</a:t>
                </a:r>
                <a:endParaRPr lang="en-US" sz="1600" b="1" dirty="0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44" name="Group 43"/>
              <p:cNvGrpSpPr/>
              <p:nvPr/>
            </p:nvGrpSpPr>
            <p:grpSpPr>
              <a:xfrm>
                <a:off x="5846522" y="675691"/>
                <a:ext cx="2592362" cy="1552140"/>
                <a:chOff x="5846522" y="675691"/>
                <a:chExt cx="2592362" cy="1552140"/>
              </a:xfrm>
            </p:grpSpPr>
            <p:grpSp>
              <p:nvGrpSpPr>
                <p:cNvPr id="45" name="Group 44"/>
                <p:cNvGrpSpPr/>
                <p:nvPr/>
              </p:nvGrpSpPr>
              <p:grpSpPr>
                <a:xfrm>
                  <a:off x="5846522" y="973058"/>
                  <a:ext cx="2395480" cy="1254773"/>
                  <a:chOff x="484188" y="1890273"/>
                  <a:chExt cx="2395480" cy="1254773"/>
                </a:xfrm>
              </p:grpSpPr>
              <p:grpSp>
                <p:nvGrpSpPr>
                  <p:cNvPr id="50" name="Group 49"/>
                  <p:cNvGrpSpPr/>
                  <p:nvPr/>
                </p:nvGrpSpPr>
                <p:grpSpPr>
                  <a:xfrm>
                    <a:off x="484188" y="1890273"/>
                    <a:ext cx="1717404" cy="1254773"/>
                    <a:chOff x="6553200" y="3124200"/>
                    <a:chExt cx="1717404" cy="1254773"/>
                  </a:xfrm>
                </p:grpSpPr>
                <p:grpSp>
                  <p:nvGrpSpPr>
                    <p:cNvPr id="52" name="Group 51"/>
                    <p:cNvGrpSpPr/>
                    <p:nvPr/>
                  </p:nvGrpSpPr>
                  <p:grpSpPr>
                    <a:xfrm>
                      <a:off x="6553200" y="3124200"/>
                      <a:ext cx="1717404" cy="1254773"/>
                      <a:chOff x="2221414" y="2672593"/>
                      <a:chExt cx="1717404" cy="1254773"/>
                    </a:xfrm>
                  </p:grpSpPr>
                  <p:grpSp>
                    <p:nvGrpSpPr>
                      <p:cNvPr id="54" name="Group 53"/>
                      <p:cNvGrpSpPr/>
                      <p:nvPr/>
                    </p:nvGrpSpPr>
                    <p:grpSpPr>
                      <a:xfrm>
                        <a:off x="2221414" y="2672593"/>
                        <a:ext cx="1656397" cy="914400"/>
                        <a:chOff x="2221414" y="2672593"/>
                        <a:chExt cx="1656397" cy="914400"/>
                      </a:xfrm>
                    </p:grpSpPr>
                    <p:grpSp>
                      <p:nvGrpSpPr>
                        <p:cNvPr id="56" name="Group 55"/>
                        <p:cNvGrpSpPr/>
                        <p:nvPr/>
                      </p:nvGrpSpPr>
                      <p:grpSpPr>
                        <a:xfrm>
                          <a:off x="2658611" y="2672593"/>
                          <a:ext cx="1219200" cy="914400"/>
                          <a:chOff x="2658611" y="2672593"/>
                          <a:chExt cx="1219200" cy="914400"/>
                        </a:xfrm>
                      </p:grpSpPr>
                      <p:cxnSp>
                        <p:nvCxnSpPr>
                          <p:cNvPr id="58" name="Straight Arrow Connector 57"/>
                          <p:cNvCxnSpPr/>
                          <p:nvPr/>
                        </p:nvCxnSpPr>
                        <p:spPr>
                          <a:xfrm flipV="1">
                            <a:off x="2667000" y="2672593"/>
                            <a:ext cx="0" cy="9144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59" name="Straight Arrow Connector 58"/>
                          <p:cNvCxnSpPr/>
                          <p:nvPr/>
                        </p:nvCxnSpPr>
                        <p:spPr>
                          <a:xfrm rot="5400000" flipV="1">
                            <a:off x="3268211" y="2963411"/>
                            <a:ext cx="0" cy="12192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57" name="TextBox 56"/>
                        <p:cNvSpPr txBox="1"/>
                        <p:nvPr/>
                      </p:nvSpPr>
                      <p:spPr>
                        <a:xfrm>
                          <a:off x="2221414" y="2828300"/>
                          <a:ext cx="461665" cy="66511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vert="vert270" wrap="none" rtlCol="0">
                          <a:spAutoFit/>
                        </a:bodyPr>
                        <a:lstStyle/>
                        <a:p>
                          <a:r>
                            <a:rPr lang="en-US" dirty="0" smtClean="0">
                              <a:solidFill>
                                <a:srgbClr val="0000CC"/>
                              </a:solidFill>
                            </a:rPr>
                            <a:t>Value</a:t>
                          </a:r>
                          <a:endParaRPr lang="en-US" dirty="0">
                            <a:solidFill>
                              <a:srgbClr val="0000CC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55" name="TextBox 54"/>
                      <p:cNvSpPr txBox="1"/>
                      <p:nvPr/>
                    </p:nvSpPr>
                    <p:spPr>
                      <a:xfrm>
                        <a:off x="2597603" y="3558034"/>
                        <a:ext cx="13412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parameter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  <p:cxnSp>
                  <p:nvCxnSpPr>
                    <p:cNvPr id="53" name="Straight Arrow Connector 52"/>
                    <p:cNvCxnSpPr/>
                    <p:nvPr/>
                  </p:nvCxnSpPr>
                  <p:spPr>
                    <a:xfrm>
                      <a:off x="6998202" y="3834465"/>
                      <a:ext cx="609600" cy="0"/>
                    </a:xfrm>
                    <a:prstGeom prst="straightConnector1">
                      <a:avLst/>
                    </a:prstGeom>
                    <a:ln w="38100">
                      <a:solidFill>
                        <a:srgbClr val="0000CC"/>
                      </a:solidFill>
                      <a:prstDash val="sysDot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51" name="Straight Arrow Connector 50"/>
                  <p:cNvCxnSpPr/>
                  <p:nvPr/>
                </p:nvCxnSpPr>
                <p:spPr>
                  <a:xfrm>
                    <a:off x="2270068" y="2112838"/>
                    <a:ext cx="609600" cy="0"/>
                  </a:xfrm>
                  <a:prstGeom prst="straightConnector1">
                    <a:avLst/>
                  </a:prstGeom>
                  <a:ln w="38100">
                    <a:solidFill>
                      <a:srgbClr val="0000CC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6" name="Straight Arrow Connector 45"/>
                <p:cNvCxnSpPr/>
                <p:nvPr/>
              </p:nvCxnSpPr>
              <p:spPr>
                <a:xfrm>
                  <a:off x="6953968" y="1128765"/>
                  <a:ext cx="5305" cy="792429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prstDash val="sysDot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Arrow Connector 46"/>
                <p:cNvCxnSpPr/>
                <p:nvPr/>
              </p:nvCxnSpPr>
              <p:spPr>
                <a:xfrm flipH="1">
                  <a:off x="6706579" y="985026"/>
                  <a:ext cx="505185" cy="744413"/>
                </a:xfrm>
                <a:prstGeom prst="straightConnector1">
                  <a:avLst/>
                </a:prstGeom>
                <a:ln w="25400">
                  <a:solidFill>
                    <a:srgbClr val="00CC00"/>
                  </a:solidFill>
                  <a:prstDash val="sysDot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TextBox 47"/>
                <p:cNvSpPr txBox="1"/>
                <p:nvPr/>
              </p:nvSpPr>
              <p:spPr>
                <a:xfrm>
                  <a:off x="6963193" y="675691"/>
                  <a:ext cx="74251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 smtClean="0">
                      <a:solidFill>
                        <a:srgbClr val="92D050"/>
                      </a:solidFill>
                    </a:rPr>
                    <a:t>Slope</a:t>
                  </a:r>
                  <a:endParaRPr lang="en-US" sz="1600" b="1" dirty="0">
                    <a:solidFill>
                      <a:srgbClr val="92D050"/>
                    </a:solidFill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9" name="TextBox 48"/>
                    <p:cNvSpPr txBox="1"/>
                    <p:nvPr/>
                  </p:nvSpPr>
                  <p:spPr>
                    <a:xfrm>
                      <a:off x="7269590" y="1219150"/>
                      <a:ext cx="1169294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600" b="1" i="0" dirty="0" smtClean="0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𝐕𝐚𝐥𝐮𝐞</m:t>
                            </m:r>
                            <m:d>
                              <m:dPr>
                                <m:ctrlPr>
                                  <a:rPr lang="en-US" sz="1600" b="1" i="1" dirty="0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600" b="1" i="1" dirty="0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∞</m:t>
                                </m:r>
                              </m:e>
                            </m:d>
                          </m:oMath>
                        </m:oMathPara>
                      </a14:m>
                      <a:endParaRPr lang="en-US" sz="1600" b="1" dirty="0">
                        <a:solidFill>
                          <a:srgbClr val="0000CC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49" name="TextBox 48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269590" y="1219150"/>
                      <a:ext cx="1169294" cy="338554"/>
                    </a:xfrm>
                    <a:prstGeom prst="rect">
                      <a:avLst/>
                    </a:prstGeom>
                    <a:blipFill rotWithShape="0">
                      <a:blip r:embed="rId13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/>
              <p:cNvSpPr txBox="1"/>
              <p:nvPr/>
            </p:nvSpPr>
            <p:spPr>
              <a:xfrm>
                <a:off x="6210809" y="2941942"/>
                <a:ext cx="104387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1" i="0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𝐕𝐚𝐥𝐮𝐞</m:t>
                    </m:r>
                    <m:r>
                      <a:rPr lang="en-US" sz="1600" b="1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600" b="1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1600" b="1" dirty="0" smtClean="0">
                    <a:solidFill>
                      <a:srgbClr val="0000CC"/>
                    </a:solidFill>
                  </a:rPr>
                  <a:t>)</a:t>
                </a:r>
                <a:endParaRPr lang="en-US" sz="1600" b="1" dirty="0">
                  <a:solidFill>
                    <a:srgbClr val="0000CC"/>
                  </a:solidFill>
                </a:endParaRPr>
              </a:p>
            </p:txBody>
          </p:sp>
        </mc:Choice>
        <mc:Fallback xmlns=""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0809" y="2941942"/>
                <a:ext cx="1043876" cy="338554"/>
              </a:xfrm>
              <a:prstGeom prst="rect">
                <a:avLst/>
              </a:prstGeom>
              <a:blipFill rotWithShape="0">
                <a:blip r:embed="rId14"/>
                <a:stretch>
                  <a:fillRect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1" name="Group 60"/>
          <p:cNvGrpSpPr/>
          <p:nvPr/>
        </p:nvGrpSpPr>
        <p:grpSpPr>
          <a:xfrm>
            <a:off x="5870802" y="4049438"/>
            <a:ext cx="2781696" cy="1254773"/>
            <a:chOff x="5846522" y="973058"/>
            <a:chExt cx="2781696" cy="1254773"/>
          </a:xfrm>
        </p:grpSpPr>
        <p:sp>
          <p:nvSpPr>
            <p:cNvPr id="62" name="Freeform 61"/>
            <p:cNvSpPr/>
            <p:nvPr/>
          </p:nvSpPr>
          <p:spPr>
            <a:xfrm flipH="1">
              <a:off x="6318149" y="1169848"/>
              <a:ext cx="1282046" cy="516198"/>
            </a:xfrm>
            <a:custGeom>
              <a:avLst/>
              <a:gdLst>
                <a:gd name="connsiteX0" fmla="*/ 0 w 1263192"/>
                <a:gd name="connsiteY0" fmla="*/ 472175 h 509202"/>
                <a:gd name="connsiteX1" fmla="*/ 226244 w 1263192"/>
                <a:gd name="connsiteY1" fmla="*/ 491029 h 509202"/>
                <a:gd name="connsiteX2" fmla="*/ 499621 w 1263192"/>
                <a:gd name="connsiteY2" fmla="*/ 245932 h 509202"/>
                <a:gd name="connsiteX3" fmla="*/ 650450 w 1263192"/>
                <a:gd name="connsiteY3" fmla="*/ 29116 h 509202"/>
                <a:gd name="connsiteX4" fmla="*/ 1084083 w 1263192"/>
                <a:gd name="connsiteY4" fmla="*/ 835 h 509202"/>
                <a:gd name="connsiteX5" fmla="*/ 1263192 w 1263192"/>
                <a:gd name="connsiteY5" fmla="*/ 10262 h 509202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650450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716438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3255 h 508190"/>
                <a:gd name="connsiteX1" fmla="*/ 226244 w 1263192"/>
                <a:gd name="connsiteY1" fmla="*/ 492109 h 508190"/>
                <a:gd name="connsiteX2" fmla="*/ 556182 w 1263192"/>
                <a:gd name="connsiteY2" fmla="*/ 275293 h 508190"/>
                <a:gd name="connsiteX3" fmla="*/ 716438 w 1263192"/>
                <a:gd name="connsiteY3" fmla="*/ 30196 h 508190"/>
                <a:gd name="connsiteX4" fmla="*/ 1084083 w 1263192"/>
                <a:gd name="connsiteY4" fmla="*/ 1915 h 508190"/>
                <a:gd name="connsiteX5" fmla="*/ 1263192 w 1263192"/>
                <a:gd name="connsiteY5" fmla="*/ 11342 h 508190"/>
                <a:gd name="connsiteX0" fmla="*/ 0 w 1263192"/>
                <a:gd name="connsiteY0" fmla="*/ 463856 h 498791"/>
                <a:gd name="connsiteX1" fmla="*/ 226244 w 1263192"/>
                <a:gd name="connsiteY1" fmla="*/ 482710 h 498791"/>
                <a:gd name="connsiteX2" fmla="*/ 556182 w 1263192"/>
                <a:gd name="connsiteY2" fmla="*/ 265894 h 498791"/>
                <a:gd name="connsiteX3" fmla="*/ 716438 w 1263192"/>
                <a:gd name="connsiteY3" fmla="*/ 20797 h 498791"/>
                <a:gd name="connsiteX4" fmla="*/ 1084083 w 1263192"/>
                <a:gd name="connsiteY4" fmla="*/ 11370 h 498791"/>
                <a:gd name="connsiteX5" fmla="*/ 1263192 w 1263192"/>
                <a:gd name="connsiteY5" fmla="*/ 1943 h 498791"/>
                <a:gd name="connsiteX0" fmla="*/ 0 w 1263192"/>
                <a:gd name="connsiteY0" fmla="*/ 463805 h 498740"/>
                <a:gd name="connsiteX1" fmla="*/ 226244 w 1263192"/>
                <a:gd name="connsiteY1" fmla="*/ 482659 h 498740"/>
                <a:gd name="connsiteX2" fmla="*/ 556182 w 1263192"/>
                <a:gd name="connsiteY2" fmla="*/ 265843 h 498740"/>
                <a:gd name="connsiteX3" fmla="*/ 772999 w 1263192"/>
                <a:gd name="connsiteY3" fmla="*/ 30173 h 498740"/>
                <a:gd name="connsiteX4" fmla="*/ 1084083 w 1263192"/>
                <a:gd name="connsiteY4" fmla="*/ 11319 h 498740"/>
                <a:gd name="connsiteX5" fmla="*/ 1263192 w 1263192"/>
                <a:gd name="connsiteY5" fmla="*/ 1892 h 498740"/>
                <a:gd name="connsiteX0" fmla="*/ 0 w 1263192"/>
                <a:gd name="connsiteY0" fmla="*/ 463805 h 486816"/>
                <a:gd name="connsiteX1" fmla="*/ 367646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63805 h 486816"/>
                <a:gd name="connsiteX1" fmla="*/ 414780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78598 h 501609"/>
                <a:gd name="connsiteX1" fmla="*/ 414780 w 1263192"/>
                <a:gd name="connsiteY1" fmla="*/ 478598 h 501609"/>
                <a:gd name="connsiteX2" fmla="*/ 556182 w 1263192"/>
                <a:gd name="connsiteY2" fmla="*/ 280636 h 501609"/>
                <a:gd name="connsiteX3" fmla="*/ 772999 w 1263192"/>
                <a:gd name="connsiteY3" fmla="*/ 16686 h 501609"/>
                <a:gd name="connsiteX4" fmla="*/ 1084083 w 1263192"/>
                <a:gd name="connsiteY4" fmla="*/ 26112 h 501609"/>
                <a:gd name="connsiteX5" fmla="*/ 1263192 w 1263192"/>
                <a:gd name="connsiteY5" fmla="*/ 16685 h 501609"/>
                <a:gd name="connsiteX0" fmla="*/ 0 w 1263192"/>
                <a:gd name="connsiteY0" fmla="*/ 494442 h 517453"/>
                <a:gd name="connsiteX1" fmla="*/ 414780 w 1263192"/>
                <a:gd name="connsiteY1" fmla="*/ 494442 h 517453"/>
                <a:gd name="connsiteX2" fmla="*/ 556182 w 1263192"/>
                <a:gd name="connsiteY2" fmla="*/ 296480 h 517453"/>
                <a:gd name="connsiteX3" fmla="*/ 772999 w 1263192"/>
                <a:gd name="connsiteY3" fmla="*/ 32530 h 517453"/>
                <a:gd name="connsiteX4" fmla="*/ 1084083 w 1263192"/>
                <a:gd name="connsiteY4" fmla="*/ 4248 h 517453"/>
                <a:gd name="connsiteX5" fmla="*/ 1263192 w 1263192"/>
                <a:gd name="connsiteY5" fmla="*/ 32529 h 517453"/>
                <a:gd name="connsiteX0" fmla="*/ 0 w 1282046"/>
                <a:gd name="connsiteY0" fmla="*/ 493187 h 516198"/>
                <a:gd name="connsiteX1" fmla="*/ 414780 w 1282046"/>
                <a:gd name="connsiteY1" fmla="*/ 493187 h 516198"/>
                <a:gd name="connsiteX2" fmla="*/ 556182 w 1282046"/>
                <a:gd name="connsiteY2" fmla="*/ 295225 h 516198"/>
                <a:gd name="connsiteX3" fmla="*/ 772999 w 1282046"/>
                <a:gd name="connsiteY3" fmla="*/ 31275 h 516198"/>
                <a:gd name="connsiteX4" fmla="*/ 1084083 w 1282046"/>
                <a:gd name="connsiteY4" fmla="*/ 2993 h 516198"/>
                <a:gd name="connsiteX5" fmla="*/ 1282046 w 1282046"/>
                <a:gd name="connsiteY5" fmla="*/ 12421 h 516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2046" h="516198">
                  <a:moveTo>
                    <a:pt x="0" y="493187"/>
                  </a:moveTo>
                  <a:cubicBezTo>
                    <a:pt x="71487" y="521467"/>
                    <a:pt x="322083" y="526181"/>
                    <a:pt x="414780" y="493187"/>
                  </a:cubicBezTo>
                  <a:cubicBezTo>
                    <a:pt x="507477" y="460193"/>
                    <a:pt x="496479" y="372210"/>
                    <a:pt x="556182" y="295225"/>
                  </a:cubicBezTo>
                  <a:cubicBezTo>
                    <a:pt x="615885" y="218240"/>
                    <a:pt x="685016" y="79980"/>
                    <a:pt x="772999" y="31275"/>
                  </a:cubicBezTo>
                  <a:cubicBezTo>
                    <a:pt x="860982" y="-17430"/>
                    <a:pt x="999242" y="6135"/>
                    <a:pt x="1084083" y="2993"/>
                  </a:cubicBezTo>
                  <a:cubicBezTo>
                    <a:pt x="1168924" y="-149"/>
                    <a:pt x="1243553" y="6136"/>
                    <a:pt x="1282046" y="12421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5846522" y="973058"/>
              <a:ext cx="2781696" cy="1254773"/>
              <a:chOff x="5846522" y="973058"/>
              <a:chExt cx="2781696" cy="1254773"/>
            </a:xfrm>
          </p:grpSpPr>
          <p:sp>
            <p:nvSpPr>
              <p:cNvPr id="64" name="TextBox 63"/>
              <p:cNvSpPr txBox="1"/>
              <p:nvPr/>
            </p:nvSpPr>
            <p:spPr>
              <a:xfrm>
                <a:off x="6959171" y="1148643"/>
                <a:ext cx="166904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tx2"/>
                    </a:solidFill>
                  </a:rPr>
                  <a:t>Inflection Point</a:t>
                </a:r>
                <a:endParaRPr lang="en-US" sz="1600" b="1" dirty="0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65" name="Group 64"/>
              <p:cNvGrpSpPr/>
              <p:nvPr/>
            </p:nvGrpSpPr>
            <p:grpSpPr>
              <a:xfrm>
                <a:off x="5846522" y="973058"/>
                <a:ext cx="2710042" cy="1254773"/>
                <a:chOff x="5846522" y="973058"/>
                <a:chExt cx="2710042" cy="1254773"/>
              </a:xfrm>
            </p:grpSpPr>
            <p:grpSp>
              <p:nvGrpSpPr>
                <p:cNvPr id="66" name="Group 65"/>
                <p:cNvGrpSpPr/>
                <p:nvPr/>
              </p:nvGrpSpPr>
              <p:grpSpPr>
                <a:xfrm>
                  <a:off x="5846522" y="973058"/>
                  <a:ext cx="2302723" cy="1254773"/>
                  <a:chOff x="484188" y="1890273"/>
                  <a:chExt cx="2302723" cy="1254773"/>
                </a:xfrm>
              </p:grpSpPr>
              <p:grpSp>
                <p:nvGrpSpPr>
                  <p:cNvPr id="71" name="Group 70"/>
                  <p:cNvGrpSpPr/>
                  <p:nvPr/>
                </p:nvGrpSpPr>
                <p:grpSpPr>
                  <a:xfrm>
                    <a:off x="484188" y="1890273"/>
                    <a:ext cx="1717404" cy="1254773"/>
                    <a:chOff x="6553200" y="3124200"/>
                    <a:chExt cx="1717404" cy="1254773"/>
                  </a:xfrm>
                </p:grpSpPr>
                <p:grpSp>
                  <p:nvGrpSpPr>
                    <p:cNvPr id="73" name="Group 72"/>
                    <p:cNvGrpSpPr/>
                    <p:nvPr/>
                  </p:nvGrpSpPr>
                  <p:grpSpPr>
                    <a:xfrm>
                      <a:off x="6553200" y="3124200"/>
                      <a:ext cx="1717404" cy="1254773"/>
                      <a:chOff x="2221414" y="2672593"/>
                      <a:chExt cx="1717404" cy="1254773"/>
                    </a:xfrm>
                  </p:grpSpPr>
                  <p:grpSp>
                    <p:nvGrpSpPr>
                      <p:cNvPr id="75" name="Group 74"/>
                      <p:cNvGrpSpPr/>
                      <p:nvPr/>
                    </p:nvGrpSpPr>
                    <p:grpSpPr>
                      <a:xfrm>
                        <a:off x="2221414" y="2672593"/>
                        <a:ext cx="1656397" cy="914400"/>
                        <a:chOff x="2221414" y="2672593"/>
                        <a:chExt cx="1656397" cy="914400"/>
                      </a:xfrm>
                    </p:grpSpPr>
                    <p:grpSp>
                      <p:nvGrpSpPr>
                        <p:cNvPr id="77" name="Group 76"/>
                        <p:cNvGrpSpPr/>
                        <p:nvPr/>
                      </p:nvGrpSpPr>
                      <p:grpSpPr>
                        <a:xfrm>
                          <a:off x="2658611" y="2672593"/>
                          <a:ext cx="1219200" cy="914400"/>
                          <a:chOff x="2658611" y="2672593"/>
                          <a:chExt cx="1219200" cy="914400"/>
                        </a:xfrm>
                      </p:grpSpPr>
                      <p:cxnSp>
                        <p:nvCxnSpPr>
                          <p:cNvPr id="79" name="Straight Arrow Connector 78"/>
                          <p:cNvCxnSpPr/>
                          <p:nvPr/>
                        </p:nvCxnSpPr>
                        <p:spPr>
                          <a:xfrm flipV="1">
                            <a:off x="2667000" y="2672593"/>
                            <a:ext cx="0" cy="9144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80" name="Straight Arrow Connector 79"/>
                          <p:cNvCxnSpPr/>
                          <p:nvPr/>
                        </p:nvCxnSpPr>
                        <p:spPr>
                          <a:xfrm rot="5400000" flipV="1">
                            <a:off x="3268211" y="2963411"/>
                            <a:ext cx="0" cy="12192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78" name="TextBox 77"/>
                        <p:cNvSpPr txBox="1"/>
                        <p:nvPr/>
                      </p:nvSpPr>
                      <p:spPr>
                        <a:xfrm>
                          <a:off x="2221414" y="2828300"/>
                          <a:ext cx="461665" cy="66511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vert="vert270" wrap="none" rtlCol="0">
                          <a:spAutoFit/>
                        </a:bodyPr>
                        <a:lstStyle/>
                        <a:p>
                          <a:r>
                            <a:rPr lang="en-US" dirty="0" smtClean="0">
                              <a:solidFill>
                                <a:srgbClr val="0000CC"/>
                              </a:solidFill>
                            </a:rPr>
                            <a:t>Value</a:t>
                          </a:r>
                          <a:endParaRPr lang="en-US" dirty="0">
                            <a:solidFill>
                              <a:srgbClr val="0000CC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76" name="TextBox 75"/>
                      <p:cNvSpPr txBox="1"/>
                      <p:nvPr/>
                    </p:nvSpPr>
                    <p:spPr>
                      <a:xfrm>
                        <a:off x="2597603" y="3558034"/>
                        <a:ext cx="13412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parameter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  <p:cxnSp>
                  <p:nvCxnSpPr>
                    <p:cNvPr id="74" name="Straight Arrow Connector 73"/>
                    <p:cNvCxnSpPr/>
                    <p:nvPr/>
                  </p:nvCxnSpPr>
                  <p:spPr>
                    <a:xfrm>
                      <a:off x="7011213" y="3316781"/>
                      <a:ext cx="609600" cy="0"/>
                    </a:xfrm>
                    <a:prstGeom prst="straightConnector1">
                      <a:avLst/>
                    </a:prstGeom>
                    <a:ln w="38100">
                      <a:solidFill>
                        <a:srgbClr val="0000CC"/>
                      </a:solidFill>
                      <a:prstDash val="sysDot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72" name="Straight Arrow Connector 71"/>
                  <p:cNvCxnSpPr/>
                  <p:nvPr/>
                </p:nvCxnSpPr>
                <p:spPr>
                  <a:xfrm>
                    <a:off x="2177311" y="2603261"/>
                    <a:ext cx="609600" cy="0"/>
                  </a:xfrm>
                  <a:prstGeom prst="straightConnector1">
                    <a:avLst/>
                  </a:prstGeom>
                  <a:ln w="38100">
                    <a:solidFill>
                      <a:srgbClr val="0000CC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67" name="Straight Arrow Connector 66"/>
                <p:cNvCxnSpPr/>
                <p:nvPr/>
              </p:nvCxnSpPr>
              <p:spPr>
                <a:xfrm>
                  <a:off x="6986120" y="1128765"/>
                  <a:ext cx="5305" cy="792429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prstDash val="sysDot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Arrow Connector 67"/>
                <p:cNvCxnSpPr/>
                <p:nvPr/>
              </p:nvCxnSpPr>
              <p:spPr>
                <a:xfrm flipH="1" flipV="1">
                  <a:off x="6706579" y="985026"/>
                  <a:ext cx="505185" cy="744413"/>
                </a:xfrm>
                <a:prstGeom prst="straightConnector1">
                  <a:avLst/>
                </a:prstGeom>
                <a:ln w="25400">
                  <a:solidFill>
                    <a:srgbClr val="00CC00"/>
                  </a:solidFill>
                  <a:prstDash val="sysDot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9" name="TextBox 68"/>
                <p:cNvSpPr txBox="1"/>
                <p:nvPr/>
              </p:nvSpPr>
              <p:spPr>
                <a:xfrm>
                  <a:off x="6303222" y="1258670"/>
                  <a:ext cx="74251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 smtClean="0">
                      <a:solidFill>
                        <a:srgbClr val="92D050"/>
                      </a:solidFill>
                    </a:rPr>
                    <a:t>Slope</a:t>
                  </a:r>
                  <a:endParaRPr lang="en-US" sz="1600" b="1" dirty="0">
                    <a:solidFill>
                      <a:srgbClr val="92D050"/>
                    </a:solidFill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70" name="TextBox 69"/>
                    <p:cNvSpPr txBox="1"/>
                    <p:nvPr/>
                  </p:nvSpPr>
                  <p:spPr>
                    <a:xfrm>
                      <a:off x="7420933" y="1620249"/>
                      <a:ext cx="1135631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600" b="1" dirty="0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𝐕𝐚𝐥𝐮𝐞</m:t>
                            </m:r>
                            <m:d>
                              <m:dPr>
                                <m:ctrlPr>
                                  <a:rPr lang="en-US" sz="1600" b="1" i="1" dirty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600" b="1" i="1" dirty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∞</m:t>
                                </m:r>
                              </m:e>
                            </m:d>
                          </m:oMath>
                        </m:oMathPara>
                      </a14:m>
                      <a:endParaRPr lang="en-US" sz="1600" b="1" dirty="0">
                        <a:solidFill>
                          <a:srgbClr val="0000CC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70" name="TextBox 69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420933" y="1620249"/>
                      <a:ext cx="1135631" cy="338554"/>
                    </a:xfrm>
                    <a:prstGeom prst="rect">
                      <a:avLst/>
                    </a:prstGeom>
                    <a:blipFill rotWithShape="0">
                      <a:blip r:embed="rId15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/>
              <p:cNvSpPr txBox="1"/>
              <p:nvPr/>
            </p:nvSpPr>
            <p:spPr>
              <a:xfrm>
                <a:off x="6334812" y="5395698"/>
                <a:ext cx="101021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1" dirty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𝐕𝐚𝐥𝐮𝐞</m:t>
                    </m:r>
                    <m:r>
                      <a:rPr lang="en-US" sz="1600" b="1" i="1" dirty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600" b="1" i="1" dirty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1600" b="1" dirty="0">
                    <a:solidFill>
                      <a:srgbClr val="0000CC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81" name="TextBox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4812" y="5395698"/>
                <a:ext cx="1010213" cy="338554"/>
              </a:xfrm>
              <a:prstGeom prst="rect">
                <a:avLst/>
              </a:prstGeom>
              <a:blipFill rotWithShape="0">
                <a:blip r:embed="rId16"/>
                <a:stretch>
                  <a:fillRect t="-5357" r="-2410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2" name="Group 81"/>
          <p:cNvGrpSpPr/>
          <p:nvPr/>
        </p:nvGrpSpPr>
        <p:grpSpPr>
          <a:xfrm>
            <a:off x="5936528" y="5448062"/>
            <a:ext cx="2780947" cy="1254773"/>
            <a:chOff x="5847271" y="786419"/>
            <a:chExt cx="2780947" cy="1254773"/>
          </a:xfrm>
        </p:grpSpPr>
        <p:sp>
          <p:nvSpPr>
            <p:cNvPr id="83" name="Freeform 82"/>
            <p:cNvSpPr/>
            <p:nvPr/>
          </p:nvSpPr>
          <p:spPr>
            <a:xfrm flipH="1">
              <a:off x="6318149" y="1169848"/>
              <a:ext cx="1282046" cy="516198"/>
            </a:xfrm>
            <a:custGeom>
              <a:avLst/>
              <a:gdLst>
                <a:gd name="connsiteX0" fmla="*/ 0 w 1263192"/>
                <a:gd name="connsiteY0" fmla="*/ 472175 h 509202"/>
                <a:gd name="connsiteX1" fmla="*/ 226244 w 1263192"/>
                <a:gd name="connsiteY1" fmla="*/ 491029 h 509202"/>
                <a:gd name="connsiteX2" fmla="*/ 499621 w 1263192"/>
                <a:gd name="connsiteY2" fmla="*/ 245932 h 509202"/>
                <a:gd name="connsiteX3" fmla="*/ 650450 w 1263192"/>
                <a:gd name="connsiteY3" fmla="*/ 29116 h 509202"/>
                <a:gd name="connsiteX4" fmla="*/ 1084083 w 1263192"/>
                <a:gd name="connsiteY4" fmla="*/ 835 h 509202"/>
                <a:gd name="connsiteX5" fmla="*/ 1263192 w 1263192"/>
                <a:gd name="connsiteY5" fmla="*/ 10262 h 509202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650450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716438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3255 h 508190"/>
                <a:gd name="connsiteX1" fmla="*/ 226244 w 1263192"/>
                <a:gd name="connsiteY1" fmla="*/ 492109 h 508190"/>
                <a:gd name="connsiteX2" fmla="*/ 556182 w 1263192"/>
                <a:gd name="connsiteY2" fmla="*/ 275293 h 508190"/>
                <a:gd name="connsiteX3" fmla="*/ 716438 w 1263192"/>
                <a:gd name="connsiteY3" fmla="*/ 30196 h 508190"/>
                <a:gd name="connsiteX4" fmla="*/ 1084083 w 1263192"/>
                <a:gd name="connsiteY4" fmla="*/ 1915 h 508190"/>
                <a:gd name="connsiteX5" fmla="*/ 1263192 w 1263192"/>
                <a:gd name="connsiteY5" fmla="*/ 11342 h 508190"/>
                <a:gd name="connsiteX0" fmla="*/ 0 w 1263192"/>
                <a:gd name="connsiteY0" fmla="*/ 463856 h 498791"/>
                <a:gd name="connsiteX1" fmla="*/ 226244 w 1263192"/>
                <a:gd name="connsiteY1" fmla="*/ 482710 h 498791"/>
                <a:gd name="connsiteX2" fmla="*/ 556182 w 1263192"/>
                <a:gd name="connsiteY2" fmla="*/ 265894 h 498791"/>
                <a:gd name="connsiteX3" fmla="*/ 716438 w 1263192"/>
                <a:gd name="connsiteY3" fmla="*/ 20797 h 498791"/>
                <a:gd name="connsiteX4" fmla="*/ 1084083 w 1263192"/>
                <a:gd name="connsiteY4" fmla="*/ 11370 h 498791"/>
                <a:gd name="connsiteX5" fmla="*/ 1263192 w 1263192"/>
                <a:gd name="connsiteY5" fmla="*/ 1943 h 498791"/>
                <a:gd name="connsiteX0" fmla="*/ 0 w 1263192"/>
                <a:gd name="connsiteY0" fmla="*/ 463805 h 498740"/>
                <a:gd name="connsiteX1" fmla="*/ 226244 w 1263192"/>
                <a:gd name="connsiteY1" fmla="*/ 482659 h 498740"/>
                <a:gd name="connsiteX2" fmla="*/ 556182 w 1263192"/>
                <a:gd name="connsiteY2" fmla="*/ 265843 h 498740"/>
                <a:gd name="connsiteX3" fmla="*/ 772999 w 1263192"/>
                <a:gd name="connsiteY3" fmla="*/ 30173 h 498740"/>
                <a:gd name="connsiteX4" fmla="*/ 1084083 w 1263192"/>
                <a:gd name="connsiteY4" fmla="*/ 11319 h 498740"/>
                <a:gd name="connsiteX5" fmla="*/ 1263192 w 1263192"/>
                <a:gd name="connsiteY5" fmla="*/ 1892 h 498740"/>
                <a:gd name="connsiteX0" fmla="*/ 0 w 1263192"/>
                <a:gd name="connsiteY0" fmla="*/ 463805 h 486816"/>
                <a:gd name="connsiteX1" fmla="*/ 367646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63805 h 486816"/>
                <a:gd name="connsiteX1" fmla="*/ 414780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78598 h 501609"/>
                <a:gd name="connsiteX1" fmla="*/ 414780 w 1263192"/>
                <a:gd name="connsiteY1" fmla="*/ 478598 h 501609"/>
                <a:gd name="connsiteX2" fmla="*/ 556182 w 1263192"/>
                <a:gd name="connsiteY2" fmla="*/ 280636 h 501609"/>
                <a:gd name="connsiteX3" fmla="*/ 772999 w 1263192"/>
                <a:gd name="connsiteY3" fmla="*/ 16686 h 501609"/>
                <a:gd name="connsiteX4" fmla="*/ 1084083 w 1263192"/>
                <a:gd name="connsiteY4" fmla="*/ 26112 h 501609"/>
                <a:gd name="connsiteX5" fmla="*/ 1263192 w 1263192"/>
                <a:gd name="connsiteY5" fmla="*/ 16685 h 501609"/>
                <a:gd name="connsiteX0" fmla="*/ 0 w 1263192"/>
                <a:gd name="connsiteY0" fmla="*/ 494442 h 517453"/>
                <a:gd name="connsiteX1" fmla="*/ 414780 w 1263192"/>
                <a:gd name="connsiteY1" fmla="*/ 494442 h 517453"/>
                <a:gd name="connsiteX2" fmla="*/ 556182 w 1263192"/>
                <a:gd name="connsiteY2" fmla="*/ 296480 h 517453"/>
                <a:gd name="connsiteX3" fmla="*/ 772999 w 1263192"/>
                <a:gd name="connsiteY3" fmla="*/ 32530 h 517453"/>
                <a:gd name="connsiteX4" fmla="*/ 1084083 w 1263192"/>
                <a:gd name="connsiteY4" fmla="*/ 4248 h 517453"/>
                <a:gd name="connsiteX5" fmla="*/ 1263192 w 1263192"/>
                <a:gd name="connsiteY5" fmla="*/ 32529 h 517453"/>
                <a:gd name="connsiteX0" fmla="*/ 0 w 1282046"/>
                <a:gd name="connsiteY0" fmla="*/ 493187 h 516198"/>
                <a:gd name="connsiteX1" fmla="*/ 414780 w 1282046"/>
                <a:gd name="connsiteY1" fmla="*/ 493187 h 516198"/>
                <a:gd name="connsiteX2" fmla="*/ 556182 w 1282046"/>
                <a:gd name="connsiteY2" fmla="*/ 295225 h 516198"/>
                <a:gd name="connsiteX3" fmla="*/ 772999 w 1282046"/>
                <a:gd name="connsiteY3" fmla="*/ 31275 h 516198"/>
                <a:gd name="connsiteX4" fmla="*/ 1084083 w 1282046"/>
                <a:gd name="connsiteY4" fmla="*/ 2993 h 516198"/>
                <a:gd name="connsiteX5" fmla="*/ 1282046 w 1282046"/>
                <a:gd name="connsiteY5" fmla="*/ 12421 h 516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2046" h="516198">
                  <a:moveTo>
                    <a:pt x="0" y="493187"/>
                  </a:moveTo>
                  <a:cubicBezTo>
                    <a:pt x="71487" y="521467"/>
                    <a:pt x="322083" y="526181"/>
                    <a:pt x="414780" y="493187"/>
                  </a:cubicBezTo>
                  <a:cubicBezTo>
                    <a:pt x="507477" y="460193"/>
                    <a:pt x="496479" y="372210"/>
                    <a:pt x="556182" y="295225"/>
                  </a:cubicBezTo>
                  <a:cubicBezTo>
                    <a:pt x="615885" y="218240"/>
                    <a:pt x="685016" y="79980"/>
                    <a:pt x="772999" y="31275"/>
                  </a:cubicBezTo>
                  <a:cubicBezTo>
                    <a:pt x="860982" y="-17430"/>
                    <a:pt x="999242" y="6135"/>
                    <a:pt x="1084083" y="2993"/>
                  </a:cubicBezTo>
                  <a:cubicBezTo>
                    <a:pt x="1168924" y="-149"/>
                    <a:pt x="1243553" y="6136"/>
                    <a:pt x="1282046" y="12421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4" name="Group 83"/>
            <p:cNvGrpSpPr/>
            <p:nvPr/>
          </p:nvGrpSpPr>
          <p:grpSpPr>
            <a:xfrm>
              <a:off x="5847271" y="786419"/>
              <a:ext cx="2780947" cy="1254773"/>
              <a:chOff x="5847271" y="786419"/>
              <a:chExt cx="2780947" cy="1254773"/>
            </a:xfrm>
          </p:grpSpPr>
          <p:sp>
            <p:nvSpPr>
              <p:cNvPr id="86" name="TextBox 85"/>
              <p:cNvSpPr txBox="1"/>
              <p:nvPr/>
            </p:nvSpPr>
            <p:spPr>
              <a:xfrm>
                <a:off x="6959171" y="1148643"/>
                <a:ext cx="166904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tx2"/>
                    </a:solidFill>
                  </a:rPr>
                  <a:t>Inflection Point</a:t>
                </a:r>
                <a:endParaRPr lang="en-US" sz="1600" b="1" dirty="0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88" name="Group 87"/>
              <p:cNvGrpSpPr/>
              <p:nvPr/>
            </p:nvGrpSpPr>
            <p:grpSpPr>
              <a:xfrm>
                <a:off x="5847271" y="786419"/>
                <a:ext cx="2301974" cy="1254773"/>
                <a:chOff x="5847271" y="786419"/>
                <a:chExt cx="2301974" cy="1254773"/>
              </a:xfrm>
            </p:grpSpPr>
            <p:grpSp>
              <p:nvGrpSpPr>
                <p:cNvPr id="89" name="Group 88"/>
                <p:cNvGrpSpPr/>
                <p:nvPr/>
              </p:nvGrpSpPr>
              <p:grpSpPr>
                <a:xfrm>
                  <a:off x="5847271" y="786419"/>
                  <a:ext cx="2301974" cy="1254773"/>
                  <a:chOff x="484937" y="1703634"/>
                  <a:chExt cx="2301974" cy="1254773"/>
                </a:xfrm>
              </p:grpSpPr>
              <p:grpSp>
                <p:nvGrpSpPr>
                  <p:cNvPr id="97" name="Group 96"/>
                  <p:cNvGrpSpPr/>
                  <p:nvPr/>
                </p:nvGrpSpPr>
                <p:grpSpPr>
                  <a:xfrm>
                    <a:off x="484937" y="1703634"/>
                    <a:ext cx="1717404" cy="1254773"/>
                    <a:chOff x="6553949" y="2937561"/>
                    <a:chExt cx="1717404" cy="1254773"/>
                  </a:xfrm>
                </p:grpSpPr>
                <p:grpSp>
                  <p:nvGrpSpPr>
                    <p:cNvPr id="99" name="Group 98"/>
                    <p:cNvGrpSpPr/>
                    <p:nvPr/>
                  </p:nvGrpSpPr>
                  <p:grpSpPr>
                    <a:xfrm>
                      <a:off x="6553949" y="2937561"/>
                      <a:ext cx="1717404" cy="1254773"/>
                      <a:chOff x="2222163" y="2485954"/>
                      <a:chExt cx="1717404" cy="1254773"/>
                    </a:xfrm>
                  </p:grpSpPr>
                  <p:grpSp>
                    <p:nvGrpSpPr>
                      <p:cNvPr id="108" name="Group 107"/>
                      <p:cNvGrpSpPr/>
                      <p:nvPr/>
                    </p:nvGrpSpPr>
                    <p:grpSpPr>
                      <a:xfrm>
                        <a:off x="2222163" y="2485954"/>
                        <a:ext cx="1656397" cy="914400"/>
                        <a:chOff x="2222163" y="2485954"/>
                        <a:chExt cx="1656397" cy="914400"/>
                      </a:xfrm>
                    </p:grpSpPr>
                    <p:grpSp>
                      <p:nvGrpSpPr>
                        <p:cNvPr id="110" name="Group 109"/>
                        <p:cNvGrpSpPr/>
                        <p:nvPr/>
                      </p:nvGrpSpPr>
                      <p:grpSpPr>
                        <a:xfrm>
                          <a:off x="2659360" y="2485954"/>
                          <a:ext cx="1219200" cy="914400"/>
                          <a:chOff x="2659360" y="2485954"/>
                          <a:chExt cx="1219200" cy="914400"/>
                        </a:xfrm>
                      </p:grpSpPr>
                      <p:cxnSp>
                        <p:nvCxnSpPr>
                          <p:cNvPr id="112" name="Straight Arrow Connector 111"/>
                          <p:cNvCxnSpPr/>
                          <p:nvPr/>
                        </p:nvCxnSpPr>
                        <p:spPr>
                          <a:xfrm flipV="1">
                            <a:off x="2667749" y="2485954"/>
                            <a:ext cx="0" cy="9144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13" name="Straight Arrow Connector 112"/>
                          <p:cNvCxnSpPr/>
                          <p:nvPr/>
                        </p:nvCxnSpPr>
                        <p:spPr>
                          <a:xfrm rot="5400000" flipV="1">
                            <a:off x="3268960" y="2776772"/>
                            <a:ext cx="0" cy="12192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111" name="TextBox 110"/>
                        <p:cNvSpPr txBox="1"/>
                        <p:nvPr/>
                      </p:nvSpPr>
                      <p:spPr>
                        <a:xfrm>
                          <a:off x="2222163" y="2641661"/>
                          <a:ext cx="461665" cy="66511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vert="vert270" wrap="none" rtlCol="0">
                          <a:spAutoFit/>
                        </a:bodyPr>
                        <a:lstStyle/>
                        <a:p>
                          <a:r>
                            <a:rPr lang="en-US" dirty="0" smtClean="0">
                              <a:solidFill>
                                <a:srgbClr val="0000CC"/>
                              </a:solidFill>
                            </a:rPr>
                            <a:t>Value</a:t>
                          </a:r>
                          <a:endParaRPr lang="en-US" dirty="0">
                            <a:solidFill>
                              <a:srgbClr val="0000CC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109" name="TextBox 108"/>
                      <p:cNvSpPr txBox="1"/>
                      <p:nvPr/>
                    </p:nvSpPr>
                    <p:spPr>
                      <a:xfrm>
                        <a:off x="2598352" y="3371395"/>
                        <a:ext cx="13412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parameter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  <p:cxnSp>
                  <p:nvCxnSpPr>
                    <p:cNvPr id="100" name="Straight Arrow Connector 99"/>
                    <p:cNvCxnSpPr/>
                    <p:nvPr/>
                  </p:nvCxnSpPr>
                  <p:spPr>
                    <a:xfrm>
                      <a:off x="7011213" y="3316781"/>
                      <a:ext cx="609600" cy="0"/>
                    </a:xfrm>
                    <a:prstGeom prst="straightConnector1">
                      <a:avLst/>
                    </a:prstGeom>
                    <a:ln w="38100">
                      <a:solidFill>
                        <a:srgbClr val="0000CC"/>
                      </a:solidFill>
                      <a:prstDash val="sysDot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98" name="Straight Arrow Connector 97"/>
                  <p:cNvCxnSpPr/>
                  <p:nvPr/>
                </p:nvCxnSpPr>
                <p:spPr>
                  <a:xfrm>
                    <a:off x="2177311" y="2603261"/>
                    <a:ext cx="609600" cy="0"/>
                  </a:xfrm>
                  <a:prstGeom prst="straightConnector1">
                    <a:avLst/>
                  </a:prstGeom>
                  <a:ln w="38100">
                    <a:solidFill>
                      <a:srgbClr val="0000CC"/>
                    </a:solidFill>
                    <a:prstDash val="solid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90" name="Straight Arrow Connector 89"/>
                <p:cNvCxnSpPr/>
                <p:nvPr/>
              </p:nvCxnSpPr>
              <p:spPr>
                <a:xfrm>
                  <a:off x="6986120" y="1157046"/>
                  <a:ext cx="5305" cy="502920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prstDash val="sysDot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Arrow Connector 90"/>
                <p:cNvCxnSpPr/>
                <p:nvPr/>
              </p:nvCxnSpPr>
              <p:spPr>
                <a:xfrm flipH="1" flipV="1">
                  <a:off x="6706579" y="985026"/>
                  <a:ext cx="505185" cy="744413"/>
                </a:xfrm>
                <a:prstGeom prst="straightConnector1">
                  <a:avLst/>
                </a:prstGeom>
                <a:ln w="25400">
                  <a:solidFill>
                    <a:srgbClr val="00CC00"/>
                  </a:solidFill>
                  <a:prstDash val="sysDot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3" name="TextBox 92"/>
                <p:cNvSpPr txBox="1"/>
                <p:nvPr/>
              </p:nvSpPr>
              <p:spPr>
                <a:xfrm>
                  <a:off x="6284468" y="1219628"/>
                  <a:ext cx="74251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 smtClean="0">
                      <a:solidFill>
                        <a:srgbClr val="92D050"/>
                      </a:solidFill>
                    </a:rPr>
                    <a:t>Slope</a:t>
                  </a:r>
                  <a:endParaRPr lang="en-US" sz="1600" b="1" dirty="0">
                    <a:solidFill>
                      <a:srgbClr val="92D050"/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059462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 smtClean="0">
                <a:solidFill>
                  <a:srgbClr val="0000CC"/>
                </a:solidFill>
              </a:rPr>
              <a:t>Last Time: Time Dependence and Events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84188" y="831622"/>
                <a:ext cx="8355012" cy="60312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Suppose that k1 is modulated by a time varying sinusoidal </a:t>
                </a:r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signal: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=0.2+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We </a:t>
                </a:r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define this </a:t>
                </a:r>
                <a:r>
                  <a:rPr lang="en-US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time variation with the syntax:</a:t>
                </a:r>
              </a:p>
              <a:p>
                <a:r>
                  <a:rPr lang="en-US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“k1 := 0.2 + sin(time</a:t>
                </a:r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);”</a:t>
                </a:r>
              </a:p>
              <a:p>
                <a:endParaRPr lang="en-US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We can </a:t>
                </a:r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define </a:t>
                </a:r>
                <a:r>
                  <a:rPr lang="en-US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the derivative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𝑘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</a:t>
                </a:r>
                <a:r>
                  <a:rPr lang="en-US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in time, </a:t>
                </a:r>
                <a:r>
                  <a:rPr lang="en-US" i="1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e.g</a:t>
                </a:r>
                <a:r>
                  <a:rPr lang="en-US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en-US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𝑑</m:t>
                        </m:r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𝑑𝑡</m:t>
                        </m:r>
                      </m:den>
                    </m:f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=3</m:t>
                    </m:r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𝑘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with </a:t>
                </a:r>
                <a:r>
                  <a:rPr lang="en-US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the syntax:</a:t>
                </a:r>
              </a:p>
              <a:p>
                <a:r>
                  <a:rPr lang="en-US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“k2’ = 3*k1;”</a:t>
                </a:r>
              </a:p>
              <a:p>
                <a:r>
                  <a:rPr lang="en-US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We still need to specify the initial value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𝑘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2</m:t>
                        </m:r>
                      </m:sub>
                    </m:sSub>
                  </m:oMath>
                </a14:m>
                <a:endParaRPr lang="en-US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“k2 = 1.0;”</a:t>
                </a:r>
              </a:p>
              <a:p>
                <a:endParaRPr lang="en-US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We simulate </a:t>
                </a:r>
                <a:r>
                  <a:rPr lang="en-US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a discrete change, like the addition of a drug or nutrient at a given </a:t>
                </a:r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time we use an </a:t>
                </a:r>
                <a:r>
                  <a:rPr lang="en-US" b="1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event</a:t>
                </a:r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</a:t>
                </a:r>
                <a:endParaRPr lang="en-US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The syntax for </a:t>
                </a:r>
                <a:r>
                  <a:rPr lang="en-US" b="1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events</a:t>
                </a:r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</a:t>
                </a:r>
                <a:r>
                  <a:rPr lang="en-US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is:</a:t>
                </a:r>
              </a:p>
              <a:p>
                <a:r>
                  <a:rPr lang="en-US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“Event name: at (logical expression) : parameter name = expression , parameter name = expression…;”</a:t>
                </a:r>
              </a:p>
              <a:p>
                <a:endParaRPr lang="en-US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i="1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E.g.</a:t>
                </a:r>
                <a:r>
                  <a:rPr lang="en-US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if we add 10 units of A at time 15, we would write</a:t>
                </a:r>
              </a:p>
              <a:p>
                <a:r>
                  <a:rPr lang="en-US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E1: at (time&gt;15) : A = A +15;</a:t>
                </a:r>
              </a:p>
              <a:p>
                <a:endParaRPr lang="en-US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188" y="831622"/>
                <a:ext cx="8355012" cy="6031266"/>
              </a:xfrm>
              <a:prstGeom prst="rect">
                <a:avLst/>
              </a:prstGeom>
              <a:blipFill rotWithShape="0">
                <a:blip r:embed="rId5"/>
                <a:stretch>
                  <a:fillRect l="-584" t="-606" r="-6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3952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Monotonic Limiting Cases</a:t>
            </a: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60056" y="787866"/>
                <a:ext cx="5719620" cy="1754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Cases:</a:t>
                </a:r>
                <a:r>
                  <a:rPr lang="en-US" dirty="0"/>
                  <a:t> </a:t>
                </a:r>
                <a:r>
                  <a:rPr lang="en-US" b="1" dirty="0" smtClean="0"/>
                  <a:t>Values finite at 0 and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∞</m:t>
                    </m:r>
                  </m:oMath>
                </a14:m>
                <a:endParaRPr lang="en-US" b="1" dirty="0" smtClean="0"/>
              </a:p>
              <a:p>
                <a14:m>
                  <m:oMath xmlns:m="http://schemas.openxmlformats.org/officeDocument/2006/math"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𝐯𝐚𝐥𝐮𝐞</m:t>
                    </m:r>
                    <m:d>
                      <m:d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</m:d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≥ 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b="1" dirty="0" smtClean="0"/>
                  <a:t>, slope(0) = 0; </a:t>
                </a:r>
                <a14:m>
                  <m:oMath xmlns:m="http://schemas.openxmlformats.org/officeDocument/2006/math">
                    <m:r>
                      <a:rPr lang="en-US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𝐯𝐚𝐥𝐮𝐞</m:t>
                    </m:r>
                    <m:r>
                      <a:rPr lang="en-US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∞)</m:t>
                    </m:r>
                    <m:r>
                      <a:rPr lang="en-US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b="1" dirty="0" smtClean="0"/>
                  <a:t>, </a:t>
                </a:r>
                <a14:m>
                  <m:oMath xmlns:m="http://schemas.openxmlformats.org/officeDocument/2006/math"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𝐬𝐥𝐨𝐩𝐞</m:t>
                    </m:r>
                    <m:d>
                      <m:d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∞</m:t>
                        </m:r>
                      </m:e>
                    </m:d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= 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b="1" dirty="0" smtClean="0"/>
              </a:p>
              <a:p>
                <a:endParaRPr lang="en-US" dirty="0" smtClean="0"/>
              </a:p>
              <a:p>
                <a:r>
                  <a:rPr lang="en-US" b="1" dirty="0" err="1" smtClean="0"/>
                  <a:t>Sigmoids</a:t>
                </a:r>
                <a:r>
                  <a:rPr lang="en-US" b="1" dirty="0" smtClean="0"/>
                  <a:t> with finite limits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56" y="787866"/>
                <a:ext cx="5719620" cy="1754326"/>
              </a:xfrm>
              <a:prstGeom prst="rect">
                <a:avLst/>
              </a:prstGeom>
              <a:blipFill rotWithShape="0">
                <a:blip r:embed="rId5"/>
                <a:stretch>
                  <a:fillRect l="-959" t="-17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65887" y="1082547"/>
            <a:ext cx="2381250" cy="18023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811737" y="601711"/>
                <a:ext cx="4035400" cy="5116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Increasing Hill </a:t>
                </a:r>
                <a:r>
                  <a:rPr lang="en-US" dirty="0"/>
                  <a:t>Function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/>
                  <a:t>, 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&gt;1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1737" y="601711"/>
                <a:ext cx="4035400" cy="511615"/>
              </a:xfrm>
              <a:prstGeom prst="rect">
                <a:avLst/>
              </a:prstGeom>
              <a:blipFill rotWithShape="0">
                <a:blip r:embed="rId7"/>
                <a:stretch>
                  <a:fillRect l="-1208" b="-59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90383" y="3425548"/>
            <a:ext cx="2379827" cy="17984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4" name="Rectangle 93"/>
              <p:cNvSpPr/>
              <p:nvPr/>
            </p:nvSpPr>
            <p:spPr>
              <a:xfrm>
                <a:off x="4811737" y="2884907"/>
                <a:ext cx="4137992" cy="5116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Decreasing Hill </a:t>
                </a:r>
                <a:r>
                  <a:rPr lang="en-US" dirty="0"/>
                  <a:t>Function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/>
                  <a:t>, 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&gt;1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94" name="Rectangle 9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1737" y="2884907"/>
                <a:ext cx="4137992" cy="511615"/>
              </a:xfrm>
              <a:prstGeom prst="rect">
                <a:avLst/>
              </a:prstGeom>
              <a:blipFill rotWithShape="0">
                <a:blip r:embed="rId9"/>
                <a:stretch>
                  <a:fillRect l="-1178" b="-59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2094" y="2807998"/>
            <a:ext cx="2576512" cy="19559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-71388" y="2438666"/>
                <a:ext cx="273485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dirty="0">
                              <a:latin typeface="Cambria Math" panose="02040503050406030204" pitchFamily="18" charset="0"/>
                            </a:rPr>
                            <m:t>tanh</m:t>
                          </m:r>
                        </m:fName>
                        <m:e>
                          <m:d>
                            <m:d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10(</m:t>
                              </m:r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−1)</m:t>
                              </m:r>
                            </m:e>
                          </m:d>
                        </m:e>
                      </m:func>
                      <m:r>
                        <a:rPr lang="en-US" i="1" dirty="0">
                          <a:latin typeface="Cambria Math" panose="02040503050406030204" pitchFamily="18" charset="0"/>
                        </a:rPr>
                        <m:t>+1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1388" y="2438666"/>
                <a:ext cx="2734851" cy="369332"/>
              </a:xfrm>
              <a:prstGeom prst="rect">
                <a:avLst/>
              </a:prstGeom>
              <a:blipFill rotWithShape="0">
                <a:blip r:embed="rId11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432016" y="5060584"/>
            <a:ext cx="2444957" cy="179411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Rectangle 106"/>
              <p:cNvSpPr/>
              <p:nvPr/>
            </p:nvSpPr>
            <p:spPr>
              <a:xfrm>
                <a:off x="3204574" y="4639233"/>
                <a:ext cx="273485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dirty="0">
                              <a:latin typeface="Cambria Math" panose="02040503050406030204" pitchFamily="18" charset="0"/>
                            </a:rPr>
                            <m:t>tanh</m:t>
                          </m:r>
                        </m:fName>
                        <m:e>
                          <m:d>
                            <m:d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10(</m:t>
                              </m:r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</m:func>
                      <m:r>
                        <a:rPr lang="en-US" i="1" dirty="0">
                          <a:latin typeface="Cambria Math" panose="02040503050406030204" pitchFamily="18" charset="0"/>
                        </a:rPr>
                        <m:t>+1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7" name="Rectangle 10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4574" y="4639233"/>
                <a:ext cx="2734851" cy="369332"/>
              </a:xfrm>
              <a:prstGeom prst="rect">
                <a:avLst/>
              </a:prstGeom>
              <a:blipFill rotWithShape="0">
                <a:blip r:embed="rId13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39081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Monotonic Limiting Cases</a:t>
            </a: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60056" y="787866"/>
                <a:ext cx="5719620" cy="52818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Cases: </a:t>
                </a:r>
                <a:r>
                  <a:rPr lang="en-US" b="1" dirty="0" smtClean="0"/>
                  <a:t>Values finite at 0 and </a:t>
                </a:r>
                <a14:m>
                  <m:oMath xmlns:m="http://schemas.openxmlformats.org/officeDocument/2006/math">
                    <m:r>
                      <a:rPr lang="en-US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endParaRPr lang="en-US" b="1" dirty="0" smtClean="0"/>
              </a:p>
              <a:p>
                <a14:m>
                  <m:oMath xmlns:m="http://schemas.openxmlformats.org/officeDocument/2006/math"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𝐬𝐥𝐨𝐩𝐞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0" dirty="0" smtClean="0"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</m:d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≠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𝐯𝐚𝐥𝐮𝐞</m:t>
                    </m:r>
                    <m:r>
                      <a:rPr lang="en-US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∞)</m:t>
                    </m:r>
                    <m:r>
                      <a:rPr lang="en-US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𝐬𝐥𝐨𝐩𝐞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∞</m:t>
                        </m:r>
                      </m:e>
                    </m:d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(monotonic </a:t>
                </a:r>
                <a:r>
                  <a:rPr lang="en-US" b="1" dirty="0" smtClean="0"/>
                  <a:t>requires</a:t>
                </a:r>
                <a:r>
                  <a:rPr lang="en-US" dirty="0" smtClean="0"/>
                  <a:t> that values at 0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US" dirty="0" smtClean="0"/>
                  <a:t> be consistent with slope at 0)</a:t>
                </a:r>
              </a:p>
              <a:p>
                <a:endParaRPr lang="en-US" dirty="0" smtClean="0"/>
              </a:p>
              <a:p>
                <a:r>
                  <a:rPr lang="en-US" b="1" dirty="0" smtClean="0"/>
                  <a:t>Saturating functions with monotonically decreasing magnitude of slope</a:t>
                </a:r>
              </a:p>
              <a:p>
                <a:endParaRPr lang="en-US" dirty="0"/>
              </a:p>
              <a:p>
                <a:r>
                  <a:rPr lang="en-US" dirty="0" smtClean="0"/>
                  <a:t>In this case need slope at 0 and parameter at which value reaches half maximum and possibly limiting and 0 values (sometimes the two are equivalent) (2 - 4 parameters)</a:t>
                </a:r>
              </a:p>
              <a:p>
                <a:endParaRPr lang="en-US" dirty="0"/>
              </a:p>
              <a:p>
                <a:r>
                  <a:rPr lang="en-US" dirty="0" smtClean="0"/>
                  <a:t>Example: Increasing </a:t>
                </a:r>
                <a:r>
                  <a:rPr lang="en-US" dirty="0" err="1" smtClean="0"/>
                  <a:t>Michaelis</a:t>
                </a:r>
                <a:r>
                  <a:rPr lang="en-US" dirty="0" smtClean="0"/>
                  <a:t> function,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0.25+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 smtClean="0"/>
                  <a:t>Exponential increasing relaxation: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1−</m:t>
                    </m:r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r>
                  <a:rPr lang="en-US" dirty="0" smtClean="0"/>
                  <a:t>Decreasing </a:t>
                </a:r>
                <a:r>
                  <a:rPr lang="en-US" dirty="0" err="1" smtClean="0"/>
                  <a:t>Michaelis</a:t>
                </a:r>
                <a:r>
                  <a:rPr lang="en-US" dirty="0" smtClean="0"/>
                  <a:t> function,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0.25</m:t>
                        </m:r>
                      </m:num>
                      <m:den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0.25+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 smtClean="0"/>
                  <a:t>Exponential decreasing relaxation: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56" y="787866"/>
                <a:ext cx="5719620" cy="5281895"/>
              </a:xfrm>
              <a:prstGeom prst="rect">
                <a:avLst/>
              </a:prstGeom>
              <a:blipFill rotWithShape="0">
                <a:blip r:embed="rId4"/>
                <a:stretch>
                  <a:fillRect l="-959" t="-577" r="-6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5851044" y="755465"/>
            <a:ext cx="2846153" cy="1254773"/>
            <a:chOff x="5846522" y="973058"/>
            <a:chExt cx="2846153" cy="1254773"/>
          </a:xfrm>
        </p:grpSpPr>
        <p:sp>
          <p:nvSpPr>
            <p:cNvPr id="2" name="Freeform 1"/>
            <p:cNvSpPr/>
            <p:nvPr/>
          </p:nvSpPr>
          <p:spPr>
            <a:xfrm>
              <a:off x="6334812" y="1268990"/>
              <a:ext cx="1282046" cy="540955"/>
            </a:xfrm>
            <a:custGeom>
              <a:avLst/>
              <a:gdLst>
                <a:gd name="connsiteX0" fmla="*/ 0 w 1263192"/>
                <a:gd name="connsiteY0" fmla="*/ 472175 h 509202"/>
                <a:gd name="connsiteX1" fmla="*/ 226244 w 1263192"/>
                <a:gd name="connsiteY1" fmla="*/ 491029 h 509202"/>
                <a:gd name="connsiteX2" fmla="*/ 499621 w 1263192"/>
                <a:gd name="connsiteY2" fmla="*/ 245932 h 509202"/>
                <a:gd name="connsiteX3" fmla="*/ 650450 w 1263192"/>
                <a:gd name="connsiteY3" fmla="*/ 29116 h 509202"/>
                <a:gd name="connsiteX4" fmla="*/ 1084083 w 1263192"/>
                <a:gd name="connsiteY4" fmla="*/ 835 h 509202"/>
                <a:gd name="connsiteX5" fmla="*/ 1263192 w 1263192"/>
                <a:gd name="connsiteY5" fmla="*/ 10262 h 509202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650450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716438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3255 h 508190"/>
                <a:gd name="connsiteX1" fmla="*/ 226244 w 1263192"/>
                <a:gd name="connsiteY1" fmla="*/ 492109 h 508190"/>
                <a:gd name="connsiteX2" fmla="*/ 556182 w 1263192"/>
                <a:gd name="connsiteY2" fmla="*/ 275293 h 508190"/>
                <a:gd name="connsiteX3" fmla="*/ 716438 w 1263192"/>
                <a:gd name="connsiteY3" fmla="*/ 30196 h 508190"/>
                <a:gd name="connsiteX4" fmla="*/ 1084083 w 1263192"/>
                <a:gd name="connsiteY4" fmla="*/ 1915 h 508190"/>
                <a:gd name="connsiteX5" fmla="*/ 1263192 w 1263192"/>
                <a:gd name="connsiteY5" fmla="*/ 11342 h 508190"/>
                <a:gd name="connsiteX0" fmla="*/ 0 w 1263192"/>
                <a:gd name="connsiteY0" fmla="*/ 463856 h 498791"/>
                <a:gd name="connsiteX1" fmla="*/ 226244 w 1263192"/>
                <a:gd name="connsiteY1" fmla="*/ 482710 h 498791"/>
                <a:gd name="connsiteX2" fmla="*/ 556182 w 1263192"/>
                <a:gd name="connsiteY2" fmla="*/ 265894 h 498791"/>
                <a:gd name="connsiteX3" fmla="*/ 716438 w 1263192"/>
                <a:gd name="connsiteY3" fmla="*/ 20797 h 498791"/>
                <a:gd name="connsiteX4" fmla="*/ 1084083 w 1263192"/>
                <a:gd name="connsiteY4" fmla="*/ 11370 h 498791"/>
                <a:gd name="connsiteX5" fmla="*/ 1263192 w 1263192"/>
                <a:gd name="connsiteY5" fmla="*/ 1943 h 498791"/>
                <a:gd name="connsiteX0" fmla="*/ 0 w 1263192"/>
                <a:gd name="connsiteY0" fmla="*/ 463805 h 498740"/>
                <a:gd name="connsiteX1" fmla="*/ 226244 w 1263192"/>
                <a:gd name="connsiteY1" fmla="*/ 482659 h 498740"/>
                <a:gd name="connsiteX2" fmla="*/ 556182 w 1263192"/>
                <a:gd name="connsiteY2" fmla="*/ 265843 h 498740"/>
                <a:gd name="connsiteX3" fmla="*/ 772999 w 1263192"/>
                <a:gd name="connsiteY3" fmla="*/ 30173 h 498740"/>
                <a:gd name="connsiteX4" fmla="*/ 1084083 w 1263192"/>
                <a:gd name="connsiteY4" fmla="*/ 11319 h 498740"/>
                <a:gd name="connsiteX5" fmla="*/ 1263192 w 1263192"/>
                <a:gd name="connsiteY5" fmla="*/ 1892 h 498740"/>
                <a:gd name="connsiteX0" fmla="*/ 0 w 1263192"/>
                <a:gd name="connsiteY0" fmla="*/ 463805 h 486816"/>
                <a:gd name="connsiteX1" fmla="*/ 367646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63805 h 486816"/>
                <a:gd name="connsiteX1" fmla="*/ 414780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78598 h 501609"/>
                <a:gd name="connsiteX1" fmla="*/ 414780 w 1263192"/>
                <a:gd name="connsiteY1" fmla="*/ 478598 h 501609"/>
                <a:gd name="connsiteX2" fmla="*/ 556182 w 1263192"/>
                <a:gd name="connsiteY2" fmla="*/ 280636 h 501609"/>
                <a:gd name="connsiteX3" fmla="*/ 772999 w 1263192"/>
                <a:gd name="connsiteY3" fmla="*/ 16686 h 501609"/>
                <a:gd name="connsiteX4" fmla="*/ 1084083 w 1263192"/>
                <a:gd name="connsiteY4" fmla="*/ 26112 h 501609"/>
                <a:gd name="connsiteX5" fmla="*/ 1263192 w 1263192"/>
                <a:gd name="connsiteY5" fmla="*/ 16685 h 501609"/>
                <a:gd name="connsiteX0" fmla="*/ 0 w 1263192"/>
                <a:gd name="connsiteY0" fmla="*/ 494442 h 517453"/>
                <a:gd name="connsiteX1" fmla="*/ 414780 w 1263192"/>
                <a:gd name="connsiteY1" fmla="*/ 494442 h 517453"/>
                <a:gd name="connsiteX2" fmla="*/ 556182 w 1263192"/>
                <a:gd name="connsiteY2" fmla="*/ 296480 h 517453"/>
                <a:gd name="connsiteX3" fmla="*/ 772999 w 1263192"/>
                <a:gd name="connsiteY3" fmla="*/ 32530 h 517453"/>
                <a:gd name="connsiteX4" fmla="*/ 1084083 w 1263192"/>
                <a:gd name="connsiteY4" fmla="*/ 4248 h 517453"/>
                <a:gd name="connsiteX5" fmla="*/ 1263192 w 1263192"/>
                <a:gd name="connsiteY5" fmla="*/ 32529 h 517453"/>
                <a:gd name="connsiteX0" fmla="*/ 0 w 1282046"/>
                <a:gd name="connsiteY0" fmla="*/ 493187 h 516198"/>
                <a:gd name="connsiteX1" fmla="*/ 414780 w 1282046"/>
                <a:gd name="connsiteY1" fmla="*/ 493187 h 516198"/>
                <a:gd name="connsiteX2" fmla="*/ 556182 w 1282046"/>
                <a:gd name="connsiteY2" fmla="*/ 295225 h 516198"/>
                <a:gd name="connsiteX3" fmla="*/ 772999 w 1282046"/>
                <a:gd name="connsiteY3" fmla="*/ 31275 h 516198"/>
                <a:gd name="connsiteX4" fmla="*/ 1084083 w 1282046"/>
                <a:gd name="connsiteY4" fmla="*/ 2993 h 516198"/>
                <a:gd name="connsiteX5" fmla="*/ 1282046 w 1282046"/>
                <a:gd name="connsiteY5" fmla="*/ 12421 h 516198"/>
                <a:gd name="connsiteX0" fmla="*/ 0 w 1282046"/>
                <a:gd name="connsiteY0" fmla="*/ 493187 h 495494"/>
                <a:gd name="connsiteX1" fmla="*/ 216817 w 1282046"/>
                <a:gd name="connsiteY1" fmla="*/ 248090 h 495494"/>
                <a:gd name="connsiteX2" fmla="*/ 556182 w 1282046"/>
                <a:gd name="connsiteY2" fmla="*/ 295225 h 495494"/>
                <a:gd name="connsiteX3" fmla="*/ 772999 w 1282046"/>
                <a:gd name="connsiteY3" fmla="*/ 31275 h 495494"/>
                <a:gd name="connsiteX4" fmla="*/ 1084083 w 1282046"/>
                <a:gd name="connsiteY4" fmla="*/ 2993 h 495494"/>
                <a:gd name="connsiteX5" fmla="*/ 1282046 w 1282046"/>
                <a:gd name="connsiteY5" fmla="*/ 12421 h 495494"/>
                <a:gd name="connsiteX0" fmla="*/ 0 w 1282046"/>
                <a:gd name="connsiteY0" fmla="*/ 491030 h 493754"/>
                <a:gd name="connsiteX1" fmla="*/ 216817 w 1282046"/>
                <a:gd name="connsiteY1" fmla="*/ 245933 h 493754"/>
                <a:gd name="connsiteX2" fmla="*/ 490194 w 1282046"/>
                <a:gd name="connsiteY2" fmla="*/ 47971 h 493754"/>
                <a:gd name="connsiteX3" fmla="*/ 772999 w 1282046"/>
                <a:gd name="connsiteY3" fmla="*/ 29118 h 493754"/>
                <a:gd name="connsiteX4" fmla="*/ 1084083 w 1282046"/>
                <a:gd name="connsiteY4" fmla="*/ 836 h 493754"/>
                <a:gd name="connsiteX5" fmla="*/ 1282046 w 1282046"/>
                <a:gd name="connsiteY5" fmla="*/ 10264 h 493754"/>
                <a:gd name="connsiteX0" fmla="*/ 0 w 1282046"/>
                <a:gd name="connsiteY0" fmla="*/ 519779 h 522503"/>
                <a:gd name="connsiteX1" fmla="*/ 216817 w 1282046"/>
                <a:gd name="connsiteY1" fmla="*/ 274682 h 522503"/>
                <a:gd name="connsiteX2" fmla="*/ 490194 w 1282046"/>
                <a:gd name="connsiteY2" fmla="*/ 76720 h 522503"/>
                <a:gd name="connsiteX3" fmla="*/ 782426 w 1282046"/>
                <a:gd name="connsiteY3" fmla="*/ 1307 h 522503"/>
                <a:gd name="connsiteX4" fmla="*/ 1084083 w 1282046"/>
                <a:gd name="connsiteY4" fmla="*/ 29585 h 522503"/>
                <a:gd name="connsiteX5" fmla="*/ 1282046 w 1282046"/>
                <a:gd name="connsiteY5" fmla="*/ 39013 h 522503"/>
                <a:gd name="connsiteX0" fmla="*/ 0 w 1282046"/>
                <a:gd name="connsiteY0" fmla="*/ 519779 h 522392"/>
                <a:gd name="connsiteX1" fmla="*/ 235671 w 1282046"/>
                <a:gd name="connsiteY1" fmla="*/ 265255 h 522392"/>
                <a:gd name="connsiteX2" fmla="*/ 490194 w 1282046"/>
                <a:gd name="connsiteY2" fmla="*/ 76720 h 522392"/>
                <a:gd name="connsiteX3" fmla="*/ 782426 w 1282046"/>
                <a:gd name="connsiteY3" fmla="*/ 1307 h 522392"/>
                <a:gd name="connsiteX4" fmla="*/ 1084083 w 1282046"/>
                <a:gd name="connsiteY4" fmla="*/ 29585 h 522392"/>
                <a:gd name="connsiteX5" fmla="*/ 1282046 w 1282046"/>
                <a:gd name="connsiteY5" fmla="*/ 39013 h 522392"/>
                <a:gd name="connsiteX0" fmla="*/ 0 w 1282046"/>
                <a:gd name="connsiteY0" fmla="*/ 519779 h 522025"/>
                <a:gd name="connsiteX1" fmla="*/ 235671 w 1282046"/>
                <a:gd name="connsiteY1" fmla="*/ 227548 h 522025"/>
                <a:gd name="connsiteX2" fmla="*/ 490194 w 1282046"/>
                <a:gd name="connsiteY2" fmla="*/ 76720 h 522025"/>
                <a:gd name="connsiteX3" fmla="*/ 782426 w 1282046"/>
                <a:gd name="connsiteY3" fmla="*/ 1307 h 522025"/>
                <a:gd name="connsiteX4" fmla="*/ 1084083 w 1282046"/>
                <a:gd name="connsiteY4" fmla="*/ 29585 h 522025"/>
                <a:gd name="connsiteX5" fmla="*/ 1282046 w 1282046"/>
                <a:gd name="connsiteY5" fmla="*/ 39013 h 522025"/>
                <a:gd name="connsiteX0" fmla="*/ 0 w 1282046"/>
                <a:gd name="connsiteY0" fmla="*/ 519779 h 522191"/>
                <a:gd name="connsiteX1" fmla="*/ 235671 w 1282046"/>
                <a:gd name="connsiteY1" fmla="*/ 227548 h 522191"/>
                <a:gd name="connsiteX2" fmla="*/ 490194 w 1282046"/>
                <a:gd name="connsiteY2" fmla="*/ 76720 h 522191"/>
                <a:gd name="connsiteX3" fmla="*/ 782426 w 1282046"/>
                <a:gd name="connsiteY3" fmla="*/ 1307 h 522191"/>
                <a:gd name="connsiteX4" fmla="*/ 1084083 w 1282046"/>
                <a:gd name="connsiteY4" fmla="*/ 29585 h 522191"/>
                <a:gd name="connsiteX5" fmla="*/ 1282046 w 1282046"/>
                <a:gd name="connsiteY5" fmla="*/ 39013 h 522191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39296 h 539296"/>
                <a:gd name="connsiteX1" fmla="*/ 235671 w 1282046"/>
                <a:gd name="connsiteY1" fmla="*/ 247065 h 539296"/>
                <a:gd name="connsiteX2" fmla="*/ 490194 w 1282046"/>
                <a:gd name="connsiteY2" fmla="*/ 96237 h 539296"/>
                <a:gd name="connsiteX3" fmla="*/ 782426 w 1282046"/>
                <a:gd name="connsiteY3" fmla="*/ 20824 h 539296"/>
                <a:gd name="connsiteX4" fmla="*/ 1093509 w 1282046"/>
                <a:gd name="connsiteY4" fmla="*/ 1968 h 539296"/>
                <a:gd name="connsiteX5" fmla="*/ 1282046 w 1282046"/>
                <a:gd name="connsiteY5" fmla="*/ 58530 h 539296"/>
                <a:gd name="connsiteX0" fmla="*/ 0 w 1282046"/>
                <a:gd name="connsiteY0" fmla="*/ 540955 h 540955"/>
                <a:gd name="connsiteX1" fmla="*/ 235671 w 1282046"/>
                <a:gd name="connsiteY1" fmla="*/ 248724 h 540955"/>
                <a:gd name="connsiteX2" fmla="*/ 490194 w 1282046"/>
                <a:gd name="connsiteY2" fmla="*/ 97896 h 540955"/>
                <a:gd name="connsiteX3" fmla="*/ 782426 w 1282046"/>
                <a:gd name="connsiteY3" fmla="*/ 22483 h 540955"/>
                <a:gd name="connsiteX4" fmla="*/ 1093509 w 1282046"/>
                <a:gd name="connsiteY4" fmla="*/ 3627 h 540955"/>
                <a:gd name="connsiteX5" fmla="*/ 1282046 w 1282046"/>
                <a:gd name="connsiteY5" fmla="*/ 3628 h 540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2046" h="540955">
                  <a:moveTo>
                    <a:pt x="0" y="540955"/>
                  </a:moveTo>
                  <a:cubicBezTo>
                    <a:pt x="52633" y="456113"/>
                    <a:pt x="144546" y="331993"/>
                    <a:pt x="235671" y="248724"/>
                  </a:cubicBezTo>
                  <a:cubicBezTo>
                    <a:pt x="326796" y="165455"/>
                    <a:pt x="399068" y="135603"/>
                    <a:pt x="490194" y="97896"/>
                  </a:cubicBezTo>
                  <a:cubicBezTo>
                    <a:pt x="581320" y="60189"/>
                    <a:pt x="681874" y="38195"/>
                    <a:pt x="782426" y="22483"/>
                  </a:cubicBezTo>
                  <a:cubicBezTo>
                    <a:pt x="882979" y="6771"/>
                    <a:pt x="1010239" y="6769"/>
                    <a:pt x="1093509" y="3627"/>
                  </a:cubicBezTo>
                  <a:cubicBezTo>
                    <a:pt x="1176779" y="485"/>
                    <a:pt x="1243553" y="-2657"/>
                    <a:pt x="1282046" y="3628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5846522" y="973058"/>
              <a:ext cx="2846153" cy="1254773"/>
              <a:chOff x="5846522" y="973058"/>
              <a:chExt cx="2846153" cy="1254773"/>
            </a:xfrm>
          </p:grpSpPr>
          <p:sp>
            <p:nvSpPr>
              <p:cNvPr id="35" name="TextBox 34"/>
              <p:cNvSpPr txBox="1"/>
              <p:nvPr/>
            </p:nvSpPr>
            <p:spPr>
              <a:xfrm>
                <a:off x="6664111" y="1471391"/>
                <a:ext cx="157767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tx2"/>
                    </a:solidFill>
                  </a:rPr>
                  <a:t>Half Maximum</a:t>
                </a:r>
                <a:endParaRPr lang="en-US" sz="1600" b="1" dirty="0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4" name="Group 3"/>
              <p:cNvGrpSpPr/>
              <p:nvPr/>
            </p:nvGrpSpPr>
            <p:grpSpPr>
              <a:xfrm>
                <a:off x="5846522" y="973058"/>
                <a:ext cx="2846153" cy="1254773"/>
                <a:chOff x="5846522" y="973058"/>
                <a:chExt cx="2846153" cy="1254773"/>
              </a:xfrm>
            </p:grpSpPr>
            <p:grpSp>
              <p:nvGrpSpPr>
                <p:cNvPr id="85" name="Group 84"/>
                <p:cNvGrpSpPr/>
                <p:nvPr/>
              </p:nvGrpSpPr>
              <p:grpSpPr>
                <a:xfrm>
                  <a:off x="5846522" y="973058"/>
                  <a:ext cx="2379936" cy="1254773"/>
                  <a:chOff x="484188" y="1890273"/>
                  <a:chExt cx="2379936" cy="1254773"/>
                </a:xfrm>
              </p:grpSpPr>
              <p:grpSp>
                <p:nvGrpSpPr>
                  <p:cNvPr id="87" name="Group 86"/>
                  <p:cNvGrpSpPr/>
                  <p:nvPr/>
                </p:nvGrpSpPr>
                <p:grpSpPr>
                  <a:xfrm>
                    <a:off x="484188" y="1890273"/>
                    <a:ext cx="1717404" cy="1254773"/>
                    <a:chOff x="6553200" y="3124200"/>
                    <a:chExt cx="1717404" cy="1254773"/>
                  </a:xfrm>
                </p:grpSpPr>
                <p:grpSp>
                  <p:nvGrpSpPr>
                    <p:cNvPr id="95" name="Group 94"/>
                    <p:cNvGrpSpPr/>
                    <p:nvPr/>
                  </p:nvGrpSpPr>
                  <p:grpSpPr>
                    <a:xfrm>
                      <a:off x="6553200" y="3124200"/>
                      <a:ext cx="1717404" cy="1254773"/>
                      <a:chOff x="2221414" y="2672593"/>
                      <a:chExt cx="1717404" cy="1254773"/>
                    </a:xfrm>
                  </p:grpSpPr>
                  <p:grpSp>
                    <p:nvGrpSpPr>
                      <p:cNvPr id="101" name="Group 100"/>
                      <p:cNvGrpSpPr/>
                      <p:nvPr/>
                    </p:nvGrpSpPr>
                    <p:grpSpPr>
                      <a:xfrm>
                        <a:off x="2221414" y="2672593"/>
                        <a:ext cx="1656397" cy="914400"/>
                        <a:chOff x="2221414" y="2672593"/>
                        <a:chExt cx="1656397" cy="914400"/>
                      </a:xfrm>
                    </p:grpSpPr>
                    <p:grpSp>
                      <p:nvGrpSpPr>
                        <p:cNvPr id="103" name="Group 102"/>
                        <p:cNvGrpSpPr/>
                        <p:nvPr/>
                      </p:nvGrpSpPr>
                      <p:grpSpPr>
                        <a:xfrm>
                          <a:off x="2658611" y="2672593"/>
                          <a:ext cx="1219200" cy="914400"/>
                          <a:chOff x="2658611" y="2672593"/>
                          <a:chExt cx="1219200" cy="914400"/>
                        </a:xfrm>
                      </p:grpSpPr>
                      <p:cxnSp>
                        <p:nvCxnSpPr>
                          <p:cNvPr id="105" name="Straight Arrow Connector 104"/>
                          <p:cNvCxnSpPr/>
                          <p:nvPr/>
                        </p:nvCxnSpPr>
                        <p:spPr>
                          <a:xfrm flipV="1">
                            <a:off x="2667000" y="2672593"/>
                            <a:ext cx="0" cy="9144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06" name="Straight Arrow Connector 105"/>
                          <p:cNvCxnSpPr/>
                          <p:nvPr/>
                        </p:nvCxnSpPr>
                        <p:spPr>
                          <a:xfrm rot="5400000" flipV="1">
                            <a:off x="3268211" y="2953984"/>
                            <a:ext cx="0" cy="12192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104" name="TextBox 103"/>
                        <p:cNvSpPr txBox="1"/>
                        <p:nvPr/>
                      </p:nvSpPr>
                      <p:spPr>
                        <a:xfrm>
                          <a:off x="2221414" y="2828300"/>
                          <a:ext cx="461665" cy="66511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vert="vert270" wrap="none" rtlCol="0">
                          <a:spAutoFit/>
                        </a:bodyPr>
                        <a:lstStyle/>
                        <a:p>
                          <a:r>
                            <a:rPr lang="en-US" dirty="0" smtClean="0">
                              <a:solidFill>
                                <a:srgbClr val="0000CC"/>
                              </a:solidFill>
                            </a:rPr>
                            <a:t>Value</a:t>
                          </a:r>
                          <a:endParaRPr lang="en-US" dirty="0">
                            <a:solidFill>
                              <a:srgbClr val="0000CC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102" name="TextBox 101"/>
                      <p:cNvSpPr txBox="1"/>
                      <p:nvPr/>
                    </p:nvSpPr>
                    <p:spPr>
                      <a:xfrm>
                        <a:off x="2597603" y="3558034"/>
                        <a:ext cx="13412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parameter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  <p:cxnSp>
                  <p:nvCxnSpPr>
                    <p:cNvPr id="96" name="Straight Arrow Connector 95"/>
                    <p:cNvCxnSpPr/>
                    <p:nvPr/>
                  </p:nvCxnSpPr>
                  <p:spPr>
                    <a:xfrm flipV="1">
                      <a:off x="6996240" y="3511695"/>
                      <a:ext cx="245013" cy="487700"/>
                    </a:xfrm>
                    <a:prstGeom prst="straightConnector1">
                      <a:avLst/>
                    </a:prstGeom>
                    <a:ln w="38100">
                      <a:solidFill>
                        <a:srgbClr val="00CC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92" name="Straight Arrow Connector 91"/>
                  <p:cNvCxnSpPr/>
                  <p:nvPr/>
                </p:nvCxnSpPr>
                <p:spPr>
                  <a:xfrm>
                    <a:off x="2254524" y="2186205"/>
                    <a:ext cx="609600" cy="0"/>
                  </a:xfrm>
                  <a:prstGeom prst="straightConnector1">
                    <a:avLst/>
                  </a:prstGeom>
                  <a:ln w="38100">
                    <a:solidFill>
                      <a:srgbClr val="0000CC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1" name="Straight Arrow Connector 30"/>
                <p:cNvCxnSpPr/>
                <p:nvPr/>
              </p:nvCxnSpPr>
              <p:spPr>
                <a:xfrm>
                  <a:off x="6590908" y="1125868"/>
                  <a:ext cx="5305" cy="792429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prstDash val="sysDot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4" name="TextBox 33"/>
                    <p:cNvSpPr txBox="1"/>
                    <p:nvPr/>
                  </p:nvSpPr>
                  <p:spPr>
                    <a:xfrm>
                      <a:off x="6277654" y="978268"/>
                      <a:ext cx="1085554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600" b="1" i="0" dirty="0" smtClean="0">
                                <a:solidFill>
                                  <a:srgbClr val="92D050"/>
                                </a:solidFill>
                                <a:latin typeface="Cambria Math" panose="02040503050406030204" pitchFamily="18" charset="0"/>
                              </a:rPr>
                              <m:t>𝐒𝐥𝐨𝐩𝐞</m:t>
                            </m:r>
                            <m:r>
                              <a:rPr lang="en-US" sz="1600" b="1" i="0" dirty="0" smtClean="0">
                                <a:solidFill>
                                  <a:srgbClr val="92D05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0" dirty="0" smtClean="0">
                                <a:solidFill>
                                  <a:srgbClr val="92D05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  <m:r>
                              <a:rPr lang="en-US" sz="1600" b="1" i="0" dirty="0" smtClean="0">
                                <a:solidFill>
                                  <a:srgbClr val="92D05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oMath>
                        </m:oMathPara>
                      </a14:m>
                      <a:endParaRPr lang="en-US" sz="1600" b="1" dirty="0">
                        <a:solidFill>
                          <a:srgbClr val="92D05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34" name="TextBox 3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277654" y="978268"/>
                      <a:ext cx="1085554" cy="338554"/>
                    </a:xfrm>
                    <a:prstGeom prst="rect">
                      <a:avLst/>
                    </a:prstGeom>
                    <a:blipFill rotWithShape="0">
                      <a:blip r:embed="rId9"/>
                      <a:stretch>
                        <a:fillRect b="-1272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6" name="TextBox 35"/>
                    <p:cNvSpPr txBox="1"/>
                    <p:nvPr/>
                  </p:nvSpPr>
                  <p:spPr>
                    <a:xfrm>
                      <a:off x="7557044" y="978206"/>
                      <a:ext cx="1135631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600" b="1" dirty="0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𝐕𝐚𝐥𝐮𝐞</m:t>
                            </m:r>
                            <m:d>
                              <m:dPr>
                                <m:ctrlPr>
                                  <a:rPr lang="en-US" sz="1600" b="1" i="1" dirty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600" b="1" i="1" dirty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∞</m:t>
                                </m:r>
                              </m:e>
                            </m:d>
                          </m:oMath>
                        </m:oMathPara>
                      </a14:m>
                      <a:endParaRPr lang="en-US" sz="1600" b="1" dirty="0">
                        <a:solidFill>
                          <a:srgbClr val="0000CC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36" name="TextBox 35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557044" y="978206"/>
                      <a:ext cx="1135631" cy="338554"/>
                    </a:xfrm>
                    <a:prstGeom prst="rect">
                      <a:avLst/>
                    </a:prstGeom>
                    <a:blipFill rotWithShape="0">
                      <a:blip r:embed="rId10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</p:grpSp>
      <p:grpSp>
        <p:nvGrpSpPr>
          <p:cNvPr id="7" name="Group 6"/>
          <p:cNvGrpSpPr/>
          <p:nvPr/>
        </p:nvGrpSpPr>
        <p:grpSpPr>
          <a:xfrm>
            <a:off x="5840030" y="2023227"/>
            <a:ext cx="3295945" cy="1464738"/>
            <a:chOff x="5840030" y="2023227"/>
            <a:chExt cx="3295945" cy="1464738"/>
          </a:xfrm>
        </p:grpSpPr>
        <p:grpSp>
          <p:nvGrpSpPr>
            <p:cNvPr id="131" name="Group 130"/>
            <p:cNvGrpSpPr/>
            <p:nvPr/>
          </p:nvGrpSpPr>
          <p:grpSpPr>
            <a:xfrm>
              <a:off x="5840030" y="2023227"/>
              <a:ext cx="3295945" cy="1464738"/>
              <a:chOff x="5835508" y="978206"/>
              <a:chExt cx="3295945" cy="1464738"/>
            </a:xfrm>
          </p:grpSpPr>
          <p:sp>
            <p:nvSpPr>
              <p:cNvPr id="132" name="Freeform 131"/>
              <p:cNvSpPr/>
              <p:nvPr/>
            </p:nvSpPr>
            <p:spPr>
              <a:xfrm>
                <a:off x="6334812" y="1268990"/>
                <a:ext cx="1282046" cy="540955"/>
              </a:xfrm>
              <a:custGeom>
                <a:avLst/>
                <a:gdLst>
                  <a:gd name="connsiteX0" fmla="*/ 0 w 1263192"/>
                  <a:gd name="connsiteY0" fmla="*/ 472175 h 509202"/>
                  <a:gd name="connsiteX1" fmla="*/ 226244 w 1263192"/>
                  <a:gd name="connsiteY1" fmla="*/ 491029 h 509202"/>
                  <a:gd name="connsiteX2" fmla="*/ 499621 w 1263192"/>
                  <a:gd name="connsiteY2" fmla="*/ 245932 h 509202"/>
                  <a:gd name="connsiteX3" fmla="*/ 650450 w 1263192"/>
                  <a:gd name="connsiteY3" fmla="*/ 29116 h 509202"/>
                  <a:gd name="connsiteX4" fmla="*/ 1084083 w 1263192"/>
                  <a:gd name="connsiteY4" fmla="*/ 835 h 509202"/>
                  <a:gd name="connsiteX5" fmla="*/ 1263192 w 1263192"/>
                  <a:gd name="connsiteY5" fmla="*/ 10262 h 509202"/>
                  <a:gd name="connsiteX0" fmla="*/ 0 w 1263192"/>
                  <a:gd name="connsiteY0" fmla="*/ 474333 h 507873"/>
                  <a:gd name="connsiteX1" fmla="*/ 226244 w 1263192"/>
                  <a:gd name="connsiteY1" fmla="*/ 493187 h 507873"/>
                  <a:gd name="connsiteX2" fmla="*/ 499621 w 1263192"/>
                  <a:gd name="connsiteY2" fmla="*/ 295224 h 507873"/>
                  <a:gd name="connsiteX3" fmla="*/ 650450 w 1263192"/>
                  <a:gd name="connsiteY3" fmla="*/ 31274 h 507873"/>
                  <a:gd name="connsiteX4" fmla="*/ 1084083 w 1263192"/>
                  <a:gd name="connsiteY4" fmla="*/ 2993 h 507873"/>
                  <a:gd name="connsiteX5" fmla="*/ 1263192 w 1263192"/>
                  <a:gd name="connsiteY5" fmla="*/ 12420 h 507873"/>
                  <a:gd name="connsiteX0" fmla="*/ 0 w 1263192"/>
                  <a:gd name="connsiteY0" fmla="*/ 474333 h 507873"/>
                  <a:gd name="connsiteX1" fmla="*/ 226244 w 1263192"/>
                  <a:gd name="connsiteY1" fmla="*/ 493187 h 507873"/>
                  <a:gd name="connsiteX2" fmla="*/ 499621 w 1263192"/>
                  <a:gd name="connsiteY2" fmla="*/ 295224 h 507873"/>
                  <a:gd name="connsiteX3" fmla="*/ 716438 w 1263192"/>
                  <a:gd name="connsiteY3" fmla="*/ 31274 h 507873"/>
                  <a:gd name="connsiteX4" fmla="*/ 1084083 w 1263192"/>
                  <a:gd name="connsiteY4" fmla="*/ 2993 h 507873"/>
                  <a:gd name="connsiteX5" fmla="*/ 1263192 w 1263192"/>
                  <a:gd name="connsiteY5" fmla="*/ 12420 h 507873"/>
                  <a:gd name="connsiteX0" fmla="*/ 0 w 1263192"/>
                  <a:gd name="connsiteY0" fmla="*/ 473255 h 508190"/>
                  <a:gd name="connsiteX1" fmla="*/ 226244 w 1263192"/>
                  <a:gd name="connsiteY1" fmla="*/ 492109 h 508190"/>
                  <a:gd name="connsiteX2" fmla="*/ 556182 w 1263192"/>
                  <a:gd name="connsiteY2" fmla="*/ 275293 h 508190"/>
                  <a:gd name="connsiteX3" fmla="*/ 716438 w 1263192"/>
                  <a:gd name="connsiteY3" fmla="*/ 30196 h 508190"/>
                  <a:gd name="connsiteX4" fmla="*/ 1084083 w 1263192"/>
                  <a:gd name="connsiteY4" fmla="*/ 1915 h 508190"/>
                  <a:gd name="connsiteX5" fmla="*/ 1263192 w 1263192"/>
                  <a:gd name="connsiteY5" fmla="*/ 11342 h 508190"/>
                  <a:gd name="connsiteX0" fmla="*/ 0 w 1263192"/>
                  <a:gd name="connsiteY0" fmla="*/ 463856 h 498791"/>
                  <a:gd name="connsiteX1" fmla="*/ 226244 w 1263192"/>
                  <a:gd name="connsiteY1" fmla="*/ 482710 h 498791"/>
                  <a:gd name="connsiteX2" fmla="*/ 556182 w 1263192"/>
                  <a:gd name="connsiteY2" fmla="*/ 265894 h 498791"/>
                  <a:gd name="connsiteX3" fmla="*/ 716438 w 1263192"/>
                  <a:gd name="connsiteY3" fmla="*/ 20797 h 498791"/>
                  <a:gd name="connsiteX4" fmla="*/ 1084083 w 1263192"/>
                  <a:gd name="connsiteY4" fmla="*/ 11370 h 498791"/>
                  <a:gd name="connsiteX5" fmla="*/ 1263192 w 1263192"/>
                  <a:gd name="connsiteY5" fmla="*/ 1943 h 498791"/>
                  <a:gd name="connsiteX0" fmla="*/ 0 w 1263192"/>
                  <a:gd name="connsiteY0" fmla="*/ 463805 h 498740"/>
                  <a:gd name="connsiteX1" fmla="*/ 226244 w 1263192"/>
                  <a:gd name="connsiteY1" fmla="*/ 482659 h 498740"/>
                  <a:gd name="connsiteX2" fmla="*/ 556182 w 1263192"/>
                  <a:gd name="connsiteY2" fmla="*/ 265843 h 498740"/>
                  <a:gd name="connsiteX3" fmla="*/ 772999 w 1263192"/>
                  <a:gd name="connsiteY3" fmla="*/ 30173 h 498740"/>
                  <a:gd name="connsiteX4" fmla="*/ 1084083 w 1263192"/>
                  <a:gd name="connsiteY4" fmla="*/ 11319 h 498740"/>
                  <a:gd name="connsiteX5" fmla="*/ 1263192 w 1263192"/>
                  <a:gd name="connsiteY5" fmla="*/ 1892 h 498740"/>
                  <a:gd name="connsiteX0" fmla="*/ 0 w 1263192"/>
                  <a:gd name="connsiteY0" fmla="*/ 463805 h 486816"/>
                  <a:gd name="connsiteX1" fmla="*/ 367646 w 1263192"/>
                  <a:gd name="connsiteY1" fmla="*/ 463805 h 486816"/>
                  <a:gd name="connsiteX2" fmla="*/ 556182 w 1263192"/>
                  <a:gd name="connsiteY2" fmla="*/ 265843 h 486816"/>
                  <a:gd name="connsiteX3" fmla="*/ 772999 w 1263192"/>
                  <a:gd name="connsiteY3" fmla="*/ 30173 h 486816"/>
                  <a:gd name="connsiteX4" fmla="*/ 1084083 w 1263192"/>
                  <a:gd name="connsiteY4" fmla="*/ 11319 h 486816"/>
                  <a:gd name="connsiteX5" fmla="*/ 1263192 w 1263192"/>
                  <a:gd name="connsiteY5" fmla="*/ 1892 h 486816"/>
                  <a:gd name="connsiteX0" fmla="*/ 0 w 1263192"/>
                  <a:gd name="connsiteY0" fmla="*/ 463805 h 486816"/>
                  <a:gd name="connsiteX1" fmla="*/ 414780 w 1263192"/>
                  <a:gd name="connsiteY1" fmla="*/ 463805 h 486816"/>
                  <a:gd name="connsiteX2" fmla="*/ 556182 w 1263192"/>
                  <a:gd name="connsiteY2" fmla="*/ 265843 h 486816"/>
                  <a:gd name="connsiteX3" fmla="*/ 772999 w 1263192"/>
                  <a:gd name="connsiteY3" fmla="*/ 30173 h 486816"/>
                  <a:gd name="connsiteX4" fmla="*/ 1084083 w 1263192"/>
                  <a:gd name="connsiteY4" fmla="*/ 11319 h 486816"/>
                  <a:gd name="connsiteX5" fmla="*/ 1263192 w 1263192"/>
                  <a:gd name="connsiteY5" fmla="*/ 1892 h 486816"/>
                  <a:gd name="connsiteX0" fmla="*/ 0 w 1263192"/>
                  <a:gd name="connsiteY0" fmla="*/ 478598 h 501609"/>
                  <a:gd name="connsiteX1" fmla="*/ 414780 w 1263192"/>
                  <a:gd name="connsiteY1" fmla="*/ 478598 h 501609"/>
                  <a:gd name="connsiteX2" fmla="*/ 556182 w 1263192"/>
                  <a:gd name="connsiteY2" fmla="*/ 280636 h 501609"/>
                  <a:gd name="connsiteX3" fmla="*/ 772999 w 1263192"/>
                  <a:gd name="connsiteY3" fmla="*/ 16686 h 501609"/>
                  <a:gd name="connsiteX4" fmla="*/ 1084083 w 1263192"/>
                  <a:gd name="connsiteY4" fmla="*/ 26112 h 501609"/>
                  <a:gd name="connsiteX5" fmla="*/ 1263192 w 1263192"/>
                  <a:gd name="connsiteY5" fmla="*/ 16685 h 501609"/>
                  <a:gd name="connsiteX0" fmla="*/ 0 w 1263192"/>
                  <a:gd name="connsiteY0" fmla="*/ 494442 h 517453"/>
                  <a:gd name="connsiteX1" fmla="*/ 414780 w 1263192"/>
                  <a:gd name="connsiteY1" fmla="*/ 494442 h 517453"/>
                  <a:gd name="connsiteX2" fmla="*/ 556182 w 1263192"/>
                  <a:gd name="connsiteY2" fmla="*/ 296480 h 517453"/>
                  <a:gd name="connsiteX3" fmla="*/ 772999 w 1263192"/>
                  <a:gd name="connsiteY3" fmla="*/ 32530 h 517453"/>
                  <a:gd name="connsiteX4" fmla="*/ 1084083 w 1263192"/>
                  <a:gd name="connsiteY4" fmla="*/ 4248 h 517453"/>
                  <a:gd name="connsiteX5" fmla="*/ 1263192 w 1263192"/>
                  <a:gd name="connsiteY5" fmla="*/ 32529 h 517453"/>
                  <a:gd name="connsiteX0" fmla="*/ 0 w 1282046"/>
                  <a:gd name="connsiteY0" fmla="*/ 493187 h 516198"/>
                  <a:gd name="connsiteX1" fmla="*/ 414780 w 1282046"/>
                  <a:gd name="connsiteY1" fmla="*/ 493187 h 516198"/>
                  <a:gd name="connsiteX2" fmla="*/ 556182 w 1282046"/>
                  <a:gd name="connsiteY2" fmla="*/ 295225 h 516198"/>
                  <a:gd name="connsiteX3" fmla="*/ 772999 w 1282046"/>
                  <a:gd name="connsiteY3" fmla="*/ 31275 h 516198"/>
                  <a:gd name="connsiteX4" fmla="*/ 1084083 w 1282046"/>
                  <a:gd name="connsiteY4" fmla="*/ 2993 h 516198"/>
                  <a:gd name="connsiteX5" fmla="*/ 1282046 w 1282046"/>
                  <a:gd name="connsiteY5" fmla="*/ 12421 h 516198"/>
                  <a:gd name="connsiteX0" fmla="*/ 0 w 1282046"/>
                  <a:gd name="connsiteY0" fmla="*/ 493187 h 495494"/>
                  <a:gd name="connsiteX1" fmla="*/ 216817 w 1282046"/>
                  <a:gd name="connsiteY1" fmla="*/ 248090 h 495494"/>
                  <a:gd name="connsiteX2" fmla="*/ 556182 w 1282046"/>
                  <a:gd name="connsiteY2" fmla="*/ 295225 h 495494"/>
                  <a:gd name="connsiteX3" fmla="*/ 772999 w 1282046"/>
                  <a:gd name="connsiteY3" fmla="*/ 31275 h 495494"/>
                  <a:gd name="connsiteX4" fmla="*/ 1084083 w 1282046"/>
                  <a:gd name="connsiteY4" fmla="*/ 2993 h 495494"/>
                  <a:gd name="connsiteX5" fmla="*/ 1282046 w 1282046"/>
                  <a:gd name="connsiteY5" fmla="*/ 12421 h 495494"/>
                  <a:gd name="connsiteX0" fmla="*/ 0 w 1282046"/>
                  <a:gd name="connsiteY0" fmla="*/ 491030 h 493754"/>
                  <a:gd name="connsiteX1" fmla="*/ 216817 w 1282046"/>
                  <a:gd name="connsiteY1" fmla="*/ 245933 h 493754"/>
                  <a:gd name="connsiteX2" fmla="*/ 490194 w 1282046"/>
                  <a:gd name="connsiteY2" fmla="*/ 47971 h 493754"/>
                  <a:gd name="connsiteX3" fmla="*/ 772999 w 1282046"/>
                  <a:gd name="connsiteY3" fmla="*/ 29118 h 493754"/>
                  <a:gd name="connsiteX4" fmla="*/ 1084083 w 1282046"/>
                  <a:gd name="connsiteY4" fmla="*/ 836 h 493754"/>
                  <a:gd name="connsiteX5" fmla="*/ 1282046 w 1282046"/>
                  <a:gd name="connsiteY5" fmla="*/ 10264 h 493754"/>
                  <a:gd name="connsiteX0" fmla="*/ 0 w 1282046"/>
                  <a:gd name="connsiteY0" fmla="*/ 519779 h 522503"/>
                  <a:gd name="connsiteX1" fmla="*/ 216817 w 1282046"/>
                  <a:gd name="connsiteY1" fmla="*/ 274682 h 522503"/>
                  <a:gd name="connsiteX2" fmla="*/ 490194 w 1282046"/>
                  <a:gd name="connsiteY2" fmla="*/ 76720 h 522503"/>
                  <a:gd name="connsiteX3" fmla="*/ 782426 w 1282046"/>
                  <a:gd name="connsiteY3" fmla="*/ 1307 h 522503"/>
                  <a:gd name="connsiteX4" fmla="*/ 1084083 w 1282046"/>
                  <a:gd name="connsiteY4" fmla="*/ 29585 h 522503"/>
                  <a:gd name="connsiteX5" fmla="*/ 1282046 w 1282046"/>
                  <a:gd name="connsiteY5" fmla="*/ 39013 h 522503"/>
                  <a:gd name="connsiteX0" fmla="*/ 0 w 1282046"/>
                  <a:gd name="connsiteY0" fmla="*/ 519779 h 522392"/>
                  <a:gd name="connsiteX1" fmla="*/ 235671 w 1282046"/>
                  <a:gd name="connsiteY1" fmla="*/ 265255 h 522392"/>
                  <a:gd name="connsiteX2" fmla="*/ 490194 w 1282046"/>
                  <a:gd name="connsiteY2" fmla="*/ 76720 h 522392"/>
                  <a:gd name="connsiteX3" fmla="*/ 782426 w 1282046"/>
                  <a:gd name="connsiteY3" fmla="*/ 1307 h 522392"/>
                  <a:gd name="connsiteX4" fmla="*/ 1084083 w 1282046"/>
                  <a:gd name="connsiteY4" fmla="*/ 29585 h 522392"/>
                  <a:gd name="connsiteX5" fmla="*/ 1282046 w 1282046"/>
                  <a:gd name="connsiteY5" fmla="*/ 39013 h 522392"/>
                  <a:gd name="connsiteX0" fmla="*/ 0 w 1282046"/>
                  <a:gd name="connsiteY0" fmla="*/ 519779 h 522025"/>
                  <a:gd name="connsiteX1" fmla="*/ 235671 w 1282046"/>
                  <a:gd name="connsiteY1" fmla="*/ 227548 h 522025"/>
                  <a:gd name="connsiteX2" fmla="*/ 490194 w 1282046"/>
                  <a:gd name="connsiteY2" fmla="*/ 76720 h 522025"/>
                  <a:gd name="connsiteX3" fmla="*/ 782426 w 1282046"/>
                  <a:gd name="connsiteY3" fmla="*/ 1307 h 522025"/>
                  <a:gd name="connsiteX4" fmla="*/ 1084083 w 1282046"/>
                  <a:gd name="connsiteY4" fmla="*/ 29585 h 522025"/>
                  <a:gd name="connsiteX5" fmla="*/ 1282046 w 1282046"/>
                  <a:gd name="connsiteY5" fmla="*/ 39013 h 522025"/>
                  <a:gd name="connsiteX0" fmla="*/ 0 w 1282046"/>
                  <a:gd name="connsiteY0" fmla="*/ 519779 h 522191"/>
                  <a:gd name="connsiteX1" fmla="*/ 235671 w 1282046"/>
                  <a:gd name="connsiteY1" fmla="*/ 227548 h 522191"/>
                  <a:gd name="connsiteX2" fmla="*/ 490194 w 1282046"/>
                  <a:gd name="connsiteY2" fmla="*/ 76720 h 522191"/>
                  <a:gd name="connsiteX3" fmla="*/ 782426 w 1282046"/>
                  <a:gd name="connsiteY3" fmla="*/ 1307 h 522191"/>
                  <a:gd name="connsiteX4" fmla="*/ 1084083 w 1282046"/>
                  <a:gd name="connsiteY4" fmla="*/ 29585 h 522191"/>
                  <a:gd name="connsiteX5" fmla="*/ 1282046 w 1282046"/>
                  <a:gd name="connsiteY5" fmla="*/ 39013 h 522191"/>
                  <a:gd name="connsiteX0" fmla="*/ 0 w 1282046"/>
                  <a:gd name="connsiteY0" fmla="*/ 519779 h 519779"/>
                  <a:gd name="connsiteX1" fmla="*/ 235671 w 1282046"/>
                  <a:gd name="connsiteY1" fmla="*/ 227548 h 519779"/>
                  <a:gd name="connsiteX2" fmla="*/ 490194 w 1282046"/>
                  <a:gd name="connsiteY2" fmla="*/ 76720 h 519779"/>
                  <a:gd name="connsiteX3" fmla="*/ 782426 w 1282046"/>
                  <a:gd name="connsiteY3" fmla="*/ 1307 h 519779"/>
                  <a:gd name="connsiteX4" fmla="*/ 1084083 w 1282046"/>
                  <a:gd name="connsiteY4" fmla="*/ 29585 h 519779"/>
                  <a:gd name="connsiteX5" fmla="*/ 1282046 w 1282046"/>
                  <a:gd name="connsiteY5" fmla="*/ 39013 h 519779"/>
                  <a:gd name="connsiteX0" fmla="*/ 0 w 1282046"/>
                  <a:gd name="connsiteY0" fmla="*/ 519779 h 519779"/>
                  <a:gd name="connsiteX1" fmla="*/ 235671 w 1282046"/>
                  <a:gd name="connsiteY1" fmla="*/ 227548 h 519779"/>
                  <a:gd name="connsiteX2" fmla="*/ 490194 w 1282046"/>
                  <a:gd name="connsiteY2" fmla="*/ 76720 h 519779"/>
                  <a:gd name="connsiteX3" fmla="*/ 782426 w 1282046"/>
                  <a:gd name="connsiteY3" fmla="*/ 1307 h 519779"/>
                  <a:gd name="connsiteX4" fmla="*/ 1084083 w 1282046"/>
                  <a:gd name="connsiteY4" fmla="*/ 29585 h 519779"/>
                  <a:gd name="connsiteX5" fmla="*/ 1282046 w 1282046"/>
                  <a:gd name="connsiteY5" fmla="*/ 39013 h 519779"/>
                  <a:gd name="connsiteX0" fmla="*/ 0 w 1282046"/>
                  <a:gd name="connsiteY0" fmla="*/ 519779 h 519779"/>
                  <a:gd name="connsiteX1" fmla="*/ 235671 w 1282046"/>
                  <a:gd name="connsiteY1" fmla="*/ 227548 h 519779"/>
                  <a:gd name="connsiteX2" fmla="*/ 490194 w 1282046"/>
                  <a:gd name="connsiteY2" fmla="*/ 76720 h 519779"/>
                  <a:gd name="connsiteX3" fmla="*/ 782426 w 1282046"/>
                  <a:gd name="connsiteY3" fmla="*/ 1307 h 519779"/>
                  <a:gd name="connsiteX4" fmla="*/ 1084083 w 1282046"/>
                  <a:gd name="connsiteY4" fmla="*/ 29585 h 519779"/>
                  <a:gd name="connsiteX5" fmla="*/ 1282046 w 1282046"/>
                  <a:gd name="connsiteY5" fmla="*/ 39013 h 519779"/>
                  <a:gd name="connsiteX0" fmla="*/ 0 w 1282046"/>
                  <a:gd name="connsiteY0" fmla="*/ 539296 h 539296"/>
                  <a:gd name="connsiteX1" fmla="*/ 235671 w 1282046"/>
                  <a:gd name="connsiteY1" fmla="*/ 247065 h 539296"/>
                  <a:gd name="connsiteX2" fmla="*/ 490194 w 1282046"/>
                  <a:gd name="connsiteY2" fmla="*/ 96237 h 539296"/>
                  <a:gd name="connsiteX3" fmla="*/ 782426 w 1282046"/>
                  <a:gd name="connsiteY3" fmla="*/ 20824 h 539296"/>
                  <a:gd name="connsiteX4" fmla="*/ 1093509 w 1282046"/>
                  <a:gd name="connsiteY4" fmla="*/ 1968 h 539296"/>
                  <a:gd name="connsiteX5" fmla="*/ 1282046 w 1282046"/>
                  <a:gd name="connsiteY5" fmla="*/ 58530 h 539296"/>
                  <a:gd name="connsiteX0" fmla="*/ 0 w 1282046"/>
                  <a:gd name="connsiteY0" fmla="*/ 540955 h 540955"/>
                  <a:gd name="connsiteX1" fmla="*/ 235671 w 1282046"/>
                  <a:gd name="connsiteY1" fmla="*/ 248724 h 540955"/>
                  <a:gd name="connsiteX2" fmla="*/ 490194 w 1282046"/>
                  <a:gd name="connsiteY2" fmla="*/ 97896 h 540955"/>
                  <a:gd name="connsiteX3" fmla="*/ 782426 w 1282046"/>
                  <a:gd name="connsiteY3" fmla="*/ 22483 h 540955"/>
                  <a:gd name="connsiteX4" fmla="*/ 1093509 w 1282046"/>
                  <a:gd name="connsiteY4" fmla="*/ 3627 h 540955"/>
                  <a:gd name="connsiteX5" fmla="*/ 1282046 w 1282046"/>
                  <a:gd name="connsiteY5" fmla="*/ 3628 h 540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82046" h="540955">
                    <a:moveTo>
                      <a:pt x="0" y="540955"/>
                    </a:moveTo>
                    <a:cubicBezTo>
                      <a:pt x="52633" y="456113"/>
                      <a:pt x="144546" y="331993"/>
                      <a:pt x="235671" y="248724"/>
                    </a:cubicBezTo>
                    <a:cubicBezTo>
                      <a:pt x="326796" y="165455"/>
                      <a:pt x="399068" y="135603"/>
                      <a:pt x="490194" y="97896"/>
                    </a:cubicBezTo>
                    <a:cubicBezTo>
                      <a:pt x="581320" y="60189"/>
                      <a:pt x="681874" y="38195"/>
                      <a:pt x="782426" y="22483"/>
                    </a:cubicBezTo>
                    <a:cubicBezTo>
                      <a:pt x="882979" y="6771"/>
                      <a:pt x="1010239" y="6769"/>
                      <a:pt x="1093509" y="3627"/>
                    </a:cubicBezTo>
                    <a:cubicBezTo>
                      <a:pt x="1176779" y="485"/>
                      <a:pt x="1243553" y="-2657"/>
                      <a:pt x="1282046" y="3628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33" name="Group 132"/>
              <p:cNvGrpSpPr/>
              <p:nvPr/>
            </p:nvGrpSpPr>
            <p:grpSpPr>
              <a:xfrm>
                <a:off x="5835508" y="978206"/>
                <a:ext cx="3295945" cy="1464738"/>
                <a:chOff x="5835508" y="978206"/>
                <a:chExt cx="3295945" cy="1464738"/>
              </a:xfrm>
            </p:grpSpPr>
            <p:sp>
              <p:nvSpPr>
                <p:cNvPr id="134" name="TextBox 133"/>
                <p:cNvSpPr txBox="1"/>
                <p:nvPr/>
              </p:nvSpPr>
              <p:spPr>
                <a:xfrm>
                  <a:off x="6664111" y="1471391"/>
                  <a:ext cx="246734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 smtClean="0">
                      <a:solidFill>
                        <a:schemeClr val="tx2"/>
                      </a:solidFill>
                    </a:rPr>
                    <a:t>Half Maximum Increase</a:t>
                  </a:r>
                  <a:endParaRPr lang="en-US" sz="1600" b="1" dirty="0">
                    <a:solidFill>
                      <a:schemeClr val="tx2"/>
                    </a:solidFill>
                  </a:endParaRPr>
                </a:p>
              </p:txBody>
            </p:sp>
            <p:grpSp>
              <p:nvGrpSpPr>
                <p:cNvPr id="135" name="Group 134"/>
                <p:cNvGrpSpPr/>
                <p:nvPr/>
              </p:nvGrpSpPr>
              <p:grpSpPr>
                <a:xfrm>
                  <a:off x="5835508" y="978206"/>
                  <a:ext cx="2857168" cy="1464738"/>
                  <a:chOff x="5835508" y="978206"/>
                  <a:chExt cx="2857168" cy="1464738"/>
                </a:xfrm>
              </p:grpSpPr>
              <p:grpSp>
                <p:nvGrpSpPr>
                  <p:cNvPr id="136" name="Group 135"/>
                  <p:cNvGrpSpPr/>
                  <p:nvPr/>
                </p:nvGrpSpPr>
                <p:grpSpPr>
                  <a:xfrm>
                    <a:off x="5835508" y="1188171"/>
                    <a:ext cx="2390950" cy="1254773"/>
                    <a:chOff x="473174" y="2105386"/>
                    <a:chExt cx="2390950" cy="1254773"/>
                  </a:xfrm>
                </p:grpSpPr>
                <p:grpSp>
                  <p:nvGrpSpPr>
                    <p:cNvPr id="140" name="Group 139"/>
                    <p:cNvGrpSpPr/>
                    <p:nvPr/>
                  </p:nvGrpSpPr>
                  <p:grpSpPr>
                    <a:xfrm>
                      <a:off x="473174" y="2105386"/>
                      <a:ext cx="1717404" cy="1254773"/>
                      <a:chOff x="6542186" y="3339313"/>
                      <a:chExt cx="1717404" cy="1254773"/>
                    </a:xfrm>
                  </p:grpSpPr>
                  <p:grpSp>
                    <p:nvGrpSpPr>
                      <p:cNvPr id="142" name="Group 141"/>
                      <p:cNvGrpSpPr/>
                      <p:nvPr/>
                    </p:nvGrpSpPr>
                    <p:grpSpPr>
                      <a:xfrm>
                        <a:off x="6542186" y="3339313"/>
                        <a:ext cx="1717404" cy="1254773"/>
                        <a:chOff x="2210400" y="2887706"/>
                        <a:chExt cx="1717404" cy="1254773"/>
                      </a:xfrm>
                    </p:grpSpPr>
                    <p:grpSp>
                      <p:nvGrpSpPr>
                        <p:cNvPr id="144" name="Group 143"/>
                        <p:cNvGrpSpPr/>
                        <p:nvPr/>
                      </p:nvGrpSpPr>
                      <p:grpSpPr>
                        <a:xfrm>
                          <a:off x="2210400" y="2887706"/>
                          <a:ext cx="1656397" cy="914400"/>
                          <a:chOff x="2210400" y="2887706"/>
                          <a:chExt cx="1656397" cy="914400"/>
                        </a:xfrm>
                      </p:grpSpPr>
                      <p:grpSp>
                        <p:nvGrpSpPr>
                          <p:cNvPr id="146" name="Group 145"/>
                          <p:cNvGrpSpPr/>
                          <p:nvPr/>
                        </p:nvGrpSpPr>
                        <p:grpSpPr>
                          <a:xfrm>
                            <a:off x="2647597" y="2887706"/>
                            <a:ext cx="1219200" cy="914400"/>
                            <a:chOff x="2647597" y="2887706"/>
                            <a:chExt cx="1219200" cy="914400"/>
                          </a:xfrm>
                        </p:grpSpPr>
                        <p:cxnSp>
                          <p:nvCxnSpPr>
                            <p:cNvPr id="148" name="Straight Arrow Connector 147"/>
                            <p:cNvCxnSpPr/>
                            <p:nvPr/>
                          </p:nvCxnSpPr>
                          <p:spPr>
                            <a:xfrm flipV="1">
                              <a:off x="2655986" y="2887706"/>
                              <a:ext cx="0" cy="914400"/>
                            </a:xfrm>
                            <a:prstGeom prst="straightConnector1">
                              <a:avLst/>
                            </a:prstGeom>
                            <a:ln w="38100">
                              <a:solidFill>
                                <a:schemeClr val="tx1"/>
                              </a:solidFill>
                              <a:tailEnd type="triangl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49" name="Straight Arrow Connector 148"/>
                            <p:cNvCxnSpPr/>
                            <p:nvPr/>
                          </p:nvCxnSpPr>
                          <p:spPr>
                            <a:xfrm rot="5400000" flipV="1">
                              <a:off x="3257197" y="3169097"/>
                              <a:ext cx="0" cy="1219200"/>
                            </a:xfrm>
                            <a:prstGeom prst="straightConnector1">
                              <a:avLst/>
                            </a:prstGeom>
                            <a:ln w="38100">
                              <a:solidFill>
                                <a:schemeClr val="tx1"/>
                              </a:solidFill>
                              <a:tailEnd type="triangl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sp>
                        <p:nvSpPr>
                          <p:cNvPr id="147" name="TextBox 146"/>
                          <p:cNvSpPr txBox="1"/>
                          <p:nvPr/>
                        </p:nvSpPr>
                        <p:spPr>
                          <a:xfrm>
                            <a:off x="2210400" y="3043413"/>
                            <a:ext cx="461665" cy="665118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vert="vert270" wrap="none" rtlCol="0">
                            <a:spAutoFit/>
                          </a:bodyPr>
                          <a:lstStyle/>
                          <a:p>
                            <a:r>
                              <a:rPr lang="en-US" dirty="0" smtClean="0">
                                <a:solidFill>
                                  <a:srgbClr val="0000CC"/>
                                </a:solidFill>
                              </a:rPr>
                              <a:t>Value</a:t>
                            </a:r>
                            <a:endParaRPr lang="en-US" dirty="0">
                              <a:solidFill>
                                <a:srgbClr val="0000CC"/>
                              </a:solidFill>
                            </a:endParaRPr>
                          </a:p>
                        </p:txBody>
                      </p:sp>
                    </p:grpSp>
                    <p:sp>
                      <p:nvSpPr>
                        <p:cNvPr id="145" name="TextBox 144"/>
                        <p:cNvSpPr txBox="1"/>
                        <p:nvPr/>
                      </p:nvSpPr>
                      <p:spPr>
                        <a:xfrm>
                          <a:off x="2586589" y="3773147"/>
                          <a:ext cx="1341215" cy="369332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dirty="0" smtClean="0">
                              <a:solidFill>
                                <a:srgbClr val="0000CC"/>
                              </a:solidFill>
                            </a:rPr>
                            <a:t>parameter</a:t>
                          </a:r>
                          <a:endParaRPr lang="en-US" dirty="0">
                            <a:solidFill>
                              <a:srgbClr val="0000CC"/>
                            </a:solidFill>
                          </a:endParaRPr>
                        </a:p>
                      </p:txBody>
                    </p:sp>
                  </p:grpSp>
                  <p:cxnSp>
                    <p:nvCxnSpPr>
                      <p:cNvPr id="143" name="Straight Arrow Connector 142"/>
                      <p:cNvCxnSpPr/>
                      <p:nvPr/>
                    </p:nvCxnSpPr>
                    <p:spPr>
                      <a:xfrm flipV="1">
                        <a:off x="6996240" y="3511695"/>
                        <a:ext cx="245013" cy="487700"/>
                      </a:xfrm>
                      <a:prstGeom prst="straightConnector1">
                        <a:avLst/>
                      </a:prstGeom>
                      <a:ln w="38100">
                        <a:solidFill>
                          <a:srgbClr val="00CC00"/>
                        </a:solidFill>
                        <a:prstDash val="sysDot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41" name="Straight Arrow Connector 140"/>
                    <p:cNvCxnSpPr/>
                    <p:nvPr/>
                  </p:nvCxnSpPr>
                  <p:spPr>
                    <a:xfrm>
                      <a:off x="2254524" y="2186205"/>
                      <a:ext cx="609600" cy="0"/>
                    </a:xfrm>
                    <a:prstGeom prst="straightConnector1">
                      <a:avLst/>
                    </a:prstGeom>
                    <a:ln w="38100">
                      <a:solidFill>
                        <a:srgbClr val="0000CC"/>
                      </a:solidFill>
                      <a:prstDash val="sysDot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37" name="Straight Arrow Connector 136"/>
                  <p:cNvCxnSpPr/>
                  <p:nvPr/>
                </p:nvCxnSpPr>
                <p:spPr>
                  <a:xfrm>
                    <a:off x="6590908" y="1286127"/>
                    <a:ext cx="5305" cy="792429"/>
                  </a:xfrm>
                  <a:prstGeom prst="straightConnector1">
                    <a:avLst/>
                  </a:prstGeom>
                  <a:ln w="25400">
                    <a:solidFill>
                      <a:schemeClr val="tx1"/>
                    </a:solidFill>
                    <a:prstDash val="sysDot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38" name="TextBox 137"/>
                      <p:cNvSpPr txBox="1"/>
                      <p:nvPr/>
                    </p:nvSpPr>
                    <p:spPr>
                      <a:xfrm>
                        <a:off x="6277654" y="978268"/>
                        <a:ext cx="1085554" cy="33855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600" b="1" i="0" dirty="0" smtClean="0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  <m:t>𝐒𝐥𝐨𝐩𝐞</m:t>
                              </m:r>
                              <m:r>
                                <a:rPr lang="en-US" sz="1600" b="1" i="0" dirty="0" smtClean="0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600" b="1" i="0" dirty="0" smtClean="0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US" sz="1600" b="1" i="0" dirty="0" smtClean="0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m:oMathPara>
                        </a14:m>
                        <a:endParaRPr lang="en-US" sz="1600" b="1" dirty="0">
                          <a:solidFill>
                            <a:srgbClr val="92D050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38" name="TextBox 137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6277654" y="978268"/>
                        <a:ext cx="1085554" cy="338554"/>
                      </a:xfrm>
                      <a:prstGeom prst="rect">
                        <a:avLst/>
                      </a:prstGeom>
                      <a:blipFill rotWithShape="0">
                        <a:blip r:embed="rId11"/>
                        <a:stretch>
                          <a:fillRect b="-12727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39" name="TextBox 138"/>
                      <p:cNvSpPr txBox="1"/>
                      <p:nvPr/>
                    </p:nvSpPr>
                    <p:spPr>
                      <a:xfrm>
                        <a:off x="7557044" y="978206"/>
                        <a:ext cx="1135632" cy="33855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600" b="1" dirty="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𝐕𝐚𝐥𝐮𝐞</m:t>
                              </m:r>
                              <m:d>
                                <m:dPr>
                                  <m:ctrlPr>
                                    <a:rPr lang="en-US" sz="1600" b="1" i="1" dirty="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b="1" i="1" dirty="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∞</m:t>
                                  </m:r>
                                </m:e>
                              </m:d>
                            </m:oMath>
                          </m:oMathPara>
                        </a14:m>
                        <a:endParaRPr lang="en-US" sz="1600" b="1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39" name="TextBox 138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557044" y="978206"/>
                        <a:ext cx="1135632" cy="338554"/>
                      </a:xfrm>
                      <a:prstGeom prst="rect">
                        <a:avLst/>
                      </a:prstGeom>
                      <a:blipFill rotWithShape="0">
                        <a:blip r:embed="rId12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0" name="TextBox 149"/>
                <p:cNvSpPr txBox="1"/>
                <p:nvPr/>
              </p:nvSpPr>
              <p:spPr>
                <a:xfrm>
                  <a:off x="6305750" y="2772042"/>
                  <a:ext cx="111761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0" dirty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𝐕𝐚𝐥𝐮𝐞</m:t>
                        </m:r>
                        <m:r>
                          <a:rPr lang="en-US" sz="1600" b="1" i="0" dirty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600" b="1" i="0" dirty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600" b="1" i="0" dirty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600" b="1" dirty="0">
                    <a:solidFill>
                      <a:srgbClr val="0000CC"/>
                    </a:solidFill>
                  </a:endParaRPr>
                </a:p>
              </p:txBody>
            </p:sp>
          </mc:Choice>
          <mc:Fallback xmlns="">
            <p:sp>
              <p:nvSpPr>
                <p:cNvPr id="150" name="TextBox 14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05750" y="2772042"/>
                  <a:ext cx="1117614" cy="338554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 b="-127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51" name="Group 150"/>
          <p:cNvGrpSpPr/>
          <p:nvPr/>
        </p:nvGrpSpPr>
        <p:grpSpPr>
          <a:xfrm>
            <a:off x="5793001" y="3491986"/>
            <a:ext cx="2338140" cy="1315368"/>
            <a:chOff x="5846522" y="912463"/>
            <a:chExt cx="2338140" cy="1315368"/>
          </a:xfrm>
        </p:grpSpPr>
        <p:sp>
          <p:nvSpPr>
            <p:cNvPr id="152" name="Freeform 151"/>
            <p:cNvSpPr/>
            <p:nvPr/>
          </p:nvSpPr>
          <p:spPr>
            <a:xfrm flipV="1">
              <a:off x="6301921" y="1268990"/>
              <a:ext cx="1282046" cy="540955"/>
            </a:xfrm>
            <a:custGeom>
              <a:avLst/>
              <a:gdLst>
                <a:gd name="connsiteX0" fmla="*/ 0 w 1263192"/>
                <a:gd name="connsiteY0" fmla="*/ 472175 h 509202"/>
                <a:gd name="connsiteX1" fmla="*/ 226244 w 1263192"/>
                <a:gd name="connsiteY1" fmla="*/ 491029 h 509202"/>
                <a:gd name="connsiteX2" fmla="*/ 499621 w 1263192"/>
                <a:gd name="connsiteY2" fmla="*/ 245932 h 509202"/>
                <a:gd name="connsiteX3" fmla="*/ 650450 w 1263192"/>
                <a:gd name="connsiteY3" fmla="*/ 29116 h 509202"/>
                <a:gd name="connsiteX4" fmla="*/ 1084083 w 1263192"/>
                <a:gd name="connsiteY4" fmla="*/ 835 h 509202"/>
                <a:gd name="connsiteX5" fmla="*/ 1263192 w 1263192"/>
                <a:gd name="connsiteY5" fmla="*/ 10262 h 509202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650450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716438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3255 h 508190"/>
                <a:gd name="connsiteX1" fmla="*/ 226244 w 1263192"/>
                <a:gd name="connsiteY1" fmla="*/ 492109 h 508190"/>
                <a:gd name="connsiteX2" fmla="*/ 556182 w 1263192"/>
                <a:gd name="connsiteY2" fmla="*/ 275293 h 508190"/>
                <a:gd name="connsiteX3" fmla="*/ 716438 w 1263192"/>
                <a:gd name="connsiteY3" fmla="*/ 30196 h 508190"/>
                <a:gd name="connsiteX4" fmla="*/ 1084083 w 1263192"/>
                <a:gd name="connsiteY4" fmla="*/ 1915 h 508190"/>
                <a:gd name="connsiteX5" fmla="*/ 1263192 w 1263192"/>
                <a:gd name="connsiteY5" fmla="*/ 11342 h 508190"/>
                <a:gd name="connsiteX0" fmla="*/ 0 w 1263192"/>
                <a:gd name="connsiteY0" fmla="*/ 463856 h 498791"/>
                <a:gd name="connsiteX1" fmla="*/ 226244 w 1263192"/>
                <a:gd name="connsiteY1" fmla="*/ 482710 h 498791"/>
                <a:gd name="connsiteX2" fmla="*/ 556182 w 1263192"/>
                <a:gd name="connsiteY2" fmla="*/ 265894 h 498791"/>
                <a:gd name="connsiteX3" fmla="*/ 716438 w 1263192"/>
                <a:gd name="connsiteY3" fmla="*/ 20797 h 498791"/>
                <a:gd name="connsiteX4" fmla="*/ 1084083 w 1263192"/>
                <a:gd name="connsiteY4" fmla="*/ 11370 h 498791"/>
                <a:gd name="connsiteX5" fmla="*/ 1263192 w 1263192"/>
                <a:gd name="connsiteY5" fmla="*/ 1943 h 498791"/>
                <a:gd name="connsiteX0" fmla="*/ 0 w 1263192"/>
                <a:gd name="connsiteY0" fmla="*/ 463805 h 498740"/>
                <a:gd name="connsiteX1" fmla="*/ 226244 w 1263192"/>
                <a:gd name="connsiteY1" fmla="*/ 482659 h 498740"/>
                <a:gd name="connsiteX2" fmla="*/ 556182 w 1263192"/>
                <a:gd name="connsiteY2" fmla="*/ 265843 h 498740"/>
                <a:gd name="connsiteX3" fmla="*/ 772999 w 1263192"/>
                <a:gd name="connsiteY3" fmla="*/ 30173 h 498740"/>
                <a:gd name="connsiteX4" fmla="*/ 1084083 w 1263192"/>
                <a:gd name="connsiteY4" fmla="*/ 11319 h 498740"/>
                <a:gd name="connsiteX5" fmla="*/ 1263192 w 1263192"/>
                <a:gd name="connsiteY5" fmla="*/ 1892 h 498740"/>
                <a:gd name="connsiteX0" fmla="*/ 0 w 1263192"/>
                <a:gd name="connsiteY0" fmla="*/ 463805 h 486816"/>
                <a:gd name="connsiteX1" fmla="*/ 367646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63805 h 486816"/>
                <a:gd name="connsiteX1" fmla="*/ 414780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78598 h 501609"/>
                <a:gd name="connsiteX1" fmla="*/ 414780 w 1263192"/>
                <a:gd name="connsiteY1" fmla="*/ 478598 h 501609"/>
                <a:gd name="connsiteX2" fmla="*/ 556182 w 1263192"/>
                <a:gd name="connsiteY2" fmla="*/ 280636 h 501609"/>
                <a:gd name="connsiteX3" fmla="*/ 772999 w 1263192"/>
                <a:gd name="connsiteY3" fmla="*/ 16686 h 501609"/>
                <a:gd name="connsiteX4" fmla="*/ 1084083 w 1263192"/>
                <a:gd name="connsiteY4" fmla="*/ 26112 h 501609"/>
                <a:gd name="connsiteX5" fmla="*/ 1263192 w 1263192"/>
                <a:gd name="connsiteY5" fmla="*/ 16685 h 501609"/>
                <a:gd name="connsiteX0" fmla="*/ 0 w 1263192"/>
                <a:gd name="connsiteY0" fmla="*/ 494442 h 517453"/>
                <a:gd name="connsiteX1" fmla="*/ 414780 w 1263192"/>
                <a:gd name="connsiteY1" fmla="*/ 494442 h 517453"/>
                <a:gd name="connsiteX2" fmla="*/ 556182 w 1263192"/>
                <a:gd name="connsiteY2" fmla="*/ 296480 h 517453"/>
                <a:gd name="connsiteX3" fmla="*/ 772999 w 1263192"/>
                <a:gd name="connsiteY3" fmla="*/ 32530 h 517453"/>
                <a:gd name="connsiteX4" fmla="*/ 1084083 w 1263192"/>
                <a:gd name="connsiteY4" fmla="*/ 4248 h 517453"/>
                <a:gd name="connsiteX5" fmla="*/ 1263192 w 1263192"/>
                <a:gd name="connsiteY5" fmla="*/ 32529 h 517453"/>
                <a:gd name="connsiteX0" fmla="*/ 0 w 1282046"/>
                <a:gd name="connsiteY0" fmla="*/ 493187 h 516198"/>
                <a:gd name="connsiteX1" fmla="*/ 414780 w 1282046"/>
                <a:gd name="connsiteY1" fmla="*/ 493187 h 516198"/>
                <a:gd name="connsiteX2" fmla="*/ 556182 w 1282046"/>
                <a:gd name="connsiteY2" fmla="*/ 295225 h 516198"/>
                <a:gd name="connsiteX3" fmla="*/ 772999 w 1282046"/>
                <a:gd name="connsiteY3" fmla="*/ 31275 h 516198"/>
                <a:gd name="connsiteX4" fmla="*/ 1084083 w 1282046"/>
                <a:gd name="connsiteY4" fmla="*/ 2993 h 516198"/>
                <a:gd name="connsiteX5" fmla="*/ 1282046 w 1282046"/>
                <a:gd name="connsiteY5" fmla="*/ 12421 h 516198"/>
                <a:gd name="connsiteX0" fmla="*/ 0 w 1282046"/>
                <a:gd name="connsiteY0" fmla="*/ 493187 h 495494"/>
                <a:gd name="connsiteX1" fmla="*/ 216817 w 1282046"/>
                <a:gd name="connsiteY1" fmla="*/ 248090 h 495494"/>
                <a:gd name="connsiteX2" fmla="*/ 556182 w 1282046"/>
                <a:gd name="connsiteY2" fmla="*/ 295225 h 495494"/>
                <a:gd name="connsiteX3" fmla="*/ 772999 w 1282046"/>
                <a:gd name="connsiteY3" fmla="*/ 31275 h 495494"/>
                <a:gd name="connsiteX4" fmla="*/ 1084083 w 1282046"/>
                <a:gd name="connsiteY4" fmla="*/ 2993 h 495494"/>
                <a:gd name="connsiteX5" fmla="*/ 1282046 w 1282046"/>
                <a:gd name="connsiteY5" fmla="*/ 12421 h 495494"/>
                <a:gd name="connsiteX0" fmla="*/ 0 w 1282046"/>
                <a:gd name="connsiteY0" fmla="*/ 491030 h 493754"/>
                <a:gd name="connsiteX1" fmla="*/ 216817 w 1282046"/>
                <a:gd name="connsiteY1" fmla="*/ 245933 h 493754"/>
                <a:gd name="connsiteX2" fmla="*/ 490194 w 1282046"/>
                <a:gd name="connsiteY2" fmla="*/ 47971 h 493754"/>
                <a:gd name="connsiteX3" fmla="*/ 772999 w 1282046"/>
                <a:gd name="connsiteY3" fmla="*/ 29118 h 493754"/>
                <a:gd name="connsiteX4" fmla="*/ 1084083 w 1282046"/>
                <a:gd name="connsiteY4" fmla="*/ 836 h 493754"/>
                <a:gd name="connsiteX5" fmla="*/ 1282046 w 1282046"/>
                <a:gd name="connsiteY5" fmla="*/ 10264 h 493754"/>
                <a:gd name="connsiteX0" fmla="*/ 0 w 1282046"/>
                <a:gd name="connsiteY0" fmla="*/ 519779 h 522503"/>
                <a:gd name="connsiteX1" fmla="*/ 216817 w 1282046"/>
                <a:gd name="connsiteY1" fmla="*/ 274682 h 522503"/>
                <a:gd name="connsiteX2" fmla="*/ 490194 w 1282046"/>
                <a:gd name="connsiteY2" fmla="*/ 76720 h 522503"/>
                <a:gd name="connsiteX3" fmla="*/ 782426 w 1282046"/>
                <a:gd name="connsiteY3" fmla="*/ 1307 h 522503"/>
                <a:gd name="connsiteX4" fmla="*/ 1084083 w 1282046"/>
                <a:gd name="connsiteY4" fmla="*/ 29585 h 522503"/>
                <a:gd name="connsiteX5" fmla="*/ 1282046 w 1282046"/>
                <a:gd name="connsiteY5" fmla="*/ 39013 h 522503"/>
                <a:gd name="connsiteX0" fmla="*/ 0 w 1282046"/>
                <a:gd name="connsiteY0" fmla="*/ 519779 h 522392"/>
                <a:gd name="connsiteX1" fmla="*/ 235671 w 1282046"/>
                <a:gd name="connsiteY1" fmla="*/ 265255 h 522392"/>
                <a:gd name="connsiteX2" fmla="*/ 490194 w 1282046"/>
                <a:gd name="connsiteY2" fmla="*/ 76720 h 522392"/>
                <a:gd name="connsiteX3" fmla="*/ 782426 w 1282046"/>
                <a:gd name="connsiteY3" fmla="*/ 1307 h 522392"/>
                <a:gd name="connsiteX4" fmla="*/ 1084083 w 1282046"/>
                <a:gd name="connsiteY4" fmla="*/ 29585 h 522392"/>
                <a:gd name="connsiteX5" fmla="*/ 1282046 w 1282046"/>
                <a:gd name="connsiteY5" fmla="*/ 39013 h 522392"/>
                <a:gd name="connsiteX0" fmla="*/ 0 w 1282046"/>
                <a:gd name="connsiteY0" fmla="*/ 519779 h 522025"/>
                <a:gd name="connsiteX1" fmla="*/ 235671 w 1282046"/>
                <a:gd name="connsiteY1" fmla="*/ 227548 h 522025"/>
                <a:gd name="connsiteX2" fmla="*/ 490194 w 1282046"/>
                <a:gd name="connsiteY2" fmla="*/ 76720 h 522025"/>
                <a:gd name="connsiteX3" fmla="*/ 782426 w 1282046"/>
                <a:gd name="connsiteY3" fmla="*/ 1307 h 522025"/>
                <a:gd name="connsiteX4" fmla="*/ 1084083 w 1282046"/>
                <a:gd name="connsiteY4" fmla="*/ 29585 h 522025"/>
                <a:gd name="connsiteX5" fmla="*/ 1282046 w 1282046"/>
                <a:gd name="connsiteY5" fmla="*/ 39013 h 522025"/>
                <a:gd name="connsiteX0" fmla="*/ 0 w 1282046"/>
                <a:gd name="connsiteY0" fmla="*/ 519779 h 522191"/>
                <a:gd name="connsiteX1" fmla="*/ 235671 w 1282046"/>
                <a:gd name="connsiteY1" fmla="*/ 227548 h 522191"/>
                <a:gd name="connsiteX2" fmla="*/ 490194 w 1282046"/>
                <a:gd name="connsiteY2" fmla="*/ 76720 h 522191"/>
                <a:gd name="connsiteX3" fmla="*/ 782426 w 1282046"/>
                <a:gd name="connsiteY3" fmla="*/ 1307 h 522191"/>
                <a:gd name="connsiteX4" fmla="*/ 1084083 w 1282046"/>
                <a:gd name="connsiteY4" fmla="*/ 29585 h 522191"/>
                <a:gd name="connsiteX5" fmla="*/ 1282046 w 1282046"/>
                <a:gd name="connsiteY5" fmla="*/ 39013 h 522191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39296 h 539296"/>
                <a:gd name="connsiteX1" fmla="*/ 235671 w 1282046"/>
                <a:gd name="connsiteY1" fmla="*/ 247065 h 539296"/>
                <a:gd name="connsiteX2" fmla="*/ 490194 w 1282046"/>
                <a:gd name="connsiteY2" fmla="*/ 96237 h 539296"/>
                <a:gd name="connsiteX3" fmla="*/ 782426 w 1282046"/>
                <a:gd name="connsiteY3" fmla="*/ 20824 h 539296"/>
                <a:gd name="connsiteX4" fmla="*/ 1093509 w 1282046"/>
                <a:gd name="connsiteY4" fmla="*/ 1968 h 539296"/>
                <a:gd name="connsiteX5" fmla="*/ 1282046 w 1282046"/>
                <a:gd name="connsiteY5" fmla="*/ 58530 h 539296"/>
                <a:gd name="connsiteX0" fmla="*/ 0 w 1282046"/>
                <a:gd name="connsiteY0" fmla="*/ 540955 h 540955"/>
                <a:gd name="connsiteX1" fmla="*/ 235671 w 1282046"/>
                <a:gd name="connsiteY1" fmla="*/ 248724 h 540955"/>
                <a:gd name="connsiteX2" fmla="*/ 490194 w 1282046"/>
                <a:gd name="connsiteY2" fmla="*/ 97896 h 540955"/>
                <a:gd name="connsiteX3" fmla="*/ 782426 w 1282046"/>
                <a:gd name="connsiteY3" fmla="*/ 22483 h 540955"/>
                <a:gd name="connsiteX4" fmla="*/ 1093509 w 1282046"/>
                <a:gd name="connsiteY4" fmla="*/ 3627 h 540955"/>
                <a:gd name="connsiteX5" fmla="*/ 1282046 w 1282046"/>
                <a:gd name="connsiteY5" fmla="*/ 3628 h 540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2046" h="540955">
                  <a:moveTo>
                    <a:pt x="0" y="540955"/>
                  </a:moveTo>
                  <a:cubicBezTo>
                    <a:pt x="52633" y="456113"/>
                    <a:pt x="144546" y="331993"/>
                    <a:pt x="235671" y="248724"/>
                  </a:cubicBezTo>
                  <a:cubicBezTo>
                    <a:pt x="326796" y="165455"/>
                    <a:pt x="399068" y="135603"/>
                    <a:pt x="490194" y="97896"/>
                  </a:cubicBezTo>
                  <a:cubicBezTo>
                    <a:pt x="581320" y="60189"/>
                    <a:pt x="681874" y="38195"/>
                    <a:pt x="782426" y="22483"/>
                  </a:cubicBezTo>
                  <a:cubicBezTo>
                    <a:pt x="882979" y="6771"/>
                    <a:pt x="1010239" y="6769"/>
                    <a:pt x="1093509" y="3627"/>
                  </a:cubicBezTo>
                  <a:cubicBezTo>
                    <a:pt x="1176779" y="485"/>
                    <a:pt x="1243553" y="-2657"/>
                    <a:pt x="1282046" y="3628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3" name="Group 152"/>
            <p:cNvGrpSpPr/>
            <p:nvPr/>
          </p:nvGrpSpPr>
          <p:grpSpPr>
            <a:xfrm>
              <a:off x="5846522" y="912463"/>
              <a:ext cx="2338140" cy="1315368"/>
              <a:chOff x="5846522" y="912463"/>
              <a:chExt cx="2338140" cy="1315368"/>
            </a:xfrm>
          </p:grpSpPr>
          <p:sp>
            <p:nvSpPr>
              <p:cNvPr id="154" name="TextBox 153"/>
              <p:cNvSpPr txBox="1"/>
              <p:nvPr/>
            </p:nvSpPr>
            <p:spPr>
              <a:xfrm>
                <a:off x="6606986" y="1394044"/>
                <a:ext cx="157767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tx2"/>
                    </a:solidFill>
                  </a:rPr>
                  <a:t>Half Maximum</a:t>
                </a:r>
                <a:endParaRPr lang="en-US" sz="1600" b="1" dirty="0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155" name="Group 154"/>
              <p:cNvGrpSpPr/>
              <p:nvPr/>
            </p:nvGrpSpPr>
            <p:grpSpPr>
              <a:xfrm>
                <a:off x="5846522" y="912463"/>
                <a:ext cx="2265997" cy="1315368"/>
                <a:chOff x="5846522" y="912463"/>
                <a:chExt cx="2265997" cy="1315368"/>
              </a:xfrm>
            </p:grpSpPr>
            <p:grpSp>
              <p:nvGrpSpPr>
                <p:cNvPr id="156" name="Group 155"/>
                <p:cNvGrpSpPr/>
                <p:nvPr/>
              </p:nvGrpSpPr>
              <p:grpSpPr>
                <a:xfrm>
                  <a:off x="5846522" y="973058"/>
                  <a:ext cx="2265997" cy="1254773"/>
                  <a:chOff x="484188" y="1890273"/>
                  <a:chExt cx="2265997" cy="1254773"/>
                </a:xfrm>
              </p:grpSpPr>
              <p:grpSp>
                <p:nvGrpSpPr>
                  <p:cNvPr id="160" name="Group 159"/>
                  <p:cNvGrpSpPr/>
                  <p:nvPr/>
                </p:nvGrpSpPr>
                <p:grpSpPr>
                  <a:xfrm>
                    <a:off x="484188" y="1890273"/>
                    <a:ext cx="1717404" cy="1254773"/>
                    <a:chOff x="6553200" y="3124200"/>
                    <a:chExt cx="1717404" cy="1254773"/>
                  </a:xfrm>
                </p:grpSpPr>
                <p:grpSp>
                  <p:nvGrpSpPr>
                    <p:cNvPr id="162" name="Group 161"/>
                    <p:cNvGrpSpPr/>
                    <p:nvPr/>
                  </p:nvGrpSpPr>
                  <p:grpSpPr>
                    <a:xfrm>
                      <a:off x="6553200" y="3124200"/>
                      <a:ext cx="1717404" cy="1254773"/>
                      <a:chOff x="2221414" y="2672593"/>
                      <a:chExt cx="1717404" cy="1254773"/>
                    </a:xfrm>
                  </p:grpSpPr>
                  <p:grpSp>
                    <p:nvGrpSpPr>
                      <p:cNvPr id="164" name="Group 163"/>
                      <p:cNvGrpSpPr/>
                      <p:nvPr/>
                    </p:nvGrpSpPr>
                    <p:grpSpPr>
                      <a:xfrm>
                        <a:off x="2221414" y="2672593"/>
                        <a:ext cx="1656397" cy="914400"/>
                        <a:chOff x="2221414" y="2672593"/>
                        <a:chExt cx="1656397" cy="914400"/>
                      </a:xfrm>
                    </p:grpSpPr>
                    <p:grpSp>
                      <p:nvGrpSpPr>
                        <p:cNvPr id="166" name="Group 165"/>
                        <p:cNvGrpSpPr/>
                        <p:nvPr/>
                      </p:nvGrpSpPr>
                      <p:grpSpPr>
                        <a:xfrm>
                          <a:off x="2658611" y="2672593"/>
                          <a:ext cx="1219200" cy="914400"/>
                          <a:chOff x="2658611" y="2672593"/>
                          <a:chExt cx="1219200" cy="914400"/>
                        </a:xfrm>
                      </p:grpSpPr>
                      <p:cxnSp>
                        <p:nvCxnSpPr>
                          <p:cNvPr id="168" name="Straight Arrow Connector 167"/>
                          <p:cNvCxnSpPr/>
                          <p:nvPr/>
                        </p:nvCxnSpPr>
                        <p:spPr>
                          <a:xfrm flipV="1">
                            <a:off x="2667000" y="2672593"/>
                            <a:ext cx="0" cy="9144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69" name="Straight Arrow Connector 168"/>
                          <p:cNvCxnSpPr/>
                          <p:nvPr/>
                        </p:nvCxnSpPr>
                        <p:spPr>
                          <a:xfrm rot="5400000" flipV="1">
                            <a:off x="3268211" y="2953984"/>
                            <a:ext cx="0" cy="12192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167" name="TextBox 166"/>
                        <p:cNvSpPr txBox="1"/>
                        <p:nvPr/>
                      </p:nvSpPr>
                      <p:spPr>
                        <a:xfrm>
                          <a:off x="2221414" y="2828300"/>
                          <a:ext cx="461665" cy="66511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vert="vert270" wrap="none" rtlCol="0">
                          <a:spAutoFit/>
                        </a:bodyPr>
                        <a:lstStyle/>
                        <a:p>
                          <a:r>
                            <a:rPr lang="en-US" dirty="0" smtClean="0">
                              <a:solidFill>
                                <a:srgbClr val="0000CC"/>
                              </a:solidFill>
                            </a:rPr>
                            <a:t>Value</a:t>
                          </a:r>
                          <a:endParaRPr lang="en-US" dirty="0">
                            <a:solidFill>
                              <a:srgbClr val="0000CC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165" name="TextBox 164"/>
                      <p:cNvSpPr txBox="1"/>
                      <p:nvPr/>
                    </p:nvSpPr>
                    <p:spPr>
                      <a:xfrm>
                        <a:off x="2597603" y="3558034"/>
                        <a:ext cx="13412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parameter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  <p:cxnSp>
                  <p:nvCxnSpPr>
                    <p:cNvPr id="163" name="Straight Arrow Connector 162"/>
                    <p:cNvCxnSpPr/>
                    <p:nvPr/>
                  </p:nvCxnSpPr>
                  <p:spPr>
                    <a:xfrm>
                      <a:off x="7005667" y="3436279"/>
                      <a:ext cx="245013" cy="487700"/>
                    </a:xfrm>
                    <a:prstGeom prst="straightConnector1">
                      <a:avLst/>
                    </a:prstGeom>
                    <a:ln w="38100">
                      <a:solidFill>
                        <a:srgbClr val="FF0000"/>
                      </a:solidFill>
                      <a:prstDash val="sysDot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61" name="Straight Arrow Connector 160"/>
                  <p:cNvCxnSpPr/>
                  <p:nvPr/>
                </p:nvCxnSpPr>
                <p:spPr>
                  <a:xfrm>
                    <a:off x="2140585" y="2748391"/>
                    <a:ext cx="609600" cy="0"/>
                  </a:xfrm>
                  <a:prstGeom prst="straightConnector1">
                    <a:avLst/>
                  </a:prstGeom>
                  <a:ln w="38100">
                    <a:solidFill>
                      <a:srgbClr val="0000CC"/>
                    </a:solidFill>
                    <a:prstDash val="solid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57" name="Straight Arrow Connector 156"/>
                <p:cNvCxnSpPr/>
                <p:nvPr/>
              </p:nvCxnSpPr>
              <p:spPr>
                <a:xfrm flipV="1">
                  <a:off x="6590908" y="1125868"/>
                  <a:ext cx="5305" cy="792429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prstDash val="sysDot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58" name="TextBox 157"/>
                    <p:cNvSpPr txBox="1"/>
                    <p:nvPr/>
                  </p:nvSpPr>
                  <p:spPr>
                    <a:xfrm>
                      <a:off x="6308187" y="912463"/>
                      <a:ext cx="1085554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600" b="1" i="0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𝐒𝐥𝐨𝐩𝐞</m:t>
                            </m:r>
                            <m:r>
                              <a:rPr lang="en-US" sz="1600" b="1" i="0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0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  <m:r>
                              <a:rPr lang="en-US" sz="1600" b="1" i="0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oMath>
                        </m:oMathPara>
                      </a14:m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158" name="TextBox 157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308187" y="912463"/>
                      <a:ext cx="1085554" cy="338554"/>
                    </a:xfrm>
                    <a:prstGeom prst="rect">
                      <a:avLst/>
                    </a:prstGeom>
                    <a:blipFill rotWithShape="0">
                      <a:blip r:embed="rId14"/>
                      <a:stretch>
                        <a:fillRect b="-1272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</p:grpSp>
      <p:grpSp>
        <p:nvGrpSpPr>
          <p:cNvPr id="170" name="Group 169"/>
          <p:cNvGrpSpPr/>
          <p:nvPr/>
        </p:nvGrpSpPr>
        <p:grpSpPr>
          <a:xfrm>
            <a:off x="5781987" y="4820405"/>
            <a:ext cx="3325593" cy="1464676"/>
            <a:chOff x="5840030" y="2023289"/>
            <a:chExt cx="3325593" cy="1464676"/>
          </a:xfrm>
        </p:grpSpPr>
        <p:grpSp>
          <p:nvGrpSpPr>
            <p:cNvPr id="174" name="Group 173"/>
            <p:cNvGrpSpPr/>
            <p:nvPr/>
          </p:nvGrpSpPr>
          <p:grpSpPr>
            <a:xfrm>
              <a:off x="5840030" y="2023289"/>
              <a:ext cx="3325593" cy="1464676"/>
              <a:chOff x="5835508" y="978268"/>
              <a:chExt cx="3325593" cy="1464676"/>
            </a:xfrm>
          </p:grpSpPr>
          <p:sp>
            <p:nvSpPr>
              <p:cNvPr id="175" name="TextBox 174"/>
              <p:cNvSpPr txBox="1"/>
              <p:nvPr/>
            </p:nvSpPr>
            <p:spPr>
              <a:xfrm>
                <a:off x="6615211" y="1491110"/>
                <a:ext cx="254589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tx2"/>
                    </a:solidFill>
                  </a:rPr>
                  <a:t>Half Maximum Decrease</a:t>
                </a:r>
                <a:endParaRPr lang="en-US" sz="1600" b="1" dirty="0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176" name="Group 175"/>
              <p:cNvGrpSpPr/>
              <p:nvPr/>
            </p:nvGrpSpPr>
            <p:grpSpPr>
              <a:xfrm>
                <a:off x="5835508" y="978268"/>
                <a:ext cx="2854033" cy="1464676"/>
                <a:chOff x="5835508" y="978268"/>
                <a:chExt cx="2854033" cy="1464676"/>
              </a:xfrm>
            </p:grpSpPr>
            <p:grpSp>
              <p:nvGrpSpPr>
                <p:cNvPr id="177" name="Group 176"/>
                <p:cNvGrpSpPr/>
                <p:nvPr/>
              </p:nvGrpSpPr>
              <p:grpSpPr>
                <a:xfrm>
                  <a:off x="5835508" y="1188171"/>
                  <a:ext cx="2350625" cy="1254773"/>
                  <a:chOff x="473174" y="2105386"/>
                  <a:chExt cx="2350625" cy="1254773"/>
                </a:xfrm>
              </p:grpSpPr>
              <p:grpSp>
                <p:nvGrpSpPr>
                  <p:cNvPr id="183" name="Group 182"/>
                  <p:cNvGrpSpPr/>
                  <p:nvPr/>
                </p:nvGrpSpPr>
                <p:grpSpPr>
                  <a:xfrm>
                    <a:off x="473174" y="2105386"/>
                    <a:ext cx="1717404" cy="1254773"/>
                    <a:chOff x="2210400" y="2887706"/>
                    <a:chExt cx="1717404" cy="1254773"/>
                  </a:xfrm>
                </p:grpSpPr>
                <p:grpSp>
                  <p:nvGrpSpPr>
                    <p:cNvPr id="185" name="Group 184"/>
                    <p:cNvGrpSpPr/>
                    <p:nvPr/>
                  </p:nvGrpSpPr>
                  <p:grpSpPr>
                    <a:xfrm>
                      <a:off x="2210400" y="2887706"/>
                      <a:ext cx="1656397" cy="914400"/>
                      <a:chOff x="2210400" y="2887706"/>
                      <a:chExt cx="1656397" cy="914400"/>
                    </a:xfrm>
                  </p:grpSpPr>
                  <p:grpSp>
                    <p:nvGrpSpPr>
                      <p:cNvPr id="187" name="Group 186"/>
                      <p:cNvGrpSpPr/>
                      <p:nvPr/>
                    </p:nvGrpSpPr>
                    <p:grpSpPr>
                      <a:xfrm>
                        <a:off x="2647597" y="2887706"/>
                        <a:ext cx="1219200" cy="914400"/>
                        <a:chOff x="2647597" y="2887706"/>
                        <a:chExt cx="1219200" cy="914400"/>
                      </a:xfrm>
                    </p:grpSpPr>
                    <p:cxnSp>
                      <p:nvCxnSpPr>
                        <p:cNvPr id="189" name="Straight Arrow Connector 188"/>
                        <p:cNvCxnSpPr/>
                        <p:nvPr/>
                      </p:nvCxnSpPr>
                      <p:spPr>
                        <a:xfrm flipV="1">
                          <a:off x="2655986" y="2887706"/>
                          <a:ext cx="0" cy="914400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0" name="Straight Arrow Connector 189"/>
                        <p:cNvCxnSpPr/>
                        <p:nvPr/>
                      </p:nvCxnSpPr>
                      <p:spPr>
                        <a:xfrm rot="5400000" flipV="1">
                          <a:off x="3257197" y="3169097"/>
                          <a:ext cx="0" cy="1219200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188" name="TextBox 187"/>
                      <p:cNvSpPr txBox="1"/>
                      <p:nvPr/>
                    </p:nvSpPr>
                    <p:spPr>
                      <a:xfrm>
                        <a:off x="2210400" y="3043413"/>
                        <a:ext cx="461665" cy="66511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vert="vert270" wrap="non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Value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186" name="TextBox 185"/>
                    <p:cNvSpPr txBox="1"/>
                    <p:nvPr/>
                  </p:nvSpPr>
                  <p:spPr>
                    <a:xfrm>
                      <a:off x="2586589" y="3773147"/>
                      <a:ext cx="1341215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parameter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cxnSp>
                <p:nvCxnSpPr>
                  <p:cNvPr id="182" name="Straight Arrow Connector 181"/>
                  <p:cNvCxnSpPr/>
                  <p:nvPr/>
                </p:nvCxnSpPr>
                <p:spPr>
                  <a:xfrm>
                    <a:off x="2214199" y="2833030"/>
                    <a:ext cx="609600" cy="0"/>
                  </a:xfrm>
                  <a:prstGeom prst="straightConnector1">
                    <a:avLst/>
                  </a:prstGeom>
                  <a:ln w="38100">
                    <a:solidFill>
                      <a:srgbClr val="0000CC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78" name="Straight Arrow Connector 177"/>
                <p:cNvCxnSpPr/>
                <p:nvPr/>
              </p:nvCxnSpPr>
              <p:spPr>
                <a:xfrm>
                  <a:off x="6590908" y="1286127"/>
                  <a:ext cx="5305" cy="792429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prstDash val="sysDot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79" name="TextBox 178"/>
                    <p:cNvSpPr txBox="1"/>
                    <p:nvPr/>
                  </p:nvSpPr>
                  <p:spPr>
                    <a:xfrm>
                      <a:off x="6277654" y="978268"/>
                      <a:ext cx="1085554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600" b="1" i="0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𝐒𝐥𝐨𝐩𝐞</m:t>
                            </m:r>
                            <m:r>
                              <a:rPr lang="en-US" sz="1600" b="1" i="0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0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  <m:r>
                              <a:rPr lang="en-US" sz="1600" b="1" i="0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oMath>
                        </m:oMathPara>
                      </a14:m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179" name="TextBox 178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277654" y="978268"/>
                      <a:ext cx="1085554" cy="338554"/>
                    </a:xfrm>
                    <a:prstGeom prst="rect">
                      <a:avLst/>
                    </a:prstGeom>
                    <a:blipFill rotWithShape="0">
                      <a:blip r:embed="rId15"/>
                      <a:stretch>
                        <a:fillRect b="-1272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80" name="TextBox 179"/>
                    <p:cNvSpPr txBox="1"/>
                    <p:nvPr/>
                  </p:nvSpPr>
                  <p:spPr>
                    <a:xfrm>
                      <a:off x="7553910" y="1919807"/>
                      <a:ext cx="1135631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600" b="1" dirty="0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𝐕𝐚𝐥𝐮𝐞</m:t>
                            </m:r>
                            <m:d>
                              <m:dPr>
                                <m:ctrlPr>
                                  <a:rPr lang="en-US" sz="1600" b="1" i="1" dirty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600" b="1" i="1" dirty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∞</m:t>
                                </m:r>
                              </m:e>
                            </m:d>
                          </m:oMath>
                        </m:oMathPara>
                      </a14:m>
                      <a:endParaRPr lang="en-US" sz="1600" b="1" dirty="0">
                        <a:solidFill>
                          <a:srgbClr val="0000CC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180" name="TextBox 179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553910" y="1919807"/>
                      <a:ext cx="1135631" cy="338554"/>
                    </a:xfrm>
                    <a:prstGeom prst="rect">
                      <a:avLst/>
                    </a:prstGeom>
                    <a:blipFill rotWithShape="0">
                      <a:blip r:embed="rId16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2" name="TextBox 171"/>
                <p:cNvSpPr txBox="1"/>
                <p:nvPr/>
              </p:nvSpPr>
              <p:spPr>
                <a:xfrm>
                  <a:off x="6304001" y="2289097"/>
                  <a:ext cx="111761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0" dirty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𝐕𝐚𝐥𝐮𝐞</m:t>
                        </m:r>
                        <m:d>
                          <m:dPr>
                            <m:ctrlPr>
                              <a:rPr lang="en-US" sz="1600" b="1" i="1" dirty="0" smtClean="0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1" i="0" dirty="0" smtClean="0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e>
                        </m:d>
                      </m:oMath>
                    </m:oMathPara>
                  </a14:m>
                  <a:endParaRPr lang="en-US" sz="1600" b="1" dirty="0">
                    <a:solidFill>
                      <a:srgbClr val="0000CC"/>
                    </a:solidFill>
                  </a:endParaRPr>
                </a:p>
              </p:txBody>
            </p:sp>
          </mc:Choice>
          <mc:Fallback xmlns="">
            <p:sp>
              <p:nvSpPr>
                <p:cNvPr id="172" name="TextBox 17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04001" y="2289097"/>
                  <a:ext cx="1117614" cy="338554"/>
                </a:xfrm>
                <a:prstGeom prst="rect">
                  <a:avLst/>
                </a:prstGeom>
                <a:blipFill rotWithShape="0">
                  <a:blip r:embed="rId1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8" name="TextBox 107"/>
              <p:cNvSpPr txBox="1"/>
              <p:nvPr/>
            </p:nvSpPr>
            <p:spPr>
              <a:xfrm>
                <a:off x="6288000" y="3762102"/>
                <a:ext cx="111761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0" dirty="0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𝐕𝐚𝐥𝐮𝐞</m:t>
                      </m:r>
                      <m:r>
                        <a:rPr lang="en-US" sz="1600" b="1" i="0" dirty="0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600" b="1" i="0" dirty="0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600" b="1" i="0" dirty="0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600" b="1" dirty="0">
                  <a:solidFill>
                    <a:srgbClr val="0000CC"/>
                  </a:solidFill>
                </a:endParaRPr>
              </a:p>
            </p:txBody>
          </p:sp>
        </mc:Choice>
        <mc:Fallback xmlns="">
          <p:sp>
            <p:nvSpPr>
              <p:cNvPr id="108" name="TextBox 10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8000" y="3762102"/>
                <a:ext cx="1117614" cy="338554"/>
              </a:xfrm>
              <a:prstGeom prst="rect">
                <a:avLst/>
              </a:prstGeom>
              <a:blipFill rotWithShape="0">
                <a:blip r:embed="rId18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9" name="Freeform 108"/>
          <p:cNvSpPr/>
          <p:nvPr/>
        </p:nvSpPr>
        <p:spPr>
          <a:xfrm flipV="1">
            <a:off x="6240966" y="5216997"/>
            <a:ext cx="1282046" cy="540955"/>
          </a:xfrm>
          <a:custGeom>
            <a:avLst/>
            <a:gdLst>
              <a:gd name="connsiteX0" fmla="*/ 0 w 1263192"/>
              <a:gd name="connsiteY0" fmla="*/ 472175 h 509202"/>
              <a:gd name="connsiteX1" fmla="*/ 226244 w 1263192"/>
              <a:gd name="connsiteY1" fmla="*/ 491029 h 509202"/>
              <a:gd name="connsiteX2" fmla="*/ 499621 w 1263192"/>
              <a:gd name="connsiteY2" fmla="*/ 245932 h 509202"/>
              <a:gd name="connsiteX3" fmla="*/ 650450 w 1263192"/>
              <a:gd name="connsiteY3" fmla="*/ 29116 h 509202"/>
              <a:gd name="connsiteX4" fmla="*/ 1084083 w 1263192"/>
              <a:gd name="connsiteY4" fmla="*/ 835 h 509202"/>
              <a:gd name="connsiteX5" fmla="*/ 1263192 w 1263192"/>
              <a:gd name="connsiteY5" fmla="*/ 10262 h 509202"/>
              <a:gd name="connsiteX0" fmla="*/ 0 w 1263192"/>
              <a:gd name="connsiteY0" fmla="*/ 474333 h 507873"/>
              <a:gd name="connsiteX1" fmla="*/ 226244 w 1263192"/>
              <a:gd name="connsiteY1" fmla="*/ 493187 h 507873"/>
              <a:gd name="connsiteX2" fmla="*/ 499621 w 1263192"/>
              <a:gd name="connsiteY2" fmla="*/ 295224 h 507873"/>
              <a:gd name="connsiteX3" fmla="*/ 650450 w 1263192"/>
              <a:gd name="connsiteY3" fmla="*/ 31274 h 507873"/>
              <a:gd name="connsiteX4" fmla="*/ 1084083 w 1263192"/>
              <a:gd name="connsiteY4" fmla="*/ 2993 h 507873"/>
              <a:gd name="connsiteX5" fmla="*/ 1263192 w 1263192"/>
              <a:gd name="connsiteY5" fmla="*/ 12420 h 507873"/>
              <a:gd name="connsiteX0" fmla="*/ 0 w 1263192"/>
              <a:gd name="connsiteY0" fmla="*/ 474333 h 507873"/>
              <a:gd name="connsiteX1" fmla="*/ 226244 w 1263192"/>
              <a:gd name="connsiteY1" fmla="*/ 493187 h 507873"/>
              <a:gd name="connsiteX2" fmla="*/ 499621 w 1263192"/>
              <a:gd name="connsiteY2" fmla="*/ 295224 h 507873"/>
              <a:gd name="connsiteX3" fmla="*/ 716438 w 1263192"/>
              <a:gd name="connsiteY3" fmla="*/ 31274 h 507873"/>
              <a:gd name="connsiteX4" fmla="*/ 1084083 w 1263192"/>
              <a:gd name="connsiteY4" fmla="*/ 2993 h 507873"/>
              <a:gd name="connsiteX5" fmla="*/ 1263192 w 1263192"/>
              <a:gd name="connsiteY5" fmla="*/ 12420 h 507873"/>
              <a:gd name="connsiteX0" fmla="*/ 0 w 1263192"/>
              <a:gd name="connsiteY0" fmla="*/ 473255 h 508190"/>
              <a:gd name="connsiteX1" fmla="*/ 226244 w 1263192"/>
              <a:gd name="connsiteY1" fmla="*/ 492109 h 508190"/>
              <a:gd name="connsiteX2" fmla="*/ 556182 w 1263192"/>
              <a:gd name="connsiteY2" fmla="*/ 275293 h 508190"/>
              <a:gd name="connsiteX3" fmla="*/ 716438 w 1263192"/>
              <a:gd name="connsiteY3" fmla="*/ 30196 h 508190"/>
              <a:gd name="connsiteX4" fmla="*/ 1084083 w 1263192"/>
              <a:gd name="connsiteY4" fmla="*/ 1915 h 508190"/>
              <a:gd name="connsiteX5" fmla="*/ 1263192 w 1263192"/>
              <a:gd name="connsiteY5" fmla="*/ 11342 h 508190"/>
              <a:gd name="connsiteX0" fmla="*/ 0 w 1263192"/>
              <a:gd name="connsiteY0" fmla="*/ 463856 h 498791"/>
              <a:gd name="connsiteX1" fmla="*/ 226244 w 1263192"/>
              <a:gd name="connsiteY1" fmla="*/ 482710 h 498791"/>
              <a:gd name="connsiteX2" fmla="*/ 556182 w 1263192"/>
              <a:gd name="connsiteY2" fmla="*/ 265894 h 498791"/>
              <a:gd name="connsiteX3" fmla="*/ 716438 w 1263192"/>
              <a:gd name="connsiteY3" fmla="*/ 20797 h 498791"/>
              <a:gd name="connsiteX4" fmla="*/ 1084083 w 1263192"/>
              <a:gd name="connsiteY4" fmla="*/ 11370 h 498791"/>
              <a:gd name="connsiteX5" fmla="*/ 1263192 w 1263192"/>
              <a:gd name="connsiteY5" fmla="*/ 1943 h 498791"/>
              <a:gd name="connsiteX0" fmla="*/ 0 w 1263192"/>
              <a:gd name="connsiteY0" fmla="*/ 463805 h 498740"/>
              <a:gd name="connsiteX1" fmla="*/ 226244 w 1263192"/>
              <a:gd name="connsiteY1" fmla="*/ 482659 h 498740"/>
              <a:gd name="connsiteX2" fmla="*/ 556182 w 1263192"/>
              <a:gd name="connsiteY2" fmla="*/ 265843 h 498740"/>
              <a:gd name="connsiteX3" fmla="*/ 772999 w 1263192"/>
              <a:gd name="connsiteY3" fmla="*/ 30173 h 498740"/>
              <a:gd name="connsiteX4" fmla="*/ 1084083 w 1263192"/>
              <a:gd name="connsiteY4" fmla="*/ 11319 h 498740"/>
              <a:gd name="connsiteX5" fmla="*/ 1263192 w 1263192"/>
              <a:gd name="connsiteY5" fmla="*/ 1892 h 498740"/>
              <a:gd name="connsiteX0" fmla="*/ 0 w 1263192"/>
              <a:gd name="connsiteY0" fmla="*/ 463805 h 486816"/>
              <a:gd name="connsiteX1" fmla="*/ 367646 w 1263192"/>
              <a:gd name="connsiteY1" fmla="*/ 463805 h 486816"/>
              <a:gd name="connsiteX2" fmla="*/ 556182 w 1263192"/>
              <a:gd name="connsiteY2" fmla="*/ 265843 h 486816"/>
              <a:gd name="connsiteX3" fmla="*/ 772999 w 1263192"/>
              <a:gd name="connsiteY3" fmla="*/ 30173 h 486816"/>
              <a:gd name="connsiteX4" fmla="*/ 1084083 w 1263192"/>
              <a:gd name="connsiteY4" fmla="*/ 11319 h 486816"/>
              <a:gd name="connsiteX5" fmla="*/ 1263192 w 1263192"/>
              <a:gd name="connsiteY5" fmla="*/ 1892 h 486816"/>
              <a:gd name="connsiteX0" fmla="*/ 0 w 1263192"/>
              <a:gd name="connsiteY0" fmla="*/ 463805 h 486816"/>
              <a:gd name="connsiteX1" fmla="*/ 414780 w 1263192"/>
              <a:gd name="connsiteY1" fmla="*/ 463805 h 486816"/>
              <a:gd name="connsiteX2" fmla="*/ 556182 w 1263192"/>
              <a:gd name="connsiteY2" fmla="*/ 265843 h 486816"/>
              <a:gd name="connsiteX3" fmla="*/ 772999 w 1263192"/>
              <a:gd name="connsiteY3" fmla="*/ 30173 h 486816"/>
              <a:gd name="connsiteX4" fmla="*/ 1084083 w 1263192"/>
              <a:gd name="connsiteY4" fmla="*/ 11319 h 486816"/>
              <a:gd name="connsiteX5" fmla="*/ 1263192 w 1263192"/>
              <a:gd name="connsiteY5" fmla="*/ 1892 h 486816"/>
              <a:gd name="connsiteX0" fmla="*/ 0 w 1263192"/>
              <a:gd name="connsiteY0" fmla="*/ 478598 h 501609"/>
              <a:gd name="connsiteX1" fmla="*/ 414780 w 1263192"/>
              <a:gd name="connsiteY1" fmla="*/ 478598 h 501609"/>
              <a:gd name="connsiteX2" fmla="*/ 556182 w 1263192"/>
              <a:gd name="connsiteY2" fmla="*/ 280636 h 501609"/>
              <a:gd name="connsiteX3" fmla="*/ 772999 w 1263192"/>
              <a:gd name="connsiteY3" fmla="*/ 16686 h 501609"/>
              <a:gd name="connsiteX4" fmla="*/ 1084083 w 1263192"/>
              <a:gd name="connsiteY4" fmla="*/ 26112 h 501609"/>
              <a:gd name="connsiteX5" fmla="*/ 1263192 w 1263192"/>
              <a:gd name="connsiteY5" fmla="*/ 16685 h 501609"/>
              <a:gd name="connsiteX0" fmla="*/ 0 w 1263192"/>
              <a:gd name="connsiteY0" fmla="*/ 494442 h 517453"/>
              <a:gd name="connsiteX1" fmla="*/ 414780 w 1263192"/>
              <a:gd name="connsiteY1" fmla="*/ 494442 h 517453"/>
              <a:gd name="connsiteX2" fmla="*/ 556182 w 1263192"/>
              <a:gd name="connsiteY2" fmla="*/ 296480 h 517453"/>
              <a:gd name="connsiteX3" fmla="*/ 772999 w 1263192"/>
              <a:gd name="connsiteY3" fmla="*/ 32530 h 517453"/>
              <a:gd name="connsiteX4" fmla="*/ 1084083 w 1263192"/>
              <a:gd name="connsiteY4" fmla="*/ 4248 h 517453"/>
              <a:gd name="connsiteX5" fmla="*/ 1263192 w 1263192"/>
              <a:gd name="connsiteY5" fmla="*/ 32529 h 517453"/>
              <a:gd name="connsiteX0" fmla="*/ 0 w 1282046"/>
              <a:gd name="connsiteY0" fmla="*/ 493187 h 516198"/>
              <a:gd name="connsiteX1" fmla="*/ 414780 w 1282046"/>
              <a:gd name="connsiteY1" fmla="*/ 493187 h 516198"/>
              <a:gd name="connsiteX2" fmla="*/ 556182 w 1282046"/>
              <a:gd name="connsiteY2" fmla="*/ 295225 h 516198"/>
              <a:gd name="connsiteX3" fmla="*/ 772999 w 1282046"/>
              <a:gd name="connsiteY3" fmla="*/ 31275 h 516198"/>
              <a:gd name="connsiteX4" fmla="*/ 1084083 w 1282046"/>
              <a:gd name="connsiteY4" fmla="*/ 2993 h 516198"/>
              <a:gd name="connsiteX5" fmla="*/ 1282046 w 1282046"/>
              <a:gd name="connsiteY5" fmla="*/ 12421 h 516198"/>
              <a:gd name="connsiteX0" fmla="*/ 0 w 1282046"/>
              <a:gd name="connsiteY0" fmla="*/ 493187 h 495494"/>
              <a:gd name="connsiteX1" fmla="*/ 216817 w 1282046"/>
              <a:gd name="connsiteY1" fmla="*/ 248090 h 495494"/>
              <a:gd name="connsiteX2" fmla="*/ 556182 w 1282046"/>
              <a:gd name="connsiteY2" fmla="*/ 295225 h 495494"/>
              <a:gd name="connsiteX3" fmla="*/ 772999 w 1282046"/>
              <a:gd name="connsiteY3" fmla="*/ 31275 h 495494"/>
              <a:gd name="connsiteX4" fmla="*/ 1084083 w 1282046"/>
              <a:gd name="connsiteY4" fmla="*/ 2993 h 495494"/>
              <a:gd name="connsiteX5" fmla="*/ 1282046 w 1282046"/>
              <a:gd name="connsiteY5" fmla="*/ 12421 h 495494"/>
              <a:gd name="connsiteX0" fmla="*/ 0 w 1282046"/>
              <a:gd name="connsiteY0" fmla="*/ 491030 h 493754"/>
              <a:gd name="connsiteX1" fmla="*/ 216817 w 1282046"/>
              <a:gd name="connsiteY1" fmla="*/ 245933 h 493754"/>
              <a:gd name="connsiteX2" fmla="*/ 490194 w 1282046"/>
              <a:gd name="connsiteY2" fmla="*/ 47971 h 493754"/>
              <a:gd name="connsiteX3" fmla="*/ 772999 w 1282046"/>
              <a:gd name="connsiteY3" fmla="*/ 29118 h 493754"/>
              <a:gd name="connsiteX4" fmla="*/ 1084083 w 1282046"/>
              <a:gd name="connsiteY4" fmla="*/ 836 h 493754"/>
              <a:gd name="connsiteX5" fmla="*/ 1282046 w 1282046"/>
              <a:gd name="connsiteY5" fmla="*/ 10264 h 493754"/>
              <a:gd name="connsiteX0" fmla="*/ 0 w 1282046"/>
              <a:gd name="connsiteY0" fmla="*/ 519779 h 522503"/>
              <a:gd name="connsiteX1" fmla="*/ 216817 w 1282046"/>
              <a:gd name="connsiteY1" fmla="*/ 274682 h 522503"/>
              <a:gd name="connsiteX2" fmla="*/ 490194 w 1282046"/>
              <a:gd name="connsiteY2" fmla="*/ 76720 h 522503"/>
              <a:gd name="connsiteX3" fmla="*/ 782426 w 1282046"/>
              <a:gd name="connsiteY3" fmla="*/ 1307 h 522503"/>
              <a:gd name="connsiteX4" fmla="*/ 1084083 w 1282046"/>
              <a:gd name="connsiteY4" fmla="*/ 29585 h 522503"/>
              <a:gd name="connsiteX5" fmla="*/ 1282046 w 1282046"/>
              <a:gd name="connsiteY5" fmla="*/ 39013 h 522503"/>
              <a:gd name="connsiteX0" fmla="*/ 0 w 1282046"/>
              <a:gd name="connsiteY0" fmla="*/ 519779 h 522392"/>
              <a:gd name="connsiteX1" fmla="*/ 235671 w 1282046"/>
              <a:gd name="connsiteY1" fmla="*/ 265255 h 522392"/>
              <a:gd name="connsiteX2" fmla="*/ 490194 w 1282046"/>
              <a:gd name="connsiteY2" fmla="*/ 76720 h 522392"/>
              <a:gd name="connsiteX3" fmla="*/ 782426 w 1282046"/>
              <a:gd name="connsiteY3" fmla="*/ 1307 h 522392"/>
              <a:gd name="connsiteX4" fmla="*/ 1084083 w 1282046"/>
              <a:gd name="connsiteY4" fmla="*/ 29585 h 522392"/>
              <a:gd name="connsiteX5" fmla="*/ 1282046 w 1282046"/>
              <a:gd name="connsiteY5" fmla="*/ 39013 h 522392"/>
              <a:gd name="connsiteX0" fmla="*/ 0 w 1282046"/>
              <a:gd name="connsiteY0" fmla="*/ 519779 h 522025"/>
              <a:gd name="connsiteX1" fmla="*/ 235671 w 1282046"/>
              <a:gd name="connsiteY1" fmla="*/ 227548 h 522025"/>
              <a:gd name="connsiteX2" fmla="*/ 490194 w 1282046"/>
              <a:gd name="connsiteY2" fmla="*/ 76720 h 522025"/>
              <a:gd name="connsiteX3" fmla="*/ 782426 w 1282046"/>
              <a:gd name="connsiteY3" fmla="*/ 1307 h 522025"/>
              <a:gd name="connsiteX4" fmla="*/ 1084083 w 1282046"/>
              <a:gd name="connsiteY4" fmla="*/ 29585 h 522025"/>
              <a:gd name="connsiteX5" fmla="*/ 1282046 w 1282046"/>
              <a:gd name="connsiteY5" fmla="*/ 39013 h 522025"/>
              <a:gd name="connsiteX0" fmla="*/ 0 w 1282046"/>
              <a:gd name="connsiteY0" fmla="*/ 519779 h 522191"/>
              <a:gd name="connsiteX1" fmla="*/ 235671 w 1282046"/>
              <a:gd name="connsiteY1" fmla="*/ 227548 h 522191"/>
              <a:gd name="connsiteX2" fmla="*/ 490194 w 1282046"/>
              <a:gd name="connsiteY2" fmla="*/ 76720 h 522191"/>
              <a:gd name="connsiteX3" fmla="*/ 782426 w 1282046"/>
              <a:gd name="connsiteY3" fmla="*/ 1307 h 522191"/>
              <a:gd name="connsiteX4" fmla="*/ 1084083 w 1282046"/>
              <a:gd name="connsiteY4" fmla="*/ 29585 h 522191"/>
              <a:gd name="connsiteX5" fmla="*/ 1282046 w 1282046"/>
              <a:gd name="connsiteY5" fmla="*/ 39013 h 522191"/>
              <a:gd name="connsiteX0" fmla="*/ 0 w 1282046"/>
              <a:gd name="connsiteY0" fmla="*/ 519779 h 519779"/>
              <a:gd name="connsiteX1" fmla="*/ 235671 w 1282046"/>
              <a:gd name="connsiteY1" fmla="*/ 227548 h 519779"/>
              <a:gd name="connsiteX2" fmla="*/ 490194 w 1282046"/>
              <a:gd name="connsiteY2" fmla="*/ 76720 h 519779"/>
              <a:gd name="connsiteX3" fmla="*/ 782426 w 1282046"/>
              <a:gd name="connsiteY3" fmla="*/ 1307 h 519779"/>
              <a:gd name="connsiteX4" fmla="*/ 1084083 w 1282046"/>
              <a:gd name="connsiteY4" fmla="*/ 29585 h 519779"/>
              <a:gd name="connsiteX5" fmla="*/ 1282046 w 1282046"/>
              <a:gd name="connsiteY5" fmla="*/ 39013 h 519779"/>
              <a:gd name="connsiteX0" fmla="*/ 0 w 1282046"/>
              <a:gd name="connsiteY0" fmla="*/ 519779 h 519779"/>
              <a:gd name="connsiteX1" fmla="*/ 235671 w 1282046"/>
              <a:gd name="connsiteY1" fmla="*/ 227548 h 519779"/>
              <a:gd name="connsiteX2" fmla="*/ 490194 w 1282046"/>
              <a:gd name="connsiteY2" fmla="*/ 76720 h 519779"/>
              <a:gd name="connsiteX3" fmla="*/ 782426 w 1282046"/>
              <a:gd name="connsiteY3" fmla="*/ 1307 h 519779"/>
              <a:gd name="connsiteX4" fmla="*/ 1084083 w 1282046"/>
              <a:gd name="connsiteY4" fmla="*/ 29585 h 519779"/>
              <a:gd name="connsiteX5" fmla="*/ 1282046 w 1282046"/>
              <a:gd name="connsiteY5" fmla="*/ 39013 h 519779"/>
              <a:gd name="connsiteX0" fmla="*/ 0 w 1282046"/>
              <a:gd name="connsiteY0" fmla="*/ 519779 h 519779"/>
              <a:gd name="connsiteX1" fmla="*/ 235671 w 1282046"/>
              <a:gd name="connsiteY1" fmla="*/ 227548 h 519779"/>
              <a:gd name="connsiteX2" fmla="*/ 490194 w 1282046"/>
              <a:gd name="connsiteY2" fmla="*/ 76720 h 519779"/>
              <a:gd name="connsiteX3" fmla="*/ 782426 w 1282046"/>
              <a:gd name="connsiteY3" fmla="*/ 1307 h 519779"/>
              <a:gd name="connsiteX4" fmla="*/ 1084083 w 1282046"/>
              <a:gd name="connsiteY4" fmla="*/ 29585 h 519779"/>
              <a:gd name="connsiteX5" fmla="*/ 1282046 w 1282046"/>
              <a:gd name="connsiteY5" fmla="*/ 39013 h 519779"/>
              <a:gd name="connsiteX0" fmla="*/ 0 w 1282046"/>
              <a:gd name="connsiteY0" fmla="*/ 539296 h 539296"/>
              <a:gd name="connsiteX1" fmla="*/ 235671 w 1282046"/>
              <a:gd name="connsiteY1" fmla="*/ 247065 h 539296"/>
              <a:gd name="connsiteX2" fmla="*/ 490194 w 1282046"/>
              <a:gd name="connsiteY2" fmla="*/ 96237 h 539296"/>
              <a:gd name="connsiteX3" fmla="*/ 782426 w 1282046"/>
              <a:gd name="connsiteY3" fmla="*/ 20824 h 539296"/>
              <a:gd name="connsiteX4" fmla="*/ 1093509 w 1282046"/>
              <a:gd name="connsiteY4" fmla="*/ 1968 h 539296"/>
              <a:gd name="connsiteX5" fmla="*/ 1282046 w 1282046"/>
              <a:gd name="connsiteY5" fmla="*/ 58530 h 539296"/>
              <a:gd name="connsiteX0" fmla="*/ 0 w 1282046"/>
              <a:gd name="connsiteY0" fmla="*/ 540955 h 540955"/>
              <a:gd name="connsiteX1" fmla="*/ 235671 w 1282046"/>
              <a:gd name="connsiteY1" fmla="*/ 248724 h 540955"/>
              <a:gd name="connsiteX2" fmla="*/ 490194 w 1282046"/>
              <a:gd name="connsiteY2" fmla="*/ 97896 h 540955"/>
              <a:gd name="connsiteX3" fmla="*/ 782426 w 1282046"/>
              <a:gd name="connsiteY3" fmla="*/ 22483 h 540955"/>
              <a:gd name="connsiteX4" fmla="*/ 1093509 w 1282046"/>
              <a:gd name="connsiteY4" fmla="*/ 3627 h 540955"/>
              <a:gd name="connsiteX5" fmla="*/ 1282046 w 1282046"/>
              <a:gd name="connsiteY5" fmla="*/ 3628 h 540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82046" h="540955">
                <a:moveTo>
                  <a:pt x="0" y="540955"/>
                </a:moveTo>
                <a:cubicBezTo>
                  <a:pt x="52633" y="456113"/>
                  <a:pt x="144546" y="331993"/>
                  <a:pt x="235671" y="248724"/>
                </a:cubicBezTo>
                <a:cubicBezTo>
                  <a:pt x="326796" y="165455"/>
                  <a:pt x="399068" y="135603"/>
                  <a:pt x="490194" y="97896"/>
                </a:cubicBezTo>
                <a:cubicBezTo>
                  <a:pt x="581320" y="60189"/>
                  <a:pt x="681874" y="38195"/>
                  <a:pt x="782426" y="22483"/>
                </a:cubicBezTo>
                <a:cubicBezTo>
                  <a:pt x="882979" y="6771"/>
                  <a:pt x="1010239" y="6769"/>
                  <a:pt x="1093509" y="3627"/>
                </a:cubicBezTo>
                <a:cubicBezTo>
                  <a:pt x="1176779" y="485"/>
                  <a:pt x="1243553" y="-2657"/>
                  <a:pt x="1282046" y="3628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0" name="Straight Arrow Connector 109"/>
          <p:cNvCxnSpPr/>
          <p:nvPr/>
        </p:nvCxnSpPr>
        <p:spPr>
          <a:xfrm>
            <a:off x="6238034" y="5233144"/>
            <a:ext cx="245013" cy="487700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4" name="Picture 5" descr="redblackblockiu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97955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Monotonic Limiting Cases</a:t>
            </a: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60056" y="787866"/>
                <a:ext cx="5719620" cy="202497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Cases: </a:t>
                </a:r>
                <a:r>
                  <a:rPr lang="en-US" b="1" dirty="0" smtClean="0"/>
                  <a:t>Values finite at 0 and </a:t>
                </a:r>
                <a14:m>
                  <m:oMath xmlns:m="http://schemas.openxmlformats.org/officeDocument/2006/math">
                    <m:r>
                      <a:rPr lang="en-US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endParaRPr lang="en-US" b="1" dirty="0" smtClean="0"/>
              </a:p>
              <a:p>
                <a14:m>
                  <m:oMath xmlns:m="http://schemas.openxmlformats.org/officeDocument/2006/math"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𝐬𝐥𝐨𝐩𝐞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0" dirty="0" smtClean="0"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</m:d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≠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𝐯𝐚𝐥𝐮𝐞</m:t>
                    </m:r>
                    <m:r>
                      <a:rPr lang="en-US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∞)</m:t>
                    </m:r>
                    <m:r>
                      <a:rPr lang="en-US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𝐬𝐥𝐨𝐩𝐞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∞</m:t>
                        </m:r>
                      </m:e>
                    </m:d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(monotonic </a:t>
                </a:r>
                <a:r>
                  <a:rPr lang="en-US" b="1" dirty="0" smtClean="0"/>
                  <a:t>requires</a:t>
                </a:r>
                <a:r>
                  <a:rPr lang="en-US" dirty="0" smtClean="0"/>
                  <a:t> that values at 0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US" dirty="0" smtClean="0"/>
                  <a:t> be consistent with slope at 0)</a:t>
                </a:r>
              </a:p>
              <a:p>
                <a:endParaRPr lang="en-US" dirty="0" smtClean="0"/>
              </a:p>
              <a:p>
                <a:r>
                  <a:rPr lang="en-US" b="1" dirty="0" smtClean="0"/>
                  <a:t>Saturating functions with monotonically decreasing magnitude of slope</a:t>
                </a:r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56" y="787866"/>
                <a:ext cx="5719620" cy="2024978"/>
              </a:xfrm>
              <a:prstGeom prst="rect">
                <a:avLst/>
              </a:prstGeom>
              <a:blipFill rotWithShape="0">
                <a:blip r:embed="rId4"/>
                <a:stretch>
                  <a:fillRect l="-959" t="-1506" b="-39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4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08353" y="1395205"/>
            <a:ext cx="1905000" cy="14089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8200" y="3426697"/>
            <a:ext cx="1799568" cy="134581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94753" y="3122266"/>
            <a:ext cx="1974469" cy="149289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04183" y="5149232"/>
            <a:ext cx="1792166" cy="13810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4967201" y="849520"/>
                <a:ext cx="3829575" cy="4632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Increasing </a:t>
                </a:r>
                <a:r>
                  <a:rPr lang="en-US" dirty="0" err="1"/>
                  <a:t>Michaelis</a:t>
                </a:r>
                <a:r>
                  <a:rPr lang="en-US" dirty="0"/>
                  <a:t> function,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0.25+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7201" y="849520"/>
                <a:ext cx="3829575" cy="463204"/>
              </a:xfrm>
              <a:prstGeom prst="rect">
                <a:avLst/>
              </a:prstGeom>
              <a:blipFill rotWithShape="0">
                <a:blip r:embed="rId10"/>
                <a:stretch>
                  <a:fillRect l="-1433" b="-65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4565990" y="2782344"/>
                <a:ext cx="4561633" cy="3724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Exponential increasing relaxation: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1−</m:t>
                    </m:r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−5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5990" y="2782344"/>
                <a:ext cx="4561633" cy="372410"/>
              </a:xfrm>
              <a:prstGeom prst="rect">
                <a:avLst/>
              </a:prstGeom>
              <a:blipFill rotWithShape="0">
                <a:blip r:embed="rId11"/>
                <a:stretch>
                  <a:fillRect l="-1070" t="-6452" b="-241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103733" y="2960016"/>
                <a:ext cx="3932167" cy="4896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Decreasing </a:t>
                </a:r>
                <a:r>
                  <a:rPr lang="en-US" dirty="0" err="1"/>
                  <a:t>Michaelis</a:t>
                </a:r>
                <a:r>
                  <a:rPr lang="en-US" dirty="0"/>
                  <a:t> function,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0.25</m:t>
                        </m:r>
                      </m:num>
                      <m:den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0.25+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733" y="2960016"/>
                <a:ext cx="3932167" cy="489686"/>
              </a:xfrm>
              <a:prstGeom prst="rect">
                <a:avLst/>
              </a:prstGeom>
              <a:blipFill rotWithShape="0">
                <a:blip r:embed="rId12"/>
                <a:stretch>
                  <a:fillRect l="-1240"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4612516" y="4747107"/>
                <a:ext cx="4234621" cy="3724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Exponential decreasing relaxation: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−5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2516" y="4747107"/>
                <a:ext cx="4234621" cy="372410"/>
              </a:xfrm>
              <a:prstGeom prst="rect">
                <a:avLst/>
              </a:prstGeom>
              <a:blipFill rotWithShape="0">
                <a:blip r:embed="rId13"/>
                <a:stretch>
                  <a:fillRect l="-1297" t="-819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984180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Picture 97"/>
          <p:cNvPicPr>
            <a:picLocks noChangeAspect="1"/>
          </p:cNvPicPr>
          <p:nvPr/>
        </p:nvPicPr>
        <p:blipFill rotWithShape="1">
          <a:blip r:embed="rId3"/>
          <a:srcRect l="9549" t="4041" r="8873" b="12080"/>
          <a:stretch/>
        </p:blipFill>
        <p:spPr>
          <a:xfrm>
            <a:off x="6284947" y="3738784"/>
            <a:ext cx="1251647" cy="662433"/>
          </a:xfrm>
          <a:prstGeom prst="rect">
            <a:avLst/>
          </a:prstGeom>
        </p:spPr>
      </p:pic>
      <p:pic>
        <p:nvPicPr>
          <p:cNvPr id="94" name="Picture 93"/>
          <p:cNvPicPr>
            <a:picLocks noChangeAspect="1"/>
          </p:cNvPicPr>
          <p:nvPr/>
        </p:nvPicPr>
        <p:blipFill rotWithShape="1">
          <a:blip r:embed="rId3"/>
          <a:srcRect l="9549" t="4041" r="8873" b="12080"/>
          <a:stretch/>
        </p:blipFill>
        <p:spPr>
          <a:xfrm>
            <a:off x="6245958" y="5211935"/>
            <a:ext cx="1251647" cy="517701"/>
          </a:xfrm>
          <a:prstGeom prst="rect">
            <a:avLst/>
          </a:prstGeom>
        </p:spPr>
      </p:pic>
      <p:pic>
        <p:nvPicPr>
          <p:cNvPr id="90" name="Picture 89"/>
          <p:cNvPicPr>
            <a:picLocks noChangeAspect="1"/>
          </p:cNvPicPr>
          <p:nvPr/>
        </p:nvPicPr>
        <p:blipFill rotWithShape="1">
          <a:blip r:embed="rId4"/>
          <a:srcRect l="10208" t="7162" r="5166" b="9965"/>
          <a:stretch/>
        </p:blipFill>
        <p:spPr>
          <a:xfrm>
            <a:off x="6281897" y="2298529"/>
            <a:ext cx="1295401" cy="57384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10208" t="7162" r="5166" b="9965"/>
          <a:stretch/>
        </p:blipFill>
        <p:spPr>
          <a:xfrm>
            <a:off x="6332656" y="1064387"/>
            <a:ext cx="1295401" cy="573845"/>
          </a:xfrm>
          <a:prstGeom prst="rect">
            <a:avLst/>
          </a:prstGeom>
        </p:spPr>
      </p:pic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Monotonic Limiting Cases</a:t>
            </a: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60056" y="787866"/>
                <a:ext cx="5719620" cy="59105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Cases: </a:t>
                </a:r>
                <a:r>
                  <a:rPr lang="en-US" b="1" dirty="0" smtClean="0"/>
                  <a:t>Values finite at 0 and </a:t>
                </a:r>
                <a14:m>
                  <m:oMath xmlns:m="http://schemas.openxmlformats.org/officeDocument/2006/math">
                    <m:r>
                      <a:rPr lang="en-US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endParaRPr lang="en-US" b="1" dirty="0" smtClean="0"/>
              </a:p>
              <a:p>
                <a14:m>
                  <m:oMath xmlns:m="http://schemas.openxmlformats.org/officeDocument/2006/math"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𝐬𝐥𝐨𝐩𝐞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0" dirty="0" smtClean="0"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</m:d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=±∞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𝐯𝐚𝐥𝐮𝐞</m:t>
                    </m:r>
                    <m:r>
                      <a:rPr lang="en-US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∞)</m:t>
                    </m:r>
                    <m:r>
                      <a:rPr lang="en-US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𝐬𝐥𝐨𝐩𝐞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∞</m:t>
                        </m:r>
                      </m:e>
                    </m:d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(monotonic </a:t>
                </a:r>
                <a:r>
                  <a:rPr lang="en-US" b="1" dirty="0" smtClean="0"/>
                  <a:t>requires</a:t>
                </a:r>
                <a:r>
                  <a:rPr lang="en-US" dirty="0" smtClean="0"/>
                  <a:t> that values at 0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US" dirty="0" smtClean="0"/>
                  <a:t> be consistent with slope at 0)</a:t>
                </a:r>
              </a:p>
              <a:p>
                <a:endParaRPr lang="en-US" dirty="0" smtClean="0"/>
              </a:p>
              <a:p>
                <a:r>
                  <a:rPr lang="en-US" b="1" dirty="0" smtClean="0"/>
                  <a:t>Saturating functions with monotonically decreasing magnitude of slope</a:t>
                </a:r>
              </a:p>
              <a:p>
                <a:endParaRPr lang="en-US" dirty="0"/>
              </a:p>
              <a:p>
                <a:r>
                  <a:rPr lang="en-US" dirty="0" smtClean="0"/>
                  <a:t>In this case need slope at 0 and parameter at which value reaches half maximum and possibly limiting and 0 values (sometimes the two are equivalent) (2 - 4 parameters)</a:t>
                </a:r>
              </a:p>
              <a:p>
                <a:endParaRPr lang="en-US" dirty="0"/>
              </a:p>
              <a:p>
                <a:r>
                  <a:rPr lang="en-US" dirty="0" smtClean="0"/>
                  <a:t>Examples: Increasing Hill function with fractional exponent,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, 0&lt;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&lt;1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Decreasing </a:t>
                </a:r>
                <a:r>
                  <a:rPr lang="en-US" dirty="0"/>
                  <a:t>Hill function with fractional exponent,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i="1" dirty="0">
                        <a:latin typeface="Cambria Math" panose="02040503050406030204" pitchFamily="18" charset="0"/>
                      </a:rPr>
                      <m:t>, 0&lt;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&lt;1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Inverse logarithm,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1/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log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⁡(10(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+1))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56" y="787866"/>
                <a:ext cx="5719620" cy="5910529"/>
              </a:xfrm>
              <a:prstGeom prst="rect">
                <a:avLst/>
              </a:prstGeom>
              <a:blipFill rotWithShape="0">
                <a:blip r:embed="rId6"/>
                <a:stretch>
                  <a:fillRect l="-959" t="-515" r="-6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5851044" y="755465"/>
            <a:ext cx="2846153" cy="1254773"/>
            <a:chOff x="5846522" y="973058"/>
            <a:chExt cx="2846153" cy="1254773"/>
          </a:xfrm>
        </p:grpSpPr>
        <p:sp>
          <p:nvSpPr>
            <p:cNvPr id="35" name="TextBox 34"/>
            <p:cNvSpPr txBox="1"/>
            <p:nvPr/>
          </p:nvSpPr>
          <p:spPr>
            <a:xfrm>
              <a:off x="6664111" y="1471391"/>
              <a:ext cx="157767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chemeClr val="tx2"/>
                  </a:solidFill>
                </a:rPr>
                <a:t>Half Maximum</a:t>
              </a:r>
              <a:endParaRPr lang="en-US" sz="1600" b="1" dirty="0">
                <a:solidFill>
                  <a:schemeClr val="tx2"/>
                </a:solidFill>
              </a:endParaRPr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5846522" y="973058"/>
              <a:ext cx="2846153" cy="1254773"/>
              <a:chOff x="5846522" y="973058"/>
              <a:chExt cx="2846153" cy="1254773"/>
            </a:xfrm>
          </p:grpSpPr>
          <p:grpSp>
            <p:nvGrpSpPr>
              <p:cNvPr id="85" name="Group 84"/>
              <p:cNvGrpSpPr/>
              <p:nvPr/>
            </p:nvGrpSpPr>
            <p:grpSpPr>
              <a:xfrm>
                <a:off x="5846522" y="973058"/>
                <a:ext cx="2379936" cy="1254773"/>
                <a:chOff x="484188" y="1890273"/>
                <a:chExt cx="2379936" cy="1254773"/>
              </a:xfrm>
            </p:grpSpPr>
            <p:grpSp>
              <p:nvGrpSpPr>
                <p:cNvPr id="95" name="Group 94"/>
                <p:cNvGrpSpPr/>
                <p:nvPr/>
              </p:nvGrpSpPr>
              <p:grpSpPr>
                <a:xfrm>
                  <a:off x="484188" y="1890273"/>
                  <a:ext cx="1717404" cy="1254773"/>
                  <a:chOff x="2221414" y="2672593"/>
                  <a:chExt cx="1717404" cy="1254773"/>
                </a:xfrm>
              </p:grpSpPr>
              <p:grpSp>
                <p:nvGrpSpPr>
                  <p:cNvPr id="101" name="Group 100"/>
                  <p:cNvGrpSpPr/>
                  <p:nvPr/>
                </p:nvGrpSpPr>
                <p:grpSpPr>
                  <a:xfrm>
                    <a:off x="2221414" y="2672593"/>
                    <a:ext cx="1656397" cy="914400"/>
                    <a:chOff x="2221414" y="2672593"/>
                    <a:chExt cx="1656397" cy="914400"/>
                  </a:xfrm>
                </p:grpSpPr>
                <p:grpSp>
                  <p:nvGrpSpPr>
                    <p:cNvPr id="103" name="Group 102"/>
                    <p:cNvGrpSpPr/>
                    <p:nvPr/>
                  </p:nvGrpSpPr>
                  <p:grpSpPr>
                    <a:xfrm>
                      <a:off x="2658611" y="2672593"/>
                      <a:ext cx="1219200" cy="914400"/>
                      <a:chOff x="2658611" y="2672593"/>
                      <a:chExt cx="1219200" cy="914400"/>
                    </a:xfrm>
                  </p:grpSpPr>
                  <p:cxnSp>
                    <p:nvCxnSpPr>
                      <p:cNvPr id="105" name="Straight Arrow Connector 104"/>
                      <p:cNvCxnSpPr/>
                      <p:nvPr/>
                    </p:nvCxnSpPr>
                    <p:spPr>
                      <a:xfrm flipV="1">
                        <a:off x="2667000" y="2672593"/>
                        <a:ext cx="0" cy="9144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6" name="Straight Arrow Connector 105"/>
                      <p:cNvCxnSpPr/>
                      <p:nvPr/>
                    </p:nvCxnSpPr>
                    <p:spPr>
                      <a:xfrm rot="5400000" flipV="1">
                        <a:off x="3268211" y="2953984"/>
                        <a:ext cx="0" cy="12192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104" name="TextBox 103"/>
                    <p:cNvSpPr txBox="1"/>
                    <p:nvPr/>
                  </p:nvSpPr>
                  <p:spPr>
                    <a:xfrm>
                      <a:off x="2221414" y="2828300"/>
                      <a:ext cx="461665" cy="665118"/>
                    </a:xfrm>
                    <a:prstGeom prst="rect">
                      <a:avLst/>
                    </a:prstGeom>
                    <a:noFill/>
                  </p:spPr>
                  <p:txBody>
                    <a:bodyPr vert="vert270" wrap="non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Value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sp>
                <p:nvSpPr>
                  <p:cNvPr id="102" name="TextBox 101"/>
                  <p:cNvSpPr txBox="1"/>
                  <p:nvPr/>
                </p:nvSpPr>
                <p:spPr>
                  <a:xfrm>
                    <a:off x="2597603" y="3558034"/>
                    <a:ext cx="1341215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0000CC"/>
                        </a:solidFill>
                      </a:rPr>
                      <a:t>parameter</a:t>
                    </a:r>
                    <a:endParaRPr lang="en-US" dirty="0">
                      <a:solidFill>
                        <a:srgbClr val="0000CC"/>
                      </a:solidFill>
                    </a:endParaRPr>
                  </a:p>
                </p:txBody>
              </p:sp>
            </p:grpSp>
            <p:cxnSp>
              <p:nvCxnSpPr>
                <p:cNvPr id="92" name="Straight Arrow Connector 91"/>
                <p:cNvCxnSpPr/>
                <p:nvPr/>
              </p:nvCxnSpPr>
              <p:spPr>
                <a:xfrm>
                  <a:off x="2254524" y="2186205"/>
                  <a:ext cx="609600" cy="0"/>
                </a:xfrm>
                <a:prstGeom prst="straightConnector1">
                  <a:avLst/>
                </a:prstGeom>
                <a:ln w="38100">
                  <a:solidFill>
                    <a:srgbClr val="0000CC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1" name="Straight Arrow Connector 30"/>
              <p:cNvCxnSpPr/>
              <p:nvPr/>
            </p:nvCxnSpPr>
            <p:spPr>
              <a:xfrm>
                <a:off x="6494020" y="1116107"/>
                <a:ext cx="5305" cy="792429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prstDash val="sysDot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4" name="TextBox 33"/>
                  <p:cNvSpPr txBox="1"/>
                  <p:nvPr/>
                </p:nvSpPr>
                <p:spPr>
                  <a:xfrm>
                    <a:off x="6277654" y="978268"/>
                    <a:ext cx="1085554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600" b="1" i="0" dirty="0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𝐒𝐥𝐨𝐩𝐞</m:t>
                          </m:r>
                          <m:r>
                            <a:rPr lang="en-US" sz="1600" b="1" i="0" dirty="0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600" b="1" i="0" dirty="0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1600" b="1" i="0" dirty="0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n-US" sz="1600" b="1" dirty="0">
                      <a:solidFill>
                        <a:srgbClr val="FFC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4" name="TextBox 3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277654" y="978268"/>
                    <a:ext cx="1085554" cy="338554"/>
                  </a:xfrm>
                  <a:prstGeom prst="rect">
                    <a:avLst/>
                  </a:prstGeom>
                  <a:blipFill rotWithShape="0">
                    <a:blip r:embed="rId7"/>
                    <a:stretch>
                      <a:fillRect b="-1272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6" name="TextBox 35"/>
                  <p:cNvSpPr txBox="1"/>
                  <p:nvPr/>
                </p:nvSpPr>
                <p:spPr>
                  <a:xfrm>
                    <a:off x="7557044" y="978206"/>
                    <a:ext cx="1135631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600" b="1" dirty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𝐕𝐚𝐥𝐮𝐞</m:t>
                          </m:r>
                          <m:d>
                            <m:dPr>
                              <m:ctrlPr>
                                <a:rPr lang="en-US" sz="1600" b="1" i="1" dirty="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1" i="1" dirty="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e>
                          </m:d>
                        </m:oMath>
                      </m:oMathPara>
                    </a14:m>
                    <a:endParaRPr lang="en-US" sz="1600" b="1" dirty="0">
                      <a:solidFill>
                        <a:srgbClr val="0000CC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6" name="TextBox 3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557044" y="978206"/>
                    <a:ext cx="1135631" cy="338554"/>
                  </a:xfrm>
                  <a:prstGeom prst="rect">
                    <a:avLst/>
                  </a:prstGeom>
                  <a:blipFill rotWithShape="0"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7" name="Group 6"/>
          <p:cNvGrpSpPr/>
          <p:nvPr/>
        </p:nvGrpSpPr>
        <p:grpSpPr>
          <a:xfrm>
            <a:off x="5840030" y="2023227"/>
            <a:ext cx="3295945" cy="1464738"/>
            <a:chOff x="5840030" y="2023227"/>
            <a:chExt cx="3295945" cy="1464738"/>
          </a:xfrm>
        </p:grpSpPr>
        <p:grpSp>
          <p:nvGrpSpPr>
            <p:cNvPr id="133" name="Group 132"/>
            <p:cNvGrpSpPr/>
            <p:nvPr/>
          </p:nvGrpSpPr>
          <p:grpSpPr>
            <a:xfrm>
              <a:off x="5840030" y="2023227"/>
              <a:ext cx="3295945" cy="1464738"/>
              <a:chOff x="5835508" y="978206"/>
              <a:chExt cx="3295945" cy="1464738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6664111" y="1471391"/>
                <a:ext cx="246734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tx2"/>
                    </a:solidFill>
                  </a:rPr>
                  <a:t>Half Maximum Increase</a:t>
                </a:r>
                <a:endParaRPr lang="en-US" sz="1600" b="1" dirty="0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135" name="Group 134"/>
              <p:cNvGrpSpPr/>
              <p:nvPr/>
            </p:nvGrpSpPr>
            <p:grpSpPr>
              <a:xfrm>
                <a:off x="5835508" y="978206"/>
                <a:ext cx="2857168" cy="1464738"/>
                <a:chOff x="5835508" y="978206"/>
                <a:chExt cx="2857168" cy="1464738"/>
              </a:xfrm>
            </p:grpSpPr>
            <p:grpSp>
              <p:nvGrpSpPr>
                <p:cNvPr id="136" name="Group 135"/>
                <p:cNvGrpSpPr/>
                <p:nvPr/>
              </p:nvGrpSpPr>
              <p:grpSpPr>
                <a:xfrm>
                  <a:off x="5835508" y="1188171"/>
                  <a:ext cx="2390950" cy="1254773"/>
                  <a:chOff x="473174" y="2105386"/>
                  <a:chExt cx="2390950" cy="1254773"/>
                </a:xfrm>
              </p:grpSpPr>
              <p:grpSp>
                <p:nvGrpSpPr>
                  <p:cNvPr id="142" name="Group 141"/>
                  <p:cNvGrpSpPr/>
                  <p:nvPr/>
                </p:nvGrpSpPr>
                <p:grpSpPr>
                  <a:xfrm>
                    <a:off x="473174" y="2105386"/>
                    <a:ext cx="1717404" cy="1254773"/>
                    <a:chOff x="2210400" y="2887706"/>
                    <a:chExt cx="1717404" cy="1254773"/>
                  </a:xfrm>
                </p:grpSpPr>
                <p:grpSp>
                  <p:nvGrpSpPr>
                    <p:cNvPr id="144" name="Group 143"/>
                    <p:cNvGrpSpPr/>
                    <p:nvPr/>
                  </p:nvGrpSpPr>
                  <p:grpSpPr>
                    <a:xfrm>
                      <a:off x="2210400" y="2887706"/>
                      <a:ext cx="1656397" cy="914400"/>
                      <a:chOff x="2210400" y="2887706"/>
                      <a:chExt cx="1656397" cy="914400"/>
                    </a:xfrm>
                  </p:grpSpPr>
                  <p:grpSp>
                    <p:nvGrpSpPr>
                      <p:cNvPr id="146" name="Group 145"/>
                      <p:cNvGrpSpPr/>
                      <p:nvPr/>
                    </p:nvGrpSpPr>
                    <p:grpSpPr>
                      <a:xfrm>
                        <a:off x="2647597" y="2887706"/>
                        <a:ext cx="1219200" cy="914400"/>
                        <a:chOff x="2647597" y="2887706"/>
                        <a:chExt cx="1219200" cy="914400"/>
                      </a:xfrm>
                    </p:grpSpPr>
                    <p:cxnSp>
                      <p:nvCxnSpPr>
                        <p:cNvPr id="148" name="Straight Arrow Connector 147"/>
                        <p:cNvCxnSpPr/>
                        <p:nvPr/>
                      </p:nvCxnSpPr>
                      <p:spPr>
                        <a:xfrm flipV="1">
                          <a:off x="2655986" y="2887706"/>
                          <a:ext cx="0" cy="914400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49" name="Straight Arrow Connector 148"/>
                        <p:cNvCxnSpPr/>
                        <p:nvPr/>
                      </p:nvCxnSpPr>
                      <p:spPr>
                        <a:xfrm rot="5400000" flipV="1">
                          <a:off x="3257197" y="3169097"/>
                          <a:ext cx="0" cy="1219200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147" name="TextBox 146"/>
                      <p:cNvSpPr txBox="1"/>
                      <p:nvPr/>
                    </p:nvSpPr>
                    <p:spPr>
                      <a:xfrm>
                        <a:off x="2210400" y="3043413"/>
                        <a:ext cx="461665" cy="66511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vert="vert270" wrap="non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Value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145" name="TextBox 144"/>
                    <p:cNvSpPr txBox="1"/>
                    <p:nvPr/>
                  </p:nvSpPr>
                  <p:spPr>
                    <a:xfrm>
                      <a:off x="2586589" y="3773147"/>
                      <a:ext cx="1341215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parameter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cxnSp>
                <p:nvCxnSpPr>
                  <p:cNvPr id="141" name="Straight Arrow Connector 140"/>
                  <p:cNvCxnSpPr/>
                  <p:nvPr/>
                </p:nvCxnSpPr>
                <p:spPr>
                  <a:xfrm>
                    <a:off x="2254524" y="2186205"/>
                    <a:ext cx="609600" cy="0"/>
                  </a:xfrm>
                  <a:prstGeom prst="straightConnector1">
                    <a:avLst/>
                  </a:prstGeom>
                  <a:ln w="38100">
                    <a:solidFill>
                      <a:srgbClr val="0000CC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37" name="Straight Arrow Connector 136"/>
                <p:cNvCxnSpPr/>
                <p:nvPr/>
              </p:nvCxnSpPr>
              <p:spPr>
                <a:xfrm>
                  <a:off x="6493935" y="1259677"/>
                  <a:ext cx="5305" cy="792429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prstDash val="sysDot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38" name="TextBox 137"/>
                    <p:cNvSpPr txBox="1"/>
                    <p:nvPr/>
                  </p:nvSpPr>
                  <p:spPr>
                    <a:xfrm>
                      <a:off x="6277654" y="978268"/>
                      <a:ext cx="1085554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600" b="1" i="0" dirty="0" smtClean="0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</a:rPr>
                              <m:t>𝐒𝐥𝐨𝐩𝐞</m:t>
                            </m:r>
                            <m:r>
                              <a:rPr lang="en-US" sz="1600" b="1" i="0" dirty="0" smtClean="0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0" dirty="0" smtClean="0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  <m:r>
                              <a:rPr lang="en-US" sz="1600" b="1" i="0" dirty="0" smtClean="0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oMath>
                        </m:oMathPara>
                      </a14:m>
                      <a:endParaRPr lang="en-US" sz="1600" b="1" dirty="0">
                        <a:solidFill>
                          <a:srgbClr val="FFC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138" name="TextBox 137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277654" y="978268"/>
                      <a:ext cx="1085554" cy="338554"/>
                    </a:xfrm>
                    <a:prstGeom prst="rect">
                      <a:avLst/>
                    </a:prstGeom>
                    <a:blipFill rotWithShape="0">
                      <a:blip r:embed="rId11"/>
                      <a:stretch>
                        <a:fillRect b="-1272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39" name="TextBox 138"/>
                    <p:cNvSpPr txBox="1"/>
                    <p:nvPr/>
                  </p:nvSpPr>
                  <p:spPr>
                    <a:xfrm>
                      <a:off x="7557044" y="978206"/>
                      <a:ext cx="1135632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600" b="1" dirty="0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𝐕𝐚𝐥𝐮𝐞</m:t>
                            </m:r>
                            <m:d>
                              <m:dPr>
                                <m:ctrlPr>
                                  <a:rPr lang="en-US" sz="1600" b="1" i="1" dirty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600" b="1" i="1" dirty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∞</m:t>
                                </m:r>
                              </m:e>
                            </m:d>
                          </m:oMath>
                        </m:oMathPara>
                      </a14:m>
                      <a:endParaRPr lang="en-US" sz="1600" b="1" dirty="0">
                        <a:solidFill>
                          <a:srgbClr val="0000CC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139" name="TextBox 138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557044" y="978206"/>
                      <a:ext cx="1135632" cy="338554"/>
                    </a:xfrm>
                    <a:prstGeom prst="rect">
                      <a:avLst/>
                    </a:prstGeom>
                    <a:blipFill rotWithShape="0">
                      <a:blip r:embed="rId12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0" name="TextBox 149"/>
                <p:cNvSpPr txBox="1"/>
                <p:nvPr/>
              </p:nvSpPr>
              <p:spPr>
                <a:xfrm>
                  <a:off x="6305750" y="2772042"/>
                  <a:ext cx="111761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0" dirty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𝐕𝐚𝐥𝐮𝐞</m:t>
                        </m:r>
                        <m:r>
                          <a:rPr lang="en-US" sz="1600" b="1" i="0" dirty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600" b="1" i="0" dirty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600" b="1" i="0" dirty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600" b="1" dirty="0">
                    <a:solidFill>
                      <a:srgbClr val="0000CC"/>
                    </a:solidFill>
                  </a:endParaRPr>
                </a:p>
              </p:txBody>
            </p:sp>
          </mc:Choice>
          <mc:Fallback xmlns="">
            <p:sp>
              <p:nvSpPr>
                <p:cNvPr id="150" name="TextBox 14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05750" y="2772042"/>
                  <a:ext cx="1117614" cy="338554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 b="-127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53" name="Group 152"/>
          <p:cNvGrpSpPr/>
          <p:nvPr/>
        </p:nvGrpSpPr>
        <p:grpSpPr>
          <a:xfrm>
            <a:off x="5793001" y="3491986"/>
            <a:ext cx="2338140" cy="1315368"/>
            <a:chOff x="5846522" y="912463"/>
            <a:chExt cx="2338140" cy="1315368"/>
          </a:xfrm>
        </p:grpSpPr>
        <p:sp>
          <p:nvSpPr>
            <p:cNvPr id="154" name="TextBox 153"/>
            <p:cNvSpPr txBox="1"/>
            <p:nvPr/>
          </p:nvSpPr>
          <p:spPr>
            <a:xfrm>
              <a:off x="6606986" y="1394044"/>
              <a:ext cx="157767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chemeClr val="tx2"/>
                  </a:solidFill>
                </a:rPr>
                <a:t>Half Maximum</a:t>
              </a:r>
              <a:endParaRPr lang="en-US" sz="1600" b="1" dirty="0">
                <a:solidFill>
                  <a:schemeClr val="tx2"/>
                </a:solidFill>
              </a:endParaRPr>
            </a:p>
          </p:txBody>
        </p:sp>
        <p:grpSp>
          <p:nvGrpSpPr>
            <p:cNvPr id="155" name="Group 154"/>
            <p:cNvGrpSpPr/>
            <p:nvPr/>
          </p:nvGrpSpPr>
          <p:grpSpPr>
            <a:xfrm>
              <a:off x="5846522" y="912463"/>
              <a:ext cx="2265997" cy="1315368"/>
              <a:chOff x="5846522" y="912463"/>
              <a:chExt cx="2265997" cy="1315368"/>
            </a:xfrm>
          </p:grpSpPr>
          <p:grpSp>
            <p:nvGrpSpPr>
              <p:cNvPr id="156" name="Group 155"/>
              <p:cNvGrpSpPr/>
              <p:nvPr/>
            </p:nvGrpSpPr>
            <p:grpSpPr>
              <a:xfrm>
                <a:off x="5846522" y="973058"/>
                <a:ext cx="2265997" cy="1254773"/>
                <a:chOff x="484188" y="1890273"/>
                <a:chExt cx="2265997" cy="1254773"/>
              </a:xfrm>
            </p:grpSpPr>
            <p:grpSp>
              <p:nvGrpSpPr>
                <p:cNvPr id="162" name="Group 161"/>
                <p:cNvGrpSpPr/>
                <p:nvPr/>
              </p:nvGrpSpPr>
              <p:grpSpPr>
                <a:xfrm>
                  <a:off x="484188" y="1890273"/>
                  <a:ext cx="1717404" cy="1254773"/>
                  <a:chOff x="2221414" y="2672593"/>
                  <a:chExt cx="1717404" cy="1254773"/>
                </a:xfrm>
              </p:grpSpPr>
              <p:grpSp>
                <p:nvGrpSpPr>
                  <p:cNvPr id="164" name="Group 163"/>
                  <p:cNvGrpSpPr/>
                  <p:nvPr/>
                </p:nvGrpSpPr>
                <p:grpSpPr>
                  <a:xfrm>
                    <a:off x="2221414" y="2672593"/>
                    <a:ext cx="1656397" cy="914400"/>
                    <a:chOff x="2221414" y="2672593"/>
                    <a:chExt cx="1656397" cy="914400"/>
                  </a:xfrm>
                </p:grpSpPr>
                <p:grpSp>
                  <p:nvGrpSpPr>
                    <p:cNvPr id="166" name="Group 165"/>
                    <p:cNvGrpSpPr/>
                    <p:nvPr/>
                  </p:nvGrpSpPr>
                  <p:grpSpPr>
                    <a:xfrm>
                      <a:off x="2658611" y="2672593"/>
                      <a:ext cx="1219200" cy="914400"/>
                      <a:chOff x="2658611" y="2672593"/>
                      <a:chExt cx="1219200" cy="914400"/>
                    </a:xfrm>
                  </p:grpSpPr>
                  <p:cxnSp>
                    <p:nvCxnSpPr>
                      <p:cNvPr id="168" name="Straight Arrow Connector 167"/>
                      <p:cNvCxnSpPr/>
                      <p:nvPr/>
                    </p:nvCxnSpPr>
                    <p:spPr>
                      <a:xfrm flipV="1">
                        <a:off x="2667000" y="2672593"/>
                        <a:ext cx="0" cy="9144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69" name="Straight Arrow Connector 168"/>
                      <p:cNvCxnSpPr/>
                      <p:nvPr/>
                    </p:nvCxnSpPr>
                    <p:spPr>
                      <a:xfrm rot="5400000" flipV="1">
                        <a:off x="3268211" y="2953984"/>
                        <a:ext cx="0" cy="12192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167" name="TextBox 166"/>
                    <p:cNvSpPr txBox="1"/>
                    <p:nvPr/>
                  </p:nvSpPr>
                  <p:spPr>
                    <a:xfrm>
                      <a:off x="2221414" y="2828300"/>
                      <a:ext cx="461665" cy="665118"/>
                    </a:xfrm>
                    <a:prstGeom prst="rect">
                      <a:avLst/>
                    </a:prstGeom>
                    <a:noFill/>
                  </p:spPr>
                  <p:txBody>
                    <a:bodyPr vert="vert270" wrap="non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Value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sp>
                <p:nvSpPr>
                  <p:cNvPr id="165" name="TextBox 164"/>
                  <p:cNvSpPr txBox="1"/>
                  <p:nvPr/>
                </p:nvSpPr>
                <p:spPr>
                  <a:xfrm>
                    <a:off x="2597603" y="3558034"/>
                    <a:ext cx="1341215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0000CC"/>
                        </a:solidFill>
                      </a:rPr>
                      <a:t>parameter</a:t>
                    </a:r>
                    <a:endParaRPr lang="en-US" dirty="0">
                      <a:solidFill>
                        <a:srgbClr val="0000CC"/>
                      </a:solidFill>
                    </a:endParaRPr>
                  </a:p>
                </p:txBody>
              </p:sp>
            </p:grpSp>
            <p:cxnSp>
              <p:nvCxnSpPr>
                <p:cNvPr id="161" name="Straight Arrow Connector 160"/>
                <p:cNvCxnSpPr/>
                <p:nvPr/>
              </p:nvCxnSpPr>
              <p:spPr>
                <a:xfrm>
                  <a:off x="2140585" y="2748391"/>
                  <a:ext cx="609600" cy="0"/>
                </a:xfrm>
                <a:prstGeom prst="straightConnector1">
                  <a:avLst/>
                </a:prstGeom>
                <a:ln w="38100">
                  <a:solidFill>
                    <a:srgbClr val="0000CC"/>
                  </a:solidFill>
                  <a:prstDash val="soli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57" name="Straight Arrow Connector 156"/>
              <p:cNvCxnSpPr/>
              <p:nvPr/>
            </p:nvCxnSpPr>
            <p:spPr>
              <a:xfrm flipV="1">
                <a:off x="6546673" y="1109814"/>
                <a:ext cx="5305" cy="792429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prstDash val="sysDot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8" name="TextBox 157"/>
                  <p:cNvSpPr txBox="1"/>
                  <p:nvPr/>
                </p:nvSpPr>
                <p:spPr>
                  <a:xfrm>
                    <a:off x="6308187" y="912463"/>
                    <a:ext cx="1085554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600" b="1" i="0" dirty="0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𝐒𝐥𝐨𝐩𝐞</m:t>
                          </m:r>
                          <m:r>
                            <a:rPr lang="en-US" sz="1600" b="1" i="0" dirty="0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600" b="1" i="0" dirty="0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1600" b="1" i="0" dirty="0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n-US" sz="1600" b="1" dirty="0">
                      <a:solidFill>
                        <a:srgbClr val="00B0F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58" name="TextBox 15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308187" y="912463"/>
                    <a:ext cx="1085554" cy="338554"/>
                  </a:xfrm>
                  <a:prstGeom prst="rect">
                    <a:avLst/>
                  </a:prstGeom>
                  <a:blipFill rotWithShape="0">
                    <a:blip r:embed="rId14"/>
                    <a:stretch>
                      <a:fillRect b="-1272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170" name="Group 169"/>
          <p:cNvGrpSpPr/>
          <p:nvPr/>
        </p:nvGrpSpPr>
        <p:grpSpPr>
          <a:xfrm>
            <a:off x="5781987" y="4820405"/>
            <a:ext cx="3325593" cy="1464676"/>
            <a:chOff x="5840030" y="2023289"/>
            <a:chExt cx="3325593" cy="1464676"/>
          </a:xfrm>
        </p:grpSpPr>
        <p:grpSp>
          <p:nvGrpSpPr>
            <p:cNvPr id="174" name="Group 173"/>
            <p:cNvGrpSpPr/>
            <p:nvPr/>
          </p:nvGrpSpPr>
          <p:grpSpPr>
            <a:xfrm>
              <a:off x="5840030" y="2023289"/>
              <a:ext cx="3325593" cy="1464676"/>
              <a:chOff x="5835508" y="978268"/>
              <a:chExt cx="3325593" cy="1464676"/>
            </a:xfrm>
          </p:grpSpPr>
          <p:sp>
            <p:nvSpPr>
              <p:cNvPr id="175" name="TextBox 174"/>
              <p:cNvSpPr txBox="1"/>
              <p:nvPr/>
            </p:nvSpPr>
            <p:spPr>
              <a:xfrm>
                <a:off x="6615211" y="1491110"/>
                <a:ext cx="254589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tx2"/>
                    </a:solidFill>
                  </a:rPr>
                  <a:t>Half Maximum Decrease</a:t>
                </a:r>
                <a:endParaRPr lang="en-US" sz="1600" b="1" dirty="0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176" name="Group 175"/>
              <p:cNvGrpSpPr/>
              <p:nvPr/>
            </p:nvGrpSpPr>
            <p:grpSpPr>
              <a:xfrm>
                <a:off x="5835508" y="978268"/>
                <a:ext cx="2854033" cy="1464676"/>
                <a:chOff x="5835508" y="978268"/>
                <a:chExt cx="2854033" cy="1464676"/>
              </a:xfrm>
            </p:grpSpPr>
            <p:grpSp>
              <p:nvGrpSpPr>
                <p:cNvPr id="177" name="Group 176"/>
                <p:cNvGrpSpPr/>
                <p:nvPr/>
              </p:nvGrpSpPr>
              <p:grpSpPr>
                <a:xfrm>
                  <a:off x="5835508" y="1188171"/>
                  <a:ext cx="2350625" cy="1254773"/>
                  <a:chOff x="473174" y="2105386"/>
                  <a:chExt cx="2350625" cy="1254773"/>
                </a:xfrm>
              </p:grpSpPr>
              <p:grpSp>
                <p:nvGrpSpPr>
                  <p:cNvPr id="183" name="Group 182"/>
                  <p:cNvGrpSpPr/>
                  <p:nvPr/>
                </p:nvGrpSpPr>
                <p:grpSpPr>
                  <a:xfrm>
                    <a:off x="473174" y="2105386"/>
                    <a:ext cx="1717404" cy="1254773"/>
                    <a:chOff x="2210400" y="2887706"/>
                    <a:chExt cx="1717404" cy="1254773"/>
                  </a:xfrm>
                </p:grpSpPr>
                <p:grpSp>
                  <p:nvGrpSpPr>
                    <p:cNvPr id="185" name="Group 184"/>
                    <p:cNvGrpSpPr/>
                    <p:nvPr/>
                  </p:nvGrpSpPr>
                  <p:grpSpPr>
                    <a:xfrm>
                      <a:off x="2210400" y="2887706"/>
                      <a:ext cx="1656397" cy="914400"/>
                      <a:chOff x="2210400" y="2887706"/>
                      <a:chExt cx="1656397" cy="914400"/>
                    </a:xfrm>
                  </p:grpSpPr>
                  <p:grpSp>
                    <p:nvGrpSpPr>
                      <p:cNvPr id="187" name="Group 186"/>
                      <p:cNvGrpSpPr/>
                      <p:nvPr/>
                    </p:nvGrpSpPr>
                    <p:grpSpPr>
                      <a:xfrm>
                        <a:off x="2647597" y="2887706"/>
                        <a:ext cx="1219200" cy="914400"/>
                        <a:chOff x="2647597" y="2887706"/>
                        <a:chExt cx="1219200" cy="914400"/>
                      </a:xfrm>
                    </p:grpSpPr>
                    <p:cxnSp>
                      <p:nvCxnSpPr>
                        <p:cNvPr id="189" name="Straight Arrow Connector 188"/>
                        <p:cNvCxnSpPr/>
                        <p:nvPr/>
                      </p:nvCxnSpPr>
                      <p:spPr>
                        <a:xfrm flipV="1">
                          <a:off x="2655986" y="2887706"/>
                          <a:ext cx="0" cy="914400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0" name="Straight Arrow Connector 189"/>
                        <p:cNvCxnSpPr/>
                        <p:nvPr/>
                      </p:nvCxnSpPr>
                      <p:spPr>
                        <a:xfrm rot="5400000" flipV="1">
                          <a:off x="3257197" y="3169097"/>
                          <a:ext cx="0" cy="1219200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188" name="TextBox 187"/>
                      <p:cNvSpPr txBox="1"/>
                      <p:nvPr/>
                    </p:nvSpPr>
                    <p:spPr>
                      <a:xfrm>
                        <a:off x="2210400" y="3043413"/>
                        <a:ext cx="461665" cy="66511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vert="vert270" wrap="non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Value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186" name="TextBox 185"/>
                    <p:cNvSpPr txBox="1"/>
                    <p:nvPr/>
                  </p:nvSpPr>
                  <p:spPr>
                    <a:xfrm>
                      <a:off x="2586589" y="3773147"/>
                      <a:ext cx="1341215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parameter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cxnSp>
                <p:nvCxnSpPr>
                  <p:cNvPr id="182" name="Straight Arrow Connector 181"/>
                  <p:cNvCxnSpPr/>
                  <p:nvPr/>
                </p:nvCxnSpPr>
                <p:spPr>
                  <a:xfrm>
                    <a:off x="2214199" y="2833030"/>
                    <a:ext cx="609600" cy="0"/>
                  </a:xfrm>
                  <a:prstGeom prst="straightConnector1">
                    <a:avLst/>
                  </a:prstGeom>
                  <a:ln w="38100">
                    <a:solidFill>
                      <a:srgbClr val="0000CC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78" name="Straight Arrow Connector 177"/>
                <p:cNvCxnSpPr/>
                <p:nvPr/>
              </p:nvCxnSpPr>
              <p:spPr>
                <a:xfrm>
                  <a:off x="6527493" y="1257775"/>
                  <a:ext cx="5305" cy="792429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prstDash val="sysDot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79" name="TextBox 178"/>
                    <p:cNvSpPr txBox="1"/>
                    <p:nvPr/>
                  </p:nvSpPr>
                  <p:spPr>
                    <a:xfrm>
                      <a:off x="6277654" y="978268"/>
                      <a:ext cx="1085554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600" b="1" i="0" dirty="0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  <m:t>𝐒𝐥𝐨𝐩𝐞</m:t>
                            </m:r>
                            <m:r>
                              <a:rPr lang="en-US" sz="1600" b="1" i="0" dirty="0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0" dirty="0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  <m:r>
                              <a:rPr lang="en-US" sz="1600" b="1" i="0" dirty="0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oMath>
                        </m:oMathPara>
                      </a14:m>
                      <a:endParaRPr lang="en-US" sz="1600" b="1" dirty="0">
                        <a:solidFill>
                          <a:srgbClr val="00B0F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179" name="TextBox 178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277654" y="978268"/>
                      <a:ext cx="1085554" cy="338554"/>
                    </a:xfrm>
                    <a:prstGeom prst="rect">
                      <a:avLst/>
                    </a:prstGeom>
                    <a:blipFill rotWithShape="0">
                      <a:blip r:embed="rId15"/>
                      <a:stretch>
                        <a:fillRect b="-1272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80" name="TextBox 179"/>
                    <p:cNvSpPr txBox="1"/>
                    <p:nvPr/>
                  </p:nvSpPr>
                  <p:spPr>
                    <a:xfrm>
                      <a:off x="7553910" y="1919807"/>
                      <a:ext cx="1135631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600" b="1" dirty="0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𝐕𝐚𝐥𝐮𝐞</m:t>
                            </m:r>
                            <m:d>
                              <m:dPr>
                                <m:ctrlPr>
                                  <a:rPr lang="en-US" sz="1600" b="1" i="1" dirty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600" b="1" i="1" dirty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∞</m:t>
                                </m:r>
                              </m:e>
                            </m:d>
                          </m:oMath>
                        </m:oMathPara>
                      </a14:m>
                      <a:endParaRPr lang="en-US" sz="1600" b="1" dirty="0">
                        <a:solidFill>
                          <a:srgbClr val="0000CC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180" name="TextBox 179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553910" y="1919807"/>
                      <a:ext cx="1135631" cy="338554"/>
                    </a:xfrm>
                    <a:prstGeom prst="rect">
                      <a:avLst/>
                    </a:prstGeom>
                    <a:blipFill rotWithShape="0">
                      <a:blip r:embed="rId16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2" name="TextBox 171"/>
                <p:cNvSpPr txBox="1"/>
                <p:nvPr/>
              </p:nvSpPr>
              <p:spPr>
                <a:xfrm>
                  <a:off x="6304001" y="2289097"/>
                  <a:ext cx="111761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0" dirty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𝐕𝐚𝐥𝐮𝐞</m:t>
                        </m:r>
                        <m:d>
                          <m:dPr>
                            <m:ctrlPr>
                              <a:rPr lang="en-US" sz="1600" b="1" i="1" dirty="0" smtClean="0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1" i="0" dirty="0" smtClean="0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e>
                        </m:d>
                      </m:oMath>
                    </m:oMathPara>
                  </a14:m>
                  <a:endParaRPr lang="en-US" sz="1600" b="1" dirty="0">
                    <a:solidFill>
                      <a:srgbClr val="0000CC"/>
                    </a:solidFill>
                  </a:endParaRPr>
                </a:p>
              </p:txBody>
            </p:sp>
          </mc:Choice>
          <mc:Fallback xmlns="">
            <p:sp>
              <p:nvSpPr>
                <p:cNvPr id="172" name="TextBox 17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04001" y="2289097"/>
                  <a:ext cx="1117614" cy="338554"/>
                </a:xfrm>
                <a:prstGeom prst="rect">
                  <a:avLst/>
                </a:prstGeom>
                <a:blipFill rotWithShape="0">
                  <a:blip r:embed="rId1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8" name="TextBox 107"/>
              <p:cNvSpPr txBox="1"/>
              <p:nvPr/>
            </p:nvSpPr>
            <p:spPr>
              <a:xfrm>
                <a:off x="6288000" y="3762102"/>
                <a:ext cx="111761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0" dirty="0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𝐕𝐚𝐥𝐮𝐞</m:t>
                      </m:r>
                      <m:r>
                        <a:rPr lang="en-US" sz="1600" b="1" i="0" dirty="0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600" b="1" i="0" dirty="0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600" b="1" i="0" dirty="0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600" b="1" dirty="0">
                  <a:solidFill>
                    <a:srgbClr val="0000CC"/>
                  </a:solidFill>
                </a:endParaRPr>
              </a:p>
            </p:txBody>
          </p:sp>
        </mc:Choice>
        <mc:Fallback xmlns="">
          <p:sp>
            <p:nvSpPr>
              <p:cNvPr id="108" name="TextBox 10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8000" y="3762102"/>
                <a:ext cx="1117614" cy="338554"/>
              </a:xfrm>
              <a:prstGeom prst="rect">
                <a:avLst/>
              </a:prstGeom>
              <a:blipFill rotWithShape="0">
                <a:blip r:embed="rId18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4" name="Picture 5" descr="redblackblockiu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8" name="Straight Arrow Connector 87"/>
          <p:cNvCxnSpPr/>
          <p:nvPr/>
        </p:nvCxnSpPr>
        <p:spPr>
          <a:xfrm>
            <a:off x="6278874" y="3721230"/>
            <a:ext cx="395" cy="461780"/>
          </a:xfrm>
          <a:prstGeom prst="straightConnector1">
            <a:avLst/>
          </a:prstGeom>
          <a:ln w="38100" cmpd="sng">
            <a:solidFill>
              <a:srgbClr val="00B0F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 flipV="1">
            <a:off x="6340481" y="1165094"/>
            <a:ext cx="395" cy="461780"/>
          </a:xfrm>
          <a:prstGeom prst="straightConnector1">
            <a:avLst/>
          </a:prstGeom>
          <a:ln w="38100" cmpd="sng">
            <a:solidFill>
              <a:srgbClr val="FFC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 flipV="1">
            <a:off x="6315769" y="2373754"/>
            <a:ext cx="395" cy="461780"/>
          </a:xfrm>
          <a:prstGeom prst="straightConnector1">
            <a:avLst/>
          </a:prstGeom>
          <a:ln w="38100" cmpd="sng">
            <a:solidFill>
              <a:srgbClr val="FFC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>
            <a:off x="6261145" y="5228326"/>
            <a:ext cx="395" cy="461780"/>
          </a:xfrm>
          <a:prstGeom prst="straightConnector1">
            <a:avLst/>
          </a:prstGeom>
          <a:ln w="38100" cmpd="sng">
            <a:solidFill>
              <a:srgbClr val="00B0F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62049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Picture 83"/>
          <p:cNvPicPr>
            <a:picLocks noChangeAspect="1"/>
          </p:cNvPicPr>
          <p:nvPr/>
        </p:nvPicPr>
        <p:blipFill rotWithShape="1">
          <a:blip r:embed="rId3"/>
          <a:srcRect l="8610" t="5836" r="5251" b="8925"/>
          <a:stretch/>
        </p:blipFill>
        <p:spPr>
          <a:xfrm>
            <a:off x="6601254" y="5117307"/>
            <a:ext cx="1295400" cy="799670"/>
          </a:xfrm>
          <a:prstGeom prst="rect">
            <a:avLst/>
          </a:prstGeom>
        </p:spPr>
      </p:pic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Monotonic Divergent Limiting Cases</a:t>
            </a: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60056" y="787866"/>
                <a:ext cx="5904798" cy="42473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Cases</a:t>
                </a:r>
                <a:r>
                  <a:rPr lang="en-US" dirty="0"/>
                  <a:t>: </a:t>
                </a:r>
                <a:r>
                  <a:rPr lang="en-US" b="1" dirty="0"/>
                  <a:t>At 0, </a:t>
                </a:r>
                <a14:m>
                  <m:oMath xmlns:m="http://schemas.openxmlformats.org/officeDocument/2006/math"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𝐯𝐚𝐥𝐮𝐞</m:t>
                    </m:r>
                    <m:d>
                      <m:d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0" dirty="0" smtClean="0"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</m:d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≥ 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b="1" dirty="0" smtClean="0"/>
                  <a:t>, </a:t>
                </a:r>
                <a14:m>
                  <m:oMath xmlns:m="http://schemas.openxmlformats.org/officeDocument/2006/math"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𝐬𝐥𝐨𝐩𝐞</m:t>
                    </m:r>
                    <m:d>
                      <m:d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0" dirty="0" smtClean="0"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</m:d>
                    <m:r>
                      <a:rPr lang="en-US" b="1" i="0" dirty="0">
                        <a:latin typeface="Cambria Math" panose="02040503050406030204" pitchFamily="18" charset="0"/>
                      </a:rPr>
                      <m:t>≥ </m:t>
                    </m:r>
                    <m:r>
                      <a:rPr lang="en-US" b="1" i="0" dirty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b="1" dirty="0"/>
                  <a:t>; </a:t>
                </a:r>
                <a14:m>
                  <m:oMath xmlns:m="http://schemas.openxmlformats.org/officeDocument/2006/math">
                    <m:r>
                      <a:rPr lang="en-US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𝐯𝐚𝐥𝐮𝐞</m:t>
                    </m:r>
                    <m:r>
                      <a:rPr lang="en-US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(∞)</m:t>
                    </m:r>
                    <m:r>
                      <a:rPr lang="en-US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US" b="1" dirty="0"/>
                  <a:t>, </a:t>
                </a:r>
                <a14:m>
                  <m:oMath xmlns:m="http://schemas.openxmlformats.org/officeDocument/2006/math"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𝐬𝐥𝐨𝐩𝐞</m:t>
                    </m:r>
                    <m:d>
                      <m:d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e>
                    </m:d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= 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 smtClean="0"/>
                  <a:t>(behavior at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US" b="1" dirty="0" smtClean="0"/>
                  <a:t> dominates)</a:t>
                </a:r>
              </a:p>
              <a:p>
                <a:r>
                  <a:rPr lang="en-US" dirty="0"/>
                  <a:t>In this case need slope </a:t>
                </a:r>
                <a:r>
                  <a:rPr lang="en-US" dirty="0" smtClean="0"/>
                  <a:t>and value at </a:t>
                </a:r>
                <a:r>
                  <a:rPr lang="en-US" dirty="0"/>
                  <a:t>0 and parameter at which </a:t>
                </a:r>
                <a:r>
                  <a:rPr lang="en-US" dirty="0" smtClean="0"/>
                  <a:t>slope has decreased by ½ (2 or 3 parameters)</a:t>
                </a:r>
              </a:p>
              <a:p>
                <a:endParaRPr lang="en-US" dirty="0"/>
              </a:p>
              <a:p>
                <a:r>
                  <a:rPr lang="en-US" dirty="0" smtClean="0"/>
                  <a:t>Divergent functions with decreasing slope for large parameters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First two functions have monotonically </a:t>
                </a:r>
                <a:r>
                  <a:rPr lang="en-US" dirty="0"/>
                  <a:t>decreasing slope </a:t>
                </a:r>
                <a:r>
                  <a:rPr lang="en-US" dirty="0" smtClean="0"/>
                  <a:t>Examples: Finite slope at 0, Increasing logarithm: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1" dirty="0" smtClean="0">
                        <a:latin typeface="Cambria Math" panose="02040503050406030204" pitchFamily="18" charset="0"/>
                      </a:rPr>
                      <m:t>log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⁡(1+10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, </a:t>
                </a:r>
              </a:p>
              <a:p>
                <a:r>
                  <a:rPr lang="en-US" dirty="0" smtClean="0"/>
                  <a:t>Infinite positive slope at 0, Fractional power: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n-US" i="1" dirty="0" smtClean="0">
                        <a:latin typeface="Cambria Math" panose="02040503050406030204" pitchFamily="18" charset="0"/>
                      </a:rPr>
                      <m:t>, 0&lt;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&lt;1</m:t>
                    </m:r>
                  </m:oMath>
                </a14:m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56" y="787866"/>
                <a:ext cx="5904798" cy="4247317"/>
              </a:xfrm>
              <a:prstGeom prst="rect">
                <a:avLst/>
              </a:prstGeom>
              <a:blipFill rotWithShape="0">
                <a:blip r:embed="rId5"/>
                <a:stretch>
                  <a:fillRect l="-930" t="-717" r="-7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4" name="Group 93"/>
          <p:cNvGrpSpPr/>
          <p:nvPr/>
        </p:nvGrpSpPr>
        <p:grpSpPr>
          <a:xfrm>
            <a:off x="6149705" y="685800"/>
            <a:ext cx="2379936" cy="1254773"/>
            <a:chOff x="5846522" y="973058"/>
            <a:chExt cx="2379936" cy="1254773"/>
          </a:xfrm>
        </p:grpSpPr>
        <p:sp>
          <p:nvSpPr>
            <p:cNvPr id="107" name="Freeform 106"/>
            <p:cNvSpPr/>
            <p:nvPr/>
          </p:nvSpPr>
          <p:spPr>
            <a:xfrm>
              <a:off x="6334812" y="1205080"/>
              <a:ext cx="1348034" cy="604865"/>
            </a:xfrm>
            <a:custGeom>
              <a:avLst/>
              <a:gdLst>
                <a:gd name="connsiteX0" fmla="*/ 0 w 1263192"/>
                <a:gd name="connsiteY0" fmla="*/ 472175 h 509202"/>
                <a:gd name="connsiteX1" fmla="*/ 226244 w 1263192"/>
                <a:gd name="connsiteY1" fmla="*/ 491029 h 509202"/>
                <a:gd name="connsiteX2" fmla="*/ 499621 w 1263192"/>
                <a:gd name="connsiteY2" fmla="*/ 245932 h 509202"/>
                <a:gd name="connsiteX3" fmla="*/ 650450 w 1263192"/>
                <a:gd name="connsiteY3" fmla="*/ 29116 h 509202"/>
                <a:gd name="connsiteX4" fmla="*/ 1084083 w 1263192"/>
                <a:gd name="connsiteY4" fmla="*/ 835 h 509202"/>
                <a:gd name="connsiteX5" fmla="*/ 1263192 w 1263192"/>
                <a:gd name="connsiteY5" fmla="*/ 10262 h 509202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650450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716438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3255 h 508190"/>
                <a:gd name="connsiteX1" fmla="*/ 226244 w 1263192"/>
                <a:gd name="connsiteY1" fmla="*/ 492109 h 508190"/>
                <a:gd name="connsiteX2" fmla="*/ 556182 w 1263192"/>
                <a:gd name="connsiteY2" fmla="*/ 275293 h 508190"/>
                <a:gd name="connsiteX3" fmla="*/ 716438 w 1263192"/>
                <a:gd name="connsiteY3" fmla="*/ 30196 h 508190"/>
                <a:gd name="connsiteX4" fmla="*/ 1084083 w 1263192"/>
                <a:gd name="connsiteY4" fmla="*/ 1915 h 508190"/>
                <a:gd name="connsiteX5" fmla="*/ 1263192 w 1263192"/>
                <a:gd name="connsiteY5" fmla="*/ 11342 h 508190"/>
                <a:gd name="connsiteX0" fmla="*/ 0 w 1263192"/>
                <a:gd name="connsiteY0" fmla="*/ 463856 h 498791"/>
                <a:gd name="connsiteX1" fmla="*/ 226244 w 1263192"/>
                <a:gd name="connsiteY1" fmla="*/ 482710 h 498791"/>
                <a:gd name="connsiteX2" fmla="*/ 556182 w 1263192"/>
                <a:gd name="connsiteY2" fmla="*/ 265894 h 498791"/>
                <a:gd name="connsiteX3" fmla="*/ 716438 w 1263192"/>
                <a:gd name="connsiteY3" fmla="*/ 20797 h 498791"/>
                <a:gd name="connsiteX4" fmla="*/ 1084083 w 1263192"/>
                <a:gd name="connsiteY4" fmla="*/ 11370 h 498791"/>
                <a:gd name="connsiteX5" fmla="*/ 1263192 w 1263192"/>
                <a:gd name="connsiteY5" fmla="*/ 1943 h 498791"/>
                <a:gd name="connsiteX0" fmla="*/ 0 w 1263192"/>
                <a:gd name="connsiteY0" fmla="*/ 463805 h 498740"/>
                <a:gd name="connsiteX1" fmla="*/ 226244 w 1263192"/>
                <a:gd name="connsiteY1" fmla="*/ 482659 h 498740"/>
                <a:gd name="connsiteX2" fmla="*/ 556182 w 1263192"/>
                <a:gd name="connsiteY2" fmla="*/ 265843 h 498740"/>
                <a:gd name="connsiteX3" fmla="*/ 772999 w 1263192"/>
                <a:gd name="connsiteY3" fmla="*/ 30173 h 498740"/>
                <a:gd name="connsiteX4" fmla="*/ 1084083 w 1263192"/>
                <a:gd name="connsiteY4" fmla="*/ 11319 h 498740"/>
                <a:gd name="connsiteX5" fmla="*/ 1263192 w 1263192"/>
                <a:gd name="connsiteY5" fmla="*/ 1892 h 498740"/>
                <a:gd name="connsiteX0" fmla="*/ 0 w 1263192"/>
                <a:gd name="connsiteY0" fmla="*/ 463805 h 486816"/>
                <a:gd name="connsiteX1" fmla="*/ 367646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63805 h 486816"/>
                <a:gd name="connsiteX1" fmla="*/ 414780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78598 h 501609"/>
                <a:gd name="connsiteX1" fmla="*/ 414780 w 1263192"/>
                <a:gd name="connsiteY1" fmla="*/ 478598 h 501609"/>
                <a:gd name="connsiteX2" fmla="*/ 556182 w 1263192"/>
                <a:gd name="connsiteY2" fmla="*/ 280636 h 501609"/>
                <a:gd name="connsiteX3" fmla="*/ 772999 w 1263192"/>
                <a:gd name="connsiteY3" fmla="*/ 16686 h 501609"/>
                <a:gd name="connsiteX4" fmla="*/ 1084083 w 1263192"/>
                <a:gd name="connsiteY4" fmla="*/ 26112 h 501609"/>
                <a:gd name="connsiteX5" fmla="*/ 1263192 w 1263192"/>
                <a:gd name="connsiteY5" fmla="*/ 16685 h 501609"/>
                <a:gd name="connsiteX0" fmla="*/ 0 w 1263192"/>
                <a:gd name="connsiteY0" fmla="*/ 494442 h 517453"/>
                <a:gd name="connsiteX1" fmla="*/ 414780 w 1263192"/>
                <a:gd name="connsiteY1" fmla="*/ 494442 h 517453"/>
                <a:gd name="connsiteX2" fmla="*/ 556182 w 1263192"/>
                <a:gd name="connsiteY2" fmla="*/ 296480 h 517453"/>
                <a:gd name="connsiteX3" fmla="*/ 772999 w 1263192"/>
                <a:gd name="connsiteY3" fmla="*/ 32530 h 517453"/>
                <a:gd name="connsiteX4" fmla="*/ 1084083 w 1263192"/>
                <a:gd name="connsiteY4" fmla="*/ 4248 h 517453"/>
                <a:gd name="connsiteX5" fmla="*/ 1263192 w 1263192"/>
                <a:gd name="connsiteY5" fmla="*/ 32529 h 517453"/>
                <a:gd name="connsiteX0" fmla="*/ 0 w 1282046"/>
                <a:gd name="connsiteY0" fmla="*/ 493187 h 516198"/>
                <a:gd name="connsiteX1" fmla="*/ 414780 w 1282046"/>
                <a:gd name="connsiteY1" fmla="*/ 493187 h 516198"/>
                <a:gd name="connsiteX2" fmla="*/ 556182 w 1282046"/>
                <a:gd name="connsiteY2" fmla="*/ 295225 h 516198"/>
                <a:gd name="connsiteX3" fmla="*/ 772999 w 1282046"/>
                <a:gd name="connsiteY3" fmla="*/ 31275 h 516198"/>
                <a:gd name="connsiteX4" fmla="*/ 1084083 w 1282046"/>
                <a:gd name="connsiteY4" fmla="*/ 2993 h 516198"/>
                <a:gd name="connsiteX5" fmla="*/ 1282046 w 1282046"/>
                <a:gd name="connsiteY5" fmla="*/ 12421 h 516198"/>
                <a:gd name="connsiteX0" fmla="*/ 0 w 1282046"/>
                <a:gd name="connsiteY0" fmla="*/ 493187 h 495494"/>
                <a:gd name="connsiteX1" fmla="*/ 216817 w 1282046"/>
                <a:gd name="connsiteY1" fmla="*/ 248090 h 495494"/>
                <a:gd name="connsiteX2" fmla="*/ 556182 w 1282046"/>
                <a:gd name="connsiteY2" fmla="*/ 295225 h 495494"/>
                <a:gd name="connsiteX3" fmla="*/ 772999 w 1282046"/>
                <a:gd name="connsiteY3" fmla="*/ 31275 h 495494"/>
                <a:gd name="connsiteX4" fmla="*/ 1084083 w 1282046"/>
                <a:gd name="connsiteY4" fmla="*/ 2993 h 495494"/>
                <a:gd name="connsiteX5" fmla="*/ 1282046 w 1282046"/>
                <a:gd name="connsiteY5" fmla="*/ 12421 h 495494"/>
                <a:gd name="connsiteX0" fmla="*/ 0 w 1282046"/>
                <a:gd name="connsiteY0" fmla="*/ 491030 h 493754"/>
                <a:gd name="connsiteX1" fmla="*/ 216817 w 1282046"/>
                <a:gd name="connsiteY1" fmla="*/ 245933 h 493754"/>
                <a:gd name="connsiteX2" fmla="*/ 490194 w 1282046"/>
                <a:gd name="connsiteY2" fmla="*/ 47971 h 493754"/>
                <a:gd name="connsiteX3" fmla="*/ 772999 w 1282046"/>
                <a:gd name="connsiteY3" fmla="*/ 29118 h 493754"/>
                <a:gd name="connsiteX4" fmla="*/ 1084083 w 1282046"/>
                <a:gd name="connsiteY4" fmla="*/ 836 h 493754"/>
                <a:gd name="connsiteX5" fmla="*/ 1282046 w 1282046"/>
                <a:gd name="connsiteY5" fmla="*/ 10264 h 493754"/>
                <a:gd name="connsiteX0" fmla="*/ 0 w 1282046"/>
                <a:gd name="connsiteY0" fmla="*/ 519779 h 522503"/>
                <a:gd name="connsiteX1" fmla="*/ 216817 w 1282046"/>
                <a:gd name="connsiteY1" fmla="*/ 274682 h 522503"/>
                <a:gd name="connsiteX2" fmla="*/ 490194 w 1282046"/>
                <a:gd name="connsiteY2" fmla="*/ 76720 h 522503"/>
                <a:gd name="connsiteX3" fmla="*/ 782426 w 1282046"/>
                <a:gd name="connsiteY3" fmla="*/ 1307 h 522503"/>
                <a:gd name="connsiteX4" fmla="*/ 1084083 w 1282046"/>
                <a:gd name="connsiteY4" fmla="*/ 29585 h 522503"/>
                <a:gd name="connsiteX5" fmla="*/ 1282046 w 1282046"/>
                <a:gd name="connsiteY5" fmla="*/ 39013 h 522503"/>
                <a:gd name="connsiteX0" fmla="*/ 0 w 1282046"/>
                <a:gd name="connsiteY0" fmla="*/ 519779 h 522392"/>
                <a:gd name="connsiteX1" fmla="*/ 235671 w 1282046"/>
                <a:gd name="connsiteY1" fmla="*/ 265255 h 522392"/>
                <a:gd name="connsiteX2" fmla="*/ 490194 w 1282046"/>
                <a:gd name="connsiteY2" fmla="*/ 76720 h 522392"/>
                <a:gd name="connsiteX3" fmla="*/ 782426 w 1282046"/>
                <a:gd name="connsiteY3" fmla="*/ 1307 h 522392"/>
                <a:gd name="connsiteX4" fmla="*/ 1084083 w 1282046"/>
                <a:gd name="connsiteY4" fmla="*/ 29585 h 522392"/>
                <a:gd name="connsiteX5" fmla="*/ 1282046 w 1282046"/>
                <a:gd name="connsiteY5" fmla="*/ 39013 h 522392"/>
                <a:gd name="connsiteX0" fmla="*/ 0 w 1282046"/>
                <a:gd name="connsiteY0" fmla="*/ 519779 h 522025"/>
                <a:gd name="connsiteX1" fmla="*/ 235671 w 1282046"/>
                <a:gd name="connsiteY1" fmla="*/ 227548 h 522025"/>
                <a:gd name="connsiteX2" fmla="*/ 490194 w 1282046"/>
                <a:gd name="connsiteY2" fmla="*/ 76720 h 522025"/>
                <a:gd name="connsiteX3" fmla="*/ 782426 w 1282046"/>
                <a:gd name="connsiteY3" fmla="*/ 1307 h 522025"/>
                <a:gd name="connsiteX4" fmla="*/ 1084083 w 1282046"/>
                <a:gd name="connsiteY4" fmla="*/ 29585 h 522025"/>
                <a:gd name="connsiteX5" fmla="*/ 1282046 w 1282046"/>
                <a:gd name="connsiteY5" fmla="*/ 39013 h 522025"/>
                <a:gd name="connsiteX0" fmla="*/ 0 w 1282046"/>
                <a:gd name="connsiteY0" fmla="*/ 519779 h 522191"/>
                <a:gd name="connsiteX1" fmla="*/ 235671 w 1282046"/>
                <a:gd name="connsiteY1" fmla="*/ 227548 h 522191"/>
                <a:gd name="connsiteX2" fmla="*/ 490194 w 1282046"/>
                <a:gd name="connsiteY2" fmla="*/ 76720 h 522191"/>
                <a:gd name="connsiteX3" fmla="*/ 782426 w 1282046"/>
                <a:gd name="connsiteY3" fmla="*/ 1307 h 522191"/>
                <a:gd name="connsiteX4" fmla="*/ 1084083 w 1282046"/>
                <a:gd name="connsiteY4" fmla="*/ 29585 h 522191"/>
                <a:gd name="connsiteX5" fmla="*/ 1282046 w 1282046"/>
                <a:gd name="connsiteY5" fmla="*/ 39013 h 522191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39296 h 539296"/>
                <a:gd name="connsiteX1" fmla="*/ 235671 w 1282046"/>
                <a:gd name="connsiteY1" fmla="*/ 247065 h 539296"/>
                <a:gd name="connsiteX2" fmla="*/ 490194 w 1282046"/>
                <a:gd name="connsiteY2" fmla="*/ 96237 h 539296"/>
                <a:gd name="connsiteX3" fmla="*/ 782426 w 1282046"/>
                <a:gd name="connsiteY3" fmla="*/ 20824 h 539296"/>
                <a:gd name="connsiteX4" fmla="*/ 1093509 w 1282046"/>
                <a:gd name="connsiteY4" fmla="*/ 1968 h 539296"/>
                <a:gd name="connsiteX5" fmla="*/ 1282046 w 1282046"/>
                <a:gd name="connsiteY5" fmla="*/ 58530 h 539296"/>
                <a:gd name="connsiteX0" fmla="*/ 0 w 1282046"/>
                <a:gd name="connsiteY0" fmla="*/ 540955 h 540955"/>
                <a:gd name="connsiteX1" fmla="*/ 235671 w 1282046"/>
                <a:gd name="connsiteY1" fmla="*/ 248724 h 540955"/>
                <a:gd name="connsiteX2" fmla="*/ 490194 w 1282046"/>
                <a:gd name="connsiteY2" fmla="*/ 97896 h 540955"/>
                <a:gd name="connsiteX3" fmla="*/ 782426 w 1282046"/>
                <a:gd name="connsiteY3" fmla="*/ 22483 h 540955"/>
                <a:gd name="connsiteX4" fmla="*/ 1093509 w 1282046"/>
                <a:gd name="connsiteY4" fmla="*/ 3627 h 540955"/>
                <a:gd name="connsiteX5" fmla="*/ 1282046 w 1282046"/>
                <a:gd name="connsiteY5" fmla="*/ 3628 h 540955"/>
                <a:gd name="connsiteX0" fmla="*/ 0 w 1282046"/>
                <a:gd name="connsiteY0" fmla="*/ 584622 h 584622"/>
                <a:gd name="connsiteX1" fmla="*/ 235671 w 1282046"/>
                <a:gd name="connsiteY1" fmla="*/ 292391 h 584622"/>
                <a:gd name="connsiteX2" fmla="*/ 490194 w 1282046"/>
                <a:gd name="connsiteY2" fmla="*/ 141563 h 584622"/>
                <a:gd name="connsiteX3" fmla="*/ 782426 w 1282046"/>
                <a:gd name="connsiteY3" fmla="*/ 66150 h 584622"/>
                <a:gd name="connsiteX4" fmla="*/ 1093509 w 1282046"/>
                <a:gd name="connsiteY4" fmla="*/ 160 h 584622"/>
                <a:gd name="connsiteX5" fmla="*/ 1282046 w 1282046"/>
                <a:gd name="connsiteY5" fmla="*/ 47295 h 584622"/>
                <a:gd name="connsiteX0" fmla="*/ 0 w 1329180"/>
                <a:gd name="connsiteY0" fmla="*/ 632348 h 632348"/>
                <a:gd name="connsiteX1" fmla="*/ 235671 w 1329180"/>
                <a:gd name="connsiteY1" fmla="*/ 340117 h 632348"/>
                <a:gd name="connsiteX2" fmla="*/ 490194 w 1329180"/>
                <a:gd name="connsiteY2" fmla="*/ 189289 h 632348"/>
                <a:gd name="connsiteX3" fmla="*/ 782426 w 1329180"/>
                <a:gd name="connsiteY3" fmla="*/ 113876 h 632348"/>
                <a:gd name="connsiteX4" fmla="*/ 1093509 w 1329180"/>
                <a:gd name="connsiteY4" fmla="*/ 47886 h 632348"/>
                <a:gd name="connsiteX5" fmla="*/ 1329180 w 1329180"/>
                <a:gd name="connsiteY5" fmla="*/ 753 h 632348"/>
                <a:gd name="connsiteX0" fmla="*/ 0 w 1329180"/>
                <a:gd name="connsiteY0" fmla="*/ 632295 h 632295"/>
                <a:gd name="connsiteX1" fmla="*/ 235671 w 1329180"/>
                <a:gd name="connsiteY1" fmla="*/ 340064 h 632295"/>
                <a:gd name="connsiteX2" fmla="*/ 490194 w 1329180"/>
                <a:gd name="connsiteY2" fmla="*/ 189236 h 632295"/>
                <a:gd name="connsiteX3" fmla="*/ 791853 w 1329180"/>
                <a:gd name="connsiteY3" fmla="*/ 94969 h 632295"/>
                <a:gd name="connsiteX4" fmla="*/ 1093509 w 1329180"/>
                <a:gd name="connsiteY4" fmla="*/ 47833 h 632295"/>
                <a:gd name="connsiteX5" fmla="*/ 1329180 w 1329180"/>
                <a:gd name="connsiteY5" fmla="*/ 700 h 632295"/>
                <a:gd name="connsiteX0" fmla="*/ 0 w 1329180"/>
                <a:gd name="connsiteY0" fmla="*/ 632295 h 632295"/>
                <a:gd name="connsiteX1" fmla="*/ 235671 w 1329180"/>
                <a:gd name="connsiteY1" fmla="*/ 340064 h 632295"/>
                <a:gd name="connsiteX2" fmla="*/ 490194 w 1329180"/>
                <a:gd name="connsiteY2" fmla="*/ 189236 h 632295"/>
                <a:gd name="connsiteX3" fmla="*/ 791853 w 1329180"/>
                <a:gd name="connsiteY3" fmla="*/ 94969 h 632295"/>
                <a:gd name="connsiteX4" fmla="*/ 1093509 w 1329180"/>
                <a:gd name="connsiteY4" fmla="*/ 47833 h 632295"/>
                <a:gd name="connsiteX5" fmla="*/ 1329180 w 1329180"/>
                <a:gd name="connsiteY5" fmla="*/ 700 h 632295"/>
                <a:gd name="connsiteX0" fmla="*/ 0 w 1348034"/>
                <a:gd name="connsiteY0" fmla="*/ 604865 h 604865"/>
                <a:gd name="connsiteX1" fmla="*/ 235671 w 1348034"/>
                <a:gd name="connsiteY1" fmla="*/ 312634 h 604865"/>
                <a:gd name="connsiteX2" fmla="*/ 490194 w 1348034"/>
                <a:gd name="connsiteY2" fmla="*/ 161806 h 604865"/>
                <a:gd name="connsiteX3" fmla="*/ 791853 w 1348034"/>
                <a:gd name="connsiteY3" fmla="*/ 67539 h 604865"/>
                <a:gd name="connsiteX4" fmla="*/ 1093509 w 1348034"/>
                <a:gd name="connsiteY4" fmla="*/ 20403 h 604865"/>
                <a:gd name="connsiteX5" fmla="*/ 1348034 w 1348034"/>
                <a:gd name="connsiteY5" fmla="*/ 1551 h 604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48034" h="604865">
                  <a:moveTo>
                    <a:pt x="0" y="604865"/>
                  </a:moveTo>
                  <a:cubicBezTo>
                    <a:pt x="52633" y="520023"/>
                    <a:pt x="144546" y="395903"/>
                    <a:pt x="235671" y="312634"/>
                  </a:cubicBezTo>
                  <a:cubicBezTo>
                    <a:pt x="326796" y="229365"/>
                    <a:pt x="397497" y="202655"/>
                    <a:pt x="490194" y="161806"/>
                  </a:cubicBezTo>
                  <a:cubicBezTo>
                    <a:pt x="582891" y="120957"/>
                    <a:pt x="691300" y="91106"/>
                    <a:pt x="791853" y="67539"/>
                  </a:cubicBezTo>
                  <a:cubicBezTo>
                    <a:pt x="892406" y="43972"/>
                    <a:pt x="1000812" y="31401"/>
                    <a:pt x="1093509" y="20403"/>
                  </a:cubicBezTo>
                  <a:cubicBezTo>
                    <a:pt x="1186206" y="9405"/>
                    <a:pt x="1309541" y="-4734"/>
                    <a:pt x="1348034" y="1551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4" name="Group 113"/>
            <p:cNvGrpSpPr/>
            <p:nvPr/>
          </p:nvGrpSpPr>
          <p:grpSpPr>
            <a:xfrm>
              <a:off x="5846522" y="973058"/>
              <a:ext cx="2379936" cy="1254773"/>
              <a:chOff x="5846522" y="973058"/>
              <a:chExt cx="2379936" cy="1254773"/>
            </a:xfrm>
          </p:grpSpPr>
          <p:sp>
            <p:nvSpPr>
              <p:cNvPr id="115" name="TextBox 114"/>
              <p:cNvSpPr txBox="1"/>
              <p:nvPr/>
            </p:nvSpPr>
            <p:spPr>
              <a:xfrm>
                <a:off x="6717936" y="1461324"/>
                <a:ext cx="118814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tx2"/>
                    </a:solidFill>
                  </a:rPr>
                  <a:t>Half Slope</a:t>
                </a:r>
                <a:endParaRPr lang="en-US" sz="1600" b="1" dirty="0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5846522" y="973058"/>
                <a:ext cx="2379936" cy="1254773"/>
                <a:chOff x="5846522" y="973058"/>
                <a:chExt cx="2379936" cy="1254773"/>
              </a:xfrm>
            </p:grpSpPr>
            <p:grpSp>
              <p:nvGrpSpPr>
                <p:cNvPr id="117" name="Group 116"/>
                <p:cNvGrpSpPr/>
                <p:nvPr/>
              </p:nvGrpSpPr>
              <p:grpSpPr>
                <a:xfrm>
                  <a:off x="5846522" y="973058"/>
                  <a:ext cx="2379936" cy="1254773"/>
                  <a:chOff x="484188" y="1890273"/>
                  <a:chExt cx="2379936" cy="1254773"/>
                </a:xfrm>
              </p:grpSpPr>
              <p:grpSp>
                <p:nvGrpSpPr>
                  <p:cNvPr id="121" name="Group 120"/>
                  <p:cNvGrpSpPr/>
                  <p:nvPr/>
                </p:nvGrpSpPr>
                <p:grpSpPr>
                  <a:xfrm>
                    <a:off x="484188" y="1890273"/>
                    <a:ext cx="1717404" cy="1254773"/>
                    <a:chOff x="6553200" y="3124200"/>
                    <a:chExt cx="1717404" cy="1254773"/>
                  </a:xfrm>
                </p:grpSpPr>
                <p:grpSp>
                  <p:nvGrpSpPr>
                    <p:cNvPr id="123" name="Group 122"/>
                    <p:cNvGrpSpPr/>
                    <p:nvPr/>
                  </p:nvGrpSpPr>
                  <p:grpSpPr>
                    <a:xfrm>
                      <a:off x="6553200" y="3124200"/>
                      <a:ext cx="1717404" cy="1254773"/>
                      <a:chOff x="2221414" y="2672593"/>
                      <a:chExt cx="1717404" cy="1254773"/>
                    </a:xfrm>
                  </p:grpSpPr>
                  <p:grpSp>
                    <p:nvGrpSpPr>
                      <p:cNvPr id="125" name="Group 124"/>
                      <p:cNvGrpSpPr/>
                      <p:nvPr/>
                    </p:nvGrpSpPr>
                    <p:grpSpPr>
                      <a:xfrm>
                        <a:off x="2221414" y="2672593"/>
                        <a:ext cx="1656397" cy="914400"/>
                        <a:chOff x="2221414" y="2672593"/>
                        <a:chExt cx="1656397" cy="914400"/>
                      </a:xfrm>
                    </p:grpSpPr>
                    <p:grpSp>
                      <p:nvGrpSpPr>
                        <p:cNvPr id="127" name="Group 126"/>
                        <p:cNvGrpSpPr/>
                        <p:nvPr/>
                      </p:nvGrpSpPr>
                      <p:grpSpPr>
                        <a:xfrm>
                          <a:off x="2658611" y="2672593"/>
                          <a:ext cx="1219200" cy="914400"/>
                          <a:chOff x="2658611" y="2672593"/>
                          <a:chExt cx="1219200" cy="914400"/>
                        </a:xfrm>
                      </p:grpSpPr>
                      <p:cxnSp>
                        <p:nvCxnSpPr>
                          <p:cNvPr id="129" name="Straight Arrow Connector 128"/>
                          <p:cNvCxnSpPr/>
                          <p:nvPr/>
                        </p:nvCxnSpPr>
                        <p:spPr>
                          <a:xfrm flipV="1">
                            <a:off x="2667000" y="2672593"/>
                            <a:ext cx="0" cy="9144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30" name="Straight Arrow Connector 129"/>
                          <p:cNvCxnSpPr/>
                          <p:nvPr/>
                        </p:nvCxnSpPr>
                        <p:spPr>
                          <a:xfrm rot="5400000" flipV="1">
                            <a:off x="3268211" y="2953984"/>
                            <a:ext cx="0" cy="12192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128" name="TextBox 127"/>
                        <p:cNvSpPr txBox="1"/>
                        <p:nvPr/>
                      </p:nvSpPr>
                      <p:spPr>
                        <a:xfrm>
                          <a:off x="2221414" y="2828300"/>
                          <a:ext cx="461665" cy="66511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vert="vert270" wrap="none" rtlCol="0">
                          <a:spAutoFit/>
                        </a:bodyPr>
                        <a:lstStyle/>
                        <a:p>
                          <a:r>
                            <a:rPr lang="en-US" dirty="0" smtClean="0">
                              <a:solidFill>
                                <a:srgbClr val="0000CC"/>
                              </a:solidFill>
                            </a:rPr>
                            <a:t>Value</a:t>
                          </a:r>
                          <a:endParaRPr lang="en-US" dirty="0">
                            <a:solidFill>
                              <a:srgbClr val="0000CC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126" name="TextBox 125"/>
                      <p:cNvSpPr txBox="1"/>
                      <p:nvPr/>
                    </p:nvSpPr>
                    <p:spPr>
                      <a:xfrm>
                        <a:off x="2597603" y="3558034"/>
                        <a:ext cx="13412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parameter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  <p:cxnSp>
                  <p:nvCxnSpPr>
                    <p:cNvPr id="124" name="Straight Arrow Connector 123"/>
                    <p:cNvCxnSpPr/>
                    <p:nvPr/>
                  </p:nvCxnSpPr>
                  <p:spPr>
                    <a:xfrm flipV="1">
                      <a:off x="6996240" y="3511695"/>
                      <a:ext cx="245013" cy="487700"/>
                    </a:xfrm>
                    <a:prstGeom prst="straightConnector1">
                      <a:avLst/>
                    </a:prstGeom>
                    <a:ln w="38100">
                      <a:solidFill>
                        <a:srgbClr val="00CC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22" name="Straight Arrow Connector 121"/>
                  <p:cNvCxnSpPr/>
                  <p:nvPr/>
                </p:nvCxnSpPr>
                <p:spPr>
                  <a:xfrm>
                    <a:off x="2254524" y="1904972"/>
                    <a:ext cx="609600" cy="0"/>
                  </a:xfrm>
                  <a:prstGeom prst="straightConnector1">
                    <a:avLst/>
                  </a:prstGeom>
                  <a:ln w="38100" cmpd="dbl">
                    <a:solidFill>
                      <a:srgbClr val="0000CC"/>
                    </a:solidFill>
                    <a:prstDash val="solid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18" name="Straight Arrow Connector 117"/>
                <p:cNvCxnSpPr/>
                <p:nvPr/>
              </p:nvCxnSpPr>
              <p:spPr>
                <a:xfrm>
                  <a:off x="6717936" y="1111297"/>
                  <a:ext cx="5305" cy="792429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prstDash val="sysDot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19" name="TextBox 118"/>
                    <p:cNvSpPr txBox="1"/>
                    <p:nvPr/>
                  </p:nvSpPr>
                  <p:spPr>
                    <a:xfrm>
                      <a:off x="6277654" y="978268"/>
                      <a:ext cx="1085554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600" b="1" i="0" dirty="0" smtClean="0">
                                <a:solidFill>
                                  <a:srgbClr val="92D050"/>
                                </a:solidFill>
                                <a:latin typeface="Cambria Math" panose="02040503050406030204" pitchFamily="18" charset="0"/>
                              </a:rPr>
                              <m:t>𝐒𝐥𝐨𝐩𝐞</m:t>
                            </m:r>
                            <m:r>
                              <a:rPr lang="en-US" sz="1600" b="1" i="0" dirty="0" smtClean="0">
                                <a:solidFill>
                                  <a:srgbClr val="92D05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0" dirty="0" smtClean="0">
                                <a:solidFill>
                                  <a:srgbClr val="92D05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  <m:r>
                              <a:rPr lang="en-US" sz="1600" b="1" i="0" dirty="0" smtClean="0">
                                <a:solidFill>
                                  <a:srgbClr val="92D05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oMath>
                        </m:oMathPara>
                      </a14:m>
                      <a:endParaRPr lang="en-US" sz="1600" b="1" dirty="0">
                        <a:solidFill>
                          <a:srgbClr val="92D05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119" name="TextBox 118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277654" y="978268"/>
                      <a:ext cx="1085554" cy="338554"/>
                    </a:xfrm>
                    <a:prstGeom prst="rect">
                      <a:avLst/>
                    </a:prstGeom>
                    <a:blipFill rotWithShape="0">
                      <a:blip r:embed="rId12"/>
                      <a:stretch>
                        <a:fillRect b="-1250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</p:grpSp>
      <p:grpSp>
        <p:nvGrpSpPr>
          <p:cNvPr id="294" name="Group 293"/>
          <p:cNvGrpSpPr/>
          <p:nvPr/>
        </p:nvGrpSpPr>
        <p:grpSpPr>
          <a:xfrm>
            <a:off x="6158214" y="5060238"/>
            <a:ext cx="2379936" cy="1428614"/>
            <a:chOff x="5846522" y="987757"/>
            <a:chExt cx="2379936" cy="1428614"/>
          </a:xfrm>
        </p:grpSpPr>
        <p:sp>
          <p:nvSpPr>
            <p:cNvPr id="295" name="TextBox 294"/>
            <p:cNvSpPr txBox="1"/>
            <p:nvPr/>
          </p:nvSpPr>
          <p:spPr>
            <a:xfrm>
              <a:off x="6717936" y="1461324"/>
              <a:ext cx="11881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chemeClr val="tx2"/>
                  </a:solidFill>
                </a:rPr>
                <a:t>Half Slope</a:t>
              </a:r>
              <a:endParaRPr lang="en-US" sz="1600" b="1" dirty="0">
                <a:solidFill>
                  <a:schemeClr val="tx2"/>
                </a:solidFill>
              </a:endParaRPr>
            </a:p>
          </p:txBody>
        </p:sp>
        <p:grpSp>
          <p:nvGrpSpPr>
            <p:cNvPr id="296" name="Group 295"/>
            <p:cNvGrpSpPr/>
            <p:nvPr/>
          </p:nvGrpSpPr>
          <p:grpSpPr>
            <a:xfrm>
              <a:off x="5846522" y="987757"/>
              <a:ext cx="2379936" cy="1428614"/>
              <a:chOff x="5846522" y="987757"/>
              <a:chExt cx="2379936" cy="1428614"/>
            </a:xfrm>
          </p:grpSpPr>
          <p:grpSp>
            <p:nvGrpSpPr>
              <p:cNvPr id="297" name="Group 296"/>
              <p:cNvGrpSpPr/>
              <p:nvPr/>
            </p:nvGrpSpPr>
            <p:grpSpPr>
              <a:xfrm>
                <a:off x="5846522" y="987757"/>
                <a:ext cx="2379936" cy="1428614"/>
                <a:chOff x="484188" y="1904972"/>
                <a:chExt cx="2379936" cy="1428614"/>
              </a:xfrm>
            </p:grpSpPr>
            <p:grpSp>
              <p:nvGrpSpPr>
                <p:cNvPr id="300" name="Group 299"/>
                <p:cNvGrpSpPr/>
                <p:nvPr/>
              </p:nvGrpSpPr>
              <p:grpSpPr>
                <a:xfrm>
                  <a:off x="484188" y="2078813"/>
                  <a:ext cx="1717404" cy="1254773"/>
                  <a:chOff x="6553200" y="3312740"/>
                  <a:chExt cx="1717404" cy="1254773"/>
                </a:xfrm>
              </p:grpSpPr>
              <p:grpSp>
                <p:nvGrpSpPr>
                  <p:cNvPr id="302" name="Group 301"/>
                  <p:cNvGrpSpPr/>
                  <p:nvPr/>
                </p:nvGrpSpPr>
                <p:grpSpPr>
                  <a:xfrm>
                    <a:off x="6553200" y="3312740"/>
                    <a:ext cx="1717404" cy="1254773"/>
                    <a:chOff x="2221414" y="2861133"/>
                    <a:chExt cx="1717404" cy="1254773"/>
                  </a:xfrm>
                </p:grpSpPr>
                <p:grpSp>
                  <p:nvGrpSpPr>
                    <p:cNvPr id="304" name="Group 303"/>
                    <p:cNvGrpSpPr/>
                    <p:nvPr/>
                  </p:nvGrpSpPr>
                  <p:grpSpPr>
                    <a:xfrm>
                      <a:off x="2221414" y="2861133"/>
                      <a:ext cx="1656397" cy="914400"/>
                      <a:chOff x="2221414" y="2861133"/>
                      <a:chExt cx="1656397" cy="914400"/>
                    </a:xfrm>
                  </p:grpSpPr>
                  <p:grpSp>
                    <p:nvGrpSpPr>
                      <p:cNvPr id="306" name="Group 305"/>
                      <p:cNvGrpSpPr/>
                      <p:nvPr/>
                    </p:nvGrpSpPr>
                    <p:grpSpPr>
                      <a:xfrm>
                        <a:off x="2658611" y="2861133"/>
                        <a:ext cx="1219200" cy="914400"/>
                        <a:chOff x="2658611" y="2861133"/>
                        <a:chExt cx="1219200" cy="914400"/>
                      </a:xfrm>
                    </p:grpSpPr>
                    <p:cxnSp>
                      <p:nvCxnSpPr>
                        <p:cNvPr id="308" name="Straight Arrow Connector 307"/>
                        <p:cNvCxnSpPr/>
                        <p:nvPr/>
                      </p:nvCxnSpPr>
                      <p:spPr>
                        <a:xfrm flipV="1">
                          <a:off x="2667000" y="2861133"/>
                          <a:ext cx="0" cy="914400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09" name="Straight Arrow Connector 308"/>
                        <p:cNvCxnSpPr/>
                        <p:nvPr/>
                      </p:nvCxnSpPr>
                      <p:spPr>
                        <a:xfrm rot="5400000" flipV="1">
                          <a:off x="3268211" y="3142524"/>
                          <a:ext cx="0" cy="1219200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307" name="TextBox 306"/>
                      <p:cNvSpPr txBox="1"/>
                      <p:nvPr/>
                    </p:nvSpPr>
                    <p:spPr>
                      <a:xfrm>
                        <a:off x="2221414" y="3016840"/>
                        <a:ext cx="461665" cy="66511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vert="vert270" wrap="non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Value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305" name="TextBox 304"/>
                    <p:cNvSpPr txBox="1"/>
                    <p:nvPr/>
                  </p:nvSpPr>
                  <p:spPr>
                    <a:xfrm>
                      <a:off x="2597603" y="3746574"/>
                      <a:ext cx="1341215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parameter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cxnSp>
                <p:nvCxnSpPr>
                  <p:cNvPr id="303" name="Straight Arrow Connector 302"/>
                  <p:cNvCxnSpPr/>
                  <p:nvPr/>
                </p:nvCxnSpPr>
                <p:spPr>
                  <a:xfrm>
                    <a:off x="6996240" y="3999395"/>
                    <a:ext cx="460304" cy="4305"/>
                  </a:xfrm>
                  <a:prstGeom prst="straightConnector1">
                    <a:avLst/>
                  </a:prstGeom>
                  <a:ln w="38100">
                    <a:solidFill>
                      <a:srgbClr val="0000CC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01" name="Straight Arrow Connector 300"/>
                <p:cNvCxnSpPr/>
                <p:nvPr/>
              </p:nvCxnSpPr>
              <p:spPr>
                <a:xfrm>
                  <a:off x="2254524" y="1904972"/>
                  <a:ext cx="609600" cy="0"/>
                </a:xfrm>
                <a:prstGeom prst="straightConnector1">
                  <a:avLst/>
                </a:prstGeom>
                <a:ln w="38100" cmpd="dbl">
                  <a:solidFill>
                    <a:srgbClr val="0000CC"/>
                  </a:solidFill>
                  <a:prstDash val="soli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98" name="Straight Arrow Connector 297"/>
              <p:cNvCxnSpPr/>
              <p:nvPr/>
            </p:nvCxnSpPr>
            <p:spPr>
              <a:xfrm>
                <a:off x="6717936" y="1224421"/>
                <a:ext cx="5305" cy="792429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prstDash val="sysDot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10" name="TextBox 309"/>
              <p:cNvSpPr txBox="1"/>
              <p:nvPr/>
            </p:nvSpPr>
            <p:spPr>
              <a:xfrm>
                <a:off x="6559926" y="2909935"/>
                <a:ext cx="111761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0" dirty="0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𝐕𝐚𝐥𝐮𝐞</m:t>
                      </m:r>
                      <m:r>
                        <a:rPr lang="en-US" sz="1600" b="1" i="0" dirty="0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600" b="1" i="0" dirty="0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600" b="1" i="0" dirty="0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600" b="1" dirty="0">
                  <a:solidFill>
                    <a:srgbClr val="0000CC"/>
                  </a:solidFill>
                </a:endParaRPr>
              </a:p>
            </p:txBody>
          </p:sp>
        </mc:Choice>
        <mc:Fallback xmlns="">
          <p:sp>
            <p:nvSpPr>
              <p:cNvPr id="310" name="TextBox 30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9926" y="2909935"/>
                <a:ext cx="1117614" cy="338554"/>
              </a:xfrm>
              <a:prstGeom prst="rect">
                <a:avLst/>
              </a:prstGeom>
              <a:blipFill rotWithShape="0">
                <a:blip r:embed="rId13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0" name="Group 109"/>
          <p:cNvGrpSpPr/>
          <p:nvPr/>
        </p:nvGrpSpPr>
        <p:grpSpPr>
          <a:xfrm>
            <a:off x="6158214" y="3834804"/>
            <a:ext cx="2379936" cy="1254773"/>
            <a:chOff x="5846522" y="973058"/>
            <a:chExt cx="2379936" cy="1254773"/>
          </a:xfrm>
        </p:grpSpPr>
        <p:sp>
          <p:nvSpPr>
            <p:cNvPr id="111" name="TextBox 110"/>
            <p:cNvSpPr txBox="1"/>
            <p:nvPr/>
          </p:nvSpPr>
          <p:spPr>
            <a:xfrm>
              <a:off x="6717936" y="1461324"/>
              <a:ext cx="11881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chemeClr val="tx2"/>
                  </a:solidFill>
                </a:rPr>
                <a:t>Half Slope</a:t>
              </a:r>
              <a:endParaRPr lang="en-US" sz="1600" b="1" dirty="0">
                <a:solidFill>
                  <a:schemeClr val="tx2"/>
                </a:solidFill>
              </a:endParaRPr>
            </a:p>
          </p:txBody>
        </p:sp>
        <p:grpSp>
          <p:nvGrpSpPr>
            <p:cNvPr id="112" name="Group 111"/>
            <p:cNvGrpSpPr/>
            <p:nvPr/>
          </p:nvGrpSpPr>
          <p:grpSpPr>
            <a:xfrm>
              <a:off x="5846522" y="973058"/>
              <a:ext cx="2379936" cy="1254773"/>
              <a:chOff x="5846522" y="973058"/>
              <a:chExt cx="2379936" cy="1254773"/>
            </a:xfrm>
          </p:grpSpPr>
          <p:grpSp>
            <p:nvGrpSpPr>
              <p:cNvPr id="113" name="Group 112"/>
              <p:cNvGrpSpPr/>
              <p:nvPr/>
            </p:nvGrpSpPr>
            <p:grpSpPr>
              <a:xfrm>
                <a:off x="5846522" y="973058"/>
                <a:ext cx="2379936" cy="1254773"/>
                <a:chOff x="484188" y="1890273"/>
                <a:chExt cx="2379936" cy="1254773"/>
              </a:xfrm>
            </p:grpSpPr>
            <p:grpSp>
              <p:nvGrpSpPr>
                <p:cNvPr id="134" name="Group 133"/>
                <p:cNvGrpSpPr/>
                <p:nvPr/>
              </p:nvGrpSpPr>
              <p:grpSpPr>
                <a:xfrm>
                  <a:off x="484188" y="1890273"/>
                  <a:ext cx="1717404" cy="1254773"/>
                  <a:chOff x="2221414" y="2672593"/>
                  <a:chExt cx="1717404" cy="1254773"/>
                </a:xfrm>
              </p:grpSpPr>
              <p:grpSp>
                <p:nvGrpSpPr>
                  <p:cNvPr id="136" name="Group 135"/>
                  <p:cNvGrpSpPr/>
                  <p:nvPr/>
                </p:nvGrpSpPr>
                <p:grpSpPr>
                  <a:xfrm>
                    <a:off x="2221414" y="2672593"/>
                    <a:ext cx="1656397" cy="914400"/>
                    <a:chOff x="2221414" y="2672593"/>
                    <a:chExt cx="1656397" cy="914400"/>
                  </a:xfrm>
                </p:grpSpPr>
                <p:grpSp>
                  <p:nvGrpSpPr>
                    <p:cNvPr id="138" name="Group 137"/>
                    <p:cNvGrpSpPr/>
                    <p:nvPr/>
                  </p:nvGrpSpPr>
                  <p:grpSpPr>
                    <a:xfrm>
                      <a:off x="2658611" y="2672593"/>
                      <a:ext cx="1219200" cy="914400"/>
                      <a:chOff x="2658611" y="2672593"/>
                      <a:chExt cx="1219200" cy="914400"/>
                    </a:xfrm>
                  </p:grpSpPr>
                  <p:cxnSp>
                    <p:nvCxnSpPr>
                      <p:cNvPr id="140" name="Straight Arrow Connector 139"/>
                      <p:cNvCxnSpPr/>
                      <p:nvPr/>
                    </p:nvCxnSpPr>
                    <p:spPr>
                      <a:xfrm flipV="1">
                        <a:off x="2667000" y="2672593"/>
                        <a:ext cx="0" cy="9144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41" name="Straight Arrow Connector 140"/>
                      <p:cNvCxnSpPr/>
                      <p:nvPr/>
                    </p:nvCxnSpPr>
                    <p:spPr>
                      <a:xfrm rot="5400000" flipV="1">
                        <a:off x="3268211" y="2953984"/>
                        <a:ext cx="0" cy="121920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139" name="TextBox 138"/>
                    <p:cNvSpPr txBox="1"/>
                    <p:nvPr/>
                  </p:nvSpPr>
                  <p:spPr>
                    <a:xfrm>
                      <a:off x="2221414" y="2828300"/>
                      <a:ext cx="461665" cy="665118"/>
                    </a:xfrm>
                    <a:prstGeom prst="rect">
                      <a:avLst/>
                    </a:prstGeom>
                    <a:noFill/>
                  </p:spPr>
                  <p:txBody>
                    <a:bodyPr vert="vert270" wrap="non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Value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sp>
                <p:nvSpPr>
                  <p:cNvPr id="137" name="TextBox 136"/>
                  <p:cNvSpPr txBox="1"/>
                  <p:nvPr/>
                </p:nvSpPr>
                <p:spPr>
                  <a:xfrm>
                    <a:off x="2597603" y="3558034"/>
                    <a:ext cx="1341215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0000CC"/>
                        </a:solidFill>
                      </a:rPr>
                      <a:t>parameter</a:t>
                    </a:r>
                    <a:endParaRPr lang="en-US" dirty="0">
                      <a:solidFill>
                        <a:srgbClr val="0000CC"/>
                      </a:solidFill>
                    </a:endParaRPr>
                  </a:p>
                </p:txBody>
              </p:sp>
            </p:grpSp>
            <p:cxnSp>
              <p:nvCxnSpPr>
                <p:cNvPr id="133" name="Straight Arrow Connector 132"/>
                <p:cNvCxnSpPr/>
                <p:nvPr/>
              </p:nvCxnSpPr>
              <p:spPr>
                <a:xfrm>
                  <a:off x="2254524" y="1904972"/>
                  <a:ext cx="609600" cy="0"/>
                </a:xfrm>
                <a:prstGeom prst="straightConnector1">
                  <a:avLst/>
                </a:prstGeom>
                <a:ln w="38100" cmpd="dbl">
                  <a:solidFill>
                    <a:srgbClr val="0000CC"/>
                  </a:solidFill>
                  <a:prstDash val="soli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0" name="Straight Arrow Connector 119"/>
              <p:cNvCxnSpPr/>
              <p:nvPr/>
            </p:nvCxnSpPr>
            <p:spPr>
              <a:xfrm>
                <a:off x="6717936" y="1111297"/>
                <a:ext cx="5305" cy="792429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prstDash val="sysDot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2" name="Group 141"/>
          <p:cNvGrpSpPr/>
          <p:nvPr/>
        </p:nvGrpSpPr>
        <p:grpSpPr>
          <a:xfrm>
            <a:off x="6149705" y="2183387"/>
            <a:ext cx="2379936" cy="1438103"/>
            <a:chOff x="5846522" y="978268"/>
            <a:chExt cx="2379936" cy="1438103"/>
          </a:xfrm>
        </p:grpSpPr>
        <p:sp>
          <p:nvSpPr>
            <p:cNvPr id="143" name="Freeform 142"/>
            <p:cNvSpPr/>
            <p:nvPr/>
          </p:nvSpPr>
          <p:spPr>
            <a:xfrm>
              <a:off x="6334812" y="1205080"/>
              <a:ext cx="1348034" cy="604865"/>
            </a:xfrm>
            <a:custGeom>
              <a:avLst/>
              <a:gdLst>
                <a:gd name="connsiteX0" fmla="*/ 0 w 1263192"/>
                <a:gd name="connsiteY0" fmla="*/ 472175 h 509202"/>
                <a:gd name="connsiteX1" fmla="*/ 226244 w 1263192"/>
                <a:gd name="connsiteY1" fmla="*/ 491029 h 509202"/>
                <a:gd name="connsiteX2" fmla="*/ 499621 w 1263192"/>
                <a:gd name="connsiteY2" fmla="*/ 245932 h 509202"/>
                <a:gd name="connsiteX3" fmla="*/ 650450 w 1263192"/>
                <a:gd name="connsiteY3" fmla="*/ 29116 h 509202"/>
                <a:gd name="connsiteX4" fmla="*/ 1084083 w 1263192"/>
                <a:gd name="connsiteY4" fmla="*/ 835 h 509202"/>
                <a:gd name="connsiteX5" fmla="*/ 1263192 w 1263192"/>
                <a:gd name="connsiteY5" fmla="*/ 10262 h 509202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650450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716438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3255 h 508190"/>
                <a:gd name="connsiteX1" fmla="*/ 226244 w 1263192"/>
                <a:gd name="connsiteY1" fmla="*/ 492109 h 508190"/>
                <a:gd name="connsiteX2" fmla="*/ 556182 w 1263192"/>
                <a:gd name="connsiteY2" fmla="*/ 275293 h 508190"/>
                <a:gd name="connsiteX3" fmla="*/ 716438 w 1263192"/>
                <a:gd name="connsiteY3" fmla="*/ 30196 h 508190"/>
                <a:gd name="connsiteX4" fmla="*/ 1084083 w 1263192"/>
                <a:gd name="connsiteY4" fmla="*/ 1915 h 508190"/>
                <a:gd name="connsiteX5" fmla="*/ 1263192 w 1263192"/>
                <a:gd name="connsiteY5" fmla="*/ 11342 h 508190"/>
                <a:gd name="connsiteX0" fmla="*/ 0 w 1263192"/>
                <a:gd name="connsiteY0" fmla="*/ 463856 h 498791"/>
                <a:gd name="connsiteX1" fmla="*/ 226244 w 1263192"/>
                <a:gd name="connsiteY1" fmla="*/ 482710 h 498791"/>
                <a:gd name="connsiteX2" fmla="*/ 556182 w 1263192"/>
                <a:gd name="connsiteY2" fmla="*/ 265894 h 498791"/>
                <a:gd name="connsiteX3" fmla="*/ 716438 w 1263192"/>
                <a:gd name="connsiteY3" fmla="*/ 20797 h 498791"/>
                <a:gd name="connsiteX4" fmla="*/ 1084083 w 1263192"/>
                <a:gd name="connsiteY4" fmla="*/ 11370 h 498791"/>
                <a:gd name="connsiteX5" fmla="*/ 1263192 w 1263192"/>
                <a:gd name="connsiteY5" fmla="*/ 1943 h 498791"/>
                <a:gd name="connsiteX0" fmla="*/ 0 w 1263192"/>
                <a:gd name="connsiteY0" fmla="*/ 463805 h 498740"/>
                <a:gd name="connsiteX1" fmla="*/ 226244 w 1263192"/>
                <a:gd name="connsiteY1" fmla="*/ 482659 h 498740"/>
                <a:gd name="connsiteX2" fmla="*/ 556182 w 1263192"/>
                <a:gd name="connsiteY2" fmla="*/ 265843 h 498740"/>
                <a:gd name="connsiteX3" fmla="*/ 772999 w 1263192"/>
                <a:gd name="connsiteY3" fmla="*/ 30173 h 498740"/>
                <a:gd name="connsiteX4" fmla="*/ 1084083 w 1263192"/>
                <a:gd name="connsiteY4" fmla="*/ 11319 h 498740"/>
                <a:gd name="connsiteX5" fmla="*/ 1263192 w 1263192"/>
                <a:gd name="connsiteY5" fmla="*/ 1892 h 498740"/>
                <a:gd name="connsiteX0" fmla="*/ 0 w 1263192"/>
                <a:gd name="connsiteY0" fmla="*/ 463805 h 486816"/>
                <a:gd name="connsiteX1" fmla="*/ 367646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63805 h 486816"/>
                <a:gd name="connsiteX1" fmla="*/ 414780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78598 h 501609"/>
                <a:gd name="connsiteX1" fmla="*/ 414780 w 1263192"/>
                <a:gd name="connsiteY1" fmla="*/ 478598 h 501609"/>
                <a:gd name="connsiteX2" fmla="*/ 556182 w 1263192"/>
                <a:gd name="connsiteY2" fmla="*/ 280636 h 501609"/>
                <a:gd name="connsiteX3" fmla="*/ 772999 w 1263192"/>
                <a:gd name="connsiteY3" fmla="*/ 16686 h 501609"/>
                <a:gd name="connsiteX4" fmla="*/ 1084083 w 1263192"/>
                <a:gd name="connsiteY4" fmla="*/ 26112 h 501609"/>
                <a:gd name="connsiteX5" fmla="*/ 1263192 w 1263192"/>
                <a:gd name="connsiteY5" fmla="*/ 16685 h 501609"/>
                <a:gd name="connsiteX0" fmla="*/ 0 w 1263192"/>
                <a:gd name="connsiteY0" fmla="*/ 494442 h 517453"/>
                <a:gd name="connsiteX1" fmla="*/ 414780 w 1263192"/>
                <a:gd name="connsiteY1" fmla="*/ 494442 h 517453"/>
                <a:gd name="connsiteX2" fmla="*/ 556182 w 1263192"/>
                <a:gd name="connsiteY2" fmla="*/ 296480 h 517453"/>
                <a:gd name="connsiteX3" fmla="*/ 772999 w 1263192"/>
                <a:gd name="connsiteY3" fmla="*/ 32530 h 517453"/>
                <a:gd name="connsiteX4" fmla="*/ 1084083 w 1263192"/>
                <a:gd name="connsiteY4" fmla="*/ 4248 h 517453"/>
                <a:gd name="connsiteX5" fmla="*/ 1263192 w 1263192"/>
                <a:gd name="connsiteY5" fmla="*/ 32529 h 517453"/>
                <a:gd name="connsiteX0" fmla="*/ 0 w 1282046"/>
                <a:gd name="connsiteY0" fmla="*/ 493187 h 516198"/>
                <a:gd name="connsiteX1" fmla="*/ 414780 w 1282046"/>
                <a:gd name="connsiteY1" fmla="*/ 493187 h 516198"/>
                <a:gd name="connsiteX2" fmla="*/ 556182 w 1282046"/>
                <a:gd name="connsiteY2" fmla="*/ 295225 h 516198"/>
                <a:gd name="connsiteX3" fmla="*/ 772999 w 1282046"/>
                <a:gd name="connsiteY3" fmla="*/ 31275 h 516198"/>
                <a:gd name="connsiteX4" fmla="*/ 1084083 w 1282046"/>
                <a:gd name="connsiteY4" fmla="*/ 2993 h 516198"/>
                <a:gd name="connsiteX5" fmla="*/ 1282046 w 1282046"/>
                <a:gd name="connsiteY5" fmla="*/ 12421 h 516198"/>
                <a:gd name="connsiteX0" fmla="*/ 0 w 1282046"/>
                <a:gd name="connsiteY0" fmla="*/ 493187 h 495494"/>
                <a:gd name="connsiteX1" fmla="*/ 216817 w 1282046"/>
                <a:gd name="connsiteY1" fmla="*/ 248090 h 495494"/>
                <a:gd name="connsiteX2" fmla="*/ 556182 w 1282046"/>
                <a:gd name="connsiteY2" fmla="*/ 295225 h 495494"/>
                <a:gd name="connsiteX3" fmla="*/ 772999 w 1282046"/>
                <a:gd name="connsiteY3" fmla="*/ 31275 h 495494"/>
                <a:gd name="connsiteX4" fmla="*/ 1084083 w 1282046"/>
                <a:gd name="connsiteY4" fmla="*/ 2993 h 495494"/>
                <a:gd name="connsiteX5" fmla="*/ 1282046 w 1282046"/>
                <a:gd name="connsiteY5" fmla="*/ 12421 h 495494"/>
                <a:gd name="connsiteX0" fmla="*/ 0 w 1282046"/>
                <a:gd name="connsiteY0" fmla="*/ 491030 h 493754"/>
                <a:gd name="connsiteX1" fmla="*/ 216817 w 1282046"/>
                <a:gd name="connsiteY1" fmla="*/ 245933 h 493754"/>
                <a:gd name="connsiteX2" fmla="*/ 490194 w 1282046"/>
                <a:gd name="connsiteY2" fmla="*/ 47971 h 493754"/>
                <a:gd name="connsiteX3" fmla="*/ 772999 w 1282046"/>
                <a:gd name="connsiteY3" fmla="*/ 29118 h 493754"/>
                <a:gd name="connsiteX4" fmla="*/ 1084083 w 1282046"/>
                <a:gd name="connsiteY4" fmla="*/ 836 h 493754"/>
                <a:gd name="connsiteX5" fmla="*/ 1282046 w 1282046"/>
                <a:gd name="connsiteY5" fmla="*/ 10264 h 493754"/>
                <a:gd name="connsiteX0" fmla="*/ 0 w 1282046"/>
                <a:gd name="connsiteY0" fmla="*/ 519779 h 522503"/>
                <a:gd name="connsiteX1" fmla="*/ 216817 w 1282046"/>
                <a:gd name="connsiteY1" fmla="*/ 274682 h 522503"/>
                <a:gd name="connsiteX2" fmla="*/ 490194 w 1282046"/>
                <a:gd name="connsiteY2" fmla="*/ 76720 h 522503"/>
                <a:gd name="connsiteX3" fmla="*/ 782426 w 1282046"/>
                <a:gd name="connsiteY3" fmla="*/ 1307 h 522503"/>
                <a:gd name="connsiteX4" fmla="*/ 1084083 w 1282046"/>
                <a:gd name="connsiteY4" fmla="*/ 29585 h 522503"/>
                <a:gd name="connsiteX5" fmla="*/ 1282046 w 1282046"/>
                <a:gd name="connsiteY5" fmla="*/ 39013 h 522503"/>
                <a:gd name="connsiteX0" fmla="*/ 0 w 1282046"/>
                <a:gd name="connsiteY0" fmla="*/ 519779 h 522392"/>
                <a:gd name="connsiteX1" fmla="*/ 235671 w 1282046"/>
                <a:gd name="connsiteY1" fmla="*/ 265255 h 522392"/>
                <a:gd name="connsiteX2" fmla="*/ 490194 w 1282046"/>
                <a:gd name="connsiteY2" fmla="*/ 76720 h 522392"/>
                <a:gd name="connsiteX3" fmla="*/ 782426 w 1282046"/>
                <a:gd name="connsiteY3" fmla="*/ 1307 h 522392"/>
                <a:gd name="connsiteX4" fmla="*/ 1084083 w 1282046"/>
                <a:gd name="connsiteY4" fmla="*/ 29585 h 522392"/>
                <a:gd name="connsiteX5" fmla="*/ 1282046 w 1282046"/>
                <a:gd name="connsiteY5" fmla="*/ 39013 h 522392"/>
                <a:gd name="connsiteX0" fmla="*/ 0 w 1282046"/>
                <a:gd name="connsiteY0" fmla="*/ 519779 h 522025"/>
                <a:gd name="connsiteX1" fmla="*/ 235671 w 1282046"/>
                <a:gd name="connsiteY1" fmla="*/ 227548 h 522025"/>
                <a:gd name="connsiteX2" fmla="*/ 490194 w 1282046"/>
                <a:gd name="connsiteY2" fmla="*/ 76720 h 522025"/>
                <a:gd name="connsiteX3" fmla="*/ 782426 w 1282046"/>
                <a:gd name="connsiteY3" fmla="*/ 1307 h 522025"/>
                <a:gd name="connsiteX4" fmla="*/ 1084083 w 1282046"/>
                <a:gd name="connsiteY4" fmla="*/ 29585 h 522025"/>
                <a:gd name="connsiteX5" fmla="*/ 1282046 w 1282046"/>
                <a:gd name="connsiteY5" fmla="*/ 39013 h 522025"/>
                <a:gd name="connsiteX0" fmla="*/ 0 w 1282046"/>
                <a:gd name="connsiteY0" fmla="*/ 519779 h 522191"/>
                <a:gd name="connsiteX1" fmla="*/ 235671 w 1282046"/>
                <a:gd name="connsiteY1" fmla="*/ 227548 h 522191"/>
                <a:gd name="connsiteX2" fmla="*/ 490194 w 1282046"/>
                <a:gd name="connsiteY2" fmla="*/ 76720 h 522191"/>
                <a:gd name="connsiteX3" fmla="*/ 782426 w 1282046"/>
                <a:gd name="connsiteY3" fmla="*/ 1307 h 522191"/>
                <a:gd name="connsiteX4" fmla="*/ 1084083 w 1282046"/>
                <a:gd name="connsiteY4" fmla="*/ 29585 h 522191"/>
                <a:gd name="connsiteX5" fmla="*/ 1282046 w 1282046"/>
                <a:gd name="connsiteY5" fmla="*/ 39013 h 522191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39296 h 539296"/>
                <a:gd name="connsiteX1" fmla="*/ 235671 w 1282046"/>
                <a:gd name="connsiteY1" fmla="*/ 247065 h 539296"/>
                <a:gd name="connsiteX2" fmla="*/ 490194 w 1282046"/>
                <a:gd name="connsiteY2" fmla="*/ 96237 h 539296"/>
                <a:gd name="connsiteX3" fmla="*/ 782426 w 1282046"/>
                <a:gd name="connsiteY3" fmla="*/ 20824 h 539296"/>
                <a:gd name="connsiteX4" fmla="*/ 1093509 w 1282046"/>
                <a:gd name="connsiteY4" fmla="*/ 1968 h 539296"/>
                <a:gd name="connsiteX5" fmla="*/ 1282046 w 1282046"/>
                <a:gd name="connsiteY5" fmla="*/ 58530 h 539296"/>
                <a:gd name="connsiteX0" fmla="*/ 0 w 1282046"/>
                <a:gd name="connsiteY0" fmla="*/ 540955 h 540955"/>
                <a:gd name="connsiteX1" fmla="*/ 235671 w 1282046"/>
                <a:gd name="connsiteY1" fmla="*/ 248724 h 540955"/>
                <a:gd name="connsiteX2" fmla="*/ 490194 w 1282046"/>
                <a:gd name="connsiteY2" fmla="*/ 97896 h 540955"/>
                <a:gd name="connsiteX3" fmla="*/ 782426 w 1282046"/>
                <a:gd name="connsiteY3" fmla="*/ 22483 h 540955"/>
                <a:gd name="connsiteX4" fmla="*/ 1093509 w 1282046"/>
                <a:gd name="connsiteY4" fmla="*/ 3627 h 540955"/>
                <a:gd name="connsiteX5" fmla="*/ 1282046 w 1282046"/>
                <a:gd name="connsiteY5" fmla="*/ 3628 h 540955"/>
                <a:gd name="connsiteX0" fmla="*/ 0 w 1282046"/>
                <a:gd name="connsiteY0" fmla="*/ 584622 h 584622"/>
                <a:gd name="connsiteX1" fmla="*/ 235671 w 1282046"/>
                <a:gd name="connsiteY1" fmla="*/ 292391 h 584622"/>
                <a:gd name="connsiteX2" fmla="*/ 490194 w 1282046"/>
                <a:gd name="connsiteY2" fmla="*/ 141563 h 584622"/>
                <a:gd name="connsiteX3" fmla="*/ 782426 w 1282046"/>
                <a:gd name="connsiteY3" fmla="*/ 66150 h 584622"/>
                <a:gd name="connsiteX4" fmla="*/ 1093509 w 1282046"/>
                <a:gd name="connsiteY4" fmla="*/ 160 h 584622"/>
                <a:gd name="connsiteX5" fmla="*/ 1282046 w 1282046"/>
                <a:gd name="connsiteY5" fmla="*/ 47295 h 584622"/>
                <a:gd name="connsiteX0" fmla="*/ 0 w 1329180"/>
                <a:gd name="connsiteY0" fmla="*/ 632348 h 632348"/>
                <a:gd name="connsiteX1" fmla="*/ 235671 w 1329180"/>
                <a:gd name="connsiteY1" fmla="*/ 340117 h 632348"/>
                <a:gd name="connsiteX2" fmla="*/ 490194 w 1329180"/>
                <a:gd name="connsiteY2" fmla="*/ 189289 h 632348"/>
                <a:gd name="connsiteX3" fmla="*/ 782426 w 1329180"/>
                <a:gd name="connsiteY3" fmla="*/ 113876 h 632348"/>
                <a:gd name="connsiteX4" fmla="*/ 1093509 w 1329180"/>
                <a:gd name="connsiteY4" fmla="*/ 47886 h 632348"/>
                <a:gd name="connsiteX5" fmla="*/ 1329180 w 1329180"/>
                <a:gd name="connsiteY5" fmla="*/ 753 h 632348"/>
                <a:gd name="connsiteX0" fmla="*/ 0 w 1329180"/>
                <a:gd name="connsiteY0" fmla="*/ 632295 h 632295"/>
                <a:gd name="connsiteX1" fmla="*/ 235671 w 1329180"/>
                <a:gd name="connsiteY1" fmla="*/ 340064 h 632295"/>
                <a:gd name="connsiteX2" fmla="*/ 490194 w 1329180"/>
                <a:gd name="connsiteY2" fmla="*/ 189236 h 632295"/>
                <a:gd name="connsiteX3" fmla="*/ 791853 w 1329180"/>
                <a:gd name="connsiteY3" fmla="*/ 94969 h 632295"/>
                <a:gd name="connsiteX4" fmla="*/ 1093509 w 1329180"/>
                <a:gd name="connsiteY4" fmla="*/ 47833 h 632295"/>
                <a:gd name="connsiteX5" fmla="*/ 1329180 w 1329180"/>
                <a:gd name="connsiteY5" fmla="*/ 700 h 632295"/>
                <a:gd name="connsiteX0" fmla="*/ 0 w 1329180"/>
                <a:gd name="connsiteY0" fmla="*/ 632295 h 632295"/>
                <a:gd name="connsiteX1" fmla="*/ 235671 w 1329180"/>
                <a:gd name="connsiteY1" fmla="*/ 340064 h 632295"/>
                <a:gd name="connsiteX2" fmla="*/ 490194 w 1329180"/>
                <a:gd name="connsiteY2" fmla="*/ 189236 h 632295"/>
                <a:gd name="connsiteX3" fmla="*/ 791853 w 1329180"/>
                <a:gd name="connsiteY3" fmla="*/ 94969 h 632295"/>
                <a:gd name="connsiteX4" fmla="*/ 1093509 w 1329180"/>
                <a:gd name="connsiteY4" fmla="*/ 47833 h 632295"/>
                <a:gd name="connsiteX5" fmla="*/ 1329180 w 1329180"/>
                <a:gd name="connsiteY5" fmla="*/ 700 h 632295"/>
                <a:gd name="connsiteX0" fmla="*/ 0 w 1348034"/>
                <a:gd name="connsiteY0" fmla="*/ 604865 h 604865"/>
                <a:gd name="connsiteX1" fmla="*/ 235671 w 1348034"/>
                <a:gd name="connsiteY1" fmla="*/ 312634 h 604865"/>
                <a:gd name="connsiteX2" fmla="*/ 490194 w 1348034"/>
                <a:gd name="connsiteY2" fmla="*/ 161806 h 604865"/>
                <a:gd name="connsiteX3" fmla="*/ 791853 w 1348034"/>
                <a:gd name="connsiteY3" fmla="*/ 67539 h 604865"/>
                <a:gd name="connsiteX4" fmla="*/ 1093509 w 1348034"/>
                <a:gd name="connsiteY4" fmla="*/ 20403 h 604865"/>
                <a:gd name="connsiteX5" fmla="*/ 1348034 w 1348034"/>
                <a:gd name="connsiteY5" fmla="*/ 1551 h 604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48034" h="604865">
                  <a:moveTo>
                    <a:pt x="0" y="604865"/>
                  </a:moveTo>
                  <a:cubicBezTo>
                    <a:pt x="52633" y="520023"/>
                    <a:pt x="144546" y="395903"/>
                    <a:pt x="235671" y="312634"/>
                  </a:cubicBezTo>
                  <a:cubicBezTo>
                    <a:pt x="326796" y="229365"/>
                    <a:pt x="397497" y="202655"/>
                    <a:pt x="490194" y="161806"/>
                  </a:cubicBezTo>
                  <a:cubicBezTo>
                    <a:pt x="582891" y="120957"/>
                    <a:pt x="691300" y="91106"/>
                    <a:pt x="791853" y="67539"/>
                  </a:cubicBezTo>
                  <a:cubicBezTo>
                    <a:pt x="892406" y="43972"/>
                    <a:pt x="1000812" y="31401"/>
                    <a:pt x="1093509" y="20403"/>
                  </a:cubicBezTo>
                  <a:cubicBezTo>
                    <a:pt x="1186206" y="9405"/>
                    <a:pt x="1309541" y="-4734"/>
                    <a:pt x="1348034" y="1551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4" name="Group 143"/>
            <p:cNvGrpSpPr/>
            <p:nvPr/>
          </p:nvGrpSpPr>
          <p:grpSpPr>
            <a:xfrm>
              <a:off x="5846522" y="978268"/>
              <a:ext cx="2379936" cy="1438103"/>
              <a:chOff x="5846522" y="978268"/>
              <a:chExt cx="2379936" cy="1438103"/>
            </a:xfrm>
          </p:grpSpPr>
          <p:sp>
            <p:nvSpPr>
              <p:cNvPr id="145" name="TextBox 144"/>
              <p:cNvSpPr txBox="1"/>
              <p:nvPr/>
            </p:nvSpPr>
            <p:spPr>
              <a:xfrm>
                <a:off x="6717936" y="1461324"/>
                <a:ext cx="118814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tx2"/>
                    </a:solidFill>
                  </a:rPr>
                  <a:t>Half Slope</a:t>
                </a:r>
                <a:endParaRPr lang="en-US" sz="1600" b="1" dirty="0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146" name="Group 145"/>
              <p:cNvGrpSpPr/>
              <p:nvPr/>
            </p:nvGrpSpPr>
            <p:grpSpPr>
              <a:xfrm>
                <a:off x="5846522" y="978268"/>
                <a:ext cx="2379936" cy="1438103"/>
                <a:chOff x="5846522" y="978268"/>
                <a:chExt cx="2379936" cy="1438103"/>
              </a:xfrm>
            </p:grpSpPr>
            <p:grpSp>
              <p:nvGrpSpPr>
                <p:cNvPr id="147" name="Group 146"/>
                <p:cNvGrpSpPr/>
                <p:nvPr/>
              </p:nvGrpSpPr>
              <p:grpSpPr>
                <a:xfrm>
                  <a:off x="5846522" y="987757"/>
                  <a:ext cx="2379936" cy="1428614"/>
                  <a:chOff x="484188" y="1904972"/>
                  <a:chExt cx="2379936" cy="1428614"/>
                </a:xfrm>
              </p:grpSpPr>
              <p:grpSp>
                <p:nvGrpSpPr>
                  <p:cNvPr id="150" name="Group 149"/>
                  <p:cNvGrpSpPr/>
                  <p:nvPr/>
                </p:nvGrpSpPr>
                <p:grpSpPr>
                  <a:xfrm>
                    <a:off x="484188" y="2078813"/>
                    <a:ext cx="1717404" cy="1254773"/>
                    <a:chOff x="6553200" y="3312740"/>
                    <a:chExt cx="1717404" cy="1254773"/>
                  </a:xfrm>
                </p:grpSpPr>
                <p:grpSp>
                  <p:nvGrpSpPr>
                    <p:cNvPr id="152" name="Group 151"/>
                    <p:cNvGrpSpPr/>
                    <p:nvPr/>
                  </p:nvGrpSpPr>
                  <p:grpSpPr>
                    <a:xfrm>
                      <a:off x="6553200" y="3312740"/>
                      <a:ext cx="1717404" cy="1254773"/>
                      <a:chOff x="2221414" y="2861133"/>
                      <a:chExt cx="1717404" cy="1254773"/>
                    </a:xfrm>
                  </p:grpSpPr>
                  <p:grpSp>
                    <p:nvGrpSpPr>
                      <p:cNvPr id="154" name="Group 153"/>
                      <p:cNvGrpSpPr/>
                      <p:nvPr/>
                    </p:nvGrpSpPr>
                    <p:grpSpPr>
                      <a:xfrm>
                        <a:off x="2221414" y="2861133"/>
                        <a:ext cx="1656397" cy="914400"/>
                        <a:chOff x="2221414" y="2861133"/>
                        <a:chExt cx="1656397" cy="914400"/>
                      </a:xfrm>
                    </p:grpSpPr>
                    <p:grpSp>
                      <p:nvGrpSpPr>
                        <p:cNvPr id="156" name="Group 155"/>
                        <p:cNvGrpSpPr/>
                        <p:nvPr/>
                      </p:nvGrpSpPr>
                      <p:grpSpPr>
                        <a:xfrm>
                          <a:off x="2658611" y="2861133"/>
                          <a:ext cx="1219200" cy="914400"/>
                          <a:chOff x="2658611" y="2861133"/>
                          <a:chExt cx="1219200" cy="914400"/>
                        </a:xfrm>
                      </p:grpSpPr>
                      <p:cxnSp>
                        <p:nvCxnSpPr>
                          <p:cNvPr id="158" name="Straight Arrow Connector 157"/>
                          <p:cNvCxnSpPr/>
                          <p:nvPr/>
                        </p:nvCxnSpPr>
                        <p:spPr>
                          <a:xfrm flipV="1">
                            <a:off x="2667000" y="2861133"/>
                            <a:ext cx="0" cy="9144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59" name="Straight Arrow Connector 158"/>
                          <p:cNvCxnSpPr/>
                          <p:nvPr/>
                        </p:nvCxnSpPr>
                        <p:spPr>
                          <a:xfrm rot="5400000" flipV="1">
                            <a:off x="3268211" y="3142524"/>
                            <a:ext cx="0" cy="12192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157" name="TextBox 156"/>
                        <p:cNvSpPr txBox="1"/>
                        <p:nvPr/>
                      </p:nvSpPr>
                      <p:spPr>
                        <a:xfrm>
                          <a:off x="2221414" y="3016840"/>
                          <a:ext cx="461665" cy="66511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vert="vert270" wrap="none" rtlCol="0">
                          <a:spAutoFit/>
                        </a:bodyPr>
                        <a:lstStyle/>
                        <a:p>
                          <a:r>
                            <a:rPr lang="en-US" dirty="0" smtClean="0">
                              <a:solidFill>
                                <a:srgbClr val="0000CC"/>
                              </a:solidFill>
                            </a:rPr>
                            <a:t>Value</a:t>
                          </a:r>
                          <a:endParaRPr lang="en-US" dirty="0">
                            <a:solidFill>
                              <a:srgbClr val="0000CC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155" name="TextBox 154"/>
                      <p:cNvSpPr txBox="1"/>
                      <p:nvPr/>
                    </p:nvSpPr>
                    <p:spPr>
                      <a:xfrm>
                        <a:off x="2597603" y="3746574"/>
                        <a:ext cx="13412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parameter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  <p:cxnSp>
                  <p:nvCxnSpPr>
                    <p:cNvPr id="153" name="Straight Arrow Connector 152"/>
                    <p:cNvCxnSpPr/>
                    <p:nvPr/>
                  </p:nvCxnSpPr>
                  <p:spPr>
                    <a:xfrm flipV="1">
                      <a:off x="6996240" y="3511695"/>
                      <a:ext cx="245013" cy="487700"/>
                    </a:xfrm>
                    <a:prstGeom prst="straightConnector1">
                      <a:avLst/>
                    </a:prstGeom>
                    <a:ln w="38100">
                      <a:solidFill>
                        <a:srgbClr val="00CC00"/>
                      </a:solidFill>
                      <a:prstDash val="sysDot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51" name="Straight Arrow Connector 150"/>
                  <p:cNvCxnSpPr/>
                  <p:nvPr/>
                </p:nvCxnSpPr>
                <p:spPr>
                  <a:xfrm>
                    <a:off x="2254524" y="1904972"/>
                    <a:ext cx="609600" cy="0"/>
                  </a:xfrm>
                  <a:prstGeom prst="straightConnector1">
                    <a:avLst/>
                  </a:prstGeom>
                  <a:ln w="38100" cmpd="dbl">
                    <a:solidFill>
                      <a:srgbClr val="0000CC"/>
                    </a:solidFill>
                    <a:prstDash val="solid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48" name="Straight Arrow Connector 147"/>
                <p:cNvCxnSpPr/>
                <p:nvPr/>
              </p:nvCxnSpPr>
              <p:spPr>
                <a:xfrm>
                  <a:off x="6717936" y="1224421"/>
                  <a:ext cx="5305" cy="792429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prstDash val="sysDot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49" name="TextBox 148"/>
                    <p:cNvSpPr txBox="1"/>
                    <p:nvPr/>
                  </p:nvSpPr>
                  <p:spPr>
                    <a:xfrm>
                      <a:off x="6277654" y="978268"/>
                      <a:ext cx="1085554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600" b="1" i="0" dirty="0" smtClean="0">
                                <a:solidFill>
                                  <a:srgbClr val="92D050"/>
                                </a:solidFill>
                                <a:latin typeface="Cambria Math" panose="02040503050406030204" pitchFamily="18" charset="0"/>
                              </a:rPr>
                              <m:t>𝐒𝐥𝐨𝐩𝐞</m:t>
                            </m:r>
                            <m:r>
                              <a:rPr lang="en-US" sz="1600" b="1" i="0" dirty="0" smtClean="0">
                                <a:solidFill>
                                  <a:srgbClr val="92D05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0" dirty="0" smtClean="0">
                                <a:solidFill>
                                  <a:srgbClr val="92D05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  <m:r>
                              <a:rPr lang="en-US" sz="1600" b="1" i="0" dirty="0" smtClean="0">
                                <a:solidFill>
                                  <a:srgbClr val="92D05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oMath>
                        </m:oMathPara>
                      </a14:m>
                      <a:endParaRPr lang="en-US" sz="1600" b="1" dirty="0">
                        <a:solidFill>
                          <a:srgbClr val="92D05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299" name="TextBox 298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277654" y="978268"/>
                      <a:ext cx="1085554" cy="338554"/>
                    </a:xfrm>
                    <a:prstGeom prst="rect">
                      <a:avLst/>
                    </a:prstGeom>
                    <a:blipFill rotWithShape="0">
                      <a:blip r:embed="rId17"/>
                      <a:stretch>
                        <a:fillRect b="-1250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0" name="TextBox 159"/>
              <p:cNvSpPr txBox="1"/>
              <p:nvPr/>
            </p:nvSpPr>
            <p:spPr>
              <a:xfrm>
                <a:off x="6970918" y="5795327"/>
                <a:ext cx="111761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0" dirty="0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𝐕𝐚𝐥𝐮𝐞</m:t>
                      </m:r>
                      <m:r>
                        <a:rPr lang="en-US" sz="1600" b="1" i="0" dirty="0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600" b="1" i="0" dirty="0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600" b="1" i="0" dirty="0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600" b="1" dirty="0">
                  <a:solidFill>
                    <a:srgbClr val="0000CC"/>
                  </a:solidFill>
                </a:endParaRPr>
              </a:p>
            </p:txBody>
          </p:sp>
        </mc:Choice>
        <mc:Fallback xmlns="">
          <p:sp>
            <p:nvSpPr>
              <p:cNvPr id="160" name="TextBox 1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0918" y="5795327"/>
                <a:ext cx="1117614" cy="338554"/>
              </a:xfrm>
              <a:prstGeom prst="rect">
                <a:avLst/>
              </a:prstGeom>
              <a:blipFill rotWithShape="0">
                <a:blip r:embed="rId18"/>
                <a:stretch>
                  <a:fillRect b="-1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7" name="Picture 5" descr="redblackblockiu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" name="Picture 78"/>
          <p:cNvPicPr>
            <a:picLocks noChangeAspect="1"/>
          </p:cNvPicPr>
          <p:nvPr/>
        </p:nvPicPr>
        <p:blipFill rotWithShape="1">
          <a:blip r:embed="rId3"/>
          <a:srcRect l="8610" t="5836" r="5251" b="8925"/>
          <a:stretch/>
        </p:blipFill>
        <p:spPr>
          <a:xfrm>
            <a:off x="6617614" y="3908427"/>
            <a:ext cx="1295400" cy="799670"/>
          </a:xfrm>
          <a:prstGeom prst="rect">
            <a:avLst/>
          </a:prstGeom>
        </p:spPr>
      </p:pic>
      <p:cxnSp>
        <p:nvCxnSpPr>
          <p:cNvPr id="80" name="Straight Arrow Connector 79"/>
          <p:cNvCxnSpPr/>
          <p:nvPr/>
        </p:nvCxnSpPr>
        <p:spPr>
          <a:xfrm flipV="1">
            <a:off x="6637995" y="4205292"/>
            <a:ext cx="395" cy="461780"/>
          </a:xfrm>
          <a:prstGeom prst="straightConnector1">
            <a:avLst/>
          </a:prstGeom>
          <a:ln w="38100" cmpd="sng">
            <a:solidFill>
              <a:srgbClr val="FFC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flipV="1">
            <a:off x="6642884" y="5444105"/>
            <a:ext cx="395" cy="461780"/>
          </a:xfrm>
          <a:prstGeom prst="straightConnector1">
            <a:avLst/>
          </a:prstGeom>
          <a:ln w="38100" cmpd="sng">
            <a:solidFill>
              <a:srgbClr val="FFC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/>
              <p:cNvSpPr txBox="1"/>
              <p:nvPr/>
            </p:nvSpPr>
            <p:spPr>
              <a:xfrm>
                <a:off x="6575956" y="4439531"/>
                <a:ext cx="108555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0" dirty="0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𝐒𝐥𝐨𝐩𝐞</m:t>
                      </m:r>
                      <m:r>
                        <a:rPr lang="en-US" sz="1600" b="1" i="0" dirty="0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600" b="1" i="0" dirty="0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600" b="1" i="0" dirty="0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600" b="1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82" name="TextBox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5956" y="4439531"/>
                <a:ext cx="1085554" cy="338554"/>
              </a:xfrm>
              <a:prstGeom prst="rect">
                <a:avLst/>
              </a:prstGeom>
              <a:blipFill rotWithShape="0">
                <a:blip r:embed="rId20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82"/>
              <p:cNvSpPr txBox="1"/>
              <p:nvPr/>
            </p:nvSpPr>
            <p:spPr>
              <a:xfrm>
                <a:off x="6557043" y="5609870"/>
                <a:ext cx="108555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0" dirty="0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𝐒𝐥𝐨𝐩𝐞</m:t>
                      </m:r>
                      <m:r>
                        <a:rPr lang="en-US" sz="1600" b="1" i="0" dirty="0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600" b="1" i="0" dirty="0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600" b="1" i="0" dirty="0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600" b="1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83" name="TextBox 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7043" y="5609870"/>
                <a:ext cx="1085554" cy="338554"/>
              </a:xfrm>
              <a:prstGeom prst="rect">
                <a:avLst/>
              </a:prstGeom>
              <a:blipFill rotWithShape="0">
                <a:blip r:embed="rId21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93344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Monotonic Divergent Limiting Cases</a:t>
            </a: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60056" y="787866"/>
                <a:ext cx="5904798" cy="39678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Cases</a:t>
                </a:r>
                <a:r>
                  <a:rPr lang="en-US" dirty="0"/>
                  <a:t>: </a:t>
                </a:r>
                <a:r>
                  <a:rPr lang="en-US" b="1" dirty="0"/>
                  <a:t>At 0, </a:t>
                </a:r>
                <a14:m>
                  <m:oMath xmlns:m="http://schemas.openxmlformats.org/officeDocument/2006/math"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𝐯𝐚𝐥𝐮𝐞</m:t>
                    </m:r>
                    <m:d>
                      <m:d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0" dirty="0" smtClean="0"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</m:d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≥ 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b="1" dirty="0" smtClean="0"/>
                  <a:t>, </a:t>
                </a:r>
                <a14:m>
                  <m:oMath xmlns:m="http://schemas.openxmlformats.org/officeDocument/2006/math"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𝐬𝐥𝐨𝐩𝐞</m:t>
                    </m:r>
                    <m:d>
                      <m:d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0" dirty="0" smtClean="0"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</m:d>
                    <m:r>
                      <a:rPr lang="en-US" b="1" i="0" dirty="0">
                        <a:latin typeface="Cambria Math" panose="02040503050406030204" pitchFamily="18" charset="0"/>
                      </a:rPr>
                      <m:t>≥ </m:t>
                    </m:r>
                    <m:r>
                      <a:rPr lang="en-US" b="1" i="0" dirty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b="1" dirty="0"/>
                  <a:t>; </a:t>
                </a:r>
                <a14:m>
                  <m:oMath xmlns:m="http://schemas.openxmlformats.org/officeDocument/2006/math">
                    <m:r>
                      <a:rPr lang="en-US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𝐯𝐚𝐥𝐮𝐞</m:t>
                    </m:r>
                    <m:r>
                      <a:rPr lang="en-US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(∞)</m:t>
                    </m:r>
                    <m:r>
                      <a:rPr lang="en-US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US" b="1" dirty="0"/>
                  <a:t>, </a:t>
                </a:r>
                <a14:m>
                  <m:oMath xmlns:m="http://schemas.openxmlformats.org/officeDocument/2006/math"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𝐬𝐥𝐨𝐩𝐞</m:t>
                    </m:r>
                    <m:d>
                      <m:d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e>
                    </m:d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= 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 smtClean="0"/>
                  <a:t>(behavior at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US" b="1" dirty="0" smtClean="0"/>
                  <a:t> dominates)</a:t>
                </a:r>
              </a:p>
              <a:p>
                <a:r>
                  <a:rPr lang="en-US" dirty="0"/>
                  <a:t>In this case need slope </a:t>
                </a:r>
                <a:r>
                  <a:rPr lang="en-US" dirty="0" smtClean="0"/>
                  <a:t>and value at </a:t>
                </a:r>
                <a:r>
                  <a:rPr lang="en-US" dirty="0"/>
                  <a:t>0 and parameter at which </a:t>
                </a:r>
                <a:r>
                  <a:rPr lang="en-US" dirty="0" smtClean="0"/>
                  <a:t>slope has decreased by ½ (2 or 3 parameters)</a:t>
                </a:r>
              </a:p>
              <a:p>
                <a:endParaRPr lang="en-US" dirty="0"/>
              </a:p>
              <a:p>
                <a:r>
                  <a:rPr lang="en-US" dirty="0" smtClean="0"/>
                  <a:t>Divergent sigmoid functions with decreasing slope for large parameters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Examples: Increasing unbalanced Hill function with fractional exponent difference: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, 0&lt;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&lt;1</m:t>
                      </m:r>
                    </m:oMath>
                  </m:oMathPara>
                </a14:m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56" y="787866"/>
                <a:ext cx="5904798" cy="3967881"/>
              </a:xfrm>
              <a:prstGeom prst="rect">
                <a:avLst/>
              </a:prstGeom>
              <a:blipFill rotWithShape="0">
                <a:blip r:embed="rId4"/>
                <a:stretch>
                  <a:fillRect l="-930" t="-768" r="-5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2" name="Group 291"/>
          <p:cNvGrpSpPr/>
          <p:nvPr/>
        </p:nvGrpSpPr>
        <p:grpSpPr>
          <a:xfrm>
            <a:off x="6158214" y="5060238"/>
            <a:ext cx="2379936" cy="1428614"/>
            <a:chOff x="5846522" y="987757"/>
            <a:chExt cx="2379936" cy="1428614"/>
          </a:xfrm>
        </p:grpSpPr>
        <p:sp>
          <p:nvSpPr>
            <p:cNvPr id="293" name="Freeform 292"/>
            <p:cNvSpPr/>
            <p:nvPr/>
          </p:nvSpPr>
          <p:spPr>
            <a:xfrm>
              <a:off x="6334812" y="1205081"/>
              <a:ext cx="1348034" cy="647477"/>
            </a:xfrm>
            <a:custGeom>
              <a:avLst/>
              <a:gdLst>
                <a:gd name="connsiteX0" fmla="*/ 0 w 1263192"/>
                <a:gd name="connsiteY0" fmla="*/ 472175 h 509202"/>
                <a:gd name="connsiteX1" fmla="*/ 226244 w 1263192"/>
                <a:gd name="connsiteY1" fmla="*/ 491029 h 509202"/>
                <a:gd name="connsiteX2" fmla="*/ 499621 w 1263192"/>
                <a:gd name="connsiteY2" fmla="*/ 245932 h 509202"/>
                <a:gd name="connsiteX3" fmla="*/ 650450 w 1263192"/>
                <a:gd name="connsiteY3" fmla="*/ 29116 h 509202"/>
                <a:gd name="connsiteX4" fmla="*/ 1084083 w 1263192"/>
                <a:gd name="connsiteY4" fmla="*/ 835 h 509202"/>
                <a:gd name="connsiteX5" fmla="*/ 1263192 w 1263192"/>
                <a:gd name="connsiteY5" fmla="*/ 10262 h 509202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650450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716438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3255 h 508190"/>
                <a:gd name="connsiteX1" fmla="*/ 226244 w 1263192"/>
                <a:gd name="connsiteY1" fmla="*/ 492109 h 508190"/>
                <a:gd name="connsiteX2" fmla="*/ 556182 w 1263192"/>
                <a:gd name="connsiteY2" fmla="*/ 275293 h 508190"/>
                <a:gd name="connsiteX3" fmla="*/ 716438 w 1263192"/>
                <a:gd name="connsiteY3" fmla="*/ 30196 h 508190"/>
                <a:gd name="connsiteX4" fmla="*/ 1084083 w 1263192"/>
                <a:gd name="connsiteY4" fmla="*/ 1915 h 508190"/>
                <a:gd name="connsiteX5" fmla="*/ 1263192 w 1263192"/>
                <a:gd name="connsiteY5" fmla="*/ 11342 h 508190"/>
                <a:gd name="connsiteX0" fmla="*/ 0 w 1263192"/>
                <a:gd name="connsiteY0" fmla="*/ 463856 h 498791"/>
                <a:gd name="connsiteX1" fmla="*/ 226244 w 1263192"/>
                <a:gd name="connsiteY1" fmla="*/ 482710 h 498791"/>
                <a:gd name="connsiteX2" fmla="*/ 556182 w 1263192"/>
                <a:gd name="connsiteY2" fmla="*/ 265894 h 498791"/>
                <a:gd name="connsiteX3" fmla="*/ 716438 w 1263192"/>
                <a:gd name="connsiteY3" fmla="*/ 20797 h 498791"/>
                <a:gd name="connsiteX4" fmla="*/ 1084083 w 1263192"/>
                <a:gd name="connsiteY4" fmla="*/ 11370 h 498791"/>
                <a:gd name="connsiteX5" fmla="*/ 1263192 w 1263192"/>
                <a:gd name="connsiteY5" fmla="*/ 1943 h 498791"/>
                <a:gd name="connsiteX0" fmla="*/ 0 w 1263192"/>
                <a:gd name="connsiteY0" fmla="*/ 463805 h 498740"/>
                <a:gd name="connsiteX1" fmla="*/ 226244 w 1263192"/>
                <a:gd name="connsiteY1" fmla="*/ 482659 h 498740"/>
                <a:gd name="connsiteX2" fmla="*/ 556182 w 1263192"/>
                <a:gd name="connsiteY2" fmla="*/ 265843 h 498740"/>
                <a:gd name="connsiteX3" fmla="*/ 772999 w 1263192"/>
                <a:gd name="connsiteY3" fmla="*/ 30173 h 498740"/>
                <a:gd name="connsiteX4" fmla="*/ 1084083 w 1263192"/>
                <a:gd name="connsiteY4" fmla="*/ 11319 h 498740"/>
                <a:gd name="connsiteX5" fmla="*/ 1263192 w 1263192"/>
                <a:gd name="connsiteY5" fmla="*/ 1892 h 498740"/>
                <a:gd name="connsiteX0" fmla="*/ 0 w 1263192"/>
                <a:gd name="connsiteY0" fmla="*/ 463805 h 486816"/>
                <a:gd name="connsiteX1" fmla="*/ 367646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63805 h 486816"/>
                <a:gd name="connsiteX1" fmla="*/ 414780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78598 h 501609"/>
                <a:gd name="connsiteX1" fmla="*/ 414780 w 1263192"/>
                <a:gd name="connsiteY1" fmla="*/ 478598 h 501609"/>
                <a:gd name="connsiteX2" fmla="*/ 556182 w 1263192"/>
                <a:gd name="connsiteY2" fmla="*/ 280636 h 501609"/>
                <a:gd name="connsiteX3" fmla="*/ 772999 w 1263192"/>
                <a:gd name="connsiteY3" fmla="*/ 16686 h 501609"/>
                <a:gd name="connsiteX4" fmla="*/ 1084083 w 1263192"/>
                <a:gd name="connsiteY4" fmla="*/ 26112 h 501609"/>
                <a:gd name="connsiteX5" fmla="*/ 1263192 w 1263192"/>
                <a:gd name="connsiteY5" fmla="*/ 16685 h 501609"/>
                <a:gd name="connsiteX0" fmla="*/ 0 w 1263192"/>
                <a:gd name="connsiteY0" fmla="*/ 494442 h 517453"/>
                <a:gd name="connsiteX1" fmla="*/ 414780 w 1263192"/>
                <a:gd name="connsiteY1" fmla="*/ 494442 h 517453"/>
                <a:gd name="connsiteX2" fmla="*/ 556182 w 1263192"/>
                <a:gd name="connsiteY2" fmla="*/ 296480 h 517453"/>
                <a:gd name="connsiteX3" fmla="*/ 772999 w 1263192"/>
                <a:gd name="connsiteY3" fmla="*/ 32530 h 517453"/>
                <a:gd name="connsiteX4" fmla="*/ 1084083 w 1263192"/>
                <a:gd name="connsiteY4" fmla="*/ 4248 h 517453"/>
                <a:gd name="connsiteX5" fmla="*/ 1263192 w 1263192"/>
                <a:gd name="connsiteY5" fmla="*/ 32529 h 517453"/>
                <a:gd name="connsiteX0" fmla="*/ 0 w 1282046"/>
                <a:gd name="connsiteY0" fmla="*/ 493187 h 516198"/>
                <a:gd name="connsiteX1" fmla="*/ 414780 w 1282046"/>
                <a:gd name="connsiteY1" fmla="*/ 493187 h 516198"/>
                <a:gd name="connsiteX2" fmla="*/ 556182 w 1282046"/>
                <a:gd name="connsiteY2" fmla="*/ 295225 h 516198"/>
                <a:gd name="connsiteX3" fmla="*/ 772999 w 1282046"/>
                <a:gd name="connsiteY3" fmla="*/ 31275 h 516198"/>
                <a:gd name="connsiteX4" fmla="*/ 1084083 w 1282046"/>
                <a:gd name="connsiteY4" fmla="*/ 2993 h 516198"/>
                <a:gd name="connsiteX5" fmla="*/ 1282046 w 1282046"/>
                <a:gd name="connsiteY5" fmla="*/ 12421 h 516198"/>
                <a:gd name="connsiteX0" fmla="*/ 0 w 1282046"/>
                <a:gd name="connsiteY0" fmla="*/ 493187 h 495494"/>
                <a:gd name="connsiteX1" fmla="*/ 216817 w 1282046"/>
                <a:gd name="connsiteY1" fmla="*/ 248090 h 495494"/>
                <a:gd name="connsiteX2" fmla="*/ 556182 w 1282046"/>
                <a:gd name="connsiteY2" fmla="*/ 295225 h 495494"/>
                <a:gd name="connsiteX3" fmla="*/ 772999 w 1282046"/>
                <a:gd name="connsiteY3" fmla="*/ 31275 h 495494"/>
                <a:gd name="connsiteX4" fmla="*/ 1084083 w 1282046"/>
                <a:gd name="connsiteY4" fmla="*/ 2993 h 495494"/>
                <a:gd name="connsiteX5" fmla="*/ 1282046 w 1282046"/>
                <a:gd name="connsiteY5" fmla="*/ 12421 h 495494"/>
                <a:gd name="connsiteX0" fmla="*/ 0 w 1282046"/>
                <a:gd name="connsiteY0" fmla="*/ 491030 h 493754"/>
                <a:gd name="connsiteX1" fmla="*/ 216817 w 1282046"/>
                <a:gd name="connsiteY1" fmla="*/ 245933 h 493754"/>
                <a:gd name="connsiteX2" fmla="*/ 490194 w 1282046"/>
                <a:gd name="connsiteY2" fmla="*/ 47971 h 493754"/>
                <a:gd name="connsiteX3" fmla="*/ 772999 w 1282046"/>
                <a:gd name="connsiteY3" fmla="*/ 29118 h 493754"/>
                <a:gd name="connsiteX4" fmla="*/ 1084083 w 1282046"/>
                <a:gd name="connsiteY4" fmla="*/ 836 h 493754"/>
                <a:gd name="connsiteX5" fmla="*/ 1282046 w 1282046"/>
                <a:gd name="connsiteY5" fmla="*/ 10264 h 493754"/>
                <a:gd name="connsiteX0" fmla="*/ 0 w 1282046"/>
                <a:gd name="connsiteY0" fmla="*/ 519779 h 522503"/>
                <a:gd name="connsiteX1" fmla="*/ 216817 w 1282046"/>
                <a:gd name="connsiteY1" fmla="*/ 274682 h 522503"/>
                <a:gd name="connsiteX2" fmla="*/ 490194 w 1282046"/>
                <a:gd name="connsiteY2" fmla="*/ 76720 h 522503"/>
                <a:gd name="connsiteX3" fmla="*/ 782426 w 1282046"/>
                <a:gd name="connsiteY3" fmla="*/ 1307 h 522503"/>
                <a:gd name="connsiteX4" fmla="*/ 1084083 w 1282046"/>
                <a:gd name="connsiteY4" fmla="*/ 29585 h 522503"/>
                <a:gd name="connsiteX5" fmla="*/ 1282046 w 1282046"/>
                <a:gd name="connsiteY5" fmla="*/ 39013 h 522503"/>
                <a:gd name="connsiteX0" fmla="*/ 0 w 1282046"/>
                <a:gd name="connsiteY0" fmla="*/ 519779 h 522392"/>
                <a:gd name="connsiteX1" fmla="*/ 235671 w 1282046"/>
                <a:gd name="connsiteY1" fmla="*/ 265255 h 522392"/>
                <a:gd name="connsiteX2" fmla="*/ 490194 w 1282046"/>
                <a:gd name="connsiteY2" fmla="*/ 76720 h 522392"/>
                <a:gd name="connsiteX3" fmla="*/ 782426 w 1282046"/>
                <a:gd name="connsiteY3" fmla="*/ 1307 h 522392"/>
                <a:gd name="connsiteX4" fmla="*/ 1084083 w 1282046"/>
                <a:gd name="connsiteY4" fmla="*/ 29585 h 522392"/>
                <a:gd name="connsiteX5" fmla="*/ 1282046 w 1282046"/>
                <a:gd name="connsiteY5" fmla="*/ 39013 h 522392"/>
                <a:gd name="connsiteX0" fmla="*/ 0 w 1282046"/>
                <a:gd name="connsiteY0" fmla="*/ 519779 h 522025"/>
                <a:gd name="connsiteX1" fmla="*/ 235671 w 1282046"/>
                <a:gd name="connsiteY1" fmla="*/ 227548 h 522025"/>
                <a:gd name="connsiteX2" fmla="*/ 490194 w 1282046"/>
                <a:gd name="connsiteY2" fmla="*/ 76720 h 522025"/>
                <a:gd name="connsiteX3" fmla="*/ 782426 w 1282046"/>
                <a:gd name="connsiteY3" fmla="*/ 1307 h 522025"/>
                <a:gd name="connsiteX4" fmla="*/ 1084083 w 1282046"/>
                <a:gd name="connsiteY4" fmla="*/ 29585 h 522025"/>
                <a:gd name="connsiteX5" fmla="*/ 1282046 w 1282046"/>
                <a:gd name="connsiteY5" fmla="*/ 39013 h 522025"/>
                <a:gd name="connsiteX0" fmla="*/ 0 w 1282046"/>
                <a:gd name="connsiteY0" fmla="*/ 519779 h 522191"/>
                <a:gd name="connsiteX1" fmla="*/ 235671 w 1282046"/>
                <a:gd name="connsiteY1" fmla="*/ 227548 h 522191"/>
                <a:gd name="connsiteX2" fmla="*/ 490194 w 1282046"/>
                <a:gd name="connsiteY2" fmla="*/ 76720 h 522191"/>
                <a:gd name="connsiteX3" fmla="*/ 782426 w 1282046"/>
                <a:gd name="connsiteY3" fmla="*/ 1307 h 522191"/>
                <a:gd name="connsiteX4" fmla="*/ 1084083 w 1282046"/>
                <a:gd name="connsiteY4" fmla="*/ 29585 h 522191"/>
                <a:gd name="connsiteX5" fmla="*/ 1282046 w 1282046"/>
                <a:gd name="connsiteY5" fmla="*/ 39013 h 522191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39296 h 539296"/>
                <a:gd name="connsiteX1" fmla="*/ 235671 w 1282046"/>
                <a:gd name="connsiteY1" fmla="*/ 247065 h 539296"/>
                <a:gd name="connsiteX2" fmla="*/ 490194 w 1282046"/>
                <a:gd name="connsiteY2" fmla="*/ 96237 h 539296"/>
                <a:gd name="connsiteX3" fmla="*/ 782426 w 1282046"/>
                <a:gd name="connsiteY3" fmla="*/ 20824 h 539296"/>
                <a:gd name="connsiteX4" fmla="*/ 1093509 w 1282046"/>
                <a:gd name="connsiteY4" fmla="*/ 1968 h 539296"/>
                <a:gd name="connsiteX5" fmla="*/ 1282046 w 1282046"/>
                <a:gd name="connsiteY5" fmla="*/ 58530 h 539296"/>
                <a:gd name="connsiteX0" fmla="*/ 0 w 1282046"/>
                <a:gd name="connsiteY0" fmla="*/ 540955 h 540955"/>
                <a:gd name="connsiteX1" fmla="*/ 235671 w 1282046"/>
                <a:gd name="connsiteY1" fmla="*/ 248724 h 540955"/>
                <a:gd name="connsiteX2" fmla="*/ 490194 w 1282046"/>
                <a:gd name="connsiteY2" fmla="*/ 97896 h 540955"/>
                <a:gd name="connsiteX3" fmla="*/ 782426 w 1282046"/>
                <a:gd name="connsiteY3" fmla="*/ 22483 h 540955"/>
                <a:gd name="connsiteX4" fmla="*/ 1093509 w 1282046"/>
                <a:gd name="connsiteY4" fmla="*/ 3627 h 540955"/>
                <a:gd name="connsiteX5" fmla="*/ 1282046 w 1282046"/>
                <a:gd name="connsiteY5" fmla="*/ 3628 h 540955"/>
                <a:gd name="connsiteX0" fmla="*/ 0 w 1282046"/>
                <a:gd name="connsiteY0" fmla="*/ 584622 h 584622"/>
                <a:gd name="connsiteX1" fmla="*/ 235671 w 1282046"/>
                <a:gd name="connsiteY1" fmla="*/ 292391 h 584622"/>
                <a:gd name="connsiteX2" fmla="*/ 490194 w 1282046"/>
                <a:gd name="connsiteY2" fmla="*/ 141563 h 584622"/>
                <a:gd name="connsiteX3" fmla="*/ 782426 w 1282046"/>
                <a:gd name="connsiteY3" fmla="*/ 66150 h 584622"/>
                <a:gd name="connsiteX4" fmla="*/ 1093509 w 1282046"/>
                <a:gd name="connsiteY4" fmla="*/ 160 h 584622"/>
                <a:gd name="connsiteX5" fmla="*/ 1282046 w 1282046"/>
                <a:gd name="connsiteY5" fmla="*/ 47295 h 584622"/>
                <a:gd name="connsiteX0" fmla="*/ 0 w 1329180"/>
                <a:gd name="connsiteY0" fmla="*/ 632348 h 632348"/>
                <a:gd name="connsiteX1" fmla="*/ 235671 w 1329180"/>
                <a:gd name="connsiteY1" fmla="*/ 340117 h 632348"/>
                <a:gd name="connsiteX2" fmla="*/ 490194 w 1329180"/>
                <a:gd name="connsiteY2" fmla="*/ 189289 h 632348"/>
                <a:gd name="connsiteX3" fmla="*/ 782426 w 1329180"/>
                <a:gd name="connsiteY3" fmla="*/ 113876 h 632348"/>
                <a:gd name="connsiteX4" fmla="*/ 1093509 w 1329180"/>
                <a:gd name="connsiteY4" fmla="*/ 47886 h 632348"/>
                <a:gd name="connsiteX5" fmla="*/ 1329180 w 1329180"/>
                <a:gd name="connsiteY5" fmla="*/ 753 h 632348"/>
                <a:gd name="connsiteX0" fmla="*/ 0 w 1329180"/>
                <a:gd name="connsiteY0" fmla="*/ 632295 h 632295"/>
                <a:gd name="connsiteX1" fmla="*/ 235671 w 1329180"/>
                <a:gd name="connsiteY1" fmla="*/ 340064 h 632295"/>
                <a:gd name="connsiteX2" fmla="*/ 490194 w 1329180"/>
                <a:gd name="connsiteY2" fmla="*/ 189236 h 632295"/>
                <a:gd name="connsiteX3" fmla="*/ 791853 w 1329180"/>
                <a:gd name="connsiteY3" fmla="*/ 94969 h 632295"/>
                <a:gd name="connsiteX4" fmla="*/ 1093509 w 1329180"/>
                <a:gd name="connsiteY4" fmla="*/ 47833 h 632295"/>
                <a:gd name="connsiteX5" fmla="*/ 1329180 w 1329180"/>
                <a:gd name="connsiteY5" fmla="*/ 700 h 632295"/>
                <a:gd name="connsiteX0" fmla="*/ 0 w 1329180"/>
                <a:gd name="connsiteY0" fmla="*/ 632295 h 632295"/>
                <a:gd name="connsiteX1" fmla="*/ 235671 w 1329180"/>
                <a:gd name="connsiteY1" fmla="*/ 340064 h 632295"/>
                <a:gd name="connsiteX2" fmla="*/ 490194 w 1329180"/>
                <a:gd name="connsiteY2" fmla="*/ 189236 h 632295"/>
                <a:gd name="connsiteX3" fmla="*/ 791853 w 1329180"/>
                <a:gd name="connsiteY3" fmla="*/ 94969 h 632295"/>
                <a:gd name="connsiteX4" fmla="*/ 1093509 w 1329180"/>
                <a:gd name="connsiteY4" fmla="*/ 47833 h 632295"/>
                <a:gd name="connsiteX5" fmla="*/ 1329180 w 1329180"/>
                <a:gd name="connsiteY5" fmla="*/ 700 h 632295"/>
                <a:gd name="connsiteX0" fmla="*/ 0 w 1348034"/>
                <a:gd name="connsiteY0" fmla="*/ 604865 h 604865"/>
                <a:gd name="connsiteX1" fmla="*/ 235671 w 1348034"/>
                <a:gd name="connsiteY1" fmla="*/ 312634 h 604865"/>
                <a:gd name="connsiteX2" fmla="*/ 490194 w 1348034"/>
                <a:gd name="connsiteY2" fmla="*/ 161806 h 604865"/>
                <a:gd name="connsiteX3" fmla="*/ 791853 w 1348034"/>
                <a:gd name="connsiteY3" fmla="*/ 67539 h 604865"/>
                <a:gd name="connsiteX4" fmla="*/ 1093509 w 1348034"/>
                <a:gd name="connsiteY4" fmla="*/ 20403 h 604865"/>
                <a:gd name="connsiteX5" fmla="*/ 1348034 w 1348034"/>
                <a:gd name="connsiteY5" fmla="*/ 1551 h 604865"/>
                <a:gd name="connsiteX0" fmla="*/ 0 w 1348034"/>
                <a:gd name="connsiteY0" fmla="*/ 604865 h 629386"/>
                <a:gd name="connsiteX1" fmla="*/ 288937 w 1348034"/>
                <a:gd name="connsiteY1" fmla="*/ 605597 h 629386"/>
                <a:gd name="connsiteX2" fmla="*/ 490194 w 1348034"/>
                <a:gd name="connsiteY2" fmla="*/ 161806 h 629386"/>
                <a:gd name="connsiteX3" fmla="*/ 791853 w 1348034"/>
                <a:gd name="connsiteY3" fmla="*/ 67539 h 629386"/>
                <a:gd name="connsiteX4" fmla="*/ 1093509 w 1348034"/>
                <a:gd name="connsiteY4" fmla="*/ 20403 h 629386"/>
                <a:gd name="connsiteX5" fmla="*/ 1348034 w 1348034"/>
                <a:gd name="connsiteY5" fmla="*/ 1551 h 629386"/>
                <a:gd name="connsiteX0" fmla="*/ 0 w 1348034"/>
                <a:gd name="connsiteY0" fmla="*/ 604865 h 647677"/>
                <a:gd name="connsiteX1" fmla="*/ 288937 w 1348034"/>
                <a:gd name="connsiteY1" fmla="*/ 605597 h 647677"/>
                <a:gd name="connsiteX2" fmla="*/ 490194 w 1348034"/>
                <a:gd name="connsiteY2" fmla="*/ 161806 h 647677"/>
                <a:gd name="connsiteX3" fmla="*/ 791853 w 1348034"/>
                <a:gd name="connsiteY3" fmla="*/ 67539 h 647677"/>
                <a:gd name="connsiteX4" fmla="*/ 1093509 w 1348034"/>
                <a:gd name="connsiteY4" fmla="*/ 20403 h 647677"/>
                <a:gd name="connsiteX5" fmla="*/ 1348034 w 1348034"/>
                <a:gd name="connsiteY5" fmla="*/ 1551 h 647677"/>
                <a:gd name="connsiteX0" fmla="*/ 0 w 1348034"/>
                <a:gd name="connsiteY0" fmla="*/ 631498 h 656058"/>
                <a:gd name="connsiteX1" fmla="*/ 288937 w 1348034"/>
                <a:gd name="connsiteY1" fmla="*/ 605597 h 656058"/>
                <a:gd name="connsiteX2" fmla="*/ 490194 w 1348034"/>
                <a:gd name="connsiteY2" fmla="*/ 161806 h 656058"/>
                <a:gd name="connsiteX3" fmla="*/ 791853 w 1348034"/>
                <a:gd name="connsiteY3" fmla="*/ 67539 h 656058"/>
                <a:gd name="connsiteX4" fmla="*/ 1093509 w 1348034"/>
                <a:gd name="connsiteY4" fmla="*/ 20403 h 656058"/>
                <a:gd name="connsiteX5" fmla="*/ 1348034 w 1348034"/>
                <a:gd name="connsiteY5" fmla="*/ 1551 h 656058"/>
                <a:gd name="connsiteX0" fmla="*/ 0 w 1348034"/>
                <a:gd name="connsiteY0" fmla="*/ 631498 h 649912"/>
                <a:gd name="connsiteX1" fmla="*/ 288937 w 1348034"/>
                <a:gd name="connsiteY1" fmla="*/ 605597 h 649912"/>
                <a:gd name="connsiteX2" fmla="*/ 490194 w 1348034"/>
                <a:gd name="connsiteY2" fmla="*/ 161806 h 649912"/>
                <a:gd name="connsiteX3" fmla="*/ 791853 w 1348034"/>
                <a:gd name="connsiteY3" fmla="*/ 67539 h 649912"/>
                <a:gd name="connsiteX4" fmla="*/ 1093509 w 1348034"/>
                <a:gd name="connsiteY4" fmla="*/ 20403 h 649912"/>
                <a:gd name="connsiteX5" fmla="*/ 1348034 w 1348034"/>
                <a:gd name="connsiteY5" fmla="*/ 1551 h 649912"/>
                <a:gd name="connsiteX0" fmla="*/ 0 w 1348034"/>
                <a:gd name="connsiteY0" fmla="*/ 631498 h 649912"/>
                <a:gd name="connsiteX1" fmla="*/ 288937 w 1348034"/>
                <a:gd name="connsiteY1" fmla="*/ 605597 h 649912"/>
                <a:gd name="connsiteX2" fmla="*/ 490194 w 1348034"/>
                <a:gd name="connsiteY2" fmla="*/ 161806 h 649912"/>
                <a:gd name="connsiteX3" fmla="*/ 791853 w 1348034"/>
                <a:gd name="connsiteY3" fmla="*/ 67539 h 649912"/>
                <a:gd name="connsiteX4" fmla="*/ 1093509 w 1348034"/>
                <a:gd name="connsiteY4" fmla="*/ 20403 h 649912"/>
                <a:gd name="connsiteX5" fmla="*/ 1348034 w 1348034"/>
                <a:gd name="connsiteY5" fmla="*/ 1551 h 649912"/>
                <a:gd name="connsiteX0" fmla="*/ 0 w 1348034"/>
                <a:gd name="connsiteY0" fmla="*/ 631498 h 647477"/>
                <a:gd name="connsiteX1" fmla="*/ 288937 w 1348034"/>
                <a:gd name="connsiteY1" fmla="*/ 605597 h 647477"/>
                <a:gd name="connsiteX2" fmla="*/ 552338 w 1348034"/>
                <a:gd name="connsiteY2" fmla="*/ 197317 h 647477"/>
                <a:gd name="connsiteX3" fmla="*/ 791853 w 1348034"/>
                <a:gd name="connsiteY3" fmla="*/ 67539 h 647477"/>
                <a:gd name="connsiteX4" fmla="*/ 1093509 w 1348034"/>
                <a:gd name="connsiteY4" fmla="*/ 20403 h 647477"/>
                <a:gd name="connsiteX5" fmla="*/ 1348034 w 1348034"/>
                <a:gd name="connsiteY5" fmla="*/ 1551 h 647477"/>
                <a:gd name="connsiteX0" fmla="*/ 0 w 1348034"/>
                <a:gd name="connsiteY0" fmla="*/ 631498 h 647477"/>
                <a:gd name="connsiteX1" fmla="*/ 288937 w 1348034"/>
                <a:gd name="connsiteY1" fmla="*/ 605597 h 647477"/>
                <a:gd name="connsiteX2" fmla="*/ 552338 w 1348034"/>
                <a:gd name="connsiteY2" fmla="*/ 197317 h 647477"/>
                <a:gd name="connsiteX3" fmla="*/ 791853 w 1348034"/>
                <a:gd name="connsiteY3" fmla="*/ 67539 h 647477"/>
                <a:gd name="connsiteX4" fmla="*/ 1093509 w 1348034"/>
                <a:gd name="connsiteY4" fmla="*/ 20403 h 647477"/>
                <a:gd name="connsiteX5" fmla="*/ 1348034 w 1348034"/>
                <a:gd name="connsiteY5" fmla="*/ 1551 h 647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48034" h="647477">
                  <a:moveTo>
                    <a:pt x="0" y="631498"/>
                  </a:moveTo>
                  <a:cubicBezTo>
                    <a:pt x="141409" y="635432"/>
                    <a:pt x="196881" y="677961"/>
                    <a:pt x="288937" y="605597"/>
                  </a:cubicBezTo>
                  <a:cubicBezTo>
                    <a:pt x="380993" y="533234"/>
                    <a:pt x="468519" y="286993"/>
                    <a:pt x="552338" y="197317"/>
                  </a:cubicBezTo>
                  <a:cubicBezTo>
                    <a:pt x="636157" y="107641"/>
                    <a:pt x="701658" y="97025"/>
                    <a:pt x="791853" y="67539"/>
                  </a:cubicBezTo>
                  <a:cubicBezTo>
                    <a:pt x="882048" y="38053"/>
                    <a:pt x="1000812" y="31401"/>
                    <a:pt x="1093509" y="20403"/>
                  </a:cubicBezTo>
                  <a:cubicBezTo>
                    <a:pt x="1186206" y="9405"/>
                    <a:pt x="1309541" y="-4734"/>
                    <a:pt x="1348034" y="1551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94" name="Group 293"/>
            <p:cNvGrpSpPr/>
            <p:nvPr/>
          </p:nvGrpSpPr>
          <p:grpSpPr>
            <a:xfrm>
              <a:off x="5846522" y="987757"/>
              <a:ext cx="2379936" cy="1428614"/>
              <a:chOff x="5846522" y="987757"/>
              <a:chExt cx="2379936" cy="1428614"/>
            </a:xfrm>
          </p:grpSpPr>
          <p:sp>
            <p:nvSpPr>
              <p:cNvPr id="295" name="TextBox 294"/>
              <p:cNvSpPr txBox="1"/>
              <p:nvPr/>
            </p:nvSpPr>
            <p:spPr>
              <a:xfrm>
                <a:off x="6717936" y="1461324"/>
                <a:ext cx="118814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tx2"/>
                    </a:solidFill>
                  </a:rPr>
                  <a:t>Half Slope</a:t>
                </a:r>
                <a:endParaRPr lang="en-US" sz="1600" b="1" dirty="0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296" name="Group 295"/>
              <p:cNvGrpSpPr/>
              <p:nvPr/>
            </p:nvGrpSpPr>
            <p:grpSpPr>
              <a:xfrm>
                <a:off x="5846522" y="987757"/>
                <a:ext cx="2379936" cy="1428614"/>
                <a:chOff x="5846522" y="987757"/>
                <a:chExt cx="2379936" cy="1428614"/>
              </a:xfrm>
            </p:grpSpPr>
            <p:grpSp>
              <p:nvGrpSpPr>
                <p:cNvPr id="297" name="Group 296"/>
                <p:cNvGrpSpPr/>
                <p:nvPr/>
              </p:nvGrpSpPr>
              <p:grpSpPr>
                <a:xfrm>
                  <a:off x="5846522" y="987757"/>
                  <a:ext cx="2379936" cy="1428614"/>
                  <a:chOff x="484188" y="1904972"/>
                  <a:chExt cx="2379936" cy="1428614"/>
                </a:xfrm>
              </p:grpSpPr>
              <p:grpSp>
                <p:nvGrpSpPr>
                  <p:cNvPr id="300" name="Group 299"/>
                  <p:cNvGrpSpPr/>
                  <p:nvPr/>
                </p:nvGrpSpPr>
                <p:grpSpPr>
                  <a:xfrm>
                    <a:off x="484188" y="2078813"/>
                    <a:ext cx="1717404" cy="1254773"/>
                    <a:chOff x="6553200" y="3312740"/>
                    <a:chExt cx="1717404" cy="1254773"/>
                  </a:xfrm>
                </p:grpSpPr>
                <p:grpSp>
                  <p:nvGrpSpPr>
                    <p:cNvPr id="302" name="Group 301"/>
                    <p:cNvGrpSpPr/>
                    <p:nvPr/>
                  </p:nvGrpSpPr>
                  <p:grpSpPr>
                    <a:xfrm>
                      <a:off x="6553200" y="3312740"/>
                      <a:ext cx="1717404" cy="1254773"/>
                      <a:chOff x="2221414" y="2861133"/>
                      <a:chExt cx="1717404" cy="1254773"/>
                    </a:xfrm>
                  </p:grpSpPr>
                  <p:grpSp>
                    <p:nvGrpSpPr>
                      <p:cNvPr id="304" name="Group 303"/>
                      <p:cNvGrpSpPr/>
                      <p:nvPr/>
                    </p:nvGrpSpPr>
                    <p:grpSpPr>
                      <a:xfrm>
                        <a:off x="2221414" y="2861133"/>
                        <a:ext cx="1656397" cy="914400"/>
                        <a:chOff x="2221414" y="2861133"/>
                        <a:chExt cx="1656397" cy="914400"/>
                      </a:xfrm>
                    </p:grpSpPr>
                    <p:grpSp>
                      <p:nvGrpSpPr>
                        <p:cNvPr id="306" name="Group 305"/>
                        <p:cNvGrpSpPr/>
                        <p:nvPr/>
                      </p:nvGrpSpPr>
                      <p:grpSpPr>
                        <a:xfrm>
                          <a:off x="2658611" y="2861133"/>
                          <a:ext cx="1219200" cy="914400"/>
                          <a:chOff x="2658611" y="2861133"/>
                          <a:chExt cx="1219200" cy="914400"/>
                        </a:xfrm>
                      </p:grpSpPr>
                      <p:cxnSp>
                        <p:nvCxnSpPr>
                          <p:cNvPr id="308" name="Straight Arrow Connector 307"/>
                          <p:cNvCxnSpPr/>
                          <p:nvPr/>
                        </p:nvCxnSpPr>
                        <p:spPr>
                          <a:xfrm flipV="1">
                            <a:off x="2667000" y="2861133"/>
                            <a:ext cx="0" cy="9144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09" name="Straight Arrow Connector 308"/>
                          <p:cNvCxnSpPr/>
                          <p:nvPr/>
                        </p:nvCxnSpPr>
                        <p:spPr>
                          <a:xfrm rot="5400000" flipV="1">
                            <a:off x="3268211" y="3142524"/>
                            <a:ext cx="0" cy="12192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307" name="TextBox 306"/>
                        <p:cNvSpPr txBox="1"/>
                        <p:nvPr/>
                      </p:nvSpPr>
                      <p:spPr>
                        <a:xfrm>
                          <a:off x="2221414" y="3016840"/>
                          <a:ext cx="461665" cy="66511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vert="vert270" wrap="none" rtlCol="0">
                          <a:spAutoFit/>
                        </a:bodyPr>
                        <a:lstStyle/>
                        <a:p>
                          <a:r>
                            <a:rPr lang="en-US" dirty="0" smtClean="0">
                              <a:solidFill>
                                <a:srgbClr val="0000CC"/>
                              </a:solidFill>
                            </a:rPr>
                            <a:t>Value</a:t>
                          </a:r>
                          <a:endParaRPr lang="en-US" dirty="0">
                            <a:solidFill>
                              <a:srgbClr val="0000CC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305" name="TextBox 304"/>
                      <p:cNvSpPr txBox="1"/>
                      <p:nvPr/>
                    </p:nvSpPr>
                    <p:spPr>
                      <a:xfrm>
                        <a:off x="2597603" y="3746574"/>
                        <a:ext cx="13412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parameter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  <p:cxnSp>
                  <p:nvCxnSpPr>
                    <p:cNvPr id="303" name="Straight Arrow Connector 302"/>
                    <p:cNvCxnSpPr/>
                    <p:nvPr/>
                  </p:nvCxnSpPr>
                  <p:spPr>
                    <a:xfrm>
                      <a:off x="6996240" y="3999395"/>
                      <a:ext cx="460304" cy="4305"/>
                    </a:xfrm>
                    <a:prstGeom prst="straightConnector1">
                      <a:avLst/>
                    </a:prstGeom>
                    <a:ln w="38100">
                      <a:solidFill>
                        <a:srgbClr val="0000CC"/>
                      </a:solidFill>
                      <a:prstDash val="sysDot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01" name="Straight Arrow Connector 300"/>
                  <p:cNvCxnSpPr/>
                  <p:nvPr/>
                </p:nvCxnSpPr>
                <p:spPr>
                  <a:xfrm>
                    <a:off x="2254524" y="1904972"/>
                    <a:ext cx="609600" cy="0"/>
                  </a:xfrm>
                  <a:prstGeom prst="straightConnector1">
                    <a:avLst/>
                  </a:prstGeom>
                  <a:ln w="38100" cmpd="dbl">
                    <a:solidFill>
                      <a:srgbClr val="0000CC"/>
                    </a:solidFill>
                    <a:prstDash val="solid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98" name="Straight Arrow Connector 297"/>
                <p:cNvCxnSpPr/>
                <p:nvPr/>
              </p:nvCxnSpPr>
              <p:spPr>
                <a:xfrm>
                  <a:off x="6717936" y="1224421"/>
                  <a:ext cx="5305" cy="792429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prstDash val="sysDot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08" name="Group 107"/>
          <p:cNvGrpSpPr/>
          <p:nvPr/>
        </p:nvGrpSpPr>
        <p:grpSpPr>
          <a:xfrm>
            <a:off x="6158214" y="3834804"/>
            <a:ext cx="2379936" cy="1254773"/>
            <a:chOff x="5846522" y="973058"/>
            <a:chExt cx="2379936" cy="1254773"/>
          </a:xfrm>
        </p:grpSpPr>
        <p:sp>
          <p:nvSpPr>
            <p:cNvPr id="109" name="Freeform 108"/>
            <p:cNvSpPr/>
            <p:nvPr/>
          </p:nvSpPr>
          <p:spPr>
            <a:xfrm>
              <a:off x="6334812" y="1205081"/>
              <a:ext cx="1348034" cy="631625"/>
            </a:xfrm>
            <a:custGeom>
              <a:avLst/>
              <a:gdLst>
                <a:gd name="connsiteX0" fmla="*/ 0 w 1263192"/>
                <a:gd name="connsiteY0" fmla="*/ 472175 h 509202"/>
                <a:gd name="connsiteX1" fmla="*/ 226244 w 1263192"/>
                <a:gd name="connsiteY1" fmla="*/ 491029 h 509202"/>
                <a:gd name="connsiteX2" fmla="*/ 499621 w 1263192"/>
                <a:gd name="connsiteY2" fmla="*/ 245932 h 509202"/>
                <a:gd name="connsiteX3" fmla="*/ 650450 w 1263192"/>
                <a:gd name="connsiteY3" fmla="*/ 29116 h 509202"/>
                <a:gd name="connsiteX4" fmla="*/ 1084083 w 1263192"/>
                <a:gd name="connsiteY4" fmla="*/ 835 h 509202"/>
                <a:gd name="connsiteX5" fmla="*/ 1263192 w 1263192"/>
                <a:gd name="connsiteY5" fmla="*/ 10262 h 509202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650450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716438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3255 h 508190"/>
                <a:gd name="connsiteX1" fmla="*/ 226244 w 1263192"/>
                <a:gd name="connsiteY1" fmla="*/ 492109 h 508190"/>
                <a:gd name="connsiteX2" fmla="*/ 556182 w 1263192"/>
                <a:gd name="connsiteY2" fmla="*/ 275293 h 508190"/>
                <a:gd name="connsiteX3" fmla="*/ 716438 w 1263192"/>
                <a:gd name="connsiteY3" fmla="*/ 30196 h 508190"/>
                <a:gd name="connsiteX4" fmla="*/ 1084083 w 1263192"/>
                <a:gd name="connsiteY4" fmla="*/ 1915 h 508190"/>
                <a:gd name="connsiteX5" fmla="*/ 1263192 w 1263192"/>
                <a:gd name="connsiteY5" fmla="*/ 11342 h 508190"/>
                <a:gd name="connsiteX0" fmla="*/ 0 w 1263192"/>
                <a:gd name="connsiteY0" fmla="*/ 463856 h 498791"/>
                <a:gd name="connsiteX1" fmla="*/ 226244 w 1263192"/>
                <a:gd name="connsiteY1" fmla="*/ 482710 h 498791"/>
                <a:gd name="connsiteX2" fmla="*/ 556182 w 1263192"/>
                <a:gd name="connsiteY2" fmla="*/ 265894 h 498791"/>
                <a:gd name="connsiteX3" fmla="*/ 716438 w 1263192"/>
                <a:gd name="connsiteY3" fmla="*/ 20797 h 498791"/>
                <a:gd name="connsiteX4" fmla="*/ 1084083 w 1263192"/>
                <a:gd name="connsiteY4" fmla="*/ 11370 h 498791"/>
                <a:gd name="connsiteX5" fmla="*/ 1263192 w 1263192"/>
                <a:gd name="connsiteY5" fmla="*/ 1943 h 498791"/>
                <a:gd name="connsiteX0" fmla="*/ 0 w 1263192"/>
                <a:gd name="connsiteY0" fmla="*/ 463805 h 498740"/>
                <a:gd name="connsiteX1" fmla="*/ 226244 w 1263192"/>
                <a:gd name="connsiteY1" fmla="*/ 482659 h 498740"/>
                <a:gd name="connsiteX2" fmla="*/ 556182 w 1263192"/>
                <a:gd name="connsiteY2" fmla="*/ 265843 h 498740"/>
                <a:gd name="connsiteX3" fmla="*/ 772999 w 1263192"/>
                <a:gd name="connsiteY3" fmla="*/ 30173 h 498740"/>
                <a:gd name="connsiteX4" fmla="*/ 1084083 w 1263192"/>
                <a:gd name="connsiteY4" fmla="*/ 11319 h 498740"/>
                <a:gd name="connsiteX5" fmla="*/ 1263192 w 1263192"/>
                <a:gd name="connsiteY5" fmla="*/ 1892 h 498740"/>
                <a:gd name="connsiteX0" fmla="*/ 0 w 1263192"/>
                <a:gd name="connsiteY0" fmla="*/ 463805 h 486816"/>
                <a:gd name="connsiteX1" fmla="*/ 367646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63805 h 486816"/>
                <a:gd name="connsiteX1" fmla="*/ 414780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78598 h 501609"/>
                <a:gd name="connsiteX1" fmla="*/ 414780 w 1263192"/>
                <a:gd name="connsiteY1" fmla="*/ 478598 h 501609"/>
                <a:gd name="connsiteX2" fmla="*/ 556182 w 1263192"/>
                <a:gd name="connsiteY2" fmla="*/ 280636 h 501609"/>
                <a:gd name="connsiteX3" fmla="*/ 772999 w 1263192"/>
                <a:gd name="connsiteY3" fmla="*/ 16686 h 501609"/>
                <a:gd name="connsiteX4" fmla="*/ 1084083 w 1263192"/>
                <a:gd name="connsiteY4" fmla="*/ 26112 h 501609"/>
                <a:gd name="connsiteX5" fmla="*/ 1263192 w 1263192"/>
                <a:gd name="connsiteY5" fmla="*/ 16685 h 501609"/>
                <a:gd name="connsiteX0" fmla="*/ 0 w 1263192"/>
                <a:gd name="connsiteY0" fmla="*/ 494442 h 517453"/>
                <a:gd name="connsiteX1" fmla="*/ 414780 w 1263192"/>
                <a:gd name="connsiteY1" fmla="*/ 494442 h 517453"/>
                <a:gd name="connsiteX2" fmla="*/ 556182 w 1263192"/>
                <a:gd name="connsiteY2" fmla="*/ 296480 h 517453"/>
                <a:gd name="connsiteX3" fmla="*/ 772999 w 1263192"/>
                <a:gd name="connsiteY3" fmla="*/ 32530 h 517453"/>
                <a:gd name="connsiteX4" fmla="*/ 1084083 w 1263192"/>
                <a:gd name="connsiteY4" fmla="*/ 4248 h 517453"/>
                <a:gd name="connsiteX5" fmla="*/ 1263192 w 1263192"/>
                <a:gd name="connsiteY5" fmla="*/ 32529 h 517453"/>
                <a:gd name="connsiteX0" fmla="*/ 0 w 1282046"/>
                <a:gd name="connsiteY0" fmla="*/ 493187 h 516198"/>
                <a:gd name="connsiteX1" fmla="*/ 414780 w 1282046"/>
                <a:gd name="connsiteY1" fmla="*/ 493187 h 516198"/>
                <a:gd name="connsiteX2" fmla="*/ 556182 w 1282046"/>
                <a:gd name="connsiteY2" fmla="*/ 295225 h 516198"/>
                <a:gd name="connsiteX3" fmla="*/ 772999 w 1282046"/>
                <a:gd name="connsiteY3" fmla="*/ 31275 h 516198"/>
                <a:gd name="connsiteX4" fmla="*/ 1084083 w 1282046"/>
                <a:gd name="connsiteY4" fmla="*/ 2993 h 516198"/>
                <a:gd name="connsiteX5" fmla="*/ 1282046 w 1282046"/>
                <a:gd name="connsiteY5" fmla="*/ 12421 h 516198"/>
                <a:gd name="connsiteX0" fmla="*/ 0 w 1282046"/>
                <a:gd name="connsiteY0" fmla="*/ 493187 h 495494"/>
                <a:gd name="connsiteX1" fmla="*/ 216817 w 1282046"/>
                <a:gd name="connsiteY1" fmla="*/ 248090 h 495494"/>
                <a:gd name="connsiteX2" fmla="*/ 556182 w 1282046"/>
                <a:gd name="connsiteY2" fmla="*/ 295225 h 495494"/>
                <a:gd name="connsiteX3" fmla="*/ 772999 w 1282046"/>
                <a:gd name="connsiteY3" fmla="*/ 31275 h 495494"/>
                <a:gd name="connsiteX4" fmla="*/ 1084083 w 1282046"/>
                <a:gd name="connsiteY4" fmla="*/ 2993 h 495494"/>
                <a:gd name="connsiteX5" fmla="*/ 1282046 w 1282046"/>
                <a:gd name="connsiteY5" fmla="*/ 12421 h 495494"/>
                <a:gd name="connsiteX0" fmla="*/ 0 w 1282046"/>
                <a:gd name="connsiteY0" fmla="*/ 491030 h 493754"/>
                <a:gd name="connsiteX1" fmla="*/ 216817 w 1282046"/>
                <a:gd name="connsiteY1" fmla="*/ 245933 h 493754"/>
                <a:gd name="connsiteX2" fmla="*/ 490194 w 1282046"/>
                <a:gd name="connsiteY2" fmla="*/ 47971 h 493754"/>
                <a:gd name="connsiteX3" fmla="*/ 772999 w 1282046"/>
                <a:gd name="connsiteY3" fmla="*/ 29118 h 493754"/>
                <a:gd name="connsiteX4" fmla="*/ 1084083 w 1282046"/>
                <a:gd name="connsiteY4" fmla="*/ 836 h 493754"/>
                <a:gd name="connsiteX5" fmla="*/ 1282046 w 1282046"/>
                <a:gd name="connsiteY5" fmla="*/ 10264 h 493754"/>
                <a:gd name="connsiteX0" fmla="*/ 0 w 1282046"/>
                <a:gd name="connsiteY0" fmla="*/ 519779 h 522503"/>
                <a:gd name="connsiteX1" fmla="*/ 216817 w 1282046"/>
                <a:gd name="connsiteY1" fmla="*/ 274682 h 522503"/>
                <a:gd name="connsiteX2" fmla="*/ 490194 w 1282046"/>
                <a:gd name="connsiteY2" fmla="*/ 76720 h 522503"/>
                <a:gd name="connsiteX3" fmla="*/ 782426 w 1282046"/>
                <a:gd name="connsiteY3" fmla="*/ 1307 h 522503"/>
                <a:gd name="connsiteX4" fmla="*/ 1084083 w 1282046"/>
                <a:gd name="connsiteY4" fmla="*/ 29585 h 522503"/>
                <a:gd name="connsiteX5" fmla="*/ 1282046 w 1282046"/>
                <a:gd name="connsiteY5" fmla="*/ 39013 h 522503"/>
                <a:gd name="connsiteX0" fmla="*/ 0 w 1282046"/>
                <a:gd name="connsiteY0" fmla="*/ 519779 h 522392"/>
                <a:gd name="connsiteX1" fmla="*/ 235671 w 1282046"/>
                <a:gd name="connsiteY1" fmla="*/ 265255 h 522392"/>
                <a:gd name="connsiteX2" fmla="*/ 490194 w 1282046"/>
                <a:gd name="connsiteY2" fmla="*/ 76720 h 522392"/>
                <a:gd name="connsiteX3" fmla="*/ 782426 w 1282046"/>
                <a:gd name="connsiteY3" fmla="*/ 1307 h 522392"/>
                <a:gd name="connsiteX4" fmla="*/ 1084083 w 1282046"/>
                <a:gd name="connsiteY4" fmla="*/ 29585 h 522392"/>
                <a:gd name="connsiteX5" fmla="*/ 1282046 w 1282046"/>
                <a:gd name="connsiteY5" fmla="*/ 39013 h 522392"/>
                <a:gd name="connsiteX0" fmla="*/ 0 w 1282046"/>
                <a:gd name="connsiteY0" fmla="*/ 519779 h 522025"/>
                <a:gd name="connsiteX1" fmla="*/ 235671 w 1282046"/>
                <a:gd name="connsiteY1" fmla="*/ 227548 h 522025"/>
                <a:gd name="connsiteX2" fmla="*/ 490194 w 1282046"/>
                <a:gd name="connsiteY2" fmla="*/ 76720 h 522025"/>
                <a:gd name="connsiteX3" fmla="*/ 782426 w 1282046"/>
                <a:gd name="connsiteY3" fmla="*/ 1307 h 522025"/>
                <a:gd name="connsiteX4" fmla="*/ 1084083 w 1282046"/>
                <a:gd name="connsiteY4" fmla="*/ 29585 h 522025"/>
                <a:gd name="connsiteX5" fmla="*/ 1282046 w 1282046"/>
                <a:gd name="connsiteY5" fmla="*/ 39013 h 522025"/>
                <a:gd name="connsiteX0" fmla="*/ 0 w 1282046"/>
                <a:gd name="connsiteY0" fmla="*/ 519779 h 522191"/>
                <a:gd name="connsiteX1" fmla="*/ 235671 w 1282046"/>
                <a:gd name="connsiteY1" fmla="*/ 227548 h 522191"/>
                <a:gd name="connsiteX2" fmla="*/ 490194 w 1282046"/>
                <a:gd name="connsiteY2" fmla="*/ 76720 h 522191"/>
                <a:gd name="connsiteX3" fmla="*/ 782426 w 1282046"/>
                <a:gd name="connsiteY3" fmla="*/ 1307 h 522191"/>
                <a:gd name="connsiteX4" fmla="*/ 1084083 w 1282046"/>
                <a:gd name="connsiteY4" fmla="*/ 29585 h 522191"/>
                <a:gd name="connsiteX5" fmla="*/ 1282046 w 1282046"/>
                <a:gd name="connsiteY5" fmla="*/ 39013 h 522191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39296 h 539296"/>
                <a:gd name="connsiteX1" fmla="*/ 235671 w 1282046"/>
                <a:gd name="connsiteY1" fmla="*/ 247065 h 539296"/>
                <a:gd name="connsiteX2" fmla="*/ 490194 w 1282046"/>
                <a:gd name="connsiteY2" fmla="*/ 96237 h 539296"/>
                <a:gd name="connsiteX3" fmla="*/ 782426 w 1282046"/>
                <a:gd name="connsiteY3" fmla="*/ 20824 h 539296"/>
                <a:gd name="connsiteX4" fmla="*/ 1093509 w 1282046"/>
                <a:gd name="connsiteY4" fmla="*/ 1968 h 539296"/>
                <a:gd name="connsiteX5" fmla="*/ 1282046 w 1282046"/>
                <a:gd name="connsiteY5" fmla="*/ 58530 h 539296"/>
                <a:gd name="connsiteX0" fmla="*/ 0 w 1282046"/>
                <a:gd name="connsiteY0" fmla="*/ 540955 h 540955"/>
                <a:gd name="connsiteX1" fmla="*/ 235671 w 1282046"/>
                <a:gd name="connsiteY1" fmla="*/ 248724 h 540955"/>
                <a:gd name="connsiteX2" fmla="*/ 490194 w 1282046"/>
                <a:gd name="connsiteY2" fmla="*/ 97896 h 540955"/>
                <a:gd name="connsiteX3" fmla="*/ 782426 w 1282046"/>
                <a:gd name="connsiteY3" fmla="*/ 22483 h 540955"/>
                <a:gd name="connsiteX4" fmla="*/ 1093509 w 1282046"/>
                <a:gd name="connsiteY4" fmla="*/ 3627 h 540955"/>
                <a:gd name="connsiteX5" fmla="*/ 1282046 w 1282046"/>
                <a:gd name="connsiteY5" fmla="*/ 3628 h 540955"/>
                <a:gd name="connsiteX0" fmla="*/ 0 w 1282046"/>
                <a:gd name="connsiteY0" fmla="*/ 584622 h 584622"/>
                <a:gd name="connsiteX1" fmla="*/ 235671 w 1282046"/>
                <a:gd name="connsiteY1" fmla="*/ 292391 h 584622"/>
                <a:gd name="connsiteX2" fmla="*/ 490194 w 1282046"/>
                <a:gd name="connsiteY2" fmla="*/ 141563 h 584622"/>
                <a:gd name="connsiteX3" fmla="*/ 782426 w 1282046"/>
                <a:gd name="connsiteY3" fmla="*/ 66150 h 584622"/>
                <a:gd name="connsiteX4" fmla="*/ 1093509 w 1282046"/>
                <a:gd name="connsiteY4" fmla="*/ 160 h 584622"/>
                <a:gd name="connsiteX5" fmla="*/ 1282046 w 1282046"/>
                <a:gd name="connsiteY5" fmla="*/ 47295 h 584622"/>
                <a:gd name="connsiteX0" fmla="*/ 0 w 1329180"/>
                <a:gd name="connsiteY0" fmla="*/ 632348 h 632348"/>
                <a:gd name="connsiteX1" fmla="*/ 235671 w 1329180"/>
                <a:gd name="connsiteY1" fmla="*/ 340117 h 632348"/>
                <a:gd name="connsiteX2" fmla="*/ 490194 w 1329180"/>
                <a:gd name="connsiteY2" fmla="*/ 189289 h 632348"/>
                <a:gd name="connsiteX3" fmla="*/ 782426 w 1329180"/>
                <a:gd name="connsiteY3" fmla="*/ 113876 h 632348"/>
                <a:gd name="connsiteX4" fmla="*/ 1093509 w 1329180"/>
                <a:gd name="connsiteY4" fmla="*/ 47886 h 632348"/>
                <a:gd name="connsiteX5" fmla="*/ 1329180 w 1329180"/>
                <a:gd name="connsiteY5" fmla="*/ 753 h 632348"/>
                <a:gd name="connsiteX0" fmla="*/ 0 w 1329180"/>
                <a:gd name="connsiteY0" fmla="*/ 632295 h 632295"/>
                <a:gd name="connsiteX1" fmla="*/ 235671 w 1329180"/>
                <a:gd name="connsiteY1" fmla="*/ 340064 h 632295"/>
                <a:gd name="connsiteX2" fmla="*/ 490194 w 1329180"/>
                <a:gd name="connsiteY2" fmla="*/ 189236 h 632295"/>
                <a:gd name="connsiteX3" fmla="*/ 791853 w 1329180"/>
                <a:gd name="connsiteY3" fmla="*/ 94969 h 632295"/>
                <a:gd name="connsiteX4" fmla="*/ 1093509 w 1329180"/>
                <a:gd name="connsiteY4" fmla="*/ 47833 h 632295"/>
                <a:gd name="connsiteX5" fmla="*/ 1329180 w 1329180"/>
                <a:gd name="connsiteY5" fmla="*/ 700 h 632295"/>
                <a:gd name="connsiteX0" fmla="*/ 0 w 1329180"/>
                <a:gd name="connsiteY0" fmla="*/ 632295 h 632295"/>
                <a:gd name="connsiteX1" fmla="*/ 235671 w 1329180"/>
                <a:gd name="connsiteY1" fmla="*/ 340064 h 632295"/>
                <a:gd name="connsiteX2" fmla="*/ 490194 w 1329180"/>
                <a:gd name="connsiteY2" fmla="*/ 189236 h 632295"/>
                <a:gd name="connsiteX3" fmla="*/ 791853 w 1329180"/>
                <a:gd name="connsiteY3" fmla="*/ 94969 h 632295"/>
                <a:gd name="connsiteX4" fmla="*/ 1093509 w 1329180"/>
                <a:gd name="connsiteY4" fmla="*/ 47833 h 632295"/>
                <a:gd name="connsiteX5" fmla="*/ 1329180 w 1329180"/>
                <a:gd name="connsiteY5" fmla="*/ 700 h 632295"/>
                <a:gd name="connsiteX0" fmla="*/ 0 w 1348034"/>
                <a:gd name="connsiteY0" fmla="*/ 604865 h 604865"/>
                <a:gd name="connsiteX1" fmla="*/ 235671 w 1348034"/>
                <a:gd name="connsiteY1" fmla="*/ 312634 h 604865"/>
                <a:gd name="connsiteX2" fmla="*/ 490194 w 1348034"/>
                <a:gd name="connsiteY2" fmla="*/ 161806 h 604865"/>
                <a:gd name="connsiteX3" fmla="*/ 791853 w 1348034"/>
                <a:gd name="connsiteY3" fmla="*/ 67539 h 604865"/>
                <a:gd name="connsiteX4" fmla="*/ 1093509 w 1348034"/>
                <a:gd name="connsiteY4" fmla="*/ 20403 h 604865"/>
                <a:gd name="connsiteX5" fmla="*/ 1348034 w 1348034"/>
                <a:gd name="connsiteY5" fmla="*/ 1551 h 604865"/>
                <a:gd name="connsiteX0" fmla="*/ 0 w 1348034"/>
                <a:gd name="connsiteY0" fmla="*/ 604865 h 613827"/>
                <a:gd name="connsiteX1" fmla="*/ 226793 w 1348034"/>
                <a:gd name="connsiteY1" fmla="*/ 587842 h 613827"/>
                <a:gd name="connsiteX2" fmla="*/ 490194 w 1348034"/>
                <a:gd name="connsiteY2" fmla="*/ 161806 h 613827"/>
                <a:gd name="connsiteX3" fmla="*/ 791853 w 1348034"/>
                <a:gd name="connsiteY3" fmla="*/ 67539 h 613827"/>
                <a:gd name="connsiteX4" fmla="*/ 1093509 w 1348034"/>
                <a:gd name="connsiteY4" fmla="*/ 20403 h 613827"/>
                <a:gd name="connsiteX5" fmla="*/ 1348034 w 1348034"/>
                <a:gd name="connsiteY5" fmla="*/ 1551 h 613827"/>
                <a:gd name="connsiteX0" fmla="*/ 0 w 1348034"/>
                <a:gd name="connsiteY0" fmla="*/ 604865 h 633556"/>
                <a:gd name="connsiteX1" fmla="*/ 226793 w 1348034"/>
                <a:gd name="connsiteY1" fmla="*/ 587842 h 633556"/>
                <a:gd name="connsiteX2" fmla="*/ 490194 w 1348034"/>
                <a:gd name="connsiteY2" fmla="*/ 161806 h 633556"/>
                <a:gd name="connsiteX3" fmla="*/ 791853 w 1348034"/>
                <a:gd name="connsiteY3" fmla="*/ 67539 h 633556"/>
                <a:gd name="connsiteX4" fmla="*/ 1093509 w 1348034"/>
                <a:gd name="connsiteY4" fmla="*/ 20403 h 633556"/>
                <a:gd name="connsiteX5" fmla="*/ 1348034 w 1348034"/>
                <a:gd name="connsiteY5" fmla="*/ 1551 h 633556"/>
                <a:gd name="connsiteX0" fmla="*/ 0 w 1348034"/>
                <a:gd name="connsiteY0" fmla="*/ 604865 h 652739"/>
                <a:gd name="connsiteX1" fmla="*/ 226793 w 1348034"/>
                <a:gd name="connsiteY1" fmla="*/ 587842 h 652739"/>
                <a:gd name="connsiteX2" fmla="*/ 490194 w 1348034"/>
                <a:gd name="connsiteY2" fmla="*/ 161806 h 652739"/>
                <a:gd name="connsiteX3" fmla="*/ 791853 w 1348034"/>
                <a:gd name="connsiteY3" fmla="*/ 67539 h 652739"/>
                <a:gd name="connsiteX4" fmla="*/ 1093509 w 1348034"/>
                <a:gd name="connsiteY4" fmla="*/ 20403 h 652739"/>
                <a:gd name="connsiteX5" fmla="*/ 1348034 w 1348034"/>
                <a:gd name="connsiteY5" fmla="*/ 1551 h 652739"/>
                <a:gd name="connsiteX0" fmla="*/ 0 w 1348034"/>
                <a:gd name="connsiteY0" fmla="*/ 604865 h 627113"/>
                <a:gd name="connsiteX1" fmla="*/ 226793 w 1348034"/>
                <a:gd name="connsiteY1" fmla="*/ 587842 h 627113"/>
                <a:gd name="connsiteX2" fmla="*/ 534582 w 1348034"/>
                <a:gd name="connsiteY2" fmla="*/ 197316 h 627113"/>
                <a:gd name="connsiteX3" fmla="*/ 791853 w 1348034"/>
                <a:gd name="connsiteY3" fmla="*/ 67539 h 627113"/>
                <a:gd name="connsiteX4" fmla="*/ 1093509 w 1348034"/>
                <a:gd name="connsiteY4" fmla="*/ 20403 h 627113"/>
                <a:gd name="connsiteX5" fmla="*/ 1348034 w 1348034"/>
                <a:gd name="connsiteY5" fmla="*/ 1551 h 627113"/>
                <a:gd name="connsiteX0" fmla="*/ 0 w 1348034"/>
                <a:gd name="connsiteY0" fmla="*/ 631498 h 642516"/>
                <a:gd name="connsiteX1" fmla="*/ 226793 w 1348034"/>
                <a:gd name="connsiteY1" fmla="*/ 587842 h 642516"/>
                <a:gd name="connsiteX2" fmla="*/ 534582 w 1348034"/>
                <a:gd name="connsiteY2" fmla="*/ 197316 h 642516"/>
                <a:gd name="connsiteX3" fmla="*/ 791853 w 1348034"/>
                <a:gd name="connsiteY3" fmla="*/ 67539 h 642516"/>
                <a:gd name="connsiteX4" fmla="*/ 1093509 w 1348034"/>
                <a:gd name="connsiteY4" fmla="*/ 20403 h 642516"/>
                <a:gd name="connsiteX5" fmla="*/ 1348034 w 1348034"/>
                <a:gd name="connsiteY5" fmla="*/ 1551 h 642516"/>
                <a:gd name="connsiteX0" fmla="*/ 0 w 1348034"/>
                <a:gd name="connsiteY0" fmla="*/ 631498 h 631625"/>
                <a:gd name="connsiteX1" fmla="*/ 226793 w 1348034"/>
                <a:gd name="connsiteY1" fmla="*/ 587842 h 631625"/>
                <a:gd name="connsiteX2" fmla="*/ 534582 w 1348034"/>
                <a:gd name="connsiteY2" fmla="*/ 197316 h 631625"/>
                <a:gd name="connsiteX3" fmla="*/ 791853 w 1348034"/>
                <a:gd name="connsiteY3" fmla="*/ 67539 h 631625"/>
                <a:gd name="connsiteX4" fmla="*/ 1093509 w 1348034"/>
                <a:gd name="connsiteY4" fmla="*/ 20403 h 631625"/>
                <a:gd name="connsiteX5" fmla="*/ 1348034 w 1348034"/>
                <a:gd name="connsiteY5" fmla="*/ 1551 h 63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48034" h="631625">
                  <a:moveTo>
                    <a:pt x="0" y="631498"/>
                  </a:moveTo>
                  <a:cubicBezTo>
                    <a:pt x="123654" y="617677"/>
                    <a:pt x="137696" y="660206"/>
                    <a:pt x="226793" y="587842"/>
                  </a:cubicBezTo>
                  <a:cubicBezTo>
                    <a:pt x="315890" y="515478"/>
                    <a:pt x="440405" y="284033"/>
                    <a:pt x="534582" y="197316"/>
                  </a:cubicBezTo>
                  <a:cubicBezTo>
                    <a:pt x="628759" y="110599"/>
                    <a:pt x="698699" y="97025"/>
                    <a:pt x="791853" y="67539"/>
                  </a:cubicBezTo>
                  <a:cubicBezTo>
                    <a:pt x="885008" y="38054"/>
                    <a:pt x="1000812" y="31401"/>
                    <a:pt x="1093509" y="20403"/>
                  </a:cubicBezTo>
                  <a:cubicBezTo>
                    <a:pt x="1186206" y="9405"/>
                    <a:pt x="1309541" y="-4734"/>
                    <a:pt x="1348034" y="1551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0" name="Group 109"/>
            <p:cNvGrpSpPr/>
            <p:nvPr/>
          </p:nvGrpSpPr>
          <p:grpSpPr>
            <a:xfrm>
              <a:off x="5846522" y="973058"/>
              <a:ext cx="2379936" cy="1254773"/>
              <a:chOff x="5846522" y="973058"/>
              <a:chExt cx="2379936" cy="1254773"/>
            </a:xfrm>
          </p:grpSpPr>
          <p:sp>
            <p:nvSpPr>
              <p:cNvPr id="111" name="TextBox 110"/>
              <p:cNvSpPr txBox="1"/>
              <p:nvPr/>
            </p:nvSpPr>
            <p:spPr>
              <a:xfrm>
                <a:off x="6717936" y="1461324"/>
                <a:ext cx="118814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tx2"/>
                    </a:solidFill>
                  </a:rPr>
                  <a:t>Half Slope</a:t>
                </a:r>
                <a:endParaRPr lang="en-US" sz="1600" b="1" dirty="0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112" name="Group 111"/>
              <p:cNvGrpSpPr/>
              <p:nvPr/>
            </p:nvGrpSpPr>
            <p:grpSpPr>
              <a:xfrm>
                <a:off x="5846522" y="973058"/>
                <a:ext cx="2379936" cy="1254773"/>
                <a:chOff x="5846522" y="973058"/>
                <a:chExt cx="2379936" cy="1254773"/>
              </a:xfrm>
            </p:grpSpPr>
            <p:grpSp>
              <p:nvGrpSpPr>
                <p:cNvPr id="113" name="Group 112"/>
                <p:cNvGrpSpPr/>
                <p:nvPr/>
              </p:nvGrpSpPr>
              <p:grpSpPr>
                <a:xfrm>
                  <a:off x="5846522" y="973058"/>
                  <a:ext cx="2379936" cy="1254773"/>
                  <a:chOff x="484188" y="1890273"/>
                  <a:chExt cx="2379936" cy="1254773"/>
                </a:xfrm>
              </p:grpSpPr>
              <p:grpSp>
                <p:nvGrpSpPr>
                  <p:cNvPr id="132" name="Group 131"/>
                  <p:cNvGrpSpPr/>
                  <p:nvPr/>
                </p:nvGrpSpPr>
                <p:grpSpPr>
                  <a:xfrm>
                    <a:off x="484188" y="1890273"/>
                    <a:ext cx="1717404" cy="1254773"/>
                    <a:chOff x="6553200" y="3124200"/>
                    <a:chExt cx="1717404" cy="1254773"/>
                  </a:xfrm>
                </p:grpSpPr>
                <p:grpSp>
                  <p:nvGrpSpPr>
                    <p:cNvPr id="134" name="Group 133"/>
                    <p:cNvGrpSpPr/>
                    <p:nvPr/>
                  </p:nvGrpSpPr>
                  <p:grpSpPr>
                    <a:xfrm>
                      <a:off x="6553200" y="3124200"/>
                      <a:ext cx="1717404" cy="1254773"/>
                      <a:chOff x="2221414" y="2672593"/>
                      <a:chExt cx="1717404" cy="1254773"/>
                    </a:xfrm>
                  </p:grpSpPr>
                  <p:grpSp>
                    <p:nvGrpSpPr>
                      <p:cNvPr id="136" name="Group 135"/>
                      <p:cNvGrpSpPr/>
                      <p:nvPr/>
                    </p:nvGrpSpPr>
                    <p:grpSpPr>
                      <a:xfrm>
                        <a:off x="2221414" y="2672593"/>
                        <a:ext cx="1656397" cy="914400"/>
                        <a:chOff x="2221414" y="2672593"/>
                        <a:chExt cx="1656397" cy="914400"/>
                      </a:xfrm>
                    </p:grpSpPr>
                    <p:grpSp>
                      <p:nvGrpSpPr>
                        <p:cNvPr id="138" name="Group 137"/>
                        <p:cNvGrpSpPr/>
                        <p:nvPr/>
                      </p:nvGrpSpPr>
                      <p:grpSpPr>
                        <a:xfrm>
                          <a:off x="2658611" y="2672593"/>
                          <a:ext cx="1219200" cy="914400"/>
                          <a:chOff x="2658611" y="2672593"/>
                          <a:chExt cx="1219200" cy="914400"/>
                        </a:xfrm>
                      </p:grpSpPr>
                      <p:cxnSp>
                        <p:nvCxnSpPr>
                          <p:cNvPr id="140" name="Straight Arrow Connector 139"/>
                          <p:cNvCxnSpPr/>
                          <p:nvPr/>
                        </p:nvCxnSpPr>
                        <p:spPr>
                          <a:xfrm flipV="1">
                            <a:off x="2667000" y="2672593"/>
                            <a:ext cx="0" cy="9144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41" name="Straight Arrow Connector 140"/>
                          <p:cNvCxnSpPr/>
                          <p:nvPr/>
                        </p:nvCxnSpPr>
                        <p:spPr>
                          <a:xfrm rot="5400000" flipV="1">
                            <a:off x="3268211" y="2953984"/>
                            <a:ext cx="0" cy="12192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139" name="TextBox 138"/>
                        <p:cNvSpPr txBox="1"/>
                        <p:nvPr/>
                      </p:nvSpPr>
                      <p:spPr>
                        <a:xfrm>
                          <a:off x="2221414" y="2828300"/>
                          <a:ext cx="461665" cy="66511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vert="vert270" wrap="none" rtlCol="0">
                          <a:spAutoFit/>
                        </a:bodyPr>
                        <a:lstStyle/>
                        <a:p>
                          <a:r>
                            <a:rPr lang="en-US" dirty="0" smtClean="0">
                              <a:solidFill>
                                <a:srgbClr val="0000CC"/>
                              </a:solidFill>
                            </a:rPr>
                            <a:t>Value</a:t>
                          </a:r>
                          <a:endParaRPr lang="en-US" dirty="0">
                            <a:solidFill>
                              <a:srgbClr val="0000CC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137" name="TextBox 136"/>
                      <p:cNvSpPr txBox="1"/>
                      <p:nvPr/>
                    </p:nvSpPr>
                    <p:spPr>
                      <a:xfrm>
                        <a:off x="2597603" y="3558034"/>
                        <a:ext cx="13412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parameter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  <p:cxnSp>
                  <p:nvCxnSpPr>
                    <p:cNvPr id="135" name="Straight Arrow Connector 134"/>
                    <p:cNvCxnSpPr/>
                    <p:nvPr/>
                  </p:nvCxnSpPr>
                  <p:spPr>
                    <a:xfrm>
                      <a:off x="6996240" y="3999395"/>
                      <a:ext cx="401749" cy="2908"/>
                    </a:xfrm>
                    <a:prstGeom prst="straightConnector1">
                      <a:avLst/>
                    </a:prstGeom>
                    <a:ln w="38100">
                      <a:solidFill>
                        <a:srgbClr val="0000CC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33" name="Straight Arrow Connector 132"/>
                  <p:cNvCxnSpPr/>
                  <p:nvPr/>
                </p:nvCxnSpPr>
                <p:spPr>
                  <a:xfrm>
                    <a:off x="2254524" y="1904972"/>
                    <a:ext cx="609600" cy="0"/>
                  </a:xfrm>
                  <a:prstGeom prst="straightConnector1">
                    <a:avLst/>
                  </a:prstGeom>
                  <a:ln w="38100" cmpd="dbl">
                    <a:solidFill>
                      <a:srgbClr val="0000CC"/>
                    </a:solidFill>
                    <a:prstDash val="solid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20" name="Straight Arrow Connector 119"/>
                <p:cNvCxnSpPr/>
                <p:nvPr/>
              </p:nvCxnSpPr>
              <p:spPr>
                <a:xfrm>
                  <a:off x="6717936" y="1111297"/>
                  <a:ext cx="5305" cy="792429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prstDash val="sysDot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0" name="TextBox 159"/>
              <p:cNvSpPr txBox="1"/>
              <p:nvPr/>
            </p:nvSpPr>
            <p:spPr>
              <a:xfrm>
                <a:off x="6970918" y="5795327"/>
                <a:ext cx="111761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0" dirty="0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𝐕𝐚𝐥𝐮𝐞</m:t>
                      </m:r>
                      <m:r>
                        <a:rPr lang="en-US" sz="1600" b="1" i="0" dirty="0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600" b="1" i="0" dirty="0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600" b="1" i="0" dirty="0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600" b="1" dirty="0">
                  <a:solidFill>
                    <a:srgbClr val="0000CC"/>
                  </a:solidFill>
                </a:endParaRPr>
              </a:p>
            </p:txBody>
          </p:sp>
        </mc:Choice>
        <mc:Fallback xmlns="">
          <p:sp>
            <p:nvSpPr>
              <p:cNvPr id="160" name="TextBox 1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0918" y="5795327"/>
                <a:ext cx="1117614" cy="338554"/>
              </a:xfrm>
              <a:prstGeom prst="rect">
                <a:avLst/>
              </a:prstGeom>
              <a:blipFill rotWithShape="0">
                <a:blip r:embed="rId18"/>
                <a:stretch>
                  <a:fillRect b="-1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7" name="Picture 5" descr="redblackblockiu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524000" y="4239815"/>
            <a:ext cx="2547937" cy="198852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763937" y="5026599"/>
                <a:ext cx="1179810" cy="6566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4.25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0.5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3937" y="5026599"/>
                <a:ext cx="1179810" cy="656655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79763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Monotonic Divergent Limiting Cases</a:t>
            </a: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60056" y="787866"/>
                <a:ext cx="5904798" cy="45243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Cases: </a:t>
                </a:r>
                <a14:m>
                  <m:oMath xmlns:m="http://schemas.openxmlformats.org/officeDocument/2006/math"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𝐯𝐚𝐥𝐮𝐞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0" dirty="0" smtClean="0"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</m:d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≥  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b="1" dirty="0" smtClean="0"/>
                  <a:t>, </a:t>
                </a:r>
                <a14:m>
                  <m:oMath xmlns:m="http://schemas.openxmlformats.org/officeDocument/2006/math"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𝐬𝐥𝐨𝐩𝐞</m:t>
                    </m:r>
                    <m:d>
                      <m:d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0" dirty="0" smtClean="0"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</m:d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0" dirty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b="1" dirty="0"/>
                  <a:t>; </a:t>
                </a:r>
                <a14:m>
                  <m:oMath xmlns:m="http://schemas.openxmlformats.org/officeDocument/2006/math">
                    <m:r>
                      <a:rPr lang="en-US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𝐯𝐚𝐥𝐮𝐞</m:t>
                    </m:r>
                    <m:r>
                      <a:rPr lang="en-US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(∞)</m:t>
                    </m:r>
                    <m:r>
                      <a:rPr lang="en-US" b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US" b="1" dirty="0"/>
                  <a:t>, </a:t>
                </a:r>
                <a14:m>
                  <m:oMath xmlns:m="http://schemas.openxmlformats.org/officeDocument/2006/math"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𝐬𝐥𝐨𝐩𝐞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0" dirty="0" smtClean="0">
                            <a:latin typeface="Cambria Math" panose="02040503050406030204" pitchFamily="18" charset="0"/>
                          </a:rPr>
                          <m:t>∞</m:t>
                        </m:r>
                      </m:e>
                    </m:d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= </m:t>
                    </m:r>
                    <m:r>
                      <a:rPr lang="en-US" b="1" i="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endParaRPr lang="en-US" b="1" dirty="0"/>
              </a:p>
              <a:p>
                <a:endParaRPr lang="en-US" dirty="0" smtClean="0"/>
              </a:p>
              <a:p>
                <a:r>
                  <a:rPr lang="en-US" b="1" dirty="0" smtClean="0"/>
                  <a:t>Divergent Functions with monotonically increasing slope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In </a:t>
                </a:r>
                <a:r>
                  <a:rPr lang="en-US" dirty="0"/>
                  <a:t>this case need </a:t>
                </a:r>
                <a:r>
                  <a:rPr lang="en-US" dirty="0" smtClean="0"/>
                  <a:t>value at 0, whether exponential or power law and exponent or rate (1, 2 or 3 parameters)</a:t>
                </a:r>
              </a:p>
              <a:p>
                <a:endParaRPr lang="en-US" dirty="0"/>
              </a:p>
              <a:p>
                <a:r>
                  <a:rPr lang="en-US" dirty="0" smtClean="0"/>
                  <a:t>Examples: </a:t>
                </a:r>
              </a:p>
              <a:p>
                <a:r>
                  <a:rPr lang="en-US" dirty="0" smtClean="0"/>
                  <a:t>Slope 0 at 0: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&gt;1,</m:t>
                      </m:r>
                    </m:oMath>
                  </m:oMathPara>
                </a14:m>
                <a:endParaRPr lang="en-US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r>
                  <a:rPr lang="en-US" dirty="0" smtClean="0">
                    <a:latin typeface="Cambria Math" panose="02040503050406030204" pitchFamily="18" charset="0"/>
                  </a:rPr>
                  <a:t>Slope &gt;0 at 0:</a:t>
                </a:r>
                <a:endParaRPr lang="en-US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&gt;1,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&gt;0,</m:t>
                      </m:r>
                    </m:oMath>
                  </m:oMathPara>
                </a14:m>
                <a:endParaRPr lang="en-US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56" y="787866"/>
                <a:ext cx="5904798" cy="4524315"/>
              </a:xfrm>
              <a:prstGeom prst="rect">
                <a:avLst/>
              </a:prstGeom>
              <a:blipFill rotWithShape="0">
                <a:blip r:embed="rId4"/>
                <a:stretch>
                  <a:fillRect l="-930" t="-6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/>
          <p:cNvGrpSpPr/>
          <p:nvPr/>
        </p:nvGrpSpPr>
        <p:grpSpPr>
          <a:xfrm>
            <a:off x="6329223" y="835394"/>
            <a:ext cx="2517914" cy="1688775"/>
            <a:chOff x="6225711" y="2658440"/>
            <a:chExt cx="2517914" cy="1688775"/>
          </a:xfrm>
        </p:grpSpPr>
        <p:grpSp>
          <p:nvGrpSpPr>
            <p:cNvPr id="10" name="Group 9"/>
            <p:cNvGrpSpPr/>
            <p:nvPr/>
          </p:nvGrpSpPr>
          <p:grpSpPr>
            <a:xfrm>
              <a:off x="6225711" y="2658440"/>
              <a:ext cx="2517914" cy="1688775"/>
              <a:chOff x="6225711" y="2658440"/>
              <a:chExt cx="2517914" cy="1688775"/>
            </a:xfrm>
          </p:grpSpPr>
          <p:grpSp>
            <p:nvGrpSpPr>
              <p:cNvPr id="211" name="Group 210"/>
              <p:cNvGrpSpPr/>
              <p:nvPr/>
            </p:nvGrpSpPr>
            <p:grpSpPr>
              <a:xfrm>
                <a:off x="6225711" y="3092442"/>
                <a:ext cx="2517914" cy="1254773"/>
                <a:chOff x="5846522" y="973058"/>
                <a:chExt cx="2517914" cy="1254773"/>
              </a:xfrm>
            </p:grpSpPr>
            <p:sp>
              <p:nvSpPr>
                <p:cNvPr id="212" name="TextBox 211"/>
                <p:cNvSpPr txBox="1"/>
                <p:nvPr/>
              </p:nvSpPr>
              <p:spPr>
                <a:xfrm>
                  <a:off x="6536692" y="1128765"/>
                  <a:ext cx="1827744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 smtClean="0">
                      <a:solidFill>
                        <a:schemeClr val="tx2"/>
                      </a:solidFill>
                    </a:rPr>
                    <a:t>Rate of increase </a:t>
                  </a:r>
                </a:p>
                <a:p>
                  <a:r>
                    <a:rPr lang="en-US" sz="1600" b="1" dirty="0" smtClean="0">
                      <a:solidFill>
                        <a:schemeClr val="tx2"/>
                      </a:solidFill>
                    </a:rPr>
                    <a:t>of slope</a:t>
                  </a:r>
                  <a:endParaRPr lang="en-US" sz="1600" b="1" dirty="0">
                    <a:solidFill>
                      <a:schemeClr val="tx2"/>
                    </a:solidFill>
                  </a:endParaRPr>
                </a:p>
              </p:txBody>
            </p:sp>
            <p:grpSp>
              <p:nvGrpSpPr>
                <p:cNvPr id="219" name="Group 218"/>
                <p:cNvGrpSpPr/>
                <p:nvPr/>
              </p:nvGrpSpPr>
              <p:grpSpPr>
                <a:xfrm>
                  <a:off x="5846522" y="973058"/>
                  <a:ext cx="1717404" cy="1254773"/>
                  <a:chOff x="6553200" y="3124200"/>
                  <a:chExt cx="1717404" cy="1254773"/>
                </a:xfrm>
              </p:grpSpPr>
              <p:grpSp>
                <p:nvGrpSpPr>
                  <p:cNvPr id="221" name="Group 220"/>
                  <p:cNvGrpSpPr/>
                  <p:nvPr/>
                </p:nvGrpSpPr>
                <p:grpSpPr>
                  <a:xfrm>
                    <a:off x="6553200" y="3124200"/>
                    <a:ext cx="1717404" cy="1254773"/>
                    <a:chOff x="2221414" y="2672593"/>
                    <a:chExt cx="1717404" cy="1254773"/>
                  </a:xfrm>
                </p:grpSpPr>
                <p:grpSp>
                  <p:nvGrpSpPr>
                    <p:cNvPr id="223" name="Group 222"/>
                    <p:cNvGrpSpPr/>
                    <p:nvPr/>
                  </p:nvGrpSpPr>
                  <p:grpSpPr>
                    <a:xfrm>
                      <a:off x="2221414" y="2672593"/>
                      <a:ext cx="1656397" cy="914400"/>
                      <a:chOff x="2221414" y="2672593"/>
                      <a:chExt cx="1656397" cy="914400"/>
                    </a:xfrm>
                  </p:grpSpPr>
                  <p:grpSp>
                    <p:nvGrpSpPr>
                      <p:cNvPr id="225" name="Group 224"/>
                      <p:cNvGrpSpPr/>
                      <p:nvPr/>
                    </p:nvGrpSpPr>
                    <p:grpSpPr>
                      <a:xfrm>
                        <a:off x="2658611" y="2672593"/>
                        <a:ext cx="1219200" cy="914400"/>
                        <a:chOff x="2658611" y="2672593"/>
                        <a:chExt cx="1219200" cy="914400"/>
                      </a:xfrm>
                    </p:grpSpPr>
                    <p:cxnSp>
                      <p:nvCxnSpPr>
                        <p:cNvPr id="227" name="Straight Arrow Connector 226"/>
                        <p:cNvCxnSpPr/>
                        <p:nvPr/>
                      </p:nvCxnSpPr>
                      <p:spPr>
                        <a:xfrm flipV="1">
                          <a:off x="2667000" y="2672593"/>
                          <a:ext cx="0" cy="914400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8" name="Straight Arrow Connector 227"/>
                        <p:cNvCxnSpPr/>
                        <p:nvPr/>
                      </p:nvCxnSpPr>
                      <p:spPr>
                        <a:xfrm rot="5400000" flipV="1">
                          <a:off x="3268211" y="2963411"/>
                          <a:ext cx="0" cy="1219200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226" name="TextBox 225"/>
                      <p:cNvSpPr txBox="1"/>
                      <p:nvPr/>
                    </p:nvSpPr>
                    <p:spPr>
                      <a:xfrm>
                        <a:off x="2221414" y="2828300"/>
                        <a:ext cx="461665" cy="66511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vert="vert270" wrap="non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Value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224" name="TextBox 223"/>
                    <p:cNvSpPr txBox="1"/>
                    <p:nvPr/>
                  </p:nvSpPr>
                  <p:spPr>
                    <a:xfrm>
                      <a:off x="2597603" y="3558034"/>
                      <a:ext cx="1341215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parameter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cxnSp>
                <p:nvCxnSpPr>
                  <p:cNvPr id="222" name="Straight Arrow Connector 221"/>
                  <p:cNvCxnSpPr/>
                  <p:nvPr/>
                </p:nvCxnSpPr>
                <p:spPr>
                  <a:xfrm>
                    <a:off x="7014865" y="3981377"/>
                    <a:ext cx="609600" cy="0"/>
                  </a:xfrm>
                  <a:prstGeom prst="straightConnector1">
                    <a:avLst/>
                  </a:prstGeom>
                  <a:ln w="38100">
                    <a:solidFill>
                      <a:srgbClr val="0000CC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229" name="Straight Arrow Connector 228"/>
              <p:cNvCxnSpPr/>
              <p:nvPr/>
            </p:nvCxnSpPr>
            <p:spPr>
              <a:xfrm flipV="1">
                <a:off x="8161731" y="2658440"/>
                <a:ext cx="395" cy="461780"/>
              </a:xfrm>
              <a:prstGeom prst="straightConnector1">
                <a:avLst/>
              </a:prstGeom>
              <a:ln w="38100" cmpd="dbl">
                <a:solidFill>
                  <a:srgbClr val="C00000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Freeform 8"/>
            <p:cNvSpPr/>
            <p:nvPr/>
          </p:nvSpPr>
          <p:spPr>
            <a:xfrm>
              <a:off x="6693031" y="3096220"/>
              <a:ext cx="1136194" cy="860710"/>
            </a:xfrm>
            <a:custGeom>
              <a:avLst/>
              <a:gdLst>
                <a:gd name="connsiteX0" fmla="*/ 0 w 1134844"/>
                <a:gd name="connsiteY0" fmla="*/ 854301 h 861966"/>
                <a:gd name="connsiteX1" fmla="*/ 179109 w 1134844"/>
                <a:gd name="connsiteY1" fmla="*/ 844874 h 861966"/>
                <a:gd name="connsiteX2" fmla="*/ 556181 w 1134844"/>
                <a:gd name="connsiteY2" fmla="*/ 703472 h 861966"/>
                <a:gd name="connsiteX3" fmla="*/ 829559 w 1134844"/>
                <a:gd name="connsiteY3" fmla="*/ 486656 h 861966"/>
                <a:gd name="connsiteX4" fmla="*/ 1093509 w 1134844"/>
                <a:gd name="connsiteY4" fmla="*/ 203851 h 861966"/>
                <a:gd name="connsiteX5" fmla="*/ 1131216 w 1134844"/>
                <a:gd name="connsiteY5" fmla="*/ 15315 h 861966"/>
                <a:gd name="connsiteX6" fmla="*/ 1131216 w 1134844"/>
                <a:gd name="connsiteY6" fmla="*/ 24742 h 861966"/>
                <a:gd name="connsiteX0" fmla="*/ 0 w 1136194"/>
                <a:gd name="connsiteY0" fmla="*/ 853611 h 861276"/>
                <a:gd name="connsiteX1" fmla="*/ 179109 w 1136194"/>
                <a:gd name="connsiteY1" fmla="*/ 844184 h 861276"/>
                <a:gd name="connsiteX2" fmla="*/ 556181 w 1136194"/>
                <a:gd name="connsiteY2" fmla="*/ 702782 h 861276"/>
                <a:gd name="connsiteX3" fmla="*/ 829559 w 1136194"/>
                <a:gd name="connsiteY3" fmla="*/ 485966 h 861276"/>
                <a:gd name="connsiteX4" fmla="*/ 1074655 w 1136194"/>
                <a:gd name="connsiteY4" fmla="*/ 193734 h 861276"/>
                <a:gd name="connsiteX5" fmla="*/ 1131216 w 1136194"/>
                <a:gd name="connsiteY5" fmla="*/ 14625 h 861276"/>
                <a:gd name="connsiteX6" fmla="*/ 1131216 w 1136194"/>
                <a:gd name="connsiteY6" fmla="*/ 24052 h 861276"/>
                <a:gd name="connsiteX0" fmla="*/ 0 w 1136194"/>
                <a:gd name="connsiteY0" fmla="*/ 853611 h 861276"/>
                <a:gd name="connsiteX1" fmla="*/ 179109 w 1136194"/>
                <a:gd name="connsiteY1" fmla="*/ 844184 h 861276"/>
                <a:gd name="connsiteX2" fmla="*/ 556181 w 1136194"/>
                <a:gd name="connsiteY2" fmla="*/ 702782 h 861276"/>
                <a:gd name="connsiteX3" fmla="*/ 876693 w 1136194"/>
                <a:gd name="connsiteY3" fmla="*/ 514246 h 861276"/>
                <a:gd name="connsiteX4" fmla="*/ 1074655 w 1136194"/>
                <a:gd name="connsiteY4" fmla="*/ 193734 h 861276"/>
                <a:gd name="connsiteX5" fmla="*/ 1131216 w 1136194"/>
                <a:gd name="connsiteY5" fmla="*/ 14625 h 861276"/>
                <a:gd name="connsiteX6" fmla="*/ 1131216 w 1136194"/>
                <a:gd name="connsiteY6" fmla="*/ 24052 h 861276"/>
                <a:gd name="connsiteX0" fmla="*/ 0 w 1136194"/>
                <a:gd name="connsiteY0" fmla="*/ 853611 h 860710"/>
                <a:gd name="connsiteX1" fmla="*/ 179109 w 1136194"/>
                <a:gd name="connsiteY1" fmla="*/ 844184 h 860710"/>
                <a:gd name="connsiteX2" fmla="*/ 556181 w 1136194"/>
                <a:gd name="connsiteY2" fmla="*/ 712208 h 860710"/>
                <a:gd name="connsiteX3" fmla="*/ 876693 w 1136194"/>
                <a:gd name="connsiteY3" fmla="*/ 514246 h 860710"/>
                <a:gd name="connsiteX4" fmla="*/ 1074655 w 1136194"/>
                <a:gd name="connsiteY4" fmla="*/ 193734 h 860710"/>
                <a:gd name="connsiteX5" fmla="*/ 1131216 w 1136194"/>
                <a:gd name="connsiteY5" fmla="*/ 14625 h 860710"/>
                <a:gd name="connsiteX6" fmla="*/ 1131216 w 1136194"/>
                <a:gd name="connsiteY6" fmla="*/ 24052 h 860710"/>
                <a:gd name="connsiteX0" fmla="*/ 0 w 1136194"/>
                <a:gd name="connsiteY0" fmla="*/ 853611 h 860710"/>
                <a:gd name="connsiteX1" fmla="*/ 179109 w 1136194"/>
                <a:gd name="connsiteY1" fmla="*/ 844184 h 860710"/>
                <a:gd name="connsiteX2" fmla="*/ 556181 w 1136194"/>
                <a:gd name="connsiteY2" fmla="*/ 712208 h 860710"/>
                <a:gd name="connsiteX3" fmla="*/ 876693 w 1136194"/>
                <a:gd name="connsiteY3" fmla="*/ 514246 h 860710"/>
                <a:gd name="connsiteX4" fmla="*/ 1074655 w 1136194"/>
                <a:gd name="connsiteY4" fmla="*/ 193734 h 860710"/>
                <a:gd name="connsiteX5" fmla="*/ 1131216 w 1136194"/>
                <a:gd name="connsiteY5" fmla="*/ 14625 h 860710"/>
                <a:gd name="connsiteX6" fmla="*/ 1131216 w 1136194"/>
                <a:gd name="connsiteY6" fmla="*/ 24052 h 860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6194" h="860710">
                  <a:moveTo>
                    <a:pt x="0" y="853611"/>
                  </a:moveTo>
                  <a:cubicBezTo>
                    <a:pt x="43206" y="861466"/>
                    <a:pt x="86412" y="867751"/>
                    <a:pt x="179109" y="844184"/>
                  </a:cubicBezTo>
                  <a:cubicBezTo>
                    <a:pt x="271806" y="820617"/>
                    <a:pt x="439917" y="767198"/>
                    <a:pt x="556181" y="712208"/>
                  </a:cubicBezTo>
                  <a:cubicBezTo>
                    <a:pt x="672445" y="657218"/>
                    <a:pt x="790281" y="600658"/>
                    <a:pt x="876693" y="514246"/>
                  </a:cubicBezTo>
                  <a:cubicBezTo>
                    <a:pt x="963105" y="427834"/>
                    <a:pt x="1032235" y="277004"/>
                    <a:pt x="1074655" y="193734"/>
                  </a:cubicBezTo>
                  <a:cubicBezTo>
                    <a:pt x="1117075" y="110464"/>
                    <a:pt x="1121789" y="42905"/>
                    <a:pt x="1131216" y="14625"/>
                  </a:cubicBezTo>
                  <a:cubicBezTo>
                    <a:pt x="1140643" y="-13655"/>
                    <a:pt x="1134358" y="4413"/>
                    <a:pt x="1131216" y="24052"/>
                  </a:cubicBezTo>
                </a:path>
              </a:pathLst>
            </a:custGeom>
            <a:noFill/>
            <a:ln w="38100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329223" y="2090221"/>
            <a:ext cx="2517914" cy="1896169"/>
            <a:chOff x="6339258" y="4242821"/>
            <a:chExt cx="2517914" cy="1896169"/>
          </a:xfrm>
        </p:grpSpPr>
        <p:grpSp>
          <p:nvGrpSpPr>
            <p:cNvPr id="243" name="Group 242"/>
            <p:cNvGrpSpPr/>
            <p:nvPr/>
          </p:nvGrpSpPr>
          <p:grpSpPr>
            <a:xfrm>
              <a:off x="6339258" y="4242821"/>
              <a:ext cx="2517914" cy="1896169"/>
              <a:chOff x="6225711" y="2658440"/>
              <a:chExt cx="2517914" cy="1896169"/>
            </a:xfrm>
          </p:grpSpPr>
          <p:grpSp>
            <p:nvGrpSpPr>
              <p:cNvPr id="244" name="Group 243"/>
              <p:cNvGrpSpPr/>
              <p:nvPr/>
            </p:nvGrpSpPr>
            <p:grpSpPr>
              <a:xfrm>
                <a:off x="6225711" y="2658440"/>
                <a:ext cx="2517914" cy="1896169"/>
                <a:chOff x="6225711" y="2658440"/>
                <a:chExt cx="2517914" cy="1896169"/>
              </a:xfrm>
            </p:grpSpPr>
            <p:grpSp>
              <p:nvGrpSpPr>
                <p:cNvPr id="246" name="Group 245"/>
                <p:cNvGrpSpPr/>
                <p:nvPr/>
              </p:nvGrpSpPr>
              <p:grpSpPr>
                <a:xfrm>
                  <a:off x="6225711" y="3248149"/>
                  <a:ext cx="2517914" cy="1306460"/>
                  <a:chOff x="5846522" y="1128765"/>
                  <a:chExt cx="2517914" cy="1306460"/>
                </a:xfrm>
              </p:grpSpPr>
              <p:sp>
                <p:nvSpPr>
                  <p:cNvPr id="248" name="TextBox 247"/>
                  <p:cNvSpPr txBox="1"/>
                  <p:nvPr/>
                </p:nvSpPr>
                <p:spPr>
                  <a:xfrm>
                    <a:off x="6536692" y="1128765"/>
                    <a:ext cx="1827744" cy="58477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b="1" dirty="0" smtClean="0">
                        <a:solidFill>
                          <a:schemeClr val="tx2"/>
                        </a:solidFill>
                      </a:rPr>
                      <a:t>Rate of increase </a:t>
                    </a:r>
                  </a:p>
                  <a:p>
                    <a:r>
                      <a:rPr lang="en-US" sz="1600" b="1" dirty="0" smtClean="0">
                        <a:solidFill>
                          <a:schemeClr val="tx2"/>
                        </a:solidFill>
                      </a:rPr>
                      <a:t>of slope</a:t>
                    </a:r>
                    <a:endParaRPr lang="en-US" sz="1600" b="1" dirty="0">
                      <a:solidFill>
                        <a:schemeClr val="tx2"/>
                      </a:solidFill>
                    </a:endParaRPr>
                  </a:p>
                </p:txBody>
              </p:sp>
              <p:grpSp>
                <p:nvGrpSpPr>
                  <p:cNvPr id="249" name="Group 248"/>
                  <p:cNvGrpSpPr/>
                  <p:nvPr/>
                </p:nvGrpSpPr>
                <p:grpSpPr>
                  <a:xfrm>
                    <a:off x="5846522" y="1180452"/>
                    <a:ext cx="1717404" cy="1254773"/>
                    <a:chOff x="6553200" y="3331594"/>
                    <a:chExt cx="1717404" cy="1254773"/>
                  </a:xfrm>
                </p:grpSpPr>
                <p:grpSp>
                  <p:nvGrpSpPr>
                    <p:cNvPr id="250" name="Group 249"/>
                    <p:cNvGrpSpPr/>
                    <p:nvPr/>
                  </p:nvGrpSpPr>
                  <p:grpSpPr>
                    <a:xfrm>
                      <a:off x="6553200" y="3331594"/>
                      <a:ext cx="1717404" cy="1254773"/>
                      <a:chOff x="2221414" y="2879987"/>
                      <a:chExt cx="1717404" cy="1254773"/>
                    </a:xfrm>
                  </p:grpSpPr>
                  <p:grpSp>
                    <p:nvGrpSpPr>
                      <p:cNvPr id="252" name="Group 251"/>
                      <p:cNvGrpSpPr/>
                      <p:nvPr/>
                    </p:nvGrpSpPr>
                    <p:grpSpPr>
                      <a:xfrm>
                        <a:off x="2221414" y="2879987"/>
                        <a:ext cx="1656397" cy="914400"/>
                        <a:chOff x="2221414" y="2879987"/>
                        <a:chExt cx="1656397" cy="914400"/>
                      </a:xfrm>
                    </p:grpSpPr>
                    <p:grpSp>
                      <p:nvGrpSpPr>
                        <p:cNvPr id="254" name="Group 253"/>
                        <p:cNvGrpSpPr/>
                        <p:nvPr/>
                      </p:nvGrpSpPr>
                      <p:grpSpPr>
                        <a:xfrm>
                          <a:off x="2658611" y="2879987"/>
                          <a:ext cx="1219200" cy="914400"/>
                          <a:chOff x="2658611" y="2879987"/>
                          <a:chExt cx="1219200" cy="914400"/>
                        </a:xfrm>
                      </p:grpSpPr>
                      <p:cxnSp>
                        <p:nvCxnSpPr>
                          <p:cNvPr id="256" name="Straight Arrow Connector 255"/>
                          <p:cNvCxnSpPr/>
                          <p:nvPr/>
                        </p:nvCxnSpPr>
                        <p:spPr>
                          <a:xfrm flipV="1">
                            <a:off x="2667000" y="2879987"/>
                            <a:ext cx="0" cy="9144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257" name="Straight Arrow Connector 256"/>
                          <p:cNvCxnSpPr/>
                          <p:nvPr/>
                        </p:nvCxnSpPr>
                        <p:spPr>
                          <a:xfrm rot="5400000" flipV="1">
                            <a:off x="3268211" y="3170805"/>
                            <a:ext cx="0" cy="12192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255" name="TextBox 254"/>
                        <p:cNvSpPr txBox="1"/>
                        <p:nvPr/>
                      </p:nvSpPr>
                      <p:spPr>
                        <a:xfrm>
                          <a:off x="2221414" y="3035694"/>
                          <a:ext cx="461665" cy="66511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vert="vert270" wrap="none" rtlCol="0">
                          <a:spAutoFit/>
                        </a:bodyPr>
                        <a:lstStyle/>
                        <a:p>
                          <a:r>
                            <a:rPr lang="en-US" dirty="0" smtClean="0">
                              <a:solidFill>
                                <a:srgbClr val="0000CC"/>
                              </a:solidFill>
                            </a:rPr>
                            <a:t>Value</a:t>
                          </a:r>
                          <a:endParaRPr lang="en-US" dirty="0">
                            <a:solidFill>
                              <a:srgbClr val="0000CC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253" name="TextBox 252"/>
                      <p:cNvSpPr txBox="1"/>
                      <p:nvPr/>
                    </p:nvSpPr>
                    <p:spPr>
                      <a:xfrm>
                        <a:off x="2597603" y="3765428"/>
                        <a:ext cx="13412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parameter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  <p:cxnSp>
                  <p:nvCxnSpPr>
                    <p:cNvPr id="251" name="Straight Arrow Connector 250"/>
                    <p:cNvCxnSpPr/>
                    <p:nvPr/>
                  </p:nvCxnSpPr>
                  <p:spPr>
                    <a:xfrm>
                      <a:off x="7014865" y="3981377"/>
                      <a:ext cx="609600" cy="0"/>
                    </a:xfrm>
                    <a:prstGeom prst="straightConnector1">
                      <a:avLst/>
                    </a:prstGeom>
                    <a:ln w="38100">
                      <a:solidFill>
                        <a:srgbClr val="0000CC"/>
                      </a:solidFill>
                      <a:prstDash val="sysDot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247" name="Straight Arrow Connector 246"/>
                <p:cNvCxnSpPr/>
                <p:nvPr/>
              </p:nvCxnSpPr>
              <p:spPr>
                <a:xfrm flipV="1">
                  <a:off x="8161731" y="2658440"/>
                  <a:ext cx="395" cy="461780"/>
                </a:xfrm>
                <a:prstGeom prst="straightConnector1">
                  <a:avLst/>
                </a:prstGeom>
                <a:ln w="38100" cmpd="dbl">
                  <a:solidFill>
                    <a:srgbClr val="C00000"/>
                  </a:solidFill>
                  <a:prstDash val="soli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5" name="Freeform 244"/>
              <p:cNvSpPr/>
              <p:nvPr/>
            </p:nvSpPr>
            <p:spPr>
              <a:xfrm>
                <a:off x="6693031" y="3096220"/>
                <a:ext cx="1136194" cy="860710"/>
              </a:xfrm>
              <a:custGeom>
                <a:avLst/>
                <a:gdLst>
                  <a:gd name="connsiteX0" fmla="*/ 0 w 1134844"/>
                  <a:gd name="connsiteY0" fmla="*/ 854301 h 861966"/>
                  <a:gd name="connsiteX1" fmla="*/ 179109 w 1134844"/>
                  <a:gd name="connsiteY1" fmla="*/ 844874 h 861966"/>
                  <a:gd name="connsiteX2" fmla="*/ 556181 w 1134844"/>
                  <a:gd name="connsiteY2" fmla="*/ 703472 h 861966"/>
                  <a:gd name="connsiteX3" fmla="*/ 829559 w 1134844"/>
                  <a:gd name="connsiteY3" fmla="*/ 486656 h 861966"/>
                  <a:gd name="connsiteX4" fmla="*/ 1093509 w 1134844"/>
                  <a:gd name="connsiteY4" fmla="*/ 203851 h 861966"/>
                  <a:gd name="connsiteX5" fmla="*/ 1131216 w 1134844"/>
                  <a:gd name="connsiteY5" fmla="*/ 15315 h 861966"/>
                  <a:gd name="connsiteX6" fmla="*/ 1131216 w 1134844"/>
                  <a:gd name="connsiteY6" fmla="*/ 24742 h 861966"/>
                  <a:gd name="connsiteX0" fmla="*/ 0 w 1136194"/>
                  <a:gd name="connsiteY0" fmla="*/ 853611 h 861276"/>
                  <a:gd name="connsiteX1" fmla="*/ 179109 w 1136194"/>
                  <a:gd name="connsiteY1" fmla="*/ 844184 h 861276"/>
                  <a:gd name="connsiteX2" fmla="*/ 556181 w 1136194"/>
                  <a:gd name="connsiteY2" fmla="*/ 702782 h 861276"/>
                  <a:gd name="connsiteX3" fmla="*/ 829559 w 1136194"/>
                  <a:gd name="connsiteY3" fmla="*/ 485966 h 861276"/>
                  <a:gd name="connsiteX4" fmla="*/ 1074655 w 1136194"/>
                  <a:gd name="connsiteY4" fmla="*/ 193734 h 861276"/>
                  <a:gd name="connsiteX5" fmla="*/ 1131216 w 1136194"/>
                  <a:gd name="connsiteY5" fmla="*/ 14625 h 861276"/>
                  <a:gd name="connsiteX6" fmla="*/ 1131216 w 1136194"/>
                  <a:gd name="connsiteY6" fmla="*/ 24052 h 861276"/>
                  <a:gd name="connsiteX0" fmla="*/ 0 w 1136194"/>
                  <a:gd name="connsiteY0" fmla="*/ 853611 h 861276"/>
                  <a:gd name="connsiteX1" fmla="*/ 179109 w 1136194"/>
                  <a:gd name="connsiteY1" fmla="*/ 844184 h 861276"/>
                  <a:gd name="connsiteX2" fmla="*/ 556181 w 1136194"/>
                  <a:gd name="connsiteY2" fmla="*/ 702782 h 861276"/>
                  <a:gd name="connsiteX3" fmla="*/ 876693 w 1136194"/>
                  <a:gd name="connsiteY3" fmla="*/ 514246 h 861276"/>
                  <a:gd name="connsiteX4" fmla="*/ 1074655 w 1136194"/>
                  <a:gd name="connsiteY4" fmla="*/ 193734 h 861276"/>
                  <a:gd name="connsiteX5" fmla="*/ 1131216 w 1136194"/>
                  <a:gd name="connsiteY5" fmla="*/ 14625 h 861276"/>
                  <a:gd name="connsiteX6" fmla="*/ 1131216 w 1136194"/>
                  <a:gd name="connsiteY6" fmla="*/ 24052 h 861276"/>
                  <a:gd name="connsiteX0" fmla="*/ 0 w 1136194"/>
                  <a:gd name="connsiteY0" fmla="*/ 853611 h 860710"/>
                  <a:gd name="connsiteX1" fmla="*/ 179109 w 1136194"/>
                  <a:gd name="connsiteY1" fmla="*/ 844184 h 860710"/>
                  <a:gd name="connsiteX2" fmla="*/ 556181 w 1136194"/>
                  <a:gd name="connsiteY2" fmla="*/ 712208 h 860710"/>
                  <a:gd name="connsiteX3" fmla="*/ 876693 w 1136194"/>
                  <a:gd name="connsiteY3" fmla="*/ 514246 h 860710"/>
                  <a:gd name="connsiteX4" fmla="*/ 1074655 w 1136194"/>
                  <a:gd name="connsiteY4" fmla="*/ 193734 h 860710"/>
                  <a:gd name="connsiteX5" fmla="*/ 1131216 w 1136194"/>
                  <a:gd name="connsiteY5" fmla="*/ 14625 h 860710"/>
                  <a:gd name="connsiteX6" fmla="*/ 1131216 w 1136194"/>
                  <a:gd name="connsiteY6" fmla="*/ 24052 h 860710"/>
                  <a:gd name="connsiteX0" fmla="*/ 0 w 1136194"/>
                  <a:gd name="connsiteY0" fmla="*/ 853611 h 860710"/>
                  <a:gd name="connsiteX1" fmla="*/ 179109 w 1136194"/>
                  <a:gd name="connsiteY1" fmla="*/ 844184 h 860710"/>
                  <a:gd name="connsiteX2" fmla="*/ 556181 w 1136194"/>
                  <a:gd name="connsiteY2" fmla="*/ 712208 h 860710"/>
                  <a:gd name="connsiteX3" fmla="*/ 876693 w 1136194"/>
                  <a:gd name="connsiteY3" fmla="*/ 514246 h 860710"/>
                  <a:gd name="connsiteX4" fmla="*/ 1074655 w 1136194"/>
                  <a:gd name="connsiteY4" fmla="*/ 193734 h 860710"/>
                  <a:gd name="connsiteX5" fmla="*/ 1131216 w 1136194"/>
                  <a:gd name="connsiteY5" fmla="*/ 14625 h 860710"/>
                  <a:gd name="connsiteX6" fmla="*/ 1131216 w 1136194"/>
                  <a:gd name="connsiteY6" fmla="*/ 24052 h 860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6194" h="860710">
                    <a:moveTo>
                      <a:pt x="0" y="853611"/>
                    </a:moveTo>
                    <a:cubicBezTo>
                      <a:pt x="43206" y="861466"/>
                      <a:pt x="86412" y="867751"/>
                      <a:pt x="179109" y="844184"/>
                    </a:cubicBezTo>
                    <a:cubicBezTo>
                      <a:pt x="271806" y="820617"/>
                      <a:pt x="439917" y="767198"/>
                      <a:pt x="556181" y="712208"/>
                    </a:cubicBezTo>
                    <a:cubicBezTo>
                      <a:pt x="672445" y="657218"/>
                      <a:pt x="790281" y="600658"/>
                      <a:pt x="876693" y="514246"/>
                    </a:cubicBezTo>
                    <a:cubicBezTo>
                      <a:pt x="963105" y="427834"/>
                      <a:pt x="1032235" y="277004"/>
                      <a:pt x="1074655" y="193734"/>
                    </a:cubicBezTo>
                    <a:cubicBezTo>
                      <a:pt x="1117075" y="110464"/>
                      <a:pt x="1121789" y="42905"/>
                      <a:pt x="1131216" y="14625"/>
                    </a:cubicBezTo>
                    <a:cubicBezTo>
                      <a:pt x="1140643" y="-13655"/>
                      <a:pt x="1134358" y="4413"/>
                      <a:pt x="1131216" y="24052"/>
                    </a:cubicBezTo>
                  </a:path>
                </a:pathLst>
              </a:custGeom>
              <a:noFill/>
              <a:ln w="38100">
                <a:solidFill>
                  <a:srgbClr val="0000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8" name="TextBox 257"/>
                <p:cNvSpPr txBox="1"/>
                <p:nvPr/>
              </p:nvSpPr>
              <p:spPr>
                <a:xfrm>
                  <a:off x="6793234" y="5483685"/>
                  <a:ext cx="111761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0" dirty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𝐕𝐚𝐥𝐮𝐞</m:t>
                        </m:r>
                        <m:r>
                          <a:rPr lang="en-US" sz="1600" b="1" i="0" dirty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600" b="1" i="0" dirty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600" b="1" i="0" dirty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600" b="1" dirty="0">
                    <a:solidFill>
                      <a:srgbClr val="0000CC"/>
                    </a:solidFill>
                  </a:endParaRPr>
                </a:p>
              </p:txBody>
            </p:sp>
          </mc:Choice>
          <mc:Fallback xmlns="">
            <p:sp>
              <p:nvSpPr>
                <p:cNvPr id="258" name="TextBox 2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93234" y="5483685"/>
                  <a:ext cx="1117614" cy="338554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 b="-127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59" name="Group 258"/>
          <p:cNvGrpSpPr/>
          <p:nvPr/>
        </p:nvGrpSpPr>
        <p:grpSpPr>
          <a:xfrm>
            <a:off x="6358483" y="3665781"/>
            <a:ext cx="2289409" cy="1688775"/>
            <a:chOff x="6499094" y="2658440"/>
            <a:chExt cx="2289409" cy="1688775"/>
          </a:xfrm>
        </p:grpSpPr>
        <p:grpSp>
          <p:nvGrpSpPr>
            <p:cNvPr id="260" name="Group 259"/>
            <p:cNvGrpSpPr/>
            <p:nvPr/>
          </p:nvGrpSpPr>
          <p:grpSpPr>
            <a:xfrm>
              <a:off x="6499094" y="2658440"/>
              <a:ext cx="2289409" cy="1688775"/>
              <a:chOff x="6499094" y="2658440"/>
              <a:chExt cx="2289409" cy="1688775"/>
            </a:xfrm>
          </p:grpSpPr>
          <p:grpSp>
            <p:nvGrpSpPr>
              <p:cNvPr id="262" name="Group 261"/>
              <p:cNvGrpSpPr/>
              <p:nvPr/>
            </p:nvGrpSpPr>
            <p:grpSpPr>
              <a:xfrm>
                <a:off x="6499094" y="3066895"/>
                <a:ext cx="2289409" cy="1280320"/>
                <a:chOff x="6119905" y="947511"/>
                <a:chExt cx="2289409" cy="1280320"/>
              </a:xfrm>
            </p:grpSpPr>
            <p:sp>
              <p:nvSpPr>
                <p:cNvPr id="264" name="TextBox 263"/>
                <p:cNvSpPr txBox="1"/>
                <p:nvPr/>
              </p:nvSpPr>
              <p:spPr>
                <a:xfrm>
                  <a:off x="6581570" y="947511"/>
                  <a:ext cx="1827744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 smtClean="0">
                      <a:solidFill>
                        <a:schemeClr val="tx2"/>
                      </a:solidFill>
                    </a:rPr>
                    <a:t>Rate of increase </a:t>
                  </a:r>
                </a:p>
                <a:p>
                  <a:r>
                    <a:rPr lang="en-US" sz="1600" b="1" dirty="0" smtClean="0">
                      <a:solidFill>
                        <a:schemeClr val="tx2"/>
                      </a:solidFill>
                    </a:rPr>
                    <a:t>of slope</a:t>
                  </a:r>
                  <a:endParaRPr lang="en-US" sz="1600" b="1" dirty="0">
                    <a:solidFill>
                      <a:schemeClr val="tx2"/>
                    </a:solidFill>
                  </a:endParaRPr>
                </a:p>
              </p:txBody>
            </p:sp>
            <p:grpSp>
              <p:nvGrpSpPr>
                <p:cNvPr id="265" name="Group 264"/>
                <p:cNvGrpSpPr/>
                <p:nvPr/>
              </p:nvGrpSpPr>
              <p:grpSpPr>
                <a:xfrm>
                  <a:off x="6119905" y="973058"/>
                  <a:ext cx="1717404" cy="1254773"/>
                  <a:chOff x="6826583" y="3124200"/>
                  <a:chExt cx="1717404" cy="1254773"/>
                </a:xfrm>
              </p:grpSpPr>
              <p:grpSp>
                <p:nvGrpSpPr>
                  <p:cNvPr id="266" name="Group 265"/>
                  <p:cNvGrpSpPr/>
                  <p:nvPr/>
                </p:nvGrpSpPr>
                <p:grpSpPr>
                  <a:xfrm>
                    <a:off x="6826583" y="3124200"/>
                    <a:ext cx="1717404" cy="1254773"/>
                    <a:chOff x="2494797" y="2672593"/>
                    <a:chExt cx="1717404" cy="1254773"/>
                  </a:xfrm>
                </p:grpSpPr>
                <p:grpSp>
                  <p:nvGrpSpPr>
                    <p:cNvPr id="268" name="Group 267"/>
                    <p:cNvGrpSpPr/>
                    <p:nvPr/>
                  </p:nvGrpSpPr>
                  <p:grpSpPr>
                    <a:xfrm>
                      <a:off x="2494797" y="2672593"/>
                      <a:ext cx="1656397" cy="914400"/>
                      <a:chOff x="2494797" y="2672593"/>
                      <a:chExt cx="1656397" cy="914400"/>
                    </a:xfrm>
                  </p:grpSpPr>
                  <p:grpSp>
                    <p:nvGrpSpPr>
                      <p:cNvPr id="270" name="Group 269"/>
                      <p:cNvGrpSpPr/>
                      <p:nvPr/>
                    </p:nvGrpSpPr>
                    <p:grpSpPr>
                      <a:xfrm>
                        <a:off x="2931994" y="2672593"/>
                        <a:ext cx="1219200" cy="914400"/>
                        <a:chOff x="2931994" y="2672593"/>
                        <a:chExt cx="1219200" cy="914400"/>
                      </a:xfrm>
                    </p:grpSpPr>
                    <p:cxnSp>
                      <p:nvCxnSpPr>
                        <p:cNvPr id="272" name="Straight Arrow Connector 271"/>
                        <p:cNvCxnSpPr/>
                        <p:nvPr/>
                      </p:nvCxnSpPr>
                      <p:spPr>
                        <a:xfrm flipV="1">
                          <a:off x="2940383" y="2672593"/>
                          <a:ext cx="0" cy="914400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73" name="Straight Arrow Connector 272"/>
                        <p:cNvCxnSpPr/>
                        <p:nvPr/>
                      </p:nvCxnSpPr>
                      <p:spPr>
                        <a:xfrm rot="5400000" flipV="1">
                          <a:off x="3541594" y="2963411"/>
                          <a:ext cx="0" cy="1219200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271" name="TextBox 270"/>
                      <p:cNvSpPr txBox="1"/>
                      <p:nvPr/>
                    </p:nvSpPr>
                    <p:spPr>
                      <a:xfrm>
                        <a:off x="2494797" y="2828300"/>
                        <a:ext cx="461665" cy="66511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vert="vert270" wrap="non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Value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269" name="TextBox 268"/>
                    <p:cNvSpPr txBox="1"/>
                    <p:nvPr/>
                  </p:nvSpPr>
                  <p:spPr>
                    <a:xfrm>
                      <a:off x="2870986" y="3558034"/>
                      <a:ext cx="1341215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parameter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cxnSp>
                <p:nvCxnSpPr>
                  <p:cNvPr id="267" name="Straight Arrow Connector 266"/>
                  <p:cNvCxnSpPr/>
                  <p:nvPr/>
                </p:nvCxnSpPr>
                <p:spPr>
                  <a:xfrm flipV="1">
                    <a:off x="7298478" y="3748044"/>
                    <a:ext cx="719690" cy="263118"/>
                  </a:xfrm>
                  <a:prstGeom prst="straightConnector1">
                    <a:avLst/>
                  </a:prstGeom>
                  <a:ln w="38100">
                    <a:solidFill>
                      <a:srgbClr val="00CC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263" name="Straight Arrow Connector 262"/>
              <p:cNvCxnSpPr/>
              <p:nvPr/>
            </p:nvCxnSpPr>
            <p:spPr>
              <a:xfrm flipV="1">
                <a:off x="8161731" y="2658440"/>
                <a:ext cx="395" cy="461780"/>
              </a:xfrm>
              <a:prstGeom prst="straightConnector1">
                <a:avLst/>
              </a:prstGeom>
              <a:ln w="38100" cmpd="dbl">
                <a:solidFill>
                  <a:srgbClr val="C00000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1" name="Freeform 260"/>
            <p:cNvSpPr/>
            <p:nvPr/>
          </p:nvSpPr>
          <p:spPr>
            <a:xfrm>
              <a:off x="6947556" y="3096220"/>
              <a:ext cx="881670" cy="872464"/>
            </a:xfrm>
            <a:custGeom>
              <a:avLst/>
              <a:gdLst>
                <a:gd name="connsiteX0" fmla="*/ 0 w 1134844"/>
                <a:gd name="connsiteY0" fmla="*/ 854301 h 861966"/>
                <a:gd name="connsiteX1" fmla="*/ 179109 w 1134844"/>
                <a:gd name="connsiteY1" fmla="*/ 844874 h 861966"/>
                <a:gd name="connsiteX2" fmla="*/ 556181 w 1134844"/>
                <a:gd name="connsiteY2" fmla="*/ 703472 h 861966"/>
                <a:gd name="connsiteX3" fmla="*/ 829559 w 1134844"/>
                <a:gd name="connsiteY3" fmla="*/ 486656 h 861966"/>
                <a:gd name="connsiteX4" fmla="*/ 1093509 w 1134844"/>
                <a:gd name="connsiteY4" fmla="*/ 203851 h 861966"/>
                <a:gd name="connsiteX5" fmla="*/ 1131216 w 1134844"/>
                <a:gd name="connsiteY5" fmla="*/ 15315 h 861966"/>
                <a:gd name="connsiteX6" fmla="*/ 1131216 w 1134844"/>
                <a:gd name="connsiteY6" fmla="*/ 24742 h 861966"/>
                <a:gd name="connsiteX0" fmla="*/ 0 w 1136194"/>
                <a:gd name="connsiteY0" fmla="*/ 853611 h 861276"/>
                <a:gd name="connsiteX1" fmla="*/ 179109 w 1136194"/>
                <a:gd name="connsiteY1" fmla="*/ 844184 h 861276"/>
                <a:gd name="connsiteX2" fmla="*/ 556181 w 1136194"/>
                <a:gd name="connsiteY2" fmla="*/ 702782 h 861276"/>
                <a:gd name="connsiteX3" fmla="*/ 829559 w 1136194"/>
                <a:gd name="connsiteY3" fmla="*/ 485966 h 861276"/>
                <a:gd name="connsiteX4" fmla="*/ 1074655 w 1136194"/>
                <a:gd name="connsiteY4" fmla="*/ 193734 h 861276"/>
                <a:gd name="connsiteX5" fmla="*/ 1131216 w 1136194"/>
                <a:gd name="connsiteY5" fmla="*/ 14625 h 861276"/>
                <a:gd name="connsiteX6" fmla="*/ 1131216 w 1136194"/>
                <a:gd name="connsiteY6" fmla="*/ 24052 h 861276"/>
                <a:gd name="connsiteX0" fmla="*/ 0 w 1136194"/>
                <a:gd name="connsiteY0" fmla="*/ 853611 h 861276"/>
                <a:gd name="connsiteX1" fmla="*/ 179109 w 1136194"/>
                <a:gd name="connsiteY1" fmla="*/ 844184 h 861276"/>
                <a:gd name="connsiteX2" fmla="*/ 556181 w 1136194"/>
                <a:gd name="connsiteY2" fmla="*/ 702782 h 861276"/>
                <a:gd name="connsiteX3" fmla="*/ 876693 w 1136194"/>
                <a:gd name="connsiteY3" fmla="*/ 514246 h 861276"/>
                <a:gd name="connsiteX4" fmla="*/ 1074655 w 1136194"/>
                <a:gd name="connsiteY4" fmla="*/ 193734 h 861276"/>
                <a:gd name="connsiteX5" fmla="*/ 1131216 w 1136194"/>
                <a:gd name="connsiteY5" fmla="*/ 14625 h 861276"/>
                <a:gd name="connsiteX6" fmla="*/ 1131216 w 1136194"/>
                <a:gd name="connsiteY6" fmla="*/ 24052 h 861276"/>
                <a:gd name="connsiteX0" fmla="*/ 0 w 1136194"/>
                <a:gd name="connsiteY0" fmla="*/ 853611 h 860710"/>
                <a:gd name="connsiteX1" fmla="*/ 179109 w 1136194"/>
                <a:gd name="connsiteY1" fmla="*/ 844184 h 860710"/>
                <a:gd name="connsiteX2" fmla="*/ 556181 w 1136194"/>
                <a:gd name="connsiteY2" fmla="*/ 712208 h 860710"/>
                <a:gd name="connsiteX3" fmla="*/ 876693 w 1136194"/>
                <a:gd name="connsiteY3" fmla="*/ 514246 h 860710"/>
                <a:gd name="connsiteX4" fmla="*/ 1074655 w 1136194"/>
                <a:gd name="connsiteY4" fmla="*/ 193734 h 860710"/>
                <a:gd name="connsiteX5" fmla="*/ 1131216 w 1136194"/>
                <a:gd name="connsiteY5" fmla="*/ 14625 h 860710"/>
                <a:gd name="connsiteX6" fmla="*/ 1131216 w 1136194"/>
                <a:gd name="connsiteY6" fmla="*/ 24052 h 860710"/>
                <a:gd name="connsiteX0" fmla="*/ 0 w 1136194"/>
                <a:gd name="connsiteY0" fmla="*/ 853611 h 860710"/>
                <a:gd name="connsiteX1" fmla="*/ 179109 w 1136194"/>
                <a:gd name="connsiteY1" fmla="*/ 844184 h 860710"/>
                <a:gd name="connsiteX2" fmla="*/ 556181 w 1136194"/>
                <a:gd name="connsiteY2" fmla="*/ 712208 h 860710"/>
                <a:gd name="connsiteX3" fmla="*/ 876693 w 1136194"/>
                <a:gd name="connsiteY3" fmla="*/ 514246 h 860710"/>
                <a:gd name="connsiteX4" fmla="*/ 1074655 w 1136194"/>
                <a:gd name="connsiteY4" fmla="*/ 193734 h 860710"/>
                <a:gd name="connsiteX5" fmla="*/ 1131216 w 1136194"/>
                <a:gd name="connsiteY5" fmla="*/ 14625 h 860710"/>
                <a:gd name="connsiteX6" fmla="*/ 1131216 w 1136194"/>
                <a:gd name="connsiteY6" fmla="*/ 24052 h 860710"/>
                <a:gd name="connsiteX0" fmla="*/ 0 w 957085"/>
                <a:gd name="connsiteY0" fmla="*/ 844184 h 844184"/>
                <a:gd name="connsiteX1" fmla="*/ 377072 w 957085"/>
                <a:gd name="connsiteY1" fmla="*/ 712208 h 844184"/>
                <a:gd name="connsiteX2" fmla="*/ 697584 w 957085"/>
                <a:gd name="connsiteY2" fmla="*/ 514246 h 844184"/>
                <a:gd name="connsiteX3" fmla="*/ 895546 w 957085"/>
                <a:gd name="connsiteY3" fmla="*/ 193734 h 844184"/>
                <a:gd name="connsiteX4" fmla="*/ 952107 w 957085"/>
                <a:gd name="connsiteY4" fmla="*/ 14625 h 844184"/>
                <a:gd name="connsiteX5" fmla="*/ 952107 w 957085"/>
                <a:gd name="connsiteY5" fmla="*/ 24052 h 844184"/>
                <a:gd name="connsiteX0" fmla="*/ 0 w 919377"/>
                <a:gd name="connsiteY0" fmla="*/ 844184 h 844184"/>
                <a:gd name="connsiteX1" fmla="*/ 339364 w 919377"/>
                <a:gd name="connsiteY1" fmla="*/ 712208 h 844184"/>
                <a:gd name="connsiteX2" fmla="*/ 659876 w 919377"/>
                <a:gd name="connsiteY2" fmla="*/ 514246 h 844184"/>
                <a:gd name="connsiteX3" fmla="*/ 857838 w 919377"/>
                <a:gd name="connsiteY3" fmla="*/ 193734 h 844184"/>
                <a:gd name="connsiteX4" fmla="*/ 914399 w 919377"/>
                <a:gd name="connsiteY4" fmla="*/ 14625 h 844184"/>
                <a:gd name="connsiteX5" fmla="*/ 914399 w 919377"/>
                <a:gd name="connsiteY5" fmla="*/ 24052 h 844184"/>
                <a:gd name="connsiteX0" fmla="*/ 0 w 881670"/>
                <a:gd name="connsiteY0" fmla="*/ 872464 h 872464"/>
                <a:gd name="connsiteX1" fmla="*/ 301657 w 881670"/>
                <a:gd name="connsiteY1" fmla="*/ 712208 h 872464"/>
                <a:gd name="connsiteX2" fmla="*/ 622169 w 881670"/>
                <a:gd name="connsiteY2" fmla="*/ 514246 h 872464"/>
                <a:gd name="connsiteX3" fmla="*/ 820131 w 881670"/>
                <a:gd name="connsiteY3" fmla="*/ 193734 h 872464"/>
                <a:gd name="connsiteX4" fmla="*/ 876692 w 881670"/>
                <a:gd name="connsiteY4" fmla="*/ 14625 h 872464"/>
                <a:gd name="connsiteX5" fmla="*/ 876692 w 881670"/>
                <a:gd name="connsiteY5" fmla="*/ 24052 h 872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81670" h="872464">
                  <a:moveTo>
                    <a:pt x="0" y="872464"/>
                  </a:moveTo>
                  <a:cubicBezTo>
                    <a:pt x="92697" y="848897"/>
                    <a:pt x="197962" y="771911"/>
                    <a:pt x="301657" y="712208"/>
                  </a:cubicBezTo>
                  <a:cubicBezTo>
                    <a:pt x="405352" y="652505"/>
                    <a:pt x="535757" y="600658"/>
                    <a:pt x="622169" y="514246"/>
                  </a:cubicBezTo>
                  <a:cubicBezTo>
                    <a:pt x="708581" y="427834"/>
                    <a:pt x="777711" y="277004"/>
                    <a:pt x="820131" y="193734"/>
                  </a:cubicBezTo>
                  <a:cubicBezTo>
                    <a:pt x="862551" y="110464"/>
                    <a:pt x="867265" y="42905"/>
                    <a:pt x="876692" y="14625"/>
                  </a:cubicBezTo>
                  <a:cubicBezTo>
                    <a:pt x="886119" y="-13655"/>
                    <a:pt x="879834" y="4413"/>
                    <a:pt x="876692" y="24052"/>
                  </a:cubicBezTo>
                </a:path>
              </a:pathLst>
            </a:custGeom>
            <a:noFill/>
            <a:ln w="38100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74" name="TextBox 273"/>
              <p:cNvSpPr txBox="1"/>
              <p:nvPr/>
            </p:nvSpPr>
            <p:spPr>
              <a:xfrm>
                <a:off x="7503850" y="4552228"/>
                <a:ext cx="108555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0" dirty="0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𝐒𝐥𝐨𝐩𝐞</m:t>
                      </m:r>
                      <m:r>
                        <a:rPr lang="en-US" sz="1600" b="1" i="0" dirty="0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600" b="1" i="0" dirty="0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600" b="1" i="0" dirty="0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600" b="1" dirty="0">
                  <a:solidFill>
                    <a:srgbClr val="92D050"/>
                  </a:solidFill>
                </a:endParaRPr>
              </a:p>
            </p:txBody>
          </p:sp>
        </mc:Choice>
        <mc:Fallback xmlns="">
          <p:sp>
            <p:nvSpPr>
              <p:cNvPr id="274" name="TextBox 2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3850" y="4552228"/>
                <a:ext cx="1085554" cy="338554"/>
              </a:xfrm>
              <a:prstGeom prst="rect">
                <a:avLst/>
              </a:prstGeom>
              <a:blipFill rotWithShape="0">
                <a:blip r:embed="rId21"/>
                <a:stretch>
                  <a:fillRect b="-1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/>
          <p:cNvGrpSpPr/>
          <p:nvPr/>
        </p:nvGrpSpPr>
        <p:grpSpPr>
          <a:xfrm>
            <a:off x="6358483" y="5002324"/>
            <a:ext cx="2289409" cy="1830180"/>
            <a:chOff x="6329223" y="3651829"/>
            <a:chExt cx="2289409" cy="1830180"/>
          </a:xfrm>
        </p:grpSpPr>
        <p:grpSp>
          <p:nvGrpSpPr>
            <p:cNvPr id="16" name="Group 15"/>
            <p:cNvGrpSpPr/>
            <p:nvPr/>
          </p:nvGrpSpPr>
          <p:grpSpPr>
            <a:xfrm>
              <a:off x="6329223" y="3651829"/>
              <a:ext cx="2289409" cy="1830180"/>
              <a:chOff x="3124874" y="5039924"/>
              <a:chExt cx="2289409" cy="1830180"/>
            </a:xfrm>
          </p:grpSpPr>
          <p:grpSp>
            <p:nvGrpSpPr>
              <p:cNvPr id="275" name="Group 274"/>
              <p:cNvGrpSpPr/>
              <p:nvPr/>
            </p:nvGrpSpPr>
            <p:grpSpPr>
              <a:xfrm>
                <a:off x="3124874" y="5039924"/>
                <a:ext cx="2289409" cy="1830180"/>
                <a:chOff x="6499094" y="2658440"/>
                <a:chExt cx="2289409" cy="1830180"/>
              </a:xfrm>
            </p:grpSpPr>
            <p:grpSp>
              <p:nvGrpSpPr>
                <p:cNvPr id="276" name="Group 275"/>
                <p:cNvGrpSpPr/>
                <p:nvPr/>
              </p:nvGrpSpPr>
              <p:grpSpPr>
                <a:xfrm>
                  <a:off x="6499094" y="2658440"/>
                  <a:ext cx="2289409" cy="1830180"/>
                  <a:chOff x="6499094" y="2658440"/>
                  <a:chExt cx="2289409" cy="1830180"/>
                </a:xfrm>
              </p:grpSpPr>
              <p:grpSp>
                <p:nvGrpSpPr>
                  <p:cNvPr id="278" name="Group 277"/>
                  <p:cNvGrpSpPr/>
                  <p:nvPr/>
                </p:nvGrpSpPr>
                <p:grpSpPr>
                  <a:xfrm>
                    <a:off x="6499094" y="3066895"/>
                    <a:ext cx="2289409" cy="1421725"/>
                    <a:chOff x="6119905" y="947511"/>
                    <a:chExt cx="2289409" cy="1421725"/>
                  </a:xfrm>
                </p:grpSpPr>
                <p:sp>
                  <p:nvSpPr>
                    <p:cNvPr id="280" name="TextBox 279"/>
                    <p:cNvSpPr txBox="1"/>
                    <p:nvPr/>
                  </p:nvSpPr>
                  <p:spPr>
                    <a:xfrm>
                      <a:off x="6581570" y="947511"/>
                      <a:ext cx="1827744" cy="58477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b="1" dirty="0" smtClean="0">
                          <a:solidFill>
                            <a:schemeClr val="tx2"/>
                          </a:solidFill>
                        </a:rPr>
                        <a:t>Rate of increase </a:t>
                      </a:r>
                    </a:p>
                    <a:p>
                      <a:r>
                        <a:rPr lang="en-US" sz="1600" b="1" dirty="0" smtClean="0">
                          <a:solidFill>
                            <a:schemeClr val="tx2"/>
                          </a:solidFill>
                        </a:rPr>
                        <a:t>of slope</a:t>
                      </a:r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p:txBody>
                </p:sp>
                <p:grpSp>
                  <p:nvGrpSpPr>
                    <p:cNvPr id="281" name="Group 280"/>
                    <p:cNvGrpSpPr/>
                    <p:nvPr/>
                  </p:nvGrpSpPr>
                  <p:grpSpPr>
                    <a:xfrm>
                      <a:off x="6119905" y="1114463"/>
                      <a:ext cx="1717404" cy="1254773"/>
                      <a:chOff x="6826583" y="3265605"/>
                      <a:chExt cx="1717404" cy="1254773"/>
                    </a:xfrm>
                  </p:grpSpPr>
                  <p:grpSp>
                    <p:nvGrpSpPr>
                      <p:cNvPr id="282" name="Group 281"/>
                      <p:cNvGrpSpPr/>
                      <p:nvPr/>
                    </p:nvGrpSpPr>
                    <p:grpSpPr>
                      <a:xfrm>
                        <a:off x="6826583" y="3265605"/>
                        <a:ext cx="1717404" cy="1254773"/>
                        <a:chOff x="2494797" y="2813998"/>
                        <a:chExt cx="1717404" cy="1254773"/>
                      </a:xfrm>
                    </p:grpSpPr>
                    <p:grpSp>
                      <p:nvGrpSpPr>
                        <p:cNvPr id="284" name="Group 283"/>
                        <p:cNvGrpSpPr/>
                        <p:nvPr/>
                      </p:nvGrpSpPr>
                      <p:grpSpPr>
                        <a:xfrm>
                          <a:off x="2494797" y="2813998"/>
                          <a:ext cx="1656397" cy="914400"/>
                          <a:chOff x="2494797" y="2813998"/>
                          <a:chExt cx="1656397" cy="914400"/>
                        </a:xfrm>
                      </p:grpSpPr>
                      <p:grpSp>
                        <p:nvGrpSpPr>
                          <p:cNvPr id="286" name="Group 285"/>
                          <p:cNvGrpSpPr/>
                          <p:nvPr/>
                        </p:nvGrpSpPr>
                        <p:grpSpPr>
                          <a:xfrm>
                            <a:off x="2931994" y="2813998"/>
                            <a:ext cx="1219200" cy="914400"/>
                            <a:chOff x="2931994" y="2813998"/>
                            <a:chExt cx="1219200" cy="914400"/>
                          </a:xfrm>
                        </p:grpSpPr>
                        <p:cxnSp>
                          <p:nvCxnSpPr>
                            <p:cNvPr id="288" name="Straight Arrow Connector 287"/>
                            <p:cNvCxnSpPr/>
                            <p:nvPr/>
                          </p:nvCxnSpPr>
                          <p:spPr>
                            <a:xfrm flipV="1">
                              <a:off x="2940383" y="2813998"/>
                              <a:ext cx="0" cy="914400"/>
                            </a:xfrm>
                            <a:prstGeom prst="straightConnector1">
                              <a:avLst/>
                            </a:prstGeom>
                            <a:ln w="38100">
                              <a:solidFill>
                                <a:schemeClr val="tx1"/>
                              </a:solidFill>
                              <a:tailEnd type="triangl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89" name="Straight Arrow Connector 288"/>
                            <p:cNvCxnSpPr/>
                            <p:nvPr/>
                          </p:nvCxnSpPr>
                          <p:spPr>
                            <a:xfrm rot="5400000" flipV="1">
                              <a:off x="3541594" y="3104816"/>
                              <a:ext cx="0" cy="1219200"/>
                            </a:xfrm>
                            <a:prstGeom prst="straightConnector1">
                              <a:avLst/>
                            </a:prstGeom>
                            <a:ln w="38100">
                              <a:solidFill>
                                <a:schemeClr val="tx1"/>
                              </a:solidFill>
                              <a:tailEnd type="triangl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sp>
                        <p:nvSpPr>
                          <p:cNvPr id="287" name="TextBox 286"/>
                          <p:cNvSpPr txBox="1"/>
                          <p:nvPr/>
                        </p:nvSpPr>
                        <p:spPr>
                          <a:xfrm>
                            <a:off x="2494797" y="2969705"/>
                            <a:ext cx="461665" cy="665118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vert="vert270" wrap="none" rtlCol="0">
                            <a:spAutoFit/>
                          </a:bodyPr>
                          <a:lstStyle/>
                          <a:p>
                            <a:r>
                              <a:rPr lang="en-US" dirty="0" smtClean="0">
                                <a:solidFill>
                                  <a:srgbClr val="0000CC"/>
                                </a:solidFill>
                              </a:rPr>
                              <a:t>Value</a:t>
                            </a:r>
                            <a:endParaRPr lang="en-US" dirty="0">
                              <a:solidFill>
                                <a:srgbClr val="0000CC"/>
                              </a:solidFill>
                            </a:endParaRPr>
                          </a:p>
                        </p:txBody>
                      </p:sp>
                    </p:grpSp>
                    <p:sp>
                      <p:nvSpPr>
                        <p:cNvPr id="285" name="TextBox 284"/>
                        <p:cNvSpPr txBox="1"/>
                        <p:nvPr/>
                      </p:nvSpPr>
                      <p:spPr>
                        <a:xfrm>
                          <a:off x="2870986" y="3699439"/>
                          <a:ext cx="1341215" cy="369332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dirty="0" smtClean="0">
                              <a:solidFill>
                                <a:srgbClr val="0000CC"/>
                              </a:solidFill>
                            </a:rPr>
                            <a:t>parameter</a:t>
                          </a:r>
                          <a:endParaRPr lang="en-US" dirty="0">
                            <a:solidFill>
                              <a:srgbClr val="0000CC"/>
                            </a:solidFill>
                          </a:endParaRPr>
                        </a:p>
                      </p:txBody>
                    </p:sp>
                  </p:grpSp>
                  <p:cxnSp>
                    <p:nvCxnSpPr>
                      <p:cNvPr id="283" name="Straight Arrow Connector 282"/>
                      <p:cNvCxnSpPr/>
                      <p:nvPr/>
                    </p:nvCxnSpPr>
                    <p:spPr>
                      <a:xfrm flipV="1">
                        <a:off x="7298478" y="3748044"/>
                        <a:ext cx="719690" cy="263118"/>
                      </a:xfrm>
                      <a:prstGeom prst="straightConnector1">
                        <a:avLst/>
                      </a:prstGeom>
                      <a:ln w="38100">
                        <a:solidFill>
                          <a:srgbClr val="00CC00"/>
                        </a:solidFill>
                        <a:prstDash val="sysDot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cxnSp>
                <p:nvCxnSpPr>
                  <p:cNvPr id="279" name="Straight Arrow Connector 278"/>
                  <p:cNvCxnSpPr/>
                  <p:nvPr/>
                </p:nvCxnSpPr>
                <p:spPr>
                  <a:xfrm flipV="1">
                    <a:off x="8161731" y="2658440"/>
                    <a:ext cx="395" cy="461780"/>
                  </a:xfrm>
                  <a:prstGeom prst="straightConnector1">
                    <a:avLst/>
                  </a:prstGeom>
                  <a:ln w="38100" cmpd="dbl">
                    <a:solidFill>
                      <a:srgbClr val="C00000"/>
                    </a:solidFill>
                    <a:prstDash val="solid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77" name="Freeform 276"/>
                <p:cNvSpPr/>
                <p:nvPr/>
              </p:nvSpPr>
              <p:spPr>
                <a:xfrm>
                  <a:off x="6947556" y="3096220"/>
                  <a:ext cx="881670" cy="872464"/>
                </a:xfrm>
                <a:custGeom>
                  <a:avLst/>
                  <a:gdLst>
                    <a:gd name="connsiteX0" fmla="*/ 0 w 1134844"/>
                    <a:gd name="connsiteY0" fmla="*/ 854301 h 861966"/>
                    <a:gd name="connsiteX1" fmla="*/ 179109 w 1134844"/>
                    <a:gd name="connsiteY1" fmla="*/ 844874 h 861966"/>
                    <a:gd name="connsiteX2" fmla="*/ 556181 w 1134844"/>
                    <a:gd name="connsiteY2" fmla="*/ 703472 h 861966"/>
                    <a:gd name="connsiteX3" fmla="*/ 829559 w 1134844"/>
                    <a:gd name="connsiteY3" fmla="*/ 486656 h 861966"/>
                    <a:gd name="connsiteX4" fmla="*/ 1093509 w 1134844"/>
                    <a:gd name="connsiteY4" fmla="*/ 203851 h 861966"/>
                    <a:gd name="connsiteX5" fmla="*/ 1131216 w 1134844"/>
                    <a:gd name="connsiteY5" fmla="*/ 15315 h 861966"/>
                    <a:gd name="connsiteX6" fmla="*/ 1131216 w 1134844"/>
                    <a:gd name="connsiteY6" fmla="*/ 24742 h 861966"/>
                    <a:gd name="connsiteX0" fmla="*/ 0 w 1136194"/>
                    <a:gd name="connsiteY0" fmla="*/ 853611 h 861276"/>
                    <a:gd name="connsiteX1" fmla="*/ 179109 w 1136194"/>
                    <a:gd name="connsiteY1" fmla="*/ 844184 h 861276"/>
                    <a:gd name="connsiteX2" fmla="*/ 556181 w 1136194"/>
                    <a:gd name="connsiteY2" fmla="*/ 702782 h 861276"/>
                    <a:gd name="connsiteX3" fmla="*/ 829559 w 1136194"/>
                    <a:gd name="connsiteY3" fmla="*/ 485966 h 861276"/>
                    <a:gd name="connsiteX4" fmla="*/ 1074655 w 1136194"/>
                    <a:gd name="connsiteY4" fmla="*/ 193734 h 861276"/>
                    <a:gd name="connsiteX5" fmla="*/ 1131216 w 1136194"/>
                    <a:gd name="connsiteY5" fmla="*/ 14625 h 861276"/>
                    <a:gd name="connsiteX6" fmla="*/ 1131216 w 1136194"/>
                    <a:gd name="connsiteY6" fmla="*/ 24052 h 861276"/>
                    <a:gd name="connsiteX0" fmla="*/ 0 w 1136194"/>
                    <a:gd name="connsiteY0" fmla="*/ 853611 h 861276"/>
                    <a:gd name="connsiteX1" fmla="*/ 179109 w 1136194"/>
                    <a:gd name="connsiteY1" fmla="*/ 844184 h 861276"/>
                    <a:gd name="connsiteX2" fmla="*/ 556181 w 1136194"/>
                    <a:gd name="connsiteY2" fmla="*/ 702782 h 861276"/>
                    <a:gd name="connsiteX3" fmla="*/ 876693 w 1136194"/>
                    <a:gd name="connsiteY3" fmla="*/ 514246 h 861276"/>
                    <a:gd name="connsiteX4" fmla="*/ 1074655 w 1136194"/>
                    <a:gd name="connsiteY4" fmla="*/ 193734 h 861276"/>
                    <a:gd name="connsiteX5" fmla="*/ 1131216 w 1136194"/>
                    <a:gd name="connsiteY5" fmla="*/ 14625 h 861276"/>
                    <a:gd name="connsiteX6" fmla="*/ 1131216 w 1136194"/>
                    <a:gd name="connsiteY6" fmla="*/ 24052 h 861276"/>
                    <a:gd name="connsiteX0" fmla="*/ 0 w 1136194"/>
                    <a:gd name="connsiteY0" fmla="*/ 853611 h 860710"/>
                    <a:gd name="connsiteX1" fmla="*/ 179109 w 1136194"/>
                    <a:gd name="connsiteY1" fmla="*/ 844184 h 860710"/>
                    <a:gd name="connsiteX2" fmla="*/ 556181 w 1136194"/>
                    <a:gd name="connsiteY2" fmla="*/ 712208 h 860710"/>
                    <a:gd name="connsiteX3" fmla="*/ 876693 w 1136194"/>
                    <a:gd name="connsiteY3" fmla="*/ 514246 h 860710"/>
                    <a:gd name="connsiteX4" fmla="*/ 1074655 w 1136194"/>
                    <a:gd name="connsiteY4" fmla="*/ 193734 h 860710"/>
                    <a:gd name="connsiteX5" fmla="*/ 1131216 w 1136194"/>
                    <a:gd name="connsiteY5" fmla="*/ 14625 h 860710"/>
                    <a:gd name="connsiteX6" fmla="*/ 1131216 w 1136194"/>
                    <a:gd name="connsiteY6" fmla="*/ 24052 h 860710"/>
                    <a:gd name="connsiteX0" fmla="*/ 0 w 1136194"/>
                    <a:gd name="connsiteY0" fmla="*/ 853611 h 860710"/>
                    <a:gd name="connsiteX1" fmla="*/ 179109 w 1136194"/>
                    <a:gd name="connsiteY1" fmla="*/ 844184 h 860710"/>
                    <a:gd name="connsiteX2" fmla="*/ 556181 w 1136194"/>
                    <a:gd name="connsiteY2" fmla="*/ 712208 h 860710"/>
                    <a:gd name="connsiteX3" fmla="*/ 876693 w 1136194"/>
                    <a:gd name="connsiteY3" fmla="*/ 514246 h 860710"/>
                    <a:gd name="connsiteX4" fmla="*/ 1074655 w 1136194"/>
                    <a:gd name="connsiteY4" fmla="*/ 193734 h 860710"/>
                    <a:gd name="connsiteX5" fmla="*/ 1131216 w 1136194"/>
                    <a:gd name="connsiteY5" fmla="*/ 14625 h 860710"/>
                    <a:gd name="connsiteX6" fmla="*/ 1131216 w 1136194"/>
                    <a:gd name="connsiteY6" fmla="*/ 24052 h 860710"/>
                    <a:gd name="connsiteX0" fmla="*/ 0 w 957085"/>
                    <a:gd name="connsiteY0" fmla="*/ 844184 h 844184"/>
                    <a:gd name="connsiteX1" fmla="*/ 377072 w 957085"/>
                    <a:gd name="connsiteY1" fmla="*/ 712208 h 844184"/>
                    <a:gd name="connsiteX2" fmla="*/ 697584 w 957085"/>
                    <a:gd name="connsiteY2" fmla="*/ 514246 h 844184"/>
                    <a:gd name="connsiteX3" fmla="*/ 895546 w 957085"/>
                    <a:gd name="connsiteY3" fmla="*/ 193734 h 844184"/>
                    <a:gd name="connsiteX4" fmla="*/ 952107 w 957085"/>
                    <a:gd name="connsiteY4" fmla="*/ 14625 h 844184"/>
                    <a:gd name="connsiteX5" fmla="*/ 952107 w 957085"/>
                    <a:gd name="connsiteY5" fmla="*/ 24052 h 844184"/>
                    <a:gd name="connsiteX0" fmla="*/ 0 w 919377"/>
                    <a:gd name="connsiteY0" fmla="*/ 844184 h 844184"/>
                    <a:gd name="connsiteX1" fmla="*/ 339364 w 919377"/>
                    <a:gd name="connsiteY1" fmla="*/ 712208 h 844184"/>
                    <a:gd name="connsiteX2" fmla="*/ 659876 w 919377"/>
                    <a:gd name="connsiteY2" fmla="*/ 514246 h 844184"/>
                    <a:gd name="connsiteX3" fmla="*/ 857838 w 919377"/>
                    <a:gd name="connsiteY3" fmla="*/ 193734 h 844184"/>
                    <a:gd name="connsiteX4" fmla="*/ 914399 w 919377"/>
                    <a:gd name="connsiteY4" fmla="*/ 14625 h 844184"/>
                    <a:gd name="connsiteX5" fmla="*/ 914399 w 919377"/>
                    <a:gd name="connsiteY5" fmla="*/ 24052 h 844184"/>
                    <a:gd name="connsiteX0" fmla="*/ 0 w 881670"/>
                    <a:gd name="connsiteY0" fmla="*/ 872464 h 872464"/>
                    <a:gd name="connsiteX1" fmla="*/ 301657 w 881670"/>
                    <a:gd name="connsiteY1" fmla="*/ 712208 h 872464"/>
                    <a:gd name="connsiteX2" fmla="*/ 622169 w 881670"/>
                    <a:gd name="connsiteY2" fmla="*/ 514246 h 872464"/>
                    <a:gd name="connsiteX3" fmla="*/ 820131 w 881670"/>
                    <a:gd name="connsiteY3" fmla="*/ 193734 h 872464"/>
                    <a:gd name="connsiteX4" fmla="*/ 876692 w 881670"/>
                    <a:gd name="connsiteY4" fmla="*/ 14625 h 872464"/>
                    <a:gd name="connsiteX5" fmla="*/ 876692 w 881670"/>
                    <a:gd name="connsiteY5" fmla="*/ 24052 h 872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81670" h="872464">
                      <a:moveTo>
                        <a:pt x="0" y="872464"/>
                      </a:moveTo>
                      <a:cubicBezTo>
                        <a:pt x="92697" y="848897"/>
                        <a:pt x="197962" y="771911"/>
                        <a:pt x="301657" y="712208"/>
                      </a:cubicBezTo>
                      <a:cubicBezTo>
                        <a:pt x="405352" y="652505"/>
                        <a:pt x="535757" y="600658"/>
                        <a:pt x="622169" y="514246"/>
                      </a:cubicBezTo>
                      <a:cubicBezTo>
                        <a:pt x="708581" y="427834"/>
                        <a:pt x="777711" y="277004"/>
                        <a:pt x="820131" y="193734"/>
                      </a:cubicBezTo>
                      <a:cubicBezTo>
                        <a:pt x="862551" y="110464"/>
                        <a:pt x="867265" y="42905"/>
                        <a:pt x="876692" y="14625"/>
                      </a:cubicBezTo>
                      <a:cubicBezTo>
                        <a:pt x="886119" y="-13655"/>
                        <a:pt x="879834" y="4413"/>
                        <a:pt x="876692" y="24052"/>
                      </a:cubicBezTo>
                    </a:path>
                  </a:pathLst>
                </a:custGeom>
                <a:noFill/>
                <a:ln w="38100">
                  <a:solidFill>
                    <a:srgbClr val="0000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0" name="TextBox 289"/>
                  <p:cNvSpPr txBox="1"/>
                  <p:nvPr/>
                </p:nvSpPr>
                <p:spPr>
                  <a:xfrm>
                    <a:off x="4224511" y="5961013"/>
                    <a:ext cx="1085554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600" b="1" i="0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𝐒𝐥𝐨𝐩𝐞</m:t>
                          </m:r>
                          <m:r>
                            <a:rPr lang="en-US" sz="1600" b="1" i="0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600" b="1" i="0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1600" b="1" i="0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n-US" sz="1600" b="1" dirty="0">
                      <a:solidFill>
                        <a:srgbClr val="92D05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90" name="TextBox 28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224511" y="5961013"/>
                    <a:ext cx="1085554" cy="338554"/>
                  </a:xfrm>
                  <a:prstGeom prst="rect">
                    <a:avLst/>
                  </a:prstGeom>
                  <a:blipFill rotWithShape="0">
                    <a:blip r:embed="rId24"/>
                    <a:stretch>
                      <a:fillRect b="-1272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1" name="TextBox 290"/>
                <p:cNvSpPr txBox="1"/>
                <p:nvPr/>
              </p:nvSpPr>
              <p:spPr>
                <a:xfrm>
                  <a:off x="6966347" y="4806515"/>
                  <a:ext cx="111761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0" dirty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𝐕𝐚𝐥𝐮𝐞</m:t>
                        </m:r>
                        <m:r>
                          <a:rPr lang="en-US" sz="1600" b="1" i="0" dirty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600" b="1" i="0" dirty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600" b="1" i="0" dirty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600" b="1" dirty="0">
                    <a:solidFill>
                      <a:srgbClr val="0000CC"/>
                    </a:solidFill>
                  </a:endParaRPr>
                </a:p>
              </p:txBody>
            </p:sp>
          </mc:Choice>
          <mc:Fallback xmlns="">
            <p:sp>
              <p:nvSpPr>
                <p:cNvPr id="291" name="TextBox 29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66347" y="4806515"/>
                  <a:ext cx="1117614" cy="338554"/>
                </a:xfrm>
                <a:prstGeom prst="rect">
                  <a:avLst/>
                </a:prstGeom>
                <a:blipFill rotWithShape="0">
                  <a:blip r:embed="rId22"/>
                  <a:stretch>
                    <a:fillRect b="-1071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72" name="Picture 5" descr="redblackblockiu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59210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2643" y="2859596"/>
            <a:ext cx="1866900" cy="1364020"/>
          </a:xfrm>
          <a:prstGeom prst="rect">
            <a:avLst/>
          </a:prstGeom>
        </p:spPr>
      </p:pic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Monotonic Divergent Limiting Cases</a:t>
            </a: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60056" y="787866"/>
                <a:ext cx="5904798" cy="34163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Cases: </a:t>
                </a:r>
                <a14:m>
                  <m:oMath xmlns:m="http://schemas.openxmlformats.org/officeDocument/2006/math"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𝐯𝐚𝐥𝐮𝐞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0" dirty="0" smtClean="0"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</m:d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≥  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b="1" dirty="0" smtClean="0"/>
                  <a:t>, </a:t>
                </a:r>
                <a14:m>
                  <m:oMath xmlns:m="http://schemas.openxmlformats.org/officeDocument/2006/math"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𝐬𝐥𝐨𝐩𝐞</m:t>
                    </m:r>
                    <m:d>
                      <m:d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0" dirty="0" smtClean="0"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</m:d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0" dirty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b="1" dirty="0"/>
                  <a:t>; </a:t>
                </a:r>
                <a14:m>
                  <m:oMath xmlns:m="http://schemas.openxmlformats.org/officeDocument/2006/math">
                    <m:r>
                      <a:rPr lang="en-US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𝐯𝐚𝐥𝐮𝐞</m:t>
                    </m:r>
                    <m:r>
                      <a:rPr lang="en-US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(∞)</m:t>
                    </m:r>
                    <m:r>
                      <a:rPr lang="en-US" b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US" b="1" dirty="0"/>
                  <a:t>, </a:t>
                </a:r>
                <a14:m>
                  <m:oMath xmlns:m="http://schemas.openxmlformats.org/officeDocument/2006/math"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𝐬𝐥𝐨𝐩𝐞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0" dirty="0" smtClean="0">
                            <a:latin typeface="Cambria Math" panose="02040503050406030204" pitchFamily="18" charset="0"/>
                          </a:rPr>
                          <m:t>∞</m:t>
                        </m:r>
                      </m:e>
                    </m:d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= </m:t>
                    </m:r>
                    <m:r>
                      <a:rPr lang="en-US" b="1" i="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endParaRPr lang="en-US" b="1" dirty="0"/>
              </a:p>
              <a:p>
                <a:endParaRPr lang="en-US" dirty="0" smtClean="0"/>
              </a:p>
              <a:p>
                <a:r>
                  <a:rPr lang="en-US" b="1" dirty="0" smtClean="0"/>
                  <a:t>Divergent Functions with monotonically increasing slope</a:t>
                </a:r>
              </a:p>
              <a:p>
                <a:endParaRPr lang="en-US" dirty="0" smtClean="0"/>
              </a:p>
              <a:p>
                <a:r>
                  <a:rPr lang="en-US" dirty="0"/>
                  <a:t>Slope 0 at 0: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&gt;1,</m:t>
                      </m:r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r>
                  <a:rPr lang="en-US" dirty="0">
                    <a:latin typeface="Cambria Math" panose="02040503050406030204" pitchFamily="18" charset="0"/>
                  </a:rPr>
                  <a:t>Slope &gt;0 at 0: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&gt;1,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&gt;0,</m:t>
                      </m:r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56" y="787866"/>
                <a:ext cx="5904798" cy="3416320"/>
              </a:xfrm>
              <a:prstGeom prst="rect">
                <a:avLst/>
              </a:prstGeom>
              <a:blipFill rotWithShape="0">
                <a:blip r:embed="rId5"/>
                <a:stretch>
                  <a:fillRect l="-930" t="-8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2" name="Picture 5" descr="redblackblockiu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58000" y="1143000"/>
            <a:ext cx="1859965" cy="14049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7620000" y="1295400"/>
                <a:ext cx="4921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0" y="1295400"/>
                <a:ext cx="492186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8200" y="5181600"/>
            <a:ext cx="2034651" cy="157811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914400" y="5319385"/>
                <a:ext cx="148604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" y="5319385"/>
                <a:ext cx="1486048" cy="369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Rectangle 77"/>
              <p:cNvSpPr/>
              <p:nvPr/>
            </p:nvSpPr>
            <p:spPr>
              <a:xfrm>
                <a:off x="7620000" y="3005078"/>
                <a:ext cx="89986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8" name="Rectangle 7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0" y="3005078"/>
                <a:ext cx="899862" cy="36933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92485" y="5181600"/>
            <a:ext cx="1930400" cy="14478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1" name="Rectangle 80"/>
              <p:cNvSpPr/>
              <p:nvPr/>
            </p:nvSpPr>
            <p:spPr>
              <a:xfrm>
                <a:off x="3914728" y="5319385"/>
                <a:ext cx="49372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1" name="Rectangle 8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4728" y="5319385"/>
                <a:ext cx="493725" cy="36933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090468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Monotonic Divergent Limiting Cases</a:t>
            </a: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2" name="Rectangle 31"/>
              <p:cNvSpPr/>
              <p:nvPr/>
            </p:nvSpPr>
            <p:spPr>
              <a:xfrm>
                <a:off x="60056" y="787866"/>
                <a:ext cx="5904798" cy="36933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Cases</a:t>
                </a:r>
                <a:r>
                  <a:rPr lang="en-US" dirty="0"/>
                  <a:t>: </a:t>
                </a:r>
                <a14:m>
                  <m:oMath xmlns:m="http://schemas.openxmlformats.org/officeDocument/2006/math">
                    <m:r>
                      <a:rPr lang="en-US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𝐯𝐚𝐥𝐮𝐞</m:t>
                    </m:r>
                    <m:r>
                      <a:rPr lang="en-US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∞)</m:t>
                    </m:r>
                    <m:r>
                      <a:rPr lang="en-US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US" b="1" dirty="0"/>
                  <a:t>, </a:t>
                </a:r>
                <a14:m>
                  <m:oMath xmlns:m="http://schemas.openxmlformats.org/officeDocument/2006/math"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𝐬𝐥𝐨𝐩𝐞</m:t>
                    </m:r>
                    <m:d>
                      <m:d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0" dirty="0" smtClean="0">
                            <a:latin typeface="Cambria Math" panose="02040503050406030204" pitchFamily="18" charset="0"/>
                          </a:rPr>
                          <m:t>∞</m:t>
                        </m:r>
                      </m:e>
                    </m:d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&gt; 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b="1" dirty="0" smtClean="0"/>
              </a:p>
              <a:p>
                <a:endParaRPr lang="en-US" b="1" dirty="0"/>
              </a:p>
              <a:p>
                <a:r>
                  <a:rPr lang="en-US" b="1" dirty="0" smtClean="0"/>
                  <a:t>Divergent functions with finite slope at infinity</a:t>
                </a:r>
              </a:p>
              <a:p>
                <a:endParaRPr lang="en-US" b="1" dirty="0" smtClean="0"/>
              </a:p>
              <a:p>
                <a:r>
                  <a:rPr lang="en-US" dirty="0" smtClean="0"/>
                  <a:t>In this case function must be tangent to a straight line at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endParaRPr lang="en-US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b="1" dirty="0" smtClean="0"/>
              </a:p>
              <a:p>
                <a:r>
                  <a:rPr lang="en-US" b="1" dirty="0" smtClean="0"/>
                  <a:t>These really belong AFTER the </a:t>
                </a:r>
                <a:r>
                  <a:rPr lang="en-US" b="1" dirty="0" err="1" smtClean="0"/>
                  <a:t>nonomontonic</a:t>
                </a:r>
                <a:r>
                  <a:rPr lang="en-US" b="1" dirty="0" smtClean="0"/>
                  <a:t> cases</a:t>
                </a:r>
              </a:p>
              <a:p>
                <a:endParaRPr lang="en-US" b="1" dirty="0"/>
              </a:p>
              <a:p>
                <a:r>
                  <a:rPr lang="en-US" b="1" dirty="0" smtClean="0"/>
                  <a:t>Think of them as a straight line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𝒌𝒙</m:t>
                    </m:r>
                  </m:oMath>
                </a14:m>
                <a:r>
                  <a:rPr lang="en-US" b="1" dirty="0" smtClean="0"/>
                  <a:t>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± </m:t>
                    </m:r>
                  </m:oMath>
                </a14:m>
                <a:r>
                  <a:rPr lang="en-US" b="1" dirty="0" smtClean="0"/>
                  <a:t>a function that is 0 at 0 and </a:t>
                </a:r>
                <a14:m>
                  <m:oMath xmlns:m="http://schemas.openxmlformats.org/officeDocument/2006/math">
                    <m:r>
                      <a:rPr lang="en-US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US" b="1" dirty="0" smtClean="0"/>
                  <a:t> with the added condition that its slope never exceeds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𝒌</m:t>
                    </m:r>
                  </m:oMath>
                </a14:m>
                <a:r>
                  <a:rPr lang="en-US" b="1" dirty="0" smtClean="0"/>
                  <a:t> in magnitude (or the resulting function would be non-monotonic)</a:t>
                </a:r>
                <a:endParaRPr lang="en-US" b="1" dirty="0" smtClean="0"/>
              </a:p>
            </p:txBody>
          </p:sp>
        </mc:Choice>
        <mc:Fallback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56" y="787866"/>
                <a:ext cx="5904798" cy="3693319"/>
              </a:xfrm>
              <a:prstGeom prst="rect">
                <a:avLst/>
              </a:prstGeom>
              <a:blipFill rotWithShape="0">
                <a:blip r:embed="rId4"/>
                <a:stretch>
                  <a:fillRect l="-930" t="-825" r="-723" b="-16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4" name="Group 93"/>
          <p:cNvGrpSpPr/>
          <p:nvPr/>
        </p:nvGrpSpPr>
        <p:grpSpPr>
          <a:xfrm>
            <a:off x="6024910" y="533400"/>
            <a:ext cx="2693819" cy="1531211"/>
            <a:chOff x="5846522" y="696620"/>
            <a:chExt cx="2693819" cy="1531211"/>
          </a:xfrm>
        </p:grpSpPr>
        <p:sp>
          <p:nvSpPr>
            <p:cNvPr id="107" name="Freeform 106"/>
            <p:cNvSpPr/>
            <p:nvPr/>
          </p:nvSpPr>
          <p:spPr>
            <a:xfrm>
              <a:off x="6334812" y="1036674"/>
              <a:ext cx="1385742" cy="773270"/>
            </a:xfrm>
            <a:custGeom>
              <a:avLst/>
              <a:gdLst>
                <a:gd name="connsiteX0" fmla="*/ 0 w 1263192"/>
                <a:gd name="connsiteY0" fmla="*/ 472175 h 509202"/>
                <a:gd name="connsiteX1" fmla="*/ 226244 w 1263192"/>
                <a:gd name="connsiteY1" fmla="*/ 491029 h 509202"/>
                <a:gd name="connsiteX2" fmla="*/ 499621 w 1263192"/>
                <a:gd name="connsiteY2" fmla="*/ 245932 h 509202"/>
                <a:gd name="connsiteX3" fmla="*/ 650450 w 1263192"/>
                <a:gd name="connsiteY3" fmla="*/ 29116 h 509202"/>
                <a:gd name="connsiteX4" fmla="*/ 1084083 w 1263192"/>
                <a:gd name="connsiteY4" fmla="*/ 835 h 509202"/>
                <a:gd name="connsiteX5" fmla="*/ 1263192 w 1263192"/>
                <a:gd name="connsiteY5" fmla="*/ 10262 h 509202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650450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716438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3255 h 508190"/>
                <a:gd name="connsiteX1" fmla="*/ 226244 w 1263192"/>
                <a:gd name="connsiteY1" fmla="*/ 492109 h 508190"/>
                <a:gd name="connsiteX2" fmla="*/ 556182 w 1263192"/>
                <a:gd name="connsiteY2" fmla="*/ 275293 h 508190"/>
                <a:gd name="connsiteX3" fmla="*/ 716438 w 1263192"/>
                <a:gd name="connsiteY3" fmla="*/ 30196 h 508190"/>
                <a:gd name="connsiteX4" fmla="*/ 1084083 w 1263192"/>
                <a:gd name="connsiteY4" fmla="*/ 1915 h 508190"/>
                <a:gd name="connsiteX5" fmla="*/ 1263192 w 1263192"/>
                <a:gd name="connsiteY5" fmla="*/ 11342 h 508190"/>
                <a:gd name="connsiteX0" fmla="*/ 0 w 1263192"/>
                <a:gd name="connsiteY0" fmla="*/ 463856 h 498791"/>
                <a:gd name="connsiteX1" fmla="*/ 226244 w 1263192"/>
                <a:gd name="connsiteY1" fmla="*/ 482710 h 498791"/>
                <a:gd name="connsiteX2" fmla="*/ 556182 w 1263192"/>
                <a:gd name="connsiteY2" fmla="*/ 265894 h 498791"/>
                <a:gd name="connsiteX3" fmla="*/ 716438 w 1263192"/>
                <a:gd name="connsiteY3" fmla="*/ 20797 h 498791"/>
                <a:gd name="connsiteX4" fmla="*/ 1084083 w 1263192"/>
                <a:gd name="connsiteY4" fmla="*/ 11370 h 498791"/>
                <a:gd name="connsiteX5" fmla="*/ 1263192 w 1263192"/>
                <a:gd name="connsiteY5" fmla="*/ 1943 h 498791"/>
                <a:gd name="connsiteX0" fmla="*/ 0 w 1263192"/>
                <a:gd name="connsiteY0" fmla="*/ 463805 h 498740"/>
                <a:gd name="connsiteX1" fmla="*/ 226244 w 1263192"/>
                <a:gd name="connsiteY1" fmla="*/ 482659 h 498740"/>
                <a:gd name="connsiteX2" fmla="*/ 556182 w 1263192"/>
                <a:gd name="connsiteY2" fmla="*/ 265843 h 498740"/>
                <a:gd name="connsiteX3" fmla="*/ 772999 w 1263192"/>
                <a:gd name="connsiteY3" fmla="*/ 30173 h 498740"/>
                <a:gd name="connsiteX4" fmla="*/ 1084083 w 1263192"/>
                <a:gd name="connsiteY4" fmla="*/ 11319 h 498740"/>
                <a:gd name="connsiteX5" fmla="*/ 1263192 w 1263192"/>
                <a:gd name="connsiteY5" fmla="*/ 1892 h 498740"/>
                <a:gd name="connsiteX0" fmla="*/ 0 w 1263192"/>
                <a:gd name="connsiteY0" fmla="*/ 463805 h 486816"/>
                <a:gd name="connsiteX1" fmla="*/ 367646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63805 h 486816"/>
                <a:gd name="connsiteX1" fmla="*/ 414780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78598 h 501609"/>
                <a:gd name="connsiteX1" fmla="*/ 414780 w 1263192"/>
                <a:gd name="connsiteY1" fmla="*/ 478598 h 501609"/>
                <a:gd name="connsiteX2" fmla="*/ 556182 w 1263192"/>
                <a:gd name="connsiteY2" fmla="*/ 280636 h 501609"/>
                <a:gd name="connsiteX3" fmla="*/ 772999 w 1263192"/>
                <a:gd name="connsiteY3" fmla="*/ 16686 h 501609"/>
                <a:gd name="connsiteX4" fmla="*/ 1084083 w 1263192"/>
                <a:gd name="connsiteY4" fmla="*/ 26112 h 501609"/>
                <a:gd name="connsiteX5" fmla="*/ 1263192 w 1263192"/>
                <a:gd name="connsiteY5" fmla="*/ 16685 h 501609"/>
                <a:gd name="connsiteX0" fmla="*/ 0 w 1263192"/>
                <a:gd name="connsiteY0" fmla="*/ 494442 h 517453"/>
                <a:gd name="connsiteX1" fmla="*/ 414780 w 1263192"/>
                <a:gd name="connsiteY1" fmla="*/ 494442 h 517453"/>
                <a:gd name="connsiteX2" fmla="*/ 556182 w 1263192"/>
                <a:gd name="connsiteY2" fmla="*/ 296480 h 517453"/>
                <a:gd name="connsiteX3" fmla="*/ 772999 w 1263192"/>
                <a:gd name="connsiteY3" fmla="*/ 32530 h 517453"/>
                <a:gd name="connsiteX4" fmla="*/ 1084083 w 1263192"/>
                <a:gd name="connsiteY4" fmla="*/ 4248 h 517453"/>
                <a:gd name="connsiteX5" fmla="*/ 1263192 w 1263192"/>
                <a:gd name="connsiteY5" fmla="*/ 32529 h 517453"/>
                <a:gd name="connsiteX0" fmla="*/ 0 w 1282046"/>
                <a:gd name="connsiteY0" fmla="*/ 493187 h 516198"/>
                <a:gd name="connsiteX1" fmla="*/ 414780 w 1282046"/>
                <a:gd name="connsiteY1" fmla="*/ 493187 h 516198"/>
                <a:gd name="connsiteX2" fmla="*/ 556182 w 1282046"/>
                <a:gd name="connsiteY2" fmla="*/ 295225 h 516198"/>
                <a:gd name="connsiteX3" fmla="*/ 772999 w 1282046"/>
                <a:gd name="connsiteY3" fmla="*/ 31275 h 516198"/>
                <a:gd name="connsiteX4" fmla="*/ 1084083 w 1282046"/>
                <a:gd name="connsiteY4" fmla="*/ 2993 h 516198"/>
                <a:gd name="connsiteX5" fmla="*/ 1282046 w 1282046"/>
                <a:gd name="connsiteY5" fmla="*/ 12421 h 516198"/>
                <a:gd name="connsiteX0" fmla="*/ 0 w 1282046"/>
                <a:gd name="connsiteY0" fmla="*/ 493187 h 495494"/>
                <a:gd name="connsiteX1" fmla="*/ 216817 w 1282046"/>
                <a:gd name="connsiteY1" fmla="*/ 248090 h 495494"/>
                <a:gd name="connsiteX2" fmla="*/ 556182 w 1282046"/>
                <a:gd name="connsiteY2" fmla="*/ 295225 h 495494"/>
                <a:gd name="connsiteX3" fmla="*/ 772999 w 1282046"/>
                <a:gd name="connsiteY3" fmla="*/ 31275 h 495494"/>
                <a:gd name="connsiteX4" fmla="*/ 1084083 w 1282046"/>
                <a:gd name="connsiteY4" fmla="*/ 2993 h 495494"/>
                <a:gd name="connsiteX5" fmla="*/ 1282046 w 1282046"/>
                <a:gd name="connsiteY5" fmla="*/ 12421 h 495494"/>
                <a:gd name="connsiteX0" fmla="*/ 0 w 1282046"/>
                <a:gd name="connsiteY0" fmla="*/ 491030 h 493754"/>
                <a:gd name="connsiteX1" fmla="*/ 216817 w 1282046"/>
                <a:gd name="connsiteY1" fmla="*/ 245933 h 493754"/>
                <a:gd name="connsiteX2" fmla="*/ 490194 w 1282046"/>
                <a:gd name="connsiteY2" fmla="*/ 47971 h 493754"/>
                <a:gd name="connsiteX3" fmla="*/ 772999 w 1282046"/>
                <a:gd name="connsiteY3" fmla="*/ 29118 h 493754"/>
                <a:gd name="connsiteX4" fmla="*/ 1084083 w 1282046"/>
                <a:gd name="connsiteY4" fmla="*/ 836 h 493754"/>
                <a:gd name="connsiteX5" fmla="*/ 1282046 w 1282046"/>
                <a:gd name="connsiteY5" fmla="*/ 10264 h 493754"/>
                <a:gd name="connsiteX0" fmla="*/ 0 w 1282046"/>
                <a:gd name="connsiteY0" fmla="*/ 519779 h 522503"/>
                <a:gd name="connsiteX1" fmla="*/ 216817 w 1282046"/>
                <a:gd name="connsiteY1" fmla="*/ 274682 h 522503"/>
                <a:gd name="connsiteX2" fmla="*/ 490194 w 1282046"/>
                <a:gd name="connsiteY2" fmla="*/ 76720 h 522503"/>
                <a:gd name="connsiteX3" fmla="*/ 782426 w 1282046"/>
                <a:gd name="connsiteY3" fmla="*/ 1307 h 522503"/>
                <a:gd name="connsiteX4" fmla="*/ 1084083 w 1282046"/>
                <a:gd name="connsiteY4" fmla="*/ 29585 h 522503"/>
                <a:gd name="connsiteX5" fmla="*/ 1282046 w 1282046"/>
                <a:gd name="connsiteY5" fmla="*/ 39013 h 522503"/>
                <a:gd name="connsiteX0" fmla="*/ 0 w 1282046"/>
                <a:gd name="connsiteY0" fmla="*/ 519779 h 522392"/>
                <a:gd name="connsiteX1" fmla="*/ 235671 w 1282046"/>
                <a:gd name="connsiteY1" fmla="*/ 265255 h 522392"/>
                <a:gd name="connsiteX2" fmla="*/ 490194 w 1282046"/>
                <a:gd name="connsiteY2" fmla="*/ 76720 h 522392"/>
                <a:gd name="connsiteX3" fmla="*/ 782426 w 1282046"/>
                <a:gd name="connsiteY3" fmla="*/ 1307 h 522392"/>
                <a:gd name="connsiteX4" fmla="*/ 1084083 w 1282046"/>
                <a:gd name="connsiteY4" fmla="*/ 29585 h 522392"/>
                <a:gd name="connsiteX5" fmla="*/ 1282046 w 1282046"/>
                <a:gd name="connsiteY5" fmla="*/ 39013 h 522392"/>
                <a:gd name="connsiteX0" fmla="*/ 0 w 1282046"/>
                <a:gd name="connsiteY0" fmla="*/ 519779 h 522025"/>
                <a:gd name="connsiteX1" fmla="*/ 235671 w 1282046"/>
                <a:gd name="connsiteY1" fmla="*/ 227548 h 522025"/>
                <a:gd name="connsiteX2" fmla="*/ 490194 w 1282046"/>
                <a:gd name="connsiteY2" fmla="*/ 76720 h 522025"/>
                <a:gd name="connsiteX3" fmla="*/ 782426 w 1282046"/>
                <a:gd name="connsiteY3" fmla="*/ 1307 h 522025"/>
                <a:gd name="connsiteX4" fmla="*/ 1084083 w 1282046"/>
                <a:gd name="connsiteY4" fmla="*/ 29585 h 522025"/>
                <a:gd name="connsiteX5" fmla="*/ 1282046 w 1282046"/>
                <a:gd name="connsiteY5" fmla="*/ 39013 h 522025"/>
                <a:gd name="connsiteX0" fmla="*/ 0 w 1282046"/>
                <a:gd name="connsiteY0" fmla="*/ 519779 h 522191"/>
                <a:gd name="connsiteX1" fmla="*/ 235671 w 1282046"/>
                <a:gd name="connsiteY1" fmla="*/ 227548 h 522191"/>
                <a:gd name="connsiteX2" fmla="*/ 490194 w 1282046"/>
                <a:gd name="connsiteY2" fmla="*/ 76720 h 522191"/>
                <a:gd name="connsiteX3" fmla="*/ 782426 w 1282046"/>
                <a:gd name="connsiteY3" fmla="*/ 1307 h 522191"/>
                <a:gd name="connsiteX4" fmla="*/ 1084083 w 1282046"/>
                <a:gd name="connsiteY4" fmla="*/ 29585 h 522191"/>
                <a:gd name="connsiteX5" fmla="*/ 1282046 w 1282046"/>
                <a:gd name="connsiteY5" fmla="*/ 39013 h 522191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39296 h 539296"/>
                <a:gd name="connsiteX1" fmla="*/ 235671 w 1282046"/>
                <a:gd name="connsiteY1" fmla="*/ 247065 h 539296"/>
                <a:gd name="connsiteX2" fmla="*/ 490194 w 1282046"/>
                <a:gd name="connsiteY2" fmla="*/ 96237 h 539296"/>
                <a:gd name="connsiteX3" fmla="*/ 782426 w 1282046"/>
                <a:gd name="connsiteY3" fmla="*/ 20824 h 539296"/>
                <a:gd name="connsiteX4" fmla="*/ 1093509 w 1282046"/>
                <a:gd name="connsiteY4" fmla="*/ 1968 h 539296"/>
                <a:gd name="connsiteX5" fmla="*/ 1282046 w 1282046"/>
                <a:gd name="connsiteY5" fmla="*/ 58530 h 539296"/>
                <a:gd name="connsiteX0" fmla="*/ 0 w 1282046"/>
                <a:gd name="connsiteY0" fmla="*/ 540955 h 540955"/>
                <a:gd name="connsiteX1" fmla="*/ 235671 w 1282046"/>
                <a:gd name="connsiteY1" fmla="*/ 248724 h 540955"/>
                <a:gd name="connsiteX2" fmla="*/ 490194 w 1282046"/>
                <a:gd name="connsiteY2" fmla="*/ 97896 h 540955"/>
                <a:gd name="connsiteX3" fmla="*/ 782426 w 1282046"/>
                <a:gd name="connsiteY3" fmla="*/ 22483 h 540955"/>
                <a:gd name="connsiteX4" fmla="*/ 1093509 w 1282046"/>
                <a:gd name="connsiteY4" fmla="*/ 3627 h 540955"/>
                <a:gd name="connsiteX5" fmla="*/ 1282046 w 1282046"/>
                <a:gd name="connsiteY5" fmla="*/ 3628 h 540955"/>
                <a:gd name="connsiteX0" fmla="*/ 0 w 1282046"/>
                <a:gd name="connsiteY0" fmla="*/ 584622 h 584622"/>
                <a:gd name="connsiteX1" fmla="*/ 235671 w 1282046"/>
                <a:gd name="connsiteY1" fmla="*/ 292391 h 584622"/>
                <a:gd name="connsiteX2" fmla="*/ 490194 w 1282046"/>
                <a:gd name="connsiteY2" fmla="*/ 141563 h 584622"/>
                <a:gd name="connsiteX3" fmla="*/ 782426 w 1282046"/>
                <a:gd name="connsiteY3" fmla="*/ 66150 h 584622"/>
                <a:gd name="connsiteX4" fmla="*/ 1093509 w 1282046"/>
                <a:gd name="connsiteY4" fmla="*/ 160 h 584622"/>
                <a:gd name="connsiteX5" fmla="*/ 1282046 w 1282046"/>
                <a:gd name="connsiteY5" fmla="*/ 47295 h 584622"/>
                <a:gd name="connsiteX0" fmla="*/ 0 w 1329180"/>
                <a:gd name="connsiteY0" fmla="*/ 632348 h 632348"/>
                <a:gd name="connsiteX1" fmla="*/ 235671 w 1329180"/>
                <a:gd name="connsiteY1" fmla="*/ 340117 h 632348"/>
                <a:gd name="connsiteX2" fmla="*/ 490194 w 1329180"/>
                <a:gd name="connsiteY2" fmla="*/ 189289 h 632348"/>
                <a:gd name="connsiteX3" fmla="*/ 782426 w 1329180"/>
                <a:gd name="connsiteY3" fmla="*/ 113876 h 632348"/>
                <a:gd name="connsiteX4" fmla="*/ 1093509 w 1329180"/>
                <a:gd name="connsiteY4" fmla="*/ 47886 h 632348"/>
                <a:gd name="connsiteX5" fmla="*/ 1329180 w 1329180"/>
                <a:gd name="connsiteY5" fmla="*/ 753 h 632348"/>
                <a:gd name="connsiteX0" fmla="*/ 0 w 1329180"/>
                <a:gd name="connsiteY0" fmla="*/ 632295 h 632295"/>
                <a:gd name="connsiteX1" fmla="*/ 235671 w 1329180"/>
                <a:gd name="connsiteY1" fmla="*/ 340064 h 632295"/>
                <a:gd name="connsiteX2" fmla="*/ 490194 w 1329180"/>
                <a:gd name="connsiteY2" fmla="*/ 189236 h 632295"/>
                <a:gd name="connsiteX3" fmla="*/ 791853 w 1329180"/>
                <a:gd name="connsiteY3" fmla="*/ 94969 h 632295"/>
                <a:gd name="connsiteX4" fmla="*/ 1093509 w 1329180"/>
                <a:gd name="connsiteY4" fmla="*/ 47833 h 632295"/>
                <a:gd name="connsiteX5" fmla="*/ 1329180 w 1329180"/>
                <a:gd name="connsiteY5" fmla="*/ 700 h 632295"/>
                <a:gd name="connsiteX0" fmla="*/ 0 w 1329180"/>
                <a:gd name="connsiteY0" fmla="*/ 632295 h 632295"/>
                <a:gd name="connsiteX1" fmla="*/ 235671 w 1329180"/>
                <a:gd name="connsiteY1" fmla="*/ 340064 h 632295"/>
                <a:gd name="connsiteX2" fmla="*/ 490194 w 1329180"/>
                <a:gd name="connsiteY2" fmla="*/ 189236 h 632295"/>
                <a:gd name="connsiteX3" fmla="*/ 791853 w 1329180"/>
                <a:gd name="connsiteY3" fmla="*/ 94969 h 632295"/>
                <a:gd name="connsiteX4" fmla="*/ 1093509 w 1329180"/>
                <a:gd name="connsiteY4" fmla="*/ 47833 h 632295"/>
                <a:gd name="connsiteX5" fmla="*/ 1329180 w 1329180"/>
                <a:gd name="connsiteY5" fmla="*/ 700 h 632295"/>
                <a:gd name="connsiteX0" fmla="*/ 0 w 1348034"/>
                <a:gd name="connsiteY0" fmla="*/ 604865 h 604865"/>
                <a:gd name="connsiteX1" fmla="*/ 235671 w 1348034"/>
                <a:gd name="connsiteY1" fmla="*/ 312634 h 604865"/>
                <a:gd name="connsiteX2" fmla="*/ 490194 w 1348034"/>
                <a:gd name="connsiteY2" fmla="*/ 161806 h 604865"/>
                <a:gd name="connsiteX3" fmla="*/ 791853 w 1348034"/>
                <a:gd name="connsiteY3" fmla="*/ 67539 h 604865"/>
                <a:gd name="connsiteX4" fmla="*/ 1093509 w 1348034"/>
                <a:gd name="connsiteY4" fmla="*/ 20403 h 604865"/>
                <a:gd name="connsiteX5" fmla="*/ 1348034 w 1348034"/>
                <a:gd name="connsiteY5" fmla="*/ 1551 h 604865"/>
                <a:gd name="connsiteX0" fmla="*/ 0 w 1385742"/>
                <a:gd name="connsiteY0" fmla="*/ 754348 h 754348"/>
                <a:gd name="connsiteX1" fmla="*/ 235671 w 1385742"/>
                <a:gd name="connsiteY1" fmla="*/ 462117 h 754348"/>
                <a:gd name="connsiteX2" fmla="*/ 490194 w 1385742"/>
                <a:gd name="connsiteY2" fmla="*/ 311289 h 754348"/>
                <a:gd name="connsiteX3" fmla="*/ 791853 w 1385742"/>
                <a:gd name="connsiteY3" fmla="*/ 217022 h 754348"/>
                <a:gd name="connsiteX4" fmla="*/ 1093509 w 1385742"/>
                <a:gd name="connsiteY4" fmla="*/ 169886 h 754348"/>
                <a:gd name="connsiteX5" fmla="*/ 1385742 w 1385742"/>
                <a:gd name="connsiteY5" fmla="*/ 205 h 754348"/>
                <a:gd name="connsiteX0" fmla="*/ 0 w 1385742"/>
                <a:gd name="connsiteY0" fmla="*/ 754420 h 754420"/>
                <a:gd name="connsiteX1" fmla="*/ 235671 w 1385742"/>
                <a:gd name="connsiteY1" fmla="*/ 462189 h 754420"/>
                <a:gd name="connsiteX2" fmla="*/ 490194 w 1385742"/>
                <a:gd name="connsiteY2" fmla="*/ 311361 h 754420"/>
                <a:gd name="connsiteX3" fmla="*/ 791853 w 1385742"/>
                <a:gd name="connsiteY3" fmla="*/ 217094 h 754420"/>
                <a:gd name="connsiteX4" fmla="*/ 1093509 w 1385742"/>
                <a:gd name="connsiteY4" fmla="*/ 132250 h 754420"/>
                <a:gd name="connsiteX5" fmla="*/ 1385742 w 1385742"/>
                <a:gd name="connsiteY5" fmla="*/ 277 h 754420"/>
                <a:gd name="connsiteX0" fmla="*/ 0 w 1385742"/>
                <a:gd name="connsiteY0" fmla="*/ 773239 h 773239"/>
                <a:gd name="connsiteX1" fmla="*/ 235671 w 1385742"/>
                <a:gd name="connsiteY1" fmla="*/ 481008 h 773239"/>
                <a:gd name="connsiteX2" fmla="*/ 490194 w 1385742"/>
                <a:gd name="connsiteY2" fmla="*/ 330180 h 773239"/>
                <a:gd name="connsiteX3" fmla="*/ 791853 w 1385742"/>
                <a:gd name="connsiteY3" fmla="*/ 235913 h 773239"/>
                <a:gd name="connsiteX4" fmla="*/ 1093509 w 1385742"/>
                <a:gd name="connsiteY4" fmla="*/ 151069 h 773239"/>
                <a:gd name="connsiteX5" fmla="*/ 1385742 w 1385742"/>
                <a:gd name="connsiteY5" fmla="*/ 242 h 773239"/>
                <a:gd name="connsiteX0" fmla="*/ 0 w 1385742"/>
                <a:gd name="connsiteY0" fmla="*/ 773259 h 773259"/>
                <a:gd name="connsiteX1" fmla="*/ 235671 w 1385742"/>
                <a:gd name="connsiteY1" fmla="*/ 481028 h 773259"/>
                <a:gd name="connsiteX2" fmla="*/ 490194 w 1385742"/>
                <a:gd name="connsiteY2" fmla="*/ 330200 h 773259"/>
                <a:gd name="connsiteX3" fmla="*/ 791853 w 1385742"/>
                <a:gd name="connsiteY3" fmla="*/ 235933 h 773259"/>
                <a:gd name="connsiteX4" fmla="*/ 1093509 w 1385742"/>
                <a:gd name="connsiteY4" fmla="*/ 141662 h 773259"/>
                <a:gd name="connsiteX5" fmla="*/ 1385742 w 1385742"/>
                <a:gd name="connsiteY5" fmla="*/ 262 h 773259"/>
                <a:gd name="connsiteX0" fmla="*/ 0 w 1385742"/>
                <a:gd name="connsiteY0" fmla="*/ 773270 h 773270"/>
                <a:gd name="connsiteX1" fmla="*/ 235671 w 1385742"/>
                <a:gd name="connsiteY1" fmla="*/ 481039 h 773270"/>
                <a:gd name="connsiteX2" fmla="*/ 490194 w 1385742"/>
                <a:gd name="connsiteY2" fmla="*/ 330211 h 773270"/>
                <a:gd name="connsiteX3" fmla="*/ 791853 w 1385742"/>
                <a:gd name="connsiteY3" fmla="*/ 264224 h 773270"/>
                <a:gd name="connsiteX4" fmla="*/ 1093509 w 1385742"/>
                <a:gd name="connsiteY4" fmla="*/ 141673 h 773270"/>
                <a:gd name="connsiteX5" fmla="*/ 1385742 w 1385742"/>
                <a:gd name="connsiteY5" fmla="*/ 273 h 773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85742" h="773270">
                  <a:moveTo>
                    <a:pt x="0" y="773270"/>
                  </a:moveTo>
                  <a:cubicBezTo>
                    <a:pt x="52633" y="688428"/>
                    <a:pt x="144546" y="564308"/>
                    <a:pt x="235671" y="481039"/>
                  </a:cubicBezTo>
                  <a:cubicBezTo>
                    <a:pt x="326796" y="397770"/>
                    <a:pt x="397497" y="366347"/>
                    <a:pt x="490194" y="330211"/>
                  </a:cubicBezTo>
                  <a:cubicBezTo>
                    <a:pt x="582891" y="294075"/>
                    <a:pt x="691301" y="295647"/>
                    <a:pt x="791853" y="264224"/>
                  </a:cubicBezTo>
                  <a:cubicBezTo>
                    <a:pt x="892406" y="232801"/>
                    <a:pt x="994528" y="185665"/>
                    <a:pt x="1093509" y="141673"/>
                  </a:cubicBezTo>
                  <a:cubicBezTo>
                    <a:pt x="1192490" y="97681"/>
                    <a:pt x="1347249" y="-6012"/>
                    <a:pt x="1385742" y="27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6" name="Group 115"/>
            <p:cNvGrpSpPr/>
            <p:nvPr/>
          </p:nvGrpSpPr>
          <p:grpSpPr>
            <a:xfrm>
              <a:off x="5846522" y="696620"/>
              <a:ext cx="2693819" cy="1531211"/>
              <a:chOff x="5846522" y="696620"/>
              <a:chExt cx="2693819" cy="1531211"/>
            </a:xfrm>
          </p:grpSpPr>
          <p:grpSp>
            <p:nvGrpSpPr>
              <p:cNvPr id="117" name="Group 116"/>
              <p:cNvGrpSpPr/>
              <p:nvPr/>
            </p:nvGrpSpPr>
            <p:grpSpPr>
              <a:xfrm>
                <a:off x="5846522" y="696620"/>
                <a:ext cx="2400570" cy="1531211"/>
                <a:chOff x="484188" y="1613835"/>
                <a:chExt cx="2400570" cy="1531211"/>
              </a:xfrm>
            </p:grpSpPr>
            <p:grpSp>
              <p:nvGrpSpPr>
                <p:cNvPr id="121" name="Group 120"/>
                <p:cNvGrpSpPr/>
                <p:nvPr/>
              </p:nvGrpSpPr>
              <p:grpSpPr>
                <a:xfrm>
                  <a:off x="484188" y="1890273"/>
                  <a:ext cx="1717404" cy="1254773"/>
                  <a:chOff x="6553200" y="3124200"/>
                  <a:chExt cx="1717404" cy="1254773"/>
                </a:xfrm>
              </p:grpSpPr>
              <p:grpSp>
                <p:nvGrpSpPr>
                  <p:cNvPr id="123" name="Group 122"/>
                  <p:cNvGrpSpPr/>
                  <p:nvPr/>
                </p:nvGrpSpPr>
                <p:grpSpPr>
                  <a:xfrm>
                    <a:off x="6553200" y="3124200"/>
                    <a:ext cx="1717404" cy="1254773"/>
                    <a:chOff x="2221414" y="2672593"/>
                    <a:chExt cx="1717404" cy="1254773"/>
                  </a:xfrm>
                </p:grpSpPr>
                <p:grpSp>
                  <p:nvGrpSpPr>
                    <p:cNvPr id="125" name="Group 124"/>
                    <p:cNvGrpSpPr/>
                    <p:nvPr/>
                  </p:nvGrpSpPr>
                  <p:grpSpPr>
                    <a:xfrm>
                      <a:off x="2221414" y="2672593"/>
                      <a:ext cx="1656397" cy="914400"/>
                      <a:chOff x="2221414" y="2672593"/>
                      <a:chExt cx="1656397" cy="914400"/>
                    </a:xfrm>
                  </p:grpSpPr>
                  <p:grpSp>
                    <p:nvGrpSpPr>
                      <p:cNvPr id="127" name="Group 126"/>
                      <p:cNvGrpSpPr/>
                      <p:nvPr/>
                    </p:nvGrpSpPr>
                    <p:grpSpPr>
                      <a:xfrm>
                        <a:off x="2658611" y="2672593"/>
                        <a:ext cx="1219200" cy="914400"/>
                        <a:chOff x="2658611" y="2672593"/>
                        <a:chExt cx="1219200" cy="914400"/>
                      </a:xfrm>
                    </p:grpSpPr>
                    <p:cxnSp>
                      <p:nvCxnSpPr>
                        <p:cNvPr id="129" name="Straight Arrow Connector 128"/>
                        <p:cNvCxnSpPr/>
                        <p:nvPr/>
                      </p:nvCxnSpPr>
                      <p:spPr>
                        <a:xfrm flipV="1">
                          <a:off x="2667000" y="2672593"/>
                          <a:ext cx="0" cy="914400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30" name="Straight Arrow Connector 129"/>
                        <p:cNvCxnSpPr/>
                        <p:nvPr/>
                      </p:nvCxnSpPr>
                      <p:spPr>
                        <a:xfrm rot="5400000" flipV="1">
                          <a:off x="3268211" y="2953984"/>
                          <a:ext cx="0" cy="1219200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128" name="TextBox 127"/>
                      <p:cNvSpPr txBox="1"/>
                      <p:nvPr/>
                    </p:nvSpPr>
                    <p:spPr>
                      <a:xfrm>
                        <a:off x="2221414" y="2828300"/>
                        <a:ext cx="461665" cy="66511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vert="vert270" wrap="non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Value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126" name="TextBox 125"/>
                    <p:cNvSpPr txBox="1"/>
                    <p:nvPr/>
                  </p:nvSpPr>
                  <p:spPr>
                    <a:xfrm>
                      <a:off x="2597603" y="3558034"/>
                      <a:ext cx="1341215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parameter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cxnSp>
                <p:nvCxnSpPr>
                  <p:cNvPr id="124" name="Straight Arrow Connector 123"/>
                  <p:cNvCxnSpPr/>
                  <p:nvPr/>
                </p:nvCxnSpPr>
                <p:spPr>
                  <a:xfrm flipV="1">
                    <a:off x="6996240" y="3511695"/>
                    <a:ext cx="245013" cy="487700"/>
                  </a:xfrm>
                  <a:prstGeom prst="straightConnector1">
                    <a:avLst/>
                  </a:prstGeom>
                  <a:ln w="38100">
                    <a:solidFill>
                      <a:srgbClr val="00CC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22" name="Straight Arrow Connector 121"/>
                <p:cNvCxnSpPr/>
                <p:nvPr/>
              </p:nvCxnSpPr>
              <p:spPr>
                <a:xfrm flipV="1">
                  <a:off x="2394025" y="1613835"/>
                  <a:ext cx="490733" cy="290046"/>
                </a:xfrm>
                <a:prstGeom prst="straightConnector1">
                  <a:avLst/>
                </a:prstGeom>
                <a:ln w="38100" cmpd="dbl">
                  <a:solidFill>
                    <a:srgbClr val="00CC00"/>
                  </a:solidFill>
                  <a:prstDash val="soli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8" name="Straight Arrow Connector 117"/>
              <p:cNvCxnSpPr/>
              <p:nvPr/>
            </p:nvCxnSpPr>
            <p:spPr>
              <a:xfrm flipH="1">
                <a:off x="6315582" y="987757"/>
                <a:ext cx="1466960" cy="82218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prstDash val="sysDot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9" name="TextBox 118"/>
                  <p:cNvSpPr txBox="1"/>
                  <p:nvPr/>
                </p:nvSpPr>
                <p:spPr>
                  <a:xfrm>
                    <a:off x="6282030" y="942952"/>
                    <a:ext cx="2258311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600" b="1" i="0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𝐒𝐥𝐨𝐩𝐞</m:t>
                          </m:r>
                          <m:d>
                            <m:dPr>
                              <m:ctrlPr>
                                <a:rPr lang="en-US" sz="1600" b="1" i="1" dirty="0" smtClean="0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1" i="0" dirty="0" smtClean="0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e>
                          </m:d>
                          <m:r>
                            <a:rPr lang="en-US" sz="1600" b="1" i="0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&gt;</m:t>
                          </m:r>
                          <m:r>
                            <a:rPr lang="en-US" sz="1600" b="1" i="0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𝐒𝐥𝐨𝐩𝐞</m:t>
                          </m:r>
                          <m:d>
                            <m:dPr>
                              <m:ctrlPr>
                                <a:rPr lang="en-US" sz="1600" b="1" i="1" dirty="0" smtClean="0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1" i="1" dirty="0" smtClean="0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e>
                          </m:d>
                          <m:r>
                            <a:rPr lang="en-US" sz="1600" b="1" i="0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oMath>
                      </m:oMathPara>
                    </a14:m>
                    <a:endParaRPr lang="en-US" sz="1600" b="1" dirty="0">
                      <a:solidFill>
                        <a:srgbClr val="92D05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19" name="TextBox 11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282030" y="942952"/>
                    <a:ext cx="2258311" cy="338554"/>
                  </a:xfrm>
                  <a:prstGeom prst="rect">
                    <a:avLst/>
                  </a:prstGeom>
                  <a:blipFill rotWithShape="0">
                    <a:blip r:embed="rId15"/>
                    <a:stretch>
                      <a:fillRect b="-1272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6" name="Group 5"/>
          <p:cNvGrpSpPr/>
          <p:nvPr/>
        </p:nvGrpSpPr>
        <p:grpSpPr>
          <a:xfrm>
            <a:off x="6005786" y="1880657"/>
            <a:ext cx="2400570" cy="1691470"/>
            <a:chOff x="6005786" y="1880657"/>
            <a:chExt cx="2400570" cy="169147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0" name="TextBox 309"/>
                <p:cNvSpPr txBox="1"/>
                <p:nvPr/>
              </p:nvSpPr>
              <p:spPr>
                <a:xfrm>
                  <a:off x="6496225" y="2863014"/>
                  <a:ext cx="111761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0" dirty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𝐕𝐚𝐥𝐮𝐞</m:t>
                        </m:r>
                        <m:r>
                          <a:rPr lang="en-US" sz="1600" b="1" i="0" dirty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600" b="1" i="0" dirty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600" b="1" i="0" dirty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600" b="1" dirty="0">
                    <a:solidFill>
                      <a:srgbClr val="0000CC"/>
                    </a:solidFill>
                  </a:endParaRPr>
                </a:p>
              </p:txBody>
            </p:sp>
          </mc:Choice>
          <mc:Fallback xmlns="">
            <p:sp>
              <p:nvSpPr>
                <p:cNvPr id="310" name="TextBox 30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96225" y="2863014"/>
                  <a:ext cx="1117614" cy="338554"/>
                </a:xfrm>
                <a:prstGeom prst="rect">
                  <a:avLst/>
                </a:prstGeom>
                <a:blipFill rotWithShape="0">
                  <a:blip r:embed="rId16"/>
                  <a:stretch>
                    <a:fillRect b="-127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12" name="Group 111"/>
            <p:cNvGrpSpPr/>
            <p:nvPr/>
          </p:nvGrpSpPr>
          <p:grpSpPr>
            <a:xfrm>
              <a:off x="6005786" y="1880657"/>
              <a:ext cx="2400570" cy="1691470"/>
              <a:chOff x="5846522" y="696620"/>
              <a:chExt cx="2400570" cy="1691470"/>
            </a:xfrm>
          </p:grpSpPr>
          <p:sp>
            <p:nvSpPr>
              <p:cNvPr id="113" name="Freeform 112"/>
              <p:cNvSpPr/>
              <p:nvPr/>
            </p:nvSpPr>
            <p:spPr>
              <a:xfrm>
                <a:off x="6334812" y="1036674"/>
                <a:ext cx="1385742" cy="773270"/>
              </a:xfrm>
              <a:custGeom>
                <a:avLst/>
                <a:gdLst>
                  <a:gd name="connsiteX0" fmla="*/ 0 w 1263192"/>
                  <a:gd name="connsiteY0" fmla="*/ 472175 h 509202"/>
                  <a:gd name="connsiteX1" fmla="*/ 226244 w 1263192"/>
                  <a:gd name="connsiteY1" fmla="*/ 491029 h 509202"/>
                  <a:gd name="connsiteX2" fmla="*/ 499621 w 1263192"/>
                  <a:gd name="connsiteY2" fmla="*/ 245932 h 509202"/>
                  <a:gd name="connsiteX3" fmla="*/ 650450 w 1263192"/>
                  <a:gd name="connsiteY3" fmla="*/ 29116 h 509202"/>
                  <a:gd name="connsiteX4" fmla="*/ 1084083 w 1263192"/>
                  <a:gd name="connsiteY4" fmla="*/ 835 h 509202"/>
                  <a:gd name="connsiteX5" fmla="*/ 1263192 w 1263192"/>
                  <a:gd name="connsiteY5" fmla="*/ 10262 h 509202"/>
                  <a:gd name="connsiteX0" fmla="*/ 0 w 1263192"/>
                  <a:gd name="connsiteY0" fmla="*/ 474333 h 507873"/>
                  <a:gd name="connsiteX1" fmla="*/ 226244 w 1263192"/>
                  <a:gd name="connsiteY1" fmla="*/ 493187 h 507873"/>
                  <a:gd name="connsiteX2" fmla="*/ 499621 w 1263192"/>
                  <a:gd name="connsiteY2" fmla="*/ 295224 h 507873"/>
                  <a:gd name="connsiteX3" fmla="*/ 650450 w 1263192"/>
                  <a:gd name="connsiteY3" fmla="*/ 31274 h 507873"/>
                  <a:gd name="connsiteX4" fmla="*/ 1084083 w 1263192"/>
                  <a:gd name="connsiteY4" fmla="*/ 2993 h 507873"/>
                  <a:gd name="connsiteX5" fmla="*/ 1263192 w 1263192"/>
                  <a:gd name="connsiteY5" fmla="*/ 12420 h 507873"/>
                  <a:gd name="connsiteX0" fmla="*/ 0 w 1263192"/>
                  <a:gd name="connsiteY0" fmla="*/ 474333 h 507873"/>
                  <a:gd name="connsiteX1" fmla="*/ 226244 w 1263192"/>
                  <a:gd name="connsiteY1" fmla="*/ 493187 h 507873"/>
                  <a:gd name="connsiteX2" fmla="*/ 499621 w 1263192"/>
                  <a:gd name="connsiteY2" fmla="*/ 295224 h 507873"/>
                  <a:gd name="connsiteX3" fmla="*/ 716438 w 1263192"/>
                  <a:gd name="connsiteY3" fmla="*/ 31274 h 507873"/>
                  <a:gd name="connsiteX4" fmla="*/ 1084083 w 1263192"/>
                  <a:gd name="connsiteY4" fmla="*/ 2993 h 507873"/>
                  <a:gd name="connsiteX5" fmla="*/ 1263192 w 1263192"/>
                  <a:gd name="connsiteY5" fmla="*/ 12420 h 507873"/>
                  <a:gd name="connsiteX0" fmla="*/ 0 w 1263192"/>
                  <a:gd name="connsiteY0" fmla="*/ 473255 h 508190"/>
                  <a:gd name="connsiteX1" fmla="*/ 226244 w 1263192"/>
                  <a:gd name="connsiteY1" fmla="*/ 492109 h 508190"/>
                  <a:gd name="connsiteX2" fmla="*/ 556182 w 1263192"/>
                  <a:gd name="connsiteY2" fmla="*/ 275293 h 508190"/>
                  <a:gd name="connsiteX3" fmla="*/ 716438 w 1263192"/>
                  <a:gd name="connsiteY3" fmla="*/ 30196 h 508190"/>
                  <a:gd name="connsiteX4" fmla="*/ 1084083 w 1263192"/>
                  <a:gd name="connsiteY4" fmla="*/ 1915 h 508190"/>
                  <a:gd name="connsiteX5" fmla="*/ 1263192 w 1263192"/>
                  <a:gd name="connsiteY5" fmla="*/ 11342 h 508190"/>
                  <a:gd name="connsiteX0" fmla="*/ 0 w 1263192"/>
                  <a:gd name="connsiteY0" fmla="*/ 463856 h 498791"/>
                  <a:gd name="connsiteX1" fmla="*/ 226244 w 1263192"/>
                  <a:gd name="connsiteY1" fmla="*/ 482710 h 498791"/>
                  <a:gd name="connsiteX2" fmla="*/ 556182 w 1263192"/>
                  <a:gd name="connsiteY2" fmla="*/ 265894 h 498791"/>
                  <a:gd name="connsiteX3" fmla="*/ 716438 w 1263192"/>
                  <a:gd name="connsiteY3" fmla="*/ 20797 h 498791"/>
                  <a:gd name="connsiteX4" fmla="*/ 1084083 w 1263192"/>
                  <a:gd name="connsiteY4" fmla="*/ 11370 h 498791"/>
                  <a:gd name="connsiteX5" fmla="*/ 1263192 w 1263192"/>
                  <a:gd name="connsiteY5" fmla="*/ 1943 h 498791"/>
                  <a:gd name="connsiteX0" fmla="*/ 0 w 1263192"/>
                  <a:gd name="connsiteY0" fmla="*/ 463805 h 498740"/>
                  <a:gd name="connsiteX1" fmla="*/ 226244 w 1263192"/>
                  <a:gd name="connsiteY1" fmla="*/ 482659 h 498740"/>
                  <a:gd name="connsiteX2" fmla="*/ 556182 w 1263192"/>
                  <a:gd name="connsiteY2" fmla="*/ 265843 h 498740"/>
                  <a:gd name="connsiteX3" fmla="*/ 772999 w 1263192"/>
                  <a:gd name="connsiteY3" fmla="*/ 30173 h 498740"/>
                  <a:gd name="connsiteX4" fmla="*/ 1084083 w 1263192"/>
                  <a:gd name="connsiteY4" fmla="*/ 11319 h 498740"/>
                  <a:gd name="connsiteX5" fmla="*/ 1263192 w 1263192"/>
                  <a:gd name="connsiteY5" fmla="*/ 1892 h 498740"/>
                  <a:gd name="connsiteX0" fmla="*/ 0 w 1263192"/>
                  <a:gd name="connsiteY0" fmla="*/ 463805 h 486816"/>
                  <a:gd name="connsiteX1" fmla="*/ 367646 w 1263192"/>
                  <a:gd name="connsiteY1" fmla="*/ 463805 h 486816"/>
                  <a:gd name="connsiteX2" fmla="*/ 556182 w 1263192"/>
                  <a:gd name="connsiteY2" fmla="*/ 265843 h 486816"/>
                  <a:gd name="connsiteX3" fmla="*/ 772999 w 1263192"/>
                  <a:gd name="connsiteY3" fmla="*/ 30173 h 486816"/>
                  <a:gd name="connsiteX4" fmla="*/ 1084083 w 1263192"/>
                  <a:gd name="connsiteY4" fmla="*/ 11319 h 486816"/>
                  <a:gd name="connsiteX5" fmla="*/ 1263192 w 1263192"/>
                  <a:gd name="connsiteY5" fmla="*/ 1892 h 486816"/>
                  <a:gd name="connsiteX0" fmla="*/ 0 w 1263192"/>
                  <a:gd name="connsiteY0" fmla="*/ 463805 h 486816"/>
                  <a:gd name="connsiteX1" fmla="*/ 414780 w 1263192"/>
                  <a:gd name="connsiteY1" fmla="*/ 463805 h 486816"/>
                  <a:gd name="connsiteX2" fmla="*/ 556182 w 1263192"/>
                  <a:gd name="connsiteY2" fmla="*/ 265843 h 486816"/>
                  <a:gd name="connsiteX3" fmla="*/ 772999 w 1263192"/>
                  <a:gd name="connsiteY3" fmla="*/ 30173 h 486816"/>
                  <a:gd name="connsiteX4" fmla="*/ 1084083 w 1263192"/>
                  <a:gd name="connsiteY4" fmla="*/ 11319 h 486816"/>
                  <a:gd name="connsiteX5" fmla="*/ 1263192 w 1263192"/>
                  <a:gd name="connsiteY5" fmla="*/ 1892 h 486816"/>
                  <a:gd name="connsiteX0" fmla="*/ 0 w 1263192"/>
                  <a:gd name="connsiteY0" fmla="*/ 478598 h 501609"/>
                  <a:gd name="connsiteX1" fmla="*/ 414780 w 1263192"/>
                  <a:gd name="connsiteY1" fmla="*/ 478598 h 501609"/>
                  <a:gd name="connsiteX2" fmla="*/ 556182 w 1263192"/>
                  <a:gd name="connsiteY2" fmla="*/ 280636 h 501609"/>
                  <a:gd name="connsiteX3" fmla="*/ 772999 w 1263192"/>
                  <a:gd name="connsiteY3" fmla="*/ 16686 h 501609"/>
                  <a:gd name="connsiteX4" fmla="*/ 1084083 w 1263192"/>
                  <a:gd name="connsiteY4" fmla="*/ 26112 h 501609"/>
                  <a:gd name="connsiteX5" fmla="*/ 1263192 w 1263192"/>
                  <a:gd name="connsiteY5" fmla="*/ 16685 h 501609"/>
                  <a:gd name="connsiteX0" fmla="*/ 0 w 1263192"/>
                  <a:gd name="connsiteY0" fmla="*/ 494442 h 517453"/>
                  <a:gd name="connsiteX1" fmla="*/ 414780 w 1263192"/>
                  <a:gd name="connsiteY1" fmla="*/ 494442 h 517453"/>
                  <a:gd name="connsiteX2" fmla="*/ 556182 w 1263192"/>
                  <a:gd name="connsiteY2" fmla="*/ 296480 h 517453"/>
                  <a:gd name="connsiteX3" fmla="*/ 772999 w 1263192"/>
                  <a:gd name="connsiteY3" fmla="*/ 32530 h 517453"/>
                  <a:gd name="connsiteX4" fmla="*/ 1084083 w 1263192"/>
                  <a:gd name="connsiteY4" fmla="*/ 4248 h 517453"/>
                  <a:gd name="connsiteX5" fmla="*/ 1263192 w 1263192"/>
                  <a:gd name="connsiteY5" fmla="*/ 32529 h 517453"/>
                  <a:gd name="connsiteX0" fmla="*/ 0 w 1282046"/>
                  <a:gd name="connsiteY0" fmla="*/ 493187 h 516198"/>
                  <a:gd name="connsiteX1" fmla="*/ 414780 w 1282046"/>
                  <a:gd name="connsiteY1" fmla="*/ 493187 h 516198"/>
                  <a:gd name="connsiteX2" fmla="*/ 556182 w 1282046"/>
                  <a:gd name="connsiteY2" fmla="*/ 295225 h 516198"/>
                  <a:gd name="connsiteX3" fmla="*/ 772999 w 1282046"/>
                  <a:gd name="connsiteY3" fmla="*/ 31275 h 516198"/>
                  <a:gd name="connsiteX4" fmla="*/ 1084083 w 1282046"/>
                  <a:gd name="connsiteY4" fmla="*/ 2993 h 516198"/>
                  <a:gd name="connsiteX5" fmla="*/ 1282046 w 1282046"/>
                  <a:gd name="connsiteY5" fmla="*/ 12421 h 516198"/>
                  <a:gd name="connsiteX0" fmla="*/ 0 w 1282046"/>
                  <a:gd name="connsiteY0" fmla="*/ 493187 h 495494"/>
                  <a:gd name="connsiteX1" fmla="*/ 216817 w 1282046"/>
                  <a:gd name="connsiteY1" fmla="*/ 248090 h 495494"/>
                  <a:gd name="connsiteX2" fmla="*/ 556182 w 1282046"/>
                  <a:gd name="connsiteY2" fmla="*/ 295225 h 495494"/>
                  <a:gd name="connsiteX3" fmla="*/ 772999 w 1282046"/>
                  <a:gd name="connsiteY3" fmla="*/ 31275 h 495494"/>
                  <a:gd name="connsiteX4" fmla="*/ 1084083 w 1282046"/>
                  <a:gd name="connsiteY4" fmla="*/ 2993 h 495494"/>
                  <a:gd name="connsiteX5" fmla="*/ 1282046 w 1282046"/>
                  <a:gd name="connsiteY5" fmla="*/ 12421 h 495494"/>
                  <a:gd name="connsiteX0" fmla="*/ 0 w 1282046"/>
                  <a:gd name="connsiteY0" fmla="*/ 491030 h 493754"/>
                  <a:gd name="connsiteX1" fmla="*/ 216817 w 1282046"/>
                  <a:gd name="connsiteY1" fmla="*/ 245933 h 493754"/>
                  <a:gd name="connsiteX2" fmla="*/ 490194 w 1282046"/>
                  <a:gd name="connsiteY2" fmla="*/ 47971 h 493754"/>
                  <a:gd name="connsiteX3" fmla="*/ 772999 w 1282046"/>
                  <a:gd name="connsiteY3" fmla="*/ 29118 h 493754"/>
                  <a:gd name="connsiteX4" fmla="*/ 1084083 w 1282046"/>
                  <a:gd name="connsiteY4" fmla="*/ 836 h 493754"/>
                  <a:gd name="connsiteX5" fmla="*/ 1282046 w 1282046"/>
                  <a:gd name="connsiteY5" fmla="*/ 10264 h 493754"/>
                  <a:gd name="connsiteX0" fmla="*/ 0 w 1282046"/>
                  <a:gd name="connsiteY0" fmla="*/ 519779 h 522503"/>
                  <a:gd name="connsiteX1" fmla="*/ 216817 w 1282046"/>
                  <a:gd name="connsiteY1" fmla="*/ 274682 h 522503"/>
                  <a:gd name="connsiteX2" fmla="*/ 490194 w 1282046"/>
                  <a:gd name="connsiteY2" fmla="*/ 76720 h 522503"/>
                  <a:gd name="connsiteX3" fmla="*/ 782426 w 1282046"/>
                  <a:gd name="connsiteY3" fmla="*/ 1307 h 522503"/>
                  <a:gd name="connsiteX4" fmla="*/ 1084083 w 1282046"/>
                  <a:gd name="connsiteY4" fmla="*/ 29585 h 522503"/>
                  <a:gd name="connsiteX5" fmla="*/ 1282046 w 1282046"/>
                  <a:gd name="connsiteY5" fmla="*/ 39013 h 522503"/>
                  <a:gd name="connsiteX0" fmla="*/ 0 w 1282046"/>
                  <a:gd name="connsiteY0" fmla="*/ 519779 h 522392"/>
                  <a:gd name="connsiteX1" fmla="*/ 235671 w 1282046"/>
                  <a:gd name="connsiteY1" fmla="*/ 265255 h 522392"/>
                  <a:gd name="connsiteX2" fmla="*/ 490194 w 1282046"/>
                  <a:gd name="connsiteY2" fmla="*/ 76720 h 522392"/>
                  <a:gd name="connsiteX3" fmla="*/ 782426 w 1282046"/>
                  <a:gd name="connsiteY3" fmla="*/ 1307 h 522392"/>
                  <a:gd name="connsiteX4" fmla="*/ 1084083 w 1282046"/>
                  <a:gd name="connsiteY4" fmla="*/ 29585 h 522392"/>
                  <a:gd name="connsiteX5" fmla="*/ 1282046 w 1282046"/>
                  <a:gd name="connsiteY5" fmla="*/ 39013 h 522392"/>
                  <a:gd name="connsiteX0" fmla="*/ 0 w 1282046"/>
                  <a:gd name="connsiteY0" fmla="*/ 519779 h 522025"/>
                  <a:gd name="connsiteX1" fmla="*/ 235671 w 1282046"/>
                  <a:gd name="connsiteY1" fmla="*/ 227548 h 522025"/>
                  <a:gd name="connsiteX2" fmla="*/ 490194 w 1282046"/>
                  <a:gd name="connsiteY2" fmla="*/ 76720 h 522025"/>
                  <a:gd name="connsiteX3" fmla="*/ 782426 w 1282046"/>
                  <a:gd name="connsiteY3" fmla="*/ 1307 h 522025"/>
                  <a:gd name="connsiteX4" fmla="*/ 1084083 w 1282046"/>
                  <a:gd name="connsiteY4" fmla="*/ 29585 h 522025"/>
                  <a:gd name="connsiteX5" fmla="*/ 1282046 w 1282046"/>
                  <a:gd name="connsiteY5" fmla="*/ 39013 h 522025"/>
                  <a:gd name="connsiteX0" fmla="*/ 0 w 1282046"/>
                  <a:gd name="connsiteY0" fmla="*/ 519779 h 522191"/>
                  <a:gd name="connsiteX1" fmla="*/ 235671 w 1282046"/>
                  <a:gd name="connsiteY1" fmla="*/ 227548 h 522191"/>
                  <a:gd name="connsiteX2" fmla="*/ 490194 w 1282046"/>
                  <a:gd name="connsiteY2" fmla="*/ 76720 h 522191"/>
                  <a:gd name="connsiteX3" fmla="*/ 782426 w 1282046"/>
                  <a:gd name="connsiteY3" fmla="*/ 1307 h 522191"/>
                  <a:gd name="connsiteX4" fmla="*/ 1084083 w 1282046"/>
                  <a:gd name="connsiteY4" fmla="*/ 29585 h 522191"/>
                  <a:gd name="connsiteX5" fmla="*/ 1282046 w 1282046"/>
                  <a:gd name="connsiteY5" fmla="*/ 39013 h 522191"/>
                  <a:gd name="connsiteX0" fmla="*/ 0 w 1282046"/>
                  <a:gd name="connsiteY0" fmla="*/ 519779 h 519779"/>
                  <a:gd name="connsiteX1" fmla="*/ 235671 w 1282046"/>
                  <a:gd name="connsiteY1" fmla="*/ 227548 h 519779"/>
                  <a:gd name="connsiteX2" fmla="*/ 490194 w 1282046"/>
                  <a:gd name="connsiteY2" fmla="*/ 76720 h 519779"/>
                  <a:gd name="connsiteX3" fmla="*/ 782426 w 1282046"/>
                  <a:gd name="connsiteY3" fmla="*/ 1307 h 519779"/>
                  <a:gd name="connsiteX4" fmla="*/ 1084083 w 1282046"/>
                  <a:gd name="connsiteY4" fmla="*/ 29585 h 519779"/>
                  <a:gd name="connsiteX5" fmla="*/ 1282046 w 1282046"/>
                  <a:gd name="connsiteY5" fmla="*/ 39013 h 519779"/>
                  <a:gd name="connsiteX0" fmla="*/ 0 w 1282046"/>
                  <a:gd name="connsiteY0" fmla="*/ 519779 h 519779"/>
                  <a:gd name="connsiteX1" fmla="*/ 235671 w 1282046"/>
                  <a:gd name="connsiteY1" fmla="*/ 227548 h 519779"/>
                  <a:gd name="connsiteX2" fmla="*/ 490194 w 1282046"/>
                  <a:gd name="connsiteY2" fmla="*/ 76720 h 519779"/>
                  <a:gd name="connsiteX3" fmla="*/ 782426 w 1282046"/>
                  <a:gd name="connsiteY3" fmla="*/ 1307 h 519779"/>
                  <a:gd name="connsiteX4" fmla="*/ 1084083 w 1282046"/>
                  <a:gd name="connsiteY4" fmla="*/ 29585 h 519779"/>
                  <a:gd name="connsiteX5" fmla="*/ 1282046 w 1282046"/>
                  <a:gd name="connsiteY5" fmla="*/ 39013 h 519779"/>
                  <a:gd name="connsiteX0" fmla="*/ 0 w 1282046"/>
                  <a:gd name="connsiteY0" fmla="*/ 519779 h 519779"/>
                  <a:gd name="connsiteX1" fmla="*/ 235671 w 1282046"/>
                  <a:gd name="connsiteY1" fmla="*/ 227548 h 519779"/>
                  <a:gd name="connsiteX2" fmla="*/ 490194 w 1282046"/>
                  <a:gd name="connsiteY2" fmla="*/ 76720 h 519779"/>
                  <a:gd name="connsiteX3" fmla="*/ 782426 w 1282046"/>
                  <a:gd name="connsiteY3" fmla="*/ 1307 h 519779"/>
                  <a:gd name="connsiteX4" fmla="*/ 1084083 w 1282046"/>
                  <a:gd name="connsiteY4" fmla="*/ 29585 h 519779"/>
                  <a:gd name="connsiteX5" fmla="*/ 1282046 w 1282046"/>
                  <a:gd name="connsiteY5" fmla="*/ 39013 h 519779"/>
                  <a:gd name="connsiteX0" fmla="*/ 0 w 1282046"/>
                  <a:gd name="connsiteY0" fmla="*/ 539296 h 539296"/>
                  <a:gd name="connsiteX1" fmla="*/ 235671 w 1282046"/>
                  <a:gd name="connsiteY1" fmla="*/ 247065 h 539296"/>
                  <a:gd name="connsiteX2" fmla="*/ 490194 w 1282046"/>
                  <a:gd name="connsiteY2" fmla="*/ 96237 h 539296"/>
                  <a:gd name="connsiteX3" fmla="*/ 782426 w 1282046"/>
                  <a:gd name="connsiteY3" fmla="*/ 20824 h 539296"/>
                  <a:gd name="connsiteX4" fmla="*/ 1093509 w 1282046"/>
                  <a:gd name="connsiteY4" fmla="*/ 1968 h 539296"/>
                  <a:gd name="connsiteX5" fmla="*/ 1282046 w 1282046"/>
                  <a:gd name="connsiteY5" fmla="*/ 58530 h 539296"/>
                  <a:gd name="connsiteX0" fmla="*/ 0 w 1282046"/>
                  <a:gd name="connsiteY0" fmla="*/ 540955 h 540955"/>
                  <a:gd name="connsiteX1" fmla="*/ 235671 w 1282046"/>
                  <a:gd name="connsiteY1" fmla="*/ 248724 h 540955"/>
                  <a:gd name="connsiteX2" fmla="*/ 490194 w 1282046"/>
                  <a:gd name="connsiteY2" fmla="*/ 97896 h 540955"/>
                  <a:gd name="connsiteX3" fmla="*/ 782426 w 1282046"/>
                  <a:gd name="connsiteY3" fmla="*/ 22483 h 540955"/>
                  <a:gd name="connsiteX4" fmla="*/ 1093509 w 1282046"/>
                  <a:gd name="connsiteY4" fmla="*/ 3627 h 540955"/>
                  <a:gd name="connsiteX5" fmla="*/ 1282046 w 1282046"/>
                  <a:gd name="connsiteY5" fmla="*/ 3628 h 540955"/>
                  <a:gd name="connsiteX0" fmla="*/ 0 w 1282046"/>
                  <a:gd name="connsiteY0" fmla="*/ 584622 h 584622"/>
                  <a:gd name="connsiteX1" fmla="*/ 235671 w 1282046"/>
                  <a:gd name="connsiteY1" fmla="*/ 292391 h 584622"/>
                  <a:gd name="connsiteX2" fmla="*/ 490194 w 1282046"/>
                  <a:gd name="connsiteY2" fmla="*/ 141563 h 584622"/>
                  <a:gd name="connsiteX3" fmla="*/ 782426 w 1282046"/>
                  <a:gd name="connsiteY3" fmla="*/ 66150 h 584622"/>
                  <a:gd name="connsiteX4" fmla="*/ 1093509 w 1282046"/>
                  <a:gd name="connsiteY4" fmla="*/ 160 h 584622"/>
                  <a:gd name="connsiteX5" fmla="*/ 1282046 w 1282046"/>
                  <a:gd name="connsiteY5" fmla="*/ 47295 h 584622"/>
                  <a:gd name="connsiteX0" fmla="*/ 0 w 1329180"/>
                  <a:gd name="connsiteY0" fmla="*/ 632348 h 632348"/>
                  <a:gd name="connsiteX1" fmla="*/ 235671 w 1329180"/>
                  <a:gd name="connsiteY1" fmla="*/ 340117 h 632348"/>
                  <a:gd name="connsiteX2" fmla="*/ 490194 w 1329180"/>
                  <a:gd name="connsiteY2" fmla="*/ 189289 h 632348"/>
                  <a:gd name="connsiteX3" fmla="*/ 782426 w 1329180"/>
                  <a:gd name="connsiteY3" fmla="*/ 113876 h 632348"/>
                  <a:gd name="connsiteX4" fmla="*/ 1093509 w 1329180"/>
                  <a:gd name="connsiteY4" fmla="*/ 47886 h 632348"/>
                  <a:gd name="connsiteX5" fmla="*/ 1329180 w 1329180"/>
                  <a:gd name="connsiteY5" fmla="*/ 753 h 632348"/>
                  <a:gd name="connsiteX0" fmla="*/ 0 w 1329180"/>
                  <a:gd name="connsiteY0" fmla="*/ 632295 h 632295"/>
                  <a:gd name="connsiteX1" fmla="*/ 235671 w 1329180"/>
                  <a:gd name="connsiteY1" fmla="*/ 340064 h 632295"/>
                  <a:gd name="connsiteX2" fmla="*/ 490194 w 1329180"/>
                  <a:gd name="connsiteY2" fmla="*/ 189236 h 632295"/>
                  <a:gd name="connsiteX3" fmla="*/ 791853 w 1329180"/>
                  <a:gd name="connsiteY3" fmla="*/ 94969 h 632295"/>
                  <a:gd name="connsiteX4" fmla="*/ 1093509 w 1329180"/>
                  <a:gd name="connsiteY4" fmla="*/ 47833 h 632295"/>
                  <a:gd name="connsiteX5" fmla="*/ 1329180 w 1329180"/>
                  <a:gd name="connsiteY5" fmla="*/ 700 h 632295"/>
                  <a:gd name="connsiteX0" fmla="*/ 0 w 1329180"/>
                  <a:gd name="connsiteY0" fmla="*/ 632295 h 632295"/>
                  <a:gd name="connsiteX1" fmla="*/ 235671 w 1329180"/>
                  <a:gd name="connsiteY1" fmla="*/ 340064 h 632295"/>
                  <a:gd name="connsiteX2" fmla="*/ 490194 w 1329180"/>
                  <a:gd name="connsiteY2" fmla="*/ 189236 h 632295"/>
                  <a:gd name="connsiteX3" fmla="*/ 791853 w 1329180"/>
                  <a:gd name="connsiteY3" fmla="*/ 94969 h 632295"/>
                  <a:gd name="connsiteX4" fmla="*/ 1093509 w 1329180"/>
                  <a:gd name="connsiteY4" fmla="*/ 47833 h 632295"/>
                  <a:gd name="connsiteX5" fmla="*/ 1329180 w 1329180"/>
                  <a:gd name="connsiteY5" fmla="*/ 700 h 632295"/>
                  <a:gd name="connsiteX0" fmla="*/ 0 w 1348034"/>
                  <a:gd name="connsiteY0" fmla="*/ 604865 h 604865"/>
                  <a:gd name="connsiteX1" fmla="*/ 235671 w 1348034"/>
                  <a:gd name="connsiteY1" fmla="*/ 312634 h 604865"/>
                  <a:gd name="connsiteX2" fmla="*/ 490194 w 1348034"/>
                  <a:gd name="connsiteY2" fmla="*/ 161806 h 604865"/>
                  <a:gd name="connsiteX3" fmla="*/ 791853 w 1348034"/>
                  <a:gd name="connsiteY3" fmla="*/ 67539 h 604865"/>
                  <a:gd name="connsiteX4" fmla="*/ 1093509 w 1348034"/>
                  <a:gd name="connsiteY4" fmla="*/ 20403 h 604865"/>
                  <a:gd name="connsiteX5" fmla="*/ 1348034 w 1348034"/>
                  <a:gd name="connsiteY5" fmla="*/ 1551 h 604865"/>
                  <a:gd name="connsiteX0" fmla="*/ 0 w 1385742"/>
                  <a:gd name="connsiteY0" fmla="*/ 754348 h 754348"/>
                  <a:gd name="connsiteX1" fmla="*/ 235671 w 1385742"/>
                  <a:gd name="connsiteY1" fmla="*/ 462117 h 754348"/>
                  <a:gd name="connsiteX2" fmla="*/ 490194 w 1385742"/>
                  <a:gd name="connsiteY2" fmla="*/ 311289 h 754348"/>
                  <a:gd name="connsiteX3" fmla="*/ 791853 w 1385742"/>
                  <a:gd name="connsiteY3" fmla="*/ 217022 h 754348"/>
                  <a:gd name="connsiteX4" fmla="*/ 1093509 w 1385742"/>
                  <a:gd name="connsiteY4" fmla="*/ 169886 h 754348"/>
                  <a:gd name="connsiteX5" fmla="*/ 1385742 w 1385742"/>
                  <a:gd name="connsiteY5" fmla="*/ 205 h 754348"/>
                  <a:gd name="connsiteX0" fmla="*/ 0 w 1385742"/>
                  <a:gd name="connsiteY0" fmla="*/ 754420 h 754420"/>
                  <a:gd name="connsiteX1" fmla="*/ 235671 w 1385742"/>
                  <a:gd name="connsiteY1" fmla="*/ 462189 h 754420"/>
                  <a:gd name="connsiteX2" fmla="*/ 490194 w 1385742"/>
                  <a:gd name="connsiteY2" fmla="*/ 311361 h 754420"/>
                  <a:gd name="connsiteX3" fmla="*/ 791853 w 1385742"/>
                  <a:gd name="connsiteY3" fmla="*/ 217094 h 754420"/>
                  <a:gd name="connsiteX4" fmla="*/ 1093509 w 1385742"/>
                  <a:gd name="connsiteY4" fmla="*/ 132250 h 754420"/>
                  <a:gd name="connsiteX5" fmla="*/ 1385742 w 1385742"/>
                  <a:gd name="connsiteY5" fmla="*/ 277 h 754420"/>
                  <a:gd name="connsiteX0" fmla="*/ 0 w 1385742"/>
                  <a:gd name="connsiteY0" fmla="*/ 773239 h 773239"/>
                  <a:gd name="connsiteX1" fmla="*/ 235671 w 1385742"/>
                  <a:gd name="connsiteY1" fmla="*/ 481008 h 773239"/>
                  <a:gd name="connsiteX2" fmla="*/ 490194 w 1385742"/>
                  <a:gd name="connsiteY2" fmla="*/ 330180 h 773239"/>
                  <a:gd name="connsiteX3" fmla="*/ 791853 w 1385742"/>
                  <a:gd name="connsiteY3" fmla="*/ 235913 h 773239"/>
                  <a:gd name="connsiteX4" fmla="*/ 1093509 w 1385742"/>
                  <a:gd name="connsiteY4" fmla="*/ 151069 h 773239"/>
                  <a:gd name="connsiteX5" fmla="*/ 1385742 w 1385742"/>
                  <a:gd name="connsiteY5" fmla="*/ 242 h 773239"/>
                  <a:gd name="connsiteX0" fmla="*/ 0 w 1385742"/>
                  <a:gd name="connsiteY0" fmla="*/ 773259 h 773259"/>
                  <a:gd name="connsiteX1" fmla="*/ 235671 w 1385742"/>
                  <a:gd name="connsiteY1" fmla="*/ 481028 h 773259"/>
                  <a:gd name="connsiteX2" fmla="*/ 490194 w 1385742"/>
                  <a:gd name="connsiteY2" fmla="*/ 330200 h 773259"/>
                  <a:gd name="connsiteX3" fmla="*/ 791853 w 1385742"/>
                  <a:gd name="connsiteY3" fmla="*/ 235933 h 773259"/>
                  <a:gd name="connsiteX4" fmla="*/ 1093509 w 1385742"/>
                  <a:gd name="connsiteY4" fmla="*/ 141662 h 773259"/>
                  <a:gd name="connsiteX5" fmla="*/ 1385742 w 1385742"/>
                  <a:gd name="connsiteY5" fmla="*/ 262 h 773259"/>
                  <a:gd name="connsiteX0" fmla="*/ 0 w 1385742"/>
                  <a:gd name="connsiteY0" fmla="*/ 773270 h 773270"/>
                  <a:gd name="connsiteX1" fmla="*/ 235671 w 1385742"/>
                  <a:gd name="connsiteY1" fmla="*/ 481039 h 773270"/>
                  <a:gd name="connsiteX2" fmla="*/ 490194 w 1385742"/>
                  <a:gd name="connsiteY2" fmla="*/ 330211 h 773270"/>
                  <a:gd name="connsiteX3" fmla="*/ 791853 w 1385742"/>
                  <a:gd name="connsiteY3" fmla="*/ 264224 h 773270"/>
                  <a:gd name="connsiteX4" fmla="*/ 1093509 w 1385742"/>
                  <a:gd name="connsiteY4" fmla="*/ 141673 h 773270"/>
                  <a:gd name="connsiteX5" fmla="*/ 1385742 w 1385742"/>
                  <a:gd name="connsiteY5" fmla="*/ 273 h 77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85742" h="773270">
                    <a:moveTo>
                      <a:pt x="0" y="773270"/>
                    </a:moveTo>
                    <a:cubicBezTo>
                      <a:pt x="52633" y="688428"/>
                      <a:pt x="144546" y="564308"/>
                      <a:pt x="235671" y="481039"/>
                    </a:cubicBezTo>
                    <a:cubicBezTo>
                      <a:pt x="326796" y="397770"/>
                      <a:pt x="397497" y="366347"/>
                      <a:pt x="490194" y="330211"/>
                    </a:cubicBezTo>
                    <a:cubicBezTo>
                      <a:pt x="582891" y="294075"/>
                      <a:pt x="691301" y="295647"/>
                      <a:pt x="791853" y="264224"/>
                    </a:cubicBezTo>
                    <a:cubicBezTo>
                      <a:pt x="892406" y="232801"/>
                      <a:pt x="994528" y="185665"/>
                      <a:pt x="1093509" y="141673"/>
                    </a:cubicBezTo>
                    <a:cubicBezTo>
                      <a:pt x="1192490" y="97681"/>
                      <a:pt x="1347249" y="-6012"/>
                      <a:pt x="1385742" y="273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20" name="Group 119"/>
              <p:cNvGrpSpPr/>
              <p:nvPr/>
            </p:nvGrpSpPr>
            <p:grpSpPr>
              <a:xfrm>
                <a:off x="5846522" y="696620"/>
                <a:ext cx="2400570" cy="1691470"/>
                <a:chOff x="5846522" y="696620"/>
                <a:chExt cx="2400570" cy="1691470"/>
              </a:xfrm>
            </p:grpSpPr>
            <p:grpSp>
              <p:nvGrpSpPr>
                <p:cNvPr id="131" name="Group 130"/>
                <p:cNvGrpSpPr/>
                <p:nvPr/>
              </p:nvGrpSpPr>
              <p:grpSpPr>
                <a:xfrm>
                  <a:off x="5846522" y="696620"/>
                  <a:ext cx="2400570" cy="1691470"/>
                  <a:chOff x="484188" y="1613835"/>
                  <a:chExt cx="2400570" cy="1691470"/>
                </a:xfrm>
              </p:grpSpPr>
              <p:grpSp>
                <p:nvGrpSpPr>
                  <p:cNvPr id="134" name="Group 133"/>
                  <p:cNvGrpSpPr/>
                  <p:nvPr/>
                </p:nvGrpSpPr>
                <p:grpSpPr>
                  <a:xfrm>
                    <a:off x="484188" y="2050532"/>
                    <a:ext cx="1717404" cy="1254773"/>
                    <a:chOff x="6553200" y="3284459"/>
                    <a:chExt cx="1717404" cy="1254773"/>
                  </a:xfrm>
                </p:grpSpPr>
                <p:grpSp>
                  <p:nvGrpSpPr>
                    <p:cNvPr id="136" name="Group 135"/>
                    <p:cNvGrpSpPr/>
                    <p:nvPr/>
                  </p:nvGrpSpPr>
                  <p:grpSpPr>
                    <a:xfrm>
                      <a:off x="6553200" y="3284459"/>
                      <a:ext cx="1717404" cy="1254773"/>
                      <a:chOff x="2221414" y="2832852"/>
                      <a:chExt cx="1717404" cy="1254773"/>
                    </a:xfrm>
                  </p:grpSpPr>
                  <p:grpSp>
                    <p:nvGrpSpPr>
                      <p:cNvPr id="138" name="Group 137"/>
                      <p:cNvGrpSpPr/>
                      <p:nvPr/>
                    </p:nvGrpSpPr>
                    <p:grpSpPr>
                      <a:xfrm>
                        <a:off x="2221414" y="2832852"/>
                        <a:ext cx="1656397" cy="914400"/>
                        <a:chOff x="2221414" y="2832852"/>
                        <a:chExt cx="1656397" cy="914400"/>
                      </a:xfrm>
                    </p:grpSpPr>
                    <p:grpSp>
                      <p:nvGrpSpPr>
                        <p:cNvPr id="140" name="Group 139"/>
                        <p:cNvGrpSpPr/>
                        <p:nvPr/>
                      </p:nvGrpSpPr>
                      <p:grpSpPr>
                        <a:xfrm>
                          <a:off x="2658611" y="2832852"/>
                          <a:ext cx="1219200" cy="914400"/>
                          <a:chOff x="2658611" y="2832852"/>
                          <a:chExt cx="1219200" cy="914400"/>
                        </a:xfrm>
                      </p:grpSpPr>
                      <p:cxnSp>
                        <p:nvCxnSpPr>
                          <p:cNvPr id="142" name="Straight Arrow Connector 141"/>
                          <p:cNvCxnSpPr/>
                          <p:nvPr/>
                        </p:nvCxnSpPr>
                        <p:spPr>
                          <a:xfrm flipV="1">
                            <a:off x="2667000" y="2832852"/>
                            <a:ext cx="0" cy="9144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43" name="Straight Arrow Connector 142"/>
                          <p:cNvCxnSpPr/>
                          <p:nvPr/>
                        </p:nvCxnSpPr>
                        <p:spPr>
                          <a:xfrm rot="5400000" flipV="1">
                            <a:off x="3268211" y="3114243"/>
                            <a:ext cx="0" cy="12192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141" name="TextBox 140"/>
                        <p:cNvSpPr txBox="1"/>
                        <p:nvPr/>
                      </p:nvSpPr>
                      <p:spPr>
                        <a:xfrm>
                          <a:off x="2221414" y="2988559"/>
                          <a:ext cx="461665" cy="66511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vert="vert270" wrap="none" rtlCol="0">
                          <a:spAutoFit/>
                        </a:bodyPr>
                        <a:lstStyle/>
                        <a:p>
                          <a:r>
                            <a:rPr lang="en-US" dirty="0" smtClean="0">
                              <a:solidFill>
                                <a:srgbClr val="0000CC"/>
                              </a:solidFill>
                            </a:rPr>
                            <a:t>Value</a:t>
                          </a:r>
                          <a:endParaRPr lang="en-US" dirty="0">
                            <a:solidFill>
                              <a:srgbClr val="0000CC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139" name="TextBox 138"/>
                      <p:cNvSpPr txBox="1"/>
                      <p:nvPr/>
                    </p:nvSpPr>
                    <p:spPr>
                      <a:xfrm>
                        <a:off x="2597603" y="3718293"/>
                        <a:ext cx="13412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parameter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  <p:cxnSp>
                  <p:nvCxnSpPr>
                    <p:cNvPr id="137" name="Straight Arrow Connector 136"/>
                    <p:cNvCxnSpPr/>
                    <p:nvPr/>
                  </p:nvCxnSpPr>
                  <p:spPr>
                    <a:xfrm flipV="1">
                      <a:off x="6996240" y="3511695"/>
                      <a:ext cx="245013" cy="487700"/>
                    </a:xfrm>
                    <a:prstGeom prst="straightConnector1">
                      <a:avLst/>
                    </a:prstGeom>
                    <a:ln w="38100">
                      <a:solidFill>
                        <a:srgbClr val="00CC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35" name="Straight Arrow Connector 134"/>
                  <p:cNvCxnSpPr/>
                  <p:nvPr/>
                </p:nvCxnSpPr>
                <p:spPr>
                  <a:xfrm flipV="1">
                    <a:off x="2394025" y="1613835"/>
                    <a:ext cx="490733" cy="290046"/>
                  </a:xfrm>
                  <a:prstGeom prst="straightConnector1">
                    <a:avLst/>
                  </a:prstGeom>
                  <a:ln w="38100" cmpd="dbl">
                    <a:solidFill>
                      <a:srgbClr val="00CC00"/>
                    </a:solidFill>
                    <a:prstDash val="solid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32" name="Straight Arrow Connector 131"/>
                <p:cNvCxnSpPr/>
                <p:nvPr/>
              </p:nvCxnSpPr>
              <p:spPr>
                <a:xfrm flipH="1">
                  <a:off x="6315582" y="987757"/>
                  <a:ext cx="1466960" cy="822188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prstDash val="sysDot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44" name="Group 143"/>
          <p:cNvGrpSpPr/>
          <p:nvPr/>
        </p:nvGrpSpPr>
        <p:grpSpPr>
          <a:xfrm>
            <a:off x="6005786" y="3312526"/>
            <a:ext cx="2400570" cy="1531211"/>
            <a:chOff x="5846522" y="696620"/>
            <a:chExt cx="2400570" cy="1531211"/>
          </a:xfrm>
        </p:grpSpPr>
        <p:sp>
          <p:nvSpPr>
            <p:cNvPr id="145" name="Freeform 144"/>
            <p:cNvSpPr/>
            <p:nvPr/>
          </p:nvSpPr>
          <p:spPr>
            <a:xfrm>
              <a:off x="6334812" y="1036685"/>
              <a:ext cx="1385742" cy="773259"/>
            </a:xfrm>
            <a:custGeom>
              <a:avLst/>
              <a:gdLst>
                <a:gd name="connsiteX0" fmla="*/ 0 w 1263192"/>
                <a:gd name="connsiteY0" fmla="*/ 472175 h 509202"/>
                <a:gd name="connsiteX1" fmla="*/ 226244 w 1263192"/>
                <a:gd name="connsiteY1" fmla="*/ 491029 h 509202"/>
                <a:gd name="connsiteX2" fmla="*/ 499621 w 1263192"/>
                <a:gd name="connsiteY2" fmla="*/ 245932 h 509202"/>
                <a:gd name="connsiteX3" fmla="*/ 650450 w 1263192"/>
                <a:gd name="connsiteY3" fmla="*/ 29116 h 509202"/>
                <a:gd name="connsiteX4" fmla="*/ 1084083 w 1263192"/>
                <a:gd name="connsiteY4" fmla="*/ 835 h 509202"/>
                <a:gd name="connsiteX5" fmla="*/ 1263192 w 1263192"/>
                <a:gd name="connsiteY5" fmla="*/ 10262 h 509202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650450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716438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3255 h 508190"/>
                <a:gd name="connsiteX1" fmla="*/ 226244 w 1263192"/>
                <a:gd name="connsiteY1" fmla="*/ 492109 h 508190"/>
                <a:gd name="connsiteX2" fmla="*/ 556182 w 1263192"/>
                <a:gd name="connsiteY2" fmla="*/ 275293 h 508190"/>
                <a:gd name="connsiteX3" fmla="*/ 716438 w 1263192"/>
                <a:gd name="connsiteY3" fmla="*/ 30196 h 508190"/>
                <a:gd name="connsiteX4" fmla="*/ 1084083 w 1263192"/>
                <a:gd name="connsiteY4" fmla="*/ 1915 h 508190"/>
                <a:gd name="connsiteX5" fmla="*/ 1263192 w 1263192"/>
                <a:gd name="connsiteY5" fmla="*/ 11342 h 508190"/>
                <a:gd name="connsiteX0" fmla="*/ 0 w 1263192"/>
                <a:gd name="connsiteY0" fmla="*/ 463856 h 498791"/>
                <a:gd name="connsiteX1" fmla="*/ 226244 w 1263192"/>
                <a:gd name="connsiteY1" fmla="*/ 482710 h 498791"/>
                <a:gd name="connsiteX2" fmla="*/ 556182 w 1263192"/>
                <a:gd name="connsiteY2" fmla="*/ 265894 h 498791"/>
                <a:gd name="connsiteX3" fmla="*/ 716438 w 1263192"/>
                <a:gd name="connsiteY3" fmla="*/ 20797 h 498791"/>
                <a:gd name="connsiteX4" fmla="*/ 1084083 w 1263192"/>
                <a:gd name="connsiteY4" fmla="*/ 11370 h 498791"/>
                <a:gd name="connsiteX5" fmla="*/ 1263192 w 1263192"/>
                <a:gd name="connsiteY5" fmla="*/ 1943 h 498791"/>
                <a:gd name="connsiteX0" fmla="*/ 0 w 1263192"/>
                <a:gd name="connsiteY0" fmla="*/ 463805 h 498740"/>
                <a:gd name="connsiteX1" fmla="*/ 226244 w 1263192"/>
                <a:gd name="connsiteY1" fmla="*/ 482659 h 498740"/>
                <a:gd name="connsiteX2" fmla="*/ 556182 w 1263192"/>
                <a:gd name="connsiteY2" fmla="*/ 265843 h 498740"/>
                <a:gd name="connsiteX3" fmla="*/ 772999 w 1263192"/>
                <a:gd name="connsiteY3" fmla="*/ 30173 h 498740"/>
                <a:gd name="connsiteX4" fmla="*/ 1084083 w 1263192"/>
                <a:gd name="connsiteY4" fmla="*/ 11319 h 498740"/>
                <a:gd name="connsiteX5" fmla="*/ 1263192 w 1263192"/>
                <a:gd name="connsiteY5" fmla="*/ 1892 h 498740"/>
                <a:gd name="connsiteX0" fmla="*/ 0 w 1263192"/>
                <a:gd name="connsiteY0" fmla="*/ 463805 h 486816"/>
                <a:gd name="connsiteX1" fmla="*/ 367646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63805 h 486816"/>
                <a:gd name="connsiteX1" fmla="*/ 414780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78598 h 501609"/>
                <a:gd name="connsiteX1" fmla="*/ 414780 w 1263192"/>
                <a:gd name="connsiteY1" fmla="*/ 478598 h 501609"/>
                <a:gd name="connsiteX2" fmla="*/ 556182 w 1263192"/>
                <a:gd name="connsiteY2" fmla="*/ 280636 h 501609"/>
                <a:gd name="connsiteX3" fmla="*/ 772999 w 1263192"/>
                <a:gd name="connsiteY3" fmla="*/ 16686 h 501609"/>
                <a:gd name="connsiteX4" fmla="*/ 1084083 w 1263192"/>
                <a:gd name="connsiteY4" fmla="*/ 26112 h 501609"/>
                <a:gd name="connsiteX5" fmla="*/ 1263192 w 1263192"/>
                <a:gd name="connsiteY5" fmla="*/ 16685 h 501609"/>
                <a:gd name="connsiteX0" fmla="*/ 0 w 1263192"/>
                <a:gd name="connsiteY0" fmla="*/ 494442 h 517453"/>
                <a:gd name="connsiteX1" fmla="*/ 414780 w 1263192"/>
                <a:gd name="connsiteY1" fmla="*/ 494442 h 517453"/>
                <a:gd name="connsiteX2" fmla="*/ 556182 w 1263192"/>
                <a:gd name="connsiteY2" fmla="*/ 296480 h 517453"/>
                <a:gd name="connsiteX3" fmla="*/ 772999 w 1263192"/>
                <a:gd name="connsiteY3" fmla="*/ 32530 h 517453"/>
                <a:gd name="connsiteX4" fmla="*/ 1084083 w 1263192"/>
                <a:gd name="connsiteY4" fmla="*/ 4248 h 517453"/>
                <a:gd name="connsiteX5" fmla="*/ 1263192 w 1263192"/>
                <a:gd name="connsiteY5" fmla="*/ 32529 h 517453"/>
                <a:gd name="connsiteX0" fmla="*/ 0 w 1282046"/>
                <a:gd name="connsiteY0" fmla="*/ 493187 h 516198"/>
                <a:gd name="connsiteX1" fmla="*/ 414780 w 1282046"/>
                <a:gd name="connsiteY1" fmla="*/ 493187 h 516198"/>
                <a:gd name="connsiteX2" fmla="*/ 556182 w 1282046"/>
                <a:gd name="connsiteY2" fmla="*/ 295225 h 516198"/>
                <a:gd name="connsiteX3" fmla="*/ 772999 w 1282046"/>
                <a:gd name="connsiteY3" fmla="*/ 31275 h 516198"/>
                <a:gd name="connsiteX4" fmla="*/ 1084083 w 1282046"/>
                <a:gd name="connsiteY4" fmla="*/ 2993 h 516198"/>
                <a:gd name="connsiteX5" fmla="*/ 1282046 w 1282046"/>
                <a:gd name="connsiteY5" fmla="*/ 12421 h 516198"/>
                <a:gd name="connsiteX0" fmla="*/ 0 w 1282046"/>
                <a:gd name="connsiteY0" fmla="*/ 493187 h 495494"/>
                <a:gd name="connsiteX1" fmla="*/ 216817 w 1282046"/>
                <a:gd name="connsiteY1" fmla="*/ 248090 h 495494"/>
                <a:gd name="connsiteX2" fmla="*/ 556182 w 1282046"/>
                <a:gd name="connsiteY2" fmla="*/ 295225 h 495494"/>
                <a:gd name="connsiteX3" fmla="*/ 772999 w 1282046"/>
                <a:gd name="connsiteY3" fmla="*/ 31275 h 495494"/>
                <a:gd name="connsiteX4" fmla="*/ 1084083 w 1282046"/>
                <a:gd name="connsiteY4" fmla="*/ 2993 h 495494"/>
                <a:gd name="connsiteX5" fmla="*/ 1282046 w 1282046"/>
                <a:gd name="connsiteY5" fmla="*/ 12421 h 495494"/>
                <a:gd name="connsiteX0" fmla="*/ 0 w 1282046"/>
                <a:gd name="connsiteY0" fmla="*/ 491030 h 493754"/>
                <a:gd name="connsiteX1" fmla="*/ 216817 w 1282046"/>
                <a:gd name="connsiteY1" fmla="*/ 245933 h 493754"/>
                <a:gd name="connsiteX2" fmla="*/ 490194 w 1282046"/>
                <a:gd name="connsiteY2" fmla="*/ 47971 h 493754"/>
                <a:gd name="connsiteX3" fmla="*/ 772999 w 1282046"/>
                <a:gd name="connsiteY3" fmla="*/ 29118 h 493754"/>
                <a:gd name="connsiteX4" fmla="*/ 1084083 w 1282046"/>
                <a:gd name="connsiteY4" fmla="*/ 836 h 493754"/>
                <a:gd name="connsiteX5" fmla="*/ 1282046 w 1282046"/>
                <a:gd name="connsiteY5" fmla="*/ 10264 h 493754"/>
                <a:gd name="connsiteX0" fmla="*/ 0 w 1282046"/>
                <a:gd name="connsiteY0" fmla="*/ 519779 h 522503"/>
                <a:gd name="connsiteX1" fmla="*/ 216817 w 1282046"/>
                <a:gd name="connsiteY1" fmla="*/ 274682 h 522503"/>
                <a:gd name="connsiteX2" fmla="*/ 490194 w 1282046"/>
                <a:gd name="connsiteY2" fmla="*/ 76720 h 522503"/>
                <a:gd name="connsiteX3" fmla="*/ 782426 w 1282046"/>
                <a:gd name="connsiteY3" fmla="*/ 1307 h 522503"/>
                <a:gd name="connsiteX4" fmla="*/ 1084083 w 1282046"/>
                <a:gd name="connsiteY4" fmla="*/ 29585 h 522503"/>
                <a:gd name="connsiteX5" fmla="*/ 1282046 w 1282046"/>
                <a:gd name="connsiteY5" fmla="*/ 39013 h 522503"/>
                <a:gd name="connsiteX0" fmla="*/ 0 w 1282046"/>
                <a:gd name="connsiteY0" fmla="*/ 519779 h 522392"/>
                <a:gd name="connsiteX1" fmla="*/ 235671 w 1282046"/>
                <a:gd name="connsiteY1" fmla="*/ 265255 h 522392"/>
                <a:gd name="connsiteX2" fmla="*/ 490194 w 1282046"/>
                <a:gd name="connsiteY2" fmla="*/ 76720 h 522392"/>
                <a:gd name="connsiteX3" fmla="*/ 782426 w 1282046"/>
                <a:gd name="connsiteY3" fmla="*/ 1307 h 522392"/>
                <a:gd name="connsiteX4" fmla="*/ 1084083 w 1282046"/>
                <a:gd name="connsiteY4" fmla="*/ 29585 h 522392"/>
                <a:gd name="connsiteX5" fmla="*/ 1282046 w 1282046"/>
                <a:gd name="connsiteY5" fmla="*/ 39013 h 522392"/>
                <a:gd name="connsiteX0" fmla="*/ 0 w 1282046"/>
                <a:gd name="connsiteY0" fmla="*/ 519779 h 522025"/>
                <a:gd name="connsiteX1" fmla="*/ 235671 w 1282046"/>
                <a:gd name="connsiteY1" fmla="*/ 227548 h 522025"/>
                <a:gd name="connsiteX2" fmla="*/ 490194 w 1282046"/>
                <a:gd name="connsiteY2" fmla="*/ 76720 h 522025"/>
                <a:gd name="connsiteX3" fmla="*/ 782426 w 1282046"/>
                <a:gd name="connsiteY3" fmla="*/ 1307 h 522025"/>
                <a:gd name="connsiteX4" fmla="*/ 1084083 w 1282046"/>
                <a:gd name="connsiteY4" fmla="*/ 29585 h 522025"/>
                <a:gd name="connsiteX5" fmla="*/ 1282046 w 1282046"/>
                <a:gd name="connsiteY5" fmla="*/ 39013 h 522025"/>
                <a:gd name="connsiteX0" fmla="*/ 0 w 1282046"/>
                <a:gd name="connsiteY0" fmla="*/ 519779 h 522191"/>
                <a:gd name="connsiteX1" fmla="*/ 235671 w 1282046"/>
                <a:gd name="connsiteY1" fmla="*/ 227548 h 522191"/>
                <a:gd name="connsiteX2" fmla="*/ 490194 w 1282046"/>
                <a:gd name="connsiteY2" fmla="*/ 76720 h 522191"/>
                <a:gd name="connsiteX3" fmla="*/ 782426 w 1282046"/>
                <a:gd name="connsiteY3" fmla="*/ 1307 h 522191"/>
                <a:gd name="connsiteX4" fmla="*/ 1084083 w 1282046"/>
                <a:gd name="connsiteY4" fmla="*/ 29585 h 522191"/>
                <a:gd name="connsiteX5" fmla="*/ 1282046 w 1282046"/>
                <a:gd name="connsiteY5" fmla="*/ 39013 h 522191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39296 h 539296"/>
                <a:gd name="connsiteX1" fmla="*/ 235671 w 1282046"/>
                <a:gd name="connsiteY1" fmla="*/ 247065 h 539296"/>
                <a:gd name="connsiteX2" fmla="*/ 490194 w 1282046"/>
                <a:gd name="connsiteY2" fmla="*/ 96237 h 539296"/>
                <a:gd name="connsiteX3" fmla="*/ 782426 w 1282046"/>
                <a:gd name="connsiteY3" fmla="*/ 20824 h 539296"/>
                <a:gd name="connsiteX4" fmla="*/ 1093509 w 1282046"/>
                <a:gd name="connsiteY4" fmla="*/ 1968 h 539296"/>
                <a:gd name="connsiteX5" fmla="*/ 1282046 w 1282046"/>
                <a:gd name="connsiteY5" fmla="*/ 58530 h 539296"/>
                <a:gd name="connsiteX0" fmla="*/ 0 w 1282046"/>
                <a:gd name="connsiteY0" fmla="*/ 540955 h 540955"/>
                <a:gd name="connsiteX1" fmla="*/ 235671 w 1282046"/>
                <a:gd name="connsiteY1" fmla="*/ 248724 h 540955"/>
                <a:gd name="connsiteX2" fmla="*/ 490194 w 1282046"/>
                <a:gd name="connsiteY2" fmla="*/ 97896 h 540955"/>
                <a:gd name="connsiteX3" fmla="*/ 782426 w 1282046"/>
                <a:gd name="connsiteY3" fmla="*/ 22483 h 540955"/>
                <a:gd name="connsiteX4" fmla="*/ 1093509 w 1282046"/>
                <a:gd name="connsiteY4" fmla="*/ 3627 h 540955"/>
                <a:gd name="connsiteX5" fmla="*/ 1282046 w 1282046"/>
                <a:gd name="connsiteY5" fmla="*/ 3628 h 540955"/>
                <a:gd name="connsiteX0" fmla="*/ 0 w 1282046"/>
                <a:gd name="connsiteY0" fmla="*/ 584622 h 584622"/>
                <a:gd name="connsiteX1" fmla="*/ 235671 w 1282046"/>
                <a:gd name="connsiteY1" fmla="*/ 292391 h 584622"/>
                <a:gd name="connsiteX2" fmla="*/ 490194 w 1282046"/>
                <a:gd name="connsiteY2" fmla="*/ 141563 h 584622"/>
                <a:gd name="connsiteX3" fmla="*/ 782426 w 1282046"/>
                <a:gd name="connsiteY3" fmla="*/ 66150 h 584622"/>
                <a:gd name="connsiteX4" fmla="*/ 1093509 w 1282046"/>
                <a:gd name="connsiteY4" fmla="*/ 160 h 584622"/>
                <a:gd name="connsiteX5" fmla="*/ 1282046 w 1282046"/>
                <a:gd name="connsiteY5" fmla="*/ 47295 h 584622"/>
                <a:gd name="connsiteX0" fmla="*/ 0 w 1329180"/>
                <a:gd name="connsiteY0" fmla="*/ 632348 h 632348"/>
                <a:gd name="connsiteX1" fmla="*/ 235671 w 1329180"/>
                <a:gd name="connsiteY1" fmla="*/ 340117 h 632348"/>
                <a:gd name="connsiteX2" fmla="*/ 490194 w 1329180"/>
                <a:gd name="connsiteY2" fmla="*/ 189289 h 632348"/>
                <a:gd name="connsiteX3" fmla="*/ 782426 w 1329180"/>
                <a:gd name="connsiteY3" fmla="*/ 113876 h 632348"/>
                <a:gd name="connsiteX4" fmla="*/ 1093509 w 1329180"/>
                <a:gd name="connsiteY4" fmla="*/ 47886 h 632348"/>
                <a:gd name="connsiteX5" fmla="*/ 1329180 w 1329180"/>
                <a:gd name="connsiteY5" fmla="*/ 753 h 632348"/>
                <a:gd name="connsiteX0" fmla="*/ 0 w 1329180"/>
                <a:gd name="connsiteY0" fmla="*/ 632295 h 632295"/>
                <a:gd name="connsiteX1" fmla="*/ 235671 w 1329180"/>
                <a:gd name="connsiteY1" fmla="*/ 340064 h 632295"/>
                <a:gd name="connsiteX2" fmla="*/ 490194 w 1329180"/>
                <a:gd name="connsiteY2" fmla="*/ 189236 h 632295"/>
                <a:gd name="connsiteX3" fmla="*/ 791853 w 1329180"/>
                <a:gd name="connsiteY3" fmla="*/ 94969 h 632295"/>
                <a:gd name="connsiteX4" fmla="*/ 1093509 w 1329180"/>
                <a:gd name="connsiteY4" fmla="*/ 47833 h 632295"/>
                <a:gd name="connsiteX5" fmla="*/ 1329180 w 1329180"/>
                <a:gd name="connsiteY5" fmla="*/ 700 h 632295"/>
                <a:gd name="connsiteX0" fmla="*/ 0 w 1329180"/>
                <a:gd name="connsiteY0" fmla="*/ 632295 h 632295"/>
                <a:gd name="connsiteX1" fmla="*/ 235671 w 1329180"/>
                <a:gd name="connsiteY1" fmla="*/ 340064 h 632295"/>
                <a:gd name="connsiteX2" fmla="*/ 490194 w 1329180"/>
                <a:gd name="connsiteY2" fmla="*/ 189236 h 632295"/>
                <a:gd name="connsiteX3" fmla="*/ 791853 w 1329180"/>
                <a:gd name="connsiteY3" fmla="*/ 94969 h 632295"/>
                <a:gd name="connsiteX4" fmla="*/ 1093509 w 1329180"/>
                <a:gd name="connsiteY4" fmla="*/ 47833 h 632295"/>
                <a:gd name="connsiteX5" fmla="*/ 1329180 w 1329180"/>
                <a:gd name="connsiteY5" fmla="*/ 700 h 632295"/>
                <a:gd name="connsiteX0" fmla="*/ 0 w 1348034"/>
                <a:gd name="connsiteY0" fmla="*/ 604865 h 604865"/>
                <a:gd name="connsiteX1" fmla="*/ 235671 w 1348034"/>
                <a:gd name="connsiteY1" fmla="*/ 312634 h 604865"/>
                <a:gd name="connsiteX2" fmla="*/ 490194 w 1348034"/>
                <a:gd name="connsiteY2" fmla="*/ 161806 h 604865"/>
                <a:gd name="connsiteX3" fmla="*/ 791853 w 1348034"/>
                <a:gd name="connsiteY3" fmla="*/ 67539 h 604865"/>
                <a:gd name="connsiteX4" fmla="*/ 1093509 w 1348034"/>
                <a:gd name="connsiteY4" fmla="*/ 20403 h 604865"/>
                <a:gd name="connsiteX5" fmla="*/ 1348034 w 1348034"/>
                <a:gd name="connsiteY5" fmla="*/ 1551 h 604865"/>
                <a:gd name="connsiteX0" fmla="*/ 0 w 1385742"/>
                <a:gd name="connsiteY0" fmla="*/ 754348 h 754348"/>
                <a:gd name="connsiteX1" fmla="*/ 235671 w 1385742"/>
                <a:gd name="connsiteY1" fmla="*/ 462117 h 754348"/>
                <a:gd name="connsiteX2" fmla="*/ 490194 w 1385742"/>
                <a:gd name="connsiteY2" fmla="*/ 311289 h 754348"/>
                <a:gd name="connsiteX3" fmla="*/ 791853 w 1385742"/>
                <a:gd name="connsiteY3" fmla="*/ 217022 h 754348"/>
                <a:gd name="connsiteX4" fmla="*/ 1093509 w 1385742"/>
                <a:gd name="connsiteY4" fmla="*/ 169886 h 754348"/>
                <a:gd name="connsiteX5" fmla="*/ 1385742 w 1385742"/>
                <a:gd name="connsiteY5" fmla="*/ 205 h 754348"/>
                <a:gd name="connsiteX0" fmla="*/ 0 w 1385742"/>
                <a:gd name="connsiteY0" fmla="*/ 754420 h 754420"/>
                <a:gd name="connsiteX1" fmla="*/ 235671 w 1385742"/>
                <a:gd name="connsiteY1" fmla="*/ 462189 h 754420"/>
                <a:gd name="connsiteX2" fmla="*/ 490194 w 1385742"/>
                <a:gd name="connsiteY2" fmla="*/ 311361 h 754420"/>
                <a:gd name="connsiteX3" fmla="*/ 791853 w 1385742"/>
                <a:gd name="connsiteY3" fmla="*/ 217094 h 754420"/>
                <a:gd name="connsiteX4" fmla="*/ 1093509 w 1385742"/>
                <a:gd name="connsiteY4" fmla="*/ 132250 h 754420"/>
                <a:gd name="connsiteX5" fmla="*/ 1385742 w 1385742"/>
                <a:gd name="connsiteY5" fmla="*/ 277 h 754420"/>
                <a:gd name="connsiteX0" fmla="*/ 0 w 1385742"/>
                <a:gd name="connsiteY0" fmla="*/ 773239 h 773239"/>
                <a:gd name="connsiteX1" fmla="*/ 235671 w 1385742"/>
                <a:gd name="connsiteY1" fmla="*/ 481008 h 773239"/>
                <a:gd name="connsiteX2" fmla="*/ 490194 w 1385742"/>
                <a:gd name="connsiteY2" fmla="*/ 330180 h 773239"/>
                <a:gd name="connsiteX3" fmla="*/ 791853 w 1385742"/>
                <a:gd name="connsiteY3" fmla="*/ 235913 h 773239"/>
                <a:gd name="connsiteX4" fmla="*/ 1093509 w 1385742"/>
                <a:gd name="connsiteY4" fmla="*/ 151069 h 773239"/>
                <a:gd name="connsiteX5" fmla="*/ 1385742 w 1385742"/>
                <a:gd name="connsiteY5" fmla="*/ 242 h 773239"/>
                <a:gd name="connsiteX0" fmla="*/ 0 w 1385742"/>
                <a:gd name="connsiteY0" fmla="*/ 773259 h 773259"/>
                <a:gd name="connsiteX1" fmla="*/ 235671 w 1385742"/>
                <a:gd name="connsiteY1" fmla="*/ 481028 h 773259"/>
                <a:gd name="connsiteX2" fmla="*/ 490194 w 1385742"/>
                <a:gd name="connsiteY2" fmla="*/ 330200 h 773259"/>
                <a:gd name="connsiteX3" fmla="*/ 791853 w 1385742"/>
                <a:gd name="connsiteY3" fmla="*/ 235933 h 773259"/>
                <a:gd name="connsiteX4" fmla="*/ 1093509 w 1385742"/>
                <a:gd name="connsiteY4" fmla="*/ 141662 h 773259"/>
                <a:gd name="connsiteX5" fmla="*/ 1385742 w 1385742"/>
                <a:gd name="connsiteY5" fmla="*/ 262 h 773259"/>
                <a:gd name="connsiteX0" fmla="*/ 0 w 1385742"/>
                <a:gd name="connsiteY0" fmla="*/ 773270 h 773270"/>
                <a:gd name="connsiteX1" fmla="*/ 235671 w 1385742"/>
                <a:gd name="connsiteY1" fmla="*/ 481039 h 773270"/>
                <a:gd name="connsiteX2" fmla="*/ 490194 w 1385742"/>
                <a:gd name="connsiteY2" fmla="*/ 330211 h 773270"/>
                <a:gd name="connsiteX3" fmla="*/ 791853 w 1385742"/>
                <a:gd name="connsiteY3" fmla="*/ 264224 h 773270"/>
                <a:gd name="connsiteX4" fmla="*/ 1093509 w 1385742"/>
                <a:gd name="connsiteY4" fmla="*/ 141673 h 773270"/>
                <a:gd name="connsiteX5" fmla="*/ 1385742 w 1385742"/>
                <a:gd name="connsiteY5" fmla="*/ 273 h 773270"/>
                <a:gd name="connsiteX0" fmla="*/ 0 w 1385742"/>
                <a:gd name="connsiteY0" fmla="*/ 773270 h 773270"/>
                <a:gd name="connsiteX1" fmla="*/ 263951 w 1385742"/>
                <a:gd name="connsiteY1" fmla="*/ 716710 h 773270"/>
                <a:gd name="connsiteX2" fmla="*/ 490194 w 1385742"/>
                <a:gd name="connsiteY2" fmla="*/ 330211 h 773270"/>
                <a:gd name="connsiteX3" fmla="*/ 791853 w 1385742"/>
                <a:gd name="connsiteY3" fmla="*/ 264224 h 773270"/>
                <a:gd name="connsiteX4" fmla="*/ 1093509 w 1385742"/>
                <a:gd name="connsiteY4" fmla="*/ 141673 h 773270"/>
                <a:gd name="connsiteX5" fmla="*/ 1385742 w 1385742"/>
                <a:gd name="connsiteY5" fmla="*/ 273 h 773270"/>
                <a:gd name="connsiteX0" fmla="*/ 0 w 1385742"/>
                <a:gd name="connsiteY0" fmla="*/ 773270 h 773270"/>
                <a:gd name="connsiteX1" fmla="*/ 263951 w 1385742"/>
                <a:gd name="connsiteY1" fmla="*/ 716710 h 773270"/>
                <a:gd name="connsiteX2" fmla="*/ 622170 w 1385742"/>
                <a:gd name="connsiteY2" fmla="*/ 622442 h 773270"/>
                <a:gd name="connsiteX3" fmla="*/ 791853 w 1385742"/>
                <a:gd name="connsiteY3" fmla="*/ 264224 h 773270"/>
                <a:gd name="connsiteX4" fmla="*/ 1093509 w 1385742"/>
                <a:gd name="connsiteY4" fmla="*/ 141673 h 773270"/>
                <a:gd name="connsiteX5" fmla="*/ 1385742 w 1385742"/>
                <a:gd name="connsiteY5" fmla="*/ 273 h 773270"/>
                <a:gd name="connsiteX0" fmla="*/ 0 w 1385742"/>
                <a:gd name="connsiteY0" fmla="*/ 773310 h 773310"/>
                <a:gd name="connsiteX1" fmla="*/ 263951 w 1385742"/>
                <a:gd name="connsiteY1" fmla="*/ 716750 h 773310"/>
                <a:gd name="connsiteX2" fmla="*/ 622170 w 1385742"/>
                <a:gd name="connsiteY2" fmla="*/ 622482 h 773310"/>
                <a:gd name="connsiteX3" fmla="*/ 886121 w 1385742"/>
                <a:gd name="connsiteY3" fmla="*/ 349105 h 773310"/>
                <a:gd name="connsiteX4" fmla="*/ 1093509 w 1385742"/>
                <a:gd name="connsiteY4" fmla="*/ 141713 h 773310"/>
                <a:gd name="connsiteX5" fmla="*/ 1385742 w 1385742"/>
                <a:gd name="connsiteY5" fmla="*/ 313 h 773310"/>
                <a:gd name="connsiteX0" fmla="*/ 0 w 1385742"/>
                <a:gd name="connsiteY0" fmla="*/ 773259 h 773259"/>
                <a:gd name="connsiteX1" fmla="*/ 263951 w 1385742"/>
                <a:gd name="connsiteY1" fmla="*/ 716699 h 773259"/>
                <a:gd name="connsiteX2" fmla="*/ 622170 w 1385742"/>
                <a:gd name="connsiteY2" fmla="*/ 622431 h 773259"/>
                <a:gd name="connsiteX3" fmla="*/ 886121 w 1385742"/>
                <a:gd name="connsiteY3" fmla="*/ 349054 h 773259"/>
                <a:gd name="connsiteX4" fmla="*/ 1112363 w 1385742"/>
                <a:gd name="connsiteY4" fmla="*/ 160516 h 773259"/>
                <a:gd name="connsiteX5" fmla="*/ 1385742 w 1385742"/>
                <a:gd name="connsiteY5" fmla="*/ 262 h 773259"/>
                <a:gd name="connsiteX0" fmla="*/ 0 w 1385742"/>
                <a:gd name="connsiteY0" fmla="*/ 773259 h 773259"/>
                <a:gd name="connsiteX1" fmla="*/ 263951 w 1385742"/>
                <a:gd name="connsiteY1" fmla="*/ 716699 h 773259"/>
                <a:gd name="connsiteX2" fmla="*/ 622170 w 1385742"/>
                <a:gd name="connsiteY2" fmla="*/ 622431 h 773259"/>
                <a:gd name="connsiteX3" fmla="*/ 886121 w 1385742"/>
                <a:gd name="connsiteY3" fmla="*/ 349054 h 773259"/>
                <a:gd name="connsiteX4" fmla="*/ 1112363 w 1385742"/>
                <a:gd name="connsiteY4" fmla="*/ 160516 h 773259"/>
                <a:gd name="connsiteX5" fmla="*/ 1385742 w 1385742"/>
                <a:gd name="connsiteY5" fmla="*/ 262 h 773259"/>
                <a:gd name="connsiteX0" fmla="*/ 0 w 1385742"/>
                <a:gd name="connsiteY0" fmla="*/ 773259 h 773259"/>
                <a:gd name="connsiteX1" fmla="*/ 263951 w 1385742"/>
                <a:gd name="connsiteY1" fmla="*/ 716699 h 773259"/>
                <a:gd name="connsiteX2" fmla="*/ 622170 w 1385742"/>
                <a:gd name="connsiteY2" fmla="*/ 622431 h 773259"/>
                <a:gd name="connsiteX3" fmla="*/ 886121 w 1385742"/>
                <a:gd name="connsiteY3" fmla="*/ 349054 h 773259"/>
                <a:gd name="connsiteX4" fmla="*/ 1112363 w 1385742"/>
                <a:gd name="connsiteY4" fmla="*/ 160516 h 773259"/>
                <a:gd name="connsiteX5" fmla="*/ 1385742 w 1385742"/>
                <a:gd name="connsiteY5" fmla="*/ 262 h 773259"/>
                <a:gd name="connsiteX0" fmla="*/ 0 w 1385742"/>
                <a:gd name="connsiteY0" fmla="*/ 773259 h 773259"/>
                <a:gd name="connsiteX1" fmla="*/ 263951 w 1385742"/>
                <a:gd name="connsiteY1" fmla="*/ 716699 h 773259"/>
                <a:gd name="connsiteX2" fmla="*/ 622170 w 1385742"/>
                <a:gd name="connsiteY2" fmla="*/ 622431 h 773259"/>
                <a:gd name="connsiteX3" fmla="*/ 886121 w 1385742"/>
                <a:gd name="connsiteY3" fmla="*/ 349054 h 773259"/>
                <a:gd name="connsiteX4" fmla="*/ 1112363 w 1385742"/>
                <a:gd name="connsiteY4" fmla="*/ 160516 h 773259"/>
                <a:gd name="connsiteX5" fmla="*/ 1385742 w 1385742"/>
                <a:gd name="connsiteY5" fmla="*/ 262 h 773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85742" h="773259">
                  <a:moveTo>
                    <a:pt x="0" y="773259"/>
                  </a:moveTo>
                  <a:cubicBezTo>
                    <a:pt x="128047" y="763831"/>
                    <a:pt x="160256" y="741837"/>
                    <a:pt x="263951" y="716699"/>
                  </a:cubicBezTo>
                  <a:cubicBezTo>
                    <a:pt x="367646" y="691561"/>
                    <a:pt x="518476" y="683704"/>
                    <a:pt x="622170" y="622431"/>
                  </a:cubicBezTo>
                  <a:cubicBezTo>
                    <a:pt x="725864" y="561158"/>
                    <a:pt x="804422" y="426040"/>
                    <a:pt x="886121" y="349054"/>
                  </a:cubicBezTo>
                  <a:cubicBezTo>
                    <a:pt x="967820" y="272068"/>
                    <a:pt x="1029093" y="218648"/>
                    <a:pt x="1112363" y="160516"/>
                  </a:cubicBezTo>
                  <a:cubicBezTo>
                    <a:pt x="1195633" y="102384"/>
                    <a:pt x="1347249" y="-6023"/>
                    <a:pt x="1385742" y="26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6" name="Group 145"/>
            <p:cNvGrpSpPr/>
            <p:nvPr/>
          </p:nvGrpSpPr>
          <p:grpSpPr>
            <a:xfrm>
              <a:off x="5846522" y="696620"/>
              <a:ext cx="2400570" cy="1531211"/>
              <a:chOff x="5846522" y="696620"/>
              <a:chExt cx="2400570" cy="1531211"/>
            </a:xfrm>
          </p:grpSpPr>
          <p:grpSp>
            <p:nvGrpSpPr>
              <p:cNvPr id="147" name="Group 146"/>
              <p:cNvGrpSpPr/>
              <p:nvPr/>
            </p:nvGrpSpPr>
            <p:grpSpPr>
              <a:xfrm>
                <a:off x="5846522" y="696620"/>
                <a:ext cx="2400570" cy="1531211"/>
                <a:chOff x="484188" y="1613835"/>
                <a:chExt cx="2400570" cy="1531211"/>
              </a:xfrm>
            </p:grpSpPr>
            <p:grpSp>
              <p:nvGrpSpPr>
                <p:cNvPr id="150" name="Group 149"/>
                <p:cNvGrpSpPr/>
                <p:nvPr/>
              </p:nvGrpSpPr>
              <p:grpSpPr>
                <a:xfrm>
                  <a:off x="484188" y="1890273"/>
                  <a:ext cx="1717404" cy="1254773"/>
                  <a:chOff x="6553200" y="3124200"/>
                  <a:chExt cx="1717404" cy="1254773"/>
                </a:xfrm>
              </p:grpSpPr>
              <p:grpSp>
                <p:nvGrpSpPr>
                  <p:cNvPr id="152" name="Group 151"/>
                  <p:cNvGrpSpPr/>
                  <p:nvPr/>
                </p:nvGrpSpPr>
                <p:grpSpPr>
                  <a:xfrm>
                    <a:off x="6553200" y="3124200"/>
                    <a:ext cx="1717404" cy="1254773"/>
                    <a:chOff x="2221414" y="2672593"/>
                    <a:chExt cx="1717404" cy="1254773"/>
                  </a:xfrm>
                </p:grpSpPr>
                <p:grpSp>
                  <p:nvGrpSpPr>
                    <p:cNvPr id="154" name="Group 153"/>
                    <p:cNvGrpSpPr/>
                    <p:nvPr/>
                  </p:nvGrpSpPr>
                  <p:grpSpPr>
                    <a:xfrm>
                      <a:off x="2221414" y="2672593"/>
                      <a:ext cx="1656397" cy="914400"/>
                      <a:chOff x="2221414" y="2672593"/>
                      <a:chExt cx="1656397" cy="914400"/>
                    </a:xfrm>
                  </p:grpSpPr>
                  <p:grpSp>
                    <p:nvGrpSpPr>
                      <p:cNvPr id="156" name="Group 155"/>
                      <p:cNvGrpSpPr/>
                      <p:nvPr/>
                    </p:nvGrpSpPr>
                    <p:grpSpPr>
                      <a:xfrm>
                        <a:off x="2658611" y="2672593"/>
                        <a:ext cx="1219200" cy="914400"/>
                        <a:chOff x="2658611" y="2672593"/>
                        <a:chExt cx="1219200" cy="914400"/>
                      </a:xfrm>
                    </p:grpSpPr>
                    <p:cxnSp>
                      <p:nvCxnSpPr>
                        <p:cNvPr id="158" name="Straight Arrow Connector 157"/>
                        <p:cNvCxnSpPr/>
                        <p:nvPr/>
                      </p:nvCxnSpPr>
                      <p:spPr>
                        <a:xfrm flipV="1">
                          <a:off x="2667000" y="2672593"/>
                          <a:ext cx="0" cy="914400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59" name="Straight Arrow Connector 158"/>
                        <p:cNvCxnSpPr/>
                        <p:nvPr/>
                      </p:nvCxnSpPr>
                      <p:spPr>
                        <a:xfrm rot="5400000" flipV="1">
                          <a:off x="3268211" y="2953984"/>
                          <a:ext cx="0" cy="1219200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157" name="TextBox 156"/>
                      <p:cNvSpPr txBox="1"/>
                      <p:nvPr/>
                    </p:nvSpPr>
                    <p:spPr>
                      <a:xfrm>
                        <a:off x="2221414" y="2828300"/>
                        <a:ext cx="461665" cy="66511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vert="vert270" wrap="non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Value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155" name="TextBox 154"/>
                    <p:cNvSpPr txBox="1"/>
                    <p:nvPr/>
                  </p:nvSpPr>
                  <p:spPr>
                    <a:xfrm>
                      <a:off x="2597603" y="3558034"/>
                      <a:ext cx="1341215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parameter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cxnSp>
                <p:nvCxnSpPr>
                  <p:cNvPr id="153" name="Straight Arrow Connector 152"/>
                  <p:cNvCxnSpPr/>
                  <p:nvPr/>
                </p:nvCxnSpPr>
                <p:spPr>
                  <a:xfrm flipV="1">
                    <a:off x="6996240" y="3862134"/>
                    <a:ext cx="533205" cy="137261"/>
                  </a:xfrm>
                  <a:prstGeom prst="straightConnector1">
                    <a:avLst/>
                  </a:prstGeom>
                  <a:ln w="38100">
                    <a:solidFill>
                      <a:srgbClr val="00CC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51" name="Straight Arrow Connector 150"/>
                <p:cNvCxnSpPr/>
                <p:nvPr/>
              </p:nvCxnSpPr>
              <p:spPr>
                <a:xfrm flipV="1">
                  <a:off x="2394025" y="1613835"/>
                  <a:ext cx="490733" cy="290046"/>
                </a:xfrm>
                <a:prstGeom prst="straightConnector1">
                  <a:avLst/>
                </a:prstGeom>
                <a:ln w="38100" cmpd="dbl">
                  <a:solidFill>
                    <a:srgbClr val="00CC00"/>
                  </a:solidFill>
                  <a:prstDash val="soli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48" name="Straight Arrow Connector 147"/>
              <p:cNvCxnSpPr/>
              <p:nvPr/>
            </p:nvCxnSpPr>
            <p:spPr>
              <a:xfrm flipH="1">
                <a:off x="6315582" y="987757"/>
                <a:ext cx="1466960" cy="82218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prstDash val="sysDot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92" name="Straight Arrow Connector 191"/>
          <p:cNvCxnSpPr/>
          <p:nvPr/>
        </p:nvCxnSpPr>
        <p:spPr>
          <a:xfrm flipV="1">
            <a:off x="6487741" y="4436697"/>
            <a:ext cx="555415" cy="11620"/>
          </a:xfrm>
          <a:prstGeom prst="straightConnector1">
            <a:avLst/>
          </a:prstGeom>
          <a:ln w="38100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3" name="Group 192"/>
          <p:cNvGrpSpPr/>
          <p:nvPr/>
        </p:nvGrpSpPr>
        <p:grpSpPr>
          <a:xfrm>
            <a:off x="6038854" y="4822077"/>
            <a:ext cx="2400570" cy="1748032"/>
            <a:chOff x="5846522" y="696620"/>
            <a:chExt cx="2400570" cy="1748032"/>
          </a:xfrm>
        </p:grpSpPr>
        <p:sp>
          <p:nvSpPr>
            <p:cNvPr id="194" name="Freeform 193"/>
            <p:cNvSpPr/>
            <p:nvPr/>
          </p:nvSpPr>
          <p:spPr>
            <a:xfrm>
              <a:off x="6334812" y="1036685"/>
              <a:ext cx="1385742" cy="773259"/>
            </a:xfrm>
            <a:custGeom>
              <a:avLst/>
              <a:gdLst>
                <a:gd name="connsiteX0" fmla="*/ 0 w 1263192"/>
                <a:gd name="connsiteY0" fmla="*/ 472175 h 509202"/>
                <a:gd name="connsiteX1" fmla="*/ 226244 w 1263192"/>
                <a:gd name="connsiteY1" fmla="*/ 491029 h 509202"/>
                <a:gd name="connsiteX2" fmla="*/ 499621 w 1263192"/>
                <a:gd name="connsiteY2" fmla="*/ 245932 h 509202"/>
                <a:gd name="connsiteX3" fmla="*/ 650450 w 1263192"/>
                <a:gd name="connsiteY3" fmla="*/ 29116 h 509202"/>
                <a:gd name="connsiteX4" fmla="*/ 1084083 w 1263192"/>
                <a:gd name="connsiteY4" fmla="*/ 835 h 509202"/>
                <a:gd name="connsiteX5" fmla="*/ 1263192 w 1263192"/>
                <a:gd name="connsiteY5" fmla="*/ 10262 h 509202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650450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716438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3255 h 508190"/>
                <a:gd name="connsiteX1" fmla="*/ 226244 w 1263192"/>
                <a:gd name="connsiteY1" fmla="*/ 492109 h 508190"/>
                <a:gd name="connsiteX2" fmla="*/ 556182 w 1263192"/>
                <a:gd name="connsiteY2" fmla="*/ 275293 h 508190"/>
                <a:gd name="connsiteX3" fmla="*/ 716438 w 1263192"/>
                <a:gd name="connsiteY3" fmla="*/ 30196 h 508190"/>
                <a:gd name="connsiteX4" fmla="*/ 1084083 w 1263192"/>
                <a:gd name="connsiteY4" fmla="*/ 1915 h 508190"/>
                <a:gd name="connsiteX5" fmla="*/ 1263192 w 1263192"/>
                <a:gd name="connsiteY5" fmla="*/ 11342 h 508190"/>
                <a:gd name="connsiteX0" fmla="*/ 0 w 1263192"/>
                <a:gd name="connsiteY0" fmla="*/ 463856 h 498791"/>
                <a:gd name="connsiteX1" fmla="*/ 226244 w 1263192"/>
                <a:gd name="connsiteY1" fmla="*/ 482710 h 498791"/>
                <a:gd name="connsiteX2" fmla="*/ 556182 w 1263192"/>
                <a:gd name="connsiteY2" fmla="*/ 265894 h 498791"/>
                <a:gd name="connsiteX3" fmla="*/ 716438 w 1263192"/>
                <a:gd name="connsiteY3" fmla="*/ 20797 h 498791"/>
                <a:gd name="connsiteX4" fmla="*/ 1084083 w 1263192"/>
                <a:gd name="connsiteY4" fmla="*/ 11370 h 498791"/>
                <a:gd name="connsiteX5" fmla="*/ 1263192 w 1263192"/>
                <a:gd name="connsiteY5" fmla="*/ 1943 h 498791"/>
                <a:gd name="connsiteX0" fmla="*/ 0 w 1263192"/>
                <a:gd name="connsiteY0" fmla="*/ 463805 h 498740"/>
                <a:gd name="connsiteX1" fmla="*/ 226244 w 1263192"/>
                <a:gd name="connsiteY1" fmla="*/ 482659 h 498740"/>
                <a:gd name="connsiteX2" fmla="*/ 556182 w 1263192"/>
                <a:gd name="connsiteY2" fmla="*/ 265843 h 498740"/>
                <a:gd name="connsiteX3" fmla="*/ 772999 w 1263192"/>
                <a:gd name="connsiteY3" fmla="*/ 30173 h 498740"/>
                <a:gd name="connsiteX4" fmla="*/ 1084083 w 1263192"/>
                <a:gd name="connsiteY4" fmla="*/ 11319 h 498740"/>
                <a:gd name="connsiteX5" fmla="*/ 1263192 w 1263192"/>
                <a:gd name="connsiteY5" fmla="*/ 1892 h 498740"/>
                <a:gd name="connsiteX0" fmla="*/ 0 w 1263192"/>
                <a:gd name="connsiteY0" fmla="*/ 463805 h 486816"/>
                <a:gd name="connsiteX1" fmla="*/ 367646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63805 h 486816"/>
                <a:gd name="connsiteX1" fmla="*/ 414780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78598 h 501609"/>
                <a:gd name="connsiteX1" fmla="*/ 414780 w 1263192"/>
                <a:gd name="connsiteY1" fmla="*/ 478598 h 501609"/>
                <a:gd name="connsiteX2" fmla="*/ 556182 w 1263192"/>
                <a:gd name="connsiteY2" fmla="*/ 280636 h 501609"/>
                <a:gd name="connsiteX3" fmla="*/ 772999 w 1263192"/>
                <a:gd name="connsiteY3" fmla="*/ 16686 h 501609"/>
                <a:gd name="connsiteX4" fmla="*/ 1084083 w 1263192"/>
                <a:gd name="connsiteY4" fmla="*/ 26112 h 501609"/>
                <a:gd name="connsiteX5" fmla="*/ 1263192 w 1263192"/>
                <a:gd name="connsiteY5" fmla="*/ 16685 h 501609"/>
                <a:gd name="connsiteX0" fmla="*/ 0 w 1263192"/>
                <a:gd name="connsiteY0" fmla="*/ 494442 h 517453"/>
                <a:gd name="connsiteX1" fmla="*/ 414780 w 1263192"/>
                <a:gd name="connsiteY1" fmla="*/ 494442 h 517453"/>
                <a:gd name="connsiteX2" fmla="*/ 556182 w 1263192"/>
                <a:gd name="connsiteY2" fmla="*/ 296480 h 517453"/>
                <a:gd name="connsiteX3" fmla="*/ 772999 w 1263192"/>
                <a:gd name="connsiteY3" fmla="*/ 32530 h 517453"/>
                <a:gd name="connsiteX4" fmla="*/ 1084083 w 1263192"/>
                <a:gd name="connsiteY4" fmla="*/ 4248 h 517453"/>
                <a:gd name="connsiteX5" fmla="*/ 1263192 w 1263192"/>
                <a:gd name="connsiteY5" fmla="*/ 32529 h 517453"/>
                <a:gd name="connsiteX0" fmla="*/ 0 w 1282046"/>
                <a:gd name="connsiteY0" fmla="*/ 493187 h 516198"/>
                <a:gd name="connsiteX1" fmla="*/ 414780 w 1282046"/>
                <a:gd name="connsiteY1" fmla="*/ 493187 h 516198"/>
                <a:gd name="connsiteX2" fmla="*/ 556182 w 1282046"/>
                <a:gd name="connsiteY2" fmla="*/ 295225 h 516198"/>
                <a:gd name="connsiteX3" fmla="*/ 772999 w 1282046"/>
                <a:gd name="connsiteY3" fmla="*/ 31275 h 516198"/>
                <a:gd name="connsiteX4" fmla="*/ 1084083 w 1282046"/>
                <a:gd name="connsiteY4" fmla="*/ 2993 h 516198"/>
                <a:gd name="connsiteX5" fmla="*/ 1282046 w 1282046"/>
                <a:gd name="connsiteY5" fmla="*/ 12421 h 516198"/>
                <a:gd name="connsiteX0" fmla="*/ 0 w 1282046"/>
                <a:gd name="connsiteY0" fmla="*/ 493187 h 495494"/>
                <a:gd name="connsiteX1" fmla="*/ 216817 w 1282046"/>
                <a:gd name="connsiteY1" fmla="*/ 248090 h 495494"/>
                <a:gd name="connsiteX2" fmla="*/ 556182 w 1282046"/>
                <a:gd name="connsiteY2" fmla="*/ 295225 h 495494"/>
                <a:gd name="connsiteX3" fmla="*/ 772999 w 1282046"/>
                <a:gd name="connsiteY3" fmla="*/ 31275 h 495494"/>
                <a:gd name="connsiteX4" fmla="*/ 1084083 w 1282046"/>
                <a:gd name="connsiteY4" fmla="*/ 2993 h 495494"/>
                <a:gd name="connsiteX5" fmla="*/ 1282046 w 1282046"/>
                <a:gd name="connsiteY5" fmla="*/ 12421 h 495494"/>
                <a:gd name="connsiteX0" fmla="*/ 0 w 1282046"/>
                <a:gd name="connsiteY0" fmla="*/ 491030 h 493754"/>
                <a:gd name="connsiteX1" fmla="*/ 216817 w 1282046"/>
                <a:gd name="connsiteY1" fmla="*/ 245933 h 493754"/>
                <a:gd name="connsiteX2" fmla="*/ 490194 w 1282046"/>
                <a:gd name="connsiteY2" fmla="*/ 47971 h 493754"/>
                <a:gd name="connsiteX3" fmla="*/ 772999 w 1282046"/>
                <a:gd name="connsiteY3" fmla="*/ 29118 h 493754"/>
                <a:gd name="connsiteX4" fmla="*/ 1084083 w 1282046"/>
                <a:gd name="connsiteY4" fmla="*/ 836 h 493754"/>
                <a:gd name="connsiteX5" fmla="*/ 1282046 w 1282046"/>
                <a:gd name="connsiteY5" fmla="*/ 10264 h 493754"/>
                <a:gd name="connsiteX0" fmla="*/ 0 w 1282046"/>
                <a:gd name="connsiteY0" fmla="*/ 519779 h 522503"/>
                <a:gd name="connsiteX1" fmla="*/ 216817 w 1282046"/>
                <a:gd name="connsiteY1" fmla="*/ 274682 h 522503"/>
                <a:gd name="connsiteX2" fmla="*/ 490194 w 1282046"/>
                <a:gd name="connsiteY2" fmla="*/ 76720 h 522503"/>
                <a:gd name="connsiteX3" fmla="*/ 782426 w 1282046"/>
                <a:gd name="connsiteY3" fmla="*/ 1307 h 522503"/>
                <a:gd name="connsiteX4" fmla="*/ 1084083 w 1282046"/>
                <a:gd name="connsiteY4" fmla="*/ 29585 h 522503"/>
                <a:gd name="connsiteX5" fmla="*/ 1282046 w 1282046"/>
                <a:gd name="connsiteY5" fmla="*/ 39013 h 522503"/>
                <a:gd name="connsiteX0" fmla="*/ 0 w 1282046"/>
                <a:gd name="connsiteY0" fmla="*/ 519779 h 522392"/>
                <a:gd name="connsiteX1" fmla="*/ 235671 w 1282046"/>
                <a:gd name="connsiteY1" fmla="*/ 265255 h 522392"/>
                <a:gd name="connsiteX2" fmla="*/ 490194 w 1282046"/>
                <a:gd name="connsiteY2" fmla="*/ 76720 h 522392"/>
                <a:gd name="connsiteX3" fmla="*/ 782426 w 1282046"/>
                <a:gd name="connsiteY3" fmla="*/ 1307 h 522392"/>
                <a:gd name="connsiteX4" fmla="*/ 1084083 w 1282046"/>
                <a:gd name="connsiteY4" fmla="*/ 29585 h 522392"/>
                <a:gd name="connsiteX5" fmla="*/ 1282046 w 1282046"/>
                <a:gd name="connsiteY5" fmla="*/ 39013 h 522392"/>
                <a:gd name="connsiteX0" fmla="*/ 0 w 1282046"/>
                <a:gd name="connsiteY0" fmla="*/ 519779 h 522025"/>
                <a:gd name="connsiteX1" fmla="*/ 235671 w 1282046"/>
                <a:gd name="connsiteY1" fmla="*/ 227548 h 522025"/>
                <a:gd name="connsiteX2" fmla="*/ 490194 w 1282046"/>
                <a:gd name="connsiteY2" fmla="*/ 76720 h 522025"/>
                <a:gd name="connsiteX3" fmla="*/ 782426 w 1282046"/>
                <a:gd name="connsiteY3" fmla="*/ 1307 h 522025"/>
                <a:gd name="connsiteX4" fmla="*/ 1084083 w 1282046"/>
                <a:gd name="connsiteY4" fmla="*/ 29585 h 522025"/>
                <a:gd name="connsiteX5" fmla="*/ 1282046 w 1282046"/>
                <a:gd name="connsiteY5" fmla="*/ 39013 h 522025"/>
                <a:gd name="connsiteX0" fmla="*/ 0 w 1282046"/>
                <a:gd name="connsiteY0" fmla="*/ 519779 h 522191"/>
                <a:gd name="connsiteX1" fmla="*/ 235671 w 1282046"/>
                <a:gd name="connsiteY1" fmla="*/ 227548 h 522191"/>
                <a:gd name="connsiteX2" fmla="*/ 490194 w 1282046"/>
                <a:gd name="connsiteY2" fmla="*/ 76720 h 522191"/>
                <a:gd name="connsiteX3" fmla="*/ 782426 w 1282046"/>
                <a:gd name="connsiteY3" fmla="*/ 1307 h 522191"/>
                <a:gd name="connsiteX4" fmla="*/ 1084083 w 1282046"/>
                <a:gd name="connsiteY4" fmla="*/ 29585 h 522191"/>
                <a:gd name="connsiteX5" fmla="*/ 1282046 w 1282046"/>
                <a:gd name="connsiteY5" fmla="*/ 39013 h 522191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39296 h 539296"/>
                <a:gd name="connsiteX1" fmla="*/ 235671 w 1282046"/>
                <a:gd name="connsiteY1" fmla="*/ 247065 h 539296"/>
                <a:gd name="connsiteX2" fmla="*/ 490194 w 1282046"/>
                <a:gd name="connsiteY2" fmla="*/ 96237 h 539296"/>
                <a:gd name="connsiteX3" fmla="*/ 782426 w 1282046"/>
                <a:gd name="connsiteY3" fmla="*/ 20824 h 539296"/>
                <a:gd name="connsiteX4" fmla="*/ 1093509 w 1282046"/>
                <a:gd name="connsiteY4" fmla="*/ 1968 h 539296"/>
                <a:gd name="connsiteX5" fmla="*/ 1282046 w 1282046"/>
                <a:gd name="connsiteY5" fmla="*/ 58530 h 539296"/>
                <a:gd name="connsiteX0" fmla="*/ 0 w 1282046"/>
                <a:gd name="connsiteY0" fmla="*/ 540955 h 540955"/>
                <a:gd name="connsiteX1" fmla="*/ 235671 w 1282046"/>
                <a:gd name="connsiteY1" fmla="*/ 248724 h 540955"/>
                <a:gd name="connsiteX2" fmla="*/ 490194 w 1282046"/>
                <a:gd name="connsiteY2" fmla="*/ 97896 h 540955"/>
                <a:gd name="connsiteX3" fmla="*/ 782426 w 1282046"/>
                <a:gd name="connsiteY3" fmla="*/ 22483 h 540955"/>
                <a:gd name="connsiteX4" fmla="*/ 1093509 w 1282046"/>
                <a:gd name="connsiteY4" fmla="*/ 3627 h 540955"/>
                <a:gd name="connsiteX5" fmla="*/ 1282046 w 1282046"/>
                <a:gd name="connsiteY5" fmla="*/ 3628 h 540955"/>
                <a:gd name="connsiteX0" fmla="*/ 0 w 1282046"/>
                <a:gd name="connsiteY0" fmla="*/ 584622 h 584622"/>
                <a:gd name="connsiteX1" fmla="*/ 235671 w 1282046"/>
                <a:gd name="connsiteY1" fmla="*/ 292391 h 584622"/>
                <a:gd name="connsiteX2" fmla="*/ 490194 w 1282046"/>
                <a:gd name="connsiteY2" fmla="*/ 141563 h 584622"/>
                <a:gd name="connsiteX3" fmla="*/ 782426 w 1282046"/>
                <a:gd name="connsiteY3" fmla="*/ 66150 h 584622"/>
                <a:gd name="connsiteX4" fmla="*/ 1093509 w 1282046"/>
                <a:gd name="connsiteY4" fmla="*/ 160 h 584622"/>
                <a:gd name="connsiteX5" fmla="*/ 1282046 w 1282046"/>
                <a:gd name="connsiteY5" fmla="*/ 47295 h 584622"/>
                <a:gd name="connsiteX0" fmla="*/ 0 w 1329180"/>
                <a:gd name="connsiteY0" fmla="*/ 632348 h 632348"/>
                <a:gd name="connsiteX1" fmla="*/ 235671 w 1329180"/>
                <a:gd name="connsiteY1" fmla="*/ 340117 h 632348"/>
                <a:gd name="connsiteX2" fmla="*/ 490194 w 1329180"/>
                <a:gd name="connsiteY2" fmla="*/ 189289 h 632348"/>
                <a:gd name="connsiteX3" fmla="*/ 782426 w 1329180"/>
                <a:gd name="connsiteY3" fmla="*/ 113876 h 632348"/>
                <a:gd name="connsiteX4" fmla="*/ 1093509 w 1329180"/>
                <a:gd name="connsiteY4" fmla="*/ 47886 h 632348"/>
                <a:gd name="connsiteX5" fmla="*/ 1329180 w 1329180"/>
                <a:gd name="connsiteY5" fmla="*/ 753 h 632348"/>
                <a:gd name="connsiteX0" fmla="*/ 0 w 1329180"/>
                <a:gd name="connsiteY0" fmla="*/ 632295 h 632295"/>
                <a:gd name="connsiteX1" fmla="*/ 235671 w 1329180"/>
                <a:gd name="connsiteY1" fmla="*/ 340064 h 632295"/>
                <a:gd name="connsiteX2" fmla="*/ 490194 w 1329180"/>
                <a:gd name="connsiteY2" fmla="*/ 189236 h 632295"/>
                <a:gd name="connsiteX3" fmla="*/ 791853 w 1329180"/>
                <a:gd name="connsiteY3" fmla="*/ 94969 h 632295"/>
                <a:gd name="connsiteX4" fmla="*/ 1093509 w 1329180"/>
                <a:gd name="connsiteY4" fmla="*/ 47833 h 632295"/>
                <a:gd name="connsiteX5" fmla="*/ 1329180 w 1329180"/>
                <a:gd name="connsiteY5" fmla="*/ 700 h 632295"/>
                <a:gd name="connsiteX0" fmla="*/ 0 w 1329180"/>
                <a:gd name="connsiteY0" fmla="*/ 632295 h 632295"/>
                <a:gd name="connsiteX1" fmla="*/ 235671 w 1329180"/>
                <a:gd name="connsiteY1" fmla="*/ 340064 h 632295"/>
                <a:gd name="connsiteX2" fmla="*/ 490194 w 1329180"/>
                <a:gd name="connsiteY2" fmla="*/ 189236 h 632295"/>
                <a:gd name="connsiteX3" fmla="*/ 791853 w 1329180"/>
                <a:gd name="connsiteY3" fmla="*/ 94969 h 632295"/>
                <a:gd name="connsiteX4" fmla="*/ 1093509 w 1329180"/>
                <a:gd name="connsiteY4" fmla="*/ 47833 h 632295"/>
                <a:gd name="connsiteX5" fmla="*/ 1329180 w 1329180"/>
                <a:gd name="connsiteY5" fmla="*/ 700 h 632295"/>
                <a:gd name="connsiteX0" fmla="*/ 0 w 1348034"/>
                <a:gd name="connsiteY0" fmla="*/ 604865 h 604865"/>
                <a:gd name="connsiteX1" fmla="*/ 235671 w 1348034"/>
                <a:gd name="connsiteY1" fmla="*/ 312634 h 604865"/>
                <a:gd name="connsiteX2" fmla="*/ 490194 w 1348034"/>
                <a:gd name="connsiteY2" fmla="*/ 161806 h 604865"/>
                <a:gd name="connsiteX3" fmla="*/ 791853 w 1348034"/>
                <a:gd name="connsiteY3" fmla="*/ 67539 h 604865"/>
                <a:gd name="connsiteX4" fmla="*/ 1093509 w 1348034"/>
                <a:gd name="connsiteY4" fmla="*/ 20403 h 604865"/>
                <a:gd name="connsiteX5" fmla="*/ 1348034 w 1348034"/>
                <a:gd name="connsiteY5" fmla="*/ 1551 h 604865"/>
                <a:gd name="connsiteX0" fmla="*/ 0 w 1385742"/>
                <a:gd name="connsiteY0" fmla="*/ 754348 h 754348"/>
                <a:gd name="connsiteX1" fmla="*/ 235671 w 1385742"/>
                <a:gd name="connsiteY1" fmla="*/ 462117 h 754348"/>
                <a:gd name="connsiteX2" fmla="*/ 490194 w 1385742"/>
                <a:gd name="connsiteY2" fmla="*/ 311289 h 754348"/>
                <a:gd name="connsiteX3" fmla="*/ 791853 w 1385742"/>
                <a:gd name="connsiteY3" fmla="*/ 217022 h 754348"/>
                <a:gd name="connsiteX4" fmla="*/ 1093509 w 1385742"/>
                <a:gd name="connsiteY4" fmla="*/ 169886 h 754348"/>
                <a:gd name="connsiteX5" fmla="*/ 1385742 w 1385742"/>
                <a:gd name="connsiteY5" fmla="*/ 205 h 754348"/>
                <a:gd name="connsiteX0" fmla="*/ 0 w 1385742"/>
                <a:gd name="connsiteY0" fmla="*/ 754420 h 754420"/>
                <a:gd name="connsiteX1" fmla="*/ 235671 w 1385742"/>
                <a:gd name="connsiteY1" fmla="*/ 462189 h 754420"/>
                <a:gd name="connsiteX2" fmla="*/ 490194 w 1385742"/>
                <a:gd name="connsiteY2" fmla="*/ 311361 h 754420"/>
                <a:gd name="connsiteX3" fmla="*/ 791853 w 1385742"/>
                <a:gd name="connsiteY3" fmla="*/ 217094 h 754420"/>
                <a:gd name="connsiteX4" fmla="*/ 1093509 w 1385742"/>
                <a:gd name="connsiteY4" fmla="*/ 132250 h 754420"/>
                <a:gd name="connsiteX5" fmla="*/ 1385742 w 1385742"/>
                <a:gd name="connsiteY5" fmla="*/ 277 h 754420"/>
                <a:gd name="connsiteX0" fmla="*/ 0 w 1385742"/>
                <a:gd name="connsiteY0" fmla="*/ 773239 h 773239"/>
                <a:gd name="connsiteX1" fmla="*/ 235671 w 1385742"/>
                <a:gd name="connsiteY1" fmla="*/ 481008 h 773239"/>
                <a:gd name="connsiteX2" fmla="*/ 490194 w 1385742"/>
                <a:gd name="connsiteY2" fmla="*/ 330180 h 773239"/>
                <a:gd name="connsiteX3" fmla="*/ 791853 w 1385742"/>
                <a:gd name="connsiteY3" fmla="*/ 235913 h 773239"/>
                <a:gd name="connsiteX4" fmla="*/ 1093509 w 1385742"/>
                <a:gd name="connsiteY4" fmla="*/ 151069 h 773239"/>
                <a:gd name="connsiteX5" fmla="*/ 1385742 w 1385742"/>
                <a:gd name="connsiteY5" fmla="*/ 242 h 773239"/>
                <a:gd name="connsiteX0" fmla="*/ 0 w 1385742"/>
                <a:gd name="connsiteY0" fmla="*/ 773259 h 773259"/>
                <a:gd name="connsiteX1" fmla="*/ 235671 w 1385742"/>
                <a:gd name="connsiteY1" fmla="*/ 481028 h 773259"/>
                <a:gd name="connsiteX2" fmla="*/ 490194 w 1385742"/>
                <a:gd name="connsiteY2" fmla="*/ 330200 h 773259"/>
                <a:gd name="connsiteX3" fmla="*/ 791853 w 1385742"/>
                <a:gd name="connsiteY3" fmla="*/ 235933 h 773259"/>
                <a:gd name="connsiteX4" fmla="*/ 1093509 w 1385742"/>
                <a:gd name="connsiteY4" fmla="*/ 141662 h 773259"/>
                <a:gd name="connsiteX5" fmla="*/ 1385742 w 1385742"/>
                <a:gd name="connsiteY5" fmla="*/ 262 h 773259"/>
                <a:gd name="connsiteX0" fmla="*/ 0 w 1385742"/>
                <a:gd name="connsiteY0" fmla="*/ 773270 h 773270"/>
                <a:gd name="connsiteX1" fmla="*/ 235671 w 1385742"/>
                <a:gd name="connsiteY1" fmla="*/ 481039 h 773270"/>
                <a:gd name="connsiteX2" fmla="*/ 490194 w 1385742"/>
                <a:gd name="connsiteY2" fmla="*/ 330211 h 773270"/>
                <a:gd name="connsiteX3" fmla="*/ 791853 w 1385742"/>
                <a:gd name="connsiteY3" fmla="*/ 264224 h 773270"/>
                <a:gd name="connsiteX4" fmla="*/ 1093509 w 1385742"/>
                <a:gd name="connsiteY4" fmla="*/ 141673 h 773270"/>
                <a:gd name="connsiteX5" fmla="*/ 1385742 w 1385742"/>
                <a:gd name="connsiteY5" fmla="*/ 273 h 773270"/>
                <a:gd name="connsiteX0" fmla="*/ 0 w 1385742"/>
                <a:gd name="connsiteY0" fmla="*/ 773270 h 773270"/>
                <a:gd name="connsiteX1" fmla="*/ 263951 w 1385742"/>
                <a:gd name="connsiteY1" fmla="*/ 716710 h 773270"/>
                <a:gd name="connsiteX2" fmla="*/ 490194 w 1385742"/>
                <a:gd name="connsiteY2" fmla="*/ 330211 h 773270"/>
                <a:gd name="connsiteX3" fmla="*/ 791853 w 1385742"/>
                <a:gd name="connsiteY3" fmla="*/ 264224 h 773270"/>
                <a:gd name="connsiteX4" fmla="*/ 1093509 w 1385742"/>
                <a:gd name="connsiteY4" fmla="*/ 141673 h 773270"/>
                <a:gd name="connsiteX5" fmla="*/ 1385742 w 1385742"/>
                <a:gd name="connsiteY5" fmla="*/ 273 h 773270"/>
                <a:gd name="connsiteX0" fmla="*/ 0 w 1385742"/>
                <a:gd name="connsiteY0" fmla="*/ 773270 h 773270"/>
                <a:gd name="connsiteX1" fmla="*/ 263951 w 1385742"/>
                <a:gd name="connsiteY1" fmla="*/ 716710 h 773270"/>
                <a:gd name="connsiteX2" fmla="*/ 622170 w 1385742"/>
                <a:gd name="connsiteY2" fmla="*/ 622442 h 773270"/>
                <a:gd name="connsiteX3" fmla="*/ 791853 w 1385742"/>
                <a:gd name="connsiteY3" fmla="*/ 264224 h 773270"/>
                <a:gd name="connsiteX4" fmla="*/ 1093509 w 1385742"/>
                <a:gd name="connsiteY4" fmla="*/ 141673 h 773270"/>
                <a:gd name="connsiteX5" fmla="*/ 1385742 w 1385742"/>
                <a:gd name="connsiteY5" fmla="*/ 273 h 773270"/>
                <a:gd name="connsiteX0" fmla="*/ 0 w 1385742"/>
                <a:gd name="connsiteY0" fmla="*/ 773310 h 773310"/>
                <a:gd name="connsiteX1" fmla="*/ 263951 w 1385742"/>
                <a:gd name="connsiteY1" fmla="*/ 716750 h 773310"/>
                <a:gd name="connsiteX2" fmla="*/ 622170 w 1385742"/>
                <a:gd name="connsiteY2" fmla="*/ 622482 h 773310"/>
                <a:gd name="connsiteX3" fmla="*/ 886121 w 1385742"/>
                <a:gd name="connsiteY3" fmla="*/ 349105 h 773310"/>
                <a:gd name="connsiteX4" fmla="*/ 1093509 w 1385742"/>
                <a:gd name="connsiteY4" fmla="*/ 141713 h 773310"/>
                <a:gd name="connsiteX5" fmla="*/ 1385742 w 1385742"/>
                <a:gd name="connsiteY5" fmla="*/ 313 h 773310"/>
                <a:gd name="connsiteX0" fmla="*/ 0 w 1385742"/>
                <a:gd name="connsiteY0" fmla="*/ 773259 h 773259"/>
                <a:gd name="connsiteX1" fmla="*/ 263951 w 1385742"/>
                <a:gd name="connsiteY1" fmla="*/ 716699 h 773259"/>
                <a:gd name="connsiteX2" fmla="*/ 622170 w 1385742"/>
                <a:gd name="connsiteY2" fmla="*/ 622431 h 773259"/>
                <a:gd name="connsiteX3" fmla="*/ 886121 w 1385742"/>
                <a:gd name="connsiteY3" fmla="*/ 349054 h 773259"/>
                <a:gd name="connsiteX4" fmla="*/ 1112363 w 1385742"/>
                <a:gd name="connsiteY4" fmla="*/ 160516 h 773259"/>
                <a:gd name="connsiteX5" fmla="*/ 1385742 w 1385742"/>
                <a:gd name="connsiteY5" fmla="*/ 262 h 773259"/>
                <a:gd name="connsiteX0" fmla="*/ 0 w 1385742"/>
                <a:gd name="connsiteY0" fmla="*/ 773259 h 773259"/>
                <a:gd name="connsiteX1" fmla="*/ 263951 w 1385742"/>
                <a:gd name="connsiteY1" fmla="*/ 716699 h 773259"/>
                <a:gd name="connsiteX2" fmla="*/ 622170 w 1385742"/>
                <a:gd name="connsiteY2" fmla="*/ 622431 h 773259"/>
                <a:gd name="connsiteX3" fmla="*/ 886121 w 1385742"/>
                <a:gd name="connsiteY3" fmla="*/ 349054 h 773259"/>
                <a:gd name="connsiteX4" fmla="*/ 1112363 w 1385742"/>
                <a:gd name="connsiteY4" fmla="*/ 160516 h 773259"/>
                <a:gd name="connsiteX5" fmla="*/ 1385742 w 1385742"/>
                <a:gd name="connsiteY5" fmla="*/ 262 h 773259"/>
                <a:gd name="connsiteX0" fmla="*/ 0 w 1385742"/>
                <a:gd name="connsiteY0" fmla="*/ 773259 h 773259"/>
                <a:gd name="connsiteX1" fmla="*/ 263951 w 1385742"/>
                <a:gd name="connsiteY1" fmla="*/ 716699 h 773259"/>
                <a:gd name="connsiteX2" fmla="*/ 622170 w 1385742"/>
                <a:gd name="connsiteY2" fmla="*/ 622431 h 773259"/>
                <a:gd name="connsiteX3" fmla="*/ 886121 w 1385742"/>
                <a:gd name="connsiteY3" fmla="*/ 349054 h 773259"/>
                <a:gd name="connsiteX4" fmla="*/ 1112363 w 1385742"/>
                <a:gd name="connsiteY4" fmla="*/ 160516 h 773259"/>
                <a:gd name="connsiteX5" fmla="*/ 1385742 w 1385742"/>
                <a:gd name="connsiteY5" fmla="*/ 262 h 773259"/>
                <a:gd name="connsiteX0" fmla="*/ 0 w 1385742"/>
                <a:gd name="connsiteY0" fmla="*/ 773259 h 773259"/>
                <a:gd name="connsiteX1" fmla="*/ 263951 w 1385742"/>
                <a:gd name="connsiteY1" fmla="*/ 716699 h 773259"/>
                <a:gd name="connsiteX2" fmla="*/ 622170 w 1385742"/>
                <a:gd name="connsiteY2" fmla="*/ 622431 h 773259"/>
                <a:gd name="connsiteX3" fmla="*/ 886121 w 1385742"/>
                <a:gd name="connsiteY3" fmla="*/ 349054 h 773259"/>
                <a:gd name="connsiteX4" fmla="*/ 1112363 w 1385742"/>
                <a:gd name="connsiteY4" fmla="*/ 160516 h 773259"/>
                <a:gd name="connsiteX5" fmla="*/ 1385742 w 1385742"/>
                <a:gd name="connsiteY5" fmla="*/ 262 h 773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85742" h="773259">
                  <a:moveTo>
                    <a:pt x="0" y="773259"/>
                  </a:moveTo>
                  <a:cubicBezTo>
                    <a:pt x="128047" y="763831"/>
                    <a:pt x="160256" y="741837"/>
                    <a:pt x="263951" y="716699"/>
                  </a:cubicBezTo>
                  <a:cubicBezTo>
                    <a:pt x="367646" y="691561"/>
                    <a:pt x="518476" y="683704"/>
                    <a:pt x="622170" y="622431"/>
                  </a:cubicBezTo>
                  <a:cubicBezTo>
                    <a:pt x="725864" y="561158"/>
                    <a:pt x="804422" y="426040"/>
                    <a:pt x="886121" y="349054"/>
                  </a:cubicBezTo>
                  <a:cubicBezTo>
                    <a:pt x="967820" y="272068"/>
                    <a:pt x="1029093" y="218648"/>
                    <a:pt x="1112363" y="160516"/>
                  </a:cubicBezTo>
                  <a:cubicBezTo>
                    <a:pt x="1195633" y="102384"/>
                    <a:pt x="1347249" y="-6023"/>
                    <a:pt x="1385742" y="26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95" name="Group 194"/>
            <p:cNvGrpSpPr/>
            <p:nvPr/>
          </p:nvGrpSpPr>
          <p:grpSpPr>
            <a:xfrm>
              <a:off x="5846522" y="696620"/>
              <a:ext cx="2400570" cy="1748032"/>
              <a:chOff x="5846522" y="696620"/>
              <a:chExt cx="2400570" cy="1748032"/>
            </a:xfrm>
          </p:grpSpPr>
          <p:grpSp>
            <p:nvGrpSpPr>
              <p:cNvPr id="196" name="Group 195"/>
              <p:cNvGrpSpPr/>
              <p:nvPr/>
            </p:nvGrpSpPr>
            <p:grpSpPr>
              <a:xfrm>
                <a:off x="5846522" y="696620"/>
                <a:ext cx="2400570" cy="1748032"/>
                <a:chOff x="484188" y="1613835"/>
                <a:chExt cx="2400570" cy="1748032"/>
              </a:xfrm>
            </p:grpSpPr>
            <p:grpSp>
              <p:nvGrpSpPr>
                <p:cNvPr id="199" name="Group 198"/>
                <p:cNvGrpSpPr/>
                <p:nvPr/>
              </p:nvGrpSpPr>
              <p:grpSpPr>
                <a:xfrm>
                  <a:off x="484188" y="2107094"/>
                  <a:ext cx="1717404" cy="1254773"/>
                  <a:chOff x="6553200" y="3341021"/>
                  <a:chExt cx="1717404" cy="1254773"/>
                </a:xfrm>
              </p:grpSpPr>
              <p:grpSp>
                <p:nvGrpSpPr>
                  <p:cNvPr id="201" name="Group 200"/>
                  <p:cNvGrpSpPr/>
                  <p:nvPr/>
                </p:nvGrpSpPr>
                <p:grpSpPr>
                  <a:xfrm>
                    <a:off x="6553200" y="3341021"/>
                    <a:ext cx="1717404" cy="1254773"/>
                    <a:chOff x="2221414" y="2889414"/>
                    <a:chExt cx="1717404" cy="1254773"/>
                  </a:xfrm>
                </p:grpSpPr>
                <p:grpSp>
                  <p:nvGrpSpPr>
                    <p:cNvPr id="203" name="Group 202"/>
                    <p:cNvGrpSpPr/>
                    <p:nvPr/>
                  </p:nvGrpSpPr>
                  <p:grpSpPr>
                    <a:xfrm>
                      <a:off x="2221414" y="2889414"/>
                      <a:ext cx="1656397" cy="914400"/>
                      <a:chOff x="2221414" y="2889414"/>
                      <a:chExt cx="1656397" cy="914400"/>
                    </a:xfrm>
                  </p:grpSpPr>
                  <p:grpSp>
                    <p:nvGrpSpPr>
                      <p:cNvPr id="205" name="Group 204"/>
                      <p:cNvGrpSpPr/>
                      <p:nvPr/>
                    </p:nvGrpSpPr>
                    <p:grpSpPr>
                      <a:xfrm>
                        <a:off x="2658611" y="2889414"/>
                        <a:ext cx="1219200" cy="914400"/>
                        <a:chOff x="2658611" y="2889414"/>
                        <a:chExt cx="1219200" cy="914400"/>
                      </a:xfrm>
                    </p:grpSpPr>
                    <p:cxnSp>
                      <p:nvCxnSpPr>
                        <p:cNvPr id="207" name="Straight Arrow Connector 206"/>
                        <p:cNvCxnSpPr/>
                        <p:nvPr/>
                      </p:nvCxnSpPr>
                      <p:spPr>
                        <a:xfrm flipV="1">
                          <a:off x="2667000" y="2889414"/>
                          <a:ext cx="0" cy="914400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8" name="Straight Arrow Connector 207"/>
                        <p:cNvCxnSpPr/>
                        <p:nvPr/>
                      </p:nvCxnSpPr>
                      <p:spPr>
                        <a:xfrm rot="5400000" flipV="1">
                          <a:off x="3268211" y="3170805"/>
                          <a:ext cx="0" cy="1219200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206" name="TextBox 205"/>
                      <p:cNvSpPr txBox="1"/>
                      <p:nvPr/>
                    </p:nvSpPr>
                    <p:spPr>
                      <a:xfrm>
                        <a:off x="2221414" y="3045121"/>
                        <a:ext cx="461665" cy="66511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vert="vert270" wrap="non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Value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204" name="TextBox 203"/>
                    <p:cNvSpPr txBox="1"/>
                    <p:nvPr/>
                  </p:nvSpPr>
                  <p:spPr>
                    <a:xfrm>
                      <a:off x="2597603" y="3774855"/>
                      <a:ext cx="1341215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parameter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cxnSp>
                <p:nvCxnSpPr>
                  <p:cNvPr id="202" name="Straight Arrow Connector 201"/>
                  <p:cNvCxnSpPr/>
                  <p:nvPr/>
                </p:nvCxnSpPr>
                <p:spPr>
                  <a:xfrm flipV="1">
                    <a:off x="7087064" y="3823825"/>
                    <a:ext cx="533205" cy="137261"/>
                  </a:xfrm>
                  <a:prstGeom prst="straightConnector1">
                    <a:avLst/>
                  </a:prstGeom>
                  <a:ln w="38100">
                    <a:solidFill>
                      <a:srgbClr val="00CC00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00" name="Straight Arrow Connector 199"/>
                <p:cNvCxnSpPr/>
                <p:nvPr/>
              </p:nvCxnSpPr>
              <p:spPr>
                <a:xfrm flipV="1">
                  <a:off x="2394025" y="1613835"/>
                  <a:ext cx="490733" cy="290046"/>
                </a:xfrm>
                <a:prstGeom prst="straightConnector1">
                  <a:avLst/>
                </a:prstGeom>
                <a:ln w="38100" cmpd="dbl">
                  <a:solidFill>
                    <a:srgbClr val="00CC00"/>
                  </a:solidFill>
                  <a:prstDash val="soli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97" name="Straight Arrow Connector 196"/>
              <p:cNvCxnSpPr/>
              <p:nvPr/>
            </p:nvCxnSpPr>
            <p:spPr>
              <a:xfrm flipH="1">
                <a:off x="6278706" y="987756"/>
                <a:ext cx="1466960" cy="82218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prstDash val="sysDot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209" name="Straight Arrow Connector 208"/>
          <p:cNvCxnSpPr/>
          <p:nvPr/>
        </p:nvCxnSpPr>
        <p:spPr>
          <a:xfrm flipV="1">
            <a:off x="6536431" y="5944694"/>
            <a:ext cx="555415" cy="11620"/>
          </a:xfrm>
          <a:prstGeom prst="straightConnector1">
            <a:avLst/>
          </a:prstGeom>
          <a:ln w="38100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0" name="TextBox 209"/>
              <p:cNvSpPr txBox="1"/>
              <p:nvPr/>
            </p:nvSpPr>
            <p:spPr>
              <a:xfrm>
                <a:off x="6590456" y="5909269"/>
                <a:ext cx="111761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0" dirty="0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𝐕𝐚𝐥𝐮𝐞</m:t>
                      </m:r>
                      <m:r>
                        <a:rPr lang="en-US" sz="1600" b="1" i="0" dirty="0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600" b="1" i="0" dirty="0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600" b="1" i="0" dirty="0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600" b="1" dirty="0">
                  <a:solidFill>
                    <a:srgbClr val="0000CC"/>
                  </a:solidFill>
                </a:endParaRPr>
              </a:p>
            </p:txBody>
          </p:sp>
        </mc:Choice>
        <mc:Fallback xmlns="">
          <p:sp>
            <p:nvSpPr>
              <p:cNvPr id="210" name="TextBox 20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0456" y="5909269"/>
                <a:ext cx="1117614" cy="338554"/>
              </a:xfrm>
              <a:prstGeom prst="rect">
                <a:avLst/>
              </a:prstGeom>
              <a:blipFill rotWithShape="0">
                <a:blip r:embed="rId17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0" name="TextBox 109"/>
              <p:cNvSpPr txBox="1"/>
              <p:nvPr/>
            </p:nvSpPr>
            <p:spPr>
              <a:xfrm>
                <a:off x="6493970" y="2104221"/>
                <a:ext cx="225831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0" dirty="0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𝐒𝐥𝐨𝐩𝐞</m:t>
                      </m:r>
                      <m:d>
                        <m:dPr>
                          <m:ctrlPr>
                            <a:rPr lang="en-US" sz="1600" b="1" i="1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0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</m:d>
                      <m:r>
                        <a:rPr lang="en-US" sz="1600" b="1" i="0" dirty="0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US" sz="1600" b="1" i="0" dirty="0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𝐒𝐥𝐨𝐩𝐞</m:t>
                      </m:r>
                      <m:d>
                        <m:dPr>
                          <m:ctrlPr>
                            <a:rPr lang="en-US" sz="1600" b="1" i="1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e>
                      </m:d>
                      <m:r>
                        <a:rPr lang="en-US" sz="1600" b="1" i="0" dirty="0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600" b="1" dirty="0">
                  <a:solidFill>
                    <a:srgbClr val="92D050"/>
                  </a:solidFill>
                </a:endParaRPr>
              </a:p>
            </p:txBody>
          </p:sp>
        </mc:Choice>
        <mc:Fallback xmlns="">
          <p:sp>
            <p:nvSpPr>
              <p:cNvPr id="110" name="TextBox 10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3970" y="2104221"/>
                <a:ext cx="2258311" cy="338554"/>
              </a:xfrm>
              <a:prstGeom prst="rect">
                <a:avLst/>
              </a:prstGeom>
              <a:blipFill rotWithShape="0">
                <a:blip r:embed="rId20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1" name="TextBox 110"/>
              <p:cNvSpPr txBox="1"/>
              <p:nvPr/>
            </p:nvSpPr>
            <p:spPr>
              <a:xfrm>
                <a:off x="6924996" y="4022883"/>
                <a:ext cx="225831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0" dirty="0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𝐒𝐥𝐨𝐩𝐞</m:t>
                      </m:r>
                      <m:d>
                        <m:dPr>
                          <m:ctrlPr>
                            <a:rPr lang="en-US" sz="1600" b="1" i="1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0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</m:d>
                      <m:r>
                        <a:rPr lang="en-US" sz="1600" b="1" i="0" dirty="0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sz="1600" b="1" i="0" dirty="0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𝐒𝐥𝐨𝐩𝐞</m:t>
                      </m:r>
                      <m:d>
                        <m:dPr>
                          <m:ctrlPr>
                            <a:rPr lang="en-US" sz="1600" b="1" i="1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e>
                      </m:d>
                      <m:r>
                        <a:rPr lang="en-US" sz="1600" b="1" i="0" dirty="0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600" b="1" dirty="0">
                  <a:solidFill>
                    <a:srgbClr val="92D050"/>
                  </a:solidFill>
                </a:endParaRPr>
              </a:p>
            </p:txBody>
          </p:sp>
        </mc:Choice>
        <mc:Fallback xmlns="">
          <p:sp>
            <p:nvSpPr>
              <p:cNvPr id="111" name="TextBox 1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4996" y="4022883"/>
                <a:ext cx="2258311" cy="338554"/>
              </a:xfrm>
              <a:prstGeom prst="rect">
                <a:avLst/>
              </a:prstGeom>
              <a:blipFill rotWithShape="0">
                <a:blip r:embed="rId21"/>
                <a:stretch>
                  <a:fillRect b="-1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4" name="TextBox 113"/>
              <p:cNvSpPr txBox="1"/>
              <p:nvPr/>
            </p:nvSpPr>
            <p:spPr>
              <a:xfrm>
                <a:off x="6982031" y="5524150"/>
                <a:ext cx="225831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0" dirty="0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𝐒𝐥𝐨𝐩𝐞</m:t>
                      </m:r>
                      <m:d>
                        <m:dPr>
                          <m:ctrlPr>
                            <a:rPr lang="en-US" sz="1600" b="1" i="1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0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</m:d>
                      <m:r>
                        <a:rPr lang="en-US" sz="1600" b="1" i="0" dirty="0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US" sz="1600" b="1" i="0" dirty="0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𝐒𝐥𝐨𝐩𝐞</m:t>
                      </m:r>
                      <m:d>
                        <m:dPr>
                          <m:ctrlPr>
                            <a:rPr lang="en-US" sz="1600" b="1" i="1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e>
                      </m:d>
                      <m:r>
                        <a:rPr lang="en-US" sz="1600" b="1" i="0" dirty="0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600" b="1" dirty="0">
                  <a:solidFill>
                    <a:srgbClr val="92D050"/>
                  </a:solidFill>
                </a:endParaRPr>
              </a:p>
            </p:txBody>
          </p:sp>
        </mc:Choice>
        <mc:Fallback xmlns="">
          <p:sp>
            <p:nvSpPr>
              <p:cNvPr id="114" name="TextBox 1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2031" y="5524150"/>
                <a:ext cx="2258311" cy="338554"/>
              </a:xfrm>
              <a:prstGeom prst="rect">
                <a:avLst/>
              </a:prstGeom>
              <a:blipFill rotWithShape="0">
                <a:blip r:embed="rId22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4" name="Picture 5" descr="redblackblockiu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2427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Monotonic Divergent Limiting Cases</a:t>
            </a: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2" name="Rectangle 31"/>
              <p:cNvSpPr/>
              <p:nvPr/>
            </p:nvSpPr>
            <p:spPr>
              <a:xfrm>
                <a:off x="60056" y="787866"/>
                <a:ext cx="5904798" cy="61838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Cases</a:t>
                </a:r>
                <a:r>
                  <a:rPr lang="en-US" dirty="0"/>
                  <a:t>: </a:t>
                </a:r>
                <a14:m>
                  <m:oMath xmlns:m="http://schemas.openxmlformats.org/officeDocument/2006/math">
                    <m:r>
                      <a:rPr lang="en-US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𝐯𝐚𝐥𝐮𝐞</m:t>
                    </m:r>
                    <m:r>
                      <a:rPr lang="en-US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∞)</m:t>
                    </m:r>
                    <m:r>
                      <a:rPr lang="en-US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US" b="1" dirty="0"/>
                  <a:t>, </a:t>
                </a:r>
                <a14:m>
                  <m:oMath xmlns:m="http://schemas.openxmlformats.org/officeDocument/2006/math"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𝐬𝐥𝐨𝐩𝐞</m:t>
                    </m:r>
                    <m:d>
                      <m:d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0" dirty="0" smtClean="0">
                            <a:latin typeface="Cambria Math" panose="02040503050406030204" pitchFamily="18" charset="0"/>
                          </a:rPr>
                          <m:t>∞</m:t>
                        </m:r>
                      </m:e>
                    </m:d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&gt; 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b="1" dirty="0" smtClean="0"/>
              </a:p>
              <a:p>
                <a:endParaRPr lang="en-US" b="1" dirty="0"/>
              </a:p>
              <a:p>
                <a:r>
                  <a:rPr lang="en-US" b="1" dirty="0" smtClean="0"/>
                  <a:t>Divergent functions with finite slope at infinity</a:t>
                </a:r>
              </a:p>
              <a:p>
                <a:endParaRPr lang="en-US" b="1" dirty="0" smtClean="0"/>
              </a:p>
              <a:p>
                <a:r>
                  <a:rPr lang="en-US" dirty="0" smtClean="0"/>
                  <a:t>In this case function must be tangent to a straight line at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endParaRPr lang="en-US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dirty="0" smtClean="0"/>
                  <a:t>Cases: </a:t>
                </a:r>
                <a14:m>
                  <m:oMath xmlns:m="http://schemas.openxmlformats.org/officeDocument/2006/math"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𝐬𝐥𝐨𝐩𝐞</m:t>
                    </m:r>
                    <m:d>
                      <m:d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0" dirty="0" smtClean="0"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</m:d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𝐬𝐥𝐨𝐩𝐞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0" dirty="0" smtClean="0">
                            <a:latin typeface="Cambria Math" panose="02040503050406030204" pitchFamily="18" charset="0"/>
                          </a:rPr>
                          <m:t>∞</m:t>
                        </m:r>
                      </m:e>
                    </m:d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𝐯𝐚𝐥𝐮𝐞</m:t>
                    </m:r>
                    <m:d>
                      <m:d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0" dirty="0" smtClean="0"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</m:d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b="1" dirty="0" smtClean="0"/>
              </a:p>
              <a:p>
                <a:endParaRPr lang="en-US" dirty="0" smtClean="0"/>
              </a:p>
              <a:p>
                <a:r>
                  <a:rPr lang="en-US" dirty="0"/>
                  <a:t>Cases: </a:t>
                </a:r>
                <a14:m>
                  <m:oMath xmlns:m="http://schemas.openxmlformats.org/officeDocument/2006/math">
                    <m:r>
                      <a:rPr lang="en-US" b="1" i="1" dirty="0">
                        <a:latin typeface="Cambria Math" panose="02040503050406030204" pitchFamily="18" charset="0"/>
                      </a:rPr>
                      <m:t>𝐬𝐥𝐨𝐩𝐞</m:t>
                    </m:r>
                    <m:d>
                      <m:dPr>
                        <m:ctrlPr>
                          <a:rPr lang="en-US" b="1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dirty="0"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</m:d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1" i="1" dirty="0">
                        <a:latin typeface="Cambria Math" panose="02040503050406030204" pitchFamily="18" charset="0"/>
                      </a:rPr>
                      <m:t>𝐬𝐥𝐨𝐩𝐞</m:t>
                    </m:r>
                    <m:r>
                      <a:rPr lang="en-US" b="1" dirty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b="1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dirty="0">
                            <a:latin typeface="Cambria Math" panose="02040503050406030204" pitchFamily="18" charset="0"/>
                          </a:rPr>
                          <m:t>∞</m:t>
                        </m:r>
                      </m:e>
                    </m:d>
                    <m:r>
                      <a:rPr lang="en-US" b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1" i="1" dirty="0">
                        <a:latin typeface="Cambria Math" panose="02040503050406030204" pitchFamily="18" charset="0"/>
                      </a:rPr>
                      <m:t>𝐯𝐚𝐥𝐮𝐞</m:t>
                    </m:r>
                    <m:d>
                      <m:dPr>
                        <m:ctrlPr>
                          <a:rPr lang="en-US" b="1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dirty="0"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</m:d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b="1" i="1" dirty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b="1" dirty="0" smtClean="0"/>
              </a:p>
              <a:p>
                <a:endParaRPr lang="en-US" b="1" dirty="0"/>
              </a:p>
              <a:p>
                <a:r>
                  <a:rPr lang="en-US" dirty="0" smtClean="0"/>
                  <a:t>There are a </a:t>
                </a:r>
                <a:r>
                  <a:rPr lang="en-US" b="1" dirty="0" smtClean="0"/>
                  <a:t>bunch of similar cases</a:t>
                </a:r>
                <a:r>
                  <a:rPr lang="en-US" dirty="0" smtClean="0"/>
                  <a:t>, </a:t>
                </a:r>
                <a:r>
                  <a:rPr lang="en-US" i="1" dirty="0" smtClean="0"/>
                  <a:t>e.g</a:t>
                </a:r>
                <a:r>
                  <a:rPr lang="en-US" dirty="0" smtClean="0"/>
                  <a:t>.: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dirty="0">
                          <a:latin typeface="Cambria Math" panose="02040503050406030204" pitchFamily="18" charset="0"/>
                        </a:rPr>
                        <m:t>slope</m:t>
                      </m:r>
                      <m:d>
                        <m:d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dirty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dirty="0">
                          <a:latin typeface="Cambria Math" panose="02040503050406030204" pitchFamily="18" charset="0"/>
                        </a:rPr>
                        <m:t>slope</m:t>
                      </m:r>
                      <m:r>
                        <a:rPr lang="en-US" b="0" dirty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dirty="0">
                              <a:latin typeface="Cambria Math" panose="02040503050406030204" pitchFamily="18" charset="0"/>
                            </a:rPr>
                            <m:t>∞</m:t>
                          </m:r>
                        </m:e>
                      </m:d>
                      <m:r>
                        <a:rPr lang="en-US" b="0" dirty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en-US" b="0" i="0" dirty="0">
                          <a:latin typeface="Cambria Math" panose="02040503050406030204" pitchFamily="18" charset="0"/>
                        </a:rPr>
                        <m:t>value</m:t>
                      </m:r>
                      <m:d>
                        <m:d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dirty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b="0" i="1" dirty="0">
                          <a:latin typeface="Cambria Math" panose="02040503050406030204" pitchFamily="18" charset="0"/>
                        </a:rPr>
                        <m:t>≥0</m:t>
                      </m:r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and depending on whether the change of slope is monotonic below the bump</a:t>
                </a:r>
                <a:endParaRPr lang="en-US" dirty="0"/>
              </a:p>
              <a:p>
                <a:endParaRPr lang="en-US" b="1" dirty="0" smtClean="0"/>
              </a:p>
              <a:p>
                <a:r>
                  <a:rPr lang="en-US" b="1" dirty="0" smtClean="0"/>
                  <a:t>Examples: </a:t>
                </a:r>
                <a:r>
                  <a:rPr lang="en-US" dirty="0" smtClean="0"/>
                  <a:t>Unimodal function plus linear function: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i="1" dirty="0" err="1">
                          <a:latin typeface="Cambria Math" panose="02040503050406030204" pitchFamily="18" charset="0"/>
                        </a:rPr>
                        <m:t>exp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⁡(−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Unbalanced Hill Function with exponent difference &gt; 1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  <m:r>
                        <a:rPr lang="en-US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, 1&lt;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dirty="0"/>
              </a:p>
              <a:p>
                <a:endParaRPr lang="en-US" b="1" dirty="0" smtClean="0"/>
              </a:p>
            </p:txBody>
          </p:sp>
        </mc:Choice>
        <mc:Fallback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56" y="787866"/>
                <a:ext cx="5904798" cy="6183872"/>
              </a:xfrm>
              <a:prstGeom prst="rect">
                <a:avLst/>
              </a:prstGeom>
              <a:blipFill rotWithShape="0">
                <a:blip r:embed="rId4"/>
                <a:stretch>
                  <a:fillRect l="-930" t="-493" r="-7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4" name="Group 93"/>
          <p:cNvGrpSpPr/>
          <p:nvPr/>
        </p:nvGrpSpPr>
        <p:grpSpPr>
          <a:xfrm>
            <a:off x="6024910" y="533400"/>
            <a:ext cx="2693819" cy="1531211"/>
            <a:chOff x="5846522" y="696620"/>
            <a:chExt cx="2693819" cy="1531211"/>
          </a:xfrm>
        </p:grpSpPr>
        <p:sp>
          <p:nvSpPr>
            <p:cNvPr id="107" name="Freeform 106"/>
            <p:cNvSpPr/>
            <p:nvPr/>
          </p:nvSpPr>
          <p:spPr>
            <a:xfrm>
              <a:off x="6334812" y="1036674"/>
              <a:ext cx="1385742" cy="773270"/>
            </a:xfrm>
            <a:custGeom>
              <a:avLst/>
              <a:gdLst>
                <a:gd name="connsiteX0" fmla="*/ 0 w 1263192"/>
                <a:gd name="connsiteY0" fmla="*/ 472175 h 509202"/>
                <a:gd name="connsiteX1" fmla="*/ 226244 w 1263192"/>
                <a:gd name="connsiteY1" fmla="*/ 491029 h 509202"/>
                <a:gd name="connsiteX2" fmla="*/ 499621 w 1263192"/>
                <a:gd name="connsiteY2" fmla="*/ 245932 h 509202"/>
                <a:gd name="connsiteX3" fmla="*/ 650450 w 1263192"/>
                <a:gd name="connsiteY3" fmla="*/ 29116 h 509202"/>
                <a:gd name="connsiteX4" fmla="*/ 1084083 w 1263192"/>
                <a:gd name="connsiteY4" fmla="*/ 835 h 509202"/>
                <a:gd name="connsiteX5" fmla="*/ 1263192 w 1263192"/>
                <a:gd name="connsiteY5" fmla="*/ 10262 h 509202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650450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716438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3255 h 508190"/>
                <a:gd name="connsiteX1" fmla="*/ 226244 w 1263192"/>
                <a:gd name="connsiteY1" fmla="*/ 492109 h 508190"/>
                <a:gd name="connsiteX2" fmla="*/ 556182 w 1263192"/>
                <a:gd name="connsiteY2" fmla="*/ 275293 h 508190"/>
                <a:gd name="connsiteX3" fmla="*/ 716438 w 1263192"/>
                <a:gd name="connsiteY3" fmla="*/ 30196 h 508190"/>
                <a:gd name="connsiteX4" fmla="*/ 1084083 w 1263192"/>
                <a:gd name="connsiteY4" fmla="*/ 1915 h 508190"/>
                <a:gd name="connsiteX5" fmla="*/ 1263192 w 1263192"/>
                <a:gd name="connsiteY5" fmla="*/ 11342 h 508190"/>
                <a:gd name="connsiteX0" fmla="*/ 0 w 1263192"/>
                <a:gd name="connsiteY0" fmla="*/ 463856 h 498791"/>
                <a:gd name="connsiteX1" fmla="*/ 226244 w 1263192"/>
                <a:gd name="connsiteY1" fmla="*/ 482710 h 498791"/>
                <a:gd name="connsiteX2" fmla="*/ 556182 w 1263192"/>
                <a:gd name="connsiteY2" fmla="*/ 265894 h 498791"/>
                <a:gd name="connsiteX3" fmla="*/ 716438 w 1263192"/>
                <a:gd name="connsiteY3" fmla="*/ 20797 h 498791"/>
                <a:gd name="connsiteX4" fmla="*/ 1084083 w 1263192"/>
                <a:gd name="connsiteY4" fmla="*/ 11370 h 498791"/>
                <a:gd name="connsiteX5" fmla="*/ 1263192 w 1263192"/>
                <a:gd name="connsiteY5" fmla="*/ 1943 h 498791"/>
                <a:gd name="connsiteX0" fmla="*/ 0 w 1263192"/>
                <a:gd name="connsiteY0" fmla="*/ 463805 h 498740"/>
                <a:gd name="connsiteX1" fmla="*/ 226244 w 1263192"/>
                <a:gd name="connsiteY1" fmla="*/ 482659 h 498740"/>
                <a:gd name="connsiteX2" fmla="*/ 556182 w 1263192"/>
                <a:gd name="connsiteY2" fmla="*/ 265843 h 498740"/>
                <a:gd name="connsiteX3" fmla="*/ 772999 w 1263192"/>
                <a:gd name="connsiteY3" fmla="*/ 30173 h 498740"/>
                <a:gd name="connsiteX4" fmla="*/ 1084083 w 1263192"/>
                <a:gd name="connsiteY4" fmla="*/ 11319 h 498740"/>
                <a:gd name="connsiteX5" fmla="*/ 1263192 w 1263192"/>
                <a:gd name="connsiteY5" fmla="*/ 1892 h 498740"/>
                <a:gd name="connsiteX0" fmla="*/ 0 w 1263192"/>
                <a:gd name="connsiteY0" fmla="*/ 463805 h 486816"/>
                <a:gd name="connsiteX1" fmla="*/ 367646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63805 h 486816"/>
                <a:gd name="connsiteX1" fmla="*/ 414780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78598 h 501609"/>
                <a:gd name="connsiteX1" fmla="*/ 414780 w 1263192"/>
                <a:gd name="connsiteY1" fmla="*/ 478598 h 501609"/>
                <a:gd name="connsiteX2" fmla="*/ 556182 w 1263192"/>
                <a:gd name="connsiteY2" fmla="*/ 280636 h 501609"/>
                <a:gd name="connsiteX3" fmla="*/ 772999 w 1263192"/>
                <a:gd name="connsiteY3" fmla="*/ 16686 h 501609"/>
                <a:gd name="connsiteX4" fmla="*/ 1084083 w 1263192"/>
                <a:gd name="connsiteY4" fmla="*/ 26112 h 501609"/>
                <a:gd name="connsiteX5" fmla="*/ 1263192 w 1263192"/>
                <a:gd name="connsiteY5" fmla="*/ 16685 h 501609"/>
                <a:gd name="connsiteX0" fmla="*/ 0 w 1263192"/>
                <a:gd name="connsiteY0" fmla="*/ 494442 h 517453"/>
                <a:gd name="connsiteX1" fmla="*/ 414780 w 1263192"/>
                <a:gd name="connsiteY1" fmla="*/ 494442 h 517453"/>
                <a:gd name="connsiteX2" fmla="*/ 556182 w 1263192"/>
                <a:gd name="connsiteY2" fmla="*/ 296480 h 517453"/>
                <a:gd name="connsiteX3" fmla="*/ 772999 w 1263192"/>
                <a:gd name="connsiteY3" fmla="*/ 32530 h 517453"/>
                <a:gd name="connsiteX4" fmla="*/ 1084083 w 1263192"/>
                <a:gd name="connsiteY4" fmla="*/ 4248 h 517453"/>
                <a:gd name="connsiteX5" fmla="*/ 1263192 w 1263192"/>
                <a:gd name="connsiteY5" fmla="*/ 32529 h 517453"/>
                <a:gd name="connsiteX0" fmla="*/ 0 w 1282046"/>
                <a:gd name="connsiteY0" fmla="*/ 493187 h 516198"/>
                <a:gd name="connsiteX1" fmla="*/ 414780 w 1282046"/>
                <a:gd name="connsiteY1" fmla="*/ 493187 h 516198"/>
                <a:gd name="connsiteX2" fmla="*/ 556182 w 1282046"/>
                <a:gd name="connsiteY2" fmla="*/ 295225 h 516198"/>
                <a:gd name="connsiteX3" fmla="*/ 772999 w 1282046"/>
                <a:gd name="connsiteY3" fmla="*/ 31275 h 516198"/>
                <a:gd name="connsiteX4" fmla="*/ 1084083 w 1282046"/>
                <a:gd name="connsiteY4" fmla="*/ 2993 h 516198"/>
                <a:gd name="connsiteX5" fmla="*/ 1282046 w 1282046"/>
                <a:gd name="connsiteY5" fmla="*/ 12421 h 516198"/>
                <a:gd name="connsiteX0" fmla="*/ 0 w 1282046"/>
                <a:gd name="connsiteY0" fmla="*/ 493187 h 495494"/>
                <a:gd name="connsiteX1" fmla="*/ 216817 w 1282046"/>
                <a:gd name="connsiteY1" fmla="*/ 248090 h 495494"/>
                <a:gd name="connsiteX2" fmla="*/ 556182 w 1282046"/>
                <a:gd name="connsiteY2" fmla="*/ 295225 h 495494"/>
                <a:gd name="connsiteX3" fmla="*/ 772999 w 1282046"/>
                <a:gd name="connsiteY3" fmla="*/ 31275 h 495494"/>
                <a:gd name="connsiteX4" fmla="*/ 1084083 w 1282046"/>
                <a:gd name="connsiteY4" fmla="*/ 2993 h 495494"/>
                <a:gd name="connsiteX5" fmla="*/ 1282046 w 1282046"/>
                <a:gd name="connsiteY5" fmla="*/ 12421 h 495494"/>
                <a:gd name="connsiteX0" fmla="*/ 0 w 1282046"/>
                <a:gd name="connsiteY0" fmla="*/ 491030 h 493754"/>
                <a:gd name="connsiteX1" fmla="*/ 216817 w 1282046"/>
                <a:gd name="connsiteY1" fmla="*/ 245933 h 493754"/>
                <a:gd name="connsiteX2" fmla="*/ 490194 w 1282046"/>
                <a:gd name="connsiteY2" fmla="*/ 47971 h 493754"/>
                <a:gd name="connsiteX3" fmla="*/ 772999 w 1282046"/>
                <a:gd name="connsiteY3" fmla="*/ 29118 h 493754"/>
                <a:gd name="connsiteX4" fmla="*/ 1084083 w 1282046"/>
                <a:gd name="connsiteY4" fmla="*/ 836 h 493754"/>
                <a:gd name="connsiteX5" fmla="*/ 1282046 w 1282046"/>
                <a:gd name="connsiteY5" fmla="*/ 10264 h 493754"/>
                <a:gd name="connsiteX0" fmla="*/ 0 w 1282046"/>
                <a:gd name="connsiteY0" fmla="*/ 519779 h 522503"/>
                <a:gd name="connsiteX1" fmla="*/ 216817 w 1282046"/>
                <a:gd name="connsiteY1" fmla="*/ 274682 h 522503"/>
                <a:gd name="connsiteX2" fmla="*/ 490194 w 1282046"/>
                <a:gd name="connsiteY2" fmla="*/ 76720 h 522503"/>
                <a:gd name="connsiteX3" fmla="*/ 782426 w 1282046"/>
                <a:gd name="connsiteY3" fmla="*/ 1307 h 522503"/>
                <a:gd name="connsiteX4" fmla="*/ 1084083 w 1282046"/>
                <a:gd name="connsiteY4" fmla="*/ 29585 h 522503"/>
                <a:gd name="connsiteX5" fmla="*/ 1282046 w 1282046"/>
                <a:gd name="connsiteY5" fmla="*/ 39013 h 522503"/>
                <a:gd name="connsiteX0" fmla="*/ 0 w 1282046"/>
                <a:gd name="connsiteY0" fmla="*/ 519779 h 522392"/>
                <a:gd name="connsiteX1" fmla="*/ 235671 w 1282046"/>
                <a:gd name="connsiteY1" fmla="*/ 265255 h 522392"/>
                <a:gd name="connsiteX2" fmla="*/ 490194 w 1282046"/>
                <a:gd name="connsiteY2" fmla="*/ 76720 h 522392"/>
                <a:gd name="connsiteX3" fmla="*/ 782426 w 1282046"/>
                <a:gd name="connsiteY3" fmla="*/ 1307 h 522392"/>
                <a:gd name="connsiteX4" fmla="*/ 1084083 w 1282046"/>
                <a:gd name="connsiteY4" fmla="*/ 29585 h 522392"/>
                <a:gd name="connsiteX5" fmla="*/ 1282046 w 1282046"/>
                <a:gd name="connsiteY5" fmla="*/ 39013 h 522392"/>
                <a:gd name="connsiteX0" fmla="*/ 0 w 1282046"/>
                <a:gd name="connsiteY0" fmla="*/ 519779 h 522025"/>
                <a:gd name="connsiteX1" fmla="*/ 235671 w 1282046"/>
                <a:gd name="connsiteY1" fmla="*/ 227548 h 522025"/>
                <a:gd name="connsiteX2" fmla="*/ 490194 w 1282046"/>
                <a:gd name="connsiteY2" fmla="*/ 76720 h 522025"/>
                <a:gd name="connsiteX3" fmla="*/ 782426 w 1282046"/>
                <a:gd name="connsiteY3" fmla="*/ 1307 h 522025"/>
                <a:gd name="connsiteX4" fmla="*/ 1084083 w 1282046"/>
                <a:gd name="connsiteY4" fmla="*/ 29585 h 522025"/>
                <a:gd name="connsiteX5" fmla="*/ 1282046 w 1282046"/>
                <a:gd name="connsiteY5" fmla="*/ 39013 h 522025"/>
                <a:gd name="connsiteX0" fmla="*/ 0 w 1282046"/>
                <a:gd name="connsiteY0" fmla="*/ 519779 h 522191"/>
                <a:gd name="connsiteX1" fmla="*/ 235671 w 1282046"/>
                <a:gd name="connsiteY1" fmla="*/ 227548 h 522191"/>
                <a:gd name="connsiteX2" fmla="*/ 490194 w 1282046"/>
                <a:gd name="connsiteY2" fmla="*/ 76720 h 522191"/>
                <a:gd name="connsiteX3" fmla="*/ 782426 w 1282046"/>
                <a:gd name="connsiteY3" fmla="*/ 1307 h 522191"/>
                <a:gd name="connsiteX4" fmla="*/ 1084083 w 1282046"/>
                <a:gd name="connsiteY4" fmla="*/ 29585 h 522191"/>
                <a:gd name="connsiteX5" fmla="*/ 1282046 w 1282046"/>
                <a:gd name="connsiteY5" fmla="*/ 39013 h 522191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39296 h 539296"/>
                <a:gd name="connsiteX1" fmla="*/ 235671 w 1282046"/>
                <a:gd name="connsiteY1" fmla="*/ 247065 h 539296"/>
                <a:gd name="connsiteX2" fmla="*/ 490194 w 1282046"/>
                <a:gd name="connsiteY2" fmla="*/ 96237 h 539296"/>
                <a:gd name="connsiteX3" fmla="*/ 782426 w 1282046"/>
                <a:gd name="connsiteY3" fmla="*/ 20824 h 539296"/>
                <a:gd name="connsiteX4" fmla="*/ 1093509 w 1282046"/>
                <a:gd name="connsiteY4" fmla="*/ 1968 h 539296"/>
                <a:gd name="connsiteX5" fmla="*/ 1282046 w 1282046"/>
                <a:gd name="connsiteY5" fmla="*/ 58530 h 539296"/>
                <a:gd name="connsiteX0" fmla="*/ 0 w 1282046"/>
                <a:gd name="connsiteY0" fmla="*/ 540955 h 540955"/>
                <a:gd name="connsiteX1" fmla="*/ 235671 w 1282046"/>
                <a:gd name="connsiteY1" fmla="*/ 248724 h 540955"/>
                <a:gd name="connsiteX2" fmla="*/ 490194 w 1282046"/>
                <a:gd name="connsiteY2" fmla="*/ 97896 h 540955"/>
                <a:gd name="connsiteX3" fmla="*/ 782426 w 1282046"/>
                <a:gd name="connsiteY3" fmla="*/ 22483 h 540955"/>
                <a:gd name="connsiteX4" fmla="*/ 1093509 w 1282046"/>
                <a:gd name="connsiteY4" fmla="*/ 3627 h 540955"/>
                <a:gd name="connsiteX5" fmla="*/ 1282046 w 1282046"/>
                <a:gd name="connsiteY5" fmla="*/ 3628 h 540955"/>
                <a:gd name="connsiteX0" fmla="*/ 0 w 1282046"/>
                <a:gd name="connsiteY0" fmla="*/ 584622 h 584622"/>
                <a:gd name="connsiteX1" fmla="*/ 235671 w 1282046"/>
                <a:gd name="connsiteY1" fmla="*/ 292391 h 584622"/>
                <a:gd name="connsiteX2" fmla="*/ 490194 w 1282046"/>
                <a:gd name="connsiteY2" fmla="*/ 141563 h 584622"/>
                <a:gd name="connsiteX3" fmla="*/ 782426 w 1282046"/>
                <a:gd name="connsiteY3" fmla="*/ 66150 h 584622"/>
                <a:gd name="connsiteX4" fmla="*/ 1093509 w 1282046"/>
                <a:gd name="connsiteY4" fmla="*/ 160 h 584622"/>
                <a:gd name="connsiteX5" fmla="*/ 1282046 w 1282046"/>
                <a:gd name="connsiteY5" fmla="*/ 47295 h 584622"/>
                <a:gd name="connsiteX0" fmla="*/ 0 w 1329180"/>
                <a:gd name="connsiteY0" fmla="*/ 632348 h 632348"/>
                <a:gd name="connsiteX1" fmla="*/ 235671 w 1329180"/>
                <a:gd name="connsiteY1" fmla="*/ 340117 h 632348"/>
                <a:gd name="connsiteX2" fmla="*/ 490194 w 1329180"/>
                <a:gd name="connsiteY2" fmla="*/ 189289 h 632348"/>
                <a:gd name="connsiteX3" fmla="*/ 782426 w 1329180"/>
                <a:gd name="connsiteY3" fmla="*/ 113876 h 632348"/>
                <a:gd name="connsiteX4" fmla="*/ 1093509 w 1329180"/>
                <a:gd name="connsiteY4" fmla="*/ 47886 h 632348"/>
                <a:gd name="connsiteX5" fmla="*/ 1329180 w 1329180"/>
                <a:gd name="connsiteY5" fmla="*/ 753 h 632348"/>
                <a:gd name="connsiteX0" fmla="*/ 0 w 1329180"/>
                <a:gd name="connsiteY0" fmla="*/ 632295 h 632295"/>
                <a:gd name="connsiteX1" fmla="*/ 235671 w 1329180"/>
                <a:gd name="connsiteY1" fmla="*/ 340064 h 632295"/>
                <a:gd name="connsiteX2" fmla="*/ 490194 w 1329180"/>
                <a:gd name="connsiteY2" fmla="*/ 189236 h 632295"/>
                <a:gd name="connsiteX3" fmla="*/ 791853 w 1329180"/>
                <a:gd name="connsiteY3" fmla="*/ 94969 h 632295"/>
                <a:gd name="connsiteX4" fmla="*/ 1093509 w 1329180"/>
                <a:gd name="connsiteY4" fmla="*/ 47833 h 632295"/>
                <a:gd name="connsiteX5" fmla="*/ 1329180 w 1329180"/>
                <a:gd name="connsiteY5" fmla="*/ 700 h 632295"/>
                <a:gd name="connsiteX0" fmla="*/ 0 w 1329180"/>
                <a:gd name="connsiteY0" fmla="*/ 632295 h 632295"/>
                <a:gd name="connsiteX1" fmla="*/ 235671 w 1329180"/>
                <a:gd name="connsiteY1" fmla="*/ 340064 h 632295"/>
                <a:gd name="connsiteX2" fmla="*/ 490194 w 1329180"/>
                <a:gd name="connsiteY2" fmla="*/ 189236 h 632295"/>
                <a:gd name="connsiteX3" fmla="*/ 791853 w 1329180"/>
                <a:gd name="connsiteY3" fmla="*/ 94969 h 632295"/>
                <a:gd name="connsiteX4" fmla="*/ 1093509 w 1329180"/>
                <a:gd name="connsiteY4" fmla="*/ 47833 h 632295"/>
                <a:gd name="connsiteX5" fmla="*/ 1329180 w 1329180"/>
                <a:gd name="connsiteY5" fmla="*/ 700 h 632295"/>
                <a:gd name="connsiteX0" fmla="*/ 0 w 1348034"/>
                <a:gd name="connsiteY0" fmla="*/ 604865 h 604865"/>
                <a:gd name="connsiteX1" fmla="*/ 235671 w 1348034"/>
                <a:gd name="connsiteY1" fmla="*/ 312634 h 604865"/>
                <a:gd name="connsiteX2" fmla="*/ 490194 w 1348034"/>
                <a:gd name="connsiteY2" fmla="*/ 161806 h 604865"/>
                <a:gd name="connsiteX3" fmla="*/ 791853 w 1348034"/>
                <a:gd name="connsiteY3" fmla="*/ 67539 h 604865"/>
                <a:gd name="connsiteX4" fmla="*/ 1093509 w 1348034"/>
                <a:gd name="connsiteY4" fmla="*/ 20403 h 604865"/>
                <a:gd name="connsiteX5" fmla="*/ 1348034 w 1348034"/>
                <a:gd name="connsiteY5" fmla="*/ 1551 h 604865"/>
                <a:gd name="connsiteX0" fmla="*/ 0 w 1385742"/>
                <a:gd name="connsiteY0" fmla="*/ 754348 h 754348"/>
                <a:gd name="connsiteX1" fmla="*/ 235671 w 1385742"/>
                <a:gd name="connsiteY1" fmla="*/ 462117 h 754348"/>
                <a:gd name="connsiteX2" fmla="*/ 490194 w 1385742"/>
                <a:gd name="connsiteY2" fmla="*/ 311289 h 754348"/>
                <a:gd name="connsiteX3" fmla="*/ 791853 w 1385742"/>
                <a:gd name="connsiteY3" fmla="*/ 217022 h 754348"/>
                <a:gd name="connsiteX4" fmla="*/ 1093509 w 1385742"/>
                <a:gd name="connsiteY4" fmla="*/ 169886 h 754348"/>
                <a:gd name="connsiteX5" fmla="*/ 1385742 w 1385742"/>
                <a:gd name="connsiteY5" fmla="*/ 205 h 754348"/>
                <a:gd name="connsiteX0" fmla="*/ 0 w 1385742"/>
                <a:gd name="connsiteY0" fmla="*/ 754420 h 754420"/>
                <a:gd name="connsiteX1" fmla="*/ 235671 w 1385742"/>
                <a:gd name="connsiteY1" fmla="*/ 462189 h 754420"/>
                <a:gd name="connsiteX2" fmla="*/ 490194 w 1385742"/>
                <a:gd name="connsiteY2" fmla="*/ 311361 h 754420"/>
                <a:gd name="connsiteX3" fmla="*/ 791853 w 1385742"/>
                <a:gd name="connsiteY3" fmla="*/ 217094 h 754420"/>
                <a:gd name="connsiteX4" fmla="*/ 1093509 w 1385742"/>
                <a:gd name="connsiteY4" fmla="*/ 132250 h 754420"/>
                <a:gd name="connsiteX5" fmla="*/ 1385742 w 1385742"/>
                <a:gd name="connsiteY5" fmla="*/ 277 h 754420"/>
                <a:gd name="connsiteX0" fmla="*/ 0 w 1385742"/>
                <a:gd name="connsiteY0" fmla="*/ 773239 h 773239"/>
                <a:gd name="connsiteX1" fmla="*/ 235671 w 1385742"/>
                <a:gd name="connsiteY1" fmla="*/ 481008 h 773239"/>
                <a:gd name="connsiteX2" fmla="*/ 490194 w 1385742"/>
                <a:gd name="connsiteY2" fmla="*/ 330180 h 773239"/>
                <a:gd name="connsiteX3" fmla="*/ 791853 w 1385742"/>
                <a:gd name="connsiteY3" fmla="*/ 235913 h 773239"/>
                <a:gd name="connsiteX4" fmla="*/ 1093509 w 1385742"/>
                <a:gd name="connsiteY4" fmla="*/ 151069 h 773239"/>
                <a:gd name="connsiteX5" fmla="*/ 1385742 w 1385742"/>
                <a:gd name="connsiteY5" fmla="*/ 242 h 773239"/>
                <a:gd name="connsiteX0" fmla="*/ 0 w 1385742"/>
                <a:gd name="connsiteY0" fmla="*/ 773259 h 773259"/>
                <a:gd name="connsiteX1" fmla="*/ 235671 w 1385742"/>
                <a:gd name="connsiteY1" fmla="*/ 481028 h 773259"/>
                <a:gd name="connsiteX2" fmla="*/ 490194 w 1385742"/>
                <a:gd name="connsiteY2" fmla="*/ 330200 h 773259"/>
                <a:gd name="connsiteX3" fmla="*/ 791853 w 1385742"/>
                <a:gd name="connsiteY3" fmla="*/ 235933 h 773259"/>
                <a:gd name="connsiteX4" fmla="*/ 1093509 w 1385742"/>
                <a:gd name="connsiteY4" fmla="*/ 141662 h 773259"/>
                <a:gd name="connsiteX5" fmla="*/ 1385742 w 1385742"/>
                <a:gd name="connsiteY5" fmla="*/ 262 h 773259"/>
                <a:gd name="connsiteX0" fmla="*/ 0 w 1385742"/>
                <a:gd name="connsiteY0" fmla="*/ 773270 h 773270"/>
                <a:gd name="connsiteX1" fmla="*/ 235671 w 1385742"/>
                <a:gd name="connsiteY1" fmla="*/ 481039 h 773270"/>
                <a:gd name="connsiteX2" fmla="*/ 490194 w 1385742"/>
                <a:gd name="connsiteY2" fmla="*/ 330211 h 773270"/>
                <a:gd name="connsiteX3" fmla="*/ 791853 w 1385742"/>
                <a:gd name="connsiteY3" fmla="*/ 264224 h 773270"/>
                <a:gd name="connsiteX4" fmla="*/ 1093509 w 1385742"/>
                <a:gd name="connsiteY4" fmla="*/ 141673 h 773270"/>
                <a:gd name="connsiteX5" fmla="*/ 1385742 w 1385742"/>
                <a:gd name="connsiteY5" fmla="*/ 273 h 773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85742" h="773270">
                  <a:moveTo>
                    <a:pt x="0" y="773270"/>
                  </a:moveTo>
                  <a:cubicBezTo>
                    <a:pt x="52633" y="688428"/>
                    <a:pt x="144546" y="564308"/>
                    <a:pt x="235671" y="481039"/>
                  </a:cubicBezTo>
                  <a:cubicBezTo>
                    <a:pt x="326796" y="397770"/>
                    <a:pt x="397497" y="366347"/>
                    <a:pt x="490194" y="330211"/>
                  </a:cubicBezTo>
                  <a:cubicBezTo>
                    <a:pt x="582891" y="294075"/>
                    <a:pt x="691301" y="295647"/>
                    <a:pt x="791853" y="264224"/>
                  </a:cubicBezTo>
                  <a:cubicBezTo>
                    <a:pt x="892406" y="232801"/>
                    <a:pt x="994528" y="185665"/>
                    <a:pt x="1093509" y="141673"/>
                  </a:cubicBezTo>
                  <a:cubicBezTo>
                    <a:pt x="1192490" y="97681"/>
                    <a:pt x="1347249" y="-6012"/>
                    <a:pt x="1385742" y="27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6" name="Group 115"/>
            <p:cNvGrpSpPr/>
            <p:nvPr/>
          </p:nvGrpSpPr>
          <p:grpSpPr>
            <a:xfrm>
              <a:off x="5846522" y="696620"/>
              <a:ext cx="2693819" cy="1531211"/>
              <a:chOff x="5846522" y="696620"/>
              <a:chExt cx="2693819" cy="1531211"/>
            </a:xfrm>
          </p:grpSpPr>
          <p:grpSp>
            <p:nvGrpSpPr>
              <p:cNvPr id="117" name="Group 116"/>
              <p:cNvGrpSpPr/>
              <p:nvPr/>
            </p:nvGrpSpPr>
            <p:grpSpPr>
              <a:xfrm>
                <a:off x="5846522" y="696620"/>
                <a:ext cx="2400570" cy="1531211"/>
                <a:chOff x="484188" y="1613835"/>
                <a:chExt cx="2400570" cy="1531211"/>
              </a:xfrm>
            </p:grpSpPr>
            <p:grpSp>
              <p:nvGrpSpPr>
                <p:cNvPr id="121" name="Group 120"/>
                <p:cNvGrpSpPr/>
                <p:nvPr/>
              </p:nvGrpSpPr>
              <p:grpSpPr>
                <a:xfrm>
                  <a:off x="484188" y="1890273"/>
                  <a:ext cx="1717404" cy="1254773"/>
                  <a:chOff x="6553200" y="3124200"/>
                  <a:chExt cx="1717404" cy="1254773"/>
                </a:xfrm>
              </p:grpSpPr>
              <p:grpSp>
                <p:nvGrpSpPr>
                  <p:cNvPr id="123" name="Group 122"/>
                  <p:cNvGrpSpPr/>
                  <p:nvPr/>
                </p:nvGrpSpPr>
                <p:grpSpPr>
                  <a:xfrm>
                    <a:off x="6553200" y="3124200"/>
                    <a:ext cx="1717404" cy="1254773"/>
                    <a:chOff x="2221414" y="2672593"/>
                    <a:chExt cx="1717404" cy="1254773"/>
                  </a:xfrm>
                </p:grpSpPr>
                <p:grpSp>
                  <p:nvGrpSpPr>
                    <p:cNvPr id="125" name="Group 124"/>
                    <p:cNvGrpSpPr/>
                    <p:nvPr/>
                  </p:nvGrpSpPr>
                  <p:grpSpPr>
                    <a:xfrm>
                      <a:off x="2221414" y="2672593"/>
                      <a:ext cx="1656397" cy="914400"/>
                      <a:chOff x="2221414" y="2672593"/>
                      <a:chExt cx="1656397" cy="914400"/>
                    </a:xfrm>
                  </p:grpSpPr>
                  <p:grpSp>
                    <p:nvGrpSpPr>
                      <p:cNvPr id="127" name="Group 126"/>
                      <p:cNvGrpSpPr/>
                      <p:nvPr/>
                    </p:nvGrpSpPr>
                    <p:grpSpPr>
                      <a:xfrm>
                        <a:off x="2658611" y="2672593"/>
                        <a:ext cx="1219200" cy="914400"/>
                        <a:chOff x="2658611" y="2672593"/>
                        <a:chExt cx="1219200" cy="914400"/>
                      </a:xfrm>
                    </p:grpSpPr>
                    <p:cxnSp>
                      <p:nvCxnSpPr>
                        <p:cNvPr id="129" name="Straight Arrow Connector 128"/>
                        <p:cNvCxnSpPr/>
                        <p:nvPr/>
                      </p:nvCxnSpPr>
                      <p:spPr>
                        <a:xfrm flipV="1">
                          <a:off x="2667000" y="2672593"/>
                          <a:ext cx="0" cy="914400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30" name="Straight Arrow Connector 129"/>
                        <p:cNvCxnSpPr/>
                        <p:nvPr/>
                      </p:nvCxnSpPr>
                      <p:spPr>
                        <a:xfrm rot="5400000" flipV="1">
                          <a:off x="3268211" y="2953984"/>
                          <a:ext cx="0" cy="1219200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128" name="TextBox 127"/>
                      <p:cNvSpPr txBox="1"/>
                      <p:nvPr/>
                    </p:nvSpPr>
                    <p:spPr>
                      <a:xfrm>
                        <a:off x="2221414" y="2828300"/>
                        <a:ext cx="461665" cy="66511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vert="vert270" wrap="non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Value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126" name="TextBox 125"/>
                    <p:cNvSpPr txBox="1"/>
                    <p:nvPr/>
                  </p:nvSpPr>
                  <p:spPr>
                    <a:xfrm>
                      <a:off x="2597603" y="3558034"/>
                      <a:ext cx="1341215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parameter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cxnSp>
                <p:nvCxnSpPr>
                  <p:cNvPr id="124" name="Straight Arrow Connector 123"/>
                  <p:cNvCxnSpPr/>
                  <p:nvPr/>
                </p:nvCxnSpPr>
                <p:spPr>
                  <a:xfrm flipV="1">
                    <a:off x="6996240" y="3511695"/>
                    <a:ext cx="245013" cy="487700"/>
                  </a:xfrm>
                  <a:prstGeom prst="straightConnector1">
                    <a:avLst/>
                  </a:prstGeom>
                  <a:ln w="38100">
                    <a:solidFill>
                      <a:srgbClr val="00CC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22" name="Straight Arrow Connector 121"/>
                <p:cNvCxnSpPr/>
                <p:nvPr/>
              </p:nvCxnSpPr>
              <p:spPr>
                <a:xfrm flipV="1">
                  <a:off x="2394025" y="1613835"/>
                  <a:ext cx="490733" cy="290046"/>
                </a:xfrm>
                <a:prstGeom prst="straightConnector1">
                  <a:avLst/>
                </a:prstGeom>
                <a:ln w="38100" cmpd="dbl">
                  <a:solidFill>
                    <a:srgbClr val="00CC00"/>
                  </a:solidFill>
                  <a:prstDash val="soli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8" name="Straight Arrow Connector 117"/>
              <p:cNvCxnSpPr/>
              <p:nvPr/>
            </p:nvCxnSpPr>
            <p:spPr>
              <a:xfrm flipH="1">
                <a:off x="6315582" y="987757"/>
                <a:ext cx="1466960" cy="82218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prstDash val="sysDot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9" name="TextBox 118"/>
                  <p:cNvSpPr txBox="1"/>
                  <p:nvPr/>
                </p:nvSpPr>
                <p:spPr>
                  <a:xfrm>
                    <a:off x="6282030" y="942952"/>
                    <a:ext cx="2258311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600" b="1" i="0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𝐒𝐥𝐨𝐩𝐞</m:t>
                          </m:r>
                          <m:d>
                            <m:dPr>
                              <m:ctrlPr>
                                <a:rPr lang="en-US" sz="1600" b="1" i="1" dirty="0" smtClean="0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1" i="0" dirty="0" smtClean="0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e>
                          </m:d>
                          <m:r>
                            <a:rPr lang="en-US" sz="1600" b="1" i="0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&gt;</m:t>
                          </m:r>
                          <m:r>
                            <a:rPr lang="en-US" sz="1600" b="1" i="0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𝐒𝐥𝐨𝐩𝐞</m:t>
                          </m:r>
                          <m:d>
                            <m:dPr>
                              <m:ctrlPr>
                                <a:rPr lang="en-US" sz="1600" b="1" i="1" dirty="0" smtClean="0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1" i="1" dirty="0" smtClean="0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e>
                          </m:d>
                          <m:r>
                            <a:rPr lang="en-US" sz="1600" b="1" i="0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oMath>
                      </m:oMathPara>
                    </a14:m>
                    <a:endParaRPr lang="en-US" sz="1600" b="1" dirty="0">
                      <a:solidFill>
                        <a:srgbClr val="92D05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19" name="TextBox 11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282030" y="942952"/>
                    <a:ext cx="2258311" cy="338554"/>
                  </a:xfrm>
                  <a:prstGeom prst="rect">
                    <a:avLst/>
                  </a:prstGeom>
                  <a:blipFill rotWithShape="0">
                    <a:blip r:embed="rId15"/>
                    <a:stretch>
                      <a:fillRect b="-1272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6" name="Group 5"/>
          <p:cNvGrpSpPr/>
          <p:nvPr/>
        </p:nvGrpSpPr>
        <p:grpSpPr>
          <a:xfrm>
            <a:off x="6005786" y="1880657"/>
            <a:ext cx="2400570" cy="1691470"/>
            <a:chOff x="6005786" y="1880657"/>
            <a:chExt cx="2400570" cy="169147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0" name="TextBox 309"/>
                <p:cNvSpPr txBox="1"/>
                <p:nvPr/>
              </p:nvSpPr>
              <p:spPr>
                <a:xfrm>
                  <a:off x="6496225" y="2863014"/>
                  <a:ext cx="111761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0" dirty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𝐕𝐚𝐥𝐮𝐞</m:t>
                        </m:r>
                        <m:r>
                          <a:rPr lang="en-US" sz="1600" b="1" i="0" dirty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600" b="1" i="0" dirty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600" b="1" i="0" dirty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600" b="1" dirty="0">
                    <a:solidFill>
                      <a:srgbClr val="0000CC"/>
                    </a:solidFill>
                  </a:endParaRPr>
                </a:p>
              </p:txBody>
            </p:sp>
          </mc:Choice>
          <mc:Fallback xmlns="">
            <p:sp>
              <p:nvSpPr>
                <p:cNvPr id="310" name="TextBox 30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96225" y="2863014"/>
                  <a:ext cx="1117614" cy="338554"/>
                </a:xfrm>
                <a:prstGeom prst="rect">
                  <a:avLst/>
                </a:prstGeom>
                <a:blipFill rotWithShape="0">
                  <a:blip r:embed="rId16"/>
                  <a:stretch>
                    <a:fillRect b="-127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12" name="Group 111"/>
            <p:cNvGrpSpPr/>
            <p:nvPr/>
          </p:nvGrpSpPr>
          <p:grpSpPr>
            <a:xfrm>
              <a:off x="6005786" y="1880657"/>
              <a:ext cx="2400570" cy="1691470"/>
              <a:chOff x="5846522" y="696620"/>
              <a:chExt cx="2400570" cy="1691470"/>
            </a:xfrm>
          </p:grpSpPr>
          <p:sp>
            <p:nvSpPr>
              <p:cNvPr id="113" name="Freeform 112"/>
              <p:cNvSpPr/>
              <p:nvPr/>
            </p:nvSpPr>
            <p:spPr>
              <a:xfrm>
                <a:off x="6334812" y="1036674"/>
                <a:ext cx="1385742" cy="773270"/>
              </a:xfrm>
              <a:custGeom>
                <a:avLst/>
                <a:gdLst>
                  <a:gd name="connsiteX0" fmla="*/ 0 w 1263192"/>
                  <a:gd name="connsiteY0" fmla="*/ 472175 h 509202"/>
                  <a:gd name="connsiteX1" fmla="*/ 226244 w 1263192"/>
                  <a:gd name="connsiteY1" fmla="*/ 491029 h 509202"/>
                  <a:gd name="connsiteX2" fmla="*/ 499621 w 1263192"/>
                  <a:gd name="connsiteY2" fmla="*/ 245932 h 509202"/>
                  <a:gd name="connsiteX3" fmla="*/ 650450 w 1263192"/>
                  <a:gd name="connsiteY3" fmla="*/ 29116 h 509202"/>
                  <a:gd name="connsiteX4" fmla="*/ 1084083 w 1263192"/>
                  <a:gd name="connsiteY4" fmla="*/ 835 h 509202"/>
                  <a:gd name="connsiteX5" fmla="*/ 1263192 w 1263192"/>
                  <a:gd name="connsiteY5" fmla="*/ 10262 h 509202"/>
                  <a:gd name="connsiteX0" fmla="*/ 0 w 1263192"/>
                  <a:gd name="connsiteY0" fmla="*/ 474333 h 507873"/>
                  <a:gd name="connsiteX1" fmla="*/ 226244 w 1263192"/>
                  <a:gd name="connsiteY1" fmla="*/ 493187 h 507873"/>
                  <a:gd name="connsiteX2" fmla="*/ 499621 w 1263192"/>
                  <a:gd name="connsiteY2" fmla="*/ 295224 h 507873"/>
                  <a:gd name="connsiteX3" fmla="*/ 650450 w 1263192"/>
                  <a:gd name="connsiteY3" fmla="*/ 31274 h 507873"/>
                  <a:gd name="connsiteX4" fmla="*/ 1084083 w 1263192"/>
                  <a:gd name="connsiteY4" fmla="*/ 2993 h 507873"/>
                  <a:gd name="connsiteX5" fmla="*/ 1263192 w 1263192"/>
                  <a:gd name="connsiteY5" fmla="*/ 12420 h 507873"/>
                  <a:gd name="connsiteX0" fmla="*/ 0 w 1263192"/>
                  <a:gd name="connsiteY0" fmla="*/ 474333 h 507873"/>
                  <a:gd name="connsiteX1" fmla="*/ 226244 w 1263192"/>
                  <a:gd name="connsiteY1" fmla="*/ 493187 h 507873"/>
                  <a:gd name="connsiteX2" fmla="*/ 499621 w 1263192"/>
                  <a:gd name="connsiteY2" fmla="*/ 295224 h 507873"/>
                  <a:gd name="connsiteX3" fmla="*/ 716438 w 1263192"/>
                  <a:gd name="connsiteY3" fmla="*/ 31274 h 507873"/>
                  <a:gd name="connsiteX4" fmla="*/ 1084083 w 1263192"/>
                  <a:gd name="connsiteY4" fmla="*/ 2993 h 507873"/>
                  <a:gd name="connsiteX5" fmla="*/ 1263192 w 1263192"/>
                  <a:gd name="connsiteY5" fmla="*/ 12420 h 507873"/>
                  <a:gd name="connsiteX0" fmla="*/ 0 w 1263192"/>
                  <a:gd name="connsiteY0" fmla="*/ 473255 h 508190"/>
                  <a:gd name="connsiteX1" fmla="*/ 226244 w 1263192"/>
                  <a:gd name="connsiteY1" fmla="*/ 492109 h 508190"/>
                  <a:gd name="connsiteX2" fmla="*/ 556182 w 1263192"/>
                  <a:gd name="connsiteY2" fmla="*/ 275293 h 508190"/>
                  <a:gd name="connsiteX3" fmla="*/ 716438 w 1263192"/>
                  <a:gd name="connsiteY3" fmla="*/ 30196 h 508190"/>
                  <a:gd name="connsiteX4" fmla="*/ 1084083 w 1263192"/>
                  <a:gd name="connsiteY4" fmla="*/ 1915 h 508190"/>
                  <a:gd name="connsiteX5" fmla="*/ 1263192 w 1263192"/>
                  <a:gd name="connsiteY5" fmla="*/ 11342 h 508190"/>
                  <a:gd name="connsiteX0" fmla="*/ 0 w 1263192"/>
                  <a:gd name="connsiteY0" fmla="*/ 463856 h 498791"/>
                  <a:gd name="connsiteX1" fmla="*/ 226244 w 1263192"/>
                  <a:gd name="connsiteY1" fmla="*/ 482710 h 498791"/>
                  <a:gd name="connsiteX2" fmla="*/ 556182 w 1263192"/>
                  <a:gd name="connsiteY2" fmla="*/ 265894 h 498791"/>
                  <a:gd name="connsiteX3" fmla="*/ 716438 w 1263192"/>
                  <a:gd name="connsiteY3" fmla="*/ 20797 h 498791"/>
                  <a:gd name="connsiteX4" fmla="*/ 1084083 w 1263192"/>
                  <a:gd name="connsiteY4" fmla="*/ 11370 h 498791"/>
                  <a:gd name="connsiteX5" fmla="*/ 1263192 w 1263192"/>
                  <a:gd name="connsiteY5" fmla="*/ 1943 h 498791"/>
                  <a:gd name="connsiteX0" fmla="*/ 0 w 1263192"/>
                  <a:gd name="connsiteY0" fmla="*/ 463805 h 498740"/>
                  <a:gd name="connsiteX1" fmla="*/ 226244 w 1263192"/>
                  <a:gd name="connsiteY1" fmla="*/ 482659 h 498740"/>
                  <a:gd name="connsiteX2" fmla="*/ 556182 w 1263192"/>
                  <a:gd name="connsiteY2" fmla="*/ 265843 h 498740"/>
                  <a:gd name="connsiteX3" fmla="*/ 772999 w 1263192"/>
                  <a:gd name="connsiteY3" fmla="*/ 30173 h 498740"/>
                  <a:gd name="connsiteX4" fmla="*/ 1084083 w 1263192"/>
                  <a:gd name="connsiteY4" fmla="*/ 11319 h 498740"/>
                  <a:gd name="connsiteX5" fmla="*/ 1263192 w 1263192"/>
                  <a:gd name="connsiteY5" fmla="*/ 1892 h 498740"/>
                  <a:gd name="connsiteX0" fmla="*/ 0 w 1263192"/>
                  <a:gd name="connsiteY0" fmla="*/ 463805 h 486816"/>
                  <a:gd name="connsiteX1" fmla="*/ 367646 w 1263192"/>
                  <a:gd name="connsiteY1" fmla="*/ 463805 h 486816"/>
                  <a:gd name="connsiteX2" fmla="*/ 556182 w 1263192"/>
                  <a:gd name="connsiteY2" fmla="*/ 265843 h 486816"/>
                  <a:gd name="connsiteX3" fmla="*/ 772999 w 1263192"/>
                  <a:gd name="connsiteY3" fmla="*/ 30173 h 486816"/>
                  <a:gd name="connsiteX4" fmla="*/ 1084083 w 1263192"/>
                  <a:gd name="connsiteY4" fmla="*/ 11319 h 486816"/>
                  <a:gd name="connsiteX5" fmla="*/ 1263192 w 1263192"/>
                  <a:gd name="connsiteY5" fmla="*/ 1892 h 486816"/>
                  <a:gd name="connsiteX0" fmla="*/ 0 w 1263192"/>
                  <a:gd name="connsiteY0" fmla="*/ 463805 h 486816"/>
                  <a:gd name="connsiteX1" fmla="*/ 414780 w 1263192"/>
                  <a:gd name="connsiteY1" fmla="*/ 463805 h 486816"/>
                  <a:gd name="connsiteX2" fmla="*/ 556182 w 1263192"/>
                  <a:gd name="connsiteY2" fmla="*/ 265843 h 486816"/>
                  <a:gd name="connsiteX3" fmla="*/ 772999 w 1263192"/>
                  <a:gd name="connsiteY3" fmla="*/ 30173 h 486816"/>
                  <a:gd name="connsiteX4" fmla="*/ 1084083 w 1263192"/>
                  <a:gd name="connsiteY4" fmla="*/ 11319 h 486816"/>
                  <a:gd name="connsiteX5" fmla="*/ 1263192 w 1263192"/>
                  <a:gd name="connsiteY5" fmla="*/ 1892 h 486816"/>
                  <a:gd name="connsiteX0" fmla="*/ 0 w 1263192"/>
                  <a:gd name="connsiteY0" fmla="*/ 478598 h 501609"/>
                  <a:gd name="connsiteX1" fmla="*/ 414780 w 1263192"/>
                  <a:gd name="connsiteY1" fmla="*/ 478598 h 501609"/>
                  <a:gd name="connsiteX2" fmla="*/ 556182 w 1263192"/>
                  <a:gd name="connsiteY2" fmla="*/ 280636 h 501609"/>
                  <a:gd name="connsiteX3" fmla="*/ 772999 w 1263192"/>
                  <a:gd name="connsiteY3" fmla="*/ 16686 h 501609"/>
                  <a:gd name="connsiteX4" fmla="*/ 1084083 w 1263192"/>
                  <a:gd name="connsiteY4" fmla="*/ 26112 h 501609"/>
                  <a:gd name="connsiteX5" fmla="*/ 1263192 w 1263192"/>
                  <a:gd name="connsiteY5" fmla="*/ 16685 h 501609"/>
                  <a:gd name="connsiteX0" fmla="*/ 0 w 1263192"/>
                  <a:gd name="connsiteY0" fmla="*/ 494442 h 517453"/>
                  <a:gd name="connsiteX1" fmla="*/ 414780 w 1263192"/>
                  <a:gd name="connsiteY1" fmla="*/ 494442 h 517453"/>
                  <a:gd name="connsiteX2" fmla="*/ 556182 w 1263192"/>
                  <a:gd name="connsiteY2" fmla="*/ 296480 h 517453"/>
                  <a:gd name="connsiteX3" fmla="*/ 772999 w 1263192"/>
                  <a:gd name="connsiteY3" fmla="*/ 32530 h 517453"/>
                  <a:gd name="connsiteX4" fmla="*/ 1084083 w 1263192"/>
                  <a:gd name="connsiteY4" fmla="*/ 4248 h 517453"/>
                  <a:gd name="connsiteX5" fmla="*/ 1263192 w 1263192"/>
                  <a:gd name="connsiteY5" fmla="*/ 32529 h 517453"/>
                  <a:gd name="connsiteX0" fmla="*/ 0 w 1282046"/>
                  <a:gd name="connsiteY0" fmla="*/ 493187 h 516198"/>
                  <a:gd name="connsiteX1" fmla="*/ 414780 w 1282046"/>
                  <a:gd name="connsiteY1" fmla="*/ 493187 h 516198"/>
                  <a:gd name="connsiteX2" fmla="*/ 556182 w 1282046"/>
                  <a:gd name="connsiteY2" fmla="*/ 295225 h 516198"/>
                  <a:gd name="connsiteX3" fmla="*/ 772999 w 1282046"/>
                  <a:gd name="connsiteY3" fmla="*/ 31275 h 516198"/>
                  <a:gd name="connsiteX4" fmla="*/ 1084083 w 1282046"/>
                  <a:gd name="connsiteY4" fmla="*/ 2993 h 516198"/>
                  <a:gd name="connsiteX5" fmla="*/ 1282046 w 1282046"/>
                  <a:gd name="connsiteY5" fmla="*/ 12421 h 516198"/>
                  <a:gd name="connsiteX0" fmla="*/ 0 w 1282046"/>
                  <a:gd name="connsiteY0" fmla="*/ 493187 h 495494"/>
                  <a:gd name="connsiteX1" fmla="*/ 216817 w 1282046"/>
                  <a:gd name="connsiteY1" fmla="*/ 248090 h 495494"/>
                  <a:gd name="connsiteX2" fmla="*/ 556182 w 1282046"/>
                  <a:gd name="connsiteY2" fmla="*/ 295225 h 495494"/>
                  <a:gd name="connsiteX3" fmla="*/ 772999 w 1282046"/>
                  <a:gd name="connsiteY3" fmla="*/ 31275 h 495494"/>
                  <a:gd name="connsiteX4" fmla="*/ 1084083 w 1282046"/>
                  <a:gd name="connsiteY4" fmla="*/ 2993 h 495494"/>
                  <a:gd name="connsiteX5" fmla="*/ 1282046 w 1282046"/>
                  <a:gd name="connsiteY5" fmla="*/ 12421 h 495494"/>
                  <a:gd name="connsiteX0" fmla="*/ 0 w 1282046"/>
                  <a:gd name="connsiteY0" fmla="*/ 491030 h 493754"/>
                  <a:gd name="connsiteX1" fmla="*/ 216817 w 1282046"/>
                  <a:gd name="connsiteY1" fmla="*/ 245933 h 493754"/>
                  <a:gd name="connsiteX2" fmla="*/ 490194 w 1282046"/>
                  <a:gd name="connsiteY2" fmla="*/ 47971 h 493754"/>
                  <a:gd name="connsiteX3" fmla="*/ 772999 w 1282046"/>
                  <a:gd name="connsiteY3" fmla="*/ 29118 h 493754"/>
                  <a:gd name="connsiteX4" fmla="*/ 1084083 w 1282046"/>
                  <a:gd name="connsiteY4" fmla="*/ 836 h 493754"/>
                  <a:gd name="connsiteX5" fmla="*/ 1282046 w 1282046"/>
                  <a:gd name="connsiteY5" fmla="*/ 10264 h 493754"/>
                  <a:gd name="connsiteX0" fmla="*/ 0 w 1282046"/>
                  <a:gd name="connsiteY0" fmla="*/ 519779 h 522503"/>
                  <a:gd name="connsiteX1" fmla="*/ 216817 w 1282046"/>
                  <a:gd name="connsiteY1" fmla="*/ 274682 h 522503"/>
                  <a:gd name="connsiteX2" fmla="*/ 490194 w 1282046"/>
                  <a:gd name="connsiteY2" fmla="*/ 76720 h 522503"/>
                  <a:gd name="connsiteX3" fmla="*/ 782426 w 1282046"/>
                  <a:gd name="connsiteY3" fmla="*/ 1307 h 522503"/>
                  <a:gd name="connsiteX4" fmla="*/ 1084083 w 1282046"/>
                  <a:gd name="connsiteY4" fmla="*/ 29585 h 522503"/>
                  <a:gd name="connsiteX5" fmla="*/ 1282046 w 1282046"/>
                  <a:gd name="connsiteY5" fmla="*/ 39013 h 522503"/>
                  <a:gd name="connsiteX0" fmla="*/ 0 w 1282046"/>
                  <a:gd name="connsiteY0" fmla="*/ 519779 h 522392"/>
                  <a:gd name="connsiteX1" fmla="*/ 235671 w 1282046"/>
                  <a:gd name="connsiteY1" fmla="*/ 265255 h 522392"/>
                  <a:gd name="connsiteX2" fmla="*/ 490194 w 1282046"/>
                  <a:gd name="connsiteY2" fmla="*/ 76720 h 522392"/>
                  <a:gd name="connsiteX3" fmla="*/ 782426 w 1282046"/>
                  <a:gd name="connsiteY3" fmla="*/ 1307 h 522392"/>
                  <a:gd name="connsiteX4" fmla="*/ 1084083 w 1282046"/>
                  <a:gd name="connsiteY4" fmla="*/ 29585 h 522392"/>
                  <a:gd name="connsiteX5" fmla="*/ 1282046 w 1282046"/>
                  <a:gd name="connsiteY5" fmla="*/ 39013 h 522392"/>
                  <a:gd name="connsiteX0" fmla="*/ 0 w 1282046"/>
                  <a:gd name="connsiteY0" fmla="*/ 519779 h 522025"/>
                  <a:gd name="connsiteX1" fmla="*/ 235671 w 1282046"/>
                  <a:gd name="connsiteY1" fmla="*/ 227548 h 522025"/>
                  <a:gd name="connsiteX2" fmla="*/ 490194 w 1282046"/>
                  <a:gd name="connsiteY2" fmla="*/ 76720 h 522025"/>
                  <a:gd name="connsiteX3" fmla="*/ 782426 w 1282046"/>
                  <a:gd name="connsiteY3" fmla="*/ 1307 h 522025"/>
                  <a:gd name="connsiteX4" fmla="*/ 1084083 w 1282046"/>
                  <a:gd name="connsiteY4" fmla="*/ 29585 h 522025"/>
                  <a:gd name="connsiteX5" fmla="*/ 1282046 w 1282046"/>
                  <a:gd name="connsiteY5" fmla="*/ 39013 h 522025"/>
                  <a:gd name="connsiteX0" fmla="*/ 0 w 1282046"/>
                  <a:gd name="connsiteY0" fmla="*/ 519779 h 522191"/>
                  <a:gd name="connsiteX1" fmla="*/ 235671 w 1282046"/>
                  <a:gd name="connsiteY1" fmla="*/ 227548 h 522191"/>
                  <a:gd name="connsiteX2" fmla="*/ 490194 w 1282046"/>
                  <a:gd name="connsiteY2" fmla="*/ 76720 h 522191"/>
                  <a:gd name="connsiteX3" fmla="*/ 782426 w 1282046"/>
                  <a:gd name="connsiteY3" fmla="*/ 1307 h 522191"/>
                  <a:gd name="connsiteX4" fmla="*/ 1084083 w 1282046"/>
                  <a:gd name="connsiteY4" fmla="*/ 29585 h 522191"/>
                  <a:gd name="connsiteX5" fmla="*/ 1282046 w 1282046"/>
                  <a:gd name="connsiteY5" fmla="*/ 39013 h 522191"/>
                  <a:gd name="connsiteX0" fmla="*/ 0 w 1282046"/>
                  <a:gd name="connsiteY0" fmla="*/ 519779 h 519779"/>
                  <a:gd name="connsiteX1" fmla="*/ 235671 w 1282046"/>
                  <a:gd name="connsiteY1" fmla="*/ 227548 h 519779"/>
                  <a:gd name="connsiteX2" fmla="*/ 490194 w 1282046"/>
                  <a:gd name="connsiteY2" fmla="*/ 76720 h 519779"/>
                  <a:gd name="connsiteX3" fmla="*/ 782426 w 1282046"/>
                  <a:gd name="connsiteY3" fmla="*/ 1307 h 519779"/>
                  <a:gd name="connsiteX4" fmla="*/ 1084083 w 1282046"/>
                  <a:gd name="connsiteY4" fmla="*/ 29585 h 519779"/>
                  <a:gd name="connsiteX5" fmla="*/ 1282046 w 1282046"/>
                  <a:gd name="connsiteY5" fmla="*/ 39013 h 519779"/>
                  <a:gd name="connsiteX0" fmla="*/ 0 w 1282046"/>
                  <a:gd name="connsiteY0" fmla="*/ 519779 h 519779"/>
                  <a:gd name="connsiteX1" fmla="*/ 235671 w 1282046"/>
                  <a:gd name="connsiteY1" fmla="*/ 227548 h 519779"/>
                  <a:gd name="connsiteX2" fmla="*/ 490194 w 1282046"/>
                  <a:gd name="connsiteY2" fmla="*/ 76720 h 519779"/>
                  <a:gd name="connsiteX3" fmla="*/ 782426 w 1282046"/>
                  <a:gd name="connsiteY3" fmla="*/ 1307 h 519779"/>
                  <a:gd name="connsiteX4" fmla="*/ 1084083 w 1282046"/>
                  <a:gd name="connsiteY4" fmla="*/ 29585 h 519779"/>
                  <a:gd name="connsiteX5" fmla="*/ 1282046 w 1282046"/>
                  <a:gd name="connsiteY5" fmla="*/ 39013 h 519779"/>
                  <a:gd name="connsiteX0" fmla="*/ 0 w 1282046"/>
                  <a:gd name="connsiteY0" fmla="*/ 519779 h 519779"/>
                  <a:gd name="connsiteX1" fmla="*/ 235671 w 1282046"/>
                  <a:gd name="connsiteY1" fmla="*/ 227548 h 519779"/>
                  <a:gd name="connsiteX2" fmla="*/ 490194 w 1282046"/>
                  <a:gd name="connsiteY2" fmla="*/ 76720 h 519779"/>
                  <a:gd name="connsiteX3" fmla="*/ 782426 w 1282046"/>
                  <a:gd name="connsiteY3" fmla="*/ 1307 h 519779"/>
                  <a:gd name="connsiteX4" fmla="*/ 1084083 w 1282046"/>
                  <a:gd name="connsiteY4" fmla="*/ 29585 h 519779"/>
                  <a:gd name="connsiteX5" fmla="*/ 1282046 w 1282046"/>
                  <a:gd name="connsiteY5" fmla="*/ 39013 h 519779"/>
                  <a:gd name="connsiteX0" fmla="*/ 0 w 1282046"/>
                  <a:gd name="connsiteY0" fmla="*/ 539296 h 539296"/>
                  <a:gd name="connsiteX1" fmla="*/ 235671 w 1282046"/>
                  <a:gd name="connsiteY1" fmla="*/ 247065 h 539296"/>
                  <a:gd name="connsiteX2" fmla="*/ 490194 w 1282046"/>
                  <a:gd name="connsiteY2" fmla="*/ 96237 h 539296"/>
                  <a:gd name="connsiteX3" fmla="*/ 782426 w 1282046"/>
                  <a:gd name="connsiteY3" fmla="*/ 20824 h 539296"/>
                  <a:gd name="connsiteX4" fmla="*/ 1093509 w 1282046"/>
                  <a:gd name="connsiteY4" fmla="*/ 1968 h 539296"/>
                  <a:gd name="connsiteX5" fmla="*/ 1282046 w 1282046"/>
                  <a:gd name="connsiteY5" fmla="*/ 58530 h 539296"/>
                  <a:gd name="connsiteX0" fmla="*/ 0 w 1282046"/>
                  <a:gd name="connsiteY0" fmla="*/ 540955 h 540955"/>
                  <a:gd name="connsiteX1" fmla="*/ 235671 w 1282046"/>
                  <a:gd name="connsiteY1" fmla="*/ 248724 h 540955"/>
                  <a:gd name="connsiteX2" fmla="*/ 490194 w 1282046"/>
                  <a:gd name="connsiteY2" fmla="*/ 97896 h 540955"/>
                  <a:gd name="connsiteX3" fmla="*/ 782426 w 1282046"/>
                  <a:gd name="connsiteY3" fmla="*/ 22483 h 540955"/>
                  <a:gd name="connsiteX4" fmla="*/ 1093509 w 1282046"/>
                  <a:gd name="connsiteY4" fmla="*/ 3627 h 540955"/>
                  <a:gd name="connsiteX5" fmla="*/ 1282046 w 1282046"/>
                  <a:gd name="connsiteY5" fmla="*/ 3628 h 540955"/>
                  <a:gd name="connsiteX0" fmla="*/ 0 w 1282046"/>
                  <a:gd name="connsiteY0" fmla="*/ 584622 h 584622"/>
                  <a:gd name="connsiteX1" fmla="*/ 235671 w 1282046"/>
                  <a:gd name="connsiteY1" fmla="*/ 292391 h 584622"/>
                  <a:gd name="connsiteX2" fmla="*/ 490194 w 1282046"/>
                  <a:gd name="connsiteY2" fmla="*/ 141563 h 584622"/>
                  <a:gd name="connsiteX3" fmla="*/ 782426 w 1282046"/>
                  <a:gd name="connsiteY3" fmla="*/ 66150 h 584622"/>
                  <a:gd name="connsiteX4" fmla="*/ 1093509 w 1282046"/>
                  <a:gd name="connsiteY4" fmla="*/ 160 h 584622"/>
                  <a:gd name="connsiteX5" fmla="*/ 1282046 w 1282046"/>
                  <a:gd name="connsiteY5" fmla="*/ 47295 h 584622"/>
                  <a:gd name="connsiteX0" fmla="*/ 0 w 1329180"/>
                  <a:gd name="connsiteY0" fmla="*/ 632348 h 632348"/>
                  <a:gd name="connsiteX1" fmla="*/ 235671 w 1329180"/>
                  <a:gd name="connsiteY1" fmla="*/ 340117 h 632348"/>
                  <a:gd name="connsiteX2" fmla="*/ 490194 w 1329180"/>
                  <a:gd name="connsiteY2" fmla="*/ 189289 h 632348"/>
                  <a:gd name="connsiteX3" fmla="*/ 782426 w 1329180"/>
                  <a:gd name="connsiteY3" fmla="*/ 113876 h 632348"/>
                  <a:gd name="connsiteX4" fmla="*/ 1093509 w 1329180"/>
                  <a:gd name="connsiteY4" fmla="*/ 47886 h 632348"/>
                  <a:gd name="connsiteX5" fmla="*/ 1329180 w 1329180"/>
                  <a:gd name="connsiteY5" fmla="*/ 753 h 632348"/>
                  <a:gd name="connsiteX0" fmla="*/ 0 w 1329180"/>
                  <a:gd name="connsiteY0" fmla="*/ 632295 h 632295"/>
                  <a:gd name="connsiteX1" fmla="*/ 235671 w 1329180"/>
                  <a:gd name="connsiteY1" fmla="*/ 340064 h 632295"/>
                  <a:gd name="connsiteX2" fmla="*/ 490194 w 1329180"/>
                  <a:gd name="connsiteY2" fmla="*/ 189236 h 632295"/>
                  <a:gd name="connsiteX3" fmla="*/ 791853 w 1329180"/>
                  <a:gd name="connsiteY3" fmla="*/ 94969 h 632295"/>
                  <a:gd name="connsiteX4" fmla="*/ 1093509 w 1329180"/>
                  <a:gd name="connsiteY4" fmla="*/ 47833 h 632295"/>
                  <a:gd name="connsiteX5" fmla="*/ 1329180 w 1329180"/>
                  <a:gd name="connsiteY5" fmla="*/ 700 h 632295"/>
                  <a:gd name="connsiteX0" fmla="*/ 0 w 1329180"/>
                  <a:gd name="connsiteY0" fmla="*/ 632295 h 632295"/>
                  <a:gd name="connsiteX1" fmla="*/ 235671 w 1329180"/>
                  <a:gd name="connsiteY1" fmla="*/ 340064 h 632295"/>
                  <a:gd name="connsiteX2" fmla="*/ 490194 w 1329180"/>
                  <a:gd name="connsiteY2" fmla="*/ 189236 h 632295"/>
                  <a:gd name="connsiteX3" fmla="*/ 791853 w 1329180"/>
                  <a:gd name="connsiteY3" fmla="*/ 94969 h 632295"/>
                  <a:gd name="connsiteX4" fmla="*/ 1093509 w 1329180"/>
                  <a:gd name="connsiteY4" fmla="*/ 47833 h 632295"/>
                  <a:gd name="connsiteX5" fmla="*/ 1329180 w 1329180"/>
                  <a:gd name="connsiteY5" fmla="*/ 700 h 632295"/>
                  <a:gd name="connsiteX0" fmla="*/ 0 w 1348034"/>
                  <a:gd name="connsiteY0" fmla="*/ 604865 h 604865"/>
                  <a:gd name="connsiteX1" fmla="*/ 235671 w 1348034"/>
                  <a:gd name="connsiteY1" fmla="*/ 312634 h 604865"/>
                  <a:gd name="connsiteX2" fmla="*/ 490194 w 1348034"/>
                  <a:gd name="connsiteY2" fmla="*/ 161806 h 604865"/>
                  <a:gd name="connsiteX3" fmla="*/ 791853 w 1348034"/>
                  <a:gd name="connsiteY3" fmla="*/ 67539 h 604865"/>
                  <a:gd name="connsiteX4" fmla="*/ 1093509 w 1348034"/>
                  <a:gd name="connsiteY4" fmla="*/ 20403 h 604865"/>
                  <a:gd name="connsiteX5" fmla="*/ 1348034 w 1348034"/>
                  <a:gd name="connsiteY5" fmla="*/ 1551 h 604865"/>
                  <a:gd name="connsiteX0" fmla="*/ 0 w 1385742"/>
                  <a:gd name="connsiteY0" fmla="*/ 754348 h 754348"/>
                  <a:gd name="connsiteX1" fmla="*/ 235671 w 1385742"/>
                  <a:gd name="connsiteY1" fmla="*/ 462117 h 754348"/>
                  <a:gd name="connsiteX2" fmla="*/ 490194 w 1385742"/>
                  <a:gd name="connsiteY2" fmla="*/ 311289 h 754348"/>
                  <a:gd name="connsiteX3" fmla="*/ 791853 w 1385742"/>
                  <a:gd name="connsiteY3" fmla="*/ 217022 h 754348"/>
                  <a:gd name="connsiteX4" fmla="*/ 1093509 w 1385742"/>
                  <a:gd name="connsiteY4" fmla="*/ 169886 h 754348"/>
                  <a:gd name="connsiteX5" fmla="*/ 1385742 w 1385742"/>
                  <a:gd name="connsiteY5" fmla="*/ 205 h 754348"/>
                  <a:gd name="connsiteX0" fmla="*/ 0 w 1385742"/>
                  <a:gd name="connsiteY0" fmla="*/ 754420 h 754420"/>
                  <a:gd name="connsiteX1" fmla="*/ 235671 w 1385742"/>
                  <a:gd name="connsiteY1" fmla="*/ 462189 h 754420"/>
                  <a:gd name="connsiteX2" fmla="*/ 490194 w 1385742"/>
                  <a:gd name="connsiteY2" fmla="*/ 311361 h 754420"/>
                  <a:gd name="connsiteX3" fmla="*/ 791853 w 1385742"/>
                  <a:gd name="connsiteY3" fmla="*/ 217094 h 754420"/>
                  <a:gd name="connsiteX4" fmla="*/ 1093509 w 1385742"/>
                  <a:gd name="connsiteY4" fmla="*/ 132250 h 754420"/>
                  <a:gd name="connsiteX5" fmla="*/ 1385742 w 1385742"/>
                  <a:gd name="connsiteY5" fmla="*/ 277 h 754420"/>
                  <a:gd name="connsiteX0" fmla="*/ 0 w 1385742"/>
                  <a:gd name="connsiteY0" fmla="*/ 773239 h 773239"/>
                  <a:gd name="connsiteX1" fmla="*/ 235671 w 1385742"/>
                  <a:gd name="connsiteY1" fmla="*/ 481008 h 773239"/>
                  <a:gd name="connsiteX2" fmla="*/ 490194 w 1385742"/>
                  <a:gd name="connsiteY2" fmla="*/ 330180 h 773239"/>
                  <a:gd name="connsiteX3" fmla="*/ 791853 w 1385742"/>
                  <a:gd name="connsiteY3" fmla="*/ 235913 h 773239"/>
                  <a:gd name="connsiteX4" fmla="*/ 1093509 w 1385742"/>
                  <a:gd name="connsiteY4" fmla="*/ 151069 h 773239"/>
                  <a:gd name="connsiteX5" fmla="*/ 1385742 w 1385742"/>
                  <a:gd name="connsiteY5" fmla="*/ 242 h 773239"/>
                  <a:gd name="connsiteX0" fmla="*/ 0 w 1385742"/>
                  <a:gd name="connsiteY0" fmla="*/ 773259 h 773259"/>
                  <a:gd name="connsiteX1" fmla="*/ 235671 w 1385742"/>
                  <a:gd name="connsiteY1" fmla="*/ 481028 h 773259"/>
                  <a:gd name="connsiteX2" fmla="*/ 490194 w 1385742"/>
                  <a:gd name="connsiteY2" fmla="*/ 330200 h 773259"/>
                  <a:gd name="connsiteX3" fmla="*/ 791853 w 1385742"/>
                  <a:gd name="connsiteY3" fmla="*/ 235933 h 773259"/>
                  <a:gd name="connsiteX4" fmla="*/ 1093509 w 1385742"/>
                  <a:gd name="connsiteY4" fmla="*/ 141662 h 773259"/>
                  <a:gd name="connsiteX5" fmla="*/ 1385742 w 1385742"/>
                  <a:gd name="connsiteY5" fmla="*/ 262 h 773259"/>
                  <a:gd name="connsiteX0" fmla="*/ 0 w 1385742"/>
                  <a:gd name="connsiteY0" fmla="*/ 773270 h 773270"/>
                  <a:gd name="connsiteX1" fmla="*/ 235671 w 1385742"/>
                  <a:gd name="connsiteY1" fmla="*/ 481039 h 773270"/>
                  <a:gd name="connsiteX2" fmla="*/ 490194 w 1385742"/>
                  <a:gd name="connsiteY2" fmla="*/ 330211 h 773270"/>
                  <a:gd name="connsiteX3" fmla="*/ 791853 w 1385742"/>
                  <a:gd name="connsiteY3" fmla="*/ 264224 h 773270"/>
                  <a:gd name="connsiteX4" fmla="*/ 1093509 w 1385742"/>
                  <a:gd name="connsiteY4" fmla="*/ 141673 h 773270"/>
                  <a:gd name="connsiteX5" fmla="*/ 1385742 w 1385742"/>
                  <a:gd name="connsiteY5" fmla="*/ 273 h 77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85742" h="773270">
                    <a:moveTo>
                      <a:pt x="0" y="773270"/>
                    </a:moveTo>
                    <a:cubicBezTo>
                      <a:pt x="52633" y="688428"/>
                      <a:pt x="144546" y="564308"/>
                      <a:pt x="235671" y="481039"/>
                    </a:cubicBezTo>
                    <a:cubicBezTo>
                      <a:pt x="326796" y="397770"/>
                      <a:pt x="397497" y="366347"/>
                      <a:pt x="490194" y="330211"/>
                    </a:cubicBezTo>
                    <a:cubicBezTo>
                      <a:pt x="582891" y="294075"/>
                      <a:pt x="691301" y="295647"/>
                      <a:pt x="791853" y="264224"/>
                    </a:cubicBezTo>
                    <a:cubicBezTo>
                      <a:pt x="892406" y="232801"/>
                      <a:pt x="994528" y="185665"/>
                      <a:pt x="1093509" y="141673"/>
                    </a:cubicBezTo>
                    <a:cubicBezTo>
                      <a:pt x="1192490" y="97681"/>
                      <a:pt x="1347249" y="-6012"/>
                      <a:pt x="1385742" y="273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20" name="Group 119"/>
              <p:cNvGrpSpPr/>
              <p:nvPr/>
            </p:nvGrpSpPr>
            <p:grpSpPr>
              <a:xfrm>
                <a:off x="5846522" y="696620"/>
                <a:ext cx="2400570" cy="1691470"/>
                <a:chOff x="5846522" y="696620"/>
                <a:chExt cx="2400570" cy="1691470"/>
              </a:xfrm>
            </p:grpSpPr>
            <p:grpSp>
              <p:nvGrpSpPr>
                <p:cNvPr id="131" name="Group 130"/>
                <p:cNvGrpSpPr/>
                <p:nvPr/>
              </p:nvGrpSpPr>
              <p:grpSpPr>
                <a:xfrm>
                  <a:off x="5846522" y="696620"/>
                  <a:ext cx="2400570" cy="1691470"/>
                  <a:chOff x="484188" y="1613835"/>
                  <a:chExt cx="2400570" cy="1691470"/>
                </a:xfrm>
              </p:grpSpPr>
              <p:grpSp>
                <p:nvGrpSpPr>
                  <p:cNvPr id="134" name="Group 133"/>
                  <p:cNvGrpSpPr/>
                  <p:nvPr/>
                </p:nvGrpSpPr>
                <p:grpSpPr>
                  <a:xfrm>
                    <a:off x="484188" y="2050532"/>
                    <a:ext cx="1717404" cy="1254773"/>
                    <a:chOff x="6553200" y="3284459"/>
                    <a:chExt cx="1717404" cy="1254773"/>
                  </a:xfrm>
                </p:grpSpPr>
                <p:grpSp>
                  <p:nvGrpSpPr>
                    <p:cNvPr id="136" name="Group 135"/>
                    <p:cNvGrpSpPr/>
                    <p:nvPr/>
                  </p:nvGrpSpPr>
                  <p:grpSpPr>
                    <a:xfrm>
                      <a:off x="6553200" y="3284459"/>
                      <a:ext cx="1717404" cy="1254773"/>
                      <a:chOff x="2221414" y="2832852"/>
                      <a:chExt cx="1717404" cy="1254773"/>
                    </a:xfrm>
                  </p:grpSpPr>
                  <p:grpSp>
                    <p:nvGrpSpPr>
                      <p:cNvPr id="138" name="Group 137"/>
                      <p:cNvGrpSpPr/>
                      <p:nvPr/>
                    </p:nvGrpSpPr>
                    <p:grpSpPr>
                      <a:xfrm>
                        <a:off x="2221414" y="2832852"/>
                        <a:ext cx="1656397" cy="914400"/>
                        <a:chOff x="2221414" y="2832852"/>
                        <a:chExt cx="1656397" cy="914400"/>
                      </a:xfrm>
                    </p:grpSpPr>
                    <p:grpSp>
                      <p:nvGrpSpPr>
                        <p:cNvPr id="140" name="Group 139"/>
                        <p:cNvGrpSpPr/>
                        <p:nvPr/>
                      </p:nvGrpSpPr>
                      <p:grpSpPr>
                        <a:xfrm>
                          <a:off x="2658611" y="2832852"/>
                          <a:ext cx="1219200" cy="914400"/>
                          <a:chOff x="2658611" y="2832852"/>
                          <a:chExt cx="1219200" cy="914400"/>
                        </a:xfrm>
                      </p:grpSpPr>
                      <p:cxnSp>
                        <p:nvCxnSpPr>
                          <p:cNvPr id="142" name="Straight Arrow Connector 141"/>
                          <p:cNvCxnSpPr/>
                          <p:nvPr/>
                        </p:nvCxnSpPr>
                        <p:spPr>
                          <a:xfrm flipV="1">
                            <a:off x="2667000" y="2832852"/>
                            <a:ext cx="0" cy="9144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43" name="Straight Arrow Connector 142"/>
                          <p:cNvCxnSpPr/>
                          <p:nvPr/>
                        </p:nvCxnSpPr>
                        <p:spPr>
                          <a:xfrm rot="5400000" flipV="1">
                            <a:off x="3268211" y="3114243"/>
                            <a:ext cx="0" cy="12192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141" name="TextBox 140"/>
                        <p:cNvSpPr txBox="1"/>
                        <p:nvPr/>
                      </p:nvSpPr>
                      <p:spPr>
                        <a:xfrm>
                          <a:off x="2221414" y="2988559"/>
                          <a:ext cx="461665" cy="66511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vert="vert270" wrap="none" rtlCol="0">
                          <a:spAutoFit/>
                        </a:bodyPr>
                        <a:lstStyle/>
                        <a:p>
                          <a:r>
                            <a:rPr lang="en-US" dirty="0" smtClean="0">
                              <a:solidFill>
                                <a:srgbClr val="0000CC"/>
                              </a:solidFill>
                            </a:rPr>
                            <a:t>Value</a:t>
                          </a:r>
                          <a:endParaRPr lang="en-US" dirty="0">
                            <a:solidFill>
                              <a:srgbClr val="0000CC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139" name="TextBox 138"/>
                      <p:cNvSpPr txBox="1"/>
                      <p:nvPr/>
                    </p:nvSpPr>
                    <p:spPr>
                      <a:xfrm>
                        <a:off x="2597603" y="3718293"/>
                        <a:ext cx="13412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parameter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  <p:cxnSp>
                  <p:nvCxnSpPr>
                    <p:cNvPr id="137" name="Straight Arrow Connector 136"/>
                    <p:cNvCxnSpPr/>
                    <p:nvPr/>
                  </p:nvCxnSpPr>
                  <p:spPr>
                    <a:xfrm flipV="1">
                      <a:off x="6996240" y="3511695"/>
                      <a:ext cx="245013" cy="487700"/>
                    </a:xfrm>
                    <a:prstGeom prst="straightConnector1">
                      <a:avLst/>
                    </a:prstGeom>
                    <a:ln w="38100">
                      <a:solidFill>
                        <a:srgbClr val="00CC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35" name="Straight Arrow Connector 134"/>
                  <p:cNvCxnSpPr/>
                  <p:nvPr/>
                </p:nvCxnSpPr>
                <p:spPr>
                  <a:xfrm flipV="1">
                    <a:off x="2394025" y="1613835"/>
                    <a:ext cx="490733" cy="290046"/>
                  </a:xfrm>
                  <a:prstGeom prst="straightConnector1">
                    <a:avLst/>
                  </a:prstGeom>
                  <a:ln w="38100" cmpd="dbl">
                    <a:solidFill>
                      <a:srgbClr val="00CC00"/>
                    </a:solidFill>
                    <a:prstDash val="solid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32" name="Straight Arrow Connector 131"/>
                <p:cNvCxnSpPr/>
                <p:nvPr/>
              </p:nvCxnSpPr>
              <p:spPr>
                <a:xfrm flipH="1">
                  <a:off x="6315582" y="987757"/>
                  <a:ext cx="1466960" cy="822188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prstDash val="sysDot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44" name="Group 143"/>
          <p:cNvGrpSpPr/>
          <p:nvPr/>
        </p:nvGrpSpPr>
        <p:grpSpPr>
          <a:xfrm>
            <a:off x="6005786" y="3312526"/>
            <a:ext cx="2400570" cy="1531211"/>
            <a:chOff x="5846522" y="696620"/>
            <a:chExt cx="2400570" cy="1531211"/>
          </a:xfrm>
        </p:grpSpPr>
        <p:sp>
          <p:nvSpPr>
            <p:cNvPr id="145" name="Freeform 144"/>
            <p:cNvSpPr/>
            <p:nvPr/>
          </p:nvSpPr>
          <p:spPr>
            <a:xfrm>
              <a:off x="6334812" y="1036685"/>
              <a:ext cx="1385742" cy="773259"/>
            </a:xfrm>
            <a:custGeom>
              <a:avLst/>
              <a:gdLst>
                <a:gd name="connsiteX0" fmla="*/ 0 w 1263192"/>
                <a:gd name="connsiteY0" fmla="*/ 472175 h 509202"/>
                <a:gd name="connsiteX1" fmla="*/ 226244 w 1263192"/>
                <a:gd name="connsiteY1" fmla="*/ 491029 h 509202"/>
                <a:gd name="connsiteX2" fmla="*/ 499621 w 1263192"/>
                <a:gd name="connsiteY2" fmla="*/ 245932 h 509202"/>
                <a:gd name="connsiteX3" fmla="*/ 650450 w 1263192"/>
                <a:gd name="connsiteY3" fmla="*/ 29116 h 509202"/>
                <a:gd name="connsiteX4" fmla="*/ 1084083 w 1263192"/>
                <a:gd name="connsiteY4" fmla="*/ 835 h 509202"/>
                <a:gd name="connsiteX5" fmla="*/ 1263192 w 1263192"/>
                <a:gd name="connsiteY5" fmla="*/ 10262 h 509202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650450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716438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3255 h 508190"/>
                <a:gd name="connsiteX1" fmla="*/ 226244 w 1263192"/>
                <a:gd name="connsiteY1" fmla="*/ 492109 h 508190"/>
                <a:gd name="connsiteX2" fmla="*/ 556182 w 1263192"/>
                <a:gd name="connsiteY2" fmla="*/ 275293 h 508190"/>
                <a:gd name="connsiteX3" fmla="*/ 716438 w 1263192"/>
                <a:gd name="connsiteY3" fmla="*/ 30196 h 508190"/>
                <a:gd name="connsiteX4" fmla="*/ 1084083 w 1263192"/>
                <a:gd name="connsiteY4" fmla="*/ 1915 h 508190"/>
                <a:gd name="connsiteX5" fmla="*/ 1263192 w 1263192"/>
                <a:gd name="connsiteY5" fmla="*/ 11342 h 508190"/>
                <a:gd name="connsiteX0" fmla="*/ 0 w 1263192"/>
                <a:gd name="connsiteY0" fmla="*/ 463856 h 498791"/>
                <a:gd name="connsiteX1" fmla="*/ 226244 w 1263192"/>
                <a:gd name="connsiteY1" fmla="*/ 482710 h 498791"/>
                <a:gd name="connsiteX2" fmla="*/ 556182 w 1263192"/>
                <a:gd name="connsiteY2" fmla="*/ 265894 h 498791"/>
                <a:gd name="connsiteX3" fmla="*/ 716438 w 1263192"/>
                <a:gd name="connsiteY3" fmla="*/ 20797 h 498791"/>
                <a:gd name="connsiteX4" fmla="*/ 1084083 w 1263192"/>
                <a:gd name="connsiteY4" fmla="*/ 11370 h 498791"/>
                <a:gd name="connsiteX5" fmla="*/ 1263192 w 1263192"/>
                <a:gd name="connsiteY5" fmla="*/ 1943 h 498791"/>
                <a:gd name="connsiteX0" fmla="*/ 0 w 1263192"/>
                <a:gd name="connsiteY0" fmla="*/ 463805 h 498740"/>
                <a:gd name="connsiteX1" fmla="*/ 226244 w 1263192"/>
                <a:gd name="connsiteY1" fmla="*/ 482659 h 498740"/>
                <a:gd name="connsiteX2" fmla="*/ 556182 w 1263192"/>
                <a:gd name="connsiteY2" fmla="*/ 265843 h 498740"/>
                <a:gd name="connsiteX3" fmla="*/ 772999 w 1263192"/>
                <a:gd name="connsiteY3" fmla="*/ 30173 h 498740"/>
                <a:gd name="connsiteX4" fmla="*/ 1084083 w 1263192"/>
                <a:gd name="connsiteY4" fmla="*/ 11319 h 498740"/>
                <a:gd name="connsiteX5" fmla="*/ 1263192 w 1263192"/>
                <a:gd name="connsiteY5" fmla="*/ 1892 h 498740"/>
                <a:gd name="connsiteX0" fmla="*/ 0 w 1263192"/>
                <a:gd name="connsiteY0" fmla="*/ 463805 h 486816"/>
                <a:gd name="connsiteX1" fmla="*/ 367646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63805 h 486816"/>
                <a:gd name="connsiteX1" fmla="*/ 414780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78598 h 501609"/>
                <a:gd name="connsiteX1" fmla="*/ 414780 w 1263192"/>
                <a:gd name="connsiteY1" fmla="*/ 478598 h 501609"/>
                <a:gd name="connsiteX2" fmla="*/ 556182 w 1263192"/>
                <a:gd name="connsiteY2" fmla="*/ 280636 h 501609"/>
                <a:gd name="connsiteX3" fmla="*/ 772999 w 1263192"/>
                <a:gd name="connsiteY3" fmla="*/ 16686 h 501609"/>
                <a:gd name="connsiteX4" fmla="*/ 1084083 w 1263192"/>
                <a:gd name="connsiteY4" fmla="*/ 26112 h 501609"/>
                <a:gd name="connsiteX5" fmla="*/ 1263192 w 1263192"/>
                <a:gd name="connsiteY5" fmla="*/ 16685 h 501609"/>
                <a:gd name="connsiteX0" fmla="*/ 0 w 1263192"/>
                <a:gd name="connsiteY0" fmla="*/ 494442 h 517453"/>
                <a:gd name="connsiteX1" fmla="*/ 414780 w 1263192"/>
                <a:gd name="connsiteY1" fmla="*/ 494442 h 517453"/>
                <a:gd name="connsiteX2" fmla="*/ 556182 w 1263192"/>
                <a:gd name="connsiteY2" fmla="*/ 296480 h 517453"/>
                <a:gd name="connsiteX3" fmla="*/ 772999 w 1263192"/>
                <a:gd name="connsiteY3" fmla="*/ 32530 h 517453"/>
                <a:gd name="connsiteX4" fmla="*/ 1084083 w 1263192"/>
                <a:gd name="connsiteY4" fmla="*/ 4248 h 517453"/>
                <a:gd name="connsiteX5" fmla="*/ 1263192 w 1263192"/>
                <a:gd name="connsiteY5" fmla="*/ 32529 h 517453"/>
                <a:gd name="connsiteX0" fmla="*/ 0 w 1282046"/>
                <a:gd name="connsiteY0" fmla="*/ 493187 h 516198"/>
                <a:gd name="connsiteX1" fmla="*/ 414780 w 1282046"/>
                <a:gd name="connsiteY1" fmla="*/ 493187 h 516198"/>
                <a:gd name="connsiteX2" fmla="*/ 556182 w 1282046"/>
                <a:gd name="connsiteY2" fmla="*/ 295225 h 516198"/>
                <a:gd name="connsiteX3" fmla="*/ 772999 w 1282046"/>
                <a:gd name="connsiteY3" fmla="*/ 31275 h 516198"/>
                <a:gd name="connsiteX4" fmla="*/ 1084083 w 1282046"/>
                <a:gd name="connsiteY4" fmla="*/ 2993 h 516198"/>
                <a:gd name="connsiteX5" fmla="*/ 1282046 w 1282046"/>
                <a:gd name="connsiteY5" fmla="*/ 12421 h 516198"/>
                <a:gd name="connsiteX0" fmla="*/ 0 w 1282046"/>
                <a:gd name="connsiteY0" fmla="*/ 493187 h 495494"/>
                <a:gd name="connsiteX1" fmla="*/ 216817 w 1282046"/>
                <a:gd name="connsiteY1" fmla="*/ 248090 h 495494"/>
                <a:gd name="connsiteX2" fmla="*/ 556182 w 1282046"/>
                <a:gd name="connsiteY2" fmla="*/ 295225 h 495494"/>
                <a:gd name="connsiteX3" fmla="*/ 772999 w 1282046"/>
                <a:gd name="connsiteY3" fmla="*/ 31275 h 495494"/>
                <a:gd name="connsiteX4" fmla="*/ 1084083 w 1282046"/>
                <a:gd name="connsiteY4" fmla="*/ 2993 h 495494"/>
                <a:gd name="connsiteX5" fmla="*/ 1282046 w 1282046"/>
                <a:gd name="connsiteY5" fmla="*/ 12421 h 495494"/>
                <a:gd name="connsiteX0" fmla="*/ 0 w 1282046"/>
                <a:gd name="connsiteY0" fmla="*/ 491030 h 493754"/>
                <a:gd name="connsiteX1" fmla="*/ 216817 w 1282046"/>
                <a:gd name="connsiteY1" fmla="*/ 245933 h 493754"/>
                <a:gd name="connsiteX2" fmla="*/ 490194 w 1282046"/>
                <a:gd name="connsiteY2" fmla="*/ 47971 h 493754"/>
                <a:gd name="connsiteX3" fmla="*/ 772999 w 1282046"/>
                <a:gd name="connsiteY3" fmla="*/ 29118 h 493754"/>
                <a:gd name="connsiteX4" fmla="*/ 1084083 w 1282046"/>
                <a:gd name="connsiteY4" fmla="*/ 836 h 493754"/>
                <a:gd name="connsiteX5" fmla="*/ 1282046 w 1282046"/>
                <a:gd name="connsiteY5" fmla="*/ 10264 h 493754"/>
                <a:gd name="connsiteX0" fmla="*/ 0 w 1282046"/>
                <a:gd name="connsiteY0" fmla="*/ 519779 h 522503"/>
                <a:gd name="connsiteX1" fmla="*/ 216817 w 1282046"/>
                <a:gd name="connsiteY1" fmla="*/ 274682 h 522503"/>
                <a:gd name="connsiteX2" fmla="*/ 490194 w 1282046"/>
                <a:gd name="connsiteY2" fmla="*/ 76720 h 522503"/>
                <a:gd name="connsiteX3" fmla="*/ 782426 w 1282046"/>
                <a:gd name="connsiteY3" fmla="*/ 1307 h 522503"/>
                <a:gd name="connsiteX4" fmla="*/ 1084083 w 1282046"/>
                <a:gd name="connsiteY4" fmla="*/ 29585 h 522503"/>
                <a:gd name="connsiteX5" fmla="*/ 1282046 w 1282046"/>
                <a:gd name="connsiteY5" fmla="*/ 39013 h 522503"/>
                <a:gd name="connsiteX0" fmla="*/ 0 w 1282046"/>
                <a:gd name="connsiteY0" fmla="*/ 519779 h 522392"/>
                <a:gd name="connsiteX1" fmla="*/ 235671 w 1282046"/>
                <a:gd name="connsiteY1" fmla="*/ 265255 h 522392"/>
                <a:gd name="connsiteX2" fmla="*/ 490194 w 1282046"/>
                <a:gd name="connsiteY2" fmla="*/ 76720 h 522392"/>
                <a:gd name="connsiteX3" fmla="*/ 782426 w 1282046"/>
                <a:gd name="connsiteY3" fmla="*/ 1307 h 522392"/>
                <a:gd name="connsiteX4" fmla="*/ 1084083 w 1282046"/>
                <a:gd name="connsiteY4" fmla="*/ 29585 h 522392"/>
                <a:gd name="connsiteX5" fmla="*/ 1282046 w 1282046"/>
                <a:gd name="connsiteY5" fmla="*/ 39013 h 522392"/>
                <a:gd name="connsiteX0" fmla="*/ 0 w 1282046"/>
                <a:gd name="connsiteY0" fmla="*/ 519779 h 522025"/>
                <a:gd name="connsiteX1" fmla="*/ 235671 w 1282046"/>
                <a:gd name="connsiteY1" fmla="*/ 227548 h 522025"/>
                <a:gd name="connsiteX2" fmla="*/ 490194 w 1282046"/>
                <a:gd name="connsiteY2" fmla="*/ 76720 h 522025"/>
                <a:gd name="connsiteX3" fmla="*/ 782426 w 1282046"/>
                <a:gd name="connsiteY3" fmla="*/ 1307 h 522025"/>
                <a:gd name="connsiteX4" fmla="*/ 1084083 w 1282046"/>
                <a:gd name="connsiteY4" fmla="*/ 29585 h 522025"/>
                <a:gd name="connsiteX5" fmla="*/ 1282046 w 1282046"/>
                <a:gd name="connsiteY5" fmla="*/ 39013 h 522025"/>
                <a:gd name="connsiteX0" fmla="*/ 0 w 1282046"/>
                <a:gd name="connsiteY0" fmla="*/ 519779 h 522191"/>
                <a:gd name="connsiteX1" fmla="*/ 235671 w 1282046"/>
                <a:gd name="connsiteY1" fmla="*/ 227548 h 522191"/>
                <a:gd name="connsiteX2" fmla="*/ 490194 w 1282046"/>
                <a:gd name="connsiteY2" fmla="*/ 76720 h 522191"/>
                <a:gd name="connsiteX3" fmla="*/ 782426 w 1282046"/>
                <a:gd name="connsiteY3" fmla="*/ 1307 h 522191"/>
                <a:gd name="connsiteX4" fmla="*/ 1084083 w 1282046"/>
                <a:gd name="connsiteY4" fmla="*/ 29585 h 522191"/>
                <a:gd name="connsiteX5" fmla="*/ 1282046 w 1282046"/>
                <a:gd name="connsiteY5" fmla="*/ 39013 h 522191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39296 h 539296"/>
                <a:gd name="connsiteX1" fmla="*/ 235671 w 1282046"/>
                <a:gd name="connsiteY1" fmla="*/ 247065 h 539296"/>
                <a:gd name="connsiteX2" fmla="*/ 490194 w 1282046"/>
                <a:gd name="connsiteY2" fmla="*/ 96237 h 539296"/>
                <a:gd name="connsiteX3" fmla="*/ 782426 w 1282046"/>
                <a:gd name="connsiteY3" fmla="*/ 20824 h 539296"/>
                <a:gd name="connsiteX4" fmla="*/ 1093509 w 1282046"/>
                <a:gd name="connsiteY4" fmla="*/ 1968 h 539296"/>
                <a:gd name="connsiteX5" fmla="*/ 1282046 w 1282046"/>
                <a:gd name="connsiteY5" fmla="*/ 58530 h 539296"/>
                <a:gd name="connsiteX0" fmla="*/ 0 w 1282046"/>
                <a:gd name="connsiteY0" fmla="*/ 540955 h 540955"/>
                <a:gd name="connsiteX1" fmla="*/ 235671 w 1282046"/>
                <a:gd name="connsiteY1" fmla="*/ 248724 h 540955"/>
                <a:gd name="connsiteX2" fmla="*/ 490194 w 1282046"/>
                <a:gd name="connsiteY2" fmla="*/ 97896 h 540955"/>
                <a:gd name="connsiteX3" fmla="*/ 782426 w 1282046"/>
                <a:gd name="connsiteY3" fmla="*/ 22483 h 540955"/>
                <a:gd name="connsiteX4" fmla="*/ 1093509 w 1282046"/>
                <a:gd name="connsiteY4" fmla="*/ 3627 h 540955"/>
                <a:gd name="connsiteX5" fmla="*/ 1282046 w 1282046"/>
                <a:gd name="connsiteY5" fmla="*/ 3628 h 540955"/>
                <a:gd name="connsiteX0" fmla="*/ 0 w 1282046"/>
                <a:gd name="connsiteY0" fmla="*/ 584622 h 584622"/>
                <a:gd name="connsiteX1" fmla="*/ 235671 w 1282046"/>
                <a:gd name="connsiteY1" fmla="*/ 292391 h 584622"/>
                <a:gd name="connsiteX2" fmla="*/ 490194 w 1282046"/>
                <a:gd name="connsiteY2" fmla="*/ 141563 h 584622"/>
                <a:gd name="connsiteX3" fmla="*/ 782426 w 1282046"/>
                <a:gd name="connsiteY3" fmla="*/ 66150 h 584622"/>
                <a:gd name="connsiteX4" fmla="*/ 1093509 w 1282046"/>
                <a:gd name="connsiteY4" fmla="*/ 160 h 584622"/>
                <a:gd name="connsiteX5" fmla="*/ 1282046 w 1282046"/>
                <a:gd name="connsiteY5" fmla="*/ 47295 h 584622"/>
                <a:gd name="connsiteX0" fmla="*/ 0 w 1329180"/>
                <a:gd name="connsiteY0" fmla="*/ 632348 h 632348"/>
                <a:gd name="connsiteX1" fmla="*/ 235671 w 1329180"/>
                <a:gd name="connsiteY1" fmla="*/ 340117 h 632348"/>
                <a:gd name="connsiteX2" fmla="*/ 490194 w 1329180"/>
                <a:gd name="connsiteY2" fmla="*/ 189289 h 632348"/>
                <a:gd name="connsiteX3" fmla="*/ 782426 w 1329180"/>
                <a:gd name="connsiteY3" fmla="*/ 113876 h 632348"/>
                <a:gd name="connsiteX4" fmla="*/ 1093509 w 1329180"/>
                <a:gd name="connsiteY4" fmla="*/ 47886 h 632348"/>
                <a:gd name="connsiteX5" fmla="*/ 1329180 w 1329180"/>
                <a:gd name="connsiteY5" fmla="*/ 753 h 632348"/>
                <a:gd name="connsiteX0" fmla="*/ 0 w 1329180"/>
                <a:gd name="connsiteY0" fmla="*/ 632295 h 632295"/>
                <a:gd name="connsiteX1" fmla="*/ 235671 w 1329180"/>
                <a:gd name="connsiteY1" fmla="*/ 340064 h 632295"/>
                <a:gd name="connsiteX2" fmla="*/ 490194 w 1329180"/>
                <a:gd name="connsiteY2" fmla="*/ 189236 h 632295"/>
                <a:gd name="connsiteX3" fmla="*/ 791853 w 1329180"/>
                <a:gd name="connsiteY3" fmla="*/ 94969 h 632295"/>
                <a:gd name="connsiteX4" fmla="*/ 1093509 w 1329180"/>
                <a:gd name="connsiteY4" fmla="*/ 47833 h 632295"/>
                <a:gd name="connsiteX5" fmla="*/ 1329180 w 1329180"/>
                <a:gd name="connsiteY5" fmla="*/ 700 h 632295"/>
                <a:gd name="connsiteX0" fmla="*/ 0 w 1329180"/>
                <a:gd name="connsiteY0" fmla="*/ 632295 h 632295"/>
                <a:gd name="connsiteX1" fmla="*/ 235671 w 1329180"/>
                <a:gd name="connsiteY1" fmla="*/ 340064 h 632295"/>
                <a:gd name="connsiteX2" fmla="*/ 490194 w 1329180"/>
                <a:gd name="connsiteY2" fmla="*/ 189236 h 632295"/>
                <a:gd name="connsiteX3" fmla="*/ 791853 w 1329180"/>
                <a:gd name="connsiteY3" fmla="*/ 94969 h 632295"/>
                <a:gd name="connsiteX4" fmla="*/ 1093509 w 1329180"/>
                <a:gd name="connsiteY4" fmla="*/ 47833 h 632295"/>
                <a:gd name="connsiteX5" fmla="*/ 1329180 w 1329180"/>
                <a:gd name="connsiteY5" fmla="*/ 700 h 632295"/>
                <a:gd name="connsiteX0" fmla="*/ 0 w 1348034"/>
                <a:gd name="connsiteY0" fmla="*/ 604865 h 604865"/>
                <a:gd name="connsiteX1" fmla="*/ 235671 w 1348034"/>
                <a:gd name="connsiteY1" fmla="*/ 312634 h 604865"/>
                <a:gd name="connsiteX2" fmla="*/ 490194 w 1348034"/>
                <a:gd name="connsiteY2" fmla="*/ 161806 h 604865"/>
                <a:gd name="connsiteX3" fmla="*/ 791853 w 1348034"/>
                <a:gd name="connsiteY3" fmla="*/ 67539 h 604865"/>
                <a:gd name="connsiteX4" fmla="*/ 1093509 w 1348034"/>
                <a:gd name="connsiteY4" fmla="*/ 20403 h 604865"/>
                <a:gd name="connsiteX5" fmla="*/ 1348034 w 1348034"/>
                <a:gd name="connsiteY5" fmla="*/ 1551 h 604865"/>
                <a:gd name="connsiteX0" fmla="*/ 0 w 1385742"/>
                <a:gd name="connsiteY0" fmla="*/ 754348 h 754348"/>
                <a:gd name="connsiteX1" fmla="*/ 235671 w 1385742"/>
                <a:gd name="connsiteY1" fmla="*/ 462117 h 754348"/>
                <a:gd name="connsiteX2" fmla="*/ 490194 w 1385742"/>
                <a:gd name="connsiteY2" fmla="*/ 311289 h 754348"/>
                <a:gd name="connsiteX3" fmla="*/ 791853 w 1385742"/>
                <a:gd name="connsiteY3" fmla="*/ 217022 h 754348"/>
                <a:gd name="connsiteX4" fmla="*/ 1093509 w 1385742"/>
                <a:gd name="connsiteY4" fmla="*/ 169886 h 754348"/>
                <a:gd name="connsiteX5" fmla="*/ 1385742 w 1385742"/>
                <a:gd name="connsiteY5" fmla="*/ 205 h 754348"/>
                <a:gd name="connsiteX0" fmla="*/ 0 w 1385742"/>
                <a:gd name="connsiteY0" fmla="*/ 754420 h 754420"/>
                <a:gd name="connsiteX1" fmla="*/ 235671 w 1385742"/>
                <a:gd name="connsiteY1" fmla="*/ 462189 h 754420"/>
                <a:gd name="connsiteX2" fmla="*/ 490194 w 1385742"/>
                <a:gd name="connsiteY2" fmla="*/ 311361 h 754420"/>
                <a:gd name="connsiteX3" fmla="*/ 791853 w 1385742"/>
                <a:gd name="connsiteY3" fmla="*/ 217094 h 754420"/>
                <a:gd name="connsiteX4" fmla="*/ 1093509 w 1385742"/>
                <a:gd name="connsiteY4" fmla="*/ 132250 h 754420"/>
                <a:gd name="connsiteX5" fmla="*/ 1385742 w 1385742"/>
                <a:gd name="connsiteY5" fmla="*/ 277 h 754420"/>
                <a:gd name="connsiteX0" fmla="*/ 0 w 1385742"/>
                <a:gd name="connsiteY0" fmla="*/ 773239 h 773239"/>
                <a:gd name="connsiteX1" fmla="*/ 235671 w 1385742"/>
                <a:gd name="connsiteY1" fmla="*/ 481008 h 773239"/>
                <a:gd name="connsiteX2" fmla="*/ 490194 w 1385742"/>
                <a:gd name="connsiteY2" fmla="*/ 330180 h 773239"/>
                <a:gd name="connsiteX3" fmla="*/ 791853 w 1385742"/>
                <a:gd name="connsiteY3" fmla="*/ 235913 h 773239"/>
                <a:gd name="connsiteX4" fmla="*/ 1093509 w 1385742"/>
                <a:gd name="connsiteY4" fmla="*/ 151069 h 773239"/>
                <a:gd name="connsiteX5" fmla="*/ 1385742 w 1385742"/>
                <a:gd name="connsiteY5" fmla="*/ 242 h 773239"/>
                <a:gd name="connsiteX0" fmla="*/ 0 w 1385742"/>
                <a:gd name="connsiteY0" fmla="*/ 773259 h 773259"/>
                <a:gd name="connsiteX1" fmla="*/ 235671 w 1385742"/>
                <a:gd name="connsiteY1" fmla="*/ 481028 h 773259"/>
                <a:gd name="connsiteX2" fmla="*/ 490194 w 1385742"/>
                <a:gd name="connsiteY2" fmla="*/ 330200 h 773259"/>
                <a:gd name="connsiteX3" fmla="*/ 791853 w 1385742"/>
                <a:gd name="connsiteY3" fmla="*/ 235933 h 773259"/>
                <a:gd name="connsiteX4" fmla="*/ 1093509 w 1385742"/>
                <a:gd name="connsiteY4" fmla="*/ 141662 h 773259"/>
                <a:gd name="connsiteX5" fmla="*/ 1385742 w 1385742"/>
                <a:gd name="connsiteY5" fmla="*/ 262 h 773259"/>
                <a:gd name="connsiteX0" fmla="*/ 0 w 1385742"/>
                <a:gd name="connsiteY0" fmla="*/ 773270 h 773270"/>
                <a:gd name="connsiteX1" fmla="*/ 235671 w 1385742"/>
                <a:gd name="connsiteY1" fmla="*/ 481039 h 773270"/>
                <a:gd name="connsiteX2" fmla="*/ 490194 w 1385742"/>
                <a:gd name="connsiteY2" fmla="*/ 330211 h 773270"/>
                <a:gd name="connsiteX3" fmla="*/ 791853 w 1385742"/>
                <a:gd name="connsiteY3" fmla="*/ 264224 h 773270"/>
                <a:gd name="connsiteX4" fmla="*/ 1093509 w 1385742"/>
                <a:gd name="connsiteY4" fmla="*/ 141673 h 773270"/>
                <a:gd name="connsiteX5" fmla="*/ 1385742 w 1385742"/>
                <a:gd name="connsiteY5" fmla="*/ 273 h 773270"/>
                <a:gd name="connsiteX0" fmla="*/ 0 w 1385742"/>
                <a:gd name="connsiteY0" fmla="*/ 773270 h 773270"/>
                <a:gd name="connsiteX1" fmla="*/ 263951 w 1385742"/>
                <a:gd name="connsiteY1" fmla="*/ 716710 h 773270"/>
                <a:gd name="connsiteX2" fmla="*/ 490194 w 1385742"/>
                <a:gd name="connsiteY2" fmla="*/ 330211 h 773270"/>
                <a:gd name="connsiteX3" fmla="*/ 791853 w 1385742"/>
                <a:gd name="connsiteY3" fmla="*/ 264224 h 773270"/>
                <a:gd name="connsiteX4" fmla="*/ 1093509 w 1385742"/>
                <a:gd name="connsiteY4" fmla="*/ 141673 h 773270"/>
                <a:gd name="connsiteX5" fmla="*/ 1385742 w 1385742"/>
                <a:gd name="connsiteY5" fmla="*/ 273 h 773270"/>
                <a:gd name="connsiteX0" fmla="*/ 0 w 1385742"/>
                <a:gd name="connsiteY0" fmla="*/ 773270 h 773270"/>
                <a:gd name="connsiteX1" fmla="*/ 263951 w 1385742"/>
                <a:gd name="connsiteY1" fmla="*/ 716710 h 773270"/>
                <a:gd name="connsiteX2" fmla="*/ 622170 w 1385742"/>
                <a:gd name="connsiteY2" fmla="*/ 622442 h 773270"/>
                <a:gd name="connsiteX3" fmla="*/ 791853 w 1385742"/>
                <a:gd name="connsiteY3" fmla="*/ 264224 h 773270"/>
                <a:gd name="connsiteX4" fmla="*/ 1093509 w 1385742"/>
                <a:gd name="connsiteY4" fmla="*/ 141673 h 773270"/>
                <a:gd name="connsiteX5" fmla="*/ 1385742 w 1385742"/>
                <a:gd name="connsiteY5" fmla="*/ 273 h 773270"/>
                <a:gd name="connsiteX0" fmla="*/ 0 w 1385742"/>
                <a:gd name="connsiteY0" fmla="*/ 773310 h 773310"/>
                <a:gd name="connsiteX1" fmla="*/ 263951 w 1385742"/>
                <a:gd name="connsiteY1" fmla="*/ 716750 h 773310"/>
                <a:gd name="connsiteX2" fmla="*/ 622170 w 1385742"/>
                <a:gd name="connsiteY2" fmla="*/ 622482 h 773310"/>
                <a:gd name="connsiteX3" fmla="*/ 886121 w 1385742"/>
                <a:gd name="connsiteY3" fmla="*/ 349105 h 773310"/>
                <a:gd name="connsiteX4" fmla="*/ 1093509 w 1385742"/>
                <a:gd name="connsiteY4" fmla="*/ 141713 h 773310"/>
                <a:gd name="connsiteX5" fmla="*/ 1385742 w 1385742"/>
                <a:gd name="connsiteY5" fmla="*/ 313 h 773310"/>
                <a:gd name="connsiteX0" fmla="*/ 0 w 1385742"/>
                <a:gd name="connsiteY0" fmla="*/ 773259 h 773259"/>
                <a:gd name="connsiteX1" fmla="*/ 263951 w 1385742"/>
                <a:gd name="connsiteY1" fmla="*/ 716699 h 773259"/>
                <a:gd name="connsiteX2" fmla="*/ 622170 w 1385742"/>
                <a:gd name="connsiteY2" fmla="*/ 622431 h 773259"/>
                <a:gd name="connsiteX3" fmla="*/ 886121 w 1385742"/>
                <a:gd name="connsiteY3" fmla="*/ 349054 h 773259"/>
                <a:gd name="connsiteX4" fmla="*/ 1112363 w 1385742"/>
                <a:gd name="connsiteY4" fmla="*/ 160516 h 773259"/>
                <a:gd name="connsiteX5" fmla="*/ 1385742 w 1385742"/>
                <a:gd name="connsiteY5" fmla="*/ 262 h 773259"/>
                <a:gd name="connsiteX0" fmla="*/ 0 w 1385742"/>
                <a:gd name="connsiteY0" fmla="*/ 773259 h 773259"/>
                <a:gd name="connsiteX1" fmla="*/ 263951 w 1385742"/>
                <a:gd name="connsiteY1" fmla="*/ 716699 h 773259"/>
                <a:gd name="connsiteX2" fmla="*/ 622170 w 1385742"/>
                <a:gd name="connsiteY2" fmla="*/ 622431 h 773259"/>
                <a:gd name="connsiteX3" fmla="*/ 886121 w 1385742"/>
                <a:gd name="connsiteY3" fmla="*/ 349054 h 773259"/>
                <a:gd name="connsiteX4" fmla="*/ 1112363 w 1385742"/>
                <a:gd name="connsiteY4" fmla="*/ 160516 h 773259"/>
                <a:gd name="connsiteX5" fmla="*/ 1385742 w 1385742"/>
                <a:gd name="connsiteY5" fmla="*/ 262 h 773259"/>
                <a:gd name="connsiteX0" fmla="*/ 0 w 1385742"/>
                <a:gd name="connsiteY0" fmla="*/ 773259 h 773259"/>
                <a:gd name="connsiteX1" fmla="*/ 263951 w 1385742"/>
                <a:gd name="connsiteY1" fmla="*/ 716699 h 773259"/>
                <a:gd name="connsiteX2" fmla="*/ 622170 w 1385742"/>
                <a:gd name="connsiteY2" fmla="*/ 622431 h 773259"/>
                <a:gd name="connsiteX3" fmla="*/ 886121 w 1385742"/>
                <a:gd name="connsiteY3" fmla="*/ 349054 h 773259"/>
                <a:gd name="connsiteX4" fmla="*/ 1112363 w 1385742"/>
                <a:gd name="connsiteY4" fmla="*/ 160516 h 773259"/>
                <a:gd name="connsiteX5" fmla="*/ 1385742 w 1385742"/>
                <a:gd name="connsiteY5" fmla="*/ 262 h 773259"/>
                <a:gd name="connsiteX0" fmla="*/ 0 w 1385742"/>
                <a:gd name="connsiteY0" fmla="*/ 773259 h 773259"/>
                <a:gd name="connsiteX1" fmla="*/ 263951 w 1385742"/>
                <a:gd name="connsiteY1" fmla="*/ 716699 h 773259"/>
                <a:gd name="connsiteX2" fmla="*/ 622170 w 1385742"/>
                <a:gd name="connsiteY2" fmla="*/ 622431 h 773259"/>
                <a:gd name="connsiteX3" fmla="*/ 886121 w 1385742"/>
                <a:gd name="connsiteY3" fmla="*/ 349054 h 773259"/>
                <a:gd name="connsiteX4" fmla="*/ 1112363 w 1385742"/>
                <a:gd name="connsiteY4" fmla="*/ 160516 h 773259"/>
                <a:gd name="connsiteX5" fmla="*/ 1385742 w 1385742"/>
                <a:gd name="connsiteY5" fmla="*/ 262 h 773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85742" h="773259">
                  <a:moveTo>
                    <a:pt x="0" y="773259"/>
                  </a:moveTo>
                  <a:cubicBezTo>
                    <a:pt x="128047" y="763831"/>
                    <a:pt x="160256" y="741837"/>
                    <a:pt x="263951" y="716699"/>
                  </a:cubicBezTo>
                  <a:cubicBezTo>
                    <a:pt x="367646" y="691561"/>
                    <a:pt x="518476" y="683704"/>
                    <a:pt x="622170" y="622431"/>
                  </a:cubicBezTo>
                  <a:cubicBezTo>
                    <a:pt x="725864" y="561158"/>
                    <a:pt x="804422" y="426040"/>
                    <a:pt x="886121" y="349054"/>
                  </a:cubicBezTo>
                  <a:cubicBezTo>
                    <a:pt x="967820" y="272068"/>
                    <a:pt x="1029093" y="218648"/>
                    <a:pt x="1112363" y="160516"/>
                  </a:cubicBezTo>
                  <a:cubicBezTo>
                    <a:pt x="1195633" y="102384"/>
                    <a:pt x="1347249" y="-6023"/>
                    <a:pt x="1385742" y="26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6" name="Group 145"/>
            <p:cNvGrpSpPr/>
            <p:nvPr/>
          </p:nvGrpSpPr>
          <p:grpSpPr>
            <a:xfrm>
              <a:off x="5846522" y="696620"/>
              <a:ext cx="2400570" cy="1531211"/>
              <a:chOff x="5846522" y="696620"/>
              <a:chExt cx="2400570" cy="1531211"/>
            </a:xfrm>
          </p:grpSpPr>
          <p:grpSp>
            <p:nvGrpSpPr>
              <p:cNvPr id="147" name="Group 146"/>
              <p:cNvGrpSpPr/>
              <p:nvPr/>
            </p:nvGrpSpPr>
            <p:grpSpPr>
              <a:xfrm>
                <a:off x="5846522" y="696620"/>
                <a:ext cx="2400570" cy="1531211"/>
                <a:chOff x="484188" y="1613835"/>
                <a:chExt cx="2400570" cy="1531211"/>
              </a:xfrm>
            </p:grpSpPr>
            <p:grpSp>
              <p:nvGrpSpPr>
                <p:cNvPr id="150" name="Group 149"/>
                <p:cNvGrpSpPr/>
                <p:nvPr/>
              </p:nvGrpSpPr>
              <p:grpSpPr>
                <a:xfrm>
                  <a:off x="484188" y="1890273"/>
                  <a:ext cx="1717404" cy="1254773"/>
                  <a:chOff x="6553200" y="3124200"/>
                  <a:chExt cx="1717404" cy="1254773"/>
                </a:xfrm>
              </p:grpSpPr>
              <p:grpSp>
                <p:nvGrpSpPr>
                  <p:cNvPr id="152" name="Group 151"/>
                  <p:cNvGrpSpPr/>
                  <p:nvPr/>
                </p:nvGrpSpPr>
                <p:grpSpPr>
                  <a:xfrm>
                    <a:off x="6553200" y="3124200"/>
                    <a:ext cx="1717404" cy="1254773"/>
                    <a:chOff x="2221414" y="2672593"/>
                    <a:chExt cx="1717404" cy="1254773"/>
                  </a:xfrm>
                </p:grpSpPr>
                <p:grpSp>
                  <p:nvGrpSpPr>
                    <p:cNvPr id="154" name="Group 153"/>
                    <p:cNvGrpSpPr/>
                    <p:nvPr/>
                  </p:nvGrpSpPr>
                  <p:grpSpPr>
                    <a:xfrm>
                      <a:off x="2221414" y="2672593"/>
                      <a:ext cx="1656397" cy="914400"/>
                      <a:chOff x="2221414" y="2672593"/>
                      <a:chExt cx="1656397" cy="914400"/>
                    </a:xfrm>
                  </p:grpSpPr>
                  <p:grpSp>
                    <p:nvGrpSpPr>
                      <p:cNvPr id="156" name="Group 155"/>
                      <p:cNvGrpSpPr/>
                      <p:nvPr/>
                    </p:nvGrpSpPr>
                    <p:grpSpPr>
                      <a:xfrm>
                        <a:off x="2658611" y="2672593"/>
                        <a:ext cx="1219200" cy="914400"/>
                        <a:chOff x="2658611" y="2672593"/>
                        <a:chExt cx="1219200" cy="914400"/>
                      </a:xfrm>
                    </p:grpSpPr>
                    <p:cxnSp>
                      <p:nvCxnSpPr>
                        <p:cNvPr id="158" name="Straight Arrow Connector 157"/>
                        <p:cNvCxnSpPr/>
                        <p:nvPr/>
                      </p:nvCxnSpPr>
                      <p:spPr>
                        <a:xfrm flipV="1">
                          <a:off x="2667000" y="2672593"/>
                          <a:ext cx="0" cy="914400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59" name="Straight Arrow Connector 158"/>
                        <p:cNvCxnSpPr/>
                        <p:nvPr/>
                      </p:nvCxnSpPr>
                      <p:spPr>
                        <a:xfrm rot="5400000" flipV="1">
                          <a:off x="3268211" y="2953984"/>
                          <a:ext cx="0" cy="1219200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157" name="TextBox 156"/>
                      <p:cNvSpPr txBox="1"/>
                      <p:nvPr/>
                    </p:nvSpPr>
                    <p:spPr>
                      <a:xfrm>
                        <a:off x="2221414" y="2828300"/>
                        <a:ext cx="461665" cy="66511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vert="vert270" wrap="non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Value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155" name="TextBox 154"/>
                    <p:cNvSpPr txBox="1"/>
                    <p:nvPr/>
                  </p:nvSpPr>
                  <p:spPr>
                    <a:xfrm>
                      <a:off x="2597603" y="3558034"/>
                      <a:ext cx="1341215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parameter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cxnSp>
                <p:nvCxnSpPr>
                  <p:cNvPr id="153" name="Straight Arrow Connector 152"/>
                  <p:cNvCxnSpPr/>
                  <p:nvPr/>
                </p:nvCxnSpPr>
                <p:spPr>
                  <a:xfrm flipV="1">
                    <a:off x="6996240" y="3862134"/>
                    <a:ext cx="533205" cy="137261"/>
                  </a:xfrm>
                  <a:prstGeom prst="straightConnector1">
                    <a:avLst/>
                  </a:prstGeom>
                  <a:ln w="38100">
                    <a:solidFill>
                      <a:srgbClr val="00CC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51" name="Straight Arrow Connector 150"/>
                <p:cNvCxnSpPr/>
                <p:nvPr/>
              </p:nvCxnSpPr>
              <p:spPr>
                <a:xfrm flipV="1">
                  <a:off x="2394025" y="1613835"/>
                  <a:ext cx="490733" cy="290046"/>
                </a:xfrm>
                <a:prstGeom prst="straightConnector1">
                  <a:avLst/>
                </a:prstGeom>
                <a:ln w="38100" cmpd="dbl">
                  <a:solidFill>
                    <a:srgbClr val="00CC00"/>
                  </a:solidFill>
                  <a:prstDash val="soli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48" name="Straight Arrow Connector 147"/>
              <p:cNvCxnSpPr/>
              <p:nvPr/>
            </p:nvCxnSpPr>
            <p:spPr>
              <a:xfrm flipH="1">
                <a:off x="6315582" y="987757"/>
                <a:ext cx="1466960" cy="82218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prstDash val="sysDot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92" name="Straight Arrow Connector 191"/>
          <p:cNvCxnSpPr/>
          <p:nvPr/>
        </p:nvCxnSpPr>
        <p:spPr>
          <a:xfrm flipV="1">
            <a:off x="6487741" y="4436697"/>
            <a:ext cx="555415" cy="11620"/>
          </a:xfrm>
          <a:prstGeom prst="straightConnector1">
            <a:avLst/>
          </a:prstGeom>
          <a:ln w="38100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3" name="Group 192"/>
          <p:cNvGrpSpPr/>
          <p:nvPr/>
        </p:nvGrpSpPr>
        <p:grpSpPr>
          <a:xfrm>
            <a:off x="6038854" y="4822077"/>
            <a:ext cx="2400570" cy="1748032"/>
            <a:chOff x="5846522" y="696620"/>
            <a:chExt cx="2400570" cy="1748032"/>
          </a:xfrm>
        </p:grpSpPr>
        <p:sp>
          <p:nvSpPr>
            <p:cNvPr id="194" name="Freeform 193"/>
            <p:cNvSpPr/>
            <p:nvPr/>
          </p:nvSpPr>
          <p:spPr>
            <a:xfrm>
              <a:off x="6334812" y="1036685"/>
              <a:ext cx="1385742" cy="773259"/>
            </a:xfrm>
            <a:custGeom>
              <a:avLst/>
              <a:gdLst>
                <a:gd name="connsiteX0" fmla="*/ 0 w 1263192"/>
                <a:gd name="connsiteY0" fmla="*/ 472175 h 509202"/>
                <a:gd name="connsiteX1" fmla="*/ 226244 w 1263192"/>
                <a:gd name="connsiteY1" fmla="*/ 491029 h 509202"/>
                <a:gd name="connsiteX2" fmla="*/ 499621 w 1263192"/>
                <a:gd name="connsiteY2" fmla="*/ 245932 h 509202"/>
                <a:gd name="connsiteX3" fmla="*/ 650450 w 1263192"/>
                <a:gd name="connsiteY3" fmla="*/ 29116 h 509202"/>
                <a:gd name="connsiteX4" fmla="*/ 1084083 w 1263192"/>
                <a:gd name="connsiteY4" fmla="*/ 835 h 509202"/>
                <a:gd name="connsiteX5" fmla="*/ 1263192 w 1263192"/>
                <a:gd name="connsiteY5" fmla="*/ 10262 h 509202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650450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716438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3255 h 508190"/>
                <a:gd name="connsiteX1" fmla="*/ 226244 w 1263192"/>
                <a:gd name="connsiteY1" fmla="*/ 492109 h 508190"/>
                <a:gd name="connsiteX2" fmla="*/ 556182 w 1263192"/>
                <a:gd name="connsiteY2" fmla="*/ 275293 h 508190"/>
                <a:gd name="connsiteX3" fmla="*/ 716438 w 1263192"/>
                <a:gd name="connsiteY3" fmla="*/ 30196 h 508190"/>
                <a:gd name="connsiteX4" fmla="*/ 1084083 w 1263192"/>
                <a:gd name="connsiteY4" fmla="*/ 1915 h 508190"/>
                <a:gd name="connsiteX5" fmla="*/ 1263192 w 1263192"/>
                <a:gd name="connsiteY5" fmla="*/ 11342 h 508190"/>
                <a:gd name="connsiteX0" fmla="*/ 0 w 1263192"/>
                <a:gd name="connsiteY0" fmla="*/ 463856 h 498791"/>
                <a:gd name="connsiteX1" fmla="*/ 226244 w 1263192"/>
                <a:gd name="connsiteY1" fmla="*/ 482710 h 498791"/>
                <a:gd name="connsiteX2" fmla="*/ 556182 w 1263192"/>
                <a:gd name="connsiteY2" fmla="*/ 265894 h 498791"/>
                <a:gd name="connsiteX3" fmla="*/ 716438 w 1263192"/>
                <a:gd name="connsiteY3" fmla="*/ 20797 h 498791"/>
                <a:gd name="connsiteX4" fmla="*/ 1084083 w 1263192"/>
                <a:gd name="connsiteY4" fmla="*/ 11370 h 498791"/>
                <a:gd name="connsiteX5" fmla="*/ 1263192 w 1263192"/>
                <a:gd name="connsiteY5" fmla="*/ 1943 h 498791"/>
                <a:gd name="connsiteX0" fmla="*/ 0 w 1263192"/>
                <a:gd name="connsiteY0" fmla="*/ 463805 h 498740"/>
                <a:gd name="connsiteX1" fmla="*/ 226244 w 1263192"/>
                <a:gd name="connsiteY1" fmla="*/ 482659 h 498740"/>
                <a:gd name="connsiteX2" fmla="*/ 556182 w 1263192"/>
                <a:gd name="connsiteY2" fmla="*/ 265843 h 498740"/>
                <a:gd name="connsiteX3" fmla="*/ 772999 w 1263192"/>
                <a:gd name="connsiteY3" fmla="*/ 30173 h 498740"/>
                <a:gd name="connsiteX4" fmla="*/ 1084083 w 1263192"/>
                <a:gd name="connsiteY4" fmla="*/ 11319 h 498740"/>
                <a:gd name="connsiteX5" fmla="*/ 1263192 w 1263192"/>
                <a:gd name="connsiteY5" fmla="*/ 1892 h 498740"/>
                <a:gd name="connsiteX0" fmla="*/ 0 w 1263192"/>
                <a:gd name="connsiteY0" fmla="*/ 463805 h 486816"/>
                <a:gd name="connsiteX1" fmla="*/ 367646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63805 h 486816"/>
                <a:gd name="connsiteX1" fmla="*/ 414780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78598 h 501609"/>
                <a:gd name="connsiteX1" fmla="*/ 414780 w 1263192"/>
                <a:gd name="connsiteY1" fmla="*/ 478598 h 501609"/>
                <a:gd name="connsiteX2" fmla="*/ 556182 w 1263192"/>
                <a:gd name="connsiteY2" fmla="*/ 280636 h 501609"/>
                <a:gd name="connsiteX3" fmla="*/ 772999 w 1263192"/>
                <a:gd name="connsiteY3" fmla="*/ 16686 h 501609"/>
                <a:gd name="connsiteX4" fmla="*/ 1084083 w 1263192"/>
                <a:gd name="connsiteY4" fmla="*/ 26112 h 501609"/>
                <a:gd name="connsiteX5" fmla="*/ 1263192 w 1263192"/>
                <a:gd name="connsiteY5" fmla="*/ 16685 h 501609"/>
                <a:gd name="connsiteX0" fmla="*/ 0 w 1263192"/>
                <a:gd name="connsiteY0" fmla="*/ 494442 h 517453"/>
                <a:gd name="connsiteX1" fmla="*/ 414780 w 1263192"/>
                <a:gd name="connsiteY1" fmla="*/ 494442 h 517453"/>
                <a:gd name="connsiteX2" fmla="*/ 556182 w 1263192"/>
                <a:gd name="connsiteY2" fmla="*/ 296480 h 517453"/>
                <a:gd name="connsiteX3" fmla="*/ 772999 w 1263192"/>
                <a:gd name="connsiteY3" fmla="*/ 32530 h 517453"/>
                <a:gd name="connsiteX4" fmla="*/ 1084083 w 1263192"/>
                <a:gd name="connsiteY4" fmla="*/ 4248 h 517453"/>
                <a:gd name="connsiteX5" fmla="*/ 1263192 w 1263192"/>
                <a:gd name="connsiteY5" fmla="*/ 32529 h 517453"/>
                <a:gd name="connsiteX0" fmla="*/ 0 w 1282046"/>
                <a:gd name="connsiteY0" fmla="*/ 493187 h 516198"/>
                <a:gd name="connsiteX1" fmla="*/ 414780 w 1282046"/>
                <a:gd name="connsiteY1" fmla="*/ 493187 h 516198"/>
                <a:gd name="connsiteX2" fmla="*/ 556182 w 1282046"/>
                <a:gd name="connsiteY2" fmla="*/ 295225 h 516198"/>
                <a:gd name="connsiteX3" fmla="*/ 772999 w 1282046"/>
                <a:gd name="connsiteY3" fmla="*/ 31275 h 516198"/>
                <a:gd name="connsiteX4" fmla="*/ 1084083 w 1282046"/>
                <a:gd name="connsiteY4" fmla="*/ 2993 h 516198"/>
                <a:gd name="connsiteX5" fmla="*/ 1282046 w 1282046"/>
                <a:gd name="connsiteY5" fmla="*/ 12421 h 516198"/>
                <a:gd name="connsiteX0" fmla="*/ 0 w 1282046"/>
                <a:gd name="connsiteY0" fmla="*/ 493187 h 495494"/>
                <a:gd name="connsiteX1" fmla="*/ 216817 w 1282046"/>
                <a:gd name="connsiteY1" fmla="*/ 248090 h 495494"/>
                <a:gd name="connsiteX2" fmla="*/ 556182 w 1282046"/>
                <a:gd name="connsiteY2" fmla="*/ 295225 h 495494"/>
                <a:gd name="connsiteX3" fmla="*/ 772999 w 1282046"/>
                <a:gd name="connsiteY3" fmla="*/ 31275 h 495494"/>
                <a:gd name="connsiteX4" fmla="*/ 1084083 w 1282046"/>
                <a:gd name="connsiteY4" fmla="*/ 2993 h 495494"/>
                <a:gd name="connsiteX5" fmla="*/ 1282046 w 1282046"/>
                <a:gd name="connsiteY5" fmla="*/ 12421 h 495494"/>
                <a:gd name="connsiteX0" fmla="*/ 0 w 1282046"/>
                <a:gd name="connsiteY0" fmla="*/ 491030 h 493754"/>
                <a:gd name="connsiteX1" fmla="*/ 216817 w 1282046"/>
                <a:gd name="connsiteY1" fmla="*/ 245933 h 493754"/>
                <a:gd name="connsiteX2" fmla="*/ 490194 w 1282046"/>
                <a:gd name="connsiteY2" fmla="*/ 47971 h 493754"/>
                <a:gd name="connsiteX3" fmla="*/ 772999 w 1282046"/>
                <a:gd name="connsiteY3" fmla="*/ 29118 h 493754"/>
                <a:gd name="connsiteX4" fmla="*/ 1084083 w 1282046"/>
                <a:gd name="connsiteY4" fmla="*/ 836 h 493754"/>
                <a:gd name="connsiteX5" fmla="*/ 1282046 w 1282046"/>
                <a:gd name="connsiteY5" fmla="*/ 10264 h 493754"/>
                <a:gd name="connsiteX0" fmla="*/ 0 w 1282046"/>
                <a:gd name="connsiteY0" fmla="*/ 519779 h 522503"/>
                <a:gd name="connsiteX1" fmla="*/ 216817 w 1282046"/>
                <a:gd name="connsiteY1" fmla="*/ 274682 h 522503"/>
                <a:gd name="connsiteX2" fmla="*/ 490194 w 1282046"/>
                <a:gd name="connsiteY2" fmla="*/ 76720 h 522503"/>
                <a:gd name="connsiteX3" fmla="*/ 782426 w 1282046"/>
                <a:gd name="connsiteY3" fmla="*/ 1307 h 522503"/>
                <a:gd name="connsiteX4" fmla="*/ 1084083 w 1282046"/>
                <a:gd name="connsiteY4" fmla="*/ 29585 h 522503"/>
                <a:gd name="connsiteX5" fmla="*/ 1282046 w 1282046"/>
                <a:gd name="connsiteY5" fmla="*/ 39013 h 522503"/>
                <a:gd name="connsiteX0" fmla="*/ 0 w 1282046"/>
                <a:gd name="connsiteY0" fmla="*/ 519779 h 522392"/>
                <a:gd name="connsiteX1" fmla="*/ 235671 w 1282046"/>
                <a:gd name="connsiteY1" fmla="*/ 265255 h 522392"/>
                <a:gd name="connsiteX2" fmla="*/ 490194 w 1282046"/>
                <a:gd name="connsiteY2" fmla="*/ 76720 h 522392"/>
                <a:gd name="connsiteX3" fmla="*/ 782426 w 1282046"/>
                <a:gd name="connsiteY3" fmla="*/ 1307 h 522392"/>
                <a:gd name="connsiteX4" fmla="*/ 1084083 w 1282046"/>
                <a:gd name="connsiteY4" fmla="*/ 29585 h 522392"/>
                <a:gd name="connsiteX5" fmla="*/ 1282046 w 1282046"/>
                <a:gd name="connsiteY5" fmla="*/ 39013 h 522392"/>
                <a:gd name="connsiteX0" fmla="*/ 0 w 1282046"/>
                <a:gd name="connsiteY0" fmla="*/ 519779 h 522025"/>
                <a:gd name="connsiteX1" fmla="*/ 235671 w 1282046"/>
                <a:gd name="connsiteY1" fmla="*/ 227548 h 522025"/>
                <a:gd name="connsiteX2" fmla="*/ 490194 w 1282046"/>
                <a:gd name="connsiteY2" fmla="*/ 76720 h 522025"/>
                <a:gd name="connsiteX3" fmla="*/ 782426 w 1282046"/>
                <a:gd name="connsiteY3" fmla="*/ 1307 h 522025"/>
                <a:gd name="connsiteX4" fmla="*/ 1084083 w 1282046"/>
                <a:gd name="connsiteY4" fmla="*/ 29585 h 522025"/>
                <a:gd name="connsiteX5" fmla="*/ 1282046 w 1282046"/>
                <a:gd name="connsiteY5" fmla="*/ 39013 h 522025"/>
                <a:gd name="connsiteX0" fmla="*/ 0 w 1282046"/>
                <a:gd name="connsiteY0" fmla="*/ 519779 h 522191"/>
                <a:gd name="connsiteX1" fmla="*/ 235671 w 1282046"/>
                <a:gd name="connsiteY1" fmla="*/ 227548 h 522191"/>
                <a:gd name="connsiteX2" fmla="*/ 490194 w 1282046"/>
                <a:gd name="connsiteY2" fmla="*/ 76720 h 522191"/>
                <a:gd name="connsiteX3" fmla="*/ 782426 w 1282046"/>
                <a:gd name="connsiteY3" fmla="*/ 1307 h 522191"/>
                <a:gd name="connsiteX4" fmla="*/ 1084083 w 1282046"/>
                <a:gd name="connsiteY4" fmla="*/ 29585 h 522191"/>
                <a:gd name="connsiteX5" fmla="*/ 1282046 w 1282046"/>
                <a:gd name="connsiteY5" fmla="*/ 39013 h 522191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39296 h 539296"/>
                <a:gd name="connsiteX1" fmla="*/ 235671 w 1282046"/>
                <a:gd name="connsiteY1" fmla="*/ 247065 h 539296"/>
                <a:gd name="connsiteX2" fmla="*/ 490194 w 1282046"/>
                <a:gd name="connsiteY2" fmla="*/ 96237 h 539296"/>
                <a:gd name="connsiteX3" fmla="*/ 782426 w 1282046"/>
                <a:gd name="connsiteY3" fmla="*/ 20824 h 539296"/>
                <a:gd name="connsiteX4" fmla="*/ 1093509 w 1282046"/>
                <a:gd name="connsiteY4" fmla="*/ 1968 h 539296"/>
                <a:gd name="connsiteX5" fmla="*/ 1282046 w 1282046"/>
                <a:gd name="connsiteY5" fmla="*/ 58530 h 539296"/>
                <a:gd name="connsiteX0" fmla="*/ 0 w 1282046"/>
                <a:gd name="connsiteY0" fmla="*/ 540955 h 540955"/>
                <a:gd name="connsiteX1" fmla="*/ 235671 w 1282046"/>
                <a:gd name="connsiteY1" fmla="*/ 248724 h 540955"/>
                <a:gd name="connsiteX2" fmla="*/ 490194 w 1282046"/>
                <a:gd name="connsiteY2" fmla="*/ 97896 h 540955"/>
                <a:gd name="connsiteX3" fmla="*/ 782426 w 1282046"/>
                <a:gd name="connsiteY3" fmla="*/ 22483 h 540955"/>
                <a:gd name="connsiteX4" fmla="*/ 1093509 w 1282046"/>
                <a:gd name="connsiteY4" fmla="*/ 3627 h 540955"/>
                <a:gd name="connsiteX5" fmla="*/ 1282046 w 1282046"/>
                <a:gd name="connsiteY5" fmla="*/ 3628 h 540955"/>
                <a:gd name="connsiteX0" fmla="*/ 0 w 1282046"/>
                <a:gd name="connsiteY0" fmla="*/ 584622 h 584622"/>
                <a:gd name="connsiteX1" fmla="*/ 235671 w 1282046"/>
                <a:gd name="connsiteY1" fmla="*/ 292391 h 584622"/>
                <a:gd name="connsiteX2" fmla="*/ 490194 w 1282046"/>
                <a:gd name="connsiteY2" fmla="*/ 141563 h 584622"/>
                <a:gd name="connsiteX3" fmla="*/ 782426 w 1282046"/>
                <a:gd name="connsiteY3" fmla="*/ 66150 h 584622"/>
                <a:gd name="connsiteX4" fmla="*/ 1093509 w 1282046"/>
                <a:gd name="connsiteY4" fmla="*/ 160 h 584622"/>
                <a:gd name="connsiteX5" fmla="*/ 1282046 w 1282046"/>
                <a:gd name="connsiteY5" fmla="*/ 47295 h 584622"/>
                <a:gd name="connsiteX0" fmla="*/ 0 w 1329180"/>
                <a:gd name="connsiteY0" fmla="*/ 632348 h 632348"/>
                <a:gd name="connsiteX1" fmla="*/ 235671 w 1329180"/>
                <a:gd name="connsiteY1" fmla="*/ 340117 h 632348"/>
                <a:gd name="connsiteX2" fmla="*/ 490194 w 1329180"/>
                <a:gd name="connsiteY2" fmla="*/ 189289 h 632348"/>
                <a:gd name="connsiteX3" fmla="*/ 782426 w 1329180"/>
                <a:gd name="connsiteY3" fmla="*/ 113876 h 632348"/>
                <a:gd name="connsiteX4" fmla="*/ 1093509 w 1329180"/>
                <a:gd name="connsiteY4" fmla="*/ 47886 h 632348"/>
                <a:gd name="connsiteX5" fmla="*/ 1329180 w 1329180"/>
                <a:gd name="connsiteY5" fmla="*/ 753 h 632348"/>
                <a:gd name="connsiteX0" fmla="*/ 0 w 1329180"/>
                <a:gd name="connsiteY0" fmla="*/ 632295 h 632295"/>
                <a:gd name="connsiteX1" fmla="*/ 235671 w 1329180"/>
                <a:gd name="connsiteY1" fmla="*/ 340064 h 632295"/>
                <a:gd name="connsiteX2" fmla="*/ 490194 w 1329180"/>
                <a:gd name="connsiteY2" fmla="*/ 189236 h 632295"/>
                <a:gd name="connsiteX3" fmla="*/ 791853 w 1329180"/>
                <a:gd name="connsiteY3" fmla="*/ 94969 h 632295"/>
                <a:gd name="connsiteX4" fmla="*/ 1093509 w 1329180"/>
                <a:gd name="connsiteY4" fmla="*/ 47833 h 632295"/>
                <a:gd name="connsiteX5" fmla="*/ 1329180 w 1329180"/>
                <a:gd name="connsiteY5" fmla="*/ 700 h 632295"/>
                <a:gd name="connsiteX0" fmla="*/ 0 w 1329180"/>
                <a:gd name="connsiteY0" fmla="*/ 632295 h 632295"/>
                <a:gd name="connsiteX1" fmla="*/ 235671 w 1329180"/>
                <a:gd name="connsiteY1" fmla="*/ 340064 h 632295"/>
                <a:gd name="connsiteX2" fmla="*/ 490194 w 1329180"/>
                <a:gd name="connsiteY2" fmla="*/ 189236 h 632295"/>
                <a:gd name="connsiteX3" fmla="*/ 791853 w 1329180"/>
                <a:gd name="connsiteY3" fmla="*/ 94969 h 632295"/>
                <a:gd name="connsiteX4" fmla="*/ 1093509 w 1329180"/>
                <a:gd name="connsiteY4" fmla="*/ 47833 h 632295"/>
                <a:gd name="connsiteX5" fmla="*/ 1329180 w 1329180"/>
                <a:gd name="connsiteY5" fmla="*/ 700 h 632295"/>
                <a:gd name="connsiteX0" fmla="*/ 0 w 1348034"/>
                <a:gd name="connsiteY0" fmla="*/ 604865 h 604865"/>
                <a:gd name="connsiteX1" fmla="*/ 235671 w 1348034"/>
                <a:gd name="connsiteY1" fmla="*/ 312634 h 604865"/>
                <a:gd name="connsiteX2" fmla="*/ 490194 w 1348034"/>
                <a:gd name="connsiteY2" fmla="*/ 161806 h 604865"/>
                <a:gd name="connsiteX3" fmla="*/ 791853 w 1348034"/>
                <a:gd name="connsiteY3" fmla="*/ 67539 h 604865"/>
                <a:gd name="connsiteX4" fmla="*/ 1093509 w 1348034"/>
                <a:gd name="connsiteY4" fmla="*/ 20403 h 604865"/>
                <a:gd name="connsiteX5" fmla="*/ 1348034 w 1348034"/>
                <a:gd name="connsiteY5" fmla="*/ 1551 h 604865"/>
                <a:gd name="connsiteX0" fmla="*/ 0 w 1385742"/>
                <a:gd name="connsiteY0" fmla="*/ 754348 h 754348"/>
                <a:gd name="connsiteX1" fmla="*/ 235671 w 1385742"/>
                <a:gd name="connsiteY1" fmla="*/ 462117 h 754348"/>
                <a:gd name="connsiteX2" fmla="*/ 490194 w 1385742"/>
                <a:gd name="connsiteY2" fmla="*/ 311289 h 754348"/>
                <a:gd name="connsiteX3" fmla="*/ 791853 w 1385742"/>
                <a:gd name="connsiteY3" fmla="*/ 217022 h 754348"/>
                <a:gd name="connsiteX4" fmla="*/ 1093509 w 1385742"/>
                <a:gd name="connsiteY4" fmla="*/ 169886 h 754348"/>
                <a:gd name="connsiteX5" fmla="*/ 1385742 w 1385742"/>
                <a:gd name="connsiteY5" fmla="*/ 205 h 754348"/>
                <a:gd name="connsiteX0" fmla="*/ 0 w 1385742"/>
                <a:gd name="connsiteY0" fmla="*/ 754420 h 754420"/>
                <a:gd name="connsiteX1" fmla="*/ 235671 w 1385742"/>
                <a:gd name="connsiteY1" fmla="*/ 462189 h 754420"/>
                <a:gd name="connsiteX2" fmla="*/ 490194 w 1385742"/>
                <a:gd name="connsiteY2" fmla="*/ 311361 h 754420"/>
                <a:gd name="connsiteX3" fmla="*/ 791853 w 1385742"/>
                <a:gd name="connsiteY3" fmla="*/ 217094 h 754420"/>
                <a:gd name="connsiteX4" fmla="*/ 1093509 w 1385742"/>
                <a:gd name="connsiteY4" fmla="*/ 132250 h 754420"/>
                <a:gd name="connsiteX5" fmla="*/ 1385742 w 1385742"/>
                <a:gd name="connsiteY5" fmla="*/ 277 h 754420"/>
                <a:gd name="connsiteX0" fmla="*/ 0 w 1385742"/>
                <a:gd name="connsiteY0" fmla="*/ 773239 h 773239"/>
                <a:gd name="connsiteX1" fmla="*/ 235671 w 1385742"/>
                <a:gd name="connsiteY1" fmla="*/ 481008 h 773239"/>
                <a:gd name="connsiteX2" fmla="*/ 490194 w 1385742"/>
                <a:gd name="connsiteY2" fmla="*/ 330180 h 773239"/>
                <a:gd name="connsiteX3" fmla="*/ 791853 w 1385742"/>
                <a:gd name="connsiteY3" fmla="*/ 235913 h 773239"/>
                <a:gd name="connsiteX4" fmla="*/ 1093509 w 1385742"/>
                <a:gd name="connsiteY4" fmla="*/ 151069 h 773239"/>
                <a:gd name="connsiteX5" fmla="*/ 1385742 w 1385742"/>
                <a:gd name="connsiteY5" fmla="*/ 242 h 773239"/>
                <a:gd name="connsiteX0" fmla="*/ 0 w 1385742"/>
                <a:gd name="connsiteY0" fmla="*/ 773259 h 773259"/>
                <a:gd name="connsiteX1" fmla="*/ 235671 w 1385742"/>
                <a:gd name="connsiteY1" fmla="*/ 481028 h 773259"/>
                <a:gd name="connsiteX2" fmla="*/ 490194 w 1385742"/>
                <a:gd name="connsiteY2" fmla="*/ 330200 h 773259"/>
                <a:gd name="connsiteX3" fmla="*/ 791853 w 1385742"/>
                <a:gd name="connsiteY3" fmla="*/ 235933 h 773259"/>
                <a:gd name="connsiteX4" fmla="*/ 1093509 w 1385742"/>
                <a:gd name="connsiteY4" fmla="*/ 141662 h 773259"/>
                <a:gd name="connsiteX5" fmla="*/ 1385742 w 1385742"/>
                <a:gd name="connsiteY5" fmla="*/ 262 h 773259"/>
                <a:gd name="connsiteX0" fmla="*/ 0 w 1385742"/>
                <a:gd name="connsiteY0" fmla="*/ 773270 h 773270"/>
                <a:gd name="connsiteX1" fmla="*/ 235671 w 1385742"/>
                <a:gd name="connsiteY1" fmla="*/ 481039 h 773270"/>
                <a:gd name="connsiteX2" fmla="*/ 490194 w 1385742"/>
                <a:gd name="connsiteY2" fmla="*/ 330211 h 773270"/>
                <a:gd name="connsiteX3" fmla="*/ 791853 w 1385742"/>
                <a:gd name="connsiteY3" fmla="*/ 264224 h 773270"/>
                <a:gd name="connsiteX4" fmla="*/ 1093509 w 1385742"/>
                <a:gd name="connsiteY4" fmla="*/ 141673 h 773270"/>
                <a:gd name="connsiteX5" fmla="*/ 1385742 w 1385742"/>
                <a:gd name="connsiteY5" fmla="*/ 273 h 773270"/>
                <a:gd name="connsiteX0" fmla="*/ 0 w 1385742"/>
                <a:gd name="connsiteY0" fmla="*/ 773270 h 773270"/>
                <a:gd name="connsiteX1" fmla="*/ 263951 w 1385742"/>
                <a:gd name="connsiteY1" fmla="*/ 716710 h 773270"/>
                <a:gd name="connsiteX2" fmla="*/ 490194 w 1385742"/>
                <a:gd name="connsiteY2" fmla="*/ 330211 h 773270"/>
                <a:gd name="connsiteX3" fmla="*/ 791853 w 1385742"/>
                <a:gd name="connsiteY3" fmla="*/ 264224 h 773270"/>
                <a:gd name="connsiteX4" fmla="*/ 1093509 w 1385742"/>
                <a:gd name="connsiteY4" fmla="*/ 141673 h 773270"/>
                <a:gd name="connsiteX5" fmla="*/ 1385742 w 1385742"/>
                <a:gd name="connsiteY5" fmla="*/ 273 h 773270"/>
                <a:gd name="connsiteX0" fmla="*/ 0 w 1385742"/>
                <a:gd name="connsiteY0" fmla="*/ 773270 h 773270"/>
                <a:gd name="connsiteX1" fmla="*/ 263951 w 1385742"/>
                <a:gd name="connsiteY1" fmla="*/ 716710 h 773270"/>
                <a:gd name="connsiteX2" fmla="*/ 622170 w 1385742"/>
                <a:gd name="connsiteY2" fmla="*/ 622442 h 773270"/>
                <a:gd name="connsiteX3" fmla="*/ 791853 w 1385742"/>
                <a:gd name="connsiteY3" fmla="*/ 264224 h 773270"/>
                <a:gd name="connsiteX4" fmla="*/ 1093509 w 1385742"/>
                <a:gd name="connsiteY4" fmla="*/ 141673 h 773270"/>
                <a:gd name="connsiteX5" fmla="*/ 1385742 w 1385742"/>
                <a:gd name="connsiteY5" fmla="*/ 273 h 773270"/>
                <a:gd name="connsiteX0" fmla="*/ 0 w 1385742"/>
                <a:gd name="connsiteY0" fmla="*/ 773310 h 773310"/>
                <a:gd name="connsiteX1" fmla="*/ 263951 w 1385742"/>
                <a:gd name="connsiteY1" fmla="*/ 716750 h 773310"/>
                <a:gd name="connsiteX2" fmla="*/ 622170 w 1385742"/>
                <a:gd name="connsiteY2" fmla="*/ 622482 h 773310"/>
                <a:gd name="connsiteX3" fmla="*/ 886121 w 1385742"/>
                <a:gd name="connsiteY3" fmla="*/ 349105 h 773310"/>
                <a:gd name="connsiteX4" fmla="*/ 1093509 w 1385742"/>
                <a:gd name="connsiteY4" fmla="*/ 141713 h 773310"/>
                <a:gd name="connsiteX5" fmla="*/ 1385742 w 1385742"/>
                <a:gd name="connsiteY5" fmla="*/ 313 h 773310"/>
                <a:gd name="connsiteX0" fmla="*/ 0 w 1385742"/>
                <a:gd name="connsiteY0" fmla="*/ 773259 h 773259"/>
                <a:gd name="connsiteX1" fmla="*/ 263951 w 1385742"/>
                <a:gd name="connsiteY1" fmla="*/ 716699 h 773259"/>
                <a:gd name="connsiteX2" fmla="*/ 622170 w 1385742"/>
                <a:gd name="connsiteY2" fmla="*/ 622431 h 773259"/>
                <a:gd name="connsiteX3" fmla="*/ 886121 w 1385742"/>
                <a:gd name="connsiteY3" fmla="*/ 349054 h 773259"/>
                <a:gd name="connsiteX4" fmla="*/ 1112363 w 1385742"/>
                <a:gd name="connsiteY4" fmla="*/ 160516 h 773259"/>
                <a:gd name="connsiteX5" fmla="*/ 1385742 w 1385742"/>
                <a:gd name="connsiteY5" fmla="*/ 262 h 773259"/>
                <a:gd name="connsiteX0" fmla="*/ 0 w 1385742"/>
                <a:gd name="connsiteY0" fmla="*/ 773259 h 773259"/>
                <a:gd name="connsiteX1" fmla="*/ 263951 w 1385742"/>
                <a:gd name="connsiteY1" fmla="*/ 716699 h 773259"/>
                <a:gd name="connsiteX2" fmla="*/ 622170 w 1385742"/>
                <a:gd name="connsiteY2" fmla="*/ 622431 h 773259"/>
                <a:gd name="connsiteX3" fmla="*/ 886121 w 1385742"/>
                <a:gd name="connsiteY3" fmla="*/ 349054 h 773259"/>
                <a:gd name="connsiteX4" fmla="*/ 1112363 w 1385742"/>
                <a:gd name="connsiteY4" fmla="*/ 160516 h 773259"/>
                <a:gd name="connsiteX5" fmla="*/ 1385742 w 1385742"/>
                <a:gd name="connsiteY5" fmla="*/ 262 h 773259"/>
                <a:gd name="connsiteX0" fmla="*/ 0 w 1385742"/>
                <a:gd name="connsiteY0" fmla="*/ 773259 h 773259"/>
                <a:gd name="connsiteX1" fmla="*/ 263951 w 1385742"/>
                <a:gd name="connsiteY1" fmla="*/ 716699 h 773259"/>
                <a:gd name="connsiteX2" fmla="*/ 622170 w 1385742"/>
                <a:gd name="connsiteY2" fmla="*/ 622431 h 773259"/>
                <a:gd name="connsiteX3" fmla="*/ 886121 w 1385742"/>
                <a:gd name="connsiteY3" fmla="*/ 349054 h 773259"/>
                <a:gd name="connsiteX4" fmla="*/ 1112363 w 1385742"/>
                <a:gd name="connsiteY4" fmla="*/ 160516 h 773259"/>
                <a:gd name="connsiteX5" fmla="*/ 1385742 w 1385742"/>
                <a:gd name="connsiteY5" fmla="*/ 262 h 773259"/>
                <a:gd name="connsiteX0" fmla="*/ 0 w 1385742"/>
                <a:gd name="connsiteY0" fmla="*/ 773259 h 773259"/>
                <a:gd name="connsiteX1" fmla="*/ 263951 w 1385742"/>
                <a:gd name="connsiteY1" fmla="*/ 716699 h 773259"/>
                <a:gd name="connsiteX2" fmla="*/ 622170 w 1385742"/>
                <a:gd name="connsiteY2" fmla="*/ 622431 h 773259"/>
                <a:gd name="connsiteX3" fmla="*/ 886121 w 1385742"/>
                <a:gd name="connsiteY3" fmla="*/ 349054 h 773259"/>
                <a:gd name="connsiteX4" fmla="*/ 1112363 w 1385742"/>
                <a:gd name="connsiteY4" fmla="*/ 160516 h 773259"/>
                <a:gd name="connsiteX5" fmla="*/ 1385742 w 1385742"/>
                <a:gd name="connsiteY5" fmla="*/ 262 h 773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85742" h="773259">
                  <a:moveTo>
                    <a:pt x="0" y="773259"/>
                  </a:moveTo>
                  <a:cubicBezTo>
                    <a:pt x="128047" y="763831"/>
                    <a:pt x="160256" y="741837"/>
                    <a:pt x="263951" y="716699"/>
                  </a:cubicBezTo>
                  <a:cubicBezTo>
                    <a:pt x="367646" y="691561"/>
                    <a:pt x="518476" y="683704"/>
                    <a:pt x="622170" y="622431"/>
                  </a:cubicBezTo>
                  <a:cubicBezTo>
                    <a:pt x="725864" y="561158"/>
                    <a:pt x="804422" y="426040"/>
                    <a:pt x="886121" y="349054"/>
                  </a:cubicBezTo>
                  <a:cubicBezTo>
                    <a:pt x="967820" y="272068"/>
                    <a:pt x="1029093" y="218648"/>
                    <a:pt x="1112363" y="160516"/>
                  </a:cubicBezTo>
                  <a:cubicBezTo>
                    <a:pt x="1195633" y="102384"/>
                    <a:pt x="1347249" y="-6023"/>
                    <a:pt x="1385742" y="26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95" name="Group 194"/>
            <p:cNvGrpSpPr/>
            <p:nvPr/>
          </p:nvGrpSpPr>
          <p:grpSpPr>
            <a:xfrm>
              <a:off x="5846522" y="696620"/>
              <a:ext cx="2400570" cy="1748032"/>
              <a:chOff x="5846522" y="696620"/>
              <a:chExt cx="2400570" cy="1748032"/>
            </a:xfrm>
          </p:grpSpPr>
          <p:grpSp>
            <p:nvGrpSpPr>
              <p:cNvPr id="196" name="Group 195"/>
              <p:cNvGrpSpPr/>
              <p:nvPr/>
            </p:nvGrpSpPr>
            <p:grpSpPr>
              <a:xfrm>
                <a:off x="5846522" y="696620"/>
                <a:ext cx="2400570" cy="1748032"/>
                <a:chOff x="484188" y="1613835"/>
                <a:chExt cx="2400570" cy="1748032"/>
              </a:xfrm>
            </p:grpSpPr>
            <p:grpSp>
              <p:nvGrpSpPr>
                <p:cNvPr id="199" name="Group 198"/>
                <p:cNvGrpSpPr/>
                <p:nvPr/>
              </p:nvGrpSpPr>
              <p:grpSpPr>
                <a:xfrm>
                  <a:off x="484188" y="2107094"/>
                  <a:ext cx="1717404" cy="1254773"/>
                  <a:chOff x="6553200" y="3341021"/>
                  <a:chExt cx="1717404" cy="1254773"/>
                </a:xfrm>
              </p:grpSpPr>
              <p:grpSp>
                <p:nvGrpSpPr>
                  <p:cNvPr id="201" name="Group 200"/>
                  <p:cNvGrpSpPr/>
                  <p:nvPr/>
                </p:nvGrpSpPr>
                <p:grpSpPr>
                  <a:xfrm>
                    <a:off x="6553200" y="3341021"/>
                    <a:ext cx="1717404" cy="1254773"/>
                    <a:chOff x="2221414" y="2889414"/>
                    <a:chExt cx="1717404" cy="1254773"/>
                  </a:xfrm>
                </p:grpSpPr>
                <p:grpSp>
                  <p:nvGrpSpPr>
                    <p:cNvPr id="203" name="Group 202"/>
                    <p:cNvGrpSpPr/>
                    <p:nvPr/>
                  </p:nvGrpSpPr>
                  <p:grpSpPr>
                    <a:xfrm>
                      <a:off x="2221414" y="2889414"/>
                      <a:ext cx="1656397" cy="914400"/>
                      <a:chOff x="2221414" y="2889414"/>
                      <a:chExt cx="1656397" cy="914400"/>
                    </a:xfrm>
                  </p:grpSpPr>
                  <p:grpSp>
                    <p:nvGrpSpPr>
                      <p:cNvPr id="205" name="Group 204"/>
                      <p:cNvGrpSpPr/>
                      <p:nvPr/>
                    </p:nvGrpSpPr>
                    <p:grpSpPr>
                      <a:xfrm>
                        <a:off x="2658611" y="2889414"/>
                        <a:ext cx="1219200" cy="914400"/>
                        <a:chOff x="2658611" y="2889414"/>
                        <a:chExt cx="1219200" cy="914400"/>
                      </a:xfrm>
                    </p:grpSpPr>
                    <p:cxnSp>
                      <p:nvCxnSpPr>
                        <p:cNvPr id="207" name="Straight Arrow Connector 206"/>
                        <p:cNvCxnSpPr/>
                        <p:nvPr/>
                      </p:nvCxnSpPr>
                      <p:spPr>
                        <a:xfrm flipV="1">
                          <a:off x="2667000" y="2889414"/>
                          <a:ext cx="0" cy="914400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8" name="Straight Arrow Connector 207"/>
                        <p:cNvCxnSpPr/>
                        <p:nvPr/>
                      </p:nvCxnSpPr>
                      <p:spPr>
                        <a:xfrm rot="5400000" flipV="1">
                          <a:off x="3268211" y="3170805"/>
                          <a:ext cx="0" cy="1219200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206" name="TextBox 205"/>
                      <p:cNvSpPr txBox="1"/>
                      <p:nvPr/>
                    </p:nvSpPr>
                    <p:spPr>
                      <a:xfrm>
                        <a:off x="2221414" y="3045121"/>
                        <a:ext cx="461665" cy="66511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vert="vert270" wrap="non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Value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204" name="TextBox 203"/>
                    <p:cNvSpPr txBox="1"/>
                    <p:nvPr/>
                  </p:nvSpPr>
                  <p:spPr>
                    <a:xfrm>
                      <a:off x="2597603" y="3774855"/>
                      <a:ext cx="1341215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parameter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cxnSp>
                <p:nvCxnSpPr>
                  <p:cNvPr id="202" name="Straight Arrow Connector 201"/>
                  <p:cNvCxnSpPr/>
                  <p:nvPr/>
                </p:nvCxnSpPr>
                <p:spPr>
                  <a:xfrm flipV="1">
                    <a:off x="7087064" y="3823825"/>
                    <a:ext cx="533205" cy="137261"/>
                  </a:xfrm>
                  <a:prstGeom prst="straightConnector1">
                    <a:avLst/>
                  </a:prstGeom>
                  <a:ln w="38100">
                    <a:solidFill>
                      <a:srgbClr val="00CC00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00" name="Straight Arrow Connector 199"/>
                <p:cNvCxnSpPr/>
                <p:nvPr/>
              </p:nvCxnSpPr>
              <p:spPr>
                <a:xfrm flipV="1">
                  <a:off x="2394025" y="1613835"/>
                  <a:ext cx="490733" cy="290046"/>
                </a:xfrm>
                <a:prstGeom prst="straightConnector1">
                  <a:avLst/>
                </a:prstGeom>
                <a:ln w="38100" cmpd="dbl">
                  <a:solidFill>
                    <a:srgbClr val="00CC00"/>
                  </a:solidFill>
                  <a:prstDash val="soli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97" name="Straight Arrow Connector 196"/>
              <p:cNvCxnSpPr/>
              <p:nvPr/>
            </p:nvCxnSpPr>
            <p:spPr>
              <a:xfrm flipH="1">
                <a:off x="6278706" y="987756"/>
                <a:ext cx="1466960" cy="82218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prstDash val="sysDot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209" name="Straight Arrow Connector 208"/>
          <p:cNvCxnSpPr/>
          <p:nvPr/>
        </p:nvCxnSpPr>
        <p:spPr>
          <a:xfrm flipV="1">
            <a:off x="6536431" y="5944694"/>
            <a:ext cx="555415" cy="11620"/>
          </a:xfrm>
          <a:prstGeom prst="straightConnector1">
            <a:avLst/>
          </a:prstGeom>
          <a:ln w="38100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0" name="TextBox 209"/>
              <p:cNvSpPr txBox="1"/>
              <p:nvPr/>
            </p:nvSpPr>
            <p:spPr>
              <a:xfrm>
                <a:off x="6590456" y="5909269"/>
                <a:ext cx="111761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0" dirty="0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𝐕𝐚𝐥𝐮𝐞</m:t>
                      </m:r>
                      <m:r>
                        <a:rPr lang="en-US" sz="1600" b="1" i="0" dirty="0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600" b="1" i="0" dirty="0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600" b="1" i="0" dirty="0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600" b="1" dirty="0">
                  <a:solidFill>
                    <a:srgbClr val="0000CC"/>
                  </a:solidFill>
                </a:endParaRPr>
              </a:p>
            </p:txBody>
          </p:sp>
        </mc:Choice>
        <mc:Fallback xmlns="">
          <p:sp>
            <p:nvSpPr>
              <p:cNvPr id="210" name="TextBox 20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0456" y="5909269"/>
                <a:ext cx="1117614" cy="338554"/>
              </a:xfrm>
              <a:prstGeom prst="rect">
                <a:avLst/>
              </a:prstGeom>
              <a:blipFill rotWithShape="0">
                <a:blip r:embed="rId17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0" name="TextBox 109"/>
              <p:cNvSpPr txBox="1"/>
              <p:nvPr/>
            </p:nvSpPr>
            <p:spPr>
              <a:xfrm>
                <a:off x="6493970" y="2104221"/>
                <a:ext cx="225831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0" dirty="0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𝐒𝐥𝐨𝐩𝐞</m:t>
                      </m:r>
                      <m:d>
                        <m:dPr>
                          <m:ctrlPr>
                            <a:rPr lang="en-US" sz="1600" b="1" i="1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0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</m:d>
                      <m:r>
                        <a:rPr lang="en-US" sz="1600" b="1" i="0" dirty="0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US" sz="1600" b="1" i="0" dirty="0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𝐒𝐥𝐨𝐩𝐞</m:t>
                      </m:r>
                      <m:d>
                        <m:dPr>
                          <m:ctrlPr>
                            <a:rPr lang="en-US" sz="1600" b="1" i="1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e>
                      </m:d>
                      <m:r>
                        <a:rPr lang="en-US" sz="1600" b="1" i="0" dirty="0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600" b="1" dirty="0">
                  <a:solidFill>
                    <a:srgbClr val="92D050"/>
                  </a:solidFill>
                </a:endParaRPr>
              </a:p>
            </p:txBody>
          </p:sp>
        </mc:Choice>
        <mc:Fallback xmlns="">
          <p:sp>
            <p:nvSpPr>
              <p:cNvPr id="110" name="TextBox 10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3970" y="2104221"/>
                <a:ext cx="2258311" cy="338554"/>
              </a:xfrm>
              <a:prstGeom prst="rect">
                <a:avLst/>
              </a:prstGeom>
              <a:blipFill rotWithShape="0">
                <a:blip r:embed="rId20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1" name="TextBox 110"/>
              <p:cNvSpPr txBox="1"/>
              <p:nvPr/>
            </p:nvSpPr>
            <p:spPr>
              <a:xfrm>
                <a:off x="6924996" y="4022883"/>
                <a:ext cx="225831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0" dirty="0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𝐒𝐥𝐨𝐩𝐞</m:t>
                      </m:r>
                      <m:d>
                        <m:dPr>
                          <m:ctrlPr>
                            <a:rPr lang="en-US" sz="1600" b="1" i="1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0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</m:d>
                      <m:r>
                        <a:rPr lang="en-US" sz="1600" b="1" i="0" dirty="0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sz="1600" b="1" i="0" dirty="0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𝐒𝐥𝐨𝐩𝐞</m:t>
                      </m:r>
                      <m:d>
                        <m:dPr>
                          <m:ctrlPr>
                            <a:rPr lang="en-US" sz="1600" b="1" i="1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e>
                      </m:d>
                      <m:r>
                        <a:rPr lang="en-US" sz="1600" b="1" i="0" dirty="0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600" b="1" dirty="0">
                  <a:solidFill>
                    <a:srgbClr val="92D050"/>
                  </a:solidFill>
                </a:endParaRPr>
              </a:p>
            </p:txBody>
          </p:sp>
        </mc:Choice>
        <mc:Fallback xmlns="">
          <p:sp>
            <p:nvSpPr>
              <p:cNvPr id="111" name="TextBox 1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4996" y="4022883"/>
                <a:ext cx="2258311" cy="338554"/>
              </a:xfrm>
              <a:prstGeom prst="rect">
                <a:avLst/>
              </a:prstGeom>
              <a:blipFill rotWithShape="0">
                <a:blip r:embed="rId21"/>
                <a:stretch>
                  <a:fillRect b="-1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4" name="TextBox 113"/>
              <p:cNvSpPr txBox="1"/>
              <p:nvPr/>
            </p:nvSpPr>
            <p:spPr>
              <a:xfrm>
                <a:off x="6982031" y="5524150"/>
                <a:ext cx="225831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0" dirty="0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𝐒𝐥𝐨𝐩𝐞</m:t>
                      </m:r>
                      <m:d>
                        <m:dPr>
                          <m:ctrlPr>
                            <a:rPr lang="en-US" sz="1600" b="1" i="1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0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</m:d>
                      <m:r>
                        <a:rPr lang="en-US" sz="1600" b="1" i="0" dirty="0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US" sz="1600" b="1" i="0" dirty="0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𝐒𝐥𝐨𝐩𝐞</m:t>
                      </m:r>
                      <m:d>
                        <m:dPr>
                          <m:ctrlPr>
                            <a:rPr lang="en-US" sz="1600" b="1" i="1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e>
                      </m:d>
                      <m:r>
                        <a:rPr lang="en-US" sz="1600" b="1" i="0" dirty="0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600" b="1" dirty="0">
                  <a:solidFill>
                    <a:srgbClr val="92D050"/>
                  </a:solidFill>
                </a:endParaRPr>
              </a:p>
            </p:txBody>
          </p:sp>
        </mc:Choice>
        <mc:Fallback xmlns="">
          <p:sp>
            <p:nvSpPr>
              <p:cNvPr id="114" name="TextBox 1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2031" y="5524150"/>
                <a:ext cx="2258311" cy="338554"/>
              </a:xfrm>
              <a:prstGeom prst="rect">
                <a:avLst/>
              </a:prstGeom>
              <a:blipFill rotWithShape="0">
                <a:blip r:embed="rId22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4" name="Picture 5" descr="redblackblockiu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67851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 smtClean="0">
                <a:solidFill>
                  <a:srgbClr val="0000CC"/>
                </a:solidFill>
              </a:rPr>
              <a:t>Homework 4 Problem and In-Class Exercise Properties of Cascades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0" y="932207"/>
                <a:ext cx="4851977" cy="43481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Consider a cascade reaction with Mass-action kinetics: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𝐴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2</m:t>
                              </m:r>
                            </m:sub>
                          </m:sSub>
                        </m:e>
                      </m:groupCh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𝐵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3</m:t>
                              </m:r>
                            </m:sub>
                          </m:sSub>
                        </m:e>
                      </m:groupCh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𝐶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4</m:t>
                              </m:r>
                            </m:sub>
                          </m:sSub>
                        </m:e>
                      </m:groupCh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𝐶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5</m:t>
                              </m:r>
                            </m:sub>
                          </m:sSub>
                        </m:e>
                      </m:groupCh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𝐷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5</m:t>
                              </m:r>
                            </m:sub>
                          </m:sSub>
                        </m:e>
                      </m:groupCh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6</m:t>
                              </m:r>
                            </m:sub>
                          </m:sSub>
                        </m:e>
                      </m:groupCh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𝐹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7</m:t>
                              </m:r>
                            </m:sub>
                          </m:sSub>
                        </m:e>
                      </m:groupChr>
                    </m:oMath>
                  </m:oMathPara>
                </a14:m>
                <a:endParaRPr lang="en-US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The steady states are all 0</a:t>
                </a:r>
              </a:p>
              <a:p>
                <a:endParaRPr lang="en-US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Suppose we define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𝑘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i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+1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𝑟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∗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𝑖</m:t>
                        </m:r>
                      </m:sub>
                    </m:sSub>
                  </m:oMath>
                </a14:m>
                <a:endParaRPr lang="en-US" b="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What happens as we vary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𝑟</m:t>
                    </m:r>
                  </m:oMath>
                </a14:m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?</a:t>
                </a:r>
              </a:p>
              <a:p>
                <a:endParaRPr lang="en-US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In particular, what happens to the maximum concentrations of each species and the times at which they reach their maximum values?</a:t>
                </a:r>
              </a:p>
              <a:p>
                <a:endParaRPr lang="en-US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Download from IU Canvas</a:t>
                </a:r>
              </a:p>
              <a:p>
                <a:endParaRPr lang="en-US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932207"/>
                <a:ext cx="4851977" cy="4348113"/>
              </a:xfrm>
              <a:prstGeom prst="rect">
                <a:avLst/>
              </a:prstGeom>
              <a:blipFill rotWithShape="0">
                <a:blip r:embed="rId5"/>
                <a:stretch>
                  <a:fillRect l="-1005" t="-9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1480" y="5113764"/>
            <a:ext cx="46023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/>
              <a:t>E599 Lecture 6 Tellurium Demo </a:t>
            </a:r>
          </a:p>
          <a:p>
            <a:r>
              <a:rPr lang="en-US" sz="1600" b="1" dirty="0" smtClean="0"/>
              <a:t>Homework4CascadeEqualKDemoWithMax.py</a:t>
            </a:r>
            <a:endParaRPr lang="en-US" sz="16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51977" y="1058068"/>
            <a:ext cx="6259198" cy="4671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55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Monotonic Divergent Limiting Cases</a:t>
            </a: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2" name="Rectangle 31"/>
              <p:cNvSpPr/>
              <p:nvPr/>
            </p:nvSpPr>
            <p:spPr>
              <a:xfrm>
                <a:off x="60056" y="787866"/>
                <a:ext cx="5904798" cy="26536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Cases</a:t>
                </a:r>
                <a:r>
                  <a:rPr lang="en-US" dirty="0"/>
                  <a:t>: </a:t>
                </a:r>
                <a14:m>
                  <m:oMath xmlns:m="http://schemas.openxmlformats.org/officeDocument/2006/math">
                    <m:r>
                      <a:rPr lang="en-US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𝐯𝐚𝐥𝐮𝐞</m:t>
                    </m:r>
                    <m:r>
                      <a:rPr lang="en-US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∞)</m:t>
                    </m:r>
                    <m:r>
                      <a:rPr lang="en-US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US" b="1" dirty="0"/>
                  <a:t>, </a:t>
                </a:r>
                <a14:m>
                  <m:oMath xmlns:m="http://schemas.openxmlformats.org/officeDocument/2006/math"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𝐬𝐥𝐨𝐩𝐞</m:t>
                    </m:r>
                    <m:d>
                      <m:d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0" dirty="0" smtClean="0">
                            <a:latin typeface="Cambria Math" panose="02040503050406030204" pitchFamily="18" charset="0"/>
                          </a:rPr>
                          <m:t>∞</m:t>
                        </m:r>
                      </m:e>
                    </m:d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&gt; 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b="1" dirty="0" smtClean="0"/>
              </a:p>
              <a:p>
                <a:endParaRPr lang="en-US" b="1" dirty="0"/>
              </a:p>
              <a:p>
                <a:r>
                  <a:rPr lang="en-US" b="1" dirty="0" smtClean="0"/>
                  <a:t>Divergent functions with finite slope at infinity</a:t>
                </a:r>
              </a:p>
              <a:p>
                <a:endParaRPr lang="en-US" b="1" dirty="0" smtClean="0"/>
              </a:p>
              <a:p>
                <a:r>
                  <a:rPr lang="en-US" b="1" dirty="0" smtClean="0"/>
                  <a:t>Examples: </a:t>
                </a:r>
                <a:r>
                  <a:rPr lang="en-US" dirty="0" smtClean="0"/>
                  <a:t>Unimodal </a:t>
                </a:r>
                <a:r>
                  <a:rPr lang="en-US" dirty="0" smtClean="0"/>
                  <a:t>function plus linear function: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±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i="1" dirty="0" err="1">
                          <a:latin typeface="Cambria Math" panose="02040503050406030204" pitchFamily="18" charset="0"/>
                        </a:rPr>
                        <m:t>exp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⁡(−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±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&gt;1</m:t>
                      </m:r>
                    </m:oMath>
                  </m:oMathPara>
                </a14:m>
                <a:endParaRPr lang="en-US" dirty="0"/>
              </a:p>
              <a:p>
                <a:endParaRPr lang="en-US" b="1" dirty="0" smtClean="0"/>
              </a:p>
            </p:txBody>
          </p:sp>
        </mc:Choice>
        <mc:Fallback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56" y="787866"/>
                <a:ext cx="5904798" cy="2653675"/>
              </a:xfrm>
              <a:prstGeom prst="rect">
                <a:avLst/>
              </a:prstGeom>
              <a:blipFill rotWithShape="0">
                <a:blip r:embed="rId4"/>
                <a:stretch>
                  <a:fillRect l="-930" t="-11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4" name="Group 93"/>
          <p:cNvGrpSpPr/>
          <p:nvPr/>
        </p:nvGrpSpPr>
        <p:grpSpPr>
          <a:xfrm>
            <a:off x="6024910" y="533400"/>
            <a:ext cx="2693819" cy="1531211"/>
            <a:chOff x="5846522" y="696620"/>
            <a:chExt cx="2693819" cy="1531211"/>
          </a:xfrm>
        </p:grpSpPr>
        <p:sp>
          <p:nvSpPr>
            <p:cNvPr id="107" name="Freeform 106"/>
            <p:cNvSpPr/>
            <p:nvPr/>
          </p:nvSpPr>
          <p:spPr>
            <a:xfrm>
              <a:off x="6334812" y="1036674"/>
              <a:ext cx="1385742" cy="773270"/>
            </a:xfrm>
            <a:custGeom>
              <a:avLst/>
              <a:gdLst>
                <a:gd name="connsiteX0" fmla="*/ 0 w 1263192"/>
                <a:gd name="connsiteY0" fmla="*/ 472175 h 509202"/>
                <a:gd name="connsiteX1" fmla="*/ 226244 w 1263192"/>
                <a:gd name="connsiteY1" fmla="*/ 491029 h 509202"/>
                <a:gd name="connsiteX2" fmla="*/ 499621 w 1263192"/>
                <a:gd name="connsiteY2" fmla="*/ 245932 h 509202"/>
                <a:gd name="connsiteX3" fmla="*/ 650450 w 1263192"/>
                <a:gd name="connsiteY3" fmla="*/ 29116 h 509202"/>
                <a:gd name="connsiteX4" fmla="*/ 1084083 w 1263192"/>
                <a:gd name="connsiteY4" fmla="*/ 835 h 509202"/>
                <a:gd name="connsiteX5" fmla="*/ 1263192 w 1263192"/>
                <a:gd name="connsiteY5" fmla="*/ 10262 h 509202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650450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716438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3255 h 508190"/>
                <a:gd name="connsiteX1" fmla="*/ 226244 w 1263192"/>
                <a:gd name="connsiteY1" fmla="*/ 492109 h 508190"/>
                <a:gd name="connsiteX2" fmla="*/ 556182 w 1263192"/>
                <a:gd name="connsiteY2" fmla="*/ 275293 h 508190"/>
                <a:gd name="connsiteX3" fmla="*/ 716438 w 1263192"/>
                <a:gd name="connsiteY3" fmla="*/ 30196 h 508190"/>
                <a:gd name="connsiteX4" fmla="*/ 1084083 w 1263192"/>
                <a:gd name="connsiteY4" fmla="*/ 1915 h 508190"/>
                <a:gd name="connsiteX5" fmla="*/ 1263192 w 1263192"/>
                <a:gd name="connsiteY5" fmla="*/ 11342 h 508190"/>
                <a:gd name="connsiteX0" fmla="*/ 0 w 1263192"/>
                <a:gd name="connsiteY0" fmla="*/ 463856 h 498791"/>
                <a:gd name="connsiteX1" fmla="*/ 226244 w 1263192"/>
                <a:gd name="connsiteY1" fmla="*/ 482710 h 498791"/>
                <a:gd name="connsiteX2" fmla="*/ 556182 w 1263192"/>
                <a:gd name="connsiteY2" fmla="*/ 265894 h 498791"/>
                <a:gd name="connsiteX3" fmla="*/ 716438 w 1263192"/>
                <a:gd name="connsiteY3" fmla="*/ 20797 h 498791"/>
                <a:gd name="connsiteX4" fmla="*/ 1084083 w 1263192"/>
                <a:gd name="connsiteY4" fmla="*/ 11370 h 498791"/>
                <a:gd name="connsiteX5" fmla="*/ 1263192 w 1263192"/>
                <a:gd name="connsiteY5" fmla="*/ 1943 h 498791"/>
                <a:gd name="connsiteX0" fmla="*/ 0 w 1263192"/>
                <a:gd name="connsiteY0" fmla="*/ 463805 h 498740"/>
                <a:gd name="connsiteX1" fmla="*/ 226244 w 1263192"/>
                <a:gd name="connsiteY1" fmla="*/ 482659 h 498740"/>
                <a:gd name="connsiteX2" fmla="*/ 556182 w 1263192"/>
                <a:gd name="connsiteY2" fmla="*/ 265843 h 498740"/>
                <a:gd name="connsiteX3" fmla="*/ 772999 w 1263192"/>
                <a:gd name="connsiteY3" fmla="*/ 30173 h 498740"/>
                <a:gd name="connsiteX4" fmla="*/ 1084083 w 1263192"/>
                <a:gd name="connsiteY4" fmla="*/ 11319 h 498740"/>
                <a:gd name="connsiteX5" fmla="*/ 1263192 w 1263192"/>
                <a:gd name="connsiteY5" fmla="*/ 1892 h 498740"/>
                <a:gd name="connsiteX0" fmla="*/ 0 w 1263192"/>
                <a:gd name="connsiteY0" fmla="*/ 463805 h 486816"/>
                <a:gd name="connsiteX1" fmla="*/ 367646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63805 h 486816"/>
                <a:gd name="connsiteX1" fmla="*/ 414780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78598 h 501609"/>
                <a:gd name="connsiteX1" fmla="*/ 414780 w 1263192"/>
                <a:gd name="connsiteY1" fmla="*/ 478598 h 501609"/>
                <a:gd name="connsiteX2" fmla="*/ 556182 w 1263192"/>
                <a:gd name="connsiteY2" fmla="*/ 280636 h 501609"/>
                <a:gd name="connsiteX3" fmla="*/ 772999 w 1263192"/>
                <a:gd name="connsiteY3" fmla="*/ 16686 h 501609"/>
                <a:gd name="connsiteX4" fmla="*/ 1084083 w 1263192"/>
                <a:gd name="connsiteY4" fmla="*/ 26112 h 501609"/>
                <a:gd name="connsiteX5" fmla="*/ 1263192 w 1263192"/>
                <a:gd name="connsiteY5" fmla="*/ 16685 h 501609"/>
                <a:gd name="connsiteX0" fmla="*/ 0 w 1263192"/>
                <a:gd name="connsiteY0" fmla="*/ 494442 h 517453"/>
                <a:gd name="connsiteX1" fmla="*/ 414780 w 1263192"/>
                <a:gd name="connsiteY1" fmla="*/ 494442 h 517453"/>
                <a:gd name="connsiteX2" fmla="*/ 556182 w 1263192"/>
                <a:gd name="connsiteY2" fmla="*/ 296480 h 517453"/>
                <a:gd name="connsiteX3" fmla="*/ 772999 w 1263192"/>
                <a:gd name="connsiteY3" fmla="*/ 32530 h 517453"/>
                <a:gd name="connsiteX4" fmla="*/ 1084083 w 1263192"/>
                <a:gd name="connsiteY4" fmla="*/ 4248 h 517453"/>
                <a:gd name="connsiteX5" fmla="*/ 1263192 w 1263192"/>
                <a:gd name="connsiteY5" fmla="*/ 32529 h 517453"/>
                <a:gd name="connsiteX0" fmla="*/ 0 w 1282046"/>
                <a:gd name="connsiteY0" fmla="*/ 493187 h 516198"/>
                <a:gd name="connsiteX1" fmla="*/ 414780 w 1282046"/>
                <a:gd name="connsiteY1" fmla="*/ 493187 h 516198"/>
                <a:gd name="connsiteX2" fmla="*/ 556182 w 1282046"/>
                <a:gd name="connsiteY2" fmla="*/ 295225 h 516198"/>
                <a:gd name="connsiteX3" fmla="*/ 772999 w 1282046"/>
                <a:gd name="connsiteY3" fmla="*/ 31275 h 516198"/>
                <a:gd name="connsiteX4" fmla="*/ 1084083 w 1282046"/>
                <a:gd name="connsiteY4" fmla="*/ 2993 h 516198"/>
                <a:gd name="connsiteX5" fmla="*/ 1282046 w 1282046"/>
                <a:gd name="connsiteY5" fmla="*/ 12421 h 516198"/>
                <a:gd name="connsiteX0" fmla="*/ 0 w 1282046"/>
                <a:gd name="connsiteY0" fmla="*/ 493187 h 495494"/>
                <a:gd name="connsiteX1" fmla="*/ 216817 w 1282046"/>
                <a:gd name="connsiteY1" fmla="*/ 248090 h 495494"/>
                <a:gd name="connsiteX2" fmla="*/ 556182 w 1282046"/>
                <a:gd name="connsiteY2" fmla="*/ 295225 h 495494"/>
                <a:gd name="connsiteX3" fmla="*/ 772999 w 1282046"/>
                <a:gd name="connsiteY3" fmla="*/ 31275 h 495494"/>
                <a:gd name="connsiteX4" fmla="*/ 1084083 w 1282046"/>
                <a:gd name="connsiteY4" fmla="*/ 2993 h 495494"/>
                <a:gd name="connsiteX5" fmla="*/ 1282046 w 1282046"/>
                <a:gd name="connsiteY5" fmla="*/ 12421 h 495494"/>
                <a:gd name="connsiteX0" fmla="*/ 0 w 1282046"/>
                <a:gd name="connsiteY0" fmla="*/ 491030 h 493754"/>
                <a:gd name="connsiteX1" fmla="*/ 216817 w 1282046"/>
                <a:gd name="connsiteY1" fmla="*/ 245933 h 493754"/>
                <a:gd name="connsiteX2" fmla="*/ 490194 w 1282046"/>
                <a:gd name="connsiteY2" fmla="*/ 47971 h 493754"/>
                <a:gd name="connsiteX3" fmla="*/ 772999 w 1282046"/>
                <a:gd name="connsiteY3" fmla="*/ 29118 h 493754"/>
                <a:gd name="connsiteX4" fmla="*/ 1084083 w 1282046"/>
                <a:gd name="connsiteY4" fmla="*/ 836 h 493754"/>
                <a:gd name="connsiteX5" fmla="*/ 1282046 w 1282046"/>
                <a:gd name="connsiteY5" fmla="*/ 10264 h 493754"/>
                <a:gd name="connsiteX0" fmla="*/ 0 w 1282046"/>
                <a:gd name="connsiteY0" fmla="*/ 519779 h 522503"/>
                <a:gd name="connsiteX1" fmla="*/ 216817 w 1282046"/>
                <a:gd name="connsiteY1" fmla="*/ 274682 h 522503"/>
                <a:gd name="connsiteX2" fmla="*/ 490194 w 1282046"/>
                <a:gd name="connsiteY2" fmla="*/ 76720 h 522503"/>
                <a:gd name="connsiteX3" fmla="*/ 782426 w 1282046"/>
                <a:gd name="connsiteY3" fmla="*/ 1307 h 522503"/>
                <a:gd name="connsiteX4" fmla="*/ 1084083 w 1282046"/>
                <a:gd name="connsiteY4" fmla="*/ 29585 h 522503"/>
                <a:gd name="connsiteX5" fmla="*/ 1282046 w 1282046"/>
                <a:gd name="connsiteY5" fmla="*/ 39013 h 522503"/>
                <a:gd name="connsiteX0" fmla="*/ 0 w 1282046"/>
                <a:gd name="connsiteY0" fmla="*/ 519779 h 522392"/>
                <a:gd name="connsiteX1" fmla="*/ 235671 w 1282046"/>
                <a:gd name="connsiteY1" fmla="*/ 265255 h 522392"/>
                <a:gd name="connsiteX2" fmla="*/ 490194 w 1282046"/>
                <a:gd name="connsiteY2" fmla="*/ 76720 h 522392"/>
                <a:gd name="connsiteX3" fmla="*/ 782426 w 1282046"/>
                <a:gd name="connsiteY3" fmla="*/ 1307 h 522392"/>
                <a:gd name="connsiteX4" fmla="*/ 1084083 w 1282046"/>
                <a:gd name="connsiteY4" fmla="*/ 29585 h 522392"/>
                <a:gd name="connsiteX5" fmla="*/ 1282046 w 1282046"/>
                <a:gd name="connsiteY5" fmla="*/ 39013 h 522392"/>
                <a:gd name="connsiteX0" fmla="*/ 0 w 1282046"/>
                <a:gd name="connsiteY0" fmla="*/ 519779 h 522025"/>
                <a:gd name="connsiteX1" fmla="*/ 235671 w 1282046"/>
                <a:gd name="connsiteY1" fmla="*/ 227548 h 522025"/>
                <a:gd name="connsiteX2" fmla="*/ 490194 w 1282046"/>
                <a:gd name="connsiteY2" fmla="*/ 76720 h 522025"/>
                <a:gd name="connsiteX3" fmla="*/ 782426 w 1282046"/>
                <a:gd name="connsiteY3" fmla="*/ 1307 h 522025"/>
                <a:gd name="connsiteX4" fmla="*/ 1084083 w 1282046"/>
                <a:gd name="connsiteY4" fmla="*/ 29585 h 522025"/>
                <a:gd name="connsiteX5" fmla="*/ 1282046 w 1282046"/>
                <a:gd name="connsiteY5" fmla="*/ 39013 h 522025"/>
                <a:gd name="connsiteX0" fmla="*/ 0 w 1282046"/>
                <a:gd name="connsiteY0" fmla="*/ 519779 h 522191"/>
                <a:gd name="connsiteX1" fmla="*/ 235671 w 1282046"/>
                <a:gd name="connsiteY1" fmla="*/ 227548 h 522191"/>
                <a:gd name="connsiteX2" fmla="*/ 490194 w 1282046"/>
                <a:gd name="connsiteY2" fmla="*/ 76720 h 522191"/>
                <a:gd name="connsiteX3" fmla="*/ 782426 w 1282046"/>
                <a:gd name="connsiteY3" fmla="*/ 1307 h 522191"/>
                <a:gd name="connsiteX4" fmla="*/ 1084083 w 1282046"/>
                <a:gd name="connsiteY4" fmla="*/ 29585 h 522191"/>
                <a:gd name="connsiteX5" fmla="*/ 1282046 w 1282046"/>
                <a:gd name="connsiteY5" fmla="*/ 39013 h 522191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39296 h 539296"/>
                <a:gd name="connsiteX1" fmla="*/ 235671 w 1282046"/>
                <a:gd name="connsiteY1" fmla="*/ 247065 h 539296"/>
                <a:gd name="connsiteX2" fmla="*/ 490194 w 1282046"/>
                <a:gd name="connsiteY2" fmla="*/ 96237 h 539296"/>
                <a:gd name="connsiteX3" fmla="*/ 782426 w 1282046"/>
                <a:gd name="connsiteY3" fmla="*/ 20824 h 539296"/>
                <a:gd name="connsiteX4" fmla="*/ 1093509 w 1282046"/>
                <a:gd name="connsiteY4" fmla="*/ 1968 h 539296"/>
                <a:gd name="connsiteX5" fmla="*/ 1282046 w 1282046"/>
                <a:gd name="connsiteY5" fmla="*/ 58530 h 539296"/>
                <a:gd name="connsiteX0" fmla="*/ 0 w 1282046"/>
                <a:gd name="connsiteY0" fmla="*/ 540955 h 540955"/>
                <a:gd name="connsiteX1" fmla="*/ 235671 w 1282046"/>
                <a:gd name="connsiteY1" fmla="*/ 248724 h 540955"/>
                <a:gd name="connsiteX2" fmla="*/ 490194 w 1282046"/>
                <a:gd name="connsiteY2" fmla="*/ 97896 h 540955"/>
                <a:gd name="connsiteX3" fmla="*/ 782426 w 1282046"/>
                <a:gd name="connsiteY3" fmla="*/ 22483 h 540955"/>
                <a:gd name="connsiteX4" fmla="*/ 1093509 w 1282046"/>
                <a:gd name="connsiteY4" fmla="*/ 3627 h 540955"/>
                <a:gd name="connsiteX5" fmla="*/ 1282046 w 1282046"/>
                <a:gd name="connsiteY5" fmla="*/ 3628 h 540955"/>
                <a:gd name="connsiteX0" fmla="*/ 0 w 1282046"/>
                <a:gd name="connsiteY0" fmla="*/ 584622 h 584622"/>
                <a:gd name="connsiteX1" fmla="*/ 235671 w 1282046"/>
                <a:gd name="connsiteY1" fmla="*/ 292391 h 584622"/>
                <a:gd name="connsiteX2" fmla="*/ 490194 w 1282046"/>
                <a:gd name="connsiteY2" fmla="*/ 141563 h 584622"/>
                <a:gd name="connsiteX3" fmla="*/ 782426 w 1282046"/>
                <a:gd name="connsiteY3" fmla="*/ 66150 h 584622"/>
                <a:gd name="connsiteX4" fmla="*/ 1093509 w 1282046"/>
                <a:gd name="connsiteY4" fmla="*/ 160 h 584622"/>
                <a:gd name="connsiteX5" fmla="*/ 1282046 w 1282046"/>
                <a:gd name="connsiteY5" fmla="*/ 47295 h 584622"/>
                <a:gd name="connsiteX0" fmla="*/ 0 w 1329180"/>
                <a:gd name="connsiteY0" fmla="*/ 632348 h 632348"/>
                <a:gd name="connsiteX1" fmla="*/ 235671 w 1329180"/>
                <a:gd name="connsiteY1" fmla="*/ 340117 h 632348"/>
                <a:gd name="connsiteX2" fmla="*/ 490194 w 1329180"/>
                <a:gd name="connsiteY2" fmla="*/ 189289 h 632348"/>
                <a:gd name="connsiteX3" fmla="*/ 782426 w 1329180"/>
                <a:gd name="connsiteY3" fmla="*/ 113876 h 632348"/>
                <a:gd name="connsiteX4" fmla="*/ 1093509 w 1329180"/>
                <a:gd name="connsiteY4" fmla="*/ 47886 h 632348"/>
                <a:gd name="connsiteX5" fmla="*/ 1329180 w 1329180"/>
                <a:gd name="connsiteY5" fmla="*/ 753 h 632348"/>
                <a:gd name="connsiteX0" fmla="*/ 0 w 1329180"/>
                <a:gd name="connsiteY0" fmla="*/ 632295 h 632295"/>
                <a:gd name="connsiteX1" fmla="*/ 235671 w 1329180"/>
                <a:gd name="connsiteY1" fmla="*/ 340064 h 632295"/>
                <a:gd name="connsiteX2" fmla="*/ 490194 w 1329180"/>
                <a:gd name="connsiteY2" fmla="*/ 189236 h 632295"/>
                <a:gd name="connsiteX3" fmla="*/ 791853 w 1329180"/>
                <a:gd name="connsiteY3" fmla="*/ 94969 h 632295"/>
                <a:gd name="connsiteX4" fmla="*/ 1093509 w 1329180"/>
                <a:gd name="connsiteY4" fmla="*/ 47833 h 632295"/>
                <a:gd name="connsiteX5" fmla="*/ 1329180 w 1329180"/>
                <a:gd name="connsiteY5" fmla="*/ 700 h 632295"/>
                <a:gd name="connsiteX0" fmla="*/ 0 w 1329180"/>
                <a:gd name="connsiteY0" fmla="*/ 632295 h 632295"/>
                <a:gd name="connsiteX1" fmla="*/ 235671 w 1329180"/>
                <a:gd name="connsiteY1" fmla="*/ 340064 h 632295"/>
                <a:gd name="connsiteX2" fmla="*/ 490194 w 1329180"/>
                <a:gd name="connsiteY2" fmla="*/ 189236 h 632295"/>
                <a:gd name="connsiteX3" fmla="*/ 791853 w 1329180"/>
                <a:gd name="connsiteY3" fmla="*/ 94969 h 632295"/>
                <a:gd name="connsiteX4" fmla="*/ 1093509 w 1329180"/>
                <a:gd name="connsiteY4" fmla="*/ 47833 h 632295"/>
                <a:gd name="connsiteX5" fmla="*/ 1329180 w 1329180"/>
                <a:gd name="connsiteY5" fmla="*/ 700 h 632295"/>
                <a:gd name="connsiteX0" fmla="*/ 0 w 1348034"/>
                <a:gd name="connsiteY0" fmla="*/ 604865 h 604865"/>
                <a:gd name="connsiteX1" fmla="*/ 235671 w 1348034"/>
                <a:gd name="connsiteY1" fmla="*/ 312634 h 604865"/>
                <a:gd name="connsiteX2" fmla="*/ 490194 w 1348034"/>
                <a:gd name="connsiteY2" fmla="*/ 161806 h 604865"/>
                <a:gd name="connsiteX3" fmla="*/ 791853 w 1348034"/>
                <a:gd name="connsiteY3" fmla="*/ 67539 h 604865"/>
                <a:gd name="connsiteX4" fmla="*/ 1093509 w 1348034"/>
                <a:gd name="connsiteY4" fmla="*/ 20403 h 604865"/>
                <a:gd name="connsiteX5" fmla="*/ 1348034 w 1348034"/>
                <a:gd name="connsiteY5" fmla="*/ 1551 h 604865"/>
                <a:gd name="connsiteX0" fmla="*/ 0 w 1385742"/>
                <a:gd name="connsiteY0" fmla="*/ 754348 h 754348"/>
                <a:gd name="connsiteX1" fmla="*/ 235671 w 1385742"/>
                <a:gd name="connsiteY1" fmla="*/ 462117 h 754348"/>
                <a:gd name="connsiteX2" fmla="*/ 490194 w 1385742"/>
                <a:gd name="connsiteY2" fmla="*/ 311289 h 754348"/>
                <a:gd name="connsiteX3" fmla="*/ 791853 w 1385742"/>
                <a:gd name="connsiteY3" fmla="*/ 217022 h 754348"/>
                <a:gd name="connsiteX4" fmla="*/ 1093509 w 1385742"/>
                <a:gd name="connsiteY4" fmla="*/ 169886 h 754348"/>
                <a:gd name="connsiteX5" fmla="*/ 1385742 w 1385742"/>
                <a:gd name="connsiteY5" fmla="*/ 205 h 754348"/>
                <a:gd name="connsiteX0" fmla="*/ 0 w 1385742"/>
                <a:gd name="connsiteY0" fmla="*/ 754420 h 754420"/>
                <a:gd name="connsiteX1" fmla="*/ 235671 w 1385742"/>
                <a:gd name="connsiteY1" fmla="*/ 462189 h 754420"/>
                <a:gd name="connsiteX2" fmla="*/ 490194 w 1385742"/>
                <a:gd name="connsiteY2" fmla="*/ 311361 h 754420"/>
                <a:gd name="connsiteX3" fmla="*/ 791853 w 1385742"/>
                <a:gd name="connsiteY3" fmla="*/ 217094 h 754420"/>
                <a:gd name="connsiteX4" fmla="*/ 1093509 w 1385742"/>
                <a:gd name="connsiteY4" fmla="*/ 132250 h 754420"/>
                <a:gd name="connsiteX5" fmla="*/ 1385742 w 1385742"/>
                <a:gd name="connsiteY5" fmla="*/ 277 h 754420"/>
                <a:gd name="connsiteX0" fmla="*/ 0 w 1385742"/>
                <a:gd name="connsiteY0" fmla="*/ 773239 h 773239"/>
                <a:gd name="connsiteX1" fmla="*/ 235671 w 1385742"/>
                <a:gd name="connsiteY1" fmla="*/ 481008 h 773239"/>
                <a:gd name="connsiteX2" fmla="*/ 490194 w 1385742"/>
                <a:gd name="connsiteY2" fmla="*/ 330180 h 773239"/>
                <a:gd name="connsiteX3" fmla="*/ 791853 w 1385742"/>
                <a:gd name="connsiteY3" fmla="*/ 235913 h 773239"/>
                <a:gd name="connsiteX4" fmla="*/ 1093509 w 1385742"/>
                <a:gd name="connsiteY4" fmla="*/ 151069 h 773239"/>
                <a:gd name="connsiteX5" fmla="*/ 1385742 w 1385742"/>
                <a:gd name="connsiteY5" fmla="*/ 242 h 773239"/>
                <a:gd name="connsiteX0" fmla="*/ 0 w 1385742"/>
                <a:gd name="connsiteY0" fmla="*/ 773259 h 773259"/>
                <a:gd name="connsiteX1" fmla="*/ 235671 w 1385742"/>
                <a:gd name="connsiteY1" fmla="*/ 481028 h 773259"/>
                <a:gd name="connsiteX2" fmla="*/ 490194 w 1385742"/>
                <a:gd name="connsiteY2" fmla="*/ 330200 h 773259"/>
                <a:gd name="connsiteX3" fmla="*/ 791853 w 1385742"/>
                <a:gd name="connsiteY3" fmla="*/ 235933 h 773259"/>
                <a:gd name="connsiteX4" fmla="*/ 1093509 w 1385742"/>
                <a:gd name="connsiteY4" fmla="*/ 141662 h 773259"/>
                <a:gd name="connsiteX5" fmla="*/ 1385742 w 1385742"/>
                <a:gd name="connsiteY5" fmla="*/ 262 h 773259"/>
                <a:gd name="connsiteX0" fmla="*/ 0 w 1385742"/>
                <a:gd name="connsiteY0" fmla="*/ 773270 h 773270"/>
                <a:gd name="connsiteX1" fmla="*/ 235671 w 1385742"/>
                <a:gd name="connsiteY1" fmla="*/ 481039 h 773270"/>
                <a:gd name="connsiteX2" fmla="*/ 490194 w 1385742"/>
                <a:gd name="connsiteY2" fmla="*/ 330211 h 773270"/>
                <a:gd name="connsiteX3" fmla="*/ 791853 w 1385742"/>
                <a:gd name="connsiteY3" fmla="*/ 264224 h 773270"/>
                <a:gd name="connsiteX4" fmla="*/ 1093509 w 1385742"/>
                <a:gd name="connsiteY4" fmla="*/ 141673 h 773270"/>
                <a:gd name="connsiteX5" fmla="*/ 1385742 w 1385742"/>
                <a:gd name="connsiteY5" fmla="*/ 273 h 773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85742" h="773270">
                  <a:moveTo>
                    <a:pt x="0" y="773270"/>
                  </a:moveTo>
                  <a:cubicBezTo>
                    <a:pt x="52633" y="688428"/>
                    <a:pt x="144546" y="564308"/>
                    <a:pt x="235671" y="481039"/>
                  </a:cubicBezTo>
                  <a:cubicBezTo>
                    <a:pt x="326796" y="397770"/>
                    <a:pt x="397497" y="366347"/>
                    <a:pt x="490194" y="330211"/>
                  </a:cubicBezTo>
                  <a:cubicBezTo>
                    <a:pt x="582891" y="294075"/>
                    <a:pt x="691301" y="295647"/>
                    <a:pt x="791853" y="264224"/>
                  </a:cubicBezTo>
                  <a:cubicBezTo>
                    <a:pt x="892406" y="232801"/>
                    <a:pt x="994528" y="185665"/>
                    <a:pt x="1093509" y="141673"/>
                  </a:cubicBezTo>
                  <a:cubicBezTo>
                    <a:pt x="1192490" y="97681"/>
                    <a:pt x="1347249" y="-6012"/>
                    <a:pt x="1385742" y="27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6" name="Group 115"/>
            <p:cNvGrpSpPr/>
            <p:nvPr/>
          </p:nvGrpSpPr>
          <p:grpSpPr>
            <a:xfrm>
              <a:off x="5846522" y="696620"/>
              <a:ext cx="2693819" cy="1531211"/>
              <a:chOff x="5846522" y="696620"/>
              <a:chExt cx="2693819" cy="1531211"/>
            </a:xfrm>
          </p:grpSpPr>
          <p:grpSp>
            <p:nvGrpSpPr>
              <p:cNvPr id="117" name="Group 116"/>
              <p:cNvGrpSpPr/>
              <p:nvPr/>
            </p:nvGrpSpPr>
            <p:grpSpPr>
              <a:xfrm>
                <a:off x="5846522" y="696620"/>
                <a:ext cx="2400570" cy="1531211"/>
                <a:chOff x="484188" y="1613835"/>
                <a:chExt cx="2400570" cy="1531211"/>
              </a:xfrm>
            </p:grpSpPr>
            <p:grpSp>
              <p:nvGrpSpPr>
                <p:cNvPr id="121" name="Group 120"/>
                <p:cNvGrpSpPr/>
                <p:nvPr/>
              </p:nvGrpSpPr>
              <p:grpSpPr>
                <a:xfrm>
                  <a:off x="484188" y="1890273"/>
                  <a:ext cx="1717404" cy="1254773"/>
                  <a:chOff x="6553200" y="3124200"/>
                  <a:chExt cx="1717404" cy="1254773"/>
                </a:xfrm>
              </p:grpSpPr>
              <p:grpSp>
                <p:nvGrpSpPr>
                  <p:cNvPr id="123" name="Group 122"/>
                  <p:cNvGrpSpPr/>
                  <p:nvPr/>
                </p:nvGrpSpPr>
                <p:grpSpPr>
                  <a:xfrm>
                    <a:off x="6553200" y="3124200"/>
                    <a:ext cx="1717404" cy="1254773"/>
                    <a:chOff x="2221414" y="2672593"/>
                    <a:chExt cx="1717404" cy="1254773"/>
                  </a:xfrm>
                </p:grpSpPr>
                <p:grpSp>
                  <p:nvGrpSpPr>
                    <p:cNvPr id="125" name="Group 124"/>
                    <p:cNvGrpSpPr/>
                    <p:nvPr/>
                  </p:nvGrpSpPr>
                  <p:grpSpPr>
                    <a:xfrm>
                      <a:off x="2221414" y="2672593"/>
                      <a:ext cx="1656397" cy="914400"/>
                      <a:chOff x="2221414" y="2672593"/>
                      <a:chExt cx="1656397" cy="914400"/>
                    </a:xfrm>
                  </p:grpSpPr>
                  <p:grpSp>
                    <p:nvGrpSpPr>
                      <p:cNvPr id="127" name="Group 126"/>
                      <p:cNvGrpSpPr/>
                      <p:nvPr/>
                    </p:nvGrpSpPr>
                    <p:grpSpPr>
                      <a:xfrm>
                        <a:off x="2658611" y="2672593"/>
                        <a:ext cx="1219200" cy="914400"/>
                        <a:chOff x="2658611" y="2672593"/>
                        <a:chExt cx="1219200" cy="914400"/>
                      </a:xfrm>
                    </p:grpSpPr>
                    <p:cxnSp>
                      <p:nvCxnSpPr>
                        <p:cNvPr id="129" name="Straight Arrow Connector 128"/>
                        <p:cNvCxnSpPr/>
                        <p:nvPr/>
                      </p:nvCxnSpPr>
                      <p:spPr>
                        <a:xfrm flipV="1">
                          <a:off x="2667000" y="2672593"/>
                          <a:ext cx="0" cy="914400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30" name="Straight Arrow Connector 129"/>
                        <p:cNvCxnSpPr/>
                        <p:nvPr/>
                      </p:nvCxnSpPr>
                      <p:spPr>
                        <a:xfrm rot="5400000" flipV="1">
                          <a:off x="3268211" y="2953984"/>
                          <a:ext cx="0" cy="1219200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128" name="TextBox 127"/>
                      <p:cNvSpPr txBox="1"/>
                      <p:nvPr/>
                    </p:nvSpPr>
                    <p:spPr>
                      <a:xfrm>
                        <a:off x="2221414" y="2828300"/>
                        <a:ext cx="461665" cy="66511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vert="vert270" wrap="non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Value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126" name="TextBox 125"/>
                    <p:cNvSpPr txBox="1"/>
                    <p:nvPr/>
                  </p:nvSpPr>
                  <p:spPr>
                    <a:xfrm>
                      <a:off x="2597603" y="3558034"/>
                      <a:ext cx="1341215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parameter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cxnSp>
                <p:nvCxnSpPr>
                  <p:cNvPr id="124" name="Straight Arrow Connector 123"/>
                  <p:cNvCxnSpPr/>
                  <p:nvPr/>
                </p:nvCxnSpPr>
                <p:spPr>
                  <a:xfrm flipV="1">
                    <a:off x="6996240" y="3511695"/>
                    <a:ext cx="245013" cy="487700"/>
                  </a:xfrm>
                  <a:prstGeom prst="straightConnector1">
                    <a:avLst/>
                  </a:prstGeom>
                  <a:ln w="38100">
                    <a:solidFill>
                      <a:srgbClr val="00CC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22" name="Straight Arrow Connector 121"/>
                <p:cNvCxnSpPr/>
                <p:nvPr/>
              </p:nvCxnSpPr>
              <p:spPr>
                <a:xfrm flipV="1">
                  <a:off x="2394025" y="1613835"/>
                  <a:ext cx="490733" cy="290046"/>
                </a:xfrm>
                <a:prstGeom prst="straightConnector1">
                  <a:avLst/>
                </a:prstGeom>
                <a:ln w="38100" cmpd="dbl">
                  <a:solidFill>
                    <a:srgbClr val="00CC00"/>
                  </a:solidFill>
                  <a:prstDash val="soli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8" name="Straight Arrow Connector 117"/>
              <p:cNvCxnSpPr/>
              <p:nvPr/>
            </p:nvCxnSpPr>
            <p:spPr>
              <a:xfrm flipH="1">
                <a:off x="6315582" y="987757"/>
                <a:ext cx="1466960" cy="82218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prstDash val="sysDot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9" name="TextBox 118"/>
                  <p:cNvSpPr txBox="1"/>
                  <p:nvPr/>
                </p:nvSpPr>
                <p:spPr>
                  <a:xfrm>
                    <a:off x="6282030" y="942952"/>
                    <a:ext cx="2258311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600" b="1" i="0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𝐒𝐥𝐨𝐩𝐞</m:t>
                          </m:r>
                          <m:d>
                            <m:dPr>
                              <m:ctrlPr>
                                <a:rPr lang="en-US" sz="1600" b="1" i="1" dirty="0" smtClean="0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1" i="0" dirty="0" smtClean="0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e>
                          </m:d>
                          <m:r>
                            <a:rPr lang="en-US" sz="1600" b="1" i="0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&gt;</m:t>
                          </m:r>
                          <m:r>
                            <a:rPr lang="en-US" sz="1600" b="1" i="0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𝐒𝐥𝐨𝐩𝐞</m:t>
                          </m:r>
                          <m:d>
                            <m:dPr>
                              <m:ctrlPr>
                                <a:rPr lang="en-US" sz="1600" b="1" i="1" dirty="0" smtClean="0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1" i="1" dirty="0" smtClean="0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e>
                          </m:d>
                          <m:r>
                            <a:rPr lang="en-US" sz="1600" b="1" i="0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oMath>
                      </m:oMathPara>
                    </a14:m>
                    <a:endParaRPr lang="en-US" sz="1600" b="1" dirty="0">
                      <a:solidFill>
                        <a:srgbClr val="92D05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19" name="TextBox 11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282030" y="942952"/>
                    <a:ext cx="2258311" cy="338554"/>
                  </a:xfrm>
                  <a:prstGeom prst="rect">
                    <a:avLst/>
                  </a:prstGeom>
                  <a:blipFill rotWithShape="0">
                    <a:blip r:embed="rId15"/>
                    <a:stretch>
                      <a:fillRect b="-1272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6" name="Group 5"/>
          <p:cNvGrpSpPr/>
          <p:nvPr/>
        </p:nvGrpSpPr>
        <p:grpSpPr>
          <a:xfrm>
            <a:off x="6005786" y="1880657"/>
            <a:ext cx="2400570" cy="1691470"/>
            <a:chOff x="6005786" y="1880657"/>
            <a:chExt cx="2400570" cy="169147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0" name="TextBox 309"/>
                <p:cNvSpPr txBox="1"/>
                <p:nvPr/>
              </p:nvSpPr>
              <p:spPr>
                <a:xfrm>
                  <a:off x="6496225" y="2863014"/>
                  <a:ext cx="111761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0" dirty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𝐕𝐚𝐥𝐮𝐞</m:t>
                        </m:r>
                        <m:r>
                          <a:rPr lang="en-US" sz="1600" b="1" i="0" dirty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600" b="1" i="0" dirty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600" b="1" i="0" dirty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600" b="1" dirty="0">
                    <a:solidFill>
                      <a:srgbClr val="0000CC"/>
                    </a:solidFill>
                  </a:endParaRPr>
                </a:p>
              </p:txBody>
            </p:sp>
          </mc:Choice>
          <mc:Fallback xmlns="">
            <p:sp>
              <p:nvSpPr>
                <p:cNvPr id="310" name="TextBox 30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96225" y="2863014"/>
                  <a:ext cx="1117614" cy="338554"/>
                </a:xfrm>
                <a:prstGeom prst="rect">
                  <a:avLst/>
                </a:prstGeom>
                <a:blipFill rotWithShape="0">
                  <a:blip r:embed="rId16"/>
                  <a:stretch>
                    <a:fillRect b="-127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12" name="Group 111"/>
            <p:cNvGrpSpPr/>
            <p:nvPr/>
          </p:nvGrpSpPr>
          <p:grpSpPr>
            <a:xfrm>
              <a:off x="6005786" y="1880657"/>
              <a:ext cx="2400570" cy="1691470"/>
              <a:chOff x="5846522" y="696620"/>
              <a:chExt cx="2400570" cy="1691470"/>
            </a:xfrm>
          </p:grpSpPr>
          <p:sp>
            <p:nvSpPr>
              <p:cNvPr id="113" name="Freeform 112"/>
              <p:cNvSpPr/>
              <p:nvPr/>
            </p:nvSpPr>
            <p:spPr>
              <a:xfrm>
                <a:off x="6334812" y="1036674"/>
                <a:ext cx="1385742" cy="773270"/>
              </a:xfrm>
              <a:custGeom>
                <a:avLst/>
                <a:gdLst>
                  <a:gd name="connsiteX0" fmla="*/ 0 w 1263192"/>
                  <a:gd name="connsiteY0" fmla="*/ 472175 h 509202"/>
                  <a:gd name="connsiteX1" fmla="*/ 226244 w 1263192"/>
                  <a:gd name="connsiteY1" fmla="*/ 491029 h 509202"/>
                  <a:gd name="connsiteX2" fmla="*/ 499621 w 1263192"/>
                  <a:gd name="connsiteY2" fmla="*/ 245932 h 509202"/>
                  <a:gd name="connsiteX3" fmla="*/ 650450 w 1263192"/>
                  <a:gd name="connsiteY3" fmla="*/ 29116 h 509202"/>
                  <a:gd name="connsiteX4" fmla="*/ 1084083 w 1263192"/>
                  <a:gd name="connsiteY4" fmla="*/ 835 h 509202"/>
                  <a:gd name="connsiteX5" fmla="*/ 1263192 w 1263192"/>
                  <a:gd name="connsiteY5" fmla="*/ 10262 h 509202"/>
                  <a:gd name="connsiteX0" fmla="*/ 0 w 1263192"/>
                  <a:gd name="connsiteY0" fmla="*/ 474333 h 507873"/>
                  <a:gd name="connsiteX1" fmla="*/ 226244 w 1263192"/>
                  <a:gd name="connsiteY1" fmla="*/ 493187 h 507873"/>
                  <a:gd name="connsiteX2" fmla="*/ 499621 w 1263192"/>
                  <a:gd name="connsiteY2" fmla="*/ 295224 h 507873"/>
                  <a:gd name="connsiteX3" fmla="*/ 650450 w 1263192"/>
                  <a:gd name="connsiteY3" fmla="*/ 31274 h 507873"/>
                  <a:gd name="connsiteX4" fmla="*/ 1084083 w 1263192"/>
                  <a:gd name="connsiteY4" fmla="*/ 2993 h 507873"/>
                  <a:gd name="connsiteX5" fmla="*/ 1263192 w 1263192"/>
                  <a:gd name="connsiteY5" fmla="*/ 12420 h 507873"/>
                  <a:gd name="connsiteX0" fmla="*/ 0 w 1263192"/>
                  <a:gd name="connsiteY0" fmla="*/ 474333 h 507873"/>
                  <a:gd name="connsiteX1" fmla="*/ 226244 w 1263192"/>
                  <a:gd name="connsiteY1" fmla="*/ 493187 h 507873"/>
                  <a:gd name="connsiteX2" fmla="*/ 499621 w 1263192"/>
                  <a:gd name="connsiteY2" fmla="*/ 295224 h 507873"/>
                  <a:gd name="connsiteX3" fmla="*/ 716438 w 1263192"/>
                  <a:gd name="connsiteY3" fmla="*/ 31274 h 507873"/>
                  <a:gd name="connsiteX4" fmla="*/ 1084083 w 1263192"/>
                  <a:gd name="connsiteY4" fmla="*/ 2993 h 507873"/>
                  <a:gd name="connsiteX5" fmla="*/ 1263192 w 1263192"/>
                  <a:gd name="connsiteY5" fmla="*/ 12420 h 507873"/>
                  <a:gd name="connsiteX0" fmla="*/ 0 w 1263192"/>
                  <a:gd name="connsiteY0" fmla="*/ 473255 h 508190"/>
                  <a:gd name="connsiteX1" fmla="*/ 226244 w 1263192"/>
                  <a:gd name="connsiteY1" fmla="*/ 492109 h 508190"/>
                  <a:gd name="connsiteX2" fmla="*/ 556182 w 1263192"/>
                  <a:gd name="connsiteY2" fmla="*/ 275293 h 508190"/>
                  <a:gd name="connsiteX3" fmla="*/ 716438 w 1263192"/>
                  <a:gd name="connsiteY3" fmla="*/ 30196 h 508190"/>
                  <a:gd name="connsiteX4" fmla="*/ 1084083 w 1263192"/>
                  <a:gd name="connsiteY4" fmla="*/ 1915 h 508190"/>
                  <a:gd name="connsiteX5" fmla="*/ 1263192 w 1263192"/>
                  <a:gd name="connsiteY5" fmla="*/ 11342 h 508190"/>
                  <a:gd name="connsiteX0" fmla="*/ 0 w 1263192"/>
                  <a:gd name="connsiteY0" fmla="*/ 463856 h 498791"/>
                  <a:gd name="connsiteX1" fmla="*/ 226244 w 1263192"/>
                  <a:gd name="connsiteY1" fmla="*/ 482710 h 498791"/>
                  <a:gd name="connsiteX2" fmla="*/ 556182 w 1263192"/>
                  <a:gd name="connsiteY2" fmla="*/ 265894 h 498791"/>
                  <a:gd name="connsiteX3" fmla="*/ 716438 w 1263192"/>
                  <a:gd name="connsiteY3" fmla="*/ 20797 h 498791"/>
                  <a:gd name="connsiteX4" fmla="*/ 1084083 w 1263192"/>
                  <a:gd name="connsiteY4" fmla="*/ 11370 h 498791"/>
                  <a:gd name="connsiteX5" fmla="*/ 1263192 w 1263192"/>
                  <a:gd name="connsiteY5" fmla="*/ 1943 h 498791"/>
                  <a:gd name="connsiteX0" fmla="*/ 0 w 1263192"/>
                  <a:gd name="connsiteY0" fmla="*/ 463805 h 498740"/>
                  <a:gd name="connsiteX1" fmla="*/ 226244 w 1263192"/>
                  <a:gd name="connsiteY1" fmla="*/ 482659 h 498740"/>
                  <a:gd name="connsiteX2" fmla="*/ 556182 w 1263192"/>
                  <a:gd name="connsiteY2" fmla="*/ 265843 h 498740"/>
                  <a:gd name="connsiteX3" fmla="*/ 772999 w 1263192"/>
                  <a:gd name="connsiteY3" fmla="*/ 30173 h 498740"/>
                  <a:gd name="connsiteX4" fmla="*/ 1084083 w 1263192"/>
                  <a:gd name="connsiteY4" fmla="*/ 11319 h 498740"/>
                  <a:gd name="connsiteX5" fmla="*/ 1263192 w 1263192"/>
                  <a:gd name="connsiteY5" fmla="*/ 1892 h 498740"/>
                  <a:gd name="connsiteX0" fmla="*/ 0 w 1263192"/>
                  <a:gd name="connsiteY0" fmla="*/ 463805 h 486816"/>
                  <a:gd name="connsiteX1" fmla="*/ 367646 w 1263192"/>
                  <a:gd name="connsiteY1" fmla="*/ 463805 h 486816"/>
                  <a:gd name="connsiteX2" fmla="*/ 556182 w 1263192"/>
                  <a:gd name="connsiteY2" fmla="*/ 265843 h 486816"/>
                  <a:gd name="connsiteX3" fmla="*/ 772999 w 1263192"/>
                  <a:gd name="connsiteY3" fmla="*/ 30173 h 486816"/>
                  <a:gd name="connsiteX4" fmla="*/ 1084083 w 1263192"/>
                  <a:gd name="connsiteY4" fmla="*/ 11319 h 486816"/>
                  <a:gd name="connsiteX5" fmla="*/ 1263192 w 1263192"/>
                  <a:gd name="connsiteY5" fmla="*/ 1892 h 486816"/>
                  <a:gd name="connsiteX0" fmla="*/ 0 w 1263192"/>
                  <a:gd name="connsiteY0" fmla="*/ 463805 h 486816"/>
                  <a:gd name="connsiteX1" fmla="*/ 414780 w 1263192"/>
                  <a:gd name="connsiteY1" fmla="*/ 463805 h 486816"/>
                  <a:gd name="connsiteX2" fmla="*/ 556182 w 1263192"/>
                  <a:gd name="connsiteY2" fmla="*/ 265843 h 486816"/>
                  <a:gd name="connsiteX3" fmla="*/ 772999 w 1263192"/>
                  <a:gd name="connsiteY3" fmla="*/ 30173 h 486816"/>
                  <a:gd name="connsiteX4" fmla="*/ 1084083 w 1263192"/>
                  <a:gd name="connsiteY4" fmla="*/ 11319 h 486816"/>
                  <a:gd name="connsiteX5" fmla="*/ 1263192 w 1263192"/>
                  <a:gd name="connsiteY5" fmla="*/ 1892 h 486816"/>
                  <a:gd name="connsiteX0" fmla="*/ 0 w 1263192"/>
                  <a:gd name="connsiteY0" fmla="*/ 478598 h 501609"/>
                  <a:gd name="connsiteX1" fmla="*/ 414780 w 1263192"/>
                  <a:gd name="connsiteY1" fmla="*/ 478598 h 501609"/>
                  <a:gd name="connsiteX2" fmla="*/ 556182 w 1263192"/>
                  <a:gd name="connsiteY2" fmla="*/ 280636 h 501609"/>
                  <a:gd name="connsiteX3" fmla="*/ 772999 w 1263192"/>
                  <a:gd name="connsiteY3" fmla="*/ 16686 h 501609"/>
                  <a:gd name="connsiteX4" fmla="*/ 1084083 w 1263192"/>
                  <a:gd name="connsiteY4" fmla="*/ 26112 h 501609"/>
                  <a:gd name="connsiteX5" fmla="*/ 1263192 w 1263192"/>
                  <a:gd name="connsiteY5" fmla="*/ 16685 h 501609"/>
                  <a:gd name="connsiteX0" fmla="*/ 0 w 1263192"/>
                  <a:gd name="connsiteY0" fmla="*/ 494442 h 517453"/>
                  <a:gd name="connsiteX1" fmla="*/ 414780 w 1263192"/>
                  <a:gd name="connsiteY1" fmla="*/ 494442 h 517453"/>
                  <a:gd name="connsiteX2" fmla="*/ 556182 w 1263192"/>
                  <a:gd name="connsiteY2" fmla="*/ 296480 h 517453"/>
                  <a:gd name="connsiteX3" fmla="*/ 772999 w 1263192"/>
                  <a:gd name="connsiteY3" fmla="*/ 32530 h 517453"/>
                  <a:gd name="connsiteX4" fmla="*/ 1084083 w 1263192"/>
                  <a:gd name="connsiteY4" fmla="*/ 4248 h 517453"/>
                  <a:gd name="connsiteX5" fmla="*/ 1263192 w 1263192"/>
                  <a:gd name="connsiteY5" fmla="*/ 32529 h 517453"/>
                  <a:gd name="connsiteX0" fmla="*/ 0 w 1282046"/>
                  <a:gd name="connsiteY0" fmla="*/ 493187 h 516198"/>
                  <a:gd name="connsiteX1" fmla="*/ 414780 w 1282046"/>
                  <a:gd name="connsiteY1" fmla="*/ 493187 h 516198"/>
                  <a:gd name="connsiteX2" fmla="*/ 556182 w 1282046"/>
                  <a:gd name="connsiteY2" fmla="*/ 295225 h 516198"/>
                  <a:gd name="connsiteX3" fmla="*/ 772999 w 1282046"/>
                  <a:gd name="connsiteY3" fmla="*/ 31275 h 516198"/>
                  <a:gd name="connsiteX4" fmla="*/ 1084083 w 1282046"/>
                  <a:gd name="connsiteY4" fmla="*/ 2993 h 516198"/>
                  <a:gd name="connsiteX5" fmla="*/ 1282046 w 1282046"/>
                  <a:gd name="connsiteY5" fmla="*/ 12421 h 516198"/>
                  <a:gd name="connsiteX0" fmla="*/ 0 w 1282046"/>
                  <a:gd name="connsiteY0" fmla="*/ 493187 h 495494"/>
                  <a:gd name="connsiteX1" fmla="*/ 216817 w 1282046"/>
                  <a:gd name="connsiteY1" fmla="*/ 248090 h 495494"/>
                  <a:gd name="connsiteX2" fmla="*/ 556182 w 1282046"/>
                  <a:gd name="connsiteY2" fmla="*/ 295225 h 495494"/>
                  <a:gd name="connsiteX3" fmla="*/ 772999 w 1282046"/>
                  <a:gd name="connsiteY3" fmla="*/ 31275 h 495494"/>
                  <a:gd name="connsiteX4" fmla="*/ 1084083 w 1282046"/>
                  <a:gd name="connsiteY4" fmla="*/ 2993 h 495494"/>
                  <a:gd name="connsiteX5" fmla="*/ 1282046 w 1282046"/>
                  <a:gd name="connsiteY5" fmla="*/ 12421 h 495494"/>
                  <a:gd name="connsiteX0" fmla="*/ 0 w 1282046"/>
                  <a:gd name="connsiteY0" fmla="*/ 491030 h 493754"/>
                  <a:gd name="connsiteX1" fmla="*/ 216817 w 1282046"/>
                  <a:gd name="connsiteY1" fmla="*/ 245933 h 493754"/>
                  <a:gd name="connsiteX2" fmla="*/ 490194 w 1282046"/>
                  <a:gd name="connsiteY2" fmla="*/ 47971 h 493754"/>
                  <a:gd name="connsiteX3" fmla="*/ 772999 w 1282046"/>
                  <a:gd name="connsiteY3" fmla="*/ 29118 h 493754"/>
                  <a:gd name="connsiteX4" fmla="*/ 1084083 w 1282046"/>
                  <a:gd name="connsiteY4" fmla="*/ 836 h 493754"/>
                  <a:gd name="connsiteX5" fmla="*/ 1282046 w 1282046"/>
                  <a:gd name="connsiteY5" fmla="*/ 10264 h 493754"/>
                  <a:gd name="connsiteX0" fmla="*/ 0 w 1282046"/>
                  <a:gd name="connsiteY0" fmla="*/ 519779 h 522503"/>
                  <a:gd name="connsiteX1" fmla="*/ 216817 w 1282046"/>
                  <a:gd name="connsiteY1" fmla="*/ 274682 h 522503"/>
                  <a:gd name="connsiteX2" fmla="*/ 490194 w 1282046"/>
                  <a:gd name="connsiteY2" fmla="*/ 76720 h 522503"/>
                  <a:gd name="connsiteX3" fmla="*/ 782426 w 1282046"/>
                  <a:gd name="connsiteY3" fmla="*/ 1307 h 522503"/>
                  <a:gd name="connsiteX4" fmla="*/ 1084083 w 1282046"/>
                  <a:gd name="connsiteY4" fmla="*/ 29585 h 522503"/>
                  <a:gd name="connsiteX5" fmla="*/ 1282046 w 1282046"/>
                  <a:gd name="connsiteY5" fmla="*/ 39013 h 522503"/>
                  <a:gd name="connsiteX0" fmla="*/ 0 w 1282046"/>
                  <a:gd name="connsiteY0" fmla="*/ 519779 h 522392"/>
                  <a:gd name="connsiteX1" fmla="*/ 235671 w 1282046"/>
                  <a:gd name="connsiteY1" fmla="*/ 265255 h 522392"/>
                  <a:gd name="connsiteX2" fmla="*/ 490194 w 1282046"/>
                  <a:gd name="connsiteY2" fmla="*/ 76720 h 522392"/>
                  <a:gd name="connsiteX3" fmla="*/ 782426 w 1282046"/>
                  <a:gd name="connsiteY3" fmla="*/ 1307 h 522392"/>
                  <a:gd name="connsiteX4" fmla="*/ 1084083 w 1282046"/>
                  <a:gd name="connsiteY4" fmla="*/ 29585 h 522392"/>
                  <a:gd name="connsiteX5" fmla="*/ 1282046 w 1282046"/>
                  <a:gd name="connsiteY5" fmla="*/ 39013 h 522392"/>
                  <a:gd name="connsiteX0" fmla="*/ 0 w 1282046"/>
                  <a:gd name="connsiteY0" fmla="*/ 519779 h 522025"/>
                  <a:gd name="connsiteX1" fmla="*/ 235671 w 1282046"/>
                  <a:gd name="connsiteY1" fmla="*/ 227548 h 522025"/>
                  <a:gd name="connsiteX2" fmla="*/ 490194 w 1282046"/>
                  <a:gd name="connsiteY2" fmla="*/ 76720 h 522025"/>
                  <a:gd name="connsiteX3" fmla="*/ 782426 w 1282046"/>
                  <a:gd name="connsiteY3" fmla="*/ 1307 h 522025"/>
                  <a:gd name="connsiteX4" fmla="*/ 1084083 w 1282046"/>
                  <a:gd name="connsiteY4" fmla="*/ 29585 h 522025"/>
                  <a:gd name="connsiteX5" fmla="*/ 1282046 w 1282046"/>
                  <a:gd name="connsiteY5" fmla="*/ 39013 h 522025"/>
                  <a:gd name="connsiteX0" fmla="*/ 0 w 1282046"/>
                  <a:gd name="connsiteY0" fmla="*/ 519779 h 522191"/>
                  <a:gd name="connsiteX1" fmla="*/ 235671 w 1282046"/>
                  <a:gd name="connsiteY1" fmla="*/ 227548 h 522191"/>
                  <a:gd name="connsiteX2" fmla="*/ 490194 w 1282046"/>
                  <a:gd name="connsiteY2" fmla="*/ 76720 h 522191"/>
                  <a:gd name="connsiteX3" fmla="*/ 782426 w 1282046"/>
                  <a:gd name="connsiteY3" fmla="*/ 1307 h 522191"/>
                  <a:gd name="connsiteX4" fmla="*/ 1084083 w 1282046"/>
                  <a:gd name="connsiteY4" fmla="*/ 29585 h 522191"/>
                  <a:gd name="connsiteX5" fmla="*/ 1282046 w 1282046"/>
                  <a:gd name="connsiteY5" fmla="*/ 39013 h 522191"/>
                  <a:gd name="connsiteX0" fmla="*/ 0 w 1282046"/>
                  <a:gd name="connsiteY0" fmla="*/ 519779 h 519779"/>
                  <a:gd name="connsiteX1" fmla="*/ 235671 w 1282046"/>
                  <a:gd name="connsiteY1" fmla="*/ 227548 h 519779"/>
                  <a:gd name="connsiteX2" fmla="*/ 490194 w 1282046"/>
                  <a:gd name="connsiteY2" fmla="*/ 76720 h 519779"/>
                  <a:gd name="connsiteX3" fmla="*/ 782426 w 1282046"/>
                  <a:gd name="connsiteY3" fmla="*/ 1307 h 519779"/>
                  <a:gd name="connsiteX4" fmla="*/ 1084083 w 1282046"/>
                  <a:gd name="connsiteY4" fmla="*/ 29585 h 519779"/>
                  <a:gd name="connsiteX5" fmla="*/ 1282046 w 1282046"/>
                  <a:gd name="connsiteY5" fmla="*/ 39013 h 519779"/>
                  <a:gd name="connsiteX0" fmla="*/ 0 w 1282046"/>
                  <a:gd name="connsiteY0" fmla="*/ 519779 h 519779"/>
                  <a:gd name="connsiteX1" fmla="*/ 235671 w 1282046"/>
                  <a:gd name="connsiteY1" fmla="*/ 227548 h 519779"/>
                  <a:gd name="connsiteX2" fmla="*/ 490194 w 1282046"/>
                  <a:gd name="connsiteY2" fmla="*/ 76720 h 519779"/>
                  <a:gd name="connsiteX3" fmla="*/ 782426 w 1282046"/>
                  <a:gd name="connsiteY3" fmla="*/ 1307 h 519779"/>
                  <a:gd name="connsiteX4" fmla="*/ 1084083 w 1282046"/>
                  <a:gd name="connsiteY4" fmla="*/ 29585 h 519779"/>
                  <a:gd name="connsiteX5" fmla="*/ 1282046 w 1282046"/>
                  <a:gd name="connsiteY5" fmla="*/ 39013 h 519779"/>
                  <a:gd name="connsiteX0" fmla="*/ 0 w 1282046"/>
                  <a:gd name="connsiteY0" fmla="*/ 519779 h 519779"/>
                  <a:gd name="connsiteX1" fmla="*/ 235671 w 1282046"/>
                  <a:gd name="connsiteY1" fmla="*/ 227548 h 519779"/>
                  <a:gd name="connsiteX2" fmla="*/ 490194 w 1282046"/>
                  <a:gd name="connsiteY2" fmla="*/ 76720 h 519779"/>
                  <a:gd name="connsiteX3" fmla="*/ 782426 w 1282046"/>
                  <a:gd name="connsiteY3" fmla="*/ 1307 h 519779"/>
                  <a:gd name="connsiteX4" fmla="*/ 1084083 w 1282046"/>
                  <a:gd name="connsiteY4" fmla="*/ 29585 h 519779"/>
                  <a:gd name="connsiteX5" fmla="*/ 1282046 w 1282046"/>
                  <a:gd name="connsiteY5" fmla="*/ 39013 h 519779"/>
                  <a:gd name="connsiteX0" fmla="*/ 0 w 1282046"/>
                  <a:gd name="connsiteY0" fmla="*/ 539296 h 539296"/>
                  <a:gd name="connsiteX1" fmla="*/ 235671 w 1282046"/>
                  <a:gd name="connsiteY1" fmla="*/ 247065 h 539296"/>
                  <a:gd name="connsiteX2" fmla="*/ 490194 w 1282046"/>
                  <a:gd name="connsiteY2" fmla="*/ 96237 h 539296"/>
                  <a:gd name="connsiteX3" fmla="*/ 782426 w 1282046"/>
                  <a:gd name="connsiteY3" fmla="*/ 20824 h 539296"/>
                  <a:gd name="connsiteX4" fmla="*/ 1093509 w 1282046"/>
                  <a:gd name="connsiteY4" fmla="*/ 1968 h 539296"/>
                  <a:gd name="connsiteX5" fmla="*/ 1282046 w 1282046"/>
                  <a:gd name="connsiteY5" fmla="*/ 58530 h 539296"/>
                  <a:gd name="connsiteX0" fmla="*/ 0 w 1282046"/>
                  <a:gd name="connsiteY0" fmla="*/ 540955 h 540955"/>
                  <a:gd name="connsiteX1" fmla="*/ 235671 w 1282046"/>
                  <a:gd name="connsiteY1" fmla="*/ 248724 h 540955"/>
                  <a:gd name="connsiteX2" fmla="*/ 490194 w 1282046"/>
                  <a:gd name="connsiteY2" fmla="*/ 97896 h 540955"/>
                  <a:gd name="connsiteX3" fmla="*/ 782426 w 1282046"/>
                  <a:gd name="connsiteY3" fmla="*/ 22483 h 540955"/>
                  <a:gd name="connsiteX4" fmla="*/ 1093509 w 1282046"/>
                  <a:gd name="connsiteY4" fmla="*/ 3627 h 540955"/>
                  <a:gd name="connsiteX5" fmla="*/ 1282046 w 1282046"/>
                  <a:gd name="connsiteY5" fmla="*/ 3628 h 540955"/>
                  <a:gd name="connsiteX0" fmla="*/ 0 w 1282046"/>
                  <a:gd name="connsiteY0" fmla="*/ 584622 h 584622"/>
                  <a:gd name="connsiteX1" fmla="*/ 235671 w 1282046"/>
                  <a:gd name="connsiteY1" fmla="*/ 292391 h 584622"/>
                  <a:gd name="connsiteX2" fmla="*/ 490194 w 1282046"/>
                  <a:gd name="connsiteY2" fmla="*/ 141563 h 584622"/>
                  <a:gd name="connsiteX3" fmla="*/ 782426 w 1282046"/>
                  <a:gd name="connsiteY3" fmla="*/ 66150 h 584622"/>
                  <a:gd name="connsiteX4" fmla="*/ 1093509 w 1282046"/>
                  <a:gd name="connsiteY4" fmla="*/ 160 h 584622"/>
                  <a:gd name="connsiteX5" fmla="*/ 1282046 w 1282046"/>
                  <a:gd name="connsiteY5" fmla="*/ 47295 h 584622"/>
                  <a:gd name="connsiteX0" fmla="*/ 0 w 1329180"/>
                  <a:gd name="connsiteY0" fmla="*/ 632348 h 632348"/>
                  <a:gd name="connsiteX1" fmla="*/ 235671 w 1329180"/>
                  <a:gd name="connsiteY1" fmla="*/ 340117 h 632348"/>
                  <a:gd name="connsiteX2" fmla="*/ 490194 w 1329180"/>
                  <a:gd name="connsiteY2" fmla="*/ 189289 h 632348"/>
                  <a:gd name="connsiteX3" fmla="*/ 782426 w 1329180"/>
                  <a:gd name="connsiteY3" fmla="*/ 113876 h 632348"/>
                  <a:gd name="connsiteX4" fmla="*/ 1093509 w 1329180"/>
                  <a:gd name="connsiteY4" fmla="*/ 47886 h 632348"/>
                  <a:gd name="connsiteX5" fmla="*/ 1329180 w 1329180"/>
                  <a:gd name="connsiteY5" fmla="*/ 753 h 632348"/>
                  <a:gd name="connsiteX0" fmla="*/ 0 w 1329180"/>
                  <a:gd name="connsiteY0" fmla="*/ 632295 h 632295"/>
                  <a:gd name="connsiteX1" fmla="*/ 235671 w 1329180"/>
                  <a:gd name="connsiteY1" fmla="*/ 340064 h 632295"/>
                  <a:gd name="connsiteX2" fmla="*/ 490194 w 1329180"/>
                  <a:gd name="connsiteY2" fmla="*/ 189236 h 632295"/>
                  <a:gd name="connsiteX3" fmla="*/ 791853 w 1329180"/>
                  <a:gd name="connsiteY3" fmla="*/ 94969 h 632295"/>
                  <a:gd name="connsiteX4" fmla="*/ 1093509 w 1329180"/>
                  <a:gd name="connsiteY4" fmla="*/ 47833 h 632295"/>
                  <a:gd name="connsiteX5" fmla="*/ 1329180 w 1329180"/>
                  <a:gd name="connsiteY5" fmla="*/ 700 h 632295"/>
                  <a:gd name="connsiteX0" fmla="*/ 0 w 1329180"/>
                  <a:gd name="connsiteY0" fmla="*/ 632295 h 632295"/>
                  <a:gd name="connsiteX1" fmla="*/ 235671 w 1329180"/>
                  <a:gd name="connsiteY1" fmla="*/ 340064 h 632295"/>
                  <a:gd name="connsiteX2" fmla="*/ 490194 w 1329180"/>
                  <a:gd name="connsiteY2" fmla="*/ 189236 h 632295"/>
                  <a:gd name="connsiteX3" fmla="*/ 791853 w 1329180"/>
                  <a:gd name="connsiteY3" fmla="*/ 94969 h 632295"/>
                  <a:gd name="connsiteX4" fmla="*/ 1093509 w 1329180"/>
                  <a:gd name="connsiteY4" fmla="*/ 47833 h 632295"/>
                  <a:gd name="connsiteX5" fmla="*/ 1329180 w 1329180"/>
                  <a:gd name="connsiteY5" fmla="*/ 700 h 632295"/>
                  <a:gd name="connsiteX0" fmla="*/ 0 w 1348034"/>
                  <a:gd name="connsiteY0" fmla="*/ 604865 h 604865"/>
                  <a:gd name="connsiteX1" fmla="*/ 235671 w 1348034"/>
                  <a:gd name="connsiteY1" fmla="*/ 312634 h 604865"/>
                  <a:gd name="connsiteX2" fmla="*/ 490194 w 1348034"/>
                  <a:gd name="connsiteY2" fmla="*/ 161806 h 604865"/>
                  <a:gd name="connsiteX3" fmla="*/ 791853 w 1348034"/>
                  <a:gd name="connsiteY3" fmla="*/ 67539 h 604865"/>
                  <a:gd name="connsiteX4" fmla="*/ 1093509 w 1348034"/>
                  <a:gd name="connsiteY4" fmla="*/ 20403 h 604865"/>
                  <a:gd name="connsiteX5" fmla="*/ 1348034 w 1348034"/>
                  <a:gd name="connsiteY5" fmla="*/ 1551 h 604865"/>
                  <a:gd name="connsiteX0" fmla="*/ 0 w 1385742"/>
                  <a:gd name="connsiteY0" fmla="*/ 754348 h 754348"/>
                  <a:gd name="connsiteX1" fmla="*/ 235671 w 1385742"/>
                  <a:gd name="connsiteY1" fmla="*/ 462117 h 754348"/>
                  <a:gd name="connsiteX2" fmla="*/ 490194 w 1385742"/>
                  <a:gd name="connsiteY2" fmla="*/ 311289 h 754348"/>
                  <a:gd name="connsiteX3" fmla="*/ 791853 w 1385742"/>
                  <a:gd name="connsiteY3" fmla="*/ 217022 h 754348"/>
                  <a:gd name="connsiteX4" fmla="*/ 1093509 w 1385742"/>
                  <a:gd name="connsiteY4" fmla="*/ 169886 h 754348"/>
                  <a:gd name="connsiteX5" fmla="*/ 1385742 w 1385742"/>
                  <a:gd name="connsiteY5" fmla="*/ 205 h 754348"/>
                  <a:gd name="connsiteX0" fmla="*/ 0 w 1385742"/>
                  <a:gd name="connsiteY0" fmla="*/ 754420 h 754420"/>
                  <a:gd name="connsiteX1" fmla="*/ 235671 w 1385742"/>
                  <a:gd name="connsiteY1" fmla="*/ 462189 h 754420"/>
                  <a:gd name="connsiteX2" fmla="*/ 490194 w 1385742"/>
                  <a:gd name="connsiteY2" fmla="*/ 311361 h 754420"/>
                  <a:gd name="connsiteX3" fmla="*/ 791853 w 1385742"/>
                  <a:gd name="connsiteY3" fmla="*/ 217094 h 754420"/>
                  <a:gd name="connsiteX4" fmla="*/ 1093509 w 1385742"/>
                  <a:gd name="connsiteY4" fmla="*/ 132250 h 754420"/>
                  <a:gd name="connsiteX5" fmla="*/ 1385742 w 1385742"/>
                  <a:gd name="connsiteY5" fmla="*/ 277 h 754420"/>
                  <a:gd name="connsiteX0" fmla="*/ 0 w 1385742"/>
                  <a:gd name="connsiteY0" fmla="*/ 773239 h 773239"/>
                  <a:gd name="connsiteX1" fmla="*/ 235671 w 1385742"/>
                  <a:gd name="connsiteY1" fmla="*/ 481008 h 773239"/>
                  <a:gd name="connsiteX2" fmla="*/ 490194 w 1385742"/>
                  <a:gd name="connsiteY2" fmla="*/ 330180 h 773239"/>
                  <a:gd name="connsiteX3" fmla="*/ 791853 w 1385742"/>
                  <a:gd name="connsiteY3" fmla="*/ 235913 h 773239"/>
                  <a:gd name="connsiteX4" fmla="*/ 1093509 w 1385742"/>
                  <a:gd name="connsiteY4" fmla="*/ 151069 h 773239"/>
                  <a:gd name="connsiteX5" fmla="*/ 1385742 w 1385742"/>
                  <a:gd name="connsiteY5" fmla="*/ 242 h 773239"/>
                  <a:gd name="connsiteX0" fmla="*/ 0 w 1385742"/>
                  <a:gd name="connsiteY0" fmla="*/ 773259 h 773259"/>
                  <a:gd name="connsiteX1" fmla="*/ 235671 w 1385742"/>
                  <a:gd name="connsiteY1" fmla="*/ 481028 h 773259"/>
                  <a:gd name="connsiteX2" fmla="*/ 490194 w 1385742"/>
                  <a:gd name="connsiteY2" fmla="*/ 330200 h 773259"/>
                  <a:gd name="connsiteX3" fmla="*/ 791853 w 1385742"/>
                  <a:gd name="connsiteY3" fmla="*/ 235933 h 773259"/>
                  <a:gd name="connsiteX4" fmla="*/ 1093509 w 1385742"/>
                  <a:gd name="connsiteY4" fmla="*/ 141662 h 773259"/>
                  <a:gd name="connsiteX5" fmla="*/ 1385742 w 1385742"/>
                  <a:gd name="connsiteY5" fmla="*/ 262 h 773259"/>
                  <a:gd name="connsiteX0" fmla="*/ 0 w 1385742"/>
                  <a:gd name="connsiteY0" fmla="*/ 773270 h 773270"/>
                  <a:gd name="connsiteX1" fmla="*/ 235671 w 1385742"/>
                  <a:gd name="connsiteY1" fmla="*/ 481039 h 773270"/>
                  <a:gd name="connsiteX2" fmla="*/ 490194 w 1385742"/>
                  <a:gd name="connsiteY2" fmla="*/ 330211 h 773270"/>
                  <a:gd name="connsiteX3" fmla="*/ 791853 w 1385742"/>
                  <a:gd name="connsiteY3" fmla="*/ 264224 h 773270"/>
                  <a:gd name="connsiteX4" fmla="*/ 1093509 w 1385742"/>
                  <a:gd name="connsiteY4" fmla="*/ 141673 h 773270"/>
                  <a:gd name="connsiteX5" fmla="*/ 1385742 w 1385742"/>
                  <a:gd name="connsiteY5" fmla="*/ 273 h 77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85742" h="773270">
                    <a:moveTo>
                      <a:pt x="0" y="773270"/>
                    </a:moveTo>
                    <a:cubicBezTo>
                      <a:pt x="52633" y="688428"/>
                      <a:pt x="144546" y="564308"/>
                      <a:pt x="235671" y="481039"/>
                    </a:cubicBezTo>
                    <a:cubicBezTo>
                      <a:pt x="326796" y="397770"/>
                      <a:pt x="397497" y="366347"/>
                      <a:pt x="490194" y="330211"/>
                    </a:cubicBezTo>
                    <a:cubicBezTo>
                      <a:pt x="582891" y="294075"/>
                      <a:pt x="691301" y="295647"/>
                      <a:pt x="791853" y="264224"/>
                    </a:cubicBezTo>
                    <a:cubicBezTo>
                      <a:pt x="892406" y="232801"/>
                      <a:pt x="994528" y="185665"/>
                      <a:pt x="1093509" y="141673"/>
                    </a:cubicBezTo>
                    <a:cubicBezTo>
                      <a:pt x="1192490" y="97681"/>
                      <a:pt x="1347249" y="-6012"/>
                      <a:pt x="1385742" y="273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20" name="Group 119"/>
              <p:cNvGrpSpPr/>
              <p:nvPr/>
            </p:nvGrpSpPr>
            <p:grpSpPr>
              <a:xfrm>
                <a:off x="5846522" y="696620"/>
                <a:ext cx="2400570" cy="1691470"/>
                <a:chOff x="5846522" y="696620"/>
                <a:chExt cx="2400570" cy="1691470"/>
              </a:xfrm>
            </p:grpSpPr>
            <p:grpSp>
              <p:nvGrpSpPr>
                <p:cNvPr id="131" name="Group 130"/>
                <p:cNvGrpSpPr/>
                <p:nvPr/>
              </p:nvGrpSpPr>
              <p:grpSpPr>
                <a:xfrm>
                  <a:off x="5846522" y="696620"/>
                  <a:ext cx="2400570" cy="1691470"/>
                  <a:chOff x="484188" y="1613835"/>
                  <a:chExt cx="2400570" cy="1691470"/>
                </a:xfrm>
              </p:grpSpPr>
              <p:grpSp>
                <p:nvGrpSpPr>
                  <p:cNvPr id="134" name="Group 133"/>
                  <p:cNvGrpSpPr/>
                  <p:nvPr/>
                </p:nvGrpSpPr>
                <p:grpSpPr>
                  <a:xfrm>
                    <a:off x="484188" y="2050532"/>
                    <a:ext cx="1717404" cy="1254773"/>
                    <a:chOff x="6553200" y="3284459"/>
                    <a:chExt cx="1717404" cy="1254773"/>
                  </a:xfrm>
                </p:grpSpPr>
                <p:grpSp>
                  <p:nvGrpSpPr>
                    <p:cNvPr id="136" name="Group 135"/>
                    <p:cNvGrpSpPr/>
                    <p:nvPr/>
                  </p:nvGrpSpPr>
                  <p:grpSpPr>
                    <a:xfrm>
                      <a:off x="6553200" y="3284459"/>
                      <a:ext cx="1717404" cy="1254773"/>
                      <a:chOff x="2221414" y="2832852"/>
                      <a:chExt cx="1717404" cy="1254773"/>
                    </a:xfrm>
                  </p:grpSpPr>
                  <p:grpSp>
                    <p:nvGrpSpPr>
                      <p:cNvPr id="138" name="Group 137"/>
                      <p:cNvGrpSpPr/>
                      <p:nvPr/>
                    </p:nvGrpSpPr>
                    <p:grpSpPr>
                      <a:xfrm>
                        <a:off x="2221414" y="2832852"/>
                        <a:ext cx="1656397" cy="914400"/>
                        <a:chOff x="2221414" y="2832852"/>
                        <a:chExt cx="1656397" cy="914400"/>
                      </a:xfrm>
                    </p:grpSpPr>
                    <p:grpSp>
                      <p:nvGrpSpPr>
                        <p:cNvPr id="140" name="Group 139"/>
                        <p:cNvGrpSpPr/>
                        <p:nvPr/>
                      </p:nvGrpSpPr>
                      <p:grpSpPr>
                        <a:xfrm>
                          <a:off x="2658611" y="2832852"/>
                          <a:ext cx="1219200" cy="914400"/>
                          <a:chOff x="2658611" y="2832852"/>
                          <a:chExt cx="1219200" cy="914400"/>
                        </a:xfrm>
                      </p:grpSpPr>
                      <p:cxnSp>
                        <p:nvCxnSpPr>
                          <p:cNvPr id="142" name="Straight Arrow Connector 141"/>
                          <p:cNvCxnSpPr/>
                          <p:nvPr/>
                        </p:nvCxnSpPr>
                        <p:spPr>
                          <a:xfrm flipV="1">
                            <a:off x="2667000" y="2832852"/>
                            <a:ext cx="0" cy="9144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43" name="Straight Arrow Connector 142"/>
                          <p:cNvCxnSpPr/>
                          <p:nvPr/>
                        </p:nvCxnSpPr>
                        <p:spPr>
                          <a:xfrm rot="5400000" flipV="1">
                            <a:off x="3268211" y="3114243"/>
                            <a:ext cx="0" cy="121920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141" name="TextBox 140"/>
                        <p:cNvSpPr txBox="1"/>
                        <p:nvPr/>
                      </p:nvSpPr>
                      <p:spPr>
                        <a:xfrm>
                          <a:off x="2221414" y="2988559"/>
                          <a:ext cx="461665" cy="66511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vert="vert270" wrap="none" rtlCol="0">
                          <a:spAutoFit/>
                        </a:bodyPr>
                        <a:lstStyle/>
                        <a:p>
                          <a:r>
                            <a:rPr lang="en-US" dirty="0" smtClean="0">
                              <a:solidFill>
                                <a:srgbClr val="0000CC"/>
                              </a:solidFill>
                            </a:rPr>
                            <a:t>Value</a:t>
                          </a:r>
                          <a:endParaRPr lang="en-US" dirty="0">
                            <a:solidFill>
                              <a:srgbClr val="0000CC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139" name="TextBox 138"/>
                      <p:cNvSpPr txBox="1"/>
                      <p:nvPr/>
                    </p:nvSpPr>
                    <p:spPr>
                      <a:xfrm>
                        <a:off x="2597603" y="3718293"/>
                        <a:ext cx="13412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parameter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  <p:cxnSp>
                  <p:nvCxnSpPr>
                    <p:cNvPr id="137" name="Straight Arrow Connector 136"/>
                    <p:cNvCxnSpPr/>
                    <p:nvPr/>
                  </p:nvCxnSpPr>
                  <p:spPr>
                    <a:xfrm flipV="1">
                      <a:off x="6996240" y="3511695"/>
                      <a:ext cx="245013" cy="487700"/>
                    </a:xfrm>
                    <a:prstGeom prst="straightConnector1">
                      <a:avLst/>
                    </a:prstGeom>
                    <a:ln w="38100">
                      <a:solidFill>
                        <a:srgbClr val="00CC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35" name="Straight Arrow Connector 134"/>
                  <p:cNvCxnSpPr/>
                  <p:nvPr/>
                </p:nvCxnSpPr>
                <p:spPr>
                  <a:xfrm flipV="1">
                    <a:off x="2394025" y="1613835"/>
                    <a:ext cx="490733" cy="290046"/>
                  </a:xfrm>
                  <a:prstGeom prst="straightConnector1">
                    <a:avLst/>
                  </a:prstGeom>
                  <a:ln w="38100" cmpd="dbl">
                    <a:solidFill>
                      <a:srgbClr val="00CC00"/>
                    </a:solidFill>
                    <a:prstDash val="solid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32" name="Straight Arrow Connector 131"/>
                <p:cNvCxnSpPr/>
                <p:nvPr/>
              </p:nvCxnSpPr>
              <p:spPr>
                <a:xfrm flipH="1">
                  <a:off x="6315582" y="987757"/>
                  <a:ext cx="1466960" cy="822188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prstDash val="sysDot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44" name="Group 143"/>
          <p:cNvGrpSpPr/>
          <p:nvPr/>
        </p:nvGrpSpPr>
        <p:grpSpPr>
          <a:xfrm>
            <a:off x="6005786" y="3312526"/>
            <a:ext cx="2400570" cy="1531211"/>
            <a:chOff x="5846522" y="696620"/>
            <a:chExt cx="2400570" cy="1531211"/>
          </a:xfrm>
        </p:grpSpPr>
        <p:sp>
          <p:nvSpPr>
            <p:cNvPr id="145" name="Freeform 144"/>
            <p:cNvSpPr/>
            <p:nvPr/>
          </p:nvSpPr>
          <p:spPr>
            <a:xfrm>
              <a:off x="6334812" y="1036685"/>
              <a:ext cx="1385742" cy="773259"/>
            </a:xfrm>
            <a:custGeom>
              <a:avLst/>
              <a:gdLst>
                <a:gd name="connsiteX0" fmla="*/ 0 w 1263192"/>
                <a:gd name="connsiteY0" fmla="*/ 472175 h 509202"/>
                <a:gd name="connsiteX1" fmla="*/ 226244 w 1263192"/>
                <a:gd name="connsiteY1" fmla="*/ 491029 h 509202"/>
                <a:gd name="connsiteX2" fmla="*/ 499621 w 1263192"/>
                <a:gd name="connsiteY2" fmla="*/ 245932 h 509202"/>
                <a:gd name="connsiteX3" fmla="*/ 650450 w 1263192"/>
                <a:gd name="connsiteY3" fmla="*/ 29116 h 509202"/>
                <a:gd name="connsiteX4" fmla="*/ 1084083 w 1263192"/>
                <a:gd name="connsiteY4" fmla="*/ 835 h 509202"/>
                <a:gd name="connsiteX5" fmla="*/ 1263192 w 1263192"/>
                <a:gd name="connsiteY5" fmla="*/ 10262 h 509202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650450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716438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3255 h 508190"/>
                <a:gd name="connsiteX1" fmla="*/ 226244 w 1263192"/>
                <a:gd name="connsiteY1" fmla="*/ 492109 h 508190"/>
                <a:gd name="connsiteX2" fmla="*/ 556182 w 1263192"/>
                <a:gd name="connsiteY2" fmla="*/ 275293 h 508190"/>
                <a:gd name="connsiteX3" fmla="*/ 716438 w 1263192"/>
                <a:gd name="connsiteY3" fmla="*/ 30196 h 508190"/>
                <a:gd name="connsiteX4" fmla="*/ 1084083 w 1263192"/>
                <a:gd name="connsiteY4" fmla="*/ 1915 h 508190"/>
                <a:gd name="connsiteX5" fmla="*/ 1263192 w 1263192"/>
                <a:gd name="connsiteY5" fmla="*/ 11342 h 508190"/>
                <a:gd name="connsiteX0" fmla="*/ 0 w 1263192"/>
                <a:gd name="connsiteY0" fmla="*/ 463856 h 498791"/>
                <a:gd name="connsiteX1" fmla="*/ 226244 w 1263192"/>
                <a:gd name="connsiteY1" fmla="*/ 482710 h 498791"/>
                <a:gd name="connsiteX2" fmla="*/ 556182 w 1263192"/>
                <a:gd name="connsiteY2" fmla="*/ 265894 h 498791"/>
                <a:gd name="connsiteX3" fmla="*/ 716438 w 1263192"/>
                <a:gd name="connsiteY3" fmla="*/ 20797 h 498791"/>
                <a:gd name="connsiteX4" fmla="*/ 1084083 w 1263192"/>
                <a:gd name="connsiteY4" fmla="*/ 11370 h 498791"/>
                <a:gd name="connsiteX5" fmla="*/ 1263192 w 1263192"/>
                <a:gd name="connsiteY5" fmla="*/ 1943 h 498791"/>
                <a:gd name="connsiteX0" fmla="*/ 0 w 1263192"/>
                <a:gd name="connsiteY0" fmla="*/ 463805 h 498740"/>
                <a:gd name="connsiteX1" fmla="*/ 226244 w 1263192"/>
                <a:gd name="connsiteY1" fmla="*/ 482659 h 498740"/>
                <a:gd name="connsiteX2" fmla="*/ 556182 w 1263192"/>
                <a:gd name="connsiteY2" fmla="*/ 265843 h 498740"/>
                <a:gd name="connsiteX3" fmla="*/ 772999 w 1263192"/>
                <a:gd name="connsiteY3" fmla="*/ 30173 h 498740"/>
                <a:gd name="connsiteX4" fmla="*/ 1084083 w 1263192"/>
                <a:gd name="connsiteY4" fmla="*/ 11319 h 498740"/>
                <a:gd name="connsiteX5" fmla="*/ 1263192 w 1263192"/>
                <a:gd name="connsiteY5" fmla="*/ 1892 h 498740"/>
                <a:gd name="connsiteX0" fmla="*/ 0 w 1263192"/>
                <a:gd name="connsiteY0" fmla="*/ 463805 h 486816"/>
                <a:gd name="connsiteX1" fmla="*/ 367646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63805 h 486816"/>
                <a:gd name="connsiteX1" fmla="*/ 414780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78598 h 501609"/>
                <a:gd name="connsiteX1" fmla="*/ 414780 w 1263192"/>
                <a:gd name="connsiteY1" fmla="*/ 478598 h 501609"/>
                <a:gd name="connsiteX2" fmla="*/ 556182 w 1263192"/>
                <a:gd name="connsiteY2" fmla="*/ 280636 h 501609"/>
                <a:gd name="connsiteX3" fmla="*/ 772999 w 1263192"/>
                <a:gd name="connsiteY3" fmla="*/ 16686 h 501609"/>
                <a:gd name="connsiteX4" fmla="*/ 1084083 w 1263192"/>
                <a:gd name="connsiteY4" fmla="*/ 26112 h 501609"/>
                <a:gd name="connsiteX5" fmla="*/ 1263192 w 1263192"/>
                <a:gd name="connsiteY5" fmla="*/ 16685 h 501609"/>
                <a:gd name="connsiteX0" fmla="*/ 0 w 1263192"/>
                <a:gd name="connsiteY0" fmla="*/ 494442 h 517453"/>
                <a:gd name="connsiteX1" fmla="*/ 414780 w 1263192"/>
                <a:gd name="connsiteY1" fmla="*/ 494442 h 517453"/>
                <a:gd name="connsiteX2" fmla="*/ 556182 w 1263192"/>
                <a:gd name="connsiteY2" fmla="*/ 296480 h 517453"/>
                <a:gd name="connsiteX3" fmla="*/ 772999 w 1263192"/>
                <a:gd name="connsiteY3" fmla="*/ 32530 h 517453"/>
                <a:gd name="connsiteX4" fmla="*/ 1084083 w 1263192"/>
                <a:gd name="connsiteY4" fmla="*/ 4248 h 517453"/>
                <a:gd name="connsiteX5" fmla="*/ 1263192 w 1263192"/>
                <a:gd name="connsiteY5" fmla="*/ 32529 h 517453"/>
                <a:gd name="connsiteX0" fmla="*/ 0 w 1282046"/>
                <a:gd name="connsiteY0" fmla="*/ 493187 h 516198"/>
                <a:gd name="connsiteX1" fmla="*/ 414780 w 1282046"/>
                <a:gd name="connsiteY1" fmla="*/ 493187 h 516198"/>
                <a:gd name="connsiteX2" fmla="*/ 556182 w 1282046"/>
                <a:gd name="connsiteY2" fmla="*/ 295225 h 516198"/>
                <a:gd name="connsiteX3" fmla="*/ 772999 w 1282046"/>
                <a:gd name="connsiteY3" fmla="*/ 31275 h 516198"/>
                <a:gd name="connsiteX4" fmla="*/ 1084083 w 1282046"/>
                <a:gd name="connsiteY4" fmla="*/ 2993 h 516198"/>
                <a:gd name="connsiteX5" fmla="*/ 1282046 w 1282046"/>
                <a:gd name="connsiteY5" fmla="*/ 12421 h 516198"/>
                <a:gd name="connsiteX0" fmla="*/ 0 w 1282046"/>
                <a:gd name="connsiteY0" fmla="*/ 493187 h 495494"/>
                <a:gd name="connsiteX1" fmla="*/ 216817 w 1282046"/>
                <a:gd name="connsiteY1" fmla="*/ 248090 h 495494"/>
                <a:gd name="connsiteX2" fmla="*/ 556182 w 1282046"/>
                <a:gd name="connsiteY2" fmla="*/ 295225 h 495494"/>
                <a:gd name="connsiteX3" fmla="*/ 772999 w 1282046"/>
                <a:gd name="connsiteY3" fmla="*/ 31275 h 495494"/>
                <a:gd name="connsiteX4" fmla="*/ 1084083 w 1282046"/>
                <a:gd name="connsiteY4" fmla="*/ 2993 h 495494"/>
                <a:gd name="connsiteX5" fmla="*/ 1282046 w 1282046"/>
                <a:gd name="connsiteY5" fmla="*/ 12421 h 495494"/>
                <a:gd name="connsiteX0" fmla="*/ 0 w 1282046"/>
                <a:gd name="connsiteY0" fmla="*/ 491030 h 493754"/>
                <a:gd name="connsiteX1" fmla="*/ 216817 w 1282046"/>
                <a:gd name="connsiteY1" fmla="*/ 245933 h 493754"/>
                <a:gd name="connsiteX2" fmla="*/ 490194 w 1282046"/>
                <a:gd name="connsiteY2" fmla="*/ 47971 h 493754"/>
                <a:gd name="connsiteX3" fmla="*/ 772999 w 1282046"/>
                <a:gd name="connsiteY3" fmla="*/ 29118 h 493754"/>
                <a:gd name="connsiteX4" fmla="*/ 1084083 w 1282046"/>
                <a:gd name="connsiteY4" fmla="*/ 836 h 493754"/>
                <a:gd name="connsiteX5" fmla="*/ 1282046 w 1282046"/>
                <a:gd name="connsiteY5" fmla="*/ 10264 h 493754"/>
                <a:gd name="connsiteX0" fmla="*/ 0 w 1282046"/>
                <a:gd name="connsiteY0" fmla="*/ 519779 h 522503"/>
                <a:gd name="connsiteX1" fmla="*/ 216817 w 1282046"/>
                <a:gd name="connsiteY1" fmla="*/ 274682 h 522503"/>
                <a:gd name="connsiteX2" fmla="*/ 490194 w 1282046"/>
                <a:gd name="connsiteY2" fmla="*/ 76720 h 522503"/>
                <a:gd name="connsiteX3" fmla="*/ 782426 w 1282046"/>
                <a:gd name="connsiteY3" fmla="*/ 1307 h 522503"/>
                <a:gd name="connsiteX4" fmla="*/ 1084083 w 1282046"/>
                <a:gd name="connsiteY4" fmla="*/ 29585 h 522503"/>
                <a:gd name="connsiteX5" fmla="*/ 1282046 w 1282046"/>
                <a:gd name="connsiteY5" fmla="*/ 39013 h 522503"/>
                <a:gd name="connsiteX0" fmla="*/ 0 w 1282046"/>
                <a:gd name="connsiteY0" fmla="*/ 519779 h 522392"/>
                <a:gd name="connsiteX1" fmla="*/ 235671 w 1282046"/>
                <a:gd name="connsiteY1" fmla="*/ 265255 h 522392"/>
                <a:gd name="connsiteX2" fmla="*/ 490194 w 1282046"/>
                <a:gd name="connsiteY2" fmla="*/ 76720 h 522392"/>
                <a:gd name="connsiteX3" fmla="*/ 782426 w 1282046"/>
                <a:gd name="connsiteY3" fmla="*/ 1307 h 522392"/>
                <a:gd name="connsiteX4" fmla="*/ 1084083 w 1282046"/>
                <a:gd name="connsiteY4" fmla="*/ 29585 h 522392"/>
                <a:gd name="connsiteX5" fmla="*/ 1282046 w 1282046"/>
                <a:gd name="connsiteY5" fmla="*/ 39013 h 522392"/>
                <a:gd name="connsiteX0" fmla="*/ 0 w 1282046"/>
                <a:gd name="connsiteY0" fmla="*/ 519779 h 522025"/>
                <a:gd name="connsiteX1" fmla="*/ 235671 w 1282046"/>
                <a:gd name="connsiteY1" fmla="*/ 227548 h 522025"/>
                <a:gd name="connsiteX2" fmla="*/ 490194 w 1282046"/>
                <a:gd name="connsiteY2" fmla="*/ 76720 h 522025"/>
                <a:gd name="connsiteX3" fmla="*/ 782426 w 1282046"/>
                <a:gd name="connsiteY3" fmla="*/ 1307 h 522025"/>
                <a:gd name="connsiteX4" fmla="*/ 1084083 w 1282046"/>
                <a:gd name="connsiteY4" fmla="*/ 29585 h 522025"/>
                <a:gd name="connsiteX5" fmla="*/ 1282046 w 1282046"/>
                <a:gd name="connsiteY5" fmla="*/ 39013 h 522025"/>
                <a:gd name="connsiteX0" fmla="*/ 0 w 1282046"/>
                <a:gd name="connsiteY0" fmla="*/ 519779 h 522191"/>
                <a:gd name="connsiteX1" fmla="*/ 235671 w 1282046"/>
                <a:gd name="connsiteY1" fmla="*/ 227548 h 522191"/>
                <a:gd name="connsiteX2" fmla="*/ 490194 w 1282046"/>
                <a:gd name="connsiteY2" fmla="*/ 76720 h 522191"/>
                <a:gd name="connsiteX3" fmla="*/ 782426 w 1282046"/>
                <a:gd name="connsiteY3" fmla="*/ 1307 h 522191"/>
                <a:gd name="connsiteX4" fmla="*/ 1084083 w 1282046"/>
                <a:gd name="connsiteY4" fmla="*/ 29585 h 522191"/>
                <a:gd name="connsiteX5" fmla="*/ 1282046 w 1282046"/>
                <a:gd name="connsiteY5" fmla="*/ 39013 h 522191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39296 h 539296"/>
                <a:gd name="connsiteX1" fmla="*/ 235671 w 1282046"/>
                <a:gd name="connsiteY1" fmla="*/ 247065 h 539296"/>
                <a:gd name="connsiteX2" fmla="*/ 490194 w 1282046"/>
                <a:gd name="connsiteY2" fmla="*/ 96237 h 539296"/>
                <a:gd name="connsiteX3" fmla="*/ 782426 w 1282046"/>
                <a:gd name="connsiteY3" fmla="*/ 20824 h 539296"/>
                <a:gd name="connsiteX4" fmla="*/ 1093509 w 1282046"/>
                <a:gd name="connsiteY4" fmla="*/ 1968 h 539296"/>
                <a:gd name="connsiteX5" fmla="*/ 1282046 w 1282046"/>
                <a:gd name="connsiteY5" fmla="*/ 58530 h 539296"/>
                <a:gd name="connsiteX0" fmla="*/ 0 w 1282046"/>
                <a:gd name="connsiteY0" fmla="*/ 540955 h 540955"/>
                <a:gd name="connsiteX1" fmla="*/ 235671 w 1282046"/>
                <a:gd name="connsiteY1" fmla="*/ 248724 h 540955"/>
                <a:gd name="connsiteX2" fmla="*/ 490194 w 1282046"/>
                <a:gd name="connsiteY2" fmla="*/ 97896 h 540955"/>
                <a:gd name="connsiteX3" fmla="*/ 782426 w 1282046"/>
                <a:gd name="connsiteY3" fmla="*/ 22483 h 540955"/>
                <a:gd name="connsiteX4" fmla="*/ 1093509 w 1282046"/>
                <a:gd name="connsiteY4" fmla="*/ 3627 h 540955"/>
                <a:gd name="connsiteX5" fmla="*/ 1282046 w 1282046"/>
                <a:gd name="connsiteY5" fmla="*/ 3628 h 540955"/>
                <a:gd name="connsiteX0" fmla="*/ 0 w 1282046"/>
                <a:gd name="connsiteY0" fmla="*/ 584622 h 584622"/>
                <a:gd name="connsiteX1" fmla="*/ 235671 w 1282046"/>
                <a:gd name="connsiteY1" fmla="*/ 292391 h 584622"/>
                <a:gd name="connsiteX2" fmla="*/ 490194 w 1282046"/>
                <a:gd name="connsiteY2" fmla="*/ 141563 h 584622"/>
                <a:gd name="connsiteX3" fmla="*/ 782426 w 1282046"/>
                <a:gd name="connsiteY3" fmla="*/ 66150 h 584622"/>
                <a:gd name="connsiteX4" fmla="*/ 1093509 w 1282046"/>
                <a:gd name="connsiteY4" fmla="*/ 160 h 584622"/>
                <a:gd name="connsiteX5" fmla="*/ 1282046 w 1282046"/>
                <a:gd name="connsiteY5" fmla="*/ 47295 h 584622"/>
                <a:gd name="connsiteX0" fmla="*/ 0 w 1329180"/>
                <a:gd name="connsiteY0" fmla="*/ 632348 h 632348"/>
                <a:gd name="connsiteX1" fmla="*/ 235671 w 1329180"/>
                <a:gd name="connsiteY1" fmla="*/ 340117 h 632348"/>
                <a:gd name="connsiteX2" fmla="*/ 490194 w 1329180"/>
                <a:gd name="connsiteY2" fmla="*/ 189289 h 632348"/>
                <a:gd name="connsiteX3" fmla="*/ 782426 w 1329180"/>
                <a:gd name="connsiteY3" fmla="*/ 113876 h 632348"/>
                <a:gd name="connsiteX4" fmla="*/ 1093509 w 1329180"/>
                <a:gd name="connsiteY4" fmla="*/ 47886 h 632348"/>
                <a:gd name="connsiteX5" fmla="*/ 1329180 w 1329180"/>
                <a:gd name="connsiteY5" fmla="*/ 753 h 632348"/>
                <a:gd name="connsiteX0" fmla="*/ 0 w 1329180"/>
                <a:gd name="connsiteY0" fmla="*/ 632295 h 632295"/>
                <a:gd name="connsiteX1" fmla="*/ 235671 w 1329180"/>
                <a:gd name="connsiteY1" fmla="*/ 340064 h 632295"/>
                <a:gd name="connsiteX2" fmla="*/ 490194 w 1329180"/>
                <a:gd name="connsiteY2" fmla="*/ 189236 h 632295"/>
                <a:gd name="connsiteX3" fmla="*/ 791853 w 1329180"/>
                <a:gd name="connsiteY3" fmla="*/ 94969 h 632295"/>
                <a:gd name="connsiteX4" fmla="*/ 1093509 w 1329180"/>
                <a:gd name="connsiteY4" fmla="*/ 47833 h 632295"/>
                <a:gd name="connsiteX5" fmla="*/ 1329180 w 1329180"/>
                <a:gd name="connsiteY5" fmla="*/ 700 h 632295"/>
                <a:gd name="connsiteX0" fmla="*/ 0 w 1329180"/>
                <a:gd name="connsiteY0" fmla="*/ 632295 h 632295"/>
                <a:gd name="connsiteX1" fmla="*/ 235671 w 1329180"/>
                <a:gd name="connsiteY1" fmla="*/ 340064 h 632295"/>
                <a:gd name="connsiteX2" fmla="*/ 490194 w 1329180"/>
                <a:gd name="connsiteY2" fmla="*/ 189236 h 632295"/>
                <a:gd name="connsiteX3" fmla="*/ 791853 w 1329180"/>
                <a:gd name="connsiteY3" fmla="*/ 94969 h 632295"/>
                <a:gd name="connsiteX4" fmla="*/ 1093509 w 1329180"/>
                <a:gd name="connsiteY4" fmla="*/ 47833 h 632295"/>
                <a:gd name="connsiteX5" fmla="*/ 1329180 w 1329180"/>
                <a:gd name="connsiteY5" fmla="*/ 700 h 632295"/>
                <a:gd name="connsiteX0" fmla="*/ 0 w 1348034"/>
                <a:gd name="connsiteY0" fmla="*/ 604865 h 604865"/>
                <a:gd name="connsiteX1" fmla="*/ 235671 w 1348034"/>
                <a:gd name="connsiteY1" fmla="*/ 312634 h 604865"/>
                <a:gd name="connsiteX2" fmla="*/ 490194 w 1348034"/>
                <a:gd name="connsiteY2" fmla="*/ 161806 h 604865"/>
                <a:gd name="connsiteX3" fmla="*/ 791853 w 1348034"/>
                <a:gd name="connsiteY3" fmla="*/ 67539 h 604865"/>
                <a:gd name="connsiteX4" fmla="*/ 1093509 w 1348034"/>
                <a:gd name="connsiteY4" fmla="*/ 20403 h 604865"/>
                <a:gd name="connsiteX5" fmla="*/ 1348034 w 1348034"/>
                <a:gd name="connsiteY5" fmla="*/ 1551 h 604865"/>
                <a:gd name="connsiteX0" fmla="*/ 0 w 1385742"/>
                <a:gd name="connsiteY0" fmla="*/ 754348 h 754348"/>
                <a:gd name="connsiteX1" fmla="*/ 235671 w 1385742"/>
                <a:gd name="connsiteY1" fmla="*/ 462117 h 754348"/>
                <a:gd name="connsiteX2" fmla="*/ 490194 w 1385742"/>
                <a:gd name="connsiteY2" fmla="*/ 311289 h 754348"/>
                <a:gd name="connsiteX3" fmla="*/ 791853 w 1385742"/>
                <a:gd name="connsiteY3" fmla="*/ 217022 h 754348"/>
                <a:gd name="connsiteX4" fmla="*/ 1093509 w 1385742"/>
                <a:gd name="connsiteY4" fmla="*/ 169886 h 754348"/>
                <a:gd name="connsiteX5" fmla="*/ 1385742 w 1385742"/>
                <a:gd name="connsiteY5" fmla="*/ 205 h 754348"/>
                <a:gd name="connsiteX0" fmla="*/ 0 w 1385742"/>
                <a:gd name="connsiteY0" fmla="*/ 754420 h 754420"/>
                <a:gd name="connsiteX1" fmla="*/ 235671 w 1385742"/>
                <a:gd name="connsiteY1" fmla="*/ 462189 h 754420"/>
                <a:gd name="connsiteX2" fmla="*/ 490194 w 1385742"/>
                <a:gd name="connsiteY2" fmla="*/ 311361 h 754420"/>
                <a:gd name="connsiteX3" fmla="*/ 791853 w 1385742"/>
                <a:gd name="connsiteY3" fmla="*/ 217094 h 754420"/>
                <a:gd name="connsiteX4" fmla="*/ 1093509 w 1385742"/>
                <a:gd name="connsiteY4" fmla="*/ 132250 h 754420"/>
                <a:gd name="connsiteX5" fmla="*/ 1385742 w 1385742"/>
                <a:gd name="connsiteY5" fmla="*/ 277 h 754420"/>
                <a:gd name="connsiteX0" fmla="*/ 0 w 1385742"/>
                <a:gd name="connsiteY0" fmla="*/ 773239 h 773239"/>
                <a:gd name="connsiteX1" fmla="*/ 235671 w 1385742"/>
                <a:gd name="connsiteY1" fmla="*/ 481008 h 773239"/>
                <a:gd name="connsiteX2" fmla="*/ 490194 w 1385742"/>
                <a:gd name="connsiteY2" fmla="*/ 330180 h 773239"/>
                <a:gd name="connsiteX3" fmla="*/ 791853 w 1385742"/>
                <a:gd name="connsiteY3" fmla="*/ 235913 h 773239"/>
                <a:gd name="connsiteX4" fmla="*/ 1093509 w 1385742"/>
                <a:gd name="connsiteY4" fmla="*/ 151069 h 773239"/>
                <a:gd name="connsiteX5" fmla="*/ 1385742 w 1385742"/>
                <a:gd name="connsiteY5" fmla="*/ 242 h 773239"/>
                <a:gd name="connsiteX0" fmla="*/ 0 w 1385742"/>
                <a:gd name="connsiteY0" fmla="*/ 773259 h 773259"/>
                <a:gd name="connsiteX1" fmla="*/ 235671 w 1385742"/>
                <a:gd name="connsiteY1" fmla="*/ 481028 h 773259"/>
                <a:gd name="connsiteX2" fmla="*/ 490194 w 1385742"/>
                <a:gd name="connsiteY2" fmla="*/ 330200 h 773259"/>
                <a:gd name="connsiteX3" fmla="*/ 791853 w 1385742"/>
                <a:gd name="connsiteY3" fmla="*/ 235933 h 773259"/>
                <a:gd name="connsiteX4" fmla="*/ 1093509 w 1385742"/>
                <a:gd name="connsiteY4" fmla="*/ 141662 h 773259"/>
                <a:gd name="connsiteX5" fmla="*/ 1385742 w 1385742"/>
                <a:gd name="connsiteY5" fmla="*/ 262 h 773259"/>
                <a:gd name="connsiteX0" fmla="*/ 0 w 1385742"/>
                <a:gd name="connsiteY0" fmla="*/ 773270 h 773270"/>
                <a:gd name="connsiteX1" fmla="*/ 235671 w 1385742"/>
                <a:gd name="connsiteY1" fmla="*/ 481039 h 773270"/>
                <a:gd name="connsiteX2" fmla="*/ 490194 w 1385742"/>
                <a:gd name="connsiteY2" fmla="*/ 330211 h 773270"/>
                <a:gd name="connsiteX3" fmla="*/ 791853 w 1385742"/>
                <a:gd name="connsiteY3" fmla="*/ 264224 h 773270"/>
                <a:gd name="connsiteX4" fmla="*/ 1093509 w 1385742"/>
                <a:gd name="connsiteY4" fmla="*/ 141673 h 773270"/>
                <a:gd name="connsiteX5" fmla="*/ 1385742 w 1385742"/>
                <a:gd name="connsiteY5" fmla="*/ 273 h 773270"/>
                <a:gd name="connsiteX0" fmla="*/ 0 w 1385742"/>
                <a:gd name="connsiteY0" fmla="*/ 773270 h 773270"/>
                <a:gd name="connsiteX1" fmla="*/ 263951 w 1385742"/>
                <a:gd name="connsiteY1" fmla="*/ 716710 h 773270"/>
                <a:gd name="connsiteX2" fmla="*/ 490194 w 1385742"/>
                <a:gd name="connsiteY2" fmla="*/ 330211 h 773270"/>
                <a:gd name="connsiteX3" fmla="*/ 791853 w 1385742"/>
                <a:gd name="connsiteY3" fmla="*/ 264224 h 773270"/>
                <a:gd name="connsiteX4" fmla="*/ 1093509 w 1385742"/>
                <a:gd name="connsiteY4" fmla="*/ 141673 h 773270"/>
                <a:gd name="connsiteX5" fmla="*/ 1385742 w 1385742"/>
                <a:gd name="connsiteY5" fmla="*/ 273 h 773270"/>
                <a:gd name="connsiteX0" fmla="*/ 0 w 1385742"/>
                <a:gd name="connsiteY0" fmla="*/ 773270 h 773270"/>
                <a:gd name="connsiteX1" fmla="*/ 263951 w 1385742"/>
                <a:gd name="connsiteY1" fmla="*/ 716710 h 773270"/>
                <a:gd name="connsiteX2" fmla="*/ 622170 w 1385742"/>
                <a:gd name="connsiteY2" fmla="*/ 622442 h 773270"/>
                <a:gd name="connsiteX3" fmla="*/ 791853 w 1385742"/>
                <a:gd name="connsiteY3" fmla="*/ 264224 h 773270"/>
                <a:gd name="connsiteX4" fmla="*/ 1093509 w 1385742"/>
                <a:gd name="connsiteY4" fmla="*/ 141673 h 773270"/>
                <a:gd name="connsiteX5" fmla="*/ 1385742 w 1385742"/>
                <a:gd name="connsiteY5" fmla="*/ 273 h 773270"/>
                <a:gd name="connsiteX0" fmla="*/ 0 w 1385742"/>
                <a:gd name="connsiteY0" fmla="*/ 773310 h 773310"/>
                <a:gd name="connsiteX1" fmla="*/ 263951 w 1385742"/>
                <a:gd name="connsiteY1" fmla="*/ 716750 h 773310"/>
                <a:gd name="connsiteX2" fmla="*/ 622170 w 1385742"/>
                <a:gd name="connsiteY2" fmla="*/ 622482 h 773310"/>
                <a:gd name="connsiteX3" fmla="*/ 886121 w 1385742"/>
                <a:gd name="connsiteY3" fmla="*/ 349105 h 773310"/>
                <a:gd name="connsiteX4" fmla="*/ 1093509 w 1385742"/>
                <a:gd name="connsiteY4" fmla="*/ 141713 h 773310"/>
                <a:gd name="connsiteX5" fmla="*/ 1385742 w 1385742"/>
                <a:gd name="connsiteY5" fmla="*/ 313 h 773310"/>
                <a:gd name="connsiteX0" fmla="*/ 0 w 1385742"/>
                <a:gd name="connsiteY0" fmla="*/ 773259 h 773259"/>
                <a:gd name="connsiteX1" fmla="*/ 263951 w 1385742"/>
                <a:gd name="connsiteY1" fmla="*/ 716699 h 773259"/>
                <a:gd name="connsiteX2" fmla="*/ 622170 w 1385742"/>
                <a:gd name="connsiteY2" fmla="*/ 622431 h 773259"/>
                <a:gd name="connsiteX3" fmla="*/ 886121 w 1385742"/>
                <a:gd name="connsiteY3" fmla="*/ 349054 h 773259"/>
                <a:gd name="connsiteX4" fmla="*/ 1112363 w 1385742"/>
                <a:gd name="connsiteY4" fmla="*/ 160516 h 773259"/>
                <a:gd name="connsiteX5" fmla="*/ 1385742 w 1385742"/>
                <a:gd name="connsiteY5" fmla="*/ 262 h 773259"/>
                <a:gd name="connsiteX0" fmla="*/ 0 w 1385742"/>
                <a:gd name="connsiteY0" fmla="*/ 773259 h 773259"/>
                <a:gd name="connsiteX1" fmla="*/ 263951 w 1385742"/>
                <a:gd name="connsiteY1" fmla="*/ 716699 h 773259"/>
                <a:gd name="connsiteX2" fmla="*/ 622170 w 1385742"/>
                <a:gd name="connsiteY2" fmla="*/ 622431 h 773259"/>
                <a:gd name="connsiteX3" fmla="*/ 886121 w 1385742"/>
                <a:gd name="connsiteY3" fmla="*/ 349054 h 773259"/>
                <a:gd name="connsiteX4" fmla="*/ 1112363 w 1385742"/>
                <a:gd name="connsiteY4" fmla="*/ 160516 h 773259"/>
                <a:gd name="connsiteX5" fmla="*/ 1385742 w 1385742"/>
                <a:gd name="connsiteY5" fmla="*/ 262 h 773259"/>
                <a:gd name="connsiteX0" fmla="*/ 0 w 1385742"/>
                <a:gd name="connsiteY0" fmla="*/ 773259 h 773259"/>
                <a:gd name="connsiteX1" fmla="*/ 263951 w 1385742"/>
                <a:gd name="connsiteY1" fmla="*/ 716699 h 773259"/>
                <a:gd name="connsiteX2" fmla="*/ 622170 w 1385742"/>
                <a:gd name="connsiteY2" fmla="*/ 622431 h 773259"/>
                <a:gd name="connsiteX3" fmla="*/ 886121 w 1385742"/>
                <a:gd name="connsiteY3" fmla="*/ 349054 h 773259"/>
                <a:gd name="connsiteX4" fmla="*/ 1112363 w 1385742"/>
                <a:gd name="connsiteY4" fmla="*/ 160516 h 773259"/>
                <a:gd name="connsiteX5" fmla="*/ 1385742 w 1385742"/>
                <a:gd name="connsiteY5" fmla="*/ 262 h 773259"/>
                <a:gd name="connsiteX0" fmla="*/ 0 w 1385742"/>
                <a:gd name="connsiteY0" fmla="*/ 773259 h 773259"/>
                <a:gd name="connsiteX1" fmla="*/ 263951 w 1385742"/>
                <a:gd name="connsiteY1" fmla="*/ 716699 h 773259"/>
                <a:gd name="connsiteX2" fmla="*/ 622170 w 1385742"/>
                <a:gd name="connsiteY2" fmla="*/ 622431 h 773259"/>
                <a:gd name="connsiteX3" fmla="*/ 886121 w 1385742"/>
                <a:gd name="connsiteY3" fmla="*/ 349054 h 773259"/>
                <a:gd name="connsiteX4" fmla="*/ 1112363 w 1385742"/>
                <a:gd name="connsiteY4" fmla="*/ 160516 h 773259"/>
                <a:gd name="connsiteX5" fmla="*/ 1385742 w 1385742"/>
                <a:gd name="connsiteY5" fmla="*/ 262 h 773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85742" h="773259">
                  <a:moveTo>
                    <a:pt x="0" y="773259"/>
                  </a:moveTo>
                  <a:cubicBezTo>
                    <a:pt x="128047" y="763831"/>
                    <a:pt x="160256" y="741837"/>
                    <a:pt x="263951" y="716699"/>
                  </a:cubicBezTo>
                  <a:cubicBezTo>
                    <a:pt x="367646" y="691561"/>
                    <a:pt x="518476" y="683704"/>
                    <a:pt x="622170" y="622431"/>
                  </a:cubicBezTo>
                  <a:cubicBezTo>
                    <a:pt x="725864" y="561158"/>
                    <a:pt x="804422" y="426040"/>
                    <a:pt x="886121" y="349054"/>
                  </a:cubicBezTo>
                  <a:cubicBezTo>
                    <a:pt x="967820" y="272068"/>
                    <a:pt x="1029093" y="218648"/>
                    <a:pt x="1112363" y="160516"/>
                  </a:cubicBezTo>
                  <a:cubicBezTo>
                    <a:pt x="1195633" y="102384"/>
                    <a:pt x="1347249" y="-6023"/>
                    <a:pt x="1385742" y="26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6" name="Group 145"/>
            <p:cNvGrpSpPr/>
            <p:nvPr/>
          </p:nvGrpSpPr>
          <p:grpSpPr>
            <a:xfrm>
              <a:off x="5846522" y="696620"/>
              <a:ext cx="2400570" cy="1531211"/>
              <a:chOff x="5846522" y="696620"/>
              <a:chExt cx="2400570" cy="1531211"/>
            </a:xfrm>
          </p:grpSpPr>
          <p:grpSp>
            <p:nvGrpSpPr>
              <p:cNvPr id="147" name="Group 146"/>
              <p:cNvGrpSpPr/>
              <p:nvPr/>
            </p:nvGrpSpPr>
            <p:grpSpPr>
              <a:xfrm>
                <a:off x="5846522" y="696620"/>
                <a:ext cx="2400570" cy="1531211"/>
                <a:chOff x="484188" y="1613835"/>
                <a:chExt cx="2400570" cy="1531211"/>
              </a:xfrm>
            </p:grpSpPr>
            <p:grpSp>
              <p:nvGrpSpPr>
                <p:cNvPr id="150" name="Group 149"/>
                <p:cNvGrpSpPr/>
                <p:nvPr/>
              </p:nvGrpSpPr>
              <p:grpSpPr>
                <a:xfrm>
                  <a:off x="484188" y="1890273"/>
                  <a:ext cx="1717404" cy="1254773"/>
                  <a:chOff x="6553200" y="3124200"/>
                  <a:chExt cx="1717404" cy="1254773"/>
                </a:xfrm>
              </p:grpSpPr>
              <p:grpSp>
                <p:nvGrpSpPr>
                  <p:cNvPr id="152" name="Group 151"/>
                  <p:cNvGrpSpPr/>
                  <p:nvPr/>
                </p:nvGrpSpPr>
                <p:grpSpPr>
                  <a:xfrm>
                    <a:off x="6553200" y="3124200"/>
                    <a:ext cx="1717404" cy="1254773"/>
                    <a:chOff x="2221414" y="2672593"/>
                    <a:chExt cx="1717404" cy="1254773"/>
                  </a:xfrm>
                </p:grpSpPr>
                <p:grpSp>
                  <p:nvGrpSpPr>
                    <p:cNvPr id="154" name="Group 153"/>
                    <p:cNvGrpSpPr/>
                    <p:nvPr/>
                  </p:nvGrpSpPr>
                  <p:grpSpPr>
                    <a:xfrm>
                      <a:off x="2221414" y="2672593"/>
                      <a:ext cx="1656397" cy="914400"/>
                      <a:chOff x="2221414" y="2672593"/>
                      <a:chExt cx="1656397" cy="914400"/>
                    </a:xfrm>
                  </p:grpSpPr>
                  <p:grpSp>
                    <p:nvGrpSpPr>
                      <p:cNvPr id="156" name="Group 155"/>
                      <p:cNvGrpSpPr/>
                      <p:nvPr/>
                    </p:nvGrpSpPr>
                    <p:grpSpPr>
                      <a:xfrm>
                        <a:off x="2658611" y="2672593"/>
                        <a:ext cx="1219200" cy="914400"/>
                        <a:chOff x="2658611" y="2672593"/>
                        <a:chExt cx="1219200" cy="914400"/>
                      </a:xfrm>
                    </p:grpSpPr>
                    <p:cxnSp>
                      <p:nvCxnSpPr>
                        <p:cNvPr id="158" name="Straight Arrow Connector 157"/>
                        <p:cNvCxnSpPr/>
                        <p:nvPr/>
                      </p:nvCxnSpPr>
                      <p:spPr>
                        <a:xfrm flipV="1">
                          <a:off x="2667000" y="2672593"/>
                          <a:ext cx="0" cy="914400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59" name="Straight Arrow Connector 158"/>
                        <p:cNvCxnSpPr/>
                        <p:nvPr/>
                      </p:nvCxnSpPr>
                      <p:spPr>
                        <a:xfrm rot="5400000" flipV="1">
                          <a:off x="3268211" y="2953984"/>
                          <a:ext cx="0" cy="1219200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157" name="TextBox 156"/>
                      <p:cNvSpPr txBox="1"/>
                      <p:nvPr/>
                    </p:nvSpPr>
                    <p:spPr>
                      <a:xfrm>
                        <a:off x="2221414" y="2828300"/>
                        <a:ext cx="461665" cy="66511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vert="vert270" wrap="non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Value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155" name="TextBox 154"/>
                    <p:cNvSpPr txBox="1"/>
                    <p:nvPr/>
                  </p:nvSpPr>
                  <p:spPr>
                    <a:xfrm>
                      <a:off x="2597603" y="3558034"/>
                      <a:ext cx="1341215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parameter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cxnSp>
                <p:nvCxnSpPr>
                  <p:cNvPr id="153" name="Straight Arrow Connector 152"/>
                  <p:cNvCxnSpPr/>
                  <p:nvPr/>
                </p:nvCxnSpPr>
                <p:spPr>
                  <a:xfrm flipV="1">
                    <a:off x="6996240" y="3862134"/>
                    <a:ext cx="533205" cy="137261"/>
                  </a:xfrm>
                  <a:prstGeom prst="straightConnector1">
                    <a:avLst/>
                  </a:prstGeom>
                  <a:ln w="38100">
                    <a:solidFill>
                      <a:srgbClr val="00CC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51" name="Straight Arrow Connector 150"/>
                <p:cNvCxnSpPr/>
                <p:nvPr/>
              </p:nvCxnSpPr>
              <p:spPr>
                <a:xfrm flipV="1">
                  <a:off x="2394025" y="1613835"/>
                  <a:ext cx="490733" cy="290046"/>
                </a:xfrm>
                <a:prstGeom prst="straightConnector1">
                  <a:avLst/>
                </a:prstGeom>
                <a:ln w="38100" cmpd="dbl">
                  <a:solidFill>
                    <a:srgbClr val="00CC00"/>
                  </a:solidFill>
                  <a:prstDash val="soli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48" name="Straight Arrow Connector 147"/>
              <p:cNvCxnSpPr/>
              <p:nvPr/>
            </p:nvCxnSpPr>
            <p:spPr>
              <a:xfrm flipH="1">
                <a:off x="6315582" y="987757"/>
                <a:ext cx="1466960" cy="82218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prstDash val="sysDot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92" name="Straight Arrow Connector 191"/>
          <p:cNvCxnSpPr/>
          <p:nvPr/>
        </p:nvCxnSpPr>
        <p:spPr>
          <a:xfrm flipV="1">
            <a:off x="6487741" y="4436697"/>
            <a:ext cx="555415" cy="11620"/>
          </a:xfrm>
          <a:prstGeom prst="straightConnector1">
            <a:avLst/>
          </a:prstGeom>
          <a:ln w="38100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3" name="Group 192"/>
          <p:cNvGrpSpPr/>
          <p:nvPr/>
        </p:nvGrpSpPr>
        <p:grpSpPr>
          <a:xfrm>
            <a:off x="6038854" y="4822077"/>
            <a:ext cx="2400570" cy="1748032"/>
            <a:chOff x="5846522" y="696620"/>
            <a:chExt cx="2400570" cy="1748032"/>
          </a:xfrm>
        </p:grpSpPr>
        <p:sp>
          <p:nvSpPr>
            <p:cNvPr id="194" name="Freeform 193"/>
            <p:cNvSpPr/>
            <p:nvPr/>
          </p:nvSpPr>
          <p:spPr>
            <a:xfrm>
              <a:off x="6334812" y="1036685"/>
              <a:ext cx="1385742" cy="773259"/>
            </a:xfrm>
            <a:custGeom>
              <a:avLst/>
              <a:gdLst>
                <a:gd name="connsiteX0" fmla="*/ 0 w 1263192"/>
                <a:gd name="connsiteY0" fmla="*/ 472175 h 509202"/>
                <a:gd name="connsiteX1" fmla="*/ 226244 w 1263192"/>
                <a:gd name="connsiteY1" fmla="*/ 491029 h 509202"/>
                <a:gd name="connsiteX2" fmla="*/ 499621 w 1263192"/>
                <a:gd name="connsiteY2" fmla="*/ 245932 h 509202"/>
                <a:gd name="connsiteX3" fmla="*/ 650450 w 1263192"/>
                <a:gd name="connsiteY3" fmla="*/ 29116 h 509202"/>
                <a:gd name="connsiteX4" fmla="*/ 1084083 w 1263192"/>
                <a:gd name="connsiteY4" fmla="*/ 835 h 509202"/>
                <a:gd name="connsiteX5" fmla="*/ 1263192 w 1263192"/>
                <a:gd name="connsiteY5" fmla="*/ 10262 h 509202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650450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4333 h 507873"/>
                <a:gd name="connsiteX1" fmla="*/ 226244 w 1263192"/>
                <a:gd name="connsiteY1" fmla="*/ 493187 h 507873"/>
                <a:gd name="connsiteX2" fmla="*/ 499621 w 1263192"/>
                <a:gd name="connsiteY2" fmla="*/ 295224 h 507873"/>
                <a:gd name="connsiteX3" fmla="*/ 716438 w 1263192"/>
                <a:gd name="connsiteY3" fmla="*/ 31274 h 507873"/>
                <a:gd name="connsiteX4" fmla="*/ 1084083 w 1263192"/>
                <a:gd name="connsiteY4" fmla="*/ 2993 h 507873"/>
                <a:gd name="connsiteX5" fmla="*/ 1263192 w 1263192"/>
                <a:gd name="connsiteY5" fmla="*/ 12420 h 507873"/>
                <a:gd name="connsiteX0" fmla="*/ 0 w 1263192"/>
                <a:gd name="connsiteY0" fmla="*/ 473255 h 508190"/>
                <a:gd name="connsiteX1" fmla="*/ 226244 w 1263192"/>
                <a:gd name="connsiteY1" fmla="*/ 492109 h 508190"/>
                <a:gd name="connsiteX2" fmla="*/ 556182 w 1263192"/>
                <a:gd name="connsiteY2" fmla="*/ 275293 h 508190"/>
                <a:gd name="connsiteX3" fmla="*/ 716438 w 1263192"/>
                <a:gd name="connsiteY3" fmla="*/ 30196 h 508190"/>
                <a:gd name="connsiteX4" fmla="*/ 1084083 w 1263192"/>
                <a:gd name="connsiteY4" fmla="*/ 1915 h 508190"/>
                <a:gd name="connsiteX5" fmla="*/ 1263192 w 1263192"/>
                <a:gd name="connsiteY5" fmla="*/ 11342 h 508190"/>
                <a:gd name="connsiteX0" fmla="*/ 0 w 1263192"/>
                <a:gd name="connsiteY0" fmla="*/ 463856 h 498791"/>
                <a:gd name="connsiteX1" fmla="*/ 226244 w 1263192"/>
                <a:gd name="connsiteY1" fmla="*/ 482710 h 498791"/>
                <a:gd name="connsiteX2" fmla="*/ 556182 w 1263192"/>
                <a:gd name="connsiteY2" fmla="*/ 265894 h 498791"/>
                <a:gd name="connsiteX3" fmla="*/ 716438 w 1263192"/>
                <a:gd name="connsiteY3" fmla="*/ 20797 h 498791"/>
                <a:gd name="connsiteX4" fmla="*/ 1084083 w 1263192"/>
                <a:gd name="connsiteY4" fmla="*/ 11370 h 498791"/>
                <a:gd name="connsiteX5" fmla="*/ 1263192 w 1263192"/>
                <a:gd name="connsiteY5" fmla="*/ 1943 h 498791"/>
                <a:gd name="connsiteX0" fmla="*/ 0 w 1263192"/>
                <a:gd name="connsiteY0" fmla="*/ 463805 h 498740"/>
                <a:gd name="connsiteX1" fmla="*/ 226244 w 1263192"/>
                <a:gd name="connsiteY1" fmla="*/ 482659 h 498740"/>
                <a:gd name="connsiteX2" fmla="*/ 556182 w 1263192"/>
                <a:gd name="connsiteY2" fmla="*/ 265843 h 498740"/>
                <a:gd name="connsiteX3" fmla="*/ 772999 w 1263192"/>
                <a:gd name="connsiteY3" fmla="*/ 30173 h 498740"/>
                <a:gd name="connsiteX4" fmla="*/ 1084083 w 1263192"/>
                <a:gd name="connsiteY4" fmla="*/ 11319 h 498740"/>
                <a:gd name="connsiteX5" fmla="*/ 1263192 w 1263192"/>
                <a:gd name="connsiteY5" fmla="*/ 1892 h 498740"/>
                <a:gd name="connsiteX0" fmla="*/ 0 w 1263192"/>
                <a:gd name="connsiteY0" fmla="*/ 463805 h 486816"/>
                <a:gd name="connsiteX1" fmla="*/ 367646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63805 h 486816"/>
                <a:gd name="connsiteX1" fmla="*/ 414780 w 1263192"/>
                <a:gd name="connsiteY1" fmla="*/ 463805 h 486816"/>
                <a:gd name="connsiteX2" fmla="*/ 556182 w 1263192"/>
                <a:gd name="connsiteY2" fmla="*/ 265843 h 486816"/>
                <a:gd name="connsiteX3" fmla="*/ 772999 w 1263192"/>
                <a:gd name="connsiteY3" fmla="*/ 30173 h 486816"/>
                <a:gd name="connsiteX4" fmla="*/ 1084083 w 1263192"/>
                <a:gd name="connsiteY4" fmla="*/ 11319 h 486816"/>
                <a:gd name="connsiteX5" fmla="*/ 1263192 w 1263192"/>
                <a:gd name="connsiteY5" fmla="*/ 1892 h 486816"/>
                <a:gd name="connsiteX0" fmla="*/ 0 w 1263192"/>
                <a:gd name="connsiteY0" fmla="*/ 478598 h 501609"/>
                <a:gd name="connsiteX1" fmla="*/ 414780 w 1263192"/>
                <a:gd name="connsiteY1" fmla="*/ 478598 h 501609"/>
                <a:gd name="connsiteX2" fmla="*/ 556182 w 1263192"/>
                <a:gd name="connsiteY2" fmla="*/ 280636 h 501609"/>
                <a:gd name="connsiteX3" fmla="*/ 772999 w 1263192"/>
                <a:gd name="connsiteY3" fmla="*/ 16686 h 501609"/>
                <a:gd name="connsiteX4" fmla="*/ 1084083 w 1263192"/>
                <a:gd name="connsiteY4" fmla="*/ 26112 h 501609"/>
                <a:gd name="connsiteX5" fmla="*/ 1263192 w 1263192"/>
                <a:gd name="connsiteY5" fmla="*/ 16685 h 501609"/>
                <a:gd name="connsiteX0" fmla="*/ 0 w 1263192"/>
                <a:gd name="connsiteY0" fmla="*/ 494442 h 517453"/>
                <a:gd name="connsiteX1" fmla="*/ 414780 w 1263192"/>
                <a:gd name="connsiteY1" fmla="*/ 494442 h 517453"/>
                <a:gd name="connsiteX2" fmla="*/ 556182 w 1263192"/>
                <a:gd name="connsiteY2" fmla="*/ 296480 h 517453"/>
                <a:gd name="connsiteX3" fmla="*/ 772999 w 1263192"/>
                <a:gd name="connsiteY3" fmla="*/ 32530 h 517453"/>
                <a:gd name="connsiteX4" fmla="*/ 1084083 w 1263192"/>
                <a:gd name="connsiteY4" fmla="*/ 4248 h 517453"/>
                <a:gd name="connsiteX5" fmla="*/ 1263192 w 1263192"/>
                <a:gd name="connsiteY5" fmla="*/ 32529 h 517453"/>
                <a:gd name="connsiteX0" fmla="*/ 0 w 1282046"/>
                <a:gd name="connsiteY0" fmla="*/ 493187 h 516198"/>
                <a:gd name="connsiteX1" fmla="*/ 414780 w 1282046"/>
                <a:gd name="connsiteY1" fmla="*/ 493187 h 516198"/>
                <a:gd name="connsiteX2" fmla="*/ 556182 w 1282046"/>
                <a:gd name="connsiteY2" fmla="*/ 295225 h 516198"/>
                <a:gd name="connsiteX3" fmla="*/ 772999 w 1282046"/>
                <a:gd name="connsiteY3" fmla="*/ 31275 h 516198"/>
                <a:gd name="connsiteX4" fmla="*/ 1084083 w 1282046"/>
                <a:gd name="connsiteY4" fmla="*/ 2993 h 516198"/>
                <a:gd name="connsiteX5" fmla="*/ 1282046 w 1282046"/>
                <a:gd name="connsiteY5" fmla="*/ 12421 h 516198"/>
                <a:gd name="connsiteX0" fmla="*/ 0 w 1282046"/>
                <a:gd name="connsiteY0" fmla="*/ 493187 h 495494"/>
                <a:gd name="connsiteX1" fmla="*/ 216817 w 1282046"/>
                <a:gd name="connsiteY1" fmla="*/ 248090 h 495494"/>
                <a:gd name="connsiteX2" fmla="*/ 556182 w 1282046"/>
                <a:gd name="connsiteY2" fmla="*/ 295225 h 495494"/>
                <a:gd name="connsiteX3" fmla="*/ 772999 w 1282046"/>
                <a:gd name="connsiteY3" fmla="*/ 31275 h 495494"/>
                <a:gd name="connsiteX4" fmla="*/ 1084083 w 1282046"/>
                <a:gd name="connsiteY4" fmla="*/ 2993 h 495494"/>
                <a:gd name="connsiteX5" fmla="*/ 1282046 w 1282046"/>
                <a:gd name="connsiteY5" fmla="*/ 12421 h 495494"/>
                <a:gd name="connsiteX0" fmla="*/ 0 w 1282046"/>
                <a:gd name="connsiteY0" fmla="*/ 491030 h 493754"/>
                <a:gd name="connsiteX1" fmla="*/ 216817 w 1282046"/>
                <a:gd name="connsiteY1" fmla="*/ 245933 h 493754"/>
                <a:gd name="connsiteX2" fmla="*/ 490194 w 1282046"/>
                <a:gd name="connsiteY2" fmla="*/ 47971 h 493754"/>
                <a:gd name="connsiteX3" fmla="*/ 772999 w 1282046"/>
                <a:gd name="connsiteY3" fmla="*/ 29118 h 493754"/>
                <a:gd name="connsiteX4" fmla="*/ 1084083 w 1282046"/>
                <a:gd name="connsiteY4" fmla="*/ 836 h 493754"/>
                <a:gd name="connsiteX5" fmla="*/ 1282046 w 1282046"/>
                <a:gd name="connsiteY5" fmla="*/ 10264 h 493754"/>
                <a:gd name="connsiteX0" fmla="*/ 0 w 1282046"/>
                <a:gd name="connsiteY0" fmla="*/ 519779 h 522503"/>
                <a:gd name="connsiteX1" fmla="*/ 216817 w 1282046"/>
                <a:gd name="connsiteY1" fmla="*/ 274682 h 522503"/>
                <a:gd name="connsiteX2" fmla="*/ 490194 w 1282046"/>
                <a:gd name="connsiteY2" fmla="*/ 76720 h 522503"/>
                <a:gd name="connsiteX3" fmla="*/ 782426 w 1282046"/>
                <a:gd name="connsiteY3" fmla="*/ 1307 h 522503"/>
                <a:gd name="connsiteX4" fmla="*/ 1084083 w 1282046"/>
                <a:gd name="connsiteY4" fmla="*/ 29585 h 522503"/>
                <a:gd name="connsiteX5" fmla="*/ 1282046 w 1282046"/>
                <a:gd name="connsiteY5" fmla="*/ 39013 h 522503"/>
                <a:gd name="connsiteX0" fmla="*/ 0 w 1282046"/>
                <a:gd name="connsiteY0" fmla="*/ 519779 h 522392"/>
                <a:gd name="connsiteX1" fmla="*/ 235671 w 1282046"/>
                <a:gd name="connsiteY1" fmla="*/ 265255 h 522392"/>
                <a:gd name="connsiteX2" fmla="*/ 490194 w 1282046"/>
                <a:gd name="connsiteY2" fmla="*/ 76720 h 522392"/>
                <a:gd name="connsiteX3" fmla="*/ 782426 w 1282046"/>
                <a:gd name="connsiteY3" fmla="*/ 1307 h 522392"/>
                <a:gd name="connsiteX4" fmla="*/ 1084083 w 1282046"/>
                <a:gd name="connsiteY4" fmla="*/ 29585 h 522392"/>
                <a:gd name="connsiteX5" fmla="*/ 1282046 w 1282046"/>
                <a:gd name="connsiteY5" fmla="*/ 39013 h 522392"/>
                <a:gd name="connsiteX0" fmla="*/ 0 w 1282046"/>
                <a:gd name="connsiteY0" fmla="*/ 519779 h 522025"/>
                <a:gd name="connsiteX1" fmla="*/ 235671 w 1282046"/>
                <a:gd name="connsiteY1" fmla="*/ 227548 h 522025"/>
                <a:gd name="connsiteX2" fmla="*/ 490194 w 1282046"/>
                <a:gd name="connsiteY2" fmla="*/ 76720 h 522025"/>
                <a:gd name="connsiteX3" fmla="*/ 782426 w 1282046"/>
                <a:gd name="connsiteY3" fmla="*/ 1307 h 522025"/>
                <a:gd name="connsiteX4" fmla="*/ 1084083 w 1282046"/>
                <a:gd name="connsiteY4" fmla="*/ 29585 h 522025"/>
                <a:gd name="connsiteX5" fmla="*/ 1282046 w 1282046"/>
                <a:gd name="connsiteY5" fmla="*/ 39013 h 522025"/>
                <a:gd name="connsiteX0" fmla="*/ 0 w 1282046"/>
                <a:gd name="connsiteY0" fmla="*/ 519779 h 522191"/>
                <a:gd name="connsiteX1" fmla="*/ 235671 w 1282046"/>
                <a:gd name="connsiteY1" fmla="*/ 227548 h 522191"/>
                <a:gd name="connsiteX2" fmla="*/ 490194 w 1282046"/>
                <a:gd name="connsiteY2" fmla="*/ 76720 h 522191"/>
                <a:gd name="connsiteX3" fmla="*/ 782426 w 1282046"/>
                <a:gd name="connsiteY3" fmla="*/ 1307 h 522191"/>
                <a:gd name="connsiteX4" fmla="*/ 1084083 w 1282046"/>
                <a:gd name="connsiteY4" fmla="*/ 29585 h 522191"/>
                <a:gd name="connsiteX5" fmla="*/ 1282046 w 1282046"/>
                <a:gd name="connsiteY5" fmla="*/ 39013 h 522191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19779 h 519779"/>
                <a:gd name="connsiteX1" fmla="*/ 235671 w 1282046"/>
                <a:gd name="connsiteY1" fmla="*/ 227548 h 519779"/>
                <a:gd name="connsiteX2" fmla="*/ 490194 w 1282046"/>
                <a:gd name="connsiteY2" fmla="*/ 76720 h 519779"/>
                <a:gd name="connsiteX3" fmla="*/ 782426 w 1282046"/>
                <a:gd name="connsiteY3" fmla="*/ 1307 h 519779"/>
                <a:gd name="connsiteX4" fmla="*/ 1084083 w 1282046"/>
                <a:gd name="connsiteY4" fmla="*/ 29585 h 519779"/>
                <a:gd name="connsiteX5" fmla="*/ 1282046 w 1282046"/>
                <a:gd name="connsiteY5" fmla="*/ 39013 h 519779"/>
                <a:gd name="connsiteX0" fmla="*/ 0 w 1282046"/>
                <a:gd name="connsiteY0" fmla="*/ 539296 h 539296"/>
                <a:gd name="connsiteX1" fmla="*/ 235671 w 1282046"/>
                <a:gd name="connsiteY1" fmla="*/ 247065 h 539296"/>
                <a:gd name="connsiteX2" fmla="*/ 490194 w 1282046"/>
                <a:gd name="connsiteY2" fmla="*/ 96237 h 539296"/>
                <a:gd name="connsiteX3" fmla="*/ 782426 w 1282046"/>
                <a:gd name="connsiteY3" fmla="*/ 20824 h 539296"/>
                <a:gd name="connsiteX4" fmla="*/ 1093509 w 1282046"/>
                <a:gd name="connsiteY4" fmla="*/ 1968 h 539296"/>
                <a:gd name="connsiteX5" fmla="*/ 1282046 w 1282046"/>
                <a:gd name="connsiteY5" fmla="*/ 58530 h 539296"/>
                <a:gd name="connsiteX0" fmla="*/ 0 w 1282046"/>
                <a:gd name="connsiteY0" fmla="*/ 540955 h 540955"/>
                <a:gd name="connsiteX1" fmla="*/ 235671 w 1282046"/>
                <a:gd name="connsiteY1" fmla="*/ 248724 h 540955"/>
                <a:gd name="connsiteX2" fmla="*/ 490194 w 1282046"/>
                <a:gd name="connsiteY2" fmla="*/ 97896 h 540955"/>
                <a:gd name="connsiteX3" fmla="*/ 782426 w 1282046"/>
                <a:gd name="connsiteY3" fmla="*/ 22483 h 540955"/>
                <a:gd name="connsiteX4" fmla="*/ 1093509 w 1282046"/>
                <a:gd name="connsiteY4" fmla="*/ 3627 h 540955"/>
                <a:gd name="connsiteX5" fmla="*/ 1282046 w 1282046"/>
                <a:gd name="connsiteY5" fmla="*/ 3628 h 540955"/>
                <a:gd name="connsiteX0" fmla="*/ 0 w 1282046"/>
                <a:gd name="connsiteY0" fmla="*/ 584622 h 584622"/>
                <a:gd name="connsiteX1" fmla="*/ 235671 w 1282046"/>
                <a:gd name="connsiteY1" fmla="*/ 292391 h 584622"/>
                <a:gd name="connsiteX2" fmla="*/ 490194 w 1282046"/>
                <a:gd name="connsiteY2" fmla="*/ 141563 h 584622"/>
                <a:gd name="connsiteX3" fmla="*/ 782426 w 1282046"/>
                <a:gd name="connsiteY3" fmla="*/ 66150 h 584622"/>
                <a:gd name="connsiteX4" fmla="*/ 1093509 w 1282046"/>
                <a:gd name="connsiteY4" fmla="*/ 160 h 584622"/>
                <a:gd name="connsiteX5" fmla="*/ 1282046 w 1282046"/>
                <a:gd name="connsiteY5" fmla="*/ 47295 h 584622"/>
                <a:gd name="connsiteX0" fmla="*/ 0 w 1329180"/>
                <a:gd name="connsiteY0" fmla="*/ 632348 h 632348"/>
                <a:gd name="connsiteX1" fmla="*/ 235671 w 1329180"/>
                <a:gd name="connsiteY1" fmla="*/ 340117 h 632348"/>
                <a:gd name="connsiteX2" fmla="*/ 490194 w 1329180"/>
                <a:gd name="connsiteY2" fmla="*/ 189289 h 632348"/>
                <a:gd name="connsiteX3" fmla="*/ 782426 w 1329180"/>
                <a:gd name="connsiteY3" fmla="*/ 113876 h 632348"/>
                <a:gd name="connsiteX4" fmla="*/ 1093509 w 1329180"/>
                <a:gd name="connsiteY4" fmla="*/ 47886 h 632348"/>
                <a:gd name="connsiteX5" fmla="*/ 1329180 w 1329180"/>
                <a:gd name="connsiteY5" fmla="*/ 753 h 632348"/>
                <a:gd name="connsiteX0" fmla="*/ 0 w 1329180"/>
                <a:gd name="connsiteY0" fmla="*/ 632295 h 632295"/>
                <a:gd name="connsiteX1" fmla="*/ 235671 w 1329180"/>
                <a:gd name="connsiteY1" fmla="*/ 340064 h 632295"/>
                <a:gd name="connsiteX2" fmla="*/ 490194 w 1329180"/>
                <a:gd name="connsiteY2" fmla="*/ 189236 h 632295"/>
                <a:gd name="connsiteX3" fmla="*/ 791853 w 1329180"/>
                <a:gd name="connsiteY3" fmla="*/ 94969 h 632295"/>
                <a:gd name="connsiteX4" fmla="*/ 1093509 w 1329180"/>
                <a:gd name="connsiteY4" fmla="*/ 47833 h 632295"/>
                <a:gd name="connsiteX5" fmla="*/ 1329180 w 1329180"/>
                <a:gd name="connsiteY5" fmla="*/ 700 h 632295"/>
                <a:gd name="connsiteX0" fmla="*/ 0 w 1329180"/>
                <a:gd name="connsiteY0" fmla="*/ 632295 h 632295"/>
                <a:gd name="connsiteX1" fmla="*/ 235671 w 1329180"/>
                <a:gd name="connsiteY1" fmla="*/ 340064 h 632295"/>
                <a:gd name="connsiteX2" fmla="*/ 490194 w 1329180"/>
                <a:gd name="connsiteY2" fmla="*/ 189236 h 632295"/>
                <a:gd name="connsiteX3" fmla="*/ 791853 w 1329180"/>
                <a:gd name="connsiteY3" fmla="*/ 94969 h 632295"/>
                <a:gd name="connsiteX4" fmla="*/ 1093509 w 1329180"/>
                <a:gd name="connsiteY4" fmla="*/ 47833 h 632295"/>
                <a:gd name="connsiteX5" fmla="*/ 1329180 w 1329180"/>
                <a:gd name="connsiteY5" fmla="*/ 700 h 632295"/>
                <a:gd name="connsiteX0" fmla="*/ 0 w 1348034"/>
                <a:gd name="connsiteY0" fmla="*/ 604865 h 604865"/>
                <a:gd name="connsiteX1" fmla="*/ 235671 w 1348034"/>
                <a:gd name="connsiteY1" fmla="*/ 312634 h 604865"/>
                <a:gd name="connsiteX2" fmla="*/ 490194 w 1348034"/>
                <a:gd name="connsiteY2" fmla="*/ 161806 h 604865"/>
                <a:gd name="connsiteX3" fmla="*/ 791853 w 1348034"/>
                <a:gd name="connsiteY3" fmla="*/ 67539 h 604865"/>
                <a:gd name="connsiteX4" fmla="*/ 1093509 w 1348034"/>
                <a:gd name="connsiteY4" fmla="*/ 20403 h 604865"/>
                <a:gd name="connsiteX5" fmla="*/ 1348034 w 1348034"/>
                <a:gd name="connsiteY5" fmla="*/ 1551 h 604865"/>
                <a:gd name="connsiteX0" fmla="*/ 0 w 1385742"/>
                <a:gd name="connsiteY0" fmla="*/ 754348 h 754348"/>
                <a:gd name="connsiteX1" fmla="*/ 235671 w 1385742"/>
                <a:gd name="connsiteY1" fmla="*/ 462117 h 754348"/>
                <a:gd name="connsiteX2" fmla="*/ 490194 w 1385742"/>
                <a:gd name="connsiteY2" fmla="*/ 311289 h 754348"/>
                <a:gd name="connsiteX3" fmla="*/ 791853 w 1385742"/>
                <a:gd name="connsiteY3" fmla="*/ 217022 h 754348"/>
                <a:gd name="connsiteX4" fmla="*/ 1093509 w 1385742"/>
                <a:gd name="connsiteY4" fmla="*/ 169886 h 754348"/>
                <a:gd name="connsiteX5" fmla="*/ 1385742 w 1385742"/>
                <a:gd name="connsiteY5" fmla="*/ 205 h 754348"/>
                <a:gd name="connsiteX0" fmla="*/ 0 w 1385742"/>
                <a:gd name="connsiteY0" fmla="*/ 754420 h 754420"/>
                <a:gd name="connsiteX1" fmla="*/ 235671 w 1385742"/>
                <a:gd name="connsiteY1" fmla="*/ 462189 h 754420"/>
                <a:gd name="connsiteX2" fmla="*/ 490194 w 1385742"/>
                <a:gd name="connsiteY2" fmla="*/ 311361 h 754420"/>
                <a:gd name="connsiteX3" fmla="*/ 791853 w 1385742"/>
                <a:gd name="connsiteY3" fmla="*/ 217094 h 754420"/>
                <a:gd name="connsiteX4" fmla="*/ 1093509 w 1385742"/>
                <a:gd name="connsiteY4" fmla="*/ 132250 h 754420"/>
                <a:gd name="connsiteX5" fmla="*/ 1385742 w 1385742"/>
                <a:gd name="connsiteY5" fmla="*/ 277 h 754420"/>
                <a:gd name="connsiteX0" fmla="*/ 0 w 1385742"/>
                <a:gd name="connsiteY0" fmla="*/ 773239 h 773239"/>
                <a:gd name="connsiteX1" fmla="*/ 235671 w 1385742"/>
                <a:gd name="connsiteY1" fmla="*/ 481008 h 773239"/>
                <a:gd name="connsiteX2" fmla="*/ 490194 w 1385742"/>
                <a:gd name="connsiteY2" fmla="*/ 330180 h 773239"/>
                <a:gd name="connsiteX3" fmla="*/ 791853 w 1385742"/>
                <a:gd name="connsiteY3" fmla="*/ 235913 h 773239"/>
                <a:gd name="connsiteX4" fmla="*/ 1093509 w 1385742"/>
                <a:gd name="connsiteY4" fmla="*/ 151069 h 773239"/>
                <a:gd name="connsiteX5" fmla="*/ 1385742 w 1385742"/>
                <a:gd name="connsiteY5" fmla="*/ 242 h 773239"/>
                <a:gd name="connsiteX0" fmla="*/ 0 w 1385742"/>
                <a:gd name="connsiteY0" fmla="*/ 773259 h 773259"/>
                <a:gd name="connsiteX1" fmla="*/ 235671 w 1385742"/>
                <a:gd name="connsiteY1" fmla="*/ 481028 h 773259"/>
                <a:gd name="connsiteX2" fmla="*/ 490194 w 1385742"/>
                <a:gd name="connsiteY2" fmla="*/ 330200 h 773259"/>
                <a:gd name="connsiteX3" fmla="*/ 791853 w 1385742"/>
                <a:gd name="connsiteY3" fmla="*/ 235933 h 773259"/>
                <a:gd name="connsiteX4" fmla="*/ 1093509 w 1385742"/>
                <a:gd name="connsiteY4" fmla="*/ 141662 h 773259"/>
                <a:gd name="connsiteX5" fmla="*/ 1385742 w 1385742"/>
                <a:gd name="connsiteY5" fmla="*/ 262 h 773259"/>
                <a:gd name="connsiteX0" fmla="*/ 0 w 1385742"/>
                <a:gd name="connsiteY0" fmla="*/ 773270 h 773270"/>
                <a:gd name="connsiteX1" fmla="*/ 235671 w 1385742"/>
                <a:gd name="connsiteY1" fmla="*/ 481039 h 773270"/>
                <a:gd name="connsiteX2" fmla="*/ 490194 w 1385742"/>
                <a:gd name="connsiteY2" fmla="*/ 330211 h 773270"/>
                <a:gd name="connsiteX3" fmla="*/ 791853 w 1385742"/>
                <a:gd name="connsiteY3" fmla="*/ 264224 h 773270"/>
                <a:gd name="connsiteX4" fmla="*/ 1093509 w 1385742"/>
                <a:gd name="connsiteY4" fmla="*/ 141673 h 773270"/>
                <a:gd name="connsiteX5" fmla="*/ 1385742 w 1385742"/>
                <a:gd name="connsiteY5" fmla="*/ 273 h 773270"/>
                <a:gd name="connsiteX0" fmla="*/ 0 w 1385742"/>
                <a:gd name="connsiteY0" fmla="*/ 773270 h 773270"/>
                <a:gd name="connsiteX1" fmla="*/ 263951 w 1385742"/>
                <a:gd name="connsiteY1" fmla="*/ 716710 h 773270"/>
                <a:gd name="connsiteX2" fmla="*/ 490194 w 1385742"/>
                <a:gd name="connsiteY2" fmla="*/ 330211 h 773270"/>
                <a:gd name="connsiteX3" fmla="*/ 791853 w 1385742"/>
                <a:gd name="connsiteY3" fmla="*/ 264224 h 773270"/>
                <a:gd name="connsiteX4" fmla="*/ 1093509 w 1385742"/>
                <a:gd name="connsiteY4" fmla="*/ 141673 h 773270"/>
                <a:gd name="connsiteX5" fmla="*/ 1385742 w 1385742"/>
                <a:gd name="connsiteY5" fmla="*/ 273 h 773270"/>
                <a:gd name="connsiteX0" fmla="*/ 0 w 1385742"/>
                <a:gd name="connsiteY0" fmla="*/ 773270 h 773270"/>
                <a:gd name="connsiteX1" fmla="*/ 263951 w 1385742"/>
                <a:gd name="connsiteY1" fmla="*/ 716710 h 773270"/>
                <a:gd name="connsiteX2" fmla="*/ 622170 w 1385742"/>
                <a:gd name="connsiteY2" fmla="*/ 622442 h 773270"/>
                <a:gd name="connsiteX3" fmla="*/ 791853 w 1385742"/>
                <a:gd name="connsiteY3" fmla="*/ 264224 h 773270"/>
                <a:gd name="connsiteX4" fmla="*/ 1093509 w 1385742"/>
                <a:gd name="connsiteY4" fmla="*/ 141673 h 773270"/>
                <a:gd name="connsiteX5" fmla="*/ 1385742 w 1385742"/>
                <a:gd name="connsiteY5" fmla="*/ 273 h 773270"/>
                <a:gd name="connsiteX0" fmla="*/ 0 w 1385742"/>
                <a:gd name="connsiteY0" fmla="*/ 773310 h 773310"/>
                <a:gd name="connsiteX1" fmla="*/ 263951 w 1385742"/>
                <a:gd name="connsiteY1" fmla="*/ 716750 h 773310"/>
                <a:gd name="connsiteX2" fmla="*/ 622170 w 1385742"/>
                <a:gd name="connsiteY2" fmla="*/ 622482 h 773310"/>
                <a:gd name="connsiteX3" fmla="*/ 886121 w 1385742"/>
                <a:gd name="connsiteY3" fmla="*/ 349105 h 773310"/>
                <a:gd name="connsiteX4" fmla="*/ 1093509 w 1385742"/>
                <a:gd name="connsiteY4" fmla="*/ 141713 h 773310"/>
                <a:gd name="connsiteX5" fmla="*/ 1385742 w 1385742"/>
                <a:gd name="connsiteY5" fmla="*/ 313 h 773310"/>
                <a:gd name="connsiteX0" fmla="*/ 0 w 1385742"/>
                <a:gd name="connsiteY0" fmla="*/ 773259 h 773259"/>
                <a:gd name="connsiteX1" fmla="*/ 263951 w 1385742"/>
                <a:gd name="connsiteY1" fmla="*/ 716699 h 773259"/>
                <a:gd name="connsiteX2" fmla="*/ 622170 w 1385742"/>
                <a:gd name="connsiteY2" fmla="*/ 622431 h 773259"/>
                <a:gd name="connsiteX3" fmla="*/ 886121 w 1385742"/>
                <a:gd name="connsiteY3" fmla="*/ 349054 h 773259"/>
                <a:gd name="connsiteX4" fmla="*/ 1112363 w 1385742"/>
                <a:gd name="connsiteY4" fmla="*/ 160516 h 773259"/>
                <a:gd name="connsiteX5" fmla="*/ 1385742 w 1385742"/>
                <a:gd name="connsiteY5" fmla="*/ 262 h 773259"/>
                <a:gd name="connsiteX0" fmla="*/ 0 w 1385742"/>
                <a:gd name="connsiteY0" fmla="*/ 773259 h 773259"/>
                <a:gd name="connsiteX1" fmla="*/ 263951 w 1385742"/>
                <a:gd name="connsiteY1" fmla="*/ 716699 h 773259"/>
                <a:gd name="connsiteX2" fmla="*/ 622170 w 1385742"/>
                <a:gd name="connsiteY2" fmla="*/ 622431 h 773259"/>
                <a:gd name="connsiteX3" fmla="*/ 886121 w 1385742"/>
                <a:gd name="connsiteY3" fmla="*/ 349054 h 773259"/>
                <a:gd name="connsiteX4" fmla="*/ 1112363 w 1385742"/>
                <a:gd name="connsiteY4" fmla="*/ 160516 h 773259"/>
                <a:gd name="connsiteX5" fmla="*/ 1385742 w 1385742"/>
                <a:gd name="connsiteY5" fmla="*/ 262 h 773259"/>
                <a:gd name="connsiteX0" fmla="*/ 0 w 1385742"/>
                <a:gd name="connsiteY0" fmla="*/ 773259 h 773259"/>
                <a:gd name="connsiteX1" fmla="*/ 263951 w 1385742"/>
                <a:gd name="connsiteY1" fmla="*/ 716699 h 773259"/>
                <a:gd name="connsiteX2" fmla="*/ 622170 w 1385742"/>
                <a:gd name="connsiteY2" fmla="*/ 622431 h 773259"/>
                <a:gd name="connsiteX3" fmla="*/ 886121 w 1385742"/>
                <a:gd name="connsiteY3" fmla="*/ 349054 h 773259"/>
                <a:gd name="connsiteX4" fmla="*/ 1112363 w 1385742"/>
                <a:gd name="connsiteY4" fmla="*/ 160516 h 773259"/>
                <a:gd name="connsiteX5" fmla="*/ 1385742 w 1385742"/>
                <a:gd name="connsiteY5" fmla="*/ 262 h 773259"/>
                <a:gd name="connsiteX0" fmla="*/ 0 w 1385742"/>
                <a:gd name="connsiteY0" fmla="*/ 773259 h 773259"/>
                <a:gd name="connsiteX1" fmla="*/ 263951 w 1385742"/>
                <a:gd name="connsiteY1" fmla="*/ 716699 h 773259"/>
                <a:gd name="connsiteX2" fmla="*/ 622170 w 1385742"/>
                <a:gd name="connsiteY2" fmla="*/ 622431 h 773259"/>
                <a:gd name="connsiteX3" fmla="*/ 886121 w 1385742"/>
                <a:gd name="connsiteY3" fmla="*/ 349054 h 773259"/>
                <a:gd name="connsiteX4" fmla="*/ 1112363 w 1385742"/>
                <a:gd name="connsiteY4" fmla="*/ 160516 h 773259"/>
                <a:gd name="connsiteX5" fmla="*/ 1385742 w 1385742"/>
                <a:gd name="connsiteY5" fmla="*/ 262 h 773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85742" h="773259">
                  <a:moveTo>
                    <a:pt x="0" y="773259"/>
                  </a:moveTo>
                  <a:cubicBezTo>
                    <a:pt x="128047" y="763831"/>
                    <a:pt x="160256" y="741837"/>
                    <a:pt x="263951" y="716699"/>
                  </a:cubicBezTo>
                  <a:cubicBezTo>
                    <a:pt x="367646" y="691561"/>
                    <a:pt x="518476" y="683704"/>
                    <a:pt x="622170" y="622431"/>
                  </a:cubicBezTo>
                  <a:cubicBezTo>
                    <a:pt x="725864" y="561158"/>
                    <a:pt x="804422" y="426040"/>
                    <a:pt x="886121" y="349054"/>
                  </a:cubicBezTo>
                  <a:cubicBezTo>
                    <a:pt x="967820" y="272068"/>
                    <a:pt x="1029093" y="218648"/>
                    <a:pt x="1112363" y="160516"/>
                  </a:cubicBezTo>
                  <a:cubicBezTo>
                    <a:pt x="1195633" y="102384"/>
                    <a:pt x="1347249" y="-6023"/>
                    <a:pt x="1385742" y="26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95" name="Group 194"/>
            <p:cNvGrpSpPr/>
            <p:nvPr/>
          </p:nvGrpSpPr>
          <p:grpSpPr>
            <a:xfrm>
              <a:off x="5846522" y="696620"/>
              <a:ext cx="2400570" cy="1748032"/>
              <a:chOff x="5846522" y="696620"/>
              <a:chExt cx="2400570" cy="1748032"/>
            </a:xfrm>
          </p:grpSpPr>
          <p:grpSp>
            <p:nvGrpSpPr>
              <p:cNvPr id="196" name="Group 195"/>
              <p:cNvGrpSpPr/>
              <p:nvPr/>
            </p:nvGrpSpPr>
            <p:grpSpPr>
              <a:xfrm>
                <a:off x="5846522" y="696620"/>
                <a:ext cx="2400570" cy="1748032"/>
                <a:chOff x="484188" y="1613835"/>
                <a:chExt cx="2400570" cy="1748032"/>
              </a:xfrm>
            </p:grpSpPr>
            <p:grpSp>
              <p:nvGrpSpPr>
                <p:cNvPr id="199" name="Group 198"/>
                <p:cNvGrpSpPr/>
                <p:nvPr/>
              </p:nvGrpSpPr>
              <p:grpSpPr>
                <a:xfrm>
                  <a:off x="484188" y="2107094"/>
                  <a:ext cx="1717404" cy="1254773"/>
                  <a:chOff x="6553200" y="3341021"/>
                  <a:chExt cx="1717404" cy="1254773"/>
                </a:xfrm>
              </p:grpSpPr>
              <p:grpSp>
                <p:nvGrpSpPr>
                  <p:cNvPr id="201" name="Group 200"/>
                  <p:cNvGrpSpPr/>
                  <p:nvPr/>
                </p:nvGrpSpPr>
                <p:grpSpPr>
                  <a:xfrm>
                    <a:off x="6553200" y="3341021"/>
                    <a:ext cx="1717404" cy="1254773"/>
                    <a:chOff x="2221414" y="2889414"/>
                    <a:chExt cx="1717404" cy="1254773"/>
                  </a:xfrm>
                </p:grpSpPr>
                <p:grpSp>
                  <p:nvGrpSpPr>
                    <p:cNvPr id="203" name="Group 202"/>
                    <p:cNvGrpSpPr/>
                    <p:nvPr/>
                  </p:nvGrpSpPr>
                  <p:grpSpPr>
                    <a:xfrm>
                      <a:off x="2221414" y="2889414"/>
                      <a:ext cx="1656397" cy="914400"/>
                      <a:chOff x="2221414" y="2889414"/>
                      <a:chExt cx="1656397" cy="914400"/>
                    </a:xfrm>
                  </p:grpSpPr>
                  <p:grpSp>
                    <p:nvGrpSpPr>
                      <p:cNvPr id="205" name="Group 204"/>
                      <p:cNvGrpSpPr/>
                      <p:nvPr/>
                    </p:nvGrpSpPr>
                    <p:grpSpPr>
                      <a:xfrm>
                        <a:off x="2658611" y="2889414"/>
                        <a:ext cx="1219200" cy="914400"/>
                        <a:chOff x="2658611" y="2889414"/>
                        <a:chExt cx="1219200" cy="914400"/>
                      </a:xfrm>
                    </p:grpSpPr>
                    <p:cxnSp>
                      <p:nvCxnSpPr>
                        <p:cNvPr id="207" name="Straight Arrow Connector 206"/>
                        <p:cNvCxnSpPr/>
                        <p:nvPr/>
                      </p:nvCxnSpPr>
                      <p:spPr>
                        <a:xfrm flipV="1">
                          <a:off x="2667000" y="2889414"/>
                          <a:ext cx="0" cy="914400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8" name="Straight Arrow Connector 207"/>
                        <p:cNvCxnSpPr/>
                        <p:nvPr/>
                      </p:nvCxnSpPr>
                      <p:spPr>
                        <a:xfrm rot="5400000" flipV="1">
                          <a:off x="3268211" y="3170805"/>
                          <a:ext cx="0" cy="1219200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206" name="TextBox 205"/>
                      <p:cNvSpPr txBox="1"/>
                      <p:nvPr/>
                    </p:nvSpPr>
                    <p:spPr>
                      <a:xfrm>
                        <a:off x="2221414" y="3045121"/>
                        <a:ext cx="461665" cy="66511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vert="vert270" wrap="none" rtlCol="0">
                        <a:spAutoFit/>
                      </a:bodyPr>
                      <a:lstStyle/>
                      <a:p>
                        <a:r>
                          <a:rPr lang="en-US" dirty="0" smtClean="0">
                            <a:solidFill>
                              <a:srgbClr val="0000CC"/>
                            </a:solidFill>
                          </a:rPr>
                          <a:t>Value</a:t>
                        </a:r>
                        <a:endParaRPr lang="en-US" dirty="0">
                          <a:solidFill>
                            <a:srgbClr val="0000CC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204" name="TextBox 203"/>
                    <p:cNvSpPr txBox="1"/>
                    <p:nvPr/>
                  </p:nvSpPr>
                  <p:spPr>
                    <a:xfrm>
                      <a:off x="2597603" y="3774855"/>
                      <a:ext cx="1341215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parameter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p:grpSp>
              <p:cxnSp>
                <p:nvCxnSpPr>
                  <p:cNvPr id="202" name="Straight Arrow Connector 201"/>
                  <p:cNvCxnSpPr/>
                  <p:nvPr/>
                </p:nvCxnSpPr>
                <p:spPr>
                  <a:xfrm flipV="1">
                    <a:off x="7087064" y="3823825"/>
                    <a:ext cx="533205" cy="137261"/>
                  </a:xfrm>
                  <a:prstGeom prst="straightConnector1">
                    <a:avLst/>
                  </a:prstGeom>
                  <a:ln w="38100">
                    <a:solidFill>
                      <a:srgbClr val="00CC00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00" name="Straight Arrow Connector 199"/>
                <p:cNvCxnSpPr/>
                <p:nvPr/>
              </p:nvCxnSpPr>
              <p:spPr>
                <a:xfrm flipV="1">
                  <a:off x="2394025" y="1613835"/>
                  <a:ext cx="490733" cy="290046"/>
                </a:xfrm>
                <a:prstGeom prst="straightConnector1">
                  <a:avLst/>
                </a:prstGeom>
                <a:ln w="38100" cmpd="dbl">
                  <a:solidFill>
                    <a:srgbClr val="00CC00"/>
                  </a:solidFill>
                  <a:prstDash val="soli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97" name="Straight Arrow Connector 196"/>
              <p:cNvCxnSpPr/>
              <p:nvPr/>
            </p:nvCxnSpPr>
            <p:spPr>
              <a:xfrm flipH="1">
                <a:off x="6278706" y="987756"/>
                <a:ext cx="1466960" cy="82218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prstDash val="sysDot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209" name="Straight Arrow Connector 208"/>
          <p:cNvCxnSpPr/>
          <p:nvPr/>
        </p:nvCxnSpPr>
        <p:spPr>
          <a:xfrm flipV="1">
            <a:off x="6536431" y="5944694"/>
            <a:ext cx="555415" cy="11620"/>
          </a:xfrm>
          <a:prstGeom prst="straightConnector1">
            <a:avLst/>
          </a:prstGeom>
          <a:ln w="38100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0" name="TextBox 209"/>
              <p:cNvSpPr txBox="1"/>
              <p:nvPr/>
            </p:nvSpPr>
            <p:spPr>
              <a:xfrm>
                <a:off x="6590456" y="5909269"/>
                <a:ext cx="111761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0" dirty="0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𝐕𝐚𝐥𝐮𝐞</m:t>
                      </m:r>
                      <m:r>
                        <a:rPr lang="en-US" sz="1600" b="1" i="0" dirty="0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600" b="1" i="0" dirty="0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600" b="1" i="0" dirty="0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600" b="1" dirty="0">
                  <a:solidFill>
                    <a:srgbClr val="0000CC"/>
                  </a:solidFill>
                </a:endParaRPr>
              </a:p>
            </p:txBody>
          </p:sp>
        </mc:Choice>
        <mc:Fallback xmlns="">
          <p:sp>
            <p:nvSpPr>
              <p:cNvPr id="210" name="TextBox 20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0456" y="5909269"/>
                <a:ext cx="1117614" cy="338554"/>
              </a:xfrm>
              <a:prstGeom prst="rect">
                <a:avLst/>
              </a:prstGeom>
              <a:blipFill rotWithShape="0">
                <a:blip r:embed="rId17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0" name="TextBox 109"/>
              <p:cNvSpPr txBox="1"/>
              <p:nvPr/>
            </p:nvSpPr>
            <p:spPr>
              <a:xfrm>
                <a:off x="6493970" y="2104221"/>
                <a:ext cx="225831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0" dirty="0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𝐒𝐥𝐨𝐩𝐞</m:t>
                      </m:r>
                      <m:d>
                        <m:dPr>
                          <m:ctrlPr>
                            <a:rPr lang="en-US" sz="1600" b="1" i="1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0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</m:d>
                      <m:r>
                        <a:rPr lang="en-US" sz="1600" b="1" i="0" dirty="0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US" sz="1600" b="1" i="0" dirty="0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𝐒𝐥𝐨𝐩𝐞</m:t>
                      </m:r>
                      <m:d>
                        <m:dPr>
                          <m:ctrlPr>
                            <a:rPr lang="en-US" sz="1600" b="1" i="1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e>
                      </m:d>
                      <m:r>
                        <a:rPr lang="en-US" sz="1600" b="1" i="0" dirty="0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600" b="1" dirty="0">
                  <a:solidFill>
                    <a:srgbClr val="92D050"/>
                  </a:solidFill>
                </a:endParaRPr>
              </a:p>
            </p:txBody>
          </p:sp>
        </mc:Choice>
        <mc:Fallback xmlns="">
          <p:sp>
            <p:nvSpPr>
              <p:cNvPr id="110" name="TextBox 10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3970" y="2104221"/>
                <a:ext cx="2258311" cy="338554"/>
              </a:xfrm>
              <a:prstGeom prst="rect">
                <a:avLst/>
              </a:prstGeom>
              <a:blipFill rotWithShape="0">
                <a:blip r:embed="rId20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1" name="TextBox 110"/>
              <p:cNvSpPr txBox="1"/>
              <p:nvPr/>
            </p:nvSpPr>
            <p:spPr>
              <a:xfrm>
                <a:off x="6924996" y="4022883"/>
                <a:ext cx="225831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0" dirty="0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𝐒𝐥𝐨𝐩𝐞</m:t>
                      </m:r>
                      <m:d>
                        <m:dPr>
                          <m:ctrlPr>
                            <a:rPr lang="en-US" sz="1600" b="1" i="1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0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</m:d>
                      <m:r>
                        <a:rPr lang="en-US" sz="1600" b="1" i="0" dirty="0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sz="1600" b="1" i="0" dirty="0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𝐒𝐥𝐨𝐩𝐞</m:t>
                      </m:r>
                      <m:d>
                        <m:dPr>
                          <m:ctrlPr>
                            <a:rPr lang="en-US" sz="1600" b="1" i="1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e>
                      </m:d>
                      <m:r>
                        <a:rPr lang="en-US" sz="1600" b="1" i="0" dirty="0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600" b="1" dirty="0">
                  <a:solidFill>
                    <a:srgbClr val="92D050"/>
                  </a:solidFill>
                </a:endParaRPr>
              </a:p>
            </p:txBody>
          </p:sp>
        </mc:Choice>
        <mc:Fallback xmlns="">
          <p:sp>
            <p:nvSpPr>
              <p:cNvPr id="111" name="TextBox 1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4996" y="4022883"/>
                <a:ext cx="2258311" cy="338554"/>
              </a:xfrm>
              <a:prstGeom prst="rect">
                <a:avLst/>
              </a:prstGeom>
              <a:blipFill rotWithShape="0">
                <a:blip r:embed="rId21"/>
                <a:stretch>
                  <a:fillRect b="-1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4" name="TextBox 113"/>
              <p:cNvSpPr txBox="1"/>
              <p:nvPr/>
            </p:nvSpPr>
            <p:spPr>
              <a:xfrm>
                <a:off x="6982031" y="5524150"/>
                <a:ext cx="225831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0" dirty="0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𝐒𝐥𝐨𝐩𝐞</m:t>
                      </m:r>
                      <m:d>
                        <m:dPr>
                          <m:ctrlPr>
                            <a:rPr lang="en-US" sz="1600" b="1" i="1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0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</m:d>
                      <m:r>
                        <a:rPr lang="en-US" sz="1600" b="1" i="0" dirty="0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US" sz="1600" b="1" i="0" dirty="0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𝐒𝐥𝐨𝐩𝐞</m:t>
                      </m:r>
                      <m:d>
                        <m:dPr>
                          <m:ctrlPr>
                            <a:rPr lang="en-US" sz="1600" b="1" i="1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e>
                      </m:d>
                      <m:r>
                        <a:rPr lang="en-US" sz="1600" b="1" i="0" dirty="0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600" b="1" dirty="0">
                  <a:solidFill>
                    <a:srgbClr val="92D050"/>
                  </a:solidFill>
                </a:endParaRPr>
              </a:p>
            </p:txBody>
          </p:sp>
        </mc:Choice>
        <mc:Fallback xmlns="">
          <p:sp>
            <p:nvSpPr>
              <p:cNvPr id="114" name="TextBox 1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2031" y="5524150"/>
                <a:ext cx="2258311" cy="338554"/>
              </a:xfrm>
              <a:prstGeom prst="rect">
                <a:avLst/>
              </a:prstGeom>
              <a:blipFill rotWithShape="0">
                <a:blip r:embed="rId22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4" name="Picture 5" descr="redblackblockiu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02673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Monotonic Divergent Limiting Cases</a:t>
            </a: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2" name="Rectangle 31"/>
              <p:cNvSpPr/>
              <p:nvPr/>
            </p:nvSpPr>
            <p:spPr>
              <a:xfrm>
                <a:off x="60056" y="787866"/>
                <a:ext cx="5904798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Cases</a:t>
                </a:r>
                <a:r>
                  <a:rPr lang="en-US" dirty="0"/>
                  <a:t>: </a:t>
                </a:r>
                <a14:m>
                  <m:oMath xmlns:m="http://schemas.openxmlformats.org/officeDocument/2006/math">
                    <m:r>
                      <a:rPr lang="en-US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𝐯𝐚𝐥𝐮𝐞</m:t>
                    </m:r>
                    <m:r>
                      <a:rPr lang="en-US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∞)</m:t>
                    </m:r>
                    <m:r>
                      <a:rPr lang="en-US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US" b="1" dirty="0"/>
                  <a:t>, </a:t>
                </a:r>
                <a14:m>
                  <m:oMath xmlns:m="http://schemas.openxmlformats.org/officeDocument/2006/math"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𝐬𝐥𝐨𝐩𝐞</m:t>
                    </m:r>
                    <m:d>
                      <m:d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0" dirty="0" smtClean="0">
                            <a:latin typeface="Cambria Math" panose="02040503050406030204" pitchFamily="18" charset="0"/>
                          </a:rPr>
                          <m:t>∞</m:t>
                        </m:r>
                      </m:e>
                    </m:d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&gt; 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b="1" dirty="0" smtClean="0"/>
              </a:p>
              <a:p>
                <a:endParaRPr lang="en-US" b="1" dirty="0"/>
              </a:p>
              <a:p>
                <a:r>
                  <a:rPr lang="en-US" b="1" dirty="0" smtClean="0"/>
                  <a:t>Divergent functions with finite slope at </a:t>
                </a:r>
                <a:r>
                  <a:rPr lang="en-US" b="1" dirty="0" smtClean="0"/>
                  <a:t>infinity</a:t>
                </a:r>
                <a:endParaRPr lang="en-US" b="1" dirty="0" smtClean="0"/>
              </a:p>
            </p:txBody>
          </p:sp>
        </mc:Choice>
        <mc:Fallback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56" y="787866"/>
                <a:ext cx="5904798" cy="923330"/>
              </a:xfrm>
              <a:prstGeom prst="rect">
                <a:avLst/>
              </a:prstGeom>
              <a:blipFill rotWithShape="0">
                <a:blip r:embed="rId4"/>
                <a:stretch>
                  <a:fillRect l="-930" t="-3289"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4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24910" y="4986172"/>
            <a:ext cx="2168430" cy="157496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6239577" y="5079747"/>
                <a:ext cx="1179810" cy="6566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0.5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9577" y="5079747"/>
                <a:ext cx="1179810" cy="65665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24910" y="2130332"/>
            <a:ext cx="2205278" cy="16796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6239577" y="1529547"/>
                <a:ext cx="194168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+5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i="1" dirty="0" err="1">
                          <a:latin typeface="Cambria Math" panose="02040503050406030204" pitchFamily="18" charset="0"/>
                        </a:rPr>
                        <m:t>exp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⁡(−5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9577" y="1529547"/>
                <a:ext cx="1941685" cy="369332"/>
              </a:xfrm>
              <a:prstGeom prst="rect">
                <a:avLst/>
              </a:prstGeom>
              <a:blipFill rotWithShape="0">
                <a:blip r:embed="rId9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19200" y="2628666"/>
            <a:ext cx="2568378" cy="183832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>
                <a:off x="-11211" y="1808262"/>
                <a:ext cx="4572000" cy="71917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 dirty="0" smtClean="0">
                                      <a:latin typeface="Cambria Math" panose="02040503050406030204" pitchFamily="18" charset="0"/>
                                    </a:rPr>
                                    <m:t>0.5</m:t>
                                  </m:r>
                                </m:e>
                                <m:sup>
                                  <m:r>
                                    <a:rPr lang="en-US" i="1" dirty="0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 dirty="0" smtClean="0">
                                      <a:latin typeface="Cambria Math" panose="02040503050406030204" pitchFamily="18" charset="0"/>
                                    </a:rPr>
                                    <m:t>0.5</m:t>
                                  </m:r>
                                </m:e>
                                <m:sup>
                                  <m:r>
                                    <a:rPr lang="en-US" i="1" dirty="0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i="1" dirty="0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d>
                        <m:d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 dirty="0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i="1" dirty="0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 dirty="0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  <m:t>.5</m:t>
                                  </m:r>
                                </m:e>
                                <m:sup>
                                  <m:r>
                                    <a:rPr lang="en-US" i="1" dirty="0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 dirty="0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i="1" dirty="0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1211" y="1808262"/>
                <a:ext cx="4572000" cy="719171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84786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 smtClean="0">
                <a:solidFill>
                  <a:srgbClr val="0000CC"/>
                </a:solidFill>
              </a:rPr>
              <a:t>A Few Useful </a:t>
            </a:r>
            <a:r>
              <a:rPr lang="en-US" sz="3200" b="1" dirty="0" err="1" smtClean="0">
                <a:solidFill>
                  <a:srgbClr val="0000CC"/>
                </a:solidFill>
              </a:rPr>
              <a:t>numpy</a:t>
            </a:r>
            <a:r>
              <a:rPr lang="en-US" sz="3200" b="1" dirty="0" smtClean="0">
                <a:solidFill>
                  <a:srgbClr val="0000CC"/>
                </a:solidFill>
              </a:rPr>
              <a:t> and Python Functions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484188" y="831622"/>
            <a:ext cx="83550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In this program we want to find the </a:t>
            </a:r>
            <a:r>
              <a:rPr lang="en-US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maximum concentration </a:t>
            </a:r>
            <a:r>
              <a:rPr lang="en-US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for each chemical species and the </a:t>
            </a:r>
            <a:r>
              <a:rPr lang="en-US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time at which that maximum </a:t>
            </a:r>
            <a:r>
              <a:rPr lang="en-US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occurred</a:t>
            </a:r>
          </a:p>
          <a:p>
            <a:endParaRPr lang="en-US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Best way to figure out how to do anything fancy is to google “</a:t>
            </a:r>
            <a:r>
              <a:rPr lang="en-US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numpy</a:t>
            </a:r>
            <a:r>
              <a:rPr lang="en-US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(thing you want to do)”</a:t>
            </a:r>
          </a:p>
          <a:p>
            <a:endParaRPr lang="en-US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To print out the values of the maxima of each species we used:</a:t>
            </a:r>
            <a:endParaRPr lang="en-US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41 </a:t>
            </a:r>
            <a:r>
              <a:rPr lang="en-US" b="1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print </a:t>
            </a:r>
            <a:r>
              <a:rPr lang="en-US" b="1" dirty="0" err="1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numpy.around</a:t>
            </a:r>
            <a:r>
              <a:rPr lang="en-US" b="1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b="1" dirty="0" err="1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numpy.amax</a:t>
            </a:r>
            <a:r>
              <a:rPr lang="en-US" b="1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b="1" dirty="0" err="1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m,axis</a:t>
            </a:r>
            <a:r>
              <a:rPr lang="en-US" b="1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=0)[1:],3</a:t>
            </a:r>
            <a:r>
              <a:rPr lang="en-US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)</a:t>
            </a:r>
          </a:p>
          <a:p>
            <a:endParaRPr lang="en-US" b="1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How does this command work?</a:t>
            </a:r>
            <a:endParaRPr lang="en-US" b="1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072541" y="6050510"/>
            <a:ext cx="46023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/>
              <a:t>E599 Lecture 6 Tellurium Demo </a:t>
            </a:r>
          </a:p>
          <a:p>
            <a:r>
              <a:rPr lang="en-US" sz="1600" b="1" dirty="0" smtClean="0"/>
              <a:t>Homework4CascadeEqualKDemoWithMax.py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99206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 smtClean="0">
                <a:solidFill>
                  <a:srgbClr val="0000CC"/>
                </a:solidFill>
              </a:rPr>
              <a:t>A Few Useful </a:t>
            </a:r>
            <a:r>
              <a:rPr lang="en-US" sz="3200" b="1" dirty="0" err="1" smtClean="0">
                <a:solidFill>
                  <a:srgbClr val="0000CC"/>
                </a:solidFill>
              </a:rPr>
              <a:t>numpy</a:t>
            </a:r>
            <a:r>
              <a:rPr lang="en-US" sz="3200" b="1" dirty="0" smtClean="0">
                <a:solidFill>
                  <a:srgbClr val="0000CC"/>
                </a:solidFill>
              </a:rPr>
              <a:t> and Python Functions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484188" y="831622"/>
            <a:ext cx="83550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</a:t>
            </a:r>
            <a:r>
              <a:rPr lang="en-US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o find the </a:t>
            </a:r>
            <a:r>
              <a:rPr lang="en-US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maximum concentration </a:t>
            </a:r>
            <a:r>
              <a:rPr lang="en-US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for each chemical species we used the command</a:t>
            </a:r>
          </a:p>
          <a:p>
            <a:endParaRPr lang="en-US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41 </a:t>
            </a:r>
            <a:r>
              <a:rPr lang="en-US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print </a:t>
            </a:r>
            <a:r>
              <a:rPr lang="en-US" dirty="0" err="1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numpy.around</a:t>
            </a:r>
            <a:r>
              <a:rPr lang="en-US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b="1" dirty="0" err="1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numpy.amax</a:t>
            </a:r>
            <a:r>
              <a:rPr lang="en-US" b="1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dirty="0" err="1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m,axis</a:t>
            </a:r>
            <a:r>
              <a:rPr lang="en-US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=0)[1:],3</a:t>
            </a:r>
            <a:r>
              <a:rPr lang="en-US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)</a:t>
            </a:r>
          </a:p>
          <a:p>
            <a:endParaRPr lang="en-US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core of the command is </a:t>
            </a:r>
            <a:r>
              <a:rPr lang="en-US" b="1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numpy.amax</a:t>
            </a:r>
            <a:r>
              <a:rPr lang="en-US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() </a:t>
            </a:r>
            <a:r>
              <a:rPr lang="en-US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which </a:t>
            </a:r>
            <a:r>
              <a:rPr lang="en-US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finds maxima of arrays </a:t>
            </a:r>
          </a:p>
          <a:p>
            <a:endParaRPr lang="en-US" b="1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b="1" dirty="0" smtClean="0">
                <a:solidFill>
                  <a:srgbClr val="FF000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However,  </a:t>
            </a:r>
            <a:endParaRPr lang="en-US" b="1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dirty="0" err="1">
                <a:solidFill>
                  <a:srgbClr val="FF000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numpy.amax</a:t>
            </a:r>
            <a:r>
              <a:rPr lang="en-US" dirty="0">
                <a:solidFill>
                  <a:srgbClr val="FF000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(m) </a:t>
            </a:r>
            <a:endParaRPr lang="en-US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would return </a:t>
            </a:r>
            <a:r>
              <a:rPr lang="en-US" dirty="0">
                <a:solidFill>
                  <a:srgbClr val="FF000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</a:t>
            </a:r>
            <a:r>
              <a:rPr lang="en-US" b="1" dirty="0" smtClean="0">
                <a:solidFill>
                  <a:srgbClr val="FF000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single</a:t>
            </a:r>
            <a:r>
              <a:rPr lang="en-US" dirty="0" smtClean="0">
                <a:solidFill>
                  <a:srgbClr val="FF000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maximum </a:t>
            </a:r>
            <a:r>
              <a:rPr lang="en-US" dirty="0">
                <a:solidFill>
                  <a:srgbClr val="FF000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of ALL VALUES in the </a:t>
            </a:r>
            <a:r>
              <a:rPr lang="en-US" dirty="0" err="1">
                <a:solidFill>
                  <a:srgbClr val="FF000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numpy</a:t>
            </a:r>
            <a:r>
              <a:rPr lang="en-US" dirty="0">
                <a:solidFill>
                  <a:srgbClr val="FF000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array </a:t>
            </a:r>
          </a:p>
          <a:p>
            <a:endParaRPr lang="en-US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b="1" dirty="0" smtClean="0">
                <a:solidFill>
                  <a:srgbClr val="FF0000"/>
                </a:solidFill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Not what we need!</a:t>
            </a:r>
            <a:endParaRPr lang="en-US" b="1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072541" y="6050510"/>
            <a:ext cx="46023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/>
              <a:t>E599 Lecture 6 Tellurium Demo </a:t>
            </a:r>
          </a:p>
          <a:p>
            <a:r>
              <a:rPr lang="en-US" sz="1600" b="1" dirty="0" smtClean="0"/>
              <a:t>Homework4CascadeEqualKDemoWithMax.py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09740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5566</TotalTime>
  <Words>3599</Words>
  <Application>Microsoft Office PowerPoint</Application>
  <PresentationFormat>On-screen Show (4:3)</PresentationFormat>
  <Paragraphs>1491</Paragraphs>
  <Slides>71</Slides>
  <Notes>71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71</vt:i4>
      </vt:variant>
    </vt:vector>
  </HeadingPairs>
  <TitlesOfParts>
    <vt:vector size="78" baseType="lpstr">
      <vt:lpstr>Arial</vt:lpstr>
      <vt:lpstr>Calibri</vt:lpstr>
      <vt:lpstr>Cambria Math</vt:lpstr>
      <vt:lpstr>Symbol</vt:lpstr>
      <vt:lpstr>Verdana</vt:lpstr>
      <vt:lpstr>Wingdings</vt:lpstr>
      <vt:lpstr>Default Design</vt:lpstr>
      <vt:lpstr>E399/E599: Introduction to Computational Bioengineering—Dynamics on Networks Lecture 6 Michaelis-Menten Kinetics, Hill Equation, Limiting Cases</vt:lpstr>
      <vt:lpstr>Last Time Tellurium Python Syntax: Libraries</vt:lpstr>
      <vt:lpstr>Last Time: Antimony Model Specification</vt:lpstr>
      <vt:lpstr>Tellurium: Loading, Running and Plotting a Simulation</vt:lpstr>
      <vt:lpstr>Last Time Tellurium: Changing Parameters</vt:lpstr>
      <vt:lpstr>Last Time: Time Dependence and Events</vt:lpstr>
      <vt:lpstr>Homework 4 Problem and In-Class Exercise Properties of Cascades</vt:lpstr>
      <vt:lpstr>A Few Useful numpy and Python Functions</vt:lpstr>
      <vt:lpstr>A Few Useful numpy and Python Functions</vt:lpstr>
      <vt:lpstr>A Few Useful numpy and Python Functions</vt:lpstr>
      <vt:lpstr>A Few Useful numpy and Python Functions</vt:lpstr>
      <vt:lpstr>A Few Useful numpy and Python Functions</vt:lpstr>
      <vt:lpstr>A Few Useful numpy and Python Functions</vt:lpstr>
      <vt:lpstr>A Few Useful numpy and Python Functions</vt:lpstr>
      <vt:lpstr>A Few Useful numpy and Python Functions</vt:lpstr>
      <vt:lpstr>A Few Useful numpy and Python Functions</vt:lpstr>
      <vt:lpstr>A Few Useful numpy and Python Functions</vt:lpstr>
      <vt:lpstr>Homework 4 Problem: Properties of Cascades</vt:lpstr>
      <vt:lpstr>Homework 4 Problem: Properties of Cascades</vt:lpstr>
      <vt:lpstr>Homework 4 Problem: Properties of Cascades</vt:lpstr>
      <vt:lpstr>Homework 4 Problem: Properties of Cascades</vt:lpstr>
      <vt:lpstr>In Class Exercise: Timescale issues with Numerical Solvers</vt:lpstr>
      <vt:lpstr>Quasisteady-State Approximation and Michaelis-Menten Kinetics</vt:lpstr>
      <vt:lpstr>In Class Exercise</vt:lpstr>
      <vt:lpstr>In Class Exercise</vt:lpstr>
      <vt:lpstr>Quasisteady-State Approximation</vt:lpstr>
      <vt:lpstr>Quasisteady-State Approximation</vt:lpstr>
      <vt:lpstr>Quasisteady-State Approximation</vt:lpstr>
      <vt:lpstr>Quasisteady-State Approximation</vt:lpstr>
      <vt:lpstr>Quasisteady-State Approximation</vt:lpstr>
      <vt:lpstr>In Class Exercise</vt:lpstr>
      <vt:lpstr>In Class Exercise</vt:lpstr>
      <vt:lpstr>Cooperativity and Hill Equation</vt:lpstr>
      <vt:lpstr>Cooperativity and Hill Equation</vt:lpstr>
      <vt:lpstr>Cooperativity and Hill Equation</vt:lpstr>
      <vt:lpstr>Cooperativity and Hill Equation</vt:lpstr>
      <vt:lpstr>Cooperativity and Hill Equation</vt:lpstr>
      <vt:lpstr>Cooperativity and Hill Equation</vt:lpstr>
      <vt:lpstr>Cooperativity and Hill Equation</vt:lpstr>
      <vt:lpstr>Cooperativity and Hill Equation</vt:lpstr>
      <vt:lpstr>Cooperativity and Hill Equation</vt:lpstr>
      <vt:lpstr>Importance of Limiting Cases</vt:lpstr>
      <vt:lpstr>Finite Values at Finite Times</vt:lpstr>
      <vt:lpstr>Limiting Cases: Positivity</vt:lpstr>
      <vt:lpstr>Limiting Cases: Positivity</vt:lpstr>
      <vt:lpstr>Limiting Cases: Positivity</vt:lpstr>
      <vt:lpstr>Limiting Cases: Positivity</vt:lpstr>
      <vt:lpstr>Limiting Cases: Monotonicity</vt:lpstr>
      <vt:lpstr>Limiting Cases: Monotonicity</vt:lpstr>
      <vt:lpstr>Value at Infinity/Boundedness</vt:lpstr>
      <vt:lpstr>Value at Infinity/Boundedness</vt:lpstr>
      <vt:lpstr>Value at Infinity</vt:lpstr>
      <vt:lpstr>Value at Infinity</vt:lpstr>
      <vt:lpstr>Value at Infinity</vt:lpstr>
      <vt:lpstr>Limiting Cases: Values</vt:lpstr>
      <vt:lpstr>Limiting Cases: Slopes</vt:lpstr>
      <vt:lpstr>Importance of Limiting Cases</vt:lpstr>
      <vt:lpstr>Class Exercise: Review Homework</vt:lpstr>
      <vt:lpstr>Monotonic Limiting Cases</vt:lpstr>
      <vt:lpstr>Monotonic Limiting Cases</vt:lpstr>
      <vt:lpstr>Monotonic Limiting Cases</vt:lpstr>
      <vt:lpstr>Monotonic Limiting Cases</vt:lpstr>
      <vt:lpstr>Monotonic Limiting Cases</vt:lpstr>
      <vt:lpstr>Monotonic Divergent Limiting Cases</vt:lpstr>
      <vt:lpstr>Monotonic Divergent Limiting Cases</vt:lpstr>
      <vt:lpstr>Monotonic Divergent Limiting Cases</vt:lpstr>
      <vt:lpstr>Monotonic Divergent Limiting Cases</vt:lpstr>
      <vt:lpstr>Monotonic Divergent Limiting Cases</vt:lpstr>
      <vt:lpstr>Monotonic Divergent Limiting Cases</vt:lpstr>
      <vt:lpstr>Monotonic Divergent Limiting Cases</vt:lpstr>
      <vt:lpstr>Monotonic Divergent Limiting Cases</vt:lpstr>
    </vt:vector>
  </TitlesOfParts>
  <Company>Indiana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P548/M548 Mathematical Biology</dc:title>
  <dc:creator>James Glazier</dc:creator>
  <cp:lastModifiedBy>JamesG</cp:lastModifiedBy>
  <cp:revision>567</cp:revision>
  <dcterms:created xsi:type="dcterms:W3CDTF">2006-01-12T00:58:50Z</dcterms:created>
  <dcterms:modified xsi:type="dcterms:W3CDTF">2017-10-15T18:54:47Z</dcterms:modified>
</cp:coreProperties>
</file>