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66" r:id="rId2"/>
    <p:sldId id="1550" r:id="rId3"/>
    <p:sldId id="1099" r:id="rId4"/>
    <p:sldId id="1104" r:id="rId5"/>
    <p:sldId id="1153" r:id="rId6"/>
    <p:sldId id="1155" r:id="rId7"/>
    <p:sldId id="1022" r:id="rId8"/>
    <p:sldId id="1023" r:id="rId9"/>
    <p:sldId id="1623" r:id="rId10"/>
    <p:sldId id="1624" r:id="rId11"/>
    <p:sldId id="1037" r:id="rId12"/>
    <p:sldId id="1039" r:id="rId13"/>
    <p:sldId id="1040" r:id="rId14"/>
    <p:sldId id="1625" r:id="rId15"/>
    <p:sldId id="1626" r:id="rId16"/>
    <p:sldId id="1627" r:id="rId17"/>
    <p:sldId id="1042" r:id="rId18"/>
    <p:sldId id="1628" r:id="rId19"/>
    <p:sldId id="1552" r:id="rId20"/>
    <p:sldId id="1629" r:id="rId21"/>
    <p:sldId id="1630" r:id="rId22"/>
    <p:sldId id="1043" r:id="rId23"/>
    <p:sldId id="1562" r:id="rId24"/>
    <p:sldId id="1563" r:id="rId25"/>
    <p:sldId id="1564" r:id="rId26"/>
    <p:sldId id="1565" r:id="rId27"/>
    <p:sldId id="1566" r:id="rId28"/>
    <p:sldId id="1568" r:id="rId29"/>
    <p:sldId id="1570" r:id="rId30"/>
    <p:sldId id="1567" r:id="rId31"/>
    <p:sldId id="1569" r:id="rId32"/>
    <p:sldId id="1571" r:id="rId33"/>
    <p:sldId id="1572" r:id="rId34"/>
    <p:sldId id="1581" r:id="rId35"/>
    <p:sldId id="1582" r:id="rId36"/>
    <p:sldId id="1583" r:id="rId37"/>
    <p:sldId id="1585" r:id="rId38"/>
    <p:sldId id="1584" r:id="rId39"/>
    <p:sldId id="1586" r:id="rId40"/>
    <p:sldId id="1587" r:id="rId41"/>
    <p:sldId id="1618" r:id="rId42"/>
    <p:sldId id="1619" r:id="rId43"/>
    <p:sldId id="1620" r:id="rId44"/>
    <p:sldId id="1621"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iao Fu" initials="XF"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86" d="100"/>
          <a:sy n="86" d="100"/>
        </p:scale>
        <p:origin x="1310"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1381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5B55F373-7BCF-4994-8E90-F22E1D3DB1DB}" type="datetimeFigureOut">
              <a:rPr lang="en-US"/>
              <a:pPr>
                <a:defRPr/>
              </a:pPr>
              <a:t>10/18/2017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108B2DD-3C97-43C7-A40D-4F648D603A4B}" type="slidenum">
              <a:rPr lang="en-US"/>
              <a:pPr>
                <a:defRPr/>
              </a:pPr>
              <a:t>‹#›</a:t>
            </a:fld>
            <a:endParaRPr lang="en-US"/>
          </a:p>
        </p:txBody>
      </p:sp>
    </p:spTree>
    <p:extLst>
      <p:ext uri="{BB962C8B-B14F-4D97-AF65-F5344CB8AC3E}">
        <p14:creationId xmlns:p14="http://schemas.microsoft.com/office/powerpoint/2010/main" val="21139769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9A26DA1-F7E7-4EAD-A7C7-680743A4A3C5}" type="slidenum">
              <a:rPr lang="en-US" smtClean="0">
                <a:latin typeface="Arial" panose="020B0604020202020204" pitchFamily="34" charset="0"/>
              </a:rPr>
              <a:pPr>
                <a:spcBef>
                  <a:spcPct val="0"/>
                </a:spcBef>
              </a:pPr>
              <a:t>1</a:t>
            </a:fld>
            <a:endParaRPr lang="en-US" smtClean="0">
              <a:latin typeface="Arial" panose="020B0604020202020204" pitchFamily="34" charset="0"/>
            </a:endParaRPr>
          </a:p>
        </p:txBody>
      </p:sp>
      <p:sp>
        <p:nvSpPr>
          <p:cNvPr id="40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Arial" panose="020B0604020202020204" pitchFamily="34" charset="0"/>
            </a:endParaRPr>
          </a:p>
        </p:txBody>
      </p:sp>
    </p:spTree>
    <p:extLst>
      <p:ext uri="{BB962C8B-B14F-4D97-AF65-F5344CB8AC3E}">
        <p14:creationId xmlns:p14="http://schemas.microsoft.com/office/powerpoint/2010/main" val="1236040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10</a:t>
            </a:fld>
            <a:endParaRPr lang="en-US" smtClean="0">
              <a:latin typeface="Arial" panose="020B0604020202020204" pitchFamily="34" charset="0"/>
            </a:endParaRPr>
          </a:p>
        </p:txBody>
      </p:sp>
    </p:spTree>
    <p:extLst>
      <p:ext uri="{BB962C8B-B14F-4D97-AF65-F5344CB8AC3E}">
        <p14:creationId xmlns:p14="http://schemas.microsoft.com/office/powerpoint/2010/main" val="2351502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11</a:t>
            </a:fld>
            <a:endParaRPr lang="en-US" smtClean="0">
              <a:latin typeface="Arial" panose="020B0604020202020204" pitchFamily="34" charset="0"/>
            </a:endParaRPr>
          </a:p>
        </p:txBody>
      </p:sp>
    </p:spTree>
    <p:extLst>
      <p:ext uri="{BB962C8B-B14F-4D97-AF65-F5344CB8AC3E}">
        <p14:creationId xmlns:p14="http://schemas.microsoft.com/office/powerpoint/2010/main" val="157469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12</a:t>
            </a:fld>
            <a:endParaRPr lang="en-US" smtClean="0">
              <a:latin typeface="Arial" panose="020B0604020202020204" pitchFamily="34" charset="0"/>
            </a:endParaRPr>
          </a:p>
        </p:txBody>
      </p:sp>
    </p:spTree>
    <p:extLst>
      <p:ext uri="{BB962C8B-B14F-4D97-AF65-F5344CB8AC3E}">
        <p14:creationId xmlns:p14="http://schemas.microsoft.com/office/powerpoint/2010/main" val="179425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13</a:t>
            </a:fld>
            <a:endParaRPr lang="en-US" smtClean="0">
              <a:latin typeface="Arial" panose="020B0604020202020204" pitchFamily="34" charset="0"/>
            </a:endParaRPr>
          </a:p>
        </p:txBody>
      </p:sp>
    </p:spTree>
    <p:extLst>
      <p:ext uri="{BB962C8B-B14F-4D97-AF65-F5344CB8AC3E}">
        <p14:creationId xmlns:p14="http://schemas.microsoft.com/office/powerpoint/2010/main" val="551196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14</a:t>
            </a:fld>
            <a:endParaRPr lang="en-US" smtClean="0">
              <a:latin typeface="Arial" panose="020B0604020202020204" pitchFamily="34" charset="0"/>
            </a:endParaRPr>
          </a:p>
        </p:txBody>
      </p:sp>
    </p:spTree>
    <p:extLst>
      <p:ext uri="{BB962C8B-B14F-4D97-AF65-F5344CB8AC3E}">
        <p14:creationId xmlns:p14="http://schemas.microsoft.com/office/powerpoint/2010/main" val="2972531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15</a:t>
            </a:fld>
            <a:endParaRPr lang="en-US" smtClean="0">
              <a:latin typeface="Arial" panose="020B0604020202020204" pitchFamily="34" charset="0"/>
            </a:endParaRPr>
          </a:p>
        </p:txBody>
      </p:sp>
    </p:spTree>
    <p:extLst>
      <p:ext uri="{BB962C8B-B14F-4D97-AF65-F5344CB8AC3E}">
        <p14:creationId xmlns:p14="http://schemas.microsoft.com/office/powerpoint/2010/main" val="2090424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16</a:t>
            </a:fld>
            <a:endParaRPr lang="en-US" smtClean="0">
              <a:latin typeface="Arial" panose="020B0604020202020204" pitchFamily="34" charset="0"/>
            </a:endParaRPr>
          </a:p>
        </p:txBody>
      </p:sp>
    </p:spTree>
    <p:extLst>
      <p:ext uri="{BB962C8B-B14F-4D97-AF65-F5344CB8AC3E}">
        <p14:creationId xmlns:p14="http://schemas.microsoft.com/office/powerpoint/2010/main" val="1635656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17</a:t>
            </a:fld>
            <a:endParaRPr lang="en-US" smtClean="0">
              <a:latin typeface="Arial" panose="020B0604020202020204" pitchFamily="34" charset="0"/>
            </a:endParaRPr>
          </a:p>
        </p:txBody>
      </p:sp>
    </p:spTree>
    <p:extLst>
      <p:ext uri="{BB962C8B-B14F-4D97-AF65-F5344CB8AC3E}">
        <p14:creationId xmlns:p14="http://schemas.microsoft.com/office/powerpoint/2010/main" val="1479736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18</a:t>
            </a:fld>
            <a:endParaRPr lang="en-US" smtClean="0">
              <a:latin typeface="Arial" panose="020B0604020202020204" pitchFamily="34" charset="0"/>
            </a:endParaRPr>
          </a:p>
        </p:txBody>
      </p:sp>
    </p:spTree>
    <p:extLst>
      <p:ext uri="{BB962C8B-B14F-4D97-AF65-F5344CB8AC3E}">
        <p14:creationId xmlns:p14="http://schemas.microsoft.com/office/powerpoint/2010/main" val="3353550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19</a:t>
            </a:fld>
            <a:endParaRPr lang="en-US" smtClean="0">
              <a:latin typeface="Arial" panose="020B0604020202020204" pitchFamily="34" charset="0"/>
            </a:endParaRPr>
          </a:p>
        </p:txBody>
      </p:sp>
    </p:spTree>
    <p:extLst>
      <p:ext uri="{BB962C8B-B14F-4D97-AF65-F5344CB8AC3E}">
        <p14:creationId xmlns:p14="http://schemas.microsoft.com/office/powerpoint/2010/main" val="2935321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952CB-9D1D-4D45-8449-8F6DCEE1DE18}" type="slidenum">
              <a:rPr lang="en-US" smtClean="0">
                <a:latin typeface="Verdana" pitchFamily="34" charset="0"/>
              </a:rPr>
              <a:pPr/>
              <a:t>2</a:t>
            </a:fld>
            <a:endParaRPr lang="en-US" dirty="0" smtClean="0">
              <a:latin typeface="Verdana"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1043490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20</a:t>
            </a:fld>
            <a:endParaRPr lang="en-US" smtClean="0">
              <a:latin typeface="Arial" panose="020B0604020202020204" pitchFamily="34" charset="0"/>
            </a:endParaRPr>
          </a:p>
        </p:txBody>
      </p:sp>
    </p:spTree>
    <p:extLst>
      <p:ext uri="{BB962C8B-B14F-4D97-AF65-F5344CB8AC3E}">
        <p14:creationId xmlns:p14="http://schemas.microsoft.com/office/powerpoint/2010/main" val="4095383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21</a:t>
            </a:fld>
            <a:endParaRPr lang="en-US" smtClean="0">
              <a:latin typeface="Arial" panose="020B0604020202020204" pitchFamily="34" charset="0"/>
            </a:endParaRPr>
          </a:p>
        </p:txBody>
      </p:sp>
    </p:spTree>
    <p:extLst>
      <p:ext uri="{BB962C8B-B14F-4D97-AF65-F5344CB8AC3E}">
        <p14:creationId xmlns:p14="http://schemas.microsoft.com/office/powerpoint/2010/main" val="1257221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22</a:t>
            </a:fld>
            <a:endParaRPr lang="en-US" smtClean="0">
              <a:latin typeface="Arial" panose="020B0604020202020204" pitchFamily="34" charset="0"/>
            </a:endParaRPr>
          </a:p>
        </p:txBody>
      </p:sp>
    </p:spTree>
    <p:extLst>
      <p:ext uri="{BB962C8B-B14F-4D97-AF65-F5344CB8AC3E}">
        <p14:creationId xmlns:p14="http://schemas.microsoft.com/office/powerpoint/2010/main" val="3968937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23</a:t>
            </a:fld>
            <a:endParaRPr lang="en-US" smtClean="0">
              <a:latin typeface="Arial" panose="020B0604020202020204" pitchFamily="34" charset="0"/>
            </a:endParaRPr>
          </a:p>
        </p:txBody>
      </p:sp>
    </p:spTree>
    <p:extLst>
      <p:ext uri="{BB962C8B-B14F-4D97-AF65-F5344CB8AC3E}">
        <p14:creationId xmlns:p14="http://schemas.microsoft.com/office/powerpoint/2010/main" val="327784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24</a:t>
            </a:fld>
            <a:endParaRPr lang="en-US" smtClean="0">
              <a:latin typeface="Arial" panose="020B0604020202020204" pitchFamily="34" charset="0"/>
            </a:endParaRPr>
          </a:p>
        </p:txBody>
      </p:sp>
    </p:spTree>
    <p:extLst>
      <p:ext uri="{BB962C8B-B14F-4D97-AF65-F5344CB8AC3E}">
        <p14:creationId xmlns:p14="http://schemas.microsoft.com/office/powerpoint/2010/main" val="1062608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25</a:t>
            </a:fld>
            <a:endParaRPr lang="en-US" smtClean="0">
              <a:latin typeface="Arial" panose="020B0604020202020204" pitchFamily="34" charset="0"/>
            </a:endParaRPr>
          </a:p>
        </p:txBody>
      </p:sp>
    </p:spTree>
    <p:extLst>
      <p:ext uri="{BB962C8B-B14F-4D97-AF65-F5344CB8AC3E}">
        <p14:creationId xmlns:p14="http://schemas.microsoft.com/office/powerpoint/2010/main" val="2855430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26</a:t>
            </a:fld>
            <a:endParaRPr lang="en-US" smtClean="0">
              <a:latin typeface="Arial" panose="020B0604020202020204" pitchFamily="34" charset="0"/>
            </a:endParaRPr>
          </a:p>
        </p:txBody>
      </p:sp>
    </p:spTree>
    <p:extLst>
      <p:ext uri="{BB962C8B-B14F-4D97-AF65-F5344CB8AC3E}">
        <p14:creationId xmlns:p14="http://schemas.microsoft.com/office/powerpoint/2010/main" val="2297885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27</a:t>
            </a:fld>
            <a:endParaRPr lang="en-US" smtClean="0">
              <a:latin typeface="Arial" panose="020B0604020202020204" pitchFamily="34" charset="0"/>
            </a:endParaRPr>
          </a:p>
        </p:txBody>
      </p:sp>
    </p:spTree>
    <p:extLst>
      <p:ext uri="{BB962C8B-B14F-4D97-AF65-F5344CB8AC3E}">
        <p14:creationId xmlns:p14="http://schemas.microsoft.com/office/powerpoint/2010/main" val="7390084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28</a:t>
            </a:fld>
            <a:endParaRPr lang="en-US" smtClean="0">
              <a:latin typeface="Arial" panose="020B0604020202020204" pitchFamily="34" charset="0"/>
            </a:endParaRPr>
          </a:p>
        </p:txBody>
      </p:sp>
    </p:spTree>
    <p:extLst>
      <p:ext uri="{BB962C8B-B14F-4D97-AF65-F5344CB8AC3E}">
        <p14:creationId xmlns:p14="http://schemas.microsoft.com/office/powerpoint/2010/main" val="40843451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29</a:t>
            </a:fld>
            <a:endParaRPr lang="en-US" smtClean="0">
              <a:latin typeface="Arial" panose="020B0604020202020204" pitchFamily="34" charset="0"/>
            </a:endParaRPr>
          </a:p>
        </p:txBody>
      </p:sp>
    </p:spTree>
    <p:extLst>
      <p:ext uri="{BB962C8B-B14F-4D97-AF65-F5344CB8AC3E}">
        <p14:creationId xmlns:p14="http://schemas.microsoft.com/office/powerpoint/2010/main" val="972642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952CB-9D1D-4D45-8449-8F6DCEE1DE18}" type="slidenum">
              <a:rPr lang="en-US" smtClean="0">
                <a:latin typeface="Verdana" pitchFamily="34" charset="0"/>
              </a:rPr>
              <a:pPr/>
              <a:t>3</a:t>
            </a:fld>
            <a:endParaRPr lang="en-US" dirty="0" smtClean="0">
              <a:latin typeface="Verdana"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5516899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30</a:t>
            </a:fld>
            <a:endParaRPr lang="en-US" smtClean="0">
              <a:latin typeface="Arial" panose="020B0604020202020204" pitchFamily="34" charset="0"/>
            </a:endParaRPr>
          </a:p>
        </p:txBody>
      </p:sp>
    </p:spTree>
    <p:extLst>
      <p:ext uri="{BB962C8B-B14F-4D97-AF65-F5344CB8AC3E}">
        <p14:creationId xmlns:p14="http://schemas.microsoft.com/office/powerpoint/2010/main" val="12419513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31</a:t>
            </a:fld>
            <a:endParaRPr lang="en-US" smtClean="0">
              <a:latin typeface="Arial" panose="020B0604020202020204" pitchFamily="34" charset="0"/>
            </a:endParaRPr>
          </a:p>
        </p:txBody>
      </p:sp>
    </p:spTree>
    <p:extLst>
      <p:ext uri="{BB962C8B-B14F-4D97-AF65-F5344CB8AC3E}">
        <p14:creationId xmlns:p14="http://schemas.microsoft.com/office/powerpoint/2010/main" val="25454802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32</a:t>
            </a:fld>
            <a:endParaRPr lang="en-US" smtClean="0">
              <a:latin typeface="Arial" panose="020B0604020202020204" pitchFamily="34" charset="0"/>
            </a:endParaRPr>
          </a:p>
        </p:txBody>
      </p:sp>
    </p:spTree>
    <p:extLst>
      <p:ext uri="{BB962C8B-B14F-4D97-AF65-F5344CB8AC3E}">
        <p14:creationId xmlns:p14="http://schemas.microsoft.com/office/powerpoint/2010/main" val="40620390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33</a:t>
            </a:fld>
            <a:endParaRPr lang="en-US" smtClean="0">
              <a:latin typeface="Arial" panose="020B0604020202020204" pitchFamily="34" charset="0"/>
            </a:endParaRPr>
          </a:p>
        </p:txBody>
      </p:sp>
    </p:spTree>
    <p:extLst>
      <p:ext uri="{BB962C8B-B14F-4D97-AF65-F5344CB8AC3E}">
        <p14:creationId xmlns:p14="http://schemas.microsoft.com/office/powerpoint/2010/main" val="24112739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34</a:t>
            </a:fld>
            <a:endParaRPr lang="en-US" smtClean="0">
              <a:latin typeface="Arial" panose="020B0604020202020204" pitchFamily="34" charset="0"/>
            </a:endParaRPr>
          </a:p>
        </p:txBody>
      </p:sp>
    </p:spTree>
    <p:extLst>
      <p:ext uri="{BB962C8B-B14F-4D97-AF65-F5344CB8AC3E}">
        <p14:creationId xmlns:p14="http://schemas.microsoft.com/office/powerpoint/2010/main" val="33739094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35</a:t>
            </a:fld>
            <a:endParaRPr lang="en-US" smtClean="0">
              <a:latin typeface="Arial" panose="020B0604020202020204" pitchFamily="34" charset="0"/>
            </a:endParaRPr>
          </a:p>
        </p:txBody>
      </p:sp>
    </p:spTree>
    <p:extLst>
      <p:ext uri="{BB962C8B-B14F-4D97-AF65-F5344CB8AC3E}">
        <p14:creationId xmlns:p14="http://schemas.microsoft.com/office/powerpoint/2010/main" val="20201987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36</a:t>
            </a:fld>
            <a:endParaRPr lang="en-US" smtClean="0">
              <a:latin typeface="Arial" panose="020B0604020202020204" pitchFamily="34" charset="0"/>
            </a:endParaRPr>
          </a:p>
        </p:txBody>
      </p:sp>
    </p:spTree>
    <p:extLst>
      <p:ext uri="{BB962C8B-B14F-4D97-AF65-F5344CB8AC3E}">
        <p14:creationId xmlns:p14="http://schemas.microsoft.com/office/powerpoint/2010/main" val="5487358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37</a:t>
            </a:fld>
            <a:endParaRPr lang="en-US" smtClean="0">
              <a:latin typeface="Arial" panose="020B0604020202020204" pitchFamily="34" charset="0"/>
            </a:endParaRPr>
          </a:p>
        </p:txBody>
      </p:sp>
    </p:spTree>
    <p:extLst>
      <p:ext uri="{BB962C8B-B14F-4D97-AF65-F5344CB8AC3E}">
        <p14:creationId xmlns:p14="http://schemas.microsoft.com/office/powerpoint/2010/main" val="18183424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38</a:t>
            </a:fld>
            <a:endParaRPr lang="en-US" smtClean="0">
              <a:latin typeface="Arial" panose="020B0604020202020204" pitchFamily="34" charset="0"/>
            </a:endParaRPr>
          </a:p>
        </p:txBody>
      </p:sp>
    </p:spTree>
    <p:extLst>
      <p:ext uri="{BB962C8B-B14F-4D97-AF65-F5344CB8AC3E}">
        <p14:creationId xmlns:p14="http://schemas.microsoft.com/office/powerpoint/2010/main" val="5242839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39</a:t>
            </a:fld>
            <a:endParaRPr lang="en-US" smtClean="0">
              <a:latin typeface="Arial" panose="020B0604020202020204" pitchFamily="34" charset="0"/>
            </a:endParaRPr>
          </a:p>
        </p:txBody>
      </p:sp>
    </p:spTree>
    <p:extLst>
      <p:ext uri="{BB962C8B-B14F-4D97-AF65-F5344CB8AC3E}">
        <p14:creationId xmlns:p14="http://schemas.microsoft.com/office/powerpoint/2010/main" val="1615963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952CB-9D1D-4D45-8449-8F6DCEE1DE18}" type="slidenum">
              <a:rPr lang="en-US" smtClean="0">
                <a:latin typeface="Verdana" pitchFamily="34" charset="0"/>
              </a:rPr>
              <a:pPr/>
              <a:t>4</a:t>
            </a:fld>
            <a:endParaRPr lang="en-US" dirty="0" smtClean="0">
              <a:latin typeface="Verdana"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18736187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40</a:t>
            </a:fld>
            <a:endParaRPr lang="en-US" smtClean="0">
              <a:latin typeface="Arial" panose="020B0604020202020204" pitchFamily="34" charset="0"/>
            </a:endParaRPr>
          </a:p>
        </p:txBody>
      </p:sp>
    </p:spTree>
    <p:extLst>
      <p:ext uri="{BB962C8B-B14F-4D97-AF65-F5344CB8AC3E}">
        <p14:creationId xmlns:p14="http://schemas.microsoft.com/office/powerpoint/2010/main" val="20388237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41</a:t>
            </a:fld>
            <a:endParaRPr lang="en-US" smtClean="0">
              <a:latin typeface="Arial" panose="020B0604020202020204" pitchFamily="34" charset="0"/>
            </a:endParaRPr>
          </a:p>
        </p:txBody>
      </p:sp>
    </p:spTree>
    <p:extLst>
      <p:ext uri="{BB962C8B-B14F-4D97-AF65-F5344CB8AC3E}">
        <p14:creationId xmlns:p14="http://schemas.microsoft.com/office/powerpoint/2010/main" val="3404826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42</a:t>
            </a:fld>
            <a:endParaRPr lang="en-US" smtClean="0">
              <a:latin typeface="Arial" panose="020B0604020202020204" pitchFamily="34" charset="0"/>
            </a:endParaRPr>
          </a:p>
        </p:txBody>
      </p:sp>
    </p:spTree>
    <p:extLst>
      <p:ext uri="{BB962C8B-B14F-4D97-AF65-F5344CB8AC3E}">
        <p14:creationId xmlns:p14="http://schemas.microsoft.com/office/powerpoint/2010/main" val="3820564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43</a:t>
            </a:fld>
            <a:endParaRPr lang="en-US" smtClean="0">
              <a:latin typeface="Arial" panose="020B0604020202020204" pitchFamily="34" charset="0"/>
            </a:endParaRPr>
          </a:p>
        </p:txBody>
      </p:sp>
    </p:spTree>
    <p:extLst>
      <p:ext uri="{BB962C8B-B14F-4D97-AF65-F5344CB8AC3E}">
        <p14:creationId xmlns:p14="http://schemas.microsoft.com/office/powerpoint/2010/main" val="20117861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44</a:t>
            </a:fld>
            <a:endParaRPr lang="en-US" smtClean="0">
              <a:latin typeface="Arial" panose="020B0604020202020204" pitchFamily="34" charset="0"/>
            </a:endParaRPr>
          </a:p>
        </p:txBody>
      </p:sp>
    </p:spTree>
    <p:extLst>
      <p:ext uri="{BB962C8B-B14F-4D97-AF65-F5344CB8AC3E}">
        <p14:creationId xmlns:p14="http://schemas.microsoft.com/office/powerpoint/2010/main" val="2951203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952CB-9D1D-4D45-8449-8F6DCEE1DE18}" type="slidenum">
              <a:rPr lang="en-US" smtClean="0">
                <a:latin typeface="Verdana" pitchFamily="34" charset="0"/>
              </a:rPr>
              <a:pPr/>
              <a:t>5</a:t>
            </a:fld>
            <a:endParaRPr lang="en-US" dirty="0" smtClean="0">
              <a:latin typeface="Verdana"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3733129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952CB-9D1D-4D45-8449-8F6DCEE1DE18}" type="slidenum">
              <a:rPr lang="en-US" smtClean="0">
                <a:latin typeface="Verdana" pitchFamily="34" charset="0"/>
              </a:rPr>
              <a:pPr/>
              <a:t>6</a:t>
            </a:fld>
            <a:endParaRPr lang="en-US" dirty="0" smtClean="0">
              <a:latin typeface="Verdana"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1612896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7</a:t>
            </a:fld>
            <a:endParaRPr lang="en-US" smtClean="0">
              <a:latin typeface="Arial" panose="020B0604020202020204" pitchFamily="34" charset="0"/>
            </a:endParaRPr>
          </a:p>
        </p:txBody>
      </p:sp>
    </p:spTree>
    <p:extLst>
      <p:ext uri="{BB962C8B-B14F-4D97-AF65-F5344CB8AC3E}">
        <p14:creationId xmlns:p14="http://schemas.microsoft.com/office/powerpoint/2010/main" val="40680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8</a:t>
            </a:fld>
            <a:endParaRPr lang="en-US" smtClean="0">
              <a:latin typeface="Arial" panose="020B0604020202020204" pitchFamily="34" charset="0"/>
            </a:endParaRPr>
          </a:p>
        </p:txBody>
      </p:sp>
    </p:spTree>
    <p:extLst>
      <p:ext uri="{BB962C8B-B14F-4D97-AF65-F5344CB8AC3E}">
        <p14:creationId xmlns:p14="http://schemas.microsoft.com/office/powerpoint/2010/main" val="939204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E9D255C-2157-423B-8F98-8655D1D949DA}" type="slidenum">
              <a:rPr lang="en-US" smtClean="0">
                <a:latin typeface="Arial" panose="020B0604020202020204" pitchFamily="34" charset="0"/>
              </a:rPr>
              <a:pPr>
                <a:spcBef>
                  <a:spcPct val="0"/>
                </a:spcBef>
              </a:pPr>
              <a:t>9</a:t>
            </a:fld>
            <a:endParaRPr lang="en-US" smtClean="0">
              <a:latin typeface="Arial" panose="020B0604020202020204" pitchFamily="34" charset="0"/>
            </a:endParaRPr>
          </a:p>
        </p:txBody>
      </p:sp>
    </p:spTree>
    <p:extLst>
      <p:ext uri="{BB962C8B-B14F-4D97-AF65-F5344CB8AC3E}">
        <p14:creationId xmlns:p14="http://schemas.microsoft.com/office/powerpoint/2010/main" val="68678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BE92FA0-2F44-4092-A01A-2B6418E3BA73}" type="slidenum">
              <a:rPr lang="en-US"/>
              <a:pPr>
                <a:defRPr/>
              </a:pPr>
              <a:t>‹#›</a:t>
            </a:fld>
            <a:endParaRPr lang="en-US"/>
          </a:p>
        </p:txBody>
      </p:sp>
    </p:spTree>
    <p:extLst>
      <p:ext uri="{BB962C8B-B14F-4D97-AF65-F5344CB8AC3E}">
        <p14:creationId xmlns:p14="http://schemas.microsoft.com/office/powerpoint/2010/main" val="295626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B37EC7-5807-440E-A5B2-E1CEEB8AEE7E}" type="slidenum">
              <a:rPr lang="en-US"/>
              <a:pPr>
                <a:defRPr/>
              </a:pPr>
              <a:t>‹#›</a:t>
            </a:fld>
            <a:endParaRPr lang="en-US"/>
          </a:p>
        </p:txBody>
      </p:sp>
    </p:spTree>
    <p:extLst>
      <p:ext uri="{BB962C8B-B14F-4D97-AF65-F5344CB8AC3E}">
        <p14:creationId xmlns:p14="http://schemas.microsoft.com/office/powerpoint/2010/main" val="86608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65F2564-F238-4C4E-92AB-3C60302F2A77}" type="slidenum">
              <a:rPr lang="en-US"/>
              <a:pPr>
                <a:defRPr/>
              </a:pPr>
              <a:t>‹#›</a:t>
            </a:fld>
            <a:endParaRPr lang="en-US"/>
          </a:p>
        </p:txBody>
      </p:sp>
    </p:spTree>
    <p:extLst>
      <p:ext uri="{BB962C8B-B14F-4D97-AF65-F5344CB8AC3E}">
        <p14:creationId xmlns:p14="http://schemas.microsoft.com/office/powerpoint/2010/main" val="3718521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13FDDC-4AE0-48FE-A9DE-9DB1C7B3F10A}" type="slidenum">
              <a:rPr lang="en-US"/>
              <a:pPr>
                <a:defRPr/>
              </a:pPr>
              <a:t>‹#›</a:t>
            </a:fld>
            <a:endParaRPr lang="en-US"/>
          </a:p>
        </p:txBody>
      </p:sp>
    </p:spTree>
    <p:extLst>
      <p:ext uri="{BB962C8B-B14F-4D97-AF65-F5344CB8AC3E}">
        <p14:creationId xmlns:p14="http://schemas.microsoft.com/office/powerpoint/2010/main" val="3106685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660A61-93C8-4496-96E2-DF306E17D2B1}" type="slidenum">
              <a:rPr lang="en-US"/>
              <a:pPr>
                <a:defRPr/>
              </a:pPr>
              <a:t>‹#›</a:t>
            </a:fld>
            <a:endParaRPr lang="en-US"/>
          </a:p>
        </p:txBody>
      </p:sp>
    </p:spTree>
    <p:extLst>
      <p:ext uri="{BB962C8B-B14F-4D97-AF65-F5344CB8AC3E}">
        <p14:creationId xmlns:p14="http://schemas.microsoft.com/office/powerpoint/2010/main" val="2794205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5B9C89-B45A-4220-B3DB-03E13E733E5C}" type="slidenum">
              <a:rPr lang="en-US"/>
              <a:pPr>
                <a:defRPr/>
              </a:pPr>
              <a:t>‹#›</a:t>
            </a:fld>
            <a:endParaRPr lang="en-US"/>
          </a:p>
        </p:txBody>
      </p:sp>
    </p:spTree>
    <p:extLst>
      <p:ext uri="{BB962C8B-B14F-4D97-AF65-F5344CB8AC3E}">
        <p14:creationId xmlns:p14="http://schemas.microsoft.com/office/powerpoint/2010/main" val="1940184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FB4BF51-B50C-454E-BB14-109CEA97A610}" type="slidenum">
              <a:rPr lang="en-US"/>
              <a:pPr>
                <a:defRPr/>
              </a:pPr>
              <a:t>‹#›</a:t>
            </a:fld>
            <a:endParaRPr lang="en-US"/>
          </a:p>
        </p:txBody>
      </p:sp>
    </p:spTree>
    <p:extLst>
      <p:ext uri="{BB962C8B-B14F-4D97-AF65-F5344CB8AC3E}">
        <p14:creationId xmlns:p14="http://schemas.microsoft.com/office/powerpoint/2010/main" val="3757536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FFD6412-D282-4AFE-BB7D-A79A89512000}" type="slidenum">
              <a:rPr lang="en-US"/>
              <a:pPr>
                <a:defRPr/>
              </a:pPr>
              <a:t>‹#›</a:t>
            </a:fld>
            <a:endParaRPr lang="en-US"/>
          </a:p>
        </p:txBody>
      </p:sp>
    </p:spTree>
    <p:extLst>
      <p:ext uri="{BB962C8B-B14F-4D97-AF65-F5344CB8AC3E}">
        <p14:creationId xmlns:p14="http://schemas.microsoft.com/office/powerpoint/2010/main" val="1070472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49E420C-DBCB-4DD4-BBE2-A311D551C085}" type="slidenum">
              <a:rPr lang="en-US"/>
              <a:pPr>
                <a:defRPr/>
              </a:pPr>
              <a:t>‹#›</a:t>
            </a:fld>
            <a:endParaRPr lang="en-US"/>
          </a:p>
        </p:txBody>
      </p:sp>
    </p:spTree>
    <p:extLst>
      <p:ext uri="{BB962C8B-B14F-4D97-AF65-F5344CB8AC3E}">
        <p14:creationId xmlns:p14="http://schemas.microsoft.com/office/powerpoint/2010/main" val="163134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DBB3BD2-46F6-4D42-8A97-FE2C800C1B33}" type="slidenum">
              <a:rPr lang="en-US"/>
              <a:pPr>
                <a:defRPr/>
              </a:pPr>
              <a:t>‹#›</a:t>
            </a:fld>
            <a:endParaRPr lang="en-US"/>
          </a:p>
        </p:txBody>
      </p:sp>
    </p:spTree>
    <p:extLst>
      <p:ext uri="{BB962C8B-B14F-4D97-AF65-F5344CB8AC3E}">
        <p14:creationId xmlns:p14="http://schemas.microsoft.com/office/powerpoint/2010/main" val="655424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4B1762B-3C88-4511-B923-9FB8ABB71FCD}" type="slidenum">
              <a:rPr lang="en-US"/>
              <a:pPr>
                <a:defRPr/>
              </a:pPr>
              <a:t>‹#›</a:t>
            </a:fld>
            <a:endParaRPr lang="en-US"/>
          </a:p>
        </p:txBody>
      </p:sp>
    </p:spTree>
    <p:extLst>
      <p:ext uri="{BB962C8B-B14F-4D97-AF65-F5344CB8AC3E}">
        <p14:creationId xmlns:p14="http://schemas.microsoft.com/office/powerpoint/2010/main" val="1917547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E6B63DE1-6DF1-49E9-A645-190D7EA1774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65.png"/><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3" Type="http://schemas.openxmlformats.org/officeDocument/2006/relationships/image" Target="../media/image26.png"/><Relationship Id="rId3" Type="http://schemas.openxmlformats.org/officeDocument/2006/relationships/image" Target="../media/image2.png"/><Relationship Id="rId12" Type="http://schemas.openxmlformats.org/officeDocument/2006/relationships/image" Target="../media/image107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png"/><Relationship Id="rId10" Type="http://schemas.openxmlformats.org/officeDocument/2006/relationships/image" Target="../media/image1151.png"/><Relationship Id="rId4" Type="http://schemas.openxmlformats.org/officeDocument/2006/relationships/image" Target="../media/image3.jpeg"/><Relationship Id="rId9" Type="http://schemas.openxmlformats.org/officeDocument/2006/relationships/image" Target="../media/image1141.png"/><Relationship Id="rId14" Type="http://schemas.openxmlformats.org/officeDocument/2006/relationships/image" Target="../media/image1190.png"/></Relationships>
</file>

<file path=ppt/slides/_rels/slide12.xml.rels><?xml version="1.0" encoding="UTF-8" standalone="yes"?>
<Relationships xmlns="http://schemas.openxmlformats.org/package/2006/relationships"><Relationship Id="rId13" Type="http://schemas.openxmlformats.org/officeDocument/2006/relationships/image" Target="../media/image561.png"/><Relationship Id="rId18" Type="http://schemas.openxmlformats.org/officeDocument/2006/relationships/image" Target="../media/image570.png"/><Relationship Id="rId3" Type="http://schemas.openxmlformats.org/officeDocument/2006/relationships/image" Target="../media/image2.png"/><Relationship Id="rId12" Type="http://schemas.openxmlformats.org/officeDocument/2006/relationships/image" Target="../media/image1250.png"/><Relationship Id="rId17" Type="http://schemas.openxmlformats.org/officeDocument/2006/relationships/image" Target="../media/image1300.png"/><Relationship Id="rId2" Type="http://schemas.openxmlformats.org/officeDocument/2006/relationships/notesSlide" Target="../notesSlides/notesSlide12.xml"/><Relationship Id="rId1" Type="http://schemas.openxmlformats.org/officeDocument/2006/relationships/slideLayout" Target="../slideLayouts/slideLayout2.xml"/><Relationship Id="rId19" Type="http://schemas.openxmlformats.org/officeDocument/2006/relationships/image" Target="../media/image3.jpe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3" Type="http://schemas.openxmlformats.org/officeDocument/2006/relationships/image" Target="../media/image1260.png"/><Relationship Id="rId3" Type="http://schemas.openxmlformats.org/officeDocument/2006/relationships/image" Target="../media/image2.png"/><Relationship Id="rId21" Type="http://schemas.openxmlformats.org/officeDocument/2006/relationships/image" Target="../media/image590.png"/><Relationship Id="rId25"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24" Type="http://schemas.openxmlformats.org/officeDocument/2006/relationships/image" Target="../media/image830.png"/><Relationship Id="rId4" Type="http://schemas.openxmlformats.org/officeDocument/2006/relationships/image" Target="../media/image28.png"/><Relationship Id="rId22" Type="http://schemas.openxmlformats.org/officeDocument/2006/relationships/image" Target="../media/image600.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1" Type="http://schemas.openxmlformats.org/officeDocument/2006/relationships/image" Target="../media/image680.png"/><Relationship Id="rId17" Type="http://schemas.openxmlformats.org/officeDocument/2006/relationships/image" Target="../media/image640.png"/><Relationship Id="rId2" Type="http://schemas.openxmlformats.org/officeDocument/2006/relationships/notesSlide" Target="../notesSlides/notesSlide14.xml"/><Relationship Id="rId16" Type="http://schemas.openxmlformats.org/officeDocument/2006/relationships/image" Target="../media/image630.png"/><Relationship Id="rId20" Type="http://schemas.openxmlformats.org/officeDocument/2006/relationships/image" Target="../media/image670.png"/><Relationship Id="rId1" Type="http://schemas.openxmlformats.org/officeDocument/2006/relationships/slideLayout" Target="../slideLayouts/slideLayout2.xml"/><Relationship Id="rId15" Type="http://schemas.openxmlformats.org/officeDocument/2006/relationships/image" Target="../media/image620.png"/><Relationship Id="rId23" Type="http://schemas.openxmlformats.org/officeDocument/2006/relationships/image" Target="../media/image3.jpeg"/><Relationship Id="rId4" Type="http://schemas.openxmlformats.org/officeDocument/2006/relationships/image" Target="../media/image29.png"/><Relationship Id="rId22" Type="http://schemas.openxmlformats.org/officeDocument/2006/relationships/image" Target="../media/image70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1" Type="http://schemas.openxmlformats.org/officeDocument/2006/relationships/image" Target="../media/image680.png"/><Relationship Id="rId17" Type="http://schemas.openxmlformats.org/officeDocument/2006/relationships/image" Target="../media/image640.png"/><Relationship Id="rId2" Type="http://schemas.openxmlformats.org/officeDocument/2006/relationships/notesSlide" Target="../notesSlides/notesSlide15.xml"/><Relationship Id="rId16" Type="http://schemas.openxmlformats.org/officeDocument/2006/relationships/image" Target="../media/image630.png"/><Relationship Id="rId20" Type="http://schemas.openxmlformats.org/officeDocument/2006/relationships/image" Target="../media/image670.png"/><Relationship Id="rId1" Type="http://schemas.openxmlformats.org/officeDocument/2006/relationships/slideLayout" Target="../slideLayouts/slideLayout2.xml"/><Relationship Id="rId15" Type="http://schemas.openxmlformats.org/officeDocument/2006/relationships/image" Target="../media/image620.png"/><Relationship Id="rId23" Type="http://schemas.openxmlformats.org/officeDocument/2006/relationships/image" Target="../media/image3.jpeg"/><Relationship Id="rId4" Type="http://schemas.openxmlformats.org/officeDocument/2006/relationships/image" Target="../media/image30.png"/><Relationship Id="rId22" Type="http://schemas.openxmlformats.org/officeDocument/2006/relationships/image" Target="../media/image700.png"/></Relationships>
</file>

<file path=ppt/slides/_rels/slide16.xml.rels><?xml version="1.0" encoding="UTF-8" standalone="yes"?>
<Relationships xmlns="http://schemas.openxmlformats.org/package/2006/relationships"><Relationship Id="rId18" Type="http://schemas.openxmlformats.org/officeDocument/2006/relationships/image" Target="../media/image1410.png"/><Relationship Id="rId26" Type="http://schemas.openxmlformats.org/officeDocument/2006/relationships/image" Target="../media/image38.png"/><Relationship Id="rId3" Type="http://schemas.openxmlformats.org/officeDocument/2006/relationships/image" Target="../media/image2.png"/><Relationship Id="rId21" Type="http://schemas.openxmlformats.org/officeDocument/2006/relationships/image" Target="../media/image280.png"/><Relationship Id="rId25" Type="http://schemas.openxmlformats.org/officeDocument/2006/relationships/image" Target="../media/image1450.png"/><Relationship Id="rId2" Type="http://schemas.openxmlformats.org/officeDocument/2006/relationships/notesSlide" Target="../notesSlides/notesSlide16.xml"/><Relationship Id="rId20" Type="http://schemas.openxmlformats.org/officeDocument/2006/relationships/image" Target="../media/image1430.png"/><Relationship Id="rId29" Type="http://schemas.openxmlformats.org/officeDocument/2006/relationships/image" Target="../media/image41.png"/><Relationship Id="rId1" Type="http://schemas.openxmlformats.org/officeDocument/2006/relationships/slideLayout" Target="../slideLayouts/slideLayout2.xml"/><Relationship Id="rId24" Type="http://schemas.openxmlformats.org/officeDocument/2006/relationships/image" Target="../media/image1440.png"/><Relationship Id="rId5" Type="http://schemas.openxmlformats.org/officeDocument/2006/relationships/image" Target="../media/image36.png"/><Relationship Id="rId23" Type="http://schemas.openxmlformats.org/officeDocument/2006/relationships/image" Target="../media/image37.png"/><Relationship Id="rId28" Type="http://schemas.openxmlformats.org/officeDocument/2006/relationships/image" Target="../media/image40.png"/><Relationship Id="rId19" Type="http://schemas.openxmlformats.org/officeDocument/2006/relationships/image" Target="../media/image1420.png"/><Relationship Id="rId31" Type="http://schemas.openxmlformats.org/officeDocument/2006/relationships/image" Target="../media/image43.png"/><Relationship Id="rId4" Type="http://schemas.openxmlformats.org/officeDocument/2006/relationships/image" Target="../media/image3.jpeg"/><Relationship Id="rId22" Type="http://schemas.openxmlformats.org/officeDocument/2006/relationships/image" Target="../media/image291.png"/><Relationship Id="rId27" Type="http://schemas.openxmlformats.org/officeDocument/2006/relationships/image" Target="../media/image39.png"/></Relationships>
</file>

<file path=ppt/slides/_rels/slide17.xml.rels><?xml version="1.0" encoding="UTF-8" standalone="yes"?>
<Relationships xmlns="http://schemas.openxmlformats.org/package/2006/relationships"><Relationship Id="rId18" Type="http://schemas.openxmlformats.org/officeDocument/2006/relationships/image" Target="../media/image1410.png"/><Relationship Id="rId26" Type="http://schemas.openxmlformats.org/officeDocument/2006/relationships/image" Target="../media/image38.png"/><Relationship Id="rId3" Type="http://schemas.openxmlformats.org/officeDocument/2006/relationships/image" Target="../media/image2.png"/><Relationship Id="rId21" Type="http://schemas.openxmlformats.org/officeDocument/2006/relationships/image" Target="../media/image280.png"/><Relationship Id="rId25" Type="http://schemas.openxmlformats.org/officeDocument/2006/relationships/image" Target="../media/image1450.png"/><Relationship Id="rId2" Type="http://schemas.openxmlformats.org/officeDocument/2006/relationships/notesSlide" Target="../notesSlides/notesSlide17.xml"/><Relationship Id="rId20" Type="http://schemas.openxmlformats.org/officeDocument/2006/relationships/image" Target="../media/image1430.png"/><Relationship Id="rId29" Type="http://schemas.openxmlformats.org/officeDocument/2006/relationships/image" Target="../media/image41.png"/><Relationship Id="rId1" Type="http://schemas.openxmlformats.org/officeDocument/2006/relationships/slideLayout" Target="../slideLayouts/slideLayout2.xml"/><Relationship Id="rId24" Type="http://schemas.openxmlformats.org/officeDocument/2006/relationships/image" Target="../media/image1440.png"/><Relationship Id="rId5" Type="http://schemas.openxmlformats.org/officeDocument/2006/relationships/image" Target="../media/image36.png"/><Relationship Id="rId23" Type="http://schemas.openxmlformats.org/officeDocument/2006/relationships/image" Target="../media/image37.png"/><Relationship Id="rId28" Type="http://schemas.openxmlformats.org/officeDocument/2006/relationships/image" Target="../media/image40.png"/><Relationship Id="rId19" Type="http://schemas.openxmlformats.org/officeDocument/2006/relationships/image" Target="../media/image1420.png"/><Relationship Id="rId31" Type="http://schemas.openxmlformats.org/officeDocument/2006/relationships/image" Target="../media/image43.png"/><Relationship Id="rId4" Type="http://schemas.openxmlformats.org/officeDocument/2006/relationships/image" Target="../media/image3.jpeg"/><Relationship Id="rId22" Type="http://schemas.openxmlformats.org/officeDocument/2006/relationships/image" Target="../media/image291.png"/><Relationship Id="rId27" Type="http://schemas.openxmlformats.org/officeDocument/2006/relationships/image" Target="../media/image39.png"/><Relationship Id="rId30"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1" Type="http://schemas.openxmlformats.org/officeDocument/2006/relationships/image" Target="../media/image31.png"/><Relationship Id="rId2" Type="http://schemas.openxmlformats.org/officeDocument/2006/relationships/notesSlide" Target="../notesSlides/notesSlide18.xml"/><Relationship Id="rId20" Type="http://schemas.openxmlformats.org/officeDocument/2006/relationships/image" Target="../media/image1430.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jpeg"/><Relationship Id="rId22" Type="http://schemas.openxmlformats.org/officeDocument/2006/relationships/image" Target="../media/image32.png"/></Relationships>
</file>

<file path=ppt/slides/_rels/slide19.xml.rels><?xml version="1.0" encoding="UTF-8" standalone="yes"?>
<Relationships xmlns="http://schemas.openxmlformats.org/package/2006/relationships"><Relationship Id="rId18" Type="http://schemas.openxmlformats.org/officeDocument/2006/relationships/image" Target="../media/image1410.png"/><Relationship Id="rId26" Type="http://schemas.openxmlformats.org/officeDocument/2006/relationships/image" Target="../media/image38.png"/><Relationship Id="rId3" Type="http://schemas.openxmlformats.org/officeDocument/2006/relationships/image" Target="../media/image2.png"/><Relationship Id="rId21" Type="http://schemas.openxmlformats.org/officeDocument/2006/relationships/image" Target="../media/image280.png"/><Relationship Id="rId25" Type="http://schemas.openxmlformats.org/officeDocument/2006/relationships/image" Target="../media/image1450.png"/><Relationship Id="rId2" Type="http://schemas.openxmlformats.org/officeDocument/2006/relationships/notesSlide" Target="../notesSlides/notesSlide19.xml"/><Relationship Id="rId20" Type="http://schemas.openxmlformats.org/officeDocument/2006/relationships/image" Target="../media/image1430.png"/><Relationship Id="rId29" Type="http://schemas.openxmlformats.org/officeDocument/2006/relationships/image" Target="../media/image41.png"/><Relationship Id="rId1" Type="http://schemas.openxmlformats.org/officeDocument/2006/relationships/slideLayout" Target="../slideLayouts/slideLayout2.xml"/><Relationship Id="rId24" Type="http://schemas.openxmlformats.org/officeDocument/2006/relationships/image" Target="../media/image1440.png"/><Relationship Id="rId5" Type="http://schemas.openxmlformats.org/officeDocument/2006/relationships/image" Target="../media/image36.png"/><Relationship Id="rId23" Type="http://schemas.openxmlformats.org/officeDocument/2006/relationships/image" Target="../media/image37.png"/><Relationship Id="rId28" Type="http://schemas.openxmlformats.org/officeDocument/2006/relationships/image" Target="../media/image40.png"/><Relationship Id="rId19" Type="http://schemas.openxmlformats.org/officeDocument/2006/relationships/image" Target="../media/image1420.png"/><Relationship Id="rId31" Type="http://schemas.openxmlformats.org/officeDocument/2006/relationships/image" Target="../media/image43.png"/><Relationship Id="rId4" Type="http://schemas.openxmlformats.org/officeDocument/2006/relationships/image" Target="../media/image3.jpeg"/><Relationship Id="rId22" Type="http://schemas.openxmlformats.org/officeDocument/2006/relationships/image" Target="../media/image291.png"/><Relationship Id="rId27" Type="http://schemas.openxmlformats.org/officeDocument/2006/relationships/image" Target="../media/image39.png"/><Relationship Id="rId30"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3.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2.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8.png"/><Relationship Id="rId5" Type="http://schemas.openxmlformats.org/officeDocument/2006/relationships/image" Target="../media/image34.png"/><Relationship Id="rId10" Type="http://schemas.openxmlformats.org/officeDocument/2006/relationships/image" Target="../media/image47.png"/><Relationship Id="rId4" Type="http://schemas.openxmlformats.org/officeDocument/2006/relationships/image" Target="../media/image3.jpeg"/><Relationship Id="rId9" Type="http://schemas.openxmlformats.org/officeDocument/2006/relationships/image" Target="../media/image46.png"/></Relationships>
</file>

<file path=ppt/slides/_rels/slide2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2.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3.jpeg"/><Relationship Id="rId9" Type="http://schemas.openxmlformats.org/officeDocument/2006/relationships/image" Target="../media/image54.png"/></Relationships>
</file>

<file path=ppt/slides/_rels/slide22.xml.rels><?xml version="1.0" encoding="UTF-8" standalone="yes"?>
<Relationships xmlns="http://schemas.openxmlformats.org/package/2006/relationships"><Relationship Id="rId18" Type="http://schemas.openxmlformats.org/officeDocument/2006/relationships/image" Target="../media/image880.png"/><Relationship Id="rId26" Type="http://schemas.openxmlformats.org/officeDocument/2006/relationships/image" Target="../media/image3.jpeg"/><Relationship Id="rId3" Type="http://schemas.openxmlformats.org/officeDocument/2006/relationships/image" Target="../media/image2.png"/><Relationship Id="rId25" Type="http://schemas.openxmlformats.org/officeDocument/2006/relationships/image" Target="../media/image990.png"/><Relationship Id="rId2" Type="http://schemas.openxmlformats.org/officeDocument/2006/relationships/notesSlide" Target="../notesSlides/notesSlide22.xml"/><Relationship Id="rId1" Type="http://schemas.openxmlformats.org/officeDocument/2006/relationships/slideLayout" Target="../slideLayouts/slideLayout2.xml"/><Relationship Id="rId24" Type="http://schemas.openxmlformats.org/officeDocument/2006/relationships/image" Target="../media/image980.png"/><Relationship Id="rId5" Type="http://schemas.openxmlformats.org/officeDocument/2006/relationships/image" Target="../media/image750.png"/><Relationship Id="rId23" Type="http://schemas.openxmlformats.org/officeDocument/2006/relationships/image" Target="../media/image970.png"/><Relationship Id="rId4" Type="http://schemas.openxmlformats.org/officeDocument/2006/relationships/image" Target="../media/image450.png"/><Relationship Id="rId22" Type="http://schemas.openxmlformats.org/officeDocument/2006/relationships/image" Target="../media/image960.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460.pn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470.pn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3.jpeg"/><Relationship Id="rId4" Type="http://schemas.openxmlformats.org/officeDocument/2006/relationships/image" Target="../media/image480.png"/></Relationships>
</file>

<file path=ppt/slides/_rels/slide29.xml.rels><?xml version="1.0" encoding="UTF-8" standalone="yes"?>
<Relationships xmlns="http://schemas.openxmlformats.org/package/2006/relationships"><Relationship Id="rId13" Type="http://schemas.openxmlformats.org/officeDocument/2006/relationships/image" Target="../media/image2.png"/><Relationship Id="rId3" Type="http://schemas.openxmlformats.org/officeDocument/2006/relationships/image" Target="../media/image61.png"/><Relationship Id="rId12" Type="http://schemas.openxmlformats.org/officeDocument/2006/relationships/image" Target="../media/image601.png"/><Relationship Id="rId2" Type="http://schemas.openxmlformats.org/officeDocument/2006/relationships/notesSlide" Target="../notesSlides/notesSlide29.xml"/><Relationship Id="rId16" Type="http://schemas.openxmlformats.org/officeDocument/2006/relationships/image" Target="../media/image550.png"/><Relationship Id="rId1" Type="http://schemas.openxmlformats.org/officeDocument/2006/relationships/slideLayout" Target="../slideLayouts/slideLayout2.xml"/><Relationship Id="rId11" Type="http://schemas.openxmlformats.org/officeDocument/2006/relationships/image" Target="../media/image167.png"/><Relationship Id="rId15" Type="http://schemas.openxmlformats.org/officeDocument/2006/relationships/image" Target="../media/image62.png"/><Relationship Id="rId10" Type="http://schemas.openxmlformats.org/officeDocument/2006/relationships/image" Target="../media/image501.png"/><Relationship Id="rId9" Type="http://schemas.openxmlformats.org/officeDocument/2006/relationships/image" Target="../media/image490.png"/><Relationship Id="rId1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pn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2.png"/><Relationship Id="rId7"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3.jpeg"/><Relationship Id="rId4" Type="http://schemas.openxmlformats.org/officeDocument/2006/relationships/image" Target="../media/image530.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540.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3.jpeg"/><Relationship Id="rId4" Type="http://schemas.openxmlformats.org/officeDocument/2006/relationships/image" Target="../media/image560.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71.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59.png"/><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2.png"/><Relationship Id="rId7" Type="http://schemas.openxmlformats.org/officeDocument/2006/relationships/image" Target="../media/image59.png"/><Relationship Id="rId12" Type="http://schemas.openxmlformats.org/officeDocument/2006/relationships/image" Target="../media/image631.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jpeg"/><Relationship Id="rId11" Type="http://schemas.openxmlformats.org/officeDocument/2006/relationships/image" Target="../media/image621.png"/><Relationship Id="rId5" Type="http://schemas.openxmlformats.org/officeDocument/2006/relationships/image" Target="../media/image572.png"/><Relationship Id="rId10" Type="http://schemas.openxmlformats.org/officeDocument/2006/relationships/image" Target="../media/image610.png"/><Relationship Id="rId4" Type="http://schemas.openxmlformats.org/officeDocument/2006/relationships/image" Target="../media/image2.png"/><Relationship Id="rId9"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41.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59.pn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2.png"/><Relationship Id="rId7" Type="http://schemas.openxmlformats.org/officeDocument/2006/relationships/image" Target="../media/image641.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62.png"/><Relationship Id="rId11" Type="http://schemas.openxmlformats.org/officeDocument/2006/relationships/image" Target="../media/image68.png"/><Relationship Id="rId5" Type="http://schemas.openxmlformats.org/officeDocument/2006/relationships/image" Target="../media/image59.png"/><Relationship Id="rId10" Type="http://schemas.openxmlformats.org/officeDocument/2006/relationships/image" Target="../media/image67.png"/><Relationship Id="rId4" Type="http://schemas.openxmlformats.org/officeDocument/2006/relationships/image" Target="../media/image3.jpeg"/><Relationship Id="rId9"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9.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59.pn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2.png"/><Relationship Id="rId7" Type="http://schemas.openxmlformats.org/officeDocument/2006/relationships/image" Target="../media/image7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3.jpeg"/><Relationship Id="rId9"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59.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3.jpeg"/><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2.png"/><Relationship Id="rId7" Type="http://schemas.openxmlformats.org/officeDocument/2006/relationships/image" Target="../media/image80.png"/><Relationship Id="rId12" Type="http://schemas.openxmlformats.org/officeDocument/2006/relationships/image" Target="../media/image85.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0" Type="http://schemas.openxmlformats.org/officeDocument/2006/relationships/image" Target="../media/image83.png"/><Relationship Id="rId4" Type="http://schemas.openxmlformats.org/officeDocument/2006/relationships/image" Target="../media/image3.jpeg"/><Relationship Id="rId9" Type="http://schemas.openxmlformats.org/officeDocument/2006/relationships/image" Target="../media/image82.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86.pn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86.png"/><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86.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2.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image" Target="../media/image265.png"/><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759041"/>
            <a:ext cx="8839200" cy="1752600"/>
          </a:xfrm>
        </p:spPr>
        <p:txBody>
          <a:bodyPr/>
          <a:lstStyle/>
          <a:p>
            <a:pPr eaLnBrk="1" hangingPunct="1"/>
            <a:r>
              <a:rPr lang="en-US" sz="2800" b="1" dirty="0" smtClean="0">
                <a:solidFill>
                  <a:srgbClr val="0000CC"/>
                </a:solidFill>
              </a:rPr>
              <a:t>E399/E599: Introduction </a:t>
            </a:r>
            <a:r>
              <a:rPr lang="en-US" sz="2800" b="1" dirty="0">
                <a:solidFill>
                  <a:srgbClr val="0000CC"/>
                </a:solidFill>
              </a:rPr>
              <a:t>to Computational </a:t>
            </a:r>
            <a:r>
              <a:rPr lang="en-US" sz="2800" b="1" dirty="0" smtClean="0">
                <a:solidFill>
                  <a:srgbClr val="0000CC"/>
                </a:solidFill>
              </a:rPr>
              <a:t>Bioengineering—Dynamics </a:t>
            </a:r>
            <a:r>
              <a:rPr lang="en-US" sz="2800" b="1" dirty="0">
                <a:solidFill>
                  <a:srgbClr val="0000CC"/>
                </a:solidFill>
              </a:rPr>
              <a:t>on Networks</a:t>
            </a:r>
            <a:r>
              <a:rPr lang="en-US" sz="2800" b="1" dirty="0" smtClean="0">
                <a:solidFill>
                  <a:srgbClr val="0000CC"/>
                </a:solidFill>
              </a:rPr>
              <a:t/>
            </a:r>
            <a:br>
              <a:rPr lang="en-US" sz="2800" b="1" dirty="0" smtClean="0">
                <a:solidFill>
                  <a:srgbClr val="0000CC"/>
                </a:solidFill>
              </a:rPr>
            </a:br>
            <a:r>
              <a:rPr lang="en-US" sz="2800" b="1" dirty="0" smtClean="0">
                <a:solidFill>
                  <a:srgbClr val="0000CC"/>
                </a:solidFill>
              </a:rPr>
              <a:t>Lecture 7</a:t>
            </a:r>
            <a:br>
              <a:rPr lang="en-US" sz="2800" b="1" dirty="0" smtClean="0">
                <a:solidFill>
                  <a:srgbClr val="0000CC"/>
                </a:solidFill>
              </a:rPr>
            </a:br>
            <a:r>
              <a:rPr lang="en-US" sz="2800" b="1" dirty="0" smtClean="0">
                <a:solidFill>
                  <a:srgbClr val="0000CC"/>
                </a:solidFill>
              </a:rPr>
              <a:t>Limiting Cases and Model Building</a:t>
            </a:r>
            <a:endParaRPr lang="en-US" sz="2800" b="1" dirty="0" smtClean="0">
              <a:solidFill>
                <a:srgbClr val="000099"/>
              </a:solidFill>
            </a:endParaRPr>
          </a:p>
        </p:txBody>
      </p:sp>
      <p:sp>
        <p:nvSpPr>
          <p:cNvPr id="3075" name="Rectangle 3"/>
          <p:cNvSpPr>
            <a:spLocks noGrp="1" noChangeArrowheads="1"/>
          </p:cNvSpPr>
          <p:nvPr>
            <p:ph type="subTitle" idx="1"/>
          </p:nvPr>
        </p:nvSpPr>
        <p:spPr>
          <a:xfrm>
            <a:off x="1371600" y="3200400"/>
            <a:ext cx="6400800" cy="1981200"/>
          </a:xfrm>
        </p:spPr>
        <p:txBody>
          <a:bodyPr/>
          <a:lstStyle/>
          <a:p>
            <a:pPr eaLnBrk="1" hangingPunct="1"/>
            <a:r>
              <a:rPr lang="en-US" sz="2000" dirty="0" smtClean="0">
                <a:solidFill>
                  <a:srgbClr val="000099"/>
                </a:solidFill>
              </a:rPr>
              <a:t>James  A. Glazier</a:t>
            </a:r>
          </a:p>
          <a:p>
            <a:pPr eaLnBrk="1" hangingPunct="1"/>
            <a:r>
              <a:rPr lang="en-US" sz="2000" dirty="0" err="1" smtClean="0">
                <a:solidFill>
                  <a:srgbClr val="000099"/>
                </a:solidFill>
              </a:rPr>
              <a:t>Biocomplexity</a:t>
            </a:r>
            <a:r>
              <a:rPr lang="en-US" sz="2000" dirty="0" smtClean="0">
                <a:solidFill>
                  <a:srgbClr val="000099"/>
                </a:solidFill>
              </a:rPr>
              <a:t> Institute</a:t>
            </a:r>
          </a:p>
          <a:p>
            <a:pPr eaLnBrk="1" hangingPunct="1"/>
            <a:r>
              <a:rPr lang="en-US" sz="2000" dirty="0" smtClean="0">
                <a:solidFill>
                  <a:srgbClr val="000099"/>
                </a:solidFill>
              </a:rPr>
              <a:t>Indiana University </a:t>
            </a:r>
          </a:p>
          <a:p>
            <a:pPr eaLnBrk="1" hangingPunct="1"/>
            <a:r>
              <a:rPr lang="en-US" sz="2000" dirty="0" smtClean="0">
                <a:solidFill>
                  <a:srgbClr val="000099"/>
                </a:solidFill>
              </a:rPr>
              <a:t>Bloomington, IN 47405</a:t>
            </a:r>
          </a:p>
          <a:p>
            <a:pPr eaLnBrk="1" hangingPunct="1"/>
            <a:r>
              <a:rPr lang="en-US" sz="2000" b="1" dirty="0" smtClean="0">
                <a:solidFill>
                  <a:srgbClr val="000099"/>
                </a:solidFill>
              </a:rPr>
              <a:t>USA</a:t>
            </a:r>
          </a:p>
        </p:txBody>
      </p:sp>
      <p:pic>
        <p:nvPicPr>
          <p:cNvPr id="3076" name="Picture 5" descr="IU seal, red on white, 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3276600"/>
            <a:ext cx="1944688"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0" y="36576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562600"/>
            <a:ext cx="8610600" cy="646331"/>
          </a:xfrm>
          <a:prstGeom prst="rect">
            <a:avLst/>
          </a:prstGeom>
          <a:noFill/>
        </p:spPr>
        <p:txBody>
          <a:bodyPr wrap="square" rtlCol="0">
            <a:spAutoFit/>
          </a:bodyPr>
          <a:lstStyle/>
          <a:p>
            <a:r>
              <a:rPr lang="en-US" dirty="0" smtClean="0"/>
              <a:t>Main Reference: </a:t>
            </a:r>
            <a:r>
              <a:rPr lang="en-US" b="1" dirty="0"/>
              <a:t>Herbert </a:t>
            </a:r>
            <a:r>
              <a:rPr lang="en-US" b="1" dirty="0" err="1"/>
              <a:t>Sauro</a:t>
            </a:r>
            <a:r>
              <a:rPr lang="en-US" b="1" dirty="0"/>
              <a:t>, </a:t>
            </a:r>
            <a:r>
              <a:rPr lang="en-US" b="1" i="1" dirty="0"/>
              <a:t>Systems Biology: Introduction to Pathway </a:t>
            </a:r>
            <a:r>
              <a:rPr lang="en-US" b="1" i="1" dirty="0" smtClean="0"/>
              <a:t>Modeling, </a:t>
            </a:r>
            <a:r>
              <a:rPr lang="en-US" b="1" dirty="0" smtClean="0"/>
              <a:t>Chapters 13</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Slopes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67028" y="734777"/>
            <a:ext cx="5743763" cy="5324535"/>
          </a:xfrm>
          <a:prstGeom prst="rect">
            <a:avLst/>
          </a:prstGeom>
          <a:noFill/>
        </p:spPr>
        <p:txBody>
          <a:bodyPr wrap="square" rtlCol="0">
            <a:spAutoFit/>
          </a:bodyPr>
          <a:lstStyle/>
          <a:p>
            <a:r>
              <a:rPr lang="en-US" sz="2000" dirty="0" smtClean="0"/>
              <a:t>When thinking about rate laws, or about results </a:t>
            </a:r>
            <a:r>
              <a:rPr lang="en-US" sz="2000" b="1" dirty="0" smtClean="0"/>
              <a:t>ALWAYS</a:t>
            </a:r>
            <a:r>
              <a:rPr lang="en-US" sz="2000" dirty="0" smtClean="0"/>
              <a:t> ask</a:t>
            </a:r>
          </a:p>
          <a:p>
            <a:endParaRPr lang="en-US" sz="2000" dirty="0" smtClean="0"/>
          </a:p>
          <a:p>
            <a:pPr marL="457200" indent="-457200">
              <a:buAutoNum type="arabicParenR"/>
            </a:pPr>
            <a:r>
              <a:rPr lang="en-US" sz="2000" dirty="0" smtClean="0"/>
              <a:t>What is the slope at parameter/variable at 0 (or appropriate lower limit)? </a:t>
            </a:r>
          </a:p>
          <a:p>
            <a:pPr lvl="1"/>
            <a:r>
              <a:rPr lang="en-US" sz="2000" dirty="0" smtClean="0"/>
              <a:t>Is it 0, positive/negative finite, positive/negative infinite?</a:t>
            </a:r>
          </a:p>
          <a:p>
            <a:pPr marL="457200" indent="-457200">
              <a:buAutoNum type="arabicParenR"/>
            </a:pPr>
            <a:r>
              <a:rPr lang="en-US" sz="2000" dirty="0" smtClean="0"/>
              <a:t>What is the slope for very large parameter/variable? </a:t>
            </a:r>
          </a:p>
          <a:p>
            <a:pPr lvl="1"/>
            <a:r>
              <a:rPr lang="en-US" sz="2000" dirty="0" smtClean="0"/>
              <a:t>Is it 0, positive infinite or negative infinite?</a:t>
            </a:r>
          </a:p>
          <a:p>
            <a:pPr marL="457200" indent="-457200">
              <a:buFont typeface="+mj-lt"/>
              <a:buAutoNum type="arabicParenR"/>
            </a:pPr>
            <a:r>
              <a:rPr lang="en-US" sz="2000" dirty="0" smtClean="0"/>
              <a:t>Are there other places the slope is constrained?</a:t>
            </a:r>
          </a:p>
          <a:p>
            <a:pPr marL="457200" indent="-457200">
              <a:buFont typeface="+mj-lt"/>
              <a:buAutoNum type="arabicParenR"/>
            </a:pPr>
            <a:endParaRPr lang="en-US" sz="2000" dirty="0"/>
          </a:p>
          <a:p>
            <a:pPr marL="457200" indent="-457200">
              <a:buFont typeface="+mj-lt"/>
              <a:buAutoNum type="arabicParenR"/>
            </a:pPr>
            <a:r>
              <a:rPr lang="en-US" sz="2000" dirty="0" smtClean="0"/>
              <a:t>Sometimes you may also know something about the second derivative at your limits: Is the slope increasing, decreasing or constant?</a:t>
            </a:r>
            <a:endParaRPr lang="en-US" sz="2000" dirty="0"/>
          </a:p>
        </p:txBody>
      </p:sp>
      <p:grpSp>
        <p:nvGrpSpPr>
          <p:cNvPr id="30" name="Group 29"/>
          <p:cNvGrpSpPr/>
          <p:nvPr/>
        </p:nvGrpSpPr>
        <p:grpSpPr>
          <a:xfrm>
            <a:off x="5754138" y="1585841"/>
            <a:ext cx="1717404" cy="1254773"/>
            <a:chOff x="6553200" y="3124200"/>
            <a:chExt cx="1717404" cy="1254773"/>
          </a:xfrm>
        </p:grpSpPr>
        <p:grpSp>
          <p:nvGrpSpPr>
            <p:cNvPr id="13" name="Group 12"/>
            <p:cNvGrpSpPr/>
            <p:nvPr/>
          </p:nvGrpSpPr>
          <p:grpSpPr>
            <a:xfrm>
              <a:off x="6553200" y="3124200"/>
              <a:ext cx="1717404" cy="1254773"/>
              <a:chOff x="2221414" y="2672593"/>
              <a:chExt cx="1717404" cy="1254773"/>
            </a:xfrm>
          </p:grpSpPr>
          <p:grpSp>
            <p:nvGrpSpPr>
              <p:cNvPr id="14" name="Group 13"/>
              <p:cNvGrpSpPr/>
              <p:nvPr/>
            </p:nvGrpSpPr>
            <p:grpSpPr>
              <a:xfrm>
                <a:off x="2221414" y="2672593"/>
                <a:ext cx="1656397" cy="914400"/>
                <a:chOff x="2221414" y="2672593"/>
                <a:chExt cx="1656397" cy="914400"/>
              </a:xfrm>
            </p:grpSpPr>
            <p:grpSp>
              <p:nvGrpSpPr>
                <p:cNvPr id="16" name="Group 15"/>
                <p:cNvGrpSpPr/>
                <p:nvPr/>
              </p:nvGrpSpPr>
              <p:grpSpPr>
                <a:xfrm>
                  <a:off x="2658611" y="2672593"/>
                  <a:ext cx="1219200" cy="914400"/>
                  <a:chOff x="2658611" y="2672593"/>
                  <a:chExt cx="1219200" cy="914400"/>
                </a:xfrm>
              </p:grpSpPr>
              <p:cxnSp>
                <p:nvCxnSpPr>
                  <p:cNvPr id="18" name="Straight Arrow Connector 1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 name="TextBox 1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 name="Straight Arrow Connector 1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002981" y="3403612"/>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002981" y="3197536"/>
              <a:ext cx="585131" cy="206077"/>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7014865" y="3801269"/>
              <a:ext cx="585131" cy="19299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023254" y="3404048"/>
              <a:ext cx="564858" cy="179673"/>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5867400" y="4084203"/>
            <a:ext cx="2245265" cy="1964565"/>
            <a:chOff x="6580900" y="4588469"/>
            <a:chExt cx="2245265" cy="1964565"/>
          </a:xfrm>
        </p:grpSpPr>
        <p:cxnSp>
          <p:nvCxnSpPr>
            <p:cNvPr id="66" name="Straight Arrow Connector 65"/>
            <p:cNvCxnSpPr/>
            <p:nvPr/>
          </p:nvCxnSpPr>
          <p:spPr>
            <a:xfrm>
              <a:off x="8180026" y="563880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6580900" y="4588469"/>
              <a:ext cx="2245265" cy="1964565"/>
              <a:chOff x="6580900" y="4588469"/>
              <a:chExt cx="2245265" cy="1964565"/>
            </a:xfrm>
          </p:grpSpPr>
          <p:grpSp>
            <p:nvGrpSpPr>
              <p:cNvPr id="40" name="Group 39"/>
              <p:cNvGrpSpPr/>
              <p:nvPr/>
            </p:nvGrpSpPr>
            <p:grpSpPr>
              <a:xfrm>
                <a:off x="6580900" y="4882619"/>
                <a:ext cx="2245265" cy="1670415"/>
                <a:chOff x="6553200" y="2708558"/>
                <a:chExt cx="2245265" cy="1670415"/>
              </a:xfrm>
            </p:grpSpPr>
            <p:grpSp>
              <p:nvGrpSpPr>
                <p:cNvPr id="41" name="Group 40"/>
                <p:cNvGrpSpPr/>
                <p:nvPr/>
              </p:nvGrpSpPr>
              <p:grpSpPr>
                <a:xfrm>
                  <a:off x="6553200" y="3124200"/>
                  <a:ext cx="1717404" cy="1254773"/>
                  <a:chOff x="2221414" y="2672593"/>
                  <a:chExt cx="1717404" cy="1254773"/>
                </a:xfrm>
              </p:grpSpPr>
              <p:grpSp>
                <p:nvGrpSpPr>
                  <p:cNvPr id="47" name="Group 46"/>
                  <p:cNvGrpSpPr/>
                  <p:nvPr/>
                </p:nvGrpSpPr>
                <p:grpSpPr>
                  <a:xfrm>
                    <a:off x="2221414" y="2672593"/>
                    <a:ext cx="1656397" cy="914400"/>
                    <a:chOff x="2221414" y="2672593"/>
                    <a:chExt cx="1656397" cy="914400"/>
                  </a:xfrm>
                </p:grpSpPr>
                <p:grpSp>
                  <p:nvGrpSpPr>
                    <p:cNvPr id="49" name="Group 48"/>
                    <p:cNvGrpSpPr/>
                    <p:nvPr/>
                  </p:nvGrpSpPr>
                  <p:grpSpPr>
                    <a:xfrm>
                      <a:off x="2658611" y="2672593"/>
                      <a:ext cx="1219200" cy="914400"/>
                      <a:chOff x="2658611" y="2672593"/>
                      <a:chExt cx="1219200" cy="914400"/>
                    </a:xfrm>
                  </p:grpSpPr>
                  <p:cxnSp>
                    <p:nvCxnSpPr>
                      <p:cNvPr id="51" name="Straight Arrow Connector 50"/>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48" name="TextBox 47"/>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42" name="Straight Arrow Connector 41"/>
                <p:cNvCxnSpPr/>
                <p:nvPr/>
              </p:nvCxnSpPr>
              <p:spPr>
                <a:xfrm>
                  <a:off x="8188865" y="3980596"/>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8140817" y="2914634"/>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8140817" y="2708558"/>
                  <a:ext cx="585131" cy="206077"/>
                </a:xfrm>
                <a:prstGeom prst="straightConnector1">
                  <a:avLst/>
                </a:prstGeom>
                <a:ln w="38100" cmpd="dbl">
                  <a:solidFill>
                    <a:srgbClr val="00B05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69" name="Straight Arrow Connector 68"/>
              <p:cNvCxnSpPr/>
              <p:nvPr/>
            </p:nvCxnSpPr>
            <p:spPr>
              <a:xfrm flipV="1">
                <a:off x="8179631" y="4588469"/>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grpSp>
      <p:cxnSp>
        <p:nvCxnSpPr>
          <p:cNvPr id="76" name="Straight Arrow Connector 75"/>
          <p:cNvCxnSpPr/>
          <p:nvPr/>
        </p:nvCxnSpPr>
        <p:spPr>
          <a:xfrm>
            <a:off x="6224192" y="787866"/>
            <a:ext cx="0" cy="457200"/>
          </a:xfrm>
          <a:prstGeom prst="straightConnector1">
            <a:avLst/>
          </a:prstGeom>
          <a:ln w="38100" cmpd="dbl">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910791" y="2825111"/>
            <a:ext cx="4800599" cy="646331"/>
          </a:xfrm>
          <a:prstGeom prst="rect">
            <a:avLst/>
          </a:prstGeom>
          <a:noFill/>
        </p:spPr>
        <p:txBody>
          <a:bodyPr wrap="square" rtlCol="0">
            <a:spAutoFit/>
          </a:bodyPr>
          <a:lstStyle/>
          <a:p>
            <a:r>
              <a:rPr lang="en-US" b="1" dirty="0" smtClean="0">
                <a:solidFill>
                  <a:srgbClr val="0000CC"/>
                </a:solidFill>
              </a:rPr>
              <a:t>Behavior at 0</a:t>
            </a:r>
          </a:p>
          <a:p>
            <a:r>
              <a:rPr lang="en-US" b="1" dirty="0">
                <a:solidFill>
                  <a:srgbClr val="0000CC"/>
                </a:solidFill>
              </a:rPr>
              <a:t>o</a:t>
            </a:r>
            <a:r>
              <a:rPr lang="en-US" b="1" dirty="0" smtClean="0">
                <a:solidFill>
                  <a:srgbClr val="0000CC"/>
                </a:solidFill>
              </a:rPr>
              <a:t>r appropriate lower limit</a:t>
            </a:r>
            <a:endParaRPr lang="en-US" b="1" dirty="0">
              <a:solidFill>
                <a:srgbClr val="0000CC"/>
              </a:solidFill>
            </a:endParaRPr>
          </a:p>
        </p:txBody>
      </p:sp>
      <mc:AlternateContent xmlns:mc="http://schemas.openxmlformats.org/markup-compatibility/2006" xmlns:a14="http://schemas.microsoft.com/office/drawing/2010/main">
        <mc:Choice Requires="a14">
          <p:sp>
            <p:nvSpPr>
              <p:cNvPr id="46" name="TextBox 45"/>
              <p:cNvSpPr txBox="1"/>
              <p:nvPr/>
            </p:nvSpPr>
            <p:spPr>
              <a:xfrm>
                <a:off x="5518676" y="6048768"/>
                <a:ext cx="2993127" cy="646331"/>
              </a:xfrm>
              <a:prstGeom prst="rect">
                <a:avLst/>
              </a:prstGeom>
              <a:noFill/>
            </p:spPr>
            <p:txBody>
              <a:bodyPr wrap="none" rtlCol="0">
                <a:spAutoFit/>
              </a:bodyPr>
              <a:lstStyle/>
              <a:p>
                <a:r>
                  <a:rPr lang="en-US" b="1" dirty="0" smtClean="0">
                    <a:solidFill>
                      <a:srgbClr val="0000CC"/>
                    </a:solidFill>
                  </a:rPr>
                  <a:t>Behavior at </a:t>
                </a:r>
                <a14:m>
                  <m:oMath xmlns:m="http://schemas.openxmlformats.org/officeDocument/2006/math">
                    <m:r>
                      <a:rPr lang="en-US" b="1" i="1" dirty="0" smtClean="0">
                        <a:solidFill>
                          <a:srgbClr val="0000CC"/>
                        </a:solidFill>
                        <a:latin typeface="Cambria Math" panose="02040503050406030204" pitchFamily="18" charset="0"/>
                      </a:rPr>
                      <m:t>∞</m:t>
                    </m:r>
                  </m:oMath>
                </a14:m>
                <a:r>
                  <a:rPr lang="en-US" b="1" dirty="0" smtClean="0">
                    <a:solidFill>
                      <a:srgbClr val="0000CC"/>
                    </a:solidFill>
                  </a:rPr>
                  <a:t> </a:t>
                </a:r>
              </a:p>
              <a:p>
                <a:r>
                  <a:rPr lang="en-US" b="1" dirty="0">
                    <a:solidFill>
                      <a:srgbClr val="0000CC"/>
                    </a:solidFill>
                  </a:rPr>
                  <a:t>o</a:t>
                </a:r>
                <a:r>
                  <a:rPr lang="en-US" b="1" dirty="0" smtClean="0">
                    <a:solidFill>
                      <a:srgbClr val="0000CC"/>
                    </a:solidFill>
                  </a:rPr>
                  <a:t>r appropriate upper limit</a:t>
                </a:r>
                <a:endParaRPr lang="en-US" b="1" dirty="0">
                  <a:solidFill>
                    <a:srgbClr val="0000CC"/>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518676" y="6048768"/>
                <a:ext cx="2993127" cy="646331"/>
              </a:xfrm>
              <a:prstGeom prst="rect">
                <a:avLst/>
              </a:prstGeom>
              <a:blipFill rotWithShape="0">
                <a:blip r:embed="rId8"/>
                <a:stretch>
                  <a:fillRect l="-1629" t="-4717" r="-1426" b="-14151"/>
                </a:stretch>
              </a:blipFill>
            </p:spPr>
            <p:txBody>
              <a:bodyPr/>
              <a:lstStyle/>
              <a:p>
                <a:r>
                  <a:rPr lang="en-US">
                    <a:noFill/>
                  </a:rPr>
                  <a:t> </a:t>
                </a:r>
              </a:p>
            </p:txBody>
          </p:sp>
        </mc:Fallback>
      </mc:AlternateContent>
      <p:cxnSp>
        <p:nvCxnSpPr>
          <p:cNvPr id="54" name="Straight Arrow Connector 53"/>
          <p:cNvCxnSpPr/>
          <p:nvPr/>
        </p:nvCxnSpPr>
        <p:spPr>
          <a:xfrm flipV="1">
            <a:off x="6285200" y="2046718"/>
            <a:ext cx="395" cy="461780"/>
          </a:xfrm>
          <a:prstGeom prst="straightConnector1">
            <a:avLst/>
          </a:prstGeom>
          <a:ln w="38100" cmpd="sng">
            <a:solidFill>
              <a:srgbClr val="FFC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6235415" y="1391619"/>
            <a:ext cx="395" cy="461780"/>
          </a:xfrm>
          <a:prstGeom prst="straightConnector1">
            <a:avLst/>
          </a:prstGeom>
          <a:ln w="38100" cmpd="sng">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6235020" y="1880231"/>
            <a:ext cx="395" cy="461780"/>
          </a:xfrm>
          <a:prstGeom prst="straightConnector1">
            <a:avLst/>
          </a:prstGeom>
          <a:ln w="38100" cmpd="sng">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80589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Monotonic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580290" y="787866"/>
                <a:ext cx="5199386" cy="7242367"/>
              </a:xfrm>
              <a:prstGeom prst="rect">
                <a:avLst/>
              </a:prstGeom>
            </p:spPr>
            <p:txBody>
              <a:bodyPr wrap="square">
                <a:spAutoFit/>
              </a:bodyPr>
              <a:lstStyle/>
              <a:p>
                <a:r>
                  <a:rPr lang="en-US" dirty="0" smtClean="0"/>
                  <a:t>Cases:</a:t>
                </a:r>
                <a:r>
                  <a:rPr lang="en-US" dirty="0"/>
                  <a:t> </a:t>
                </a:r>
                <a:r>
                  <a:rPr lang="en-US" b="1" dirty="0" smtClean="0"/>
                  <a:t>Values finite at 0 and </a:t>
                </a:r>
                <a14:m>
                  <m:oMath xmlns:m="http://schemas.openxmlformats.org/officeDocument/2006/math">
                    <m:r>
                      <a:rPr lang="en-US" b="1" i="1" smtClean="0">
                        <a:latin typeface="Cambria Math" panose="02040503050406030204" pitchFamily="18" charset="0"/>
                      </a:rPr>
                      <m:t>∞</m:t>
                    </m:r>
                  </m:oMath>
                </a14:m>
                <a:endParaRPr lang="en-US" b="1" dirty="0" smtClean="0"/>
              </a:p>
              <a:p>
                <a14:m>
                  <m:oMath xmlns:m="http://schemas.openxmlformats.org/officeDocument/2006/math">
                    <m:r>
                      <a:rPr lang="en-US" b="1" i="0" dirty="0" smtClean="0">
                        <a:latin typeface="Cambria Math" panose="02040503050406030204" pitchFamily="18" charset="0"/>
                      </a:rPr>
                      <m:t>𝐯𝐚𝐥𝐮𝐞</m:t>
                    </m:r>
                    <m:d>
                      <m:dPr>
                        <m:ctrlPr>
                          <a:rPr lang="en-US" b="1" i="1" dirty="0" smtClean="0">
                            <a:latin typeface="Cambria Math" panose="02040503050406030204" pitchFamily="18" charset="0"/>
                          </a:rPr>
                        </m:ctrlPr>
                      </m:dPr>
                      <m:e>
                        <m:r>
                          <a:rPr lang="en-US" b="1" i="1" dirty="0" smtClean="0">
                            <a:latin typeface="Cambria Math" panose="02040503050406030204" pitchFamily="18" charset="0"/>
                          </a:rPr>
                          <m:t>𝟎</m:t>
                        </m:r>
                      </m:e>
                    </m:d>
                    <m:r>
                      <a:rPr lang="en-US" b="1" i="1" dirty="0" smtClean="0">
                        <a:latin typeface="Cambria Math" panose="02040503050406030204" pitchFamily="18" charset="0"/>
                      </a:rPr>
                      <m:t>≥ </m:t>
                    </m:r>
                    <m:r>
                      <a:rPr lang="en-US" b="1" i="1" dirty="0" smtClean="0">
                        <a:latin typeface="Cambria Math" panose="02040503050406030204" pitchFamily="18" charset="0"/>
                      </a:rPr>
                      <m:t>𝟎</m:t>
                    </m:r>
                  </m:oMath>
                </a14:m>
                <a:r>
                  <a:rPr lang="en-US" b="1" dirty="0" smtClean="0"/>
                  <a:t>, slope(0) = 0; </a:t>
                </a:r>
                <a14:m>
                  <m:oMath xmlns:m="http://schemas.openxmlformats.org/officeDocument/2006/math">
                    <m:r>
                      <a:rPr lang="en-US" b="1" i="0" dirty="0" smtClean="0">
                        <a:latin typeface="Cambria Math" panose="02040503050406030204" pitchFamily="18" charset="0"/>
                        <a:ea typeface="Cambria Math" panose="02040503050406030204" pitchFamily="18" charset="0"/>
                      </a:rPr>
                      <m:t>𝐯𝐚𝐥𝐮𝐞</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r>
                      <a:rPr lang="en-US" b="1" i="0" dirty="0" smtClean="0">
                        <a:latin typeface="Cambria Math" panose="02040503050406030204" pitchFamily="18" charset="0"/>
                        <a:ea typeface="Cambria Math" panose="02040503050406030204" pitchFamily="18" charset="0"/>
                      </a:rPr>
                      <m:t>≥</m:t>
                    </m:r>
                    <m:r>
                      <a:rPr lang="en-US" b="1" i="0" dirty="0" smtClean="0">
                        <a:latin typeface="Cambria Math" panose="02040503050406030204" pitchFamily="18" charset="0"/>
                        <a:ea typeface="Cambria Math" panose="02040503050406030204" pitchFamily="18" charset="0"/>
                      </a:rPr>
                      <m:t>𝟎</m:t>
                    </m:r>
                  </m:oMath>
                </a14:m>
                <a:r>
                  <a:rPr lang="en-US" b="1" dirty="0" smtClean="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1" dirty="0" smtClean="0">
                            <a:latin typeface="Cambria Math" panose="02040503050406030204" pitchFamily="18" charset="0"/>
                          </a:rPr>
                          <m:t>∞</m:t>
                        </m:r>
                      </m:e>
                    </m:d>
                    <m:r>
                      <a:rPr lang="en-US" b="1" i="1" dirty="0" smtClean="0">
                        <a:latin typeface="Cambria Math" panose="02040503050406030204" pitchFamily="18" charset="0"/>
                      </a:rPr>
                      <m:t>= </m:t>
                    </m:r>
                    <m:r>
                      <a:rPr lang="en-US" b="1" i="1" dirty="0" smtClean="0">
                        <a:latin typeface="Cambria Math" panose="02040503050406030204" pitchFamily="18" charset="0"/>
                      </a:rPr>
                      <m:t>𝟎</m:t>
                    </m:r>
                  </m:oMath>
                </a14:m>
                <a:endParaRPr lang="en-US" b="1" dirty="0" smtClean="0"/>
              </a:p>
              <a:p>
                <a:endParaRPr lang="en-US" dirty="0" smtClean="0"/>
              </a:p>
              <a:p>
                <a:r>
                  <a:rPr lang="en-US" b="1" dirty="0" err="1" smtClean="0"/>
                  <a:t>Sigmoids</a:t>
                </a:r>
                <a:r>
                  <a:rPr lang="en-US" b="1" dirty="0" smtClean="0"/>
                  <a:t> with finite limits, </a:t>
                </a:r>
                <a:r>
                  <a:rPr lang="en-US" dirty="0" smtClean="0"/>
                  <a:t>Examples: </a:t>
                </a:r>
              </a:p>
              <a:p>
                <a:pPr lvl="1"/>
                <a:r>
                  <a:rPr lang="en-US" dirty="0" smtClean="0"/>
                  <a:t>Increasing Hill Function </a:t>
                </a:r>
                <a14:m>
                  <m:oMath xmlns:m="http://schemas.openxmlformats.org/officeDocument/2006/math">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𝑛</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𝑛</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𝑛</m:t>
                            </m:r>
                          </m:sup>
                        </m:sSup>
                      </m:den>
                    </m:f>
                  </m:oMath>
                </a14:m>
                <a:r>
                  <a:rPr lang="en-US" dirty="0" smtClean="0"/>
                  <a:t>,  </a:t>
                </a:r>
                <a14:m>
                  <m:oMath xmlns:m="http://schemas.openxmlformats.org/officeDocument/2006/math">
                    <m:r>
                      <a:rPr lang="en-US" i="1" dirty="0" smtClean="0">
                        <a:latin typeface="Cambria Math" panose="02040503050406030204" pitchFamily="18" charset="0"/>
                      </a:rPr>
                      <m:t>𝑛</m:t>
                    </m:r>
                    <m:r>
                      <a:rPr lang="en-US" i="1" dirty="0" smtClean="0">
                        <a:latin typeface="Cambria Math" panose="02040503050406030204" pitchFamily="18" charset="0"/>
                      </a:rPr>
                      <m:t>&gt;1</m:t>
                    </m:r>
                  </m:oMath>
                </a14:m>
                <a:r>
                  <a:rPr lang="en-US" dirty="0" smtClean="0"/>
                  <a:t> </a:t>
                </a:r>
              </a:p>
              <a:p>
                <a:pPr lvl="1"/>
                <a:r>
                  <a:rPr lang="en-US" dirty="0" smtClean="0"/>
                  <a:t>Decreasing</a:t>
                </a:r>
                <a:r>
                  <a:rPr lang="en-US" dirty="0"/>
                  <a:t> </a:t>
                </a:r>
                <a:r>
                  <a:rPr lang="en-US" dirty="0" smtClean="0"/>
                  <a:t>Hill Function </a:t>
                </a:r>
                <a14:m>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b="0" i="1" smtClean="0">
                                <a:latin typeface="Cambria Math" panose="02040503050406030204" pitchFamily="18" charset="0"/>
                              </a:rPr>
                              <m:t>𝐾</m:t>
                            </m:r>
                          </m:e>
                          <m:sup>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oMath>
                </a14:m>
                <a:r>
                  <a:rPr lang="en-US" dirty="0"/>
                  <a:t>,  </a:t>
                </a:r>
                <a14:m>
                  <m:oMath xmlns:m="http://schemas.openxmlformats.org/officeDocument/2006/math">
                    <m:r>
                      <a:rPr lang="en-US" i="1" dirty="0">
                        <a:latin typeface="Cambria Math" panose="02040503050406030204" pitchFamily="18" charset="0"/>
                      </a:rPr>
                      <m:t>𝑛</m:t>
                    </m:r>
                    <m:r>
                      <a:rPr lang="en-US" i="1" dirty="0">
                        <a:latin typeface="Cambria Math" panose="02040503050406030204" pitchFamily="18" charset="0"/>
                      </a:rPr>
                      <m:t>&gt;1</m:t>
                    </m:r>
                  </m:oMath>
                </a14:m>
                <a:endParaRPr lang="en-US" dirty="0"/>
              </a:p>
              <a:p>
                <a:endParaRPr lang="en-US" dirty="0" smtClean="0"/>
              </a:p>
              <a:p>
                <a:r>
                  <a:rPr lang="en-US" b="1" dirty="0" smtClean="0"/>
                  <a:t>Bounded Decay, </a:t>
                </a:r>
                <a:r>
                  <a:rPr lang="en-US" dirty="0"/>
                  <a:t>Examples: </a:t>
                </a:r>
                <a:endParaRPr lang="en-US" dirty="0" smtClean="0"/>
              </a:p>
              <a:p>
                <a:r>
                  <a:rPr lang="en-US" dirty="0" smtClean="0"/>
                  <a:t>Increasing </a:t>
                </a:r>
                <a:r>
                  <a:rPr lang="en-US" dirty="0" err="1"/>
                  <a:t>Michaelis</a:t>
                </a:r>
                <a:r>
                  <a:rPr lang="en-US" dirty="0"/>
                  <a:t> function, </a:t>
                </a:r>
                <a14:m>
                  <m:oMath xmlns:m="http://schemas.openxmlformats.org/officeDocument/2006/math">
                    <m:f>
                      <m:fPr>
                        <m:ctrlPr>
                          <a:rPr lang="en-US" i="1" dirty="0">
                            <a:latin typeface="Cambria Math" panose="02040503050406030204" pitchFamily="18" charset="0"/>
                          </a:rPr>
                        </m:ctrlPr>
                      </m:fPr>
                      <m:num>
                        <m:r>
                          <a:rPr lang="en-US" i="1" dirty="0">
                            <a:latin typeface="Cambria Math" panose="02040503050406030204" pitchFamily="18" charset="0"/>
                          </a:rPr>
                          <m:t>𝑥</m:t>
                        </m:r>
                      </m:num>
                      <m:den>
                        <m:r>
                          <a:rPr lang="en-US" b="0" i="1" dirty="0" smtClean="0">
                            <a:latin typeface="Cambria Math" panose="02040503050406030204" pitchFamily="18" charset="0"/>
                          </a:rPr>
                          <m:t>𝐾</m:t>
                        </m:r>
                        <m:r>
                          <a:rPr lang="en-US" i="1" dirty="0">
                            <a:latin typeface="Cambria Math" panose="02040503050406030204" pitchFamily="18" charset="0"/>
                          </a:rPr>
                          <m:t>+</m:t>
                        </m:r>
                        <m:r>
                          <a:rPr lang="en-US" i="1" dirty="0">
                            <a:latin typeface="Cambria Math" panose="02040503050406030204" pitchFamily="18" charset="0"/>
                          </a:rPr>
                          <m:t>𝑥</m:t>
                        </m:r>
                      </m:den>
                    </m:f>
                  </m:oMath>
                </a14:m>
                <a:endParaRPr lang="en-US" dirty="0"/>
              </a:p>
              <a:p>
                <a:r>
                  <a:rPr lang="en-US" dirty="0"/>
                  <a:t>Exponential increasing relaxation: </a:t>
                </a:r>
                <a14:m>
                  <m:oMath xmlns:m="http://schemas.openxmlformats.org/officeDocument/2006/math">
                    <m:r>
                      <a:rPr lang="en-US" i="1" dirty="0">
                        <a:latin typeface="Cambria Math" panose="02040503050406030204" pitchFamily="18" charset="0"/>
                      </a:rPr>
                      <m:t>1−</m:t>
                    </m:r>
                    <m:sSup>
                      <m:sSupPr>
                        <m:ctrlPr>
                          <a:rPr lang="en-US" i="1" dirty="0">
                            <a:latin typeface="Cambria Math" panose="02040503050406030204" pitchFamily="18" charset="0"/>
                          </a:rPr>
                        </m:ctrlPr>
                      </m:sSupPr>
                      <m:e>
                        <m:r>
                          <a:rPr lang="en-US" i="1" dirty="0">
                            <a:latin typeface="Cambria Math" panose="02040503050406030204" pitchFamily="18" charset="0"/>
                          </a:rPr>
                          <m:t>𝑒</m:t>
                        </m:r>
                      </m:e>
                      <m:sup>
                        <m:r>
                          <a:rPr lang="en-US" i="1" dirty="0">
                            <a:latin typeface="Cambria Math" panose="02040503050406030204" pitchFamily="18" charset="0"/>
                          </a:rPr>
                          <m:t>−</m:t>
                        </m:r>
                        <m:r>
                          <a:rPr lang="en-US" b="0" i="1" dirty="0" smtClean="0">
                            <a:latin typeface="Cambria Math" panose="02040503050406030204" pitchFamily="18" charset="0"/>
                          </a:rPr>
                          <m:t>𝑎</m:t>
                        </m:r>
                        <m:r>
                          <a:rPr lang="en-US" i="1" dirty="0">
                            <a:latin typeface="Cambria Math" panose="02040503050406030204" pitchFamily="18" charset="0"/>
                          </a:rPr>
                          <m:t>𝑥</m:t>
                        </m:r>
                      </m:sup>
                    </m:sSup>
                  </m:oMath>
                </a14:m>
                <a:endParaRPr lang="en-US" dirty="0"/>
              </a:p>
              <a:p>
                <a:r>
                  <a:rPr lang="en-US" dirty="0"/>
                  <a:t>Decreasing </a:t>
                </a:r>
                <a:r>
                  <a:rPr lang="en-US" dirty="0" err="1"/>
                  <a:t>Michaelis</a:t>
                </a:r>
                <a:r>
                  <a:rPr lang="en-US" dirty="0"/>
                  <a:t> function, </a:t>
                </a:r>
                <a14:m>
                  <m:oMath xmlns:m="http://schemas.openxmlformats.org/officeDocument/2006/math">
                    <m:f>
                      <m:fPr>
                        <m:ctrlPr>
                          <a:rPr lang="en-US" i="1" dirty="0">
                            <a:latin typeface="Cambria Math" panose="02040503050406030204" pitchFamily="18" charset="0"/>
                          </a:rPr>
                        </m:ctrlPr>
                      </m:fPr>
                      <m:num>
                        <m:r>
                          <a:rPr lang="en-US" b="0" i="1" dirty="0" smtClean="0">
                            <a:latin typeface="Cambria Math" panose="02040503050406030204" pitchFamily="18" charset="0"/>
                          </a:rPr>
                          <m:t>𝐾</m:t>
                        </m:r>
                      </m:num>
                      <m:den>
                        <m:r>
                          <a:rPr lang="en-US" b="0" i="1" dirty="0" smtClean="0">
                            <a:latin typeface="Cambria Math" panose="02040503050406030204" pitchFamily="18" charset="0"/>
                          </a:rPr>
                          <m:t>𝐾</m:t>
                        </m:r>
                        <m:r>
                          <a:rPr lang="en-US" i="1" dirty="0">
                            <a:latin typeface="Cambria Math" panose="02040503050406030204" pitchFamily="18" charset="0"/>
                          </a:rPr>
                          <m:t>+</m:t>
                        </m:r>
                        <m:r>
                          <a:rPr lang="en-US" i="1" dirty="0">
                            <a:latin typeface="Cambria Math" panose="02040503050406030204" pitchFamily="18" charset="0"/>
                          </a:rPr>
                          <m:t>𝑥</m:t>
                        </m:r>
                      </m:den>
                    </m:f>
                  </m:oMath>
                </a14:m>
                <a:endParaRPr lang="en-US" dirty="0"/>
              </a:p>
              <a:p>
                <a:r>
                  <a:rPr lang="en-US" dirty="0"/>
                  <a:t>Exponential decreasing relaxation: </a:t>
                </a:r>
                <a14:m>
                  <m:oMath xmlns:m="http://schemas.openxmlformats.org/officeDocument/2006/math">
                    <m:sSup>
                      <m:sSupPr>
                        <m:ctrlPr>
                          <a:rPr lang="en-US" i="1" dirty="0">
                            <a:latin typeface="Cambria Math" panose="02040503050406030204" pitchFamily="18" charset="0"/>
                          </a:rPr>
                        </m:ctrlPr>
                      </m:sSupPr>
                      <m:e>
                        <m:r>
                          <a:rPr lang="en-US" i="1" dirty="0">
                            <a:latin typeface="Cambria Math" panose="02040503050406030204" pitchFamily="18" charset="0"/>
                          </a:rPr>
                          <m:t>𝑒</m:t>
                        </m:r>
                      </m:e>
                      <m:sup>
                        <m:r>
                          <a:rPr lang="en-US" i="1" dirty="0">
                            <a:latin typeface="Cambria Math" panose="02040503050406030204" pitchFamily="18" charset="0"/>
                          </a:rPr>
                          <m:t>−</m:t>
                        </m:r>
                        <m:r>
                          <a:rPr lang="en-US" b="0" i="1" dirty="0" smtClean="0">
                            <a:latin typeface="Cambria Math" panose="02040503050406030204" pitchFamily="18" charset="0"/>
                          </a:rPr>
                          <m:t>𝑎</m:t>
                        </m:r>
                        <m:r>
                          <a:rPr lang="en-US" i="1" dirty="0">
                            <a:latin typeface="Cambria Math" panose="02040503050406030204" pitchFamily="18" charset="0"/>
                          </a:rPr>
                          <m:t>𝑥</m:t>
                        </m:r>
                      </m:sup>
                    </m:sSup>
                  </m:oMath>
                </a14:m>
                <a:endParaRPr lang="en-US" b="0" dirty="0" smtClean="0"/>
              </a:p>
              <a:p>
                <a:r>
                  <a:rPr lang="en-US" dirty="0"/>
                  <a:t>Increasing Hill function with fractional exponent, </a:t>
                </a:r>
                <a14:m>
                  <m:oMath xmlns:m="http://schemas.openxmlformats.org/officeDocument/2006/math">
                    <m:f>
                      <m:fPr>
                        <m:ctrlPr>
                          <a:rPr lang="en-US" i="1" dirty="0">
                            <a:latin typeface="Cambria Math" panose="02040503050406030204" pitchFamily="18" charset="0"/>
                          </a:rPr>
                        </m:ctrlPr>
                      </m:fPr>
                      <m:num>
                        <m:sSup>
                          <m:sSupPr>
                            <m:ctrlPr>
                              <a:rPr lang="en-US" i="1" dirty="0">
                                <a:latin typeface="Cambria Math" panose="02040503050406030204" pitchFamily="18" charset="0"/>
                              </a:rPr>
                            </m:ctrlPr>
                          </m:sSupPr>
                          <m:e>
                            <m:r>
                              <a:rPr lang="en-US" i="1" dirty="0">
                                <a:latin typeface="Cambria Math" panose="02040503050406030204" pitchFamily="18" charset="0"/>
                              </a:rPr>
                              <m:t>𝑥</m:t>
                            </m:r>
                          </m:e>
                          <m:sup>
                            <m:r>
                              <a:rPr lang="en-US" i="1" dirty="0">
                                <a:latin typeface="Cambria Math" panose="02040503050406030204" pitchFamily="18" charset="0"/>
                              </a:rPr>
                              <m:t>𝑛</m:t>
                            </m:r>
                          </m:sup>
                        </m:sSup>
                      </m:num>
                      <m:den>
                        <m:sSup>
                          <m:sSupPr>
                            <m:ctrlPr>
                              <a:rPr lang="en-US" i="1" dirty="0">
                                <a:latin typeface="Cambria Math" panose="02040503050406030204" pitchFamily="18" charset="0"/>
                              </a:rPr>
                            </m:ctrlPr>
                          </m:sSupPr>
                          <m:e>
                            <m:r>
                              <a:rPr lang="en-US" i="1" dirty="0">
                                <a:latin typeface="Cambria Math" panose="02040503050406030204" pitchFamily="18" charset="0"/>
                              </a:rPr>
                              <m:t>𝐾</m:t>
                            </m:r>
                          </m:e>
                          <m:sup>
                            <m:r>
                              <a:rPr lang="en-US" i="1" dirty="0">
                                <a:latin typeface="Cambria Math" panose="02040503050406030204" pitchFamily="18" charset="0"/>
                              </a:rPr>
                              <m:t>𝑛</m:t>
                            </m:r>
                          </m:sup>
                        </m:sSup>
                        <m:r>
                          <a:rPr lang="en-US" i="1" dirty="0">
                            <a:latin typeface="Cambria Math" panose="02040503050406030204" pitchFamily="18" charset="0"/>
                          </a:rPr>
                          <m:t>+</m:t>
                        </m:r>
                        <m:sSup>
                          <m:sSupPr>
                            <m:ctrlPr>
                              <a:rPr lang="en-US" i="1" dirty="0">
                                <a:latin typeface="Cambria Math" panose="02040503050406030204" pitchFamily="18" charset="0"/>
                              </a:rPr>
                            </m:ctrlPr>
                          </m:sSupPr>
                          <m:e>
                            <m:r>
                              <a:rPr lang="en-US" i="1" dirty="0">
                                <a:latin typeface="Cambria Math" panose="02040503050406030204" pitchFamily="18" charset="0"/>
                              </a:rPr>
                              <m:t>𝑥</m:t>
                            </m:r>
                          </m:e>
                          <m:sup>
                            <m:r>
                              <a:rPr lang="en-US" i="1" dirty="0">
                                <a:latin typeface="Cambria Math" panose="02040503050406030204" pitchFamily="18" charset="0"/>
                              </a:rPr>
                              <m:t>𝑛</m:t>
                            </m:r>
                          </m:sup>
                        </m:sSup>
                      </m:den>
                    </m:f>
                    <m:r>
                      <a:rPr lang="en-US" i="1" dirty="0">
                        <a:latin typeface="Cambria Math" panose="02040503050406030204" pitchFamily="18" charset="0"/>
                      </a:rPr>
                      <m:t>, 0&lt;</m:t>
                    </m:r>
                    <m:r>
                      <a:rPr lang="en-US" i="1" dirty="0">
                        <a:latin typeface="Cambria Math" panose="02040503050406030204" pitchFamily="18" charset="0"/>
                      </a:rPr>
                      <m:t>𝑛</m:t>
                    </m:r>
                    <m:r>
                      <a:rPr lang="en-US" i="1" dirty="0">
                        <a:latin typeface="Cambria Math" panose="02040503050406030204" pitchFamily="18" charset="0"/>
                      </a:rPr>
                      <m:t>&lt;1</m:t>
                    </m:r>
                  </m:oMath>
                </a14:m>
                <a:endParaRPr lang="en-US" dirty="0"/>
              </a:p>
              <a:p>
                <a:r>
                  <a:rPr lang="en-US" dirty="0"/>
                  <a:t>Decreasing Hill function with fractional exponent, </a:t>
                </a:r>
                <a14:m>
                  <m:oMath xmlns:m="http://schemas.openxmlformats.org/officeDocument/2006/math">
                    <m:f>
                      <m:fPr>
                        <m:ctrlPr>
                          <a:rPr lang="en-US" i="1" dirty="0">
                            <a:latin typeface="Cambria Math" panose="02040503050406030204" pitchFamily="18" charset="0"/>
                          </a:rPr>
                        </m:ctrlPr>
                      </m:fPr>
                      <m:num>
                        <m:sSup>
                          <m:sSupPr>
                            <m:ctrlPr>
                              <a:rPr lang="en-US" i="1" dirty="0">
                                <a:latin typeface="Cambria Math" panose="02040503050406030204" pitchFamily="18" charset="0"/>
                              </a:rPr>
                            </m:ctrlPr>
                          </m:sSupPr>
                          <m:e>
                            <m:r>
                              <a:rPr lang="en-US" i="1" dirty="0">
                                <a:latin typeface="Cambria Math" panose="02040503050406030204" pitchFamily="18" charset="0"/>
                              </a:rPr>
                              <m:t>𝐾</m:t>
                            </m:r>
                          </m:e>
                          <m:sup>
                            <m:r>
                              <a:rPr lang="en-US" i="1" dirty="0">
                                <a:latin typeface="Cambria Math" panose="02040503050406030204" pitchFamily="18" charset="0"/>
                              </a:rPr>
                              <m:t>𝑛</m:t>
                            </m:r>
                          </m:sup>
                        </m:sSup>
                      </m:num>
                      <m:den>
                        <m:sSup>
                          <m:sSupPr>
                            <m:ctrlPr>
                              <a:rPr lang="en-US" i="1" dirty="0">
                                <a:latin typeface="Cambria Math" panose="02040503050406030204" pitchFamily="18" charset="0"/>
                              </a:rPr>
                            </m:ctrlPr>
                          </m:sSupPr>
                          <m:e>
                            <m:r>
                              <a:rPr lang="en-US" i="1" dirty="0">
                                <a:latin typeface="Cambria Math" panose="02040503050406030204" pitchFamily="18" charset="0"/>
                              </a:rPr>
                              <m:t>𝐾</m:t>
                            </m:r>
                          </m:e>
                          <m:sup>
                            <m:r>
                              <a:rPr lang="en-US" i="1" dirty="0">
                                <a:latin typeface="Cambria Math" panose="02040503050406030204" pitchFamily="18" charset="0"/>
                              </a:rPr>
                              <m:t>𝑛</m:t>
                            </m:r>
                          </m:sup>
                        </m:sSup>
                        <m:r>
                          <a:rPr lang="en-US" i="1" dirty="0">
                            <a:latin typeface="Cambria Math" panose="02040503050406030204" pitchFamily="18" charset="0"/>
                          </a:rPr>
                          <m:t>+</m:t>
                        </m:r>
                        <m:sSup>
                          <m:sSupPr>
                            <m:ctrlPr>
                              <a:rPr lang="en-US" i="1" dirty="0">
                                <a:latin typeface="Cambria Math" panose="02040503050406030204" pitchFamily="18" charset="0"/>
                              </a:rPr>
                            </m:ctrlPr>
                          </m:sSupPr>
                          <m:e>
                            <m:r>
                              <a:rPr lang="en-US" i="1" dirty="0">
                                <a:latin typeface="Cambria Math" panose="02040503050406030204" pitchFamily="18" charset="0"/>
                              </a:rPr>
                              <m:t>𝑥</m:t>
                            </m:r>
                          </m:e>
                          <m:sup>
                            <m:r>
                              <a:rPr lang="en-US" i="1" dirty="0">
                                <a:latin typeface="Cambria Math" panose="02040503050406030204" pitchFamily="18" charset="0"/>
                              </a:rPr>
                              <m:t>𝑛</m:t>
                            </m:r>
                          </m:sup>
                        </m:sSup>
                      </m:den>
                    </m:f>
                    <m:r>
                      <a:rPr lang="en-US" i="1" dirty="0">
                        <a:latin typeface="Cambria Math" panose="02040503050406030204" pitchFamily="18" charset="0"/>
                      </a:rPr>
                      <m:t>, 0&lt;</m:t>
                    </m:r>
                    <m:r>
                      <a:rPr lang="en-US" i="1" dirty="0">
                        <a:latin typeface="Cambria Math" panose="02040503050406030204" pitchFamily="18" charset="0"/>
                      </a:rPr>
                      <m:t>𝑛</m:t>
                    </m:r>
                    <m:r>
                      <a:rPr lang="en-US" i="1" dirty="0">
                        <a:latin typeface="Cambria Math" panose="02040503050406030204" pitchFamily="18" charset="0"/>
                      </a:rPr>
                      <m:t>&lt;1</m:t>
                    </m:r>
                  </m:oMath>
                </a14:m>
                <a:endParaRPr lang="en-US" dirty="0"/>
              </a:p>
              <a:p>
                <a:r>
                  <a:rPr lang="en-US" dirty="0"/>
                  <a:t>Inverse logarithm, </a:t>
                </a:r>
                <a14:m>
                  <m:oMath xmlns:m="http://schemas.openxmlformats.org/officeDocument/2006/math">
                    <m:r>
                      <a:rPr lang="en-US" i="1">
                        <a:latin typeface="Cambria Math" panose="02040503050406030204" pitchFamily="18" charset="0"/>
                      </a:rPr>
                      <m:t>1/</m:t>
                    </m:r>
                    <m:r>
                      <m:rPr>
                        <m:sty m:val="p"/>
                      </m:rPr>
                      <a:rPr lang="en-US">
                        <a:latin typeface="Cambria Math" panose="02040503050406030204" pitchFamily="18" charset="0"/>
                      </a:rPr>
                      <m:t>log</m:t>
                    </m:r>
                    <m:r>
                      <a:rPr lang="en-US" i="1">
                        <a:latin typeface="Cambria Math" panose="02040503050406030204" pitchFamily="18" charset="0"/>
                      </a:rPr>
                      <m:t>⁡(10(</m:t>
                    </m:r>
                    <m:r>
                      <a:rPr lang="en-US" i="1">
                        <a:latin typeface="Cambria Math" panose="02040503050406030204" pitchFamily="18" charset="0"/>
                      </a:rPr>
                      <m:t>𝑥</m:t>
                    </m:r>
                    <m:r>
                      <a:rPr lang="en-US" i="1">
                        <a:latin typeface="Cambria Math" panose="02040503050406030204" pitchFamily="18" charset="0"/>
                      </a:rPr>
                      <m:t>+1))</m:t>
                    </m:r>
                  </m:oMath>
                </a14:m>
                <a:endParaRPr lang="en-US" dirty="0"/>
              </a:p>
              <a:p>
                <a:endParaRPr lang="en-US" b="0" dirty="0" smtClean="0"/>
              </a:p>
              <a:p>
                <a:pPr lvl="1"/>
                <a:endParaRPr lang="en-US" dirty="0"/>
              </a:p>
              <a:p>
                <a:endParaRPr lang="en-US" dirty="0"/>
              </a:p>
              <a:p>
                <a:endParaRPr lang="en-US" dirty="0" smtClean="0"/>
              </a:p>
              <a:p>
                <a:endParaRPr lang="en-US" dirty="0"/>
              </a:p>
            </p:txBody>
          </p:sp>
        </mc:Choice>
        <mc:Fallback xmlns="">
          <p:sp>
            <p:nvSpPr>
              <p:cNvPr id="32" name="Rectangle 31"/>
              <p:cNvSpPr>
                <a:spLocks noRot="1" noChangeAspect="1" noMove="1" noResize="1" noEditPoints="1" noAdjustHandles="1" noChangeArrowheads="1" noChangeShapeType="1" noTextEdit="1"/>
              </p:cNvSpPr>
              <p:nvPr/>
            </p:nvSpPr>
            <p:spPr>
              <a:xfrm>
                <a:off x="580290" y="787866"/>
                <a:ext cx="5199386" cy="7242367"/>
              </a:xfrm>
              <a:prstGeom prst="rect">
                <a:avLst/>
              </a:prstGeom>
              <a:blipFill rotWithShape="0">
                <a:blip r:embed="rId5"/>
                <a:stretch>
                  <a:fillRect l="-938" t="-421" r="-586"/>
                </a:stretch>
              </a:blipFill>
            </p:spPr>
            <p:txBody>
              <a:bodyPr/>
              <a:lstStyle/>
              <a:p>
                <a:r>
                  <a:rPr lang="en-US">
                    <a:noFill/>
                  </a:rPr>
                  <a:t> </a:t>
                </a:r>
              </a:p>
            </p:txBody>
          </p:sp>
        </mc:Fallback>
      </mc:AlternateContent>
      <p:grpSp>
        <p:nvGrpSpPr>
          <p:cNvPr id="6" name="Group 5"/>
          <p:cNvGrpSpPr/>
          <p:nvPr/>
        </p:nvGrpSpPr>
        <p:grpSpPr>
          <a:xfrm>
            <a:off x="5846522" y="807616"/>
            <a:ext cx="2846153" cy="1420215"/>
            <a:chOff x="5846522" y="807616"/>
            <a:chExt cx="2846153" cy="1420215"/>
          </a:xfrm>
        </p:grpSpPr>
        <p:sp>
          <p:nvSpPr>
            <p:cNvPr id="2" name="Freeform 1"/>
            <p:cNvSpPr/>
            <p:nvPr/>
          </p:nvSpPr>
          <p:spPr>
            <a:xfrm>
              <a:off x="6334812" y="1316760"/>
              <a:ext cx="1282046" cy="516198"/>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16198">
                  <a:moveTo>
                    <a:pt x="0" y="493187"/>
                  </a:moveTo>
                  <a:cubicBezTo>
                    <a:pt x="71487" y="521467"/>
                    <a:pt x="322083" y="526181"/>
                    <a:pt x="414780" y="493187"/>
                  </a:cubicBezTo>
                  <a:cubicBezTo>
                    <a:pt x="507477" y="460193"/>
                    <a:pt x="496479" y="372210"/>
                    <a:pt x="556182" y="295225"/>
                  </a:cubicBezTo>
                  <a:cubicBezTo>
                    <a:pt x="615885" y="218240"/>
                    <a:pt x="685016" y="79980"/>
                    <a:pt x="772999" y="31275"/>
                  </a:cubicBezTo>
                  <a:cubicBezTo>
                    <a:pt x="860982" y="-17430"/>
                    <a:pt x="999242" y="6135"/>
                    <a:pt x="1084083" y="2993"/>
                  </a:cubicBezTo>
                  <a:cubicBezTo>
                    <a:pt x="1168924" y="-149"/>
                    <a:pt x="1243553" y="6136"/>
                    <a:pt x="1282046" y="124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5846522" y="807616"/>
              <a:ext cx="2846153" cy="1420215"/>
              <a:chOff x="5846522" y="807616"/>
              <a:chExt cx="2846153" cy="1420215"/>
            </a:xfrm>
          </p:grpSpPr>
          <p:sp>
            <p:nvSpPr>
              <p:cNvPr id="35" name="TextBox 34"/>
              <p:cNvSpPr txBox="1"/>
              <p:nvPr/>
            </p:nvSpPr>
            <p:spPr>
              <a:xfrm>
                <a:off x="6948019" y="1470492"/>
                <a:ext cx="1669047" cy="338554"/>
              </a:xfrm>
              <a:prstGeom prst="rect">
                <a:avLst/>
              </a:prstGeom>
              <a:noFill/>
            </p:spPr>
            <p:txBody>
              <a:bodyPr wrap="none" rtlCol="0">
                <a:spAutoFit/>
              </a:bodyPr>
              <a:lstStyle/>
              <a:p>
                <a:r>
                  <a:rPr lang="en-US" sz="1600" b="1" dirty="0" smtClean="0">
                    <a:solidFill>
                      <a:schemeClr val="tx2"/>
                    </a:solidFill>
                  </a:rPr>
                  <a:t>Inflection Point</a:t>
                </a:r>
                <a:endParaRPr lang="en-US" sz="1600" b="1" dirty="0">
                  <a:solidFill>
                    <a:schemeClr val="tx2"/>
                  </a:solidFill>
                </a:endParaRPr>
              </a:p>
            </p:txBody>
          </p:sp>
          <p:grpSp>
            <p:nvGrpSpPr>
              <p:cNvPr id="4" name="Group 3"/>
              <p:cNvGrpSpPr/>
              <p:nvPr/>
            </p:nvGrpSpPr>
            <p:grpSpPr>
              <a:xfrm>
                <a:off x="5846522" y="807616"/>
                <a:ext cx="2846153" cy="1420215"/>
                <a:chOff x="5846522" y="807616"/>
                <a:chExt cx="2846153" cy="1420215"/>
              </a:xfrm>
            </p:grpSpPr>
            <p:grpSp>
              <p:nvGrpSpPr>
                <p:cNvPr id="85" name="Group 84"/>
                <p:cNvGrpSpPr/>
                <p:nvPr/>
              </p:nvGrpSpPr>
              <p:grpSpPr>
                <a:xfrm>
                  <a:off x="5846522" y="973058"/>
                  <a:ext cx="2412143" cy="1254773"/>
                  <a:chOff x="484188" y="1890273"/>
                  <a:chExt cx="2412143" cy="1254773"/>
                </a:xfrm>
              </p:grpSpPr>
              <p:grpSp>
                <p:nvGrpSpPr>
                  <p:cNvPr id="87" name="Group 86"/>
                  <p:cNvGrpSpPr/>
                  <p:nvPr/>
                </p:nvGrpSpPr>
                <p:grpSpPr>
                  <a:xfrm>
                    <a:off x="484188" y="1890273"/>
                    <a:ext cx="1717404" cy="1254773"/>
                    <a:chOff x="6553200" y="3124200"/>
                    <a:chExt cx="1717404" cy="1254773"/>
                  </a:xfrm>
                </p:grpSpPr>
                <p:grpSp>
                  <p:nvGrpSpPr>
                    <p:cNvPr id="95" name="Group 94"/>
                    <p:cNvGrpSpPr/>
                    <p:nvPr/>
                  </p:nvGrpSpPr>
                  <p:grpSpPr>
                    <a:xfrm>
                      <a:off x="6553200" y="3124200"/>
                      <a:ext cx="1717404" cy="1254773"/>
                      <a:chOff x="2221414" y="2672593"/>
                      <a:chExt cx="1717404" cy="1254773"/>
                    </a:xfrm>
                  </p:grpSpPr>
                  <p:grpSp>
                    <p:nvGrpSpPr>
                      <p:cNvPr id="101" name="Group 100"/>
                      <p:cNvGrpSpPr/>
                      <p:nvPr/>
                    </p:nvGrpSpPr>
                    <p:grpSpPr>
                      <a:xfrm>
                        <a:off x="2221414" y="2672593"/>
                        <a:ext cx="1656397" cy="914400"/>
                        <a:chOff x="2221414" y="2672593"/>
                        <a:chExt cx="1656397" cy="914400"/>
                      </a:xfrm>
                    </p:grpSpPr>
                    <p:grpSp>
                      <p:nvGrpSpPr>
                        <p:cNvPr id="103" name="Group 102"/>
                        <p:cNvGrpSpPr/>
                        <p:nvPr/>
                      </p:nvGrpSpPr>
                      <p:grpSpPr>
                        <a:xfrm>
                          <a:off x="2658611" y="2672593"/>
                          <a:ext cx="1219200" cy="914400"/>
                          <a:chOff x="2658611" y="2672593"/>
                          <a:chExt cx="1219200" cy="914400"/>
                        </a:xfrm>
                      </p:grpSpPr>
                      <p:cxnSp>
                        <p:nvCxnSpPr>
                          <p:cNvPr id="105" name="Straight Arrow Connector 10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2" name="TextBox 10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96" name="Straight Arrow Connector 95"/>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92" name="Straight Arrow Connector 91"/>
                  <p:cNvCxnSpPr/>
                  <p:nvPr/>
                </p:nvCxnSpPr>
                <p:spPr>
                  <a:xfrm>
                    <a:off x="2286731" y="225975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31" name="Straight Arrow Connector 30"/>
                <p:cNvCxnSpPr/>
                <p:nvPr/>
              </p:nvCxnSpPr>
              <p:spPr>
                <a:xfrm>
                  <a:off x="6953968" y="1128765"/>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723242" y="1131938"/>
                  <a:ext cx="505185" cy="744413"/>
                </a:xfrm>
                <a:prstGeom prst="straightConnector1">
                  <a:avLst/>
                </a:prstGeom>
                <a:ln w="25400">
                  <a:solidFill>
                    <a:srgbClr val="00CC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955747" y="807616"/>
                  <a:ext cx="742511" cy="338554"/>
                </a:xfrm>
                <a:prstGeom prst="rect">
                  <a:avLst/>
                </a:prstGeom>
                <a:noFill/>
              </p:spPr>
              <p:txBody>
                <a:bodyPr wrap="none" rtlCol="0">
                  <a:spAutoFit/>
                </a:bodyPr>
                <a:lstStyle/>
                <a:p>
                  <a:r>
                    <a:rPr lang="en-US" sz="1600" b="1" dirty="0" smtClean="0">
                      <a:solidFill>
                        <a:srgbClr val="92D050"/>
                      </a:solidFill>
                    </a:rPr>
                    <a:t>Slope</a:t>
                  </a:r>
                  <a:endParaRPr lang="en-US" sz="1600" b="1" dirty="0">
                    <a:solidFill>
                      <a:srgbClr val="92D050"/>
                    </a:solidFill>
                  </a:endParaRPr>
                </a:p>
              </p:txBody>
            </p:sp>
            <mc:AlternateContent xmlns:mc="http://schemas.openxmlformats.org/markup-compatibility/2006" xmlns:a14="http://schemas.microsoft.com/office/drawing/2010/main">
              <mc:Choice Requires="a14">
                <p:sp>
                  <p:nvSpPr>
                    <p:cNvPr id="36" name="TextBox 35"/>
                    <p:cNvSpPr txBox="1"/>
                    <p:nvPr/>
                  </p:nvSpPr>
                  <p:spPr>
                    <a:xfrm>
                      <a:off x="7557044" y="978206"/>
                      <a:ext cx="113563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dirty="0">
                                <a:solidFill>
                                  <a:srgbClr val="0000CC"/>
                                </a:solidFill>
                                <a:latin typeface="Cambria Math" panose="02040503050406030204" pitchFamily="18" charset="0"/>
                              </a:rPr>
                              <m:t>𝐕𝐚𝐥𝐮𝐞</m:t>
                            </m:r>
                            <m:d>
                              <m:dPr>
                                <m:ctrlPr>
                                  <a:rPr lang="en-US" sz="1600" b="1" i="1" dirty="0">
                                    <a:solidFill>
                                      <a:srgbClr val="0000CC"/>
                                    </a:solidFill>
                                    <a:latin typeface="Cambria Math" panose="02040503050406030204" pitchFamily="18" charset="0"/>
                                  </a:rPr>
                                </m:ctrlPr>
                              </m:dPr>
                              <m:e>
                                <m:r>
                                  <a:rPr lang="en-US" sz="1600" b="1" i="1" dirty="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7557044" y="978206"/>
                      <a:ext cx="1135631" cy="338554"/>
                    </a:xfrm>
                    <a:prstGeom prst="rect">
                      <a:avLst/>
                    </a:prstGeom>
                    <a:blipFill rotWithShape="0">
                      <a:blip r:embed="rId12"/>
                      <a:stretch>
                        <a:fillRect/>
                      </a:stretch>
                    </a:blipFill>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81" name="TextBox 80"/>
              <p:cNvSpPr txBox="1"/>
              <p:nvPr/>
            </p:nvSpPr>
            <p:spPr>
              <a:xfrm>
                <a:off x="6374894" y="2287150"/>
                <a:ext cx="1010213" cy="338554"/>
              </a:xfrm>
              <a:prstGeom prst="rect">
                <a:avLst/>
              </a:prstGeom>
              <a:noFill/>
            </p:spPr>
            <p:txBody>
              <a:bodyPr wrap="none" rtlCol="0">
                <a:spAutoFit/>
              </a:bodyPr>
              <a:lstStyle/>
              <a:p>
                <a14:m>
                  <m:oMath xmlns:m="http://schemas.openxmlformats.org/officeDocument/2006/math">
                    <m:r>
                      <a:rPr lang="en-US" sz="1600" b="1" dirty="0">
                        <a:solidFill>
                          <a:srgbClr val="0000CC"/>
                        </a:solidFill>
                        <a:latin typeface="Cambria Math" panose="02040503050406030204" pitchFamily="18" charset="0"/>
                      </a:rPr>
                      <m:t>𝐕𝐚𝐥𝐮𝐞</m:t>
                    </m:r>
                    <m:r>
                      <a:rPr lang="en-US" sz="1600" b="1" i="1" dirty="0">
                        <a:solidFill>
                          <a:srgbClr val="0000CC"/>
                        </a:solidFill>
                        <a:latin typeface="Cambria Math" panose="02040503050406030204" pitchFamily="18" charset="0"/>
                      </a:rPr>
                      <m:t>(</m:t>
                    </m:r>
                    <m:r>
                      <a:rPr lang="en-US" sz="1600" b="1" i="1" dirty="0">
                        <a:solidFill>
                          <a:srgbClr val="0000CC"/>
                        </a:solidFill>
                        <a:latin typeface="Cambria Math" panose="02040503050406030204" pitchFamily="18" charset="0"/>
                      </a:rPr>
                      <m:t>𝟎</m:t>
                    </m:r>
                  </m:oMath>
                </a14:m>
                <a:r>
                  <a:rPr lang="en-US" sz="1600" b="1" dirty="0">
                    <a:solidFill>
                      <a:srgbClr val="0000CC"/>
                    </a:solidFill>
                  </a:rPr>
                  <a:t>)</a:t>
                </a:r>
              </a:p>
            </p:txBody>
          </p:sp>
        </mc:Choice>
        <mc:Fallback xmlns="">
          <p:sp>
            <p:nvSpPr>
              <p:cNvPr id="81" name="TextBox 80"/>
              <p:cNvSpPr txBox="1">
                <a:spLocks noRot="1" noChangeAspect="1" noMove="1" noResize="1" noEditPoints="1" noAdjustHandles="1" noChangeArrowheads="1" noChangeShapeType="1" noTextEdit="1"/>
              </p:cNvSpPr>
              <p:nvPr/>
            </p:nvSpPr>
            <p:spPr>
              <a:xfrm>
                <a:off x="6374894" y="2287150"/>
                <a:ext cx="1010213" cy="338554"/>
              </a:xfrm>
              <a:prstGeom prst="rect">
                <a:avLst/>
              </a:prstGeom>
              <a:blipFill rotWithShape="0">
                <a:blip r:embed="rId13"/>
                <a:stretch>
                  <a:fillRect t="-5357" r="-2424" b="-21429"/>
                </a:stretch>
              </a:blipFill>
            </p:spPr>
            <p:txBody>
              <a:bodyPr/>
              <a:lstStyle/>
              <a:p>
                <a:r>
                  <a:rPr lang="en-US">
                    <a:noFill/>
                  </a:rPr>
                  <a:t> </a:t>
                </a:r>
              </a:p>
            </p:txBody>
          </p:sp>
        </mc:Fallback>
      </mc:AlternateContent>
      <p:grpSp>
        <p:nvGrpSpPr>
          <p:cNvPr id="82" name="Group 81"/>
          <p:cNvGrpSpPr/>
          <p:nvPr/>
        </p:nvGrpSpPr>
        <p:grpSpPr>
          <a:xfrm>
            <a:off x="5833205" y="2343711"/>
            <a:ext cx="2780947" cy="1254773"/>
            <a:chOff x="5847271" y="786419"/>
            <a:chExt cx="2780947" cy="1254773"/>
          </a:xfrm>
        </p:grpSpPr>
        <p:sp>
          <p:nvSpPr>
            <p:cNvPr id="83" name="Freeform 82"/>
            <p:cNvSpPr/>
            <p:nvPr/>
          </p:nvSpPr>
          <p:spPr>
            <a:xfrm flipH="1">
              <a:off x="6318149" y="1169848"/>
              <a:ext cx="1282046" cy="516198"/>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16198">
                  <a:moveTo>
                    <a:pt x="0" y="493187"/>
                  </a:moveTo>
                  <a:cubicBezTo>
                    <a:pt x="71487" y="521467"/>
                    <a:pt x="322083" y="526181"/>
                    <a:pt x="414780" y="493187"/>
                  </a:cubicBezTo>
                  <a:cubicBezTo>
                    <a:pt x="507477" y="460193"/>
                    <a:pt x="496479" y="372210"/>
                    <a:pt x="556182" y="295225"/>
                  </a:cubicBezTo>
                  <a:cubicBezTo>
                    <a:pt x="615885" y="218240"/>
                    <a:pt x="685016" y="79980"/>
                    <a:pt x="772999" y="31275"/>
                  </a:cubicBezTo>
                  <a:cubicBezTo>
                    <a:pt x="860982" y="-17430"/>
                    <a:pt x="999242" y="6135"/>
                    <a:pt x="1084083" y="2993"/>
                  </a:cubicBezTo>
                  <a:cubicBezTo>
                    <a:pt x="1168924" y="-149"/>
                    <a:pt x="1243553" y="6136"/>
                    <a:pt x="1282046" y="124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4" name="Group 83"/>
            <p:cNvGrpSpPr/>
            <p:nvPr/>
          </p:nvGrpSpPr>
          <p:grpSpPr>
            <a:xfrm>
              <a:off x="5847271" y="786419"/>
              <a:ext cx="2780947" cy="1254773"/>
              <a:chOff x="5847271" y="786419"/>
              <a:chExt cx="2780947" cy="1254773"/>
            </a:xfrm>
          </p:grpSpPr>
          <p:sp>
            <p:nvSpPr>
              <p:cNvPr id="86" name="TextBox 85"/>
              <p:cNvSpPr txBox="1"/>
              <p:nvPr/>
            </p:nvSpPr>
            <p:spPr>
              <a:xfrm>
                <a:off x="6959171" y="1148643"/>
                <a:ext cx="1669047" cy="338554"/>
              </a:xfrm>
              <a:prstGeom prst="rect">
                <a:avLst/>
              </a:prstGeom>
              <a:noFill/>
            </p:spPr>
            <p:txBody>
              <a:bodyPr wrap="none" rtlCol="0">
                <a:spAutoFit/>
              </a:bodyPr>
              <a:lstStyle/>
              <a:p>
                <a:r>
                  <a:rPr lang="en-US" sz="1600" b="1" dirty="0" smtClean="0">
                    <a:solidFill>
                      <a:schemeClr val="tx2"/>
                    </a:solidFill>
                  </a:rPr>
                  <a:t>Inflection Point</a:t>
                </a:r>
                <a:endParaRPr lang="en-US" sz="1600" b="1" dirty="0">
                  <a:solidFill>
                    <a:schemeClr val="tx2"/>
                  </a:solidFill>
                </a:endParaRPr>
              </a:p>
            </p:txBody>
          </p:sp>
          <p:grpSp>
            <p:nvGrpSpPr>
              <p:cNvPr id="88" name="Group 87"/>
              <p:cNvGrpSpPr/>
              <p:nvPr/>
            </p:nvGrpSpPr>
            <p:grpSpPr>
              <a:xfrm>
                <a:off x="5847271" y="786419"/>
                <a:ext cx="2301974" cy="1254773"/>
                <a:chOff x="5847271" y="786419"/>
                <a:chExt cx="2301974" cy="1254773"/>
              </a:xfrm>
            </p:grpSpPr>
            <p:grpSp>
              <p:nvGrpSpPr>
                <p:cNvPr id="89" name="Group 88"/>
                <p:cNvGrpSpPr/>
                <p:nvPr/>
              </p:nvGrpSpPr>
              <p:grpSpPr>
                <a:xfrm>
                  <a:off x="5847271" y="786419"/>
                  <a:ext cx="2301974" cy="1254773"/>
                  <a:chOff x="484937" y="1703634"/>
                  <a:chExt cx="2301974" cy="1254773"/>
                </a:xfrm>
              </p:grpSpPr>
              <p:grpSp>
                <p:nvGrpSpPr>
                  <p:cNvPr id="97" name="Group 96"/>
                  <p:cNvGrpSpPr/>
                  <p:nvPr/>
                </p:nvGrpSpPr>
                <p:grpSpPr>
                  <a:xfrm>
                    <a:off x="484937" y="1703634"/>
                    <a:ext cx="1717404" cy="1254773"/>
                    <a:chOff x="6553949" y="2937561"/>
                    <a:chExt cx="1717404" cy="1254773"/>
                  </a:xfrm>
                </p:grpSpPr>
                <p:grpSp>
                  <p:nvGrpSpPr>
                    <p:cNvPr id="99" name="Group 98"/>
                    <p:cNvGrpSpPr/>
                    <p:nvPr/>
                  </p:nvGrpSpPr>
                  <p:grpSpPr>
                    <a:xfrm>
                      <a:off x="6553949" y="2937561"/>
                      <a:ext cx="1717404" cy="1254773"/>
                      <a:chOff x="2222163" y="2485954"/>
                      <a:chExt cx="1717404" cy="1254773"/>
                    </a:xfrm>
                  </p:grpSpPr>
                  <p:grpSp>
                    <p:nvGrpSpPr>
                      <p:cNvPr id="108" name="Group 107"/>
                      <p:cNvGrpSpPr/>
                      <p:nvPr/>
                    </p:nvGrpSpPr>
                    <p:grpSpPr>
                      <a:xfrm>
                        <a:off x="2222163" y="2485954"/>
                        <a:ext cx="1656397" cy="914400"/>
                        <a:chOff x="2222163" y="2485954"/>
                        <a:chExt cx="1656397" cy="914400"/>
                      </a:xfrm>
                    </p:grpSpPr>
                    <p:grpSp>
                      <p:nvGrpSpPr>
                        <p:cNvPr id="110" name="Group 109"/>
                        <p:cNvGrpSpPr/>
                        <p:nvPr/>
                      </p:nvGrpSpPr>
                      <p:grpSpPr>
                        <a:xfrm>
                          <a:off x="2659360" y="2485954"/>
                          <a:ext cx="1219200" cy="914400"/>
                          <a:chOff x="2659360" y="2485954"/>
                          <a:chExt cx="1219200" cy="914400"/>
                        </a:xfrm>
                      </p:grpSpPr>
                      <p:cxnSp>
                        <p:nvCxnSpPr>
                          <p:cNvPr id="112" name="Straight Arrow Connector 111"/>
                          <p:cNvCxnSpPr/>
                          <p:nvPr/>
                        </p:nvCxnSpPr>
                        <p:spPr>
                          <a:xfrm flipV="1">
                            <a:off x="2667749" y="2485954"/>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rot="5400000" flipV="1">
                            <a:off x="3268960" y="2776772"/>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1" name="TextBox 110"/>
                        <p:cNvSpPr txBox="1"/>
                        <p:nvPr/>
                      </p:nvSpPr>
                      <p:spPr>
                        <a:xfrm>
                          <a:off x="2222163" y="2641661"/>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9" name="TextBox 108"/>
                      <p:cNvSpPr txBox="1"/>
                      <p:nvPr/>
                    </p:nvSpPr>
                    <p:spPr>
                      <a:xfrm>
                        <a:off x="2598352" y="3371395"/>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00" name="Straight Arrow Connector 99"/>
                    <p:cNvCxnSpPr/>
                    <p:nvPr/>
                  </p:nvCxnSpPr>
                  <p:spPr>
                    <a:xfrm>
                      <a:off x="7011213" y="3316781"/>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98" name="Straight Arrow Connector 97"/>
                  <p:cNvCxnSpPr/>
                  <p:nvPr/>
                </p:nvCxnSpPr>
                <p:spPr>
                  <a:xfrm>
                    <a:off x="2177311" y="2603261"/>
                    <a:ext cx="609600" cy="0"/>
                  </a:xfrm>
                  <a:prstGeom prst="straightConnector1">
                    <a:avLst/>
                  </a:prstGeom>
                  <a:ln w="38100">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90" name="Straight Arrow Connector 89"/>
                <p:cNvCxnSpPr/>
                <p:nvPr/>
              </p:nvCxnSpPr>
              <p:spPr>
                <a:xfrm>
                  <a:off x="6986120" y="1157046"/>
                  <a:ext cx="5305" cy="502920"/>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flipV="1">
                  <a:off x="6706579" y="985026"/>
                  <a:ext cx="505185" cy="744413"/>
                </a:xfrm>
                <a:prstGeom prst="straightConnector1">
                  <a:avLst/>
                </a:prstGeom>
                <a:ln w="25400">
                  <a:solidFill>
                    <a:srgbClr val="00CC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6284468" y="1219628"/>
                  <a:ext cx="742511" cy="338554"/>
                </a:xfrm>
                <a:prstGeom prst="rect">
                  <a:avLst/>
                </a:prstGeom>
                <a:noFill/>
              </p:spPr>
              <p:txBody>
                <a:bodyPr wrap="none" rtlCol="0">
                  <a:spAutoFit/>
                </a:bodyPr>
                <a:lstStyle/>
                <a:p>
                  <a:r>
                    <a:rPr lang="en-US" sz="1600" b="1" dirty="0" smtClean="0">
                      <a:solidFill>
                        <a:srgbClr val="92D050"/>
                      </a:solidFill>
                    </a:rPr>
                    <a:t>Slope</a:t>
                  </a:r>
                  <a:endParaRPr lang="en-US" sz="1600" b="1" dirty="0">
                    <a:solidFill>
                      <a:srgbClr val="92D050"/>
                    </a:solidFill>
                  </a:endParaRPr>
                </a:p>
              </p:txBody>
            </p:sp>
          </p:grpSp>
        </p:grpSp>
      </p:grpSp>
      <p:grpSp>
        <p:nvGrpSpPr>
          <p:cNvPr id="149" name="Group 148"/>
          <p:cNvGrpSpPr/>
          <p:nvPr/>
        </p:nvGrpSpPr>
        <p:grpSpPr>
          <a:xfrm>
            <a:off x="5891248" y="3811003"/>
            <a:ext cx="2846153" cy="1254773"/>
            <a:chOff x="5846522" y="973058"/>
            <a:chExt cx="2846153" cy="1254773"/>
          </a:xfrm>
        </p:grpSpPr>
        <p:sp>
          <p:nvSpPr>
            <p:cNvPr id="150" name="Freeform 149"/>
            <p:cNvSpPr/>
            <p:nvPr/>
          </p:nvSpPr>
          <p:spPr>
            <a:xfrm>
              <a:off x="6334812" y="1268990"/>
              <a:ext cx="1282046" cy="54095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40955">
                  <a:moveTo>
                    <a:pt x="0" y="540955"/>
                  </a:moveTo>
                  <a:cubicBezTo>
                    <a:pt x="52633" y="456113"/>
                    <a:pt x="144546" y="331993"/>
                    <a:pt x="235671" y="248724"/>
                  </a:cubicBezTo>
                  <a:cubicBezTo>
                    <a:pt x="326796" y="165455"/>
                    <a:pt x="399068" y="135603"/>
                    <a:pt x="490194" y="97896"/>
                  </a:cubicBezTo>
                  <a:cubicBezTo>
                    <a:pt x="581320" y="60189"/>
                    <a:pt x="681874" y="38195"/>
                    <a:pt x="782426" y="22483"/>
                  </a:cubicBezTo>
                  <a:cubicBezTo>
                    <a:pt x="882979" y="6771"/>
                    <a:pt x="1010239" y="6769"/>
                    <a:pt x="1093509" y="3627"/>
                  </a:cubicBezTo>
                  <a:cubicBezTo>
                    <a:pt x="1176779" y="485"/>
                    <a:pt x="1243553" y="-2657"/>
                    <a:pt x="1282046" y="362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1" name="Group 150"/>
            <p:cNvGrpSpPr/>
            <p:nvPr/>
          </p:nvGrpSpPr>
          <p:grpSpPr>
            <a:xfrm>
              <a:off x="5846522" y="973058"/>
              <a:ext cx="2846153" cy="1254773"/>
              <a:chOff x="5846522" y="973058"/>
              <a:chExt cx="2846153" cy="1254773"/>
            </a:xfrm>
          </p:grpSpPr>
          <p:sp>
            <p:nvSpPr>
              <p:cNvPr id="152" name="TextBox 151"/>
              <p:cNvSpPr txBox="1"/>
              <p:nvPr/>
            </p:nvSpPr>
            <p:spPr>
              <a:xfrm>
                <a:off x="6664111" y="1471391"/>
                <a:ext cx="1577676" cy="338554"/>
              </a:xfrm>
              <a:prstGeom prst="rect">
                <a:avLst/>
              </a:prstGeom>
              <a:noFill/>
            </p:spPr>
            <p:txBody>
              <a:bodyPr wrap="none" rtlCol="0">
                <a:spAutoFit/>
              </a:bodyPr>
              <a:lstStyle/>
              <a:p>
                <a:r>
                  <a:rPr lang="en-US" sz="1600" b="1" dirty="0" smtClean="0">
                    <a:solidFill>
                      <a:schemeClr val="tx2"/>
                    </a:solidFill>
                  </a:rPr>
                  <a:t>Half Maximum</a:t>
                </a:r>
                <a:endParaRPr lang="en-US" sz="1600" b="1" dirty="0">
                  <a:solidFill>
                    <a:schemeClr val="tx2"/>
                  </a:solidFill>
                </a:endParaRPr>
              </a:p>
            </p:txBody>
          </p:sp>
          <p:grpSp>
            <p:nvGrpSpPr>
              <p:cNvPr id="153" name="Group 152"/>
              <p:cNvGrpSpPr/>
              <p:nvPr/>
            </p:nvGrpSpPr>
            <p:grpSpPr>
              <a:xfrm>
                <a:off x="5846522" y="973058"/>
                <a:ext cx="2846153" cy="1254773"/>
                <a:chOff x="5846522" y="973058"/>
                <a:chExt cx="2846153" cy="1254773"/>
              </a:xfrm>
            </p:grpSpPr>
            <p:grpSp>
              <p:nvGrpSpPr>
                <p:cNvPr id="154" name="Group 153"/>
                <p:cNvGrpSpPr/>
                <p:nvPr/>
              </p:nvGrpSpPr>
              <p:grpSpPr>
                <a:xfrm>
                  <a:off x="5846522" y="973058"/>
                  <a:ext cx="2379936" cy="1254773"/>
                  <a:chOff x="484188" y="1890273"/>
                  <a:chExt cx="2379936" cy="1254773"/>
                </a:xfrm>
              </p:grpSpPr>
              <p:grpSp>
                <p:nvGrpSpPr>
                  <p:cNvPr id="158" name="Group 157"/>
                  <p:cNvGrpSpPr/>
                  <p:nvPr/>
                </p:nvGrpSpPr>
                <p:grpSpPr>
                  <a:xfrm>
                    <a:off x="484188" y="1890273"/>
                    <a:ext cx="1717404" cy="1254773"/>
                    <a:chOff x="6553200" y="3124200"/>
                    <a:chExt cx="1717404" cy="1254773"/>
                  </a:xfrm>
                </p:grpSpPr>
                <p:grpSp>
                  <p:nvGrpSpPr>
                    <p:cNvPr id="160" name="Group 159"/>
                    <p:cNvGrpSpPr/>
                    <p:nvPr/>
                  </p:nvGrpSpPr>
                  <p:grpSpPr>
                    <a:xfrm>
                      <a:off x="6553200" y="3124200"/>
                      <a:ext cx="1717404" cy="1254773"/>
                      <a:chOff x="2221414" y="2672593"/>
                      <a:chExt cx="1717404" cy="1254773"/>
                    </a:xfrm>
                  </p:grpSpPr>
                  <p:grpSp>
                    <p:nvGrpSpPr>
                      <p:cNvPr id="162" name="Group 161"/>
                      <p:cNvGrpSpPr/>
                      <p:nvPr/>
                    </p:nvGrpSpPr>
                    <p:grpSpPr>
                      <a:xfrm>
                        <a:off x="2221414" y="2672593"/>
                        <a:ext cx="1656397" cy="914400"/>
                        <a:chOff x="2221414" y="2672593"/>
                        <a:chExt cx="1656397" cy="914400"/>
                      </a:xfrm>
                    </p:grpSpPr>
                    <p:grpSp>
                      <p:nvGrpSpPr>
                        <p:cNvPr id="164" name="Group 163"/>
                        <p:cNvGrpSpPr/>
                        <p:nvPr/>
                      </p:nvGrpSpPr>
                      <p:grpSpPr>
                        <a:xfrm>
                          <a:off x="2658611" y="2672593"/>
                          <a:ext cx="1219200" cy="914400"/>
                          <a:chOff x="2658611" y="2672593"/>
                          <a:chExt cx="1219200" cy="914400"/>
                        </a:xfrm>
                      </p:grpSpPr>
                      <p:cxnSp>
                        <p:nvCxnSpPr>
                          <p:cNvPr id="166" name="Straight Arrow Connector 165"/>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5" name="TextBox 164"/>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63" name="TextBox 162"/>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61" name="Straight Arrow Connector 160"/>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59" name="Straight Arrow Connector 158"/>
                  <p:cNvCxnSpPr/>
                  <p:nvPr/>
                </p:nvCxnSpPr>
                <p:spPr>
                  <a:xfrm>
                    <a:off x="2254524" y="2186205"/>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55" name="Straight Arrow Connector 154"/>
                <p:cNvCxnSpPr/>
                <p:nvPr/>
              </p:nvCxnSpPr>
              <p:spPr>
                <a:xfrm>
                  <a:off x="6590908" y="1125868"/>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6" name="TextBox 155"/>
                    <p:cNvSpPr txBox="1"/>
                    <p:nvPr/>
                  </p:nvSpPr>
                  <p:spPr>
                    <a:xfrm>
                      <a:off x="6277654" y="97826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6277654" y="978268"/>
                      <a:ext cx="1085554" cy="338554"/>
                    </a:xfrm>
                    <a:prstGeom prst="rect">
                      <a:avLst/>
                    </a:prstGeom>
                    <a:blipFill rotWithShape="0">
                      <a:blip r:embed="rId9"/>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7" name="TextBox 156"/>
                    <p:cNvSpPr txBox="1"/>
                    <p:nvPr/>
                  </p:nvSpPr>
                  <p:spPr>
                    <a:xfrm>
                      <a:off x="7557044" y="978206"/>
                      <a:ext cx="113563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dirty="0">
                                <a:solidFill>
                                  <a:srgbClr val="0000CC"/>
                                </a:solidFill>
                                <a:latin typeface="Cambria Math" panose="02040503050406030204" pitchFamily="18" charset="0"/>
                              </a:rPr>
                              <m:t>𝐕𝐚𝐥𝐮𝐞</m:t>
                            </m:r>
                            <m:d>
                              <m:dPr>
                                <m:ctrlPr>
                                  <a:rPr lang="en-US" sz="1600" b="1" i="1" dirty="0">
                                    <a:solidFill>
                                      <a:srgbClr val="0000CC"/>
                                    </a:solidFill>
                                    <a:latin typeface="Cambria Math" panose="02040503050406030204" pitchFamily="18" charset="0"/>
                                  </a:rPr>
                                </m:ctrlPr>
                              </m:dPr>
                              <m:e>
                                <m:r>
                                  <a:rPr lang="en-US" sz="1600" b="1" i="1" dirty="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7557044" y="978206"/>
                      <a:ext cx="1135631" cy="338554"/>
                    </a:xfrm>
                    <a:prstGeom prst="rect">
                      <a:avLst/>
                    </a:prstGeom>
                    <a:blipFill rotWithShape="0">
                      <a:blip r:embed="rId10"/>
                      <a:stretch>
                        <a:fillRect/>
                      </a:stretch>
                    </a:blipFill>
                  </p:spPr>
                  <p:txBody>
                    <a:bodyPr/>
                    <a:lstStyle/>
                    <a:p>
                      <a:r>
                        <a:rPr lang="en-US">
                          <a:noFill/>
                        </a:rPr>
                        <a:t> </a:t>
                      </a:r>
                    </a:p>
                  </p:txBody>
                </p:sp>
              </mc:Fallback>
            </mc:AlternateContent>
          </p:grpSp>
        </p:grpSp>
      </p:grpSp>
      <p:grpSp>
        <p:nvGrpSpPr>
          <p:cNvPr id="168" name="Group 167"/>
          <p:cNvGrpSpPr/>
          <p:nvPr/>
        </p:nvGrpSpPr>
        <p:grpSpPr>
          <a:xfrm>
            <a:off x="5933044" y="5154788"/>
            <a:ext cx="2338140" cy="1315368"/>
            <a:chOff x="5846522" y="912463"/>
            <a:chExt cx="2338140" cy="1315368"/>
          </a:xfrm>
        </p:grpSpPr>
        <p:sp>
          <p:nvSpPr>
            <p:cNvPr id="169" name="Freeform 168"/>
            <p:cNvSpPr/>
            <p:nvPr/>
          </p:nvSpPr>
          <p:spPr>
            <a:xfrm flipV="1">
              <a:off x="6301921" y="1268990"/>
              <a:ext cx="1282046" cy="54095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40955">
                  <a:moveTo>
                    <a:pt x="0" y="540955"/>
                  </a:moveTo>
                  <a:cubicBezTo>
                    <a:pt x="52633" y="456113"/>
                    <a:pt x="144546" y="331993"/>
                    <a:pt x="235671" y="248724"/>
                  </a:cubicBezTo>
                  <a:cubicBezTo>
                    <a:pt x="326796" y="165455"/>
                    <a:pt x="399068" y="135603"/>
                    <a:pt x="490194" y="97896"/>
                  </a:cubicBezTo>
                  <a:cubicBezTo>
                    <a:pt x="581320" y="60189"/>
                    <a:pt x="681874" y="38195"/>
                    <a:pt x="782426" y="22483"/>
                  </a:cubicBezTo>
                  <a:cubicBezTo>
                    <a:pt x="882979" y="6771"/>
                    <a:pt x="1010239" y="6769"/>
                    <a:pt x="1093509" y="3627"/>
                  </a:cubicBezTo>
                  <a:cubicBezTo>
                    <a:pt x="1176779" y="485"/>
                    <a:pt x="1243553" y="-2657"/>
                    <a:pt x="1282046" y="362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0" name="Group 169"/>
            <p:cNvGrpSpPr/>
            <p:nvPr/>
          </p:nvGrpSpPr>
          <p:grpSpPr>
            <a:xfrm>
              <a:off x="5846522" y="912463"/>
              <a:ext cx="2338140" cy="1315368"/>
              <a:chOff x="5846522" y="912463"/>
              <a:chExt cx="2338140" cy="1315368"/>
            </a:xfrm>
          </p:grpSpPr>
          <p:sp>
            <p:nvSpPr>
              <p:cNvPr id="171" name="TextBox 170"/>
              <p:cNvSpPr txBox="1"/>
              <p:nvPr/>
            </p:nvSpPr>
            <p:spPr>
              <a:xfrm>
                <a:off x="6606986" y="1394044"/>
                <a:ext cx="1577676" cy="338554"/>
              </a:xfrm>
              <a:prstGeom prst="rect">
                <a:avLst/>
              </a:prstGeom>
              <a:noFill/>
            </p:spPr>
            <p:txBody>
              <a:bodyPr wrap="none" rtlCol="0">
                <a:spAutoFit/>
              </a:bodyPr>
              <a:lstStyle/>
              <a:p>
                <a:r>
                  <a:rPr lang="en-US" sz="1600" b="1" dirty="0" smtClean="0">
                    <a:solidFill>
                      <a:schemeClr val="tx2"/>
                    </a:solidFill>
                  </a:rPr>
                  <a:t>Half Maximum</a:t>
                </a:r>
                <a:endParaRPr lang="en-US" sz="1600" b="1" dirty="0">
                  <a:solidFill>
                    <a:schemeClr val="tx2"/>
                  </a:solidFill>
                </a:endParaRPr>
              </a:p>
            </p:txBody>
          </p:sp>
          <p:grpSp>
            <p:nvGrpSpPr>
              <p:cNvPr id="172" name="Group 171"/>
              <p:cNvGrpSpPr/>
              <p:nvPr/>
            </p:nvGrpSpPr>
            <p:grpSpPr>
              <a:xfrm>
                <a:off x="5846522" y="912463"/>
                <a:ext cx="2265997" cy="1315368"/>
                <a:chOff x="5846522" y="912463"/>
                <a:chExt cx="2265997" cy="1315368"/>
              </a:xfrm>
            </p:grpSpPr>
            <p:grpSp>
              <p:nvGrpSpPr>
                <p:cNvPr id="173" name="Group 172"/>
                <p:cNvGrpSpPr/>
                <p:nvPr/>
              </p:nvGrpSpPr>
              <p:grpSpPr>
                <a:xfrm>
                  <a:off x="5846522" y="973058"/>
                  <a:ext cx="2265997" cy="1254773"/>
                  <a:chOff x="484188" y="1890273"/>
                  <a:chExt cx="2265997" cy="1254773"/>
                </a:xfrm>
              </p:grpSpPr>
              <p:grpSp>
                <p:nvGrpSpPr>
                  <p:cNvPr id="176" name="Group 175"/>
                  <p:cNvGrpSpPr/>
                  <p:nvPr/>
                </p:nvGrpSpPr>
                <p:grpSpPr>
                  <a:xfrm>
                    <a:off x="484188" y="1890273"/>
                    <a:ext cx="1717404" cy="1254773"/>
                    <a:chOff x="6553200" y="3124200"/>
                    <a:chExt cx="1717404" cy="1254773"/>
                  </a:xfrm>
                </p:grpSpPr>
                <p:grpSp>
                  <p:nvGrpSpPr>
                    <p:cNvPr id="178" name="Group 177"/>
                    <p:cNvGrpSpPr/>
                    <p:nvPr/>
                  </p:nvGrpSpPr>
                  <p:grpSpPr>
                    <a:xfrm>
                      <a:off x="6553200" y="3124200"/>
                      <a:ext cx="1717404" cy="1254773"/>
                      <a:chOff x="2221414" y="2672593"/>
                      <a:chExt cx="1717404" cy="1254773"/>
                    </a:xfrm>
                  </p:grpSpPr>
                  <p:grpSp>
                    <p:nvGrpSpPr>
                      <p:cNvPr id="180" name="Group 179"/>
                      <p:cNvGrpSpPr/>
                      <p:nvPr/>
                    </p:nvGrpSpPr>
                    <p:grpSpPr>
                      <a:xfrm>
                        <a:off x="2221414" y="2672593"/>
                        <a:ext cx="1656397" cy="914400"/>
                        <a:chOff x="2221414" y="2672593"/>
                        <a:chExt cx="1656397" cy="914400"/>
                      </a:xfrm>
                    </p:grpSpPr>
                    <p:grpSp>
                      <p:nvGrpSpPr>
                        <p:cNvPr id="182" name="Group 181"/>
                        <p:cNvGrpSpPr/>
                        <p:nvPr/>
                      </p:nvGrpSpPr>
                      <p:grpSpPr>
                        <a:xfrm>
                          <a:off x="2658611" y="2672593"/>
                          <a:ext cx="1219200" cy="914400"/>
                          <a:chOff x="2658611" y="2672593"/>
                          <a:chExt cx="1219200" cy="914400"/>
                        </a:xfrm>
                      </p:grpSpPr>
                      <p:cxnSp>
                        <p:nvCxnSpPr>
                          <p:cNvPr id="184" name="Straight Arrow Connector 183"/>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3" name="TextBox 182"/>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81" name="TextBox 180"/>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79" name="Straight Arrow Connector 178"/>
                    <p:cNvCxnSpPr/>
                    <p:nvPr/>
                  </p:nvCxnSpPr>
                  <p:spPr>
                    <a:xfrm>
                      <a:off x="7005667" y="3436279"/>
                      <a:ext cx="245013" cy="487700"/>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77" name="Straight Arrow Connector 176"/>
                  <p:cNvCxnSpPr/>
                  <p:nvPr/>
                </p:nvCxnSpPr>
                <p:spPr>
                  <a:xfrm>
                    <a:off x="2140585" y="2748391"/>
                    <a:ext cx="609600" cy="0"/>
                  </a:xfrm>
                  <a:prstGeom prst="straightConnector1">
                    <a:avLst/>
                  </a:prstGeom>
                  <a:ln w="38100">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74" name="Straight Arrow Connector 173"/>
                <p:cNvCxnSpPr/>
                <p:nvPr/>
              </p:nvCxnSpPr>
              <p:spPr>
                <a:xfrm flipV="1">
                  <a:off x="6590908" y="1125868"/>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5" name="TextBox 174"/>
                    <p:cNvSpPr txBox="1"/>
                    <p:nvPr/>
                  </p:nvSpPr>
                  <p:spPr>
                    <a:xfrm>
                      <a:off x="6308187" y="912463"/>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58" name="TextBox 157"/>
                    <p:cNvSpPr txBox="1">
                      <a:spLocks noRot="1" noChangeAspect="1" noMove="1" noResize="1" noEditPoints="1" noAdjustHandles="1" noChangeArrowheads="1" noChangeShapeType="1" noTextEdit="1"/>
                    </p:cNvSpPr>
                    <p:nvPr/>
                  </p:nvSpPr>
                  <p:spPr>
                    <a:xfrm>
                      <a:off x="6308187" y="912463"/>
                      <a:ext cx="1085554" cy="338554"/>
                    </a:xfrm>
                    <a:prstGeom prst="rect">
                      <a:avLst/>
                    </a:prstGeom>
                    <a:blipFill rotWithShape="0">
                      <a:blip r:embed="rId14"/>
                      <a:stretch>
                        <a:fillRect b="-12727"/>
                      </a:stretch>
                    </a:blipFill>
                  </p:spPr>
                  <p:txBody>
                    <a:bodyPr/>
                    <a:lstStyle/>
                    <a:p>
                      <a:r>
                        <a:rPr lang="en-US">
                          <a:noFill/>
                        </a:rPr>
                        <a:t> </a:t>
                      </a:r>
                    </a:p>
                  </p:txBody>
                </p:sp>
              </mc:Fallback>
            </mc:AlternateContent>
          </p:grpSp>
        </p:grpSp>
      </p:grpSp>
    </p:spTree>
    <p:extLst>
      <p:ext uri="{BB962C8B-B14F-4D97-AF65-F5344CB8AC3E}">
        <p14:creationId xmlns:p14="http://schemas.microsoft.com/office/powerpoint/2010/main" val="20594629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Monotonic Divergent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904798" cy="4798878"/>
              </a:xfrm>
              <a:prstGeom prst="rect">
                <a:avLst/>
              </a:prstGeom>
            </p:spPr>
            <p:txBody>
              <a:bodyPr wrap="square">
                <a:spAutoFit/>
              </a:bodyPr>
              <a:lstStyle/>
              <a:p>
                <a:r>
                  <a:rPr lang="en-US" dirty="0" smtClean="0"/>
                  <a:t>Cases</a:t>
                </a:r>
                <a:r>
                  <a:rPr lang="en-US" dirty="0"/>
                  <a:t>: </a:t>
                </a:r>
                <a:r>
                  <a:rPr lang="en-US" b="1" dirty="0"/>
                  <a:t>At 0, </a:t>
                </a:r>
                <a14:m>
                  <m:oMath xmlns:m="http://schemas.openxmlformats.org/officeDocument/2006/math">
                    <m:r>
                      <a:rPr lang="en-US" b="1" i="0" dirty="0" smtClean="0">
                        <a:latin typeface="Cambria Math" panose="02040503050406030204" pitchFamily="18" charset="0"/>
                      </a:rPr>
                      <m:t>𝐯𝐚𝐥𝐮𝐞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0" dirty="0" smtClean="0">
                        <a:latin typeface="Cambria Math" panose="02040503050406030204" pitchFamily="18" charset="0"/>
                      </a:rPr>
                      <m:t>≥ </m:t>
                    </m:r>
                    <m:r>
                      <a:rPr lang="en-US" b="1" i="0" dirty="0" smtClean="0">
                        <a:latin typeface="Cambria Math" panose="02040503050406030204" pitchFamily="18" charset="0"/>
                      </a:rPr>
                      <m:t>𝟎</m:t>
                    </m:r>
                  </m:oMath>
                </a14:m>
                <a:r>
                  <a:rPr lang="en-US" b="1" dirty="0" smtClean="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0" dirty="0">
                        <a:latin typeface="Cambria Math" panose="02040503050406030204" pitchFamily="18" charset="0"/>
                      </a:rPr>
                      <m:t>≥ </m:t>
                    </m:r>
                    <m:r>
                      <a:rPr lang="en-US" b="1" i="0" dirty="0">
                        <a:latin typeface="Cambria Math" panose="02040503050406030204" pitchFamily="18" charset="0"/>
                      </a:rPr>
                      <m:t>𝟎</m:t>
                    </m:r>
                  </m:oMath>
                </a14:m>
                <a:r>
                  <a:rPr lang="en-US" b="1" dirty="0"/>
                  <a:t>; </a:t>
                </a:r>
                <a14:m>
                  <m:oMath xmlns:m="http://schemas.openxmlformats.org/officeDocument/2006/math">
                    <m:r>
                      <a:rPr lang="en-US" b="1" i="1" dirty="0">
                        <a:latin typeface="Cambria Math" panose="02040503050406030204" pitchFamily="18" charset="0"/>
                        <a:ea typeface="Cambria Math" panose="02040503050406030204" pitchFamily="18" charset="0"/>
                      </a:rPr>
                      <m:t>𝐯𝐚𝐥𝐮𝐞</m:t>
                    </m:r>
                    <m:r>
                      <a:rPr lang="en-US" b="1" i="1" dirty="0" smtClean="0">
                        <a:latin typeface="Cambria Math" panose="02040503050406030204" pitchFamily="18" charset="0"/>
                        <a:ea typeface="Cambria Math" panose="02040503050406030204" pitchFamily="18" charset="0"/>
                      </a:rPr>
                      <m:t>(∞)</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oMath>
                </a14:m>
                <a:r>
                  <a:rPr lang="en-US" b="1" dirty="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1" dirty="0" smtClean="0">
                            <a:latin typeface="Cambria Math" panose="02040503050406030204" pitchFamily="18" charset="0"/>
                            <a:ea typeface="Cambria Math" panose="02040503050406030204" pitchFamily="18" charset="0"/>
                          </a:rPr>
                          <m:t>∞</m:t>
                        </m:r>
                      </m:e>
                    </m:d>
                    <m:r>
                      <a:rPr lang="en-US" b="1" i="0" dirty="0" smtClean="0">
                        <a:latin typeface="Cambria Math" panose="02040503050406030204" pitchFamily="18" charset="0"/>
                      </a:rPr>
                      <m:t>= </m:t>
                    </m:r>
                    <m:r>
                      <a:rPr lang="en-US" b="1" i="0" dirty="0" smtClean="0">
                        <a:latin typeface="Cambria Math" panose="02040503050406030204" pitchFamily="18" charset="0"/>
                      </a:rPr>
                      <m:t>𝟎</m:t>
                    </m:r>
                    <m:r>
                      <a:rPr lang="en-US" b="1" i="0" dirty="0" smtClean="0">
                        <a:latin typeface="Cambria Math" panose="02040503050406030204" pitchFamily="18" charset="0"/>
                      </a:rPr>
                      <m:t> </m:t>
                    </m:r>
                  </m:oMath>
                </a14:m>
                <a:r>
                  <a:rPr lang="en-US" b="1" dirty="0" smtClean="0"/>
                  <a:t>(behavior at </a:t>
                </a:r>
                <a14:m>
                  <m:oMath xmlns:m="http://schemas.openxmlformats.org/officeDocument/2006/math">
                    <m:r>
                      <a:rPr lang="en-US" b="1" i="1" dirty="0" smtClean="0">
                        <a:latin typeface="Cambria Math" panose="02040503050406030204" pitchFamily="18" charset="0"/>
                      </a:rPr>
                      <m:t>∞</m:t>
                    </m:r>
                  </m:oMath>
                </a14:m>
                <a:r>
                  <a:rPr lang="en-US" b="1" dirty="0" smtClean="0"/>
                  <a:t> dominates)</a:t>
                </a:r>
              </a:p>
              <a:p>
                <a:r>
                  <a:rPr lang="en-US" dirty="0"/>
                  <a:t>In this case need slope </a:t>
                </a:r>
                <a:r>
                  <a:rPr lang="en-US" dirty="0" smtClean="0"/>
                  <a:t>and value at </a:t>
                </a:r>
                <a:r>
                  <a:rPr lang="en-US" dirty="0"/>
                  <a:t>0 and parameter at which </a:t>
                </a:r>
                <a:r>
                  <a:rPr lang="en-US" dirty="0" smtClean="0"/>
                  <a:t>slope has decreased by ½ (2 or 3 parameters)</a:t>
                </a:r>
              </a:p>
              <a:p>
                <a:endParaRPr lang="en-US" dirty="0"/>
              </a:p>
              <a:p>
                <a:r>
                  <a:rPr lang="en-US" dirty="0" smtClean="0"/>
                  <a:t>Divergent functions with decreasing slope for large parameters</a:t>
                </a:r>
              </a:p>
              <a:p>
                <a:endParaRPr lang="en-US" dirty="0" smtClean="0"/>
              </a:p>
              <a:p>
                <a:r>
                  <a:rPr lang="en-US" dirty="0" smtClean="0"/>
                  <a:t>First two functions have monotonically </a:t>
                </a:r>
                <a:r>
                  <a:rPr lang="en-US" dirty="0"/>
                  <a:t>decreasing slope </a:t>
                </a:r>
                <a:endParaRPr lang="en-US" dirty="0" smtClean="0"/>
              </a:p>
              <a:p>
                <a:endParaRPr lang="en-US" dirty="0"/>
              </a:p>
              <a:p>
                <a:r>
                  <a:rPr lang="en-US" dirty="0" smtClean="0"/>
                  <a:t>Examples</a:t>
                </a:r>
                <a:r>
                  <a:rPr lang="en-US" dirty="0"/>
                  <a:t>:</a:t>
                </a:r>
              </a:p>
              <a:p>
                <a:pPr lvl="1"/>
                <a:r>
                  <a:rPr lang="en-US" dirty="0" smtClean="0"/>
                  <a:t>Nonzero slope at 0:</a:t>
                </a:r>
                <a:endParaRPr lang="en-US" dirty="0"/>
              </a:p>
              <a:p>
                <a:pPr lvl="1"/>
                <a:r>
                  <a:rPr lang="en-US" dirty="0"/>
                  <a:t>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+1</m:t>
                            </m:r>
                          </m:e>
                        </m:d>
                      </m:e>
                    </m:func>
                  </m:oMath>
                </a14:m>
                <a:endParaRPr lang="en-US" dirty="0" smtClean="0"/>
              </a:p>
              <a:p>
                <a:pPr lvl="1"/>
                <a:r>
                  <a:rPr lang="en-US" dirty="0" smtClean="0"/>
                  <a:t>Zero </a:t>
                </a:r>
                <a:r>
                  <a:rPr lang="en-US" dirty="0"/>
                  <a:t>slope at 0</a:t>
                </a:r>
                <a:r>
                  <a:rPr lang="en-US" dirty="0" smtClean="0"/>
                  <a:t>:</a:t>
                </a:r>
                <a:endParaRPr lang="en-US" b="0" i="1" dirty="0" smtClean="0">
                  <a:latin typeface="Cambria Math" panose="02040503050406030204" pitchFamily="18" charset="0"/>
                </a:endParaRPr>
              </a:p>
              <a:p>
                <a:pPr lvl="1"/>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𝑚</m:t>
                              </m:r>
                              <m:r>
                                <a:rPr lang="en-US" i="1">
                                  <a:latin typeface="Cambria Math" panose="02040503050406030204" pitchFamily="18" charset="0"/>
                                </a:rPr>
                                <m:t>+</m:t>
                              </m:r>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r>
                        <a:rPr lang="en-US">
                          <a:latin typeface="Cambria Math" panose="02040503050406030204" pitchFamily="18" charset="0"/>
                        </a:rPr>
                        <m:t>, </m:t>
                      </m:r>
                      <m:r>
                        <a:rPr lang="en-US" i="1">
                          <a:latin typeface="Cambria Math" panose="02040503050406030204" pitchFamily="18" charset="0"/>
                        </a:rPr>
                        <m:t>1</m:t>
                      </m:r>
                      <m:r>
                        <a:rPr lang="en-US" i="1" dirty="0">
                          <a:latin typeface="Cambria Math" panose="02040503050406030204" pitchFamily="18" charset="0"/>
                        </a:rPr>
                        <m:t>&lt;</m:t>
                      </m:r>
                      <m:r>
                        <a:rPr lang="en-US" i="1" dirty="0">
                          <a:latin typeface="Cambria Math" panose="02040503050406030204" pitchFamily="18" charset="0"/>
                        </a:rPr>
                        <m:t>𝑛</m:t>
                      </m:r>
                      <m:r>
                        <a:rPr lang="en-US" i="1" dirty="0">
                          <a:latin typeface="Cambria Math" panose="02040503050406030204" pitchFamily="18" charset="0"/>
                        </a:rPr>
                        <m:t>, 0&lt;</m:t>
                      </m:r>
                      <m:r>
                        <a:rPr lang="en-US" i="1" dirty="0">
                          <a:latin typeface="Cambria Math" panose="02040503050406030204" pitchFamily="18" charset="0"/>
                        </a:rPr>
                        <m:t>𝑚</m:t>
                      </m:r>
                      <m:r>
                        <a:rPr lang="en-US" i="1" dirty="0">
                          <a:latin typeface="Cambria Math" panose="02040503050406030204" pitchFamily="18" charset="0"/>
                        </a:rPr>
                        <m:t>&lt;1</m:t>
                      </m:r>
                    </m:oMath>
                  </m:oMathPara>
                </a14:m>
                <a:endParaRPr lang="en-US" dirty="0"/>
              </a:p>
              <a:p>
                <a:pPr lvl="1"/>
                <a:endParaRPr lang="en-US"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904798" cy="4798878"/>
              </a:xfrm>
              <a:prstGeom prst="rect">
                <a:avLst/>
              </a:prstGeom>
              <a:blipFill rotWithShape="0">
                <a:blip r:embed="rId4"/>
                <a:stretch>
                  <a:fillRect l="-930" t="-635" r="-723"/>
                </a:stretch>
              </a:blipFill>
            </p:spPr>
            <p:txBody>
              <a:bodyPr/>
              <a:lstStyle/>
              <a:p>
                <a:r>
                  <a:rPr lang="en-US">
                    <a:noFill/>
                  </a:rPr>
                  <a:t> </a:t>
                </a:r>
              </a:p>
            </p:txBody>
          </p:sp>
        </mc:Fallback>
      </mc:AlternateContent>
      <p:grpSp>
        <p:nvGrpSpPr>
          <p:cNvPr id="94" name="Group 93"/>
          <p:cNvGrpSpPr/>
          <p:nvPr/>
        </p:nvGrpSpPr>
        <p:grpSpPr>
          <a:xfrm>
            <a:off x="6149705" y="685800"/>
            <a:ext cx="2379936" cy="1254773"/>
            <a:chOff x="5846522" y="973058"/>
            <a:chExt cx="2379936" cy="1254773"/>
          </a:xfrm>
        </p:grpSpPr>
        <p:sp>
          <p:nvSpPr>
            <p:cNvPr id="107" name="Freeform 106"/>
            <p:cNvSpPr/>
            <p:nvPr/>
          </p:nvSpPr>
          <p:spPr>
            <a:xfrm>
              <a:off x="6334812" y="1205080"/>
              <a:ext cx="1348034" cy="60486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604865">
                  <a:moveTo>
                    <a:pt x="0" y="604865"/>
                  </a:moveTo>
                  <a:cubicBezTo>
                    <a:pt x="52633" y="520023"/>
                    <a:pt x="144546" y="395903"/>
                    <a:pt x="235671" y="312634"/>
                  </a:cubicBezTo>
                  <a:cubicBezTo>
                    <a:pt x="326796" y="229365"/>
                    <a:pt x="397497" y="202655"/>
                    <a:pt x="490194" y="161806"/>
                  </a:cubicBezTo>
                  <a:cubicBezTo>
                    <a:pt x="582891" y="120957"/>
                    <a:pt x="691300" y="91106"/>
                    <a:pt x="791853" y="67539"/>
                  </a:cubicBezTo>
                  <a:cubicBezTo>
                    <a:pt x="892406" y="43972"/>
                    <a:pt x="1000812" y="31401"/>
                    <a:pt x="1093509" y="20403"/>
                  </a:cubicBezTo>
                  <a:cubicBezTo>
                    <a:pt x="1186206" y="9405"/>
                    <a:pt x="1309541" y="-4734"/>
                    <a:pt x="1348034" y="155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4" name="Group 113"/>
            <p:cNvGrpSpPr/>
            <p:nvPr/>
          </p:nvGrpSpPr>
          <p:grpSpPr>
            <a:xfrm>
              <a:off x="5846522" y="973058"/>
              <a:ext cx="2379936" cy="1254773"/>
              <a:chOff x="5846522" y="973058"/>
              <a:chExt cx="2379936" cy="1254773"/>
            </a:xfrm>
          </p:grpSpPr>
          <p:sp>
            <p:nvSpPr>
              <p:cNvPr id="115" name="TextBox 114"/>
              <p:cNvSpPr txBox="1"/>
              <p:nvPr/>
            </p:nvSpPr>
            <p:spPr>
              <a:xfrm>
                <a:off x="6717936" y="1461324"/>
                <a:ext cx="1188146" cy="338554"/>
              </a:xfrm>
              <a:prstGeom prst="rect">
                <a:avLst/>
              </a:prstGeom>
              <a:noFill/>
            </p:spPr>
            <p:txBody>
              <a:bodyPr wrap="none" rtlCol="0">
                <a:spAutoFit/>
              </a:bodyPr>
              <a:lstStyle/>
              <a:p>
                <a:r>
                  <a:rPr lang="en-US" sz="1600" b="1" dirty="0" smtClean="0">
                    <a:solidFill>
                      <a:schemeClr val="tx2"/>
                    </a:solidFill>
                  </a:rPr>
                  <a:t>Half Slope</a:t>
                </a:r>
                <a:endParaRPr lang="en-US" sz="1600" b="1" dirty="0">
                  <a:solidFill>
                    <a:schemeClr val="tx2"/>
                  </a:solidFill>
                </a:endParaRPr>
              </a:p>
            </p:txBody>
          </p:sp>
          <p:grpSp>
            <p:nvGrpSpPr>
              <p:cNvPr id="116" name="Group 115"/>
              <p:cNvGrpSpPr/>
              <p:nvPr/>
            </p:nvGrpSpPr>
            <p:grpSpPr>
              <a:xfrm>
                <a:off x="5846522" y="973058"/>
                <a:ext cx="2379936" cy="1254773"/>
                <a:chOff x="5846522" y="973058"/>
                <a:chExt cx="2379936" cy="1254773"/>
              </a:xfrm>
            </p:grpSpPr>
            <p:grpSp>
              <p:nvGrpSpPr>
                <p:cNvPr id="117" name="Group 116"/>
                <p:cNvGrpSpPr/>
                <p:nvPr/>
              </p:nvGrpSpPr>
              <p:grpSpPr>
                <a:xfrm>
                  <a:off x="5846522" y="973058"/>
                  <a:ext cx="2379936" cy="1254773"/>
                  <a:chOff x="484188" y="1890273"/>
                  <a:chExt cx="2379936" cy="1254773"/>
                </a:xfrm>
              </p:grpSpPr>
              <p:grpSp>
                <p:nvGrpSpPr>
                  <p:cNvPr id="121" name="Group 120"/>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25" name="Group 124"/>
                      <p:cNvGrpSpPr/>
                      <p:nvPr/>
                    </p:nvGrpSpPr>
                    <p:grpSpPr>
                      <a:xfrm>
                        <a:off x="2221414" y="2672593"/>
                        <a:ext cx="1656397" cy="914400"/>
                        <a:chOff x="2221414" y="2672593"/>
                        <a:chExt cx="1656397" cy="914400"/>
                      </a:xfrm>
                    </p:grpSpPr>
                    <p:grpSp>
                      <p:nvGrpSpPr>
                        <p:cNvPr id="127" name="Group 126"/>
                        <p:cNvGrpSpPr/>
                        <p:nvPr/>
                      </p:nvGrpSpPr>
                      <p:grpSpPr>
                        <a:xfrm>
                          <a:off x="2658611" y="2672593"/>
                          <a:ext cx="1219200" cy="914400"/>
                          <a:chOff x="2658611" y="2672593"/>
                          <a:chExt cx="1219200" cy="914400"/>
                        </a:xfrm>
                      </p:grpSpPr>
                      <p:cxnSp>
                        <p:nvCxnSpPr>
                          <p:cNvPr id="129" name="Straight Arrow Connector 12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8" name="TextBox 12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6" name="TextBox 12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4" name="Straight Arrow Connector 123"/>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2" name="Straight Arrow Connector 121"/>
                  <p:cNvCxnSpPr/>
                  <p:nvPr/>
                </p:nvCxnSpPr>
                <p:spPr>
                  <a:xfrm>
                    <a:off x="2254524" y="1904972"/>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18" name="Straight Arrow Connector 117"/>
                <p:cNvCxnSpPr/>
                <p:nvPr/>
              </p:nvCxnSpPr>
              <p:spPr>
                <a:xfrm>
                  <a:off x="6717936" y="1111297"/>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9" name="TextBox 118"/>
                    <p:cNvSpPr txBox="1"/>
                    <p:nvPr/>
                  </p:nvSpPr>
                  <p:spPr>
                    <a:xfrm>
                      <a:off x="6277654" y="97826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119" name="TextBox 118"/>
                    <p:cNvSpPr txBox="1">
                      <a:spLocks noRot="1" noChangeAspect="1" noMove="1" noResize="1" noEditPoints="1" noAdjustHandles="1" noChangeArrowheads="1" noChangeShapeType="1" noTextEdit="1"/>
                    </p:cNvSpPr>
                    <p:nvPr/>
                  </p:nvSpPr>
                  <p:spPr>
                    <a:xfrm>
                      <a:off x="6277654" y="978268"/>
                      <a:ext cx="1085554" cy="338554"/>
                    </a:xfrm>
                    <a:prstGeom prst="rect">
                      <a:avLst/>
                    </a:prstGeom>
                    <a:blipFill rotWithShape="0">
                      <a:blip r:embed="rId12"/>
                      <a:stretch>
                        <a:fillRect b="-12500"/>
                      </a:stretch>
                    </a:blipFill>
                  </p:spPr>
                  <p:txBody>
                    <a:bodyPr/>
                    <a:lstStyle/>
                    <a:p>
                      <a:r>
                        <a:rPr lang="en-US">
                          <a:noFill/>
                        </a:rPr>
                        <a:t> </a:t>
                      </a:r>
                    </a:p>
                  </p:txBody>
                </p:sp>
              </mc:Fallback>
            </mc:AlternateContent>
          </p:grpSp>
        </p:grpSp>
      </p:grpSp>
      <p:grpSp>
        <p:nvGrpSpPr>
          <p:cNvPr id="292" name="Group 291"/>
          <p:cNvGrpSpPr/>
          <p:nvPr/>
        </p:nvGrpSpPr>
        <p:grpSpPr>
          <a:xfrm>
            <a:off x="6158214" y="5060238"/>
            <a:ext cx="2379936" cy="1428614"/>
            <a:chOff x="5846522" y="987757"/>
            <a:chExt cx="2379936" cy="1428614"/>
          </a:xfrm>
        </p:grpSpPr>
        <p:sp>
          <p:nvSpPr>
            <p:cNvPr id="293" name="Freeform 292"/>
            <p:cNvSpPr/>
            <p:nvPr/>
          </p:nvSpPr>
          <p:spPr>
            <a:xfrm>
              <a:off x="6334812" y="1205081"/>
              <a:ext cx="1348034" cy="647477"/>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48034"/>
                <a:gd name="connsiteY0" fmla="*/ 604865 h 629386"/>
                <a:gd name="connsiteX1" fmla="*/ 288937 w 1348034"/>
                <a:gd name="connsiteY1" fmla="*/ 605597 h 629386"/>
                <a:gd name="connsiteX2" fmla="*/ 490194 w 1348034"/>
                <a:gd name="connsiteY2" fmla="*/ 161806 h 629386"/>
                <a:gd name="connsiteX3" fmla="*/ 791853 w 1348034"/>
                <a:gd name="connsiteY3" fmla="*/ 67539 h 629386"/>
                <a:gd name="connsiteX4" fmla="*/ 1093509 w 1348034"/>
                <a:gd name="connsiteY4" fmla="*/ 20403 h 629386"/>
                <a:gd name="connsiteX5" fmla="*/ 1348034 w 1348034"/>
                <a:gd name="connsiteY5" fmla="*/ 1551 h 629386"/>
                <a:gd name="connsiteX0" fmla="*/ 0 w 1348034"/>
                <a:gd name="connsiteY0" fmla="*/ 604865 h 647677"/>
                <a:gd name="connsiteX1" fmla="*/ 288937 w 1348034"/>
                <a:gd name="connsiteY1" fmla="*/ 605597 h 647677"/>
                <a:gd name="connsiteX2" fmla="*/ 490194 w 1348034"/>
                <a:gd name="connsiteY2" fmla="*/ 161806 h 647677"/>
                <a:gd name="connsiteX3" fmla="*/ 791853 w 1348034"/>
                <a:gd name="connsiteY3" fmla="*/ 67539 h 647677"/>
                <a:gd name="connsiteX4" fmla="*/ 1093509 w 1348034"/>
                <a:gd name="connsiteY4" fmla="*/ 20403 h 647677"/>
                <a:gd name="connsiteX5" fmla="*/ 1348034 w 1348034"/>
                <a:gd name="connsiteY5" fmla="*/ 1551 h 647677"/>
                <a:gd name="connsiteX0" fmla="*/ 0 w 1348034"/>
                <a:gd name="connsiteY0" fmla="*/ 631498 h 656058"/>
                <a:gd name="connsiteX1" fmla="*/ 288937 w 1348034"/>
                <a:gd name="connsiteY1" fmla="*/ 605597 h 656058"/>
                <a:gd name="connsiteX2" fmla="*/ 490194 w 1348034"/>
                <a:gd name="connsiteY2" fmla="*/ 161806 h 656058"/>
                <a:gd name="connsiteX3" fmla="*/ 791853 w 1348034"/>
                <a:gd name="connsiteY3" fmla="*/ 67539 h 656058"/>
                <a:gd name="connsiteX4" fmla="*/ 1093509 w 1348034"/>
                <a:gd name="connsiteY4" fmla="*/ 20403 h 656058"/>
                <a:gd name="connsiteX5" fmla="*/ 1348034 w 1348034"/>
                <a:gd name="connsiteY5" fmla="*/ 1551 h 656058"/>
                <a:gd name="connsiteX0" fmla="*/ 0 w 1348034"/>
                <a:gd name="connsiteY0" fmla="*/ 631498 h 649912"/>
                <a:gd name="connsiteX1" fmla="*/ 288937 w 1348034"/>
                <a:gd name="connsiteY1" fmla="*/ 605597 h 649912"/>
                <a:gd name="connsiteX2" fmla="*/ 490194 w 1348034"/>
                <a:gd name="connsiteY2" fmla="*/ 161806 h 649912"/>
                <a:gd name="connsiteX3" fmla="*/ 791853 w 1348034"/>
                <a:gd name="connsiteY3" fmla="*/ 67539 h 649912"/>
                <a:gd name="connsiteX4" fmla="*/ 1093509 w 1348034"/>
                <a:gd name="connsiteY4" fmla="*/ 20403 h 649912"/>
                <a:gd name="connsiteX5" fmla="*/ 1348034 w 1348034"/>
                <a:gd name="connsiteY5" fmla="*/ 1551 h 649912"/>
                <a:gd name="connsiteX0" fmla="*/ 0 w 1348034"/>
                <a:gd name="connsiteY0" fmla="*/ 631498 h 649912"/>
                <a:gd name="connsiteX1" fmla="*/ 288937 w 1348034"/>
                <a:gd name="connsiteY1" fmla="*/ 605597 h 649912"/>
                <a:gd name="connsiteX2" fmla="*/ 490194 w 1348034"/>
                <a:gd name="connsiteY2" fmla="*/ 161806 h 649912"/>
                <a:gd name="connsiteX3" fmla="*/ 791853 w 1348034"/>
                <a:gd name="connsiteY3" fmla="*/ 67539 h 649912"/>
                <a:gd name="connsiteX4" fmla="*/ 1093509 w 1348034"/>
                <a:gd name="connsiteY4" fmla="*/ 20403 h 649912"/>
                <a:gd name="connsiteX5" fmla="*/ 1348034 w 1348034"/>
                <a:gd name="connsiteY5" fmla="*/ 1551 h 649912"/>
                <a:gd name="connsiteX0" fmla="*/ 0 w 1348034"/>
                <a:gd name="connsiteY0" fmla="*/ 631498 h 647477"/>
                <a:gd name="connsiteX1" fmla="*/ 288937 w 1348034"/>
                <a:gd name="connsiteY1" fmla="*/ 605597 h 647477"/>
                <a:gd name="connsiteX2" fmla="*/ 552338 w 1348034"/>
                <a:gd name="connsiteY2" fmla="*/ 197317 h 647477"/>
                <a:gd name="connsiteX3" fmla="*/ 791853 w 1348034"/>
                <a:gd name="connsiteY3" fmla="*/ 67539 h 647477"/>
                <a:gd name="connsiteX4" fmla="*/ 1093509 w 1348034"/>
                <a:gd name="connsiteY4" fmla="*/ 20403 h 647477"/>
                <a:gd name="connsiteX5" fmla="*/ 1348034 w 1348034"/>
                <a:gd name="connsiteY5" fmla="*/ 1551 h 647477"/>
                <a:gd name="connsiteX0" fmla="*/ 0 w 1348034"/>
                <a:gd name="connsiteY0" fmla="*/ 631498 h 647477"/>
                <a:gd name="connsiteX1" fmla="*/ 288937 w 1348034"/>
                <a:gd name="connsiteY1" fmla="*/ 605597 h 647477"/>
                <a:gd name="connsiteX2" fmla="*/ 552338 w 1348034"/>
                <a:gd name="connsiteY2" fmla="*/ 197317 h 647477"/>
                <a:gd name="connsiteX3" fmla="*/ 791853 w 1348034"/>
                <a:gd name="connsiteY3" fmla="*/ 67539 h 647477"/>
                <a:gd name="connsiteX4" fmla="*/ 1093509 w 1348034"/>
                <a:gd name="connsiteY4" fmla="*/ 20403 h 647477"/>
                <a:gd name="connsiteX5" fmla="*/ 1348034 w 1348034"/>
                <a:gd name="connsiteY5" fmla="*/ 1551 h 647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647477">
                  <a:moveTo>
                    <a:pt x="0" y="631498"/>
                  </a:moveTo>
                  <a:cubicBezTo>
                    <a:pt x="141409" y="635432"/>
                    <a:pt x="196881" y="677961"/>
                    <a:pt x="288937" y="605597"/>
                  </a:cubicBezTo>
                  <a:cubicBezTo>
                    <a:pt x="380993" y="533234"/>
                    <a:pt x="468519" y="286993"/>
                    <a:pt x="552338" y="197317"/>
                  </a:cubicBezTo>
                  <a:cubicBezTo>
                    <a:pt x="636157" y="107641"/>
                    <a:pt x="701658" y="97025"/>
                    <a:pt x="791853" y="67539"/>
                  </a:cubicBezTo>
                  <a:cubicBezTo>
                    <a:pt x="882048" y="38053"/>
                    <a:pt x="1000812" y="31401"/>
                    <a:pt x="1093509" y="20403"/>
                  </a:cubicBezTo>
                  <a:cubicBezTo>
                    <a:pt x="1186206" y="9405"/>
                    <a:pt x="1309541" y="-4734"/>
                    <a:pt x="1348034" y="155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4" name="Group 293"/>
            <p:cNvGrpSpPr/>
            <p:nvPr/>
          </p:nvGrpSpPr>
          <p:grpSpPr>
            <a:xfrm>
              <a:off x="5846522" y="987757"/>
              <a:ext cx="2379936" cy="1428614"/>
              <a:chOff x="5846522" y="987757"/>
              <a:chExt cx="2379936" cy="1428614"/>
            </a:xfrm>
          </p:grpSpPr>
          <p:sp>
            <p:nvSpPr>
              <p:cNvPr id="295" name="TextBox 294"/>
              <p:cNvSpPr txBox="1"/>
              <p:nvPr/>
            </p:nvSpPr>
            <p:spPr>
              <a:xfrm>
                <a:off x="6717936" y="1461324"/>
                <a:ext cx="1188146" cy="338554"/>
              </a:xfrm>
              <a:prstGeom prst="rect">
                <a:avLst/>
              </a:prstGeom>
              <a:noFill/>
            </p:spPr>
            <p:txBody>
              <a:bodyPr wrap="none" rtlCol="0">
                <a:spAutoFit/>
              </a:bodyPr>
              <a:lstStyle/>
              <a:p>
                <a:r>
                  <a:rPr lang="en-US" sz="1600" b="1" dirty="0" smtClean="0">
                    <a:solidFill>
                      <a:schemeClr val="tx2"/>
                    </a:solidFill>
                  </a:rPr>
                  <a:t>Half Slope</a:t>
                </a:r>
                <a:endParaRPr lang="en-US" sz="1600" b="1" dirty="0">
                  <a:solidFill>
                    <a:schemeClr val="tx2"/>
                  </a:solidFill>
                </a:endParaRPr>
              </a:p>
            </p:txBody>
          </p:sp>
          <p:grpSp>
            <p:nvGrpSpPr>
              <p:cNvPr id="296" name="Group 295"/>
              <p:cNvGrpSpPr/>
              <p:nvPr/>
            </p:nvGrpSpPr>
            <p:grpSpPr>
              <a:xfrm>
                <a:off x="5846522" y="987757"/>
                <a:ext cx="2379936" cy="1428614"/>
                <a:chOff x="5846522" y="987757"/>
                <a:chExt cx="2379936" cy="1428614"/>
              </a:xfrm>
            </p:grpSpPr>
            <p:grpSp>
              <p:nvGrpSpPr>
                <p:cNvPr id="297" name="Group 296"/>
                <p:cNvGrpSpPr/>
                <p:nvPr/>
              </p:nvGrpSpPr>
              <p:grpSpPr>
                <a:xfrm>
                  <a:off x="5846522" y="987757"/>
                  <a:ext cx="2379936" cy="1428614"/>
                  <a:chOff x="484188" y="1904972"/>
                  <a:chExt cx="2379936" cy="1428614"/>
                </a:xfrm>
              </p:grpSpPr>
              <p:grpSp>
                <p:nvGrpSpPr>
                  <p:cNvPr id="300" name="Group 299"/>
                  <p:cNvGrpSpPr/>
                  <p:nvPr/>
                </p:nvGrpSpPr>
                <p:grpSpPr>
                  <a:xfrm>
                    <a:off x="484188" y="2078813"/>
                    <a:ext cx="1717404" cy="1254773"/>
                    <a:chOff x="6553200" y="3312740"/>
                    <a:chExt cx="1717404" cy="1254773"/>
                  </a:xfrm>
                </p:grpSpPr>
                <p:grpSp>
                  <p:nvGrpSpPr>
                    <p:cNvPr id="302" name="Group 301"/>
                    <p:cNvGrpSpPr/>
                    <p:nvPr/>
                  </p:nvGrpSpPr>
                  <p:grpSpPr>
                    <a:xfrm>
                      <a:off x="6553200" y="3312740"/>
                      <a:ext cx="1717404" cy="1254773"/>
                      <a:chOff x="2221414" y="2861133"/>
                      <a:chExt cx="1717404" cy="1254773"/>
                    </a:xfrm>
                  </p:grpSpPr>
                  <p:grpSp>
                    <p:nvGrpSpPr>
                      <p:cNvPr id="304" name="Group 303"/>
                      <p:cNvGrpSpPr/>
                      <p:nvPr/>
                    </p:nvGrpSpPr>
                    <p:grpSpPr>
                      <a:xfrm>
                        <a:off x="2221414" y="2861133"/>
                        <a:ext cx="1656397" cy="914400"/>
                        <a:chOff x="2221414" y="2861133"/>
                        <a:chExt cx="1656397" cy="914400"/>
                      </a:xfrm>
                    </p:grpSpPr>
                    <p:grpSp>
                      <p:nvGrpSpPr>
                        <p:cNvPr id="306" name="Group 305"/>
                        <p:cNvGrpSpPr/>
                        <p:nvPr/>
                      </p:nvGrpSpPr>
                      <p:grpSpPr>
                        <a:xfrm>
                          <a:off x="2658611" y="2861133"/>
                          <a:ext cx="1219200" cy="914400"/>
                          <a:chOff x="2658611" y="2861133"/>
                          <a:chExt cx="1219200" cy="914400"/>
                        </a:xfrm>
                      </p:grpSpPr>
                      <p:cxnSp>
                        <p:nvCxnSpPr>
                          <p:cNvPr id="308" name="Straight Arrow Connector 307"/>
                          <p:cNvCxnSpPr/>
                          <p:nvPr/>
                        </p:nvCxnSpPr>
                        <p:spPr>
                          <a:xfrm flipV="1">
                            <a:off x="2667000" y="286113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9" name="Straight Arrow Connector 308"/>
                          <p:cNvCxnSpPr/>
                          <p:nvPr/>
                        </p:nvCxnSpPr>
                        <p:spPr>
                          <a:xfrm rot="5400000" flipV="1">
                            <a:off x="3268211" y="314252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7" name="TextBox 306"/>
                        <p:cNvSpPr txBox="1"/>
                        <p:nvPr/>
                      </p:nvSpPr>
                      <p:spPr>
                        <a:xfrm>
                          <a:off x="2221414" y="301684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305" name="TextBox 304"/>
                      <p:cNvSpPr txBox="1"/>
                      <p:nvPr/>
                    </p:nvSpPr>
                    <p:spPr>
                      <a:xfrm>
                        <a:off x="2597603" y="374657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303" name="Straight Arrow Connector 302"/>
                    <p:cNvCxnSpPr/>
                    <p:nvPr/>
                  </p:nvCxnSpPr>
                  <p:spPr>
                    <a:xfrm>
                      <a:off x="6996240" y="3999395"/>
                      <a:ext cx="460304" cy="4305"/>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301" name="Straight Arrow Connector 300"/>
                  <p:cNvCxnSpPr/>
                  <p:nvPr/>
                </p:nvCxnSpPr>
                <p:spPr>
                  <a:xfrm>
                    <a:off x="2254524" y="1904972"/>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298" name="Straight Arrow Connector 297"/>
                <p:cNvCxnSpPr/>
                <p:nvPr/>
              </p:nvCxnSpPr>
              <p:spPr>
                <a:xfrm>
                  <a:off x="6717936" y="1224421"/>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grpSp>
      <mc:AlternateContent xmlns:mc="http://schemas.openxmlformats.org/markup-compatibility/2006" xmlns:a14="http://schemas.microsoft.com/office/drawing/2010/main">
        <mc:Choice Requires="a14">
          <p:sp>
            <p:nvSpPr>
              <p:cNvPr id="310" name="TextBox 309"/>
              <p:cNvSpPr txBox="1"/>
              <p:nvPr/>
            </p:nvSpPr>
            <p:spPr>
              <a:xfrm>
                <a:off x="6559926" y="2909935"/>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310" name="TextBox 309"/>
              <p:cNvSpPr txBox="1">
                <a:spLocks noRot="1" noChangeAspect="1" noMove="1" noResize="1" noEditPoints="1" noAdjustHandles="1" noChangeArrowheads="1" noChangeShapeType="1" noTextEdit="1"/>
              </p:cNvSpPr>
              <p:nvPr/>
            </p:nvSpPr>
            <p:spPr>
              <a:xfrm>
                <a:off x="6559926" y="2909935"/>
                <a:ext cx="1117614" cy="338554"/>
              </a:xfrm>
              <a:prstGeom prst="rect">
                <a:avLst/>
              </a:prstGeom>
              <a:blipFill rotWithShape="0">
                <a:blip r:embed="rId13"/>
                <a:stretch>
                  <a:fillRect b="-10714"/>
                </a:stretch>
              </a:blipFill>
            </p:spPr>
            <p:txBody>
              <a:bodyPr/>
              <a:lstStyle/>
              <a:p>
                <a:r>
                  <a:rPr lang="en-US">
                    <a:noFill/>
                  </a:rPr>
                  <a:t> </a:t>
                </a:r>
              </a:p>
            </p:txBody>
          </p:sp>
        </mc:Fallback>
      </mc:AlternateContent>
      <p:grpSp>
        <p:nvGrpSpPr>
          <p:cNvPr id="108" name="Group 107"/>
          <p:cNvGrpSpPr/>
          <p:nvPr/>
        </p:nvGrpSpPr>
        <p:grpSpPr>
          <a:xfrm>
            <a:off x="6158214" y="3834804"/>
            <a:ext cx="2379936" cy="1254773"/>
            <a:chOff x="5846522" y="973058"/>
            <a:chExt cx="2379936" cy="1254773"/>
          </a:xfrm>
        </p:grpSpPr>
        <p:sp>
          <p:nvSpPr>
            <p:cNvPr id="109" name="Freeform 108"/>
            <p:cNvSpPr/>
            <p:nvPr/>
          </p:nvSpPr>
          <p:spPr>
            <a:xfrm>
              <a:off x="6334812" y="1205081"/>
              <a:ext cx="1348034" cy="63162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48034"/>
                <a:gd name="connsiteY0" fmla="*/ 604865 h 613827"/>
                <a:gd name="connsiteX1" fmla="*/ 226793 w 1348034"/>
                <a:gd name="connsiteY1" fmla="*/ 587842 h 613827"/>
                <a:gd name="connsiteX2" fmla="*/ 490194 w 1348034"/>
                <a:gd name="connsiteY2" fmla="*/ 161806 h 613827"/>
                <a:gd name="connsiteX3" fmla="*/ 791853 w 1348034"/>
                <a:gd name="connsiteY3" fmla="*/ 67539 h 613827"/>
                <a:gd name="connsiteX4" fmla="*/ 1093509 w 1348034"/>
                <a:gd name="connsiteY4" fmla="*/ 20403 h 613827"/>
                <a:gd name="connsiteX5" fmla="*/ 1348034 w 1348034"/>
                <a:gd name="connsiteY5" fmla="*/ 1551 h 613827"/>
                <a:gd name="connsiteX0" fmla="*/ 0 w 1348034"/>
                <a:gd name="connsiteY0" fmla="*/ 604865 h 633556"/>
                <a:gd name="connsiteX1" fmla="*/ 226793 w 1348034"/>
                <a:gd name="connsiteY1" fmla="*/ 587842 h 633556"/>
                <a:gd name="connsiteX2" fmla="*/ 490194 w 1348034"/>
                <a:gd name="connsiteY2" fmla="*/ 161806 h 633556"/>
                <a:gd name="connsiteX3" fmla="*/ 791853 w 1348034"/>
                <a:gd name="connsiteY3" fmla="*/ 67539 h 633556"/>
                <a:gd name="connsiteX4" fmla="*/ 1093509 w 1348034"/>
                <a:gd name="connsiteY4" fmla="*/ 20403 h 633556"/>
                <a:gd name="connsiteX5" fmla="*/ 1348034 w 1348034"/>
                <a:gd name="connsiteY5" fmla="*/ 1551 h 633556"/>
                <a:gd name="connsiteX0" fmla="*/ 0 w 1348034"/>
                <a:gd name="connsiteY0" fmla="*/ 604865 h 652739"/>
                <a:gd name="connsiteX1" fmla="*/ 226793 w 1348034"/>
                <a:gd name="connsiteY1" fmla="*/ 587842 h 652739"/>
                <a:gd name="connsiteX2" fmla="*/ 490194 w 1348034"/>
                <a:gd name="connsiteY2" fmla="*/ 161806 h 652739"/>
                <a:gd name="connsiteX3" fmla="*/ 791853 w 1348034"/>
                <a:gd name="connsiteY3" fmla="*/ 67539 h 652739"/>
                <a:gd name="connsiteX4" fmla="*/ 1093509 w 1348034"/>
                <a:gd name="connsiteY4" fmla="*/ 20403 h 652739"/>
                <a:gd name="connsiteX5" fmla="*/ 1348034 w 1348034"/>
                <a:gd name="connsiteY5" fmla="*/ 1551 h 652739"/>
                <a:gd name="connsiteX0" fmla="*/ 0 w 1348034"/>
                <a:gd name="connsiteY0" fmla="*/ 604865 h 627113"/>
                <a:gd name="connsiteX1" fmla="*/ 226793 w 1348034"/>
                <a:gd name="connsiteY1" fmla="*/ 587842 h 627113"/>
                <a:gd name="connsiteX2" fmla="*/ 534582 w 1348034"/>
                <a:gd name="connsiteY2" fmla="*/ 197316 h 627113"/>
                <a:gd name="connsiteX3" fmla="*/ 791853 w 1348034"/>
                <a:gd name="connsiteY3" fmla="*/ 67539 h 627113"/>
                <a:gd name="connsiteX4" fmla="*/ 1093509 w 1348034"/>
                <a:gd name="connsiteY4" fmla="*/ 20403 h 627113"/>
                <a:gd name="connsiteX5" fmla="*/ 1348034 w 1348034"/>
                <a:gd name="connsiteY5" fmla="*/ 1551 h 627113"/>
                <a:gd name="connsiteX0" fmla="*/ 0 w 1348034"/>
                <a:gd name="connsiteY0" fmla="*/ 631498 h 642516"/>
                <a:gd name="connsiteX1" fmla="*/ 226793 w 1348034"/>
                <a:gd name="connsiteY1" fmla="*/ 587842 h 642516"/>
                <a:gd name="connsiteX2" fmla="*/ 534582 w 1348034"/>
                <a:gd name="connsiteY2" fmla="*/ 197316 h 642516"/>
                <a:gd name="connsiteX3" fmla="*/ 791853 w 1348034"/>
                <a:gd name="connsiteY3" fmla="*/ 67539 h 642516"/>
                <a:gd name="connsiteX4" fmla="*/ 1093509 w 1348034"/>
                <a:gd name="connsiteY4" fmla="*/ 20403 h 642516"/>
                <a:gd name="connsiteX5" fmla="*/ 1348034 w 1348034"/>
                <a:gd name="connsiteY5" fmla="*/ 1551 h 642516"/>
                <a:gd name="connsiteX0" fmla="*/ 0 w 1348034"/>
                <a:gd name="connsiteY0" fmla="*/ 631498 h 631625"/>
                <a:gd name="connsiteX1" fmla="*/ 226793 w 1348034"/>
                <a:gd name="connsiteY1" fmla="*/ 587842 h 631625"/>
                <a:gd name="connsiteX2" fmla="*/ 534582 w 1348034"/>
                <a:gd name="connsiteY2" fmla="*/ 197316 h 631625"/>
                <a:gd name="connsiteX3" fmla="*/ 791853 w 1348034"/>
                <a:gd name="connsiteY3" fmla="*/ 67539 h 631625"/>
                <a:gd name="connsiteX4" fmla="*/ 1093509 w 1348034"/>
                <a:gd name="connsiteY4" fmla="*/ 20403 h 631625"/>
                <a:gd name="connsiteX5" fmla="*/ 1348034 w 1348034"/>
                <a:gd name="connsiteY5" fmla="*/ 1551 h 63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631625">
                  <a:moveTo>
                    <a:pt x="0" y="631498"/>
                  </a:moveTo>
                  <a:cubicBezTo>
                    <a:pt x="123654" y="617677"/>
                    <a:pt x="137696" y="660206"/>
                    <a:pt x="226793" y="587842"/>
                  </a:cubicBezTo>
                  <a:cubicBezTo>
                    <a:pt x="315890" y="515478"/>
                    <a:pt x="440405" y="284033"/>
                    <a:pt x="534582" y="197316"/>
                  </a:cubicBezTo>
                  <a:cubicBezTo>
                    <a:pt x="628759" y="110599"/>
                    <a:pt x="698699" y="97025"/>
                    <a:pt x="791853" y="67539"/>
                  </a:cubicBezTo>
                  <a:cubicBezTo>
                    <a:pt x="885008" y="38054"/>
                    <a:pt x="1000812" y="31401"/>
                    <a:pt x="1093509" y="20403"/>
                  </a:cubicBezTo>
                  <a:cubicBezTo>
                    <a:pt x="1186206" y="9405"/>
                    <a:pt x="1309541" y="-4734"/>
                    <a:pt x="1348034" y="155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0" name="Group 109"/>
            <p:cNvGrpSpPr/>
            <p:nvPr/>
          </p:nvGrpSpPr>
          <p:grpSpPr>
            <a:xfrm>
              <a:off x="5846522" y="973058"/>
              <a:ext cx="2379936" cy="1254773"/>
              <a:chOff x="5846522" y="973058"/>
              <a:chExt cx="2379936" cy="1254773"/>
            </a:xfrm>
          </p:grpSpPr>
          <p:sp>
            <p:nvSpPr>
              <p:cNvPr id="111" name="TextBox 110"/>
              <p:cNvSpPr txBox="1"/>
              <p:nvPr/>
            </p:nvSpPr>
            <p:spPr>
              <a:xfrm>
                <a:off x="6717936" y="1461324"/>
                <a:ext cx="1188146" cy="338554"/>
              </a:xfrm>
              <a:prstGeom prst="rect">
                <a:avLst/>
              </a:prstGeom>
              <a:noFill/>
            </p:spPr>
            <p:txBody>
              <a:bodyPr wrap="none" rtlCol="0">
                <a:spAutoFit/>
              </a:bodyPr>
              <a:lstStyle/>
              <a:p>
                <a:r>
                  <a:rPr lang="en-US" sz="1600" b="1" dirty="0" smtClean="0">
                    <a:solidFill>
                      <a:schemeClr val="tx2"/>
                    </a:solidFill>
                  </a:rPr>
                  <a:t>Half Slope</a:t>
                </a:r>
                <a:endParaRPr lang="en-US" sz="1600" b="1" dirty="0">
                  <a:solidFill>
                    <a:schemeClr val="tx2"/>
                  </a:solidFill>
                </a:endParaRPr>
              </a:p>
            </p:txBody>
          </p:sp>
          <p:grpSp>
            <p:nvGrpSpPr>
              <p:cNvPr id="112" name="Group 111"/>
              <p:cNvGrpSpPr/>
              <p:nvPr/>
            </p:nvGrpSpPr>
            <p:grpSpPr>
              <a:xfrm>
                <a:off x="5846522" y="973058"/>
                <a:ext cx="2379936" cy="1254773"/>
                <a:chOff x="5846522" y="973058"/>
                <a:chExt cx="2379936" cy="1254773"/>
              </a:xfrm>
            </p:grpSpPr>
            <p:grpSp>
              <p:nvGrpSpPr>
                <p:cNvPr id="113" name="Group 112"/>
                <p:cNvGrpSpPr/>
                <p:nvPr/>
              </p:nvGrpSpPr>
              <p:grpSpPr>
                <a:xfrm>
                  <a:off x="5846522" y="973058"/>
                  <a:ext cx="2379936" cy="1254773"/>
                  <a:chOff x="484188" y="1890273"/>
                  <a:chExt cx="2379936" cy="1254773"/>
                </a:xfrm>
              </p:grpSpPr>
              <p:grpSp>
                <p:nvGrpSpPr>
                  <p:cNvPr id="132" name="Group 131"/>
                  <p:cNvGrpSpPr/>
                  <p:nvPr/>
                </p:nvGrpSpPr>
                <p:grpSpPr>
                  <a:xfrm>
                    <a:off x="484188" y="1890273"/>
                    <a:ext cx="1717404" cy="1254773"/>
                    <a:chOff x="6553200" y="3124200"/>
                    <a:chExt cx="1717404" cy="1254773"/>
                  </a:xfrm>
                </p:grpSpPr>
                <p:grpSp>
                  <p:nvGrpSpPr>
                    <p:cNvPr id="134" name="Group 133"/>
                    <p:cNvGrpSpPr/>
                    <p:nvPr/>
                  </p:nvGrpSpPr>
                  <p:grpSpPr>
                    <a:xfrm>
                      <a:off x="6553200" y="3124200"/>
                      <a:ext cx="1717404" cy="1254773"/>
                      <a:chOff x="2221414" y="2672593"/>
                      <a:chExt cx="1717404" cy="1254773"/>
                    </a:xfrm>
                  </p:grpSpPr>
                  <p:grpSp>
                    <p:nvGrpSpPr>
                      <p:cNvPr id="136" name="Group 135"/>
                      <p:cNvGrpSpPr/>
                      <p:nvPr/>
                    </p:nvGrpSpPr>
                    <p:grpSpPr>
                      <a:xfrm>
                        <a:off x="2221414" y="2672593"/>
                        <a:ext cx="1656397" cy="914400"/>
                        <a:chOff x="2221414" y="2672593"/>
                        <a:chExt cx="1656397" cy="914400"/>
                      </a:xfrm>
                    </p:grpSpPr>
                    <p:grpSp>
                      <p:nvGrpSpPr>
                        <p:cNvPr id="138" name="Group 137"/>
                        <p:cNvGrpSpPr/>
                        <p:nvPr/>
                      </p:nvGrpSpPr>
                      <p:grpSpPr>
                        <a:xfrm>
                          <a:off x="2658611" y="2672593"/>
                          <a:ext cx="1219200" cy="914400"/>
                          <a:chOff x="2658611" y="2672593"/>
                          <a:chExt cx="1219200" cy="914400"/>
                        </a:xfrm>
                      </p:grpSpPr>
                      <p:cxnSp>
                        <p:nvCxnSpPr>
                          <p:cNvPr id="140" name="Straight Arrow Connector 139"/>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9" name="TextBox 138"/>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7" name="TextBox 136"/>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5" name="Straight Arrow Connector 134"/>
                    <p:cNvCxnSpPr/>
                    <p:nvPr/>
                  </p:nvCxnSpPr>
                  <p:spPr>
                    <a:xfrm>
                      <a:off x="6996240" y="3999395"/>
                      <a:ext cx="401749" cy="2908"/>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33" name="Straight Arrow Connector 132"/>
                  <p:cNvCxnSpPr/>
                  <p:nvPr/>
                </p:nvCxnSpPr>
                <p:spPr>
                  <a:xfrm>
                    <a:off x="2254524" y="1904972"/>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20" name="Straight Arrow Connector 119"/>
                <p:cNvCxnSpPr/>
                <p:nvPr/>
              </p:nvCxnSpPr>
              <p:spPr>
                <a:xfrm>
                  <a:off x="6717936" y="1111297"/>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grpSp>
      <p:grpSp>
        <p:nvGrpSpPr>
          <p:cNvPr id="142" name="Group 141"/>
          <p:cNvGrpSpPr/>
          <p:nvPr/>
        </p:nvGrpSpPr>
        <p:grpSpPr>
          <a:xfrm>
            <a:off x="6149705" y="2183387"/>
            <a:ext cx="2379936" cy="1438103"/>
            <a:chOff x="5846522" y="978268"/>
            <a:chExt cx="2379936" cy="1438103"/>
          </a:xfrm>
        </p:grpSpPr>
        <p:sp>
          <p:nvSpPr>
            <p:cNvPr id="143" name="Freeform 142"/>
            <p:cNvSpPr/>
            <p:nvPr/>
          </p:nvSpPr>
          <p:spPr>
            <a:xfrm>
              <a:off x="6334812" y="1205080"/>
              <a:ext cx="1348034" cy="60486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604865">
                  <a:moveTo>
                    <a:pt x="0" y="604865"/>
                  </a:moveTo>
                  <a:cubicBezTo>
                    <a:pt x="52633" y="520023"/>
                    <a:pt x="144546" y="395903"/>
                    <a:pt x="235671" y="312634"/>
                  </a:cubicBezTo>
                  <a:cubicBezTo>
                    <a:pt x="326796" y="229365"/>
                    <a:pt x="397497" y="202655"/>
                    <a:pt x="490194" y="161806"/>
                  </a:cubicBezTo>
                  <a:cubicBezTo>
                    <a:pt x="582891" y="120957"/>
                    <a:pt x="691300" y="91106"/>
                    <a:pt x="791853" y="67539"/>
                  </a:cubicBezTo>
                  <a:cubicBezTo>
                    <a:pt x="892406" y="43972"/>
                    <a:pt x="1000812" y="31401"/>
                    <a:pt x="1093509" y="20403"/>
                  </a:cubicBezTo>
                  <a:cubicBezTo>
                    <a:pt x="1186206" y="9405"/>
                    <a:pt x="1309541" y="-4734"/>
                    <a:pt x="1348034" y="155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5846522" y="978268"/>
              <a:ext cx="2379936" cy="1438103"/>
              <a:chOff x="5846522" y="978268"/>
              <a:chExt cx="2379936" cy="1438103"/>
            </a:xfrm>
          </p:grpSpPr>
          <p:sp>
            <p:nvSpPr>
              <p:cNvPr id="145" name="TextBox 144"/>
              <p:cNvSpPr txBox="1"/>
              <p:nvPr/>
            </p:nvSpPr>
            <p:spPr>
              <a:xfrm>
                <a:off x="6717936" y="1461324"/>
                <a:ext cx="1188146" cy="338554"/>
              </a:xfrm>
              <a:prstGeom prst="rect">
                <a:avLst/>
              </a:prstGeom>
              <a:noFill/>
            </p:spPr>
            <p:txBody>
              <a:bodyPr wrap="none" rtlCol="0">
                <a:spAutoFit/>
              </a:bodyPr>
              <a:lstStyle/>
              <a:p>
                <a:r>
                  <a:rPr lang="en-US" sz="1600" b="1" dirty="0" smtClean="0">
                    <a:solidFill>
                      <a:schemeClr val="tx2"/>
                    </a:solidFill>
                  </a:rPr>
                  <a:t>Half Slope</a:t>
                </a:r>
                <a:endParaRPr lang="en-US" sz="1600" b="1" dirty="0">
                  <a:solidFill>
                    <a:schemeClr val="tx2"/>
                  </a:solidFill>
                </a:endParaRPr>
              </a:p>
            </p:txBody>
          </p:sp>
          <p:grpSp>
            <p:nvGrpSpPr>
              <p:cNvPr id="146" name="Group 145"/>
              <p:cNvGrpSpPr/>
              <p:nvPr/>
            </p:nvGrpSpPr>
            <p:grpSpPr>
              <a:xfrm>
                <a:off x="5846522" y="978268"/>
                <a:ext cx="2379936" cy="1438103"/>
                <a:chOff x="5846522" y="978268"/>
                <a:chExt cx="2379936" cy="1438103"/>
              </a:xfrm>
            </p:grpSpPr>
            <p:grpSp>
              <p:nvGrpSpPr>
                <p:cNvPr id="147" name="Group 146"/>
                <p:cNvGrpSpPr/>
                <p:nvPr/>
              </p:nvGrpSpPr>
              <p:grpSpPr>
                <a:xfrm>
                  <a:off x="5846522" y="987757"/>
                  <a:ext cx="2379936" cy="1428614"/>
                  <a:chOff x="484188" y="1904972"/>
                  <a:chExt cx="2379936" cy="1428614"/>
                </a:xfrm>
              </p:grpSpPr>
              <p:grpSp>
                <p:nvGrpSpPr>
                  <p:cNvPr id="150" name="Group 149"/>
                  <p:cNvGrpSpPr/>
                  <p:nvPr/>
                </p:nvGrpSpPr>
                <p:grpSpPr>
                  <a:xfrm>
                    <a:off x="484188" y="2078813"/>
                    <a:ext cx="1717404" cy="1254773"/>
                    <a:chOff x="6553200" y="3312740"/>
                    <a:chExt cx="1717404" cy="1254773"/>
                  </a:xfrm>
                </p:grpSpPr>
                <p:grpSp>
                  <p:nvGrpSpPr>
                    <p:cNvPr id="152" name="Group 151"/>
                    <p:cNvGrpSpPr/>
                    <p:nvPr/>
                  </p:nvGrpSpPr>
                  <p:grpSpPr>
                    <a:xfrm>
                      <a:off x="6553200" y="3312740"/>
                      <a:ext cx="1717404" cy="1254773"/>
                      <a:chOff x="2221414" y="2861133"/>
                      <a:chExt cx="1717404" cy="1254773"/>
                    </a:xfrm>
                  </p:grpSpPr>
                  <p:grpSp>
                    <p:nvGrpSpPr>
                      <p:cNvPr id="154" name="Group 153"/>
                      <p:cNvGrpSpPr/>
                      <p:nvPr/>
                    </p:nvGrpSpPr>
                    <p:grpSpPr>
                      <a:xfrm>
                        <a:off x="2221414" y="2861133"/>
                        <a:ext cx="1656397" cy="914400"/>
                        <a:chOff x="2221414" y="2861133"/>
                        <a:chExt cx="1656397" cy="914400"/>
                      </a:xfrm>
                    </p:grpSpPr>
                    <p:grpSp>
                      <p:nvGrpSpPr>
                        <p:cNvPr id="156" name="Group 155"/>
                        <p:cNvGrpSpPr/>
                        <p:nvPr/>
                      </p:nvGrpSpPr>
                      <p:grpSpPr>
                        <a:xfrm>
                          <a:off x="2658611" y="2861133"/>
                          <a:ext cx="1219200" cy="914400"/>
                          <a:chOff x="2658611" y="2861133"/>
                          <a:chExt cx="1219200" cy="914400"/>
                        </a:xfrm>
                      </p:grpSpPr>
                      <p:cxnSp>
                        <p:nvCxnSpPr>
                          <p:cNvPr id="158" name="Straight Arrow Connector 157"/>
                          <p:cNvCxnSpPr/>
                          <p:nvPr/>
                        </p:nvCxnSpPr>
                        <p:spPr>
                          <a:xfrm flipV="1">
                            <a:off x="2667000" y="286113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5400000" flipV="1">
                            <a:off x="3268211" y="314252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7" name="TextBox 156"/>
                        <p:cNvSpPr txBox="1"/>
                        <p:nvPr/>
                      </p:nvSpPr>
                      <p:spPr>
                        <a:xfrm>
                          <a:off x="2221414" y="301684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5" name="TextBox 154"/>
                      <p:cNvSpPr txBox="1"/>
                      <p:nvPr/>
                    </p:nvSpPr>
                    <p:spPr>
                      <a:xfrm>
                        <a:off x="2597603" y="374657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3" name="Straight Arrow Connector 152"/>
                    <p:cNvCxnSpPr/>
                    <p:nvPr/>
                  </p:nvCxnSpPr>
                  <p:spPr>
                    <a:xfrm flipV="1">
                      <a:off x="6996240" y="3511695"/>
                      <a:ext cx="245013" cy="487700"/>
                    </a:xfrm>
                    <a:prstGeom prst="straightConnector1">
                      <a:avLst/>
                    </a:prstGeom>
                    <a:ln w="38100">
                      <a:solidFill>
                        <a:srgbClr val="00CC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51" name="Straight Arrow Connector 150"/>
                  <p:cNvCxnSpPr/>
                  <p:nvPr/>
                </p:nvCxnSpPr>
                <p:spPr>
                  <a:xfrm>
                    <a:off x="2254524" y="1904972"/>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48" name="Straight Arrow Connector 147"/>
                <p:cNvCxnSpPr/>
                <p:nvPr/>
              </p:nvCxnSpPr>
              <p:spPr>
                <a:xfrm>
                  <a:off x="6717936" y="1224421"/>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9" name="TextBox 148"/>
                    <p:cNvSpPr txBox="1"/>
                    <p:nvPr/>
                  </p:nvSpPr>
                  <p:spPr>
                    <a:xfrm>
                      <a:off x="6277654" y="97826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299" name="TextBox 298"/>
                    <p:cNvSpPr txBox="1">
                      <a:spLocks noRot="1" noChangeAspect="1" noMove="1" noResize="1" noEditPoints="1" noAdjustHandles="1" noChangeArrowheads="1" noChangeShapeType="1" noTextEdit="1"/>
                    </p:cNvSpPr>
                    <p:nvPr/>
                  </p:nvSpPr>
                  <p:spPr>
                    <a:xfrm>
                      <a:off x="6277654" y="978268"/>
                      <a:ext cx="1085554" cy="338554"/>
                    </a:xfrm>
                    <a:prstGeom prst="rect">
                      <a:avLst/>
                    </a:prstGeom>
                    <a:blipFill rotWithShape="0">
                      <a:blip r:embed="rId17"/>
                      <a:stretch>
                        <a:fillRect b="-12500"/>
                      </a:stretch>
                    </a:blipFill>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160" name="TextBox 159"/>
              <p:cNvSpPr txBox="1"/>
              <p:nvPr/>
            </p:nvSpPr>
            <p:spPr>
              <a:xfrm>
                <a:off x="6970918" y="5795327"/>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60" name="TextBox 159"/>
              <p:cNvSpPr txBox="1">
                <a:spLocks noRot="1" noChangeAspect="1" noMove="1" noResize="1" noEditPoints="1" noAdjustHandles="1" noChangeArrowheads="1" noChangeShapeType="1" noTextEdit="1"/>
              </p:cNvSpPr>
              <p:nvPr/>
            </p:nvSpPr>
            <p:spPr>
              <a:xfrm>
                <a:off x="6970918" y="5795327"/>
                <a:ext cx="1117614" cy="338554"/>
              </a:xfrm>
              <a:prstGeom prst="rect">
                <a:avLst/>
              </a:prstGeom>
              <a:blipFill rotWithShape="0">
                <a:blip r:embed="rId18"/>
                <a:stretch>
                  <a:fillRect b="-12727"/>
                </a:stretch>
              </a:blipFill>
            </p:spPr>
            <p:txBody>
              <a:bodyPr/>
              <a:lstStyle/>
              <a:p>
                <a:r>
                  <a:rPr lang="en-US">
                    <a:noFill/>
                  </a:rPr>
                  <a:t> </a:t>
                </a:r>
              </a:p>
            </p:txBody>
          </p:sp>
        </mc:Fallback>
      </mc:AlternateContent>
      <p:pic>
        <p:nvPicPr>
          <p:cNvPr id="77" name="Picture 5" descr="redblackblockiu"/>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334449"/>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09218"/>
            <a:ext cx="9144000" cy="838200"/>
          </a:xfrm>
        </p:spPr>
        <p:txBody>
          <a:bodyPr/>
          <a:lstStyle/>
          <a:p>
            <a:pPr eaLnBrk="1" hangingPunct="1"/>
            <a:r>
              <a:rPr lang="en-US" sz="3600" b="1" dirty="0" smtClean="0">
                <a:solidFill>
                  <a:srgbClr val="0000CC"/>
                </a:solidFill>
              </a:rPr>
              <a:t>Last Time: Monotonic Divergent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55901" y="1004449"/>
                <a:ext cx="5904798" cy="4524315"/>
              </a:xfrm>
              <a:prstGeom prst="rect">
                <a:avLst/>
              </a:prstGeom>
            </p:spPr>
            <p:txBody>
              <a:bodyPr wrap="square">
                <a:spAutoFit/>
              </a:bodyPr>
              <a:lstStyle/>
              <a:p>
                <a:r>
                  <a:rPr lang="en-US" dirty="0" smtClean="0"/>
                  <a:t>Cases: </a:t>
                </a:r>
                <a14:m>
                  <m:oMath xmlns:m="http://schemas.openxmlformats.org/officeDocument/2006/math">
                    <m:r>
                      <a:rPr lang="en-US" b="1" i="0" dirty="0" smtClean="0">
                        <a:latin typeface="Cambria Math" panose="02040503050406030204" pitchFamily="18" charset="0"/>
                      </a:rPr>
                      <m:t>𝐯𝐚𝐥𝐮𝐞</m:t>
                    </m:r>
                    <m:r>
                      <a:rPr lang="en-US" b="1" i="0" dirty="0" smtClean="0">
                        <a:latin typeface="Cambria Math" panose="02040503050406030204" pitchFamily="18" charset="0"/>
                      </a:rPr>
                      <m:t> </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0" dirty="0" smtClean="0">
                        <a:latin typeface="Cambria Math" panose="02040503050406030204" pitchFamily="18" charset="0"/>
                      </a:rPr>
                      <m:t>≥  </m:t>
                    </m:r>
                    <m:r>
                      <a:rPr lang="en-US" b="1" i="0" dirty="0" smtClean="0">
                        <a:latin typeface="Cambria Math" panose="02040503050406030204" pitchFamily="18" charset="0"/>
                      </a:rPr>
                      <m:t>𝟎</m:t>
                    </m:r>
                  </m:oMath>
                </a14:m>
                <a:r>
                  <a:rPr lang="en-US" b="1" dirty="0" smtClean="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1" dirty="0" smtClean="0">
                        <a:latin typeface="Cambria Math" panose="02040503050406030204" pitchFamily="18" charset="0"/>
                      </a:rPr>
                      <m:t>≥</m:t>
                    </m:r>
                    <m:r>
                      <a:rPr lang="en-US" b="1" i="0" dirty="0" smtClean="0">
                        <a:latin typeface="Cambria Math" panose="02040503050406030204" pitchFamily="18" charset="0"/>
                      </a:rPr>
                      <m:t> </m:t>
                    </m:r>
                    <m:r>
                      <a:rPr lang="en-US" b="1" i="0" dirty="0">
                        <a:latin typeface="Cambria Math" panose="02040503050406030204" pitchFamily="18" charset="0"/>
                      </a:rPr>
                      <m:t>𝟎</m:t>
                    </m:r>
                  </m:oMath>
                </a14:m>
                <a:r>
                  <a:rPr lang="en-US" b="1" dirty="0"/>
                  <a:t>; </a:t>
                </a:r>
                <a14:m>
                  <m:oMath xmlns:m="http://schemas.openxmlformats.org/officeDocument/2006/math">
                    <m:r>
                      <a:rPr lang="en-US" b="1" i="1" dirty="0">
                        <a:latin typeface="Cambria Math" panose="02040503050406030204" pitchFamily="18" charset="0"/>
                        <a:ea typeface="Cambria Math" panose="02040503050406030204" pitchFamily="18" charset="0"/>
                      </a:rPr>
                      <m:t>𝐯𝐚𝐥𝐮𝐞</m:t>
                    </m:r>
                    <m:r>
                      <a:rPr lang="en-US" b="1" i="1" dirty="0" smtClean="0">
                        <a:latin typeface="Cambria Math" panose="02040503050406030204" pitchFamily="18" charset="0"/>
                        <a:ea typeface="Cambria Math" panose="02040503050406030204" pitchFamily="18" charset="0"/>
                      </a:rPr>
                      <m:t>(∞)</m:t>
                    </m:r>
                    <m:r>
                      <a:rPr lang="en-US" b="1" dirty="0">
                        <a:latin typeface="Cambria Math" panose="02040503050406030204" pitchFamily="18" charset="0"/>
                        <a:ea typeface="Cambria Math" panose="02040503050406030204" pitchFamily="18" charset="0"/>
                      </a:rPr>
                      <m:t>=</m:t>
                    </m:r>
                    <m:r>
                      <a:rPr lang="en-US" b="1" i="1" dirty="0">
                        <a:latin typeface="Cambria Math" panose="02040503050406030204" pitchFamily="18" charset="0"/>
                        <a:ea typeface="Cambria Math" panose="02040503050406030204" pitchFamily="18" charset="0"/>
                      </a:rPr>
                      <m:t>∞</m:t>
                    </m:r>
                  </m:oMath>
                </a14:m>
                <a:r>
                  <a:rPr lang="en-US" b="1" dirty="0"/>
                  <a:t>, </a:t>
                </a:r>
                <a14:m>
                  <m:oMath xmlns:m="http://schemas.openxmlformats.org/officeDocument/2006/math">
                    <m:r>
                      <a:rPr lang="en-US" b="1" i="0" dirty="0" smtClean="0">
                        <a:latin typeface="Cambria Math" panose="02040503050406030204" pitchFamily="18" charset="0"/>
                      </a:rPr>
                      <m:t>𝐬𝐥𝐨𝐩𝐞</m:t>
                    </m:r>
                    <m:r>
                      <a:rPr lang="en-US" b="1" i="0" dirty="0" smtClean="0">
                        <a:latin typeface="Cambria Math" panose="02040503050406030204" pitchFamily="18" charset="0"/>
                      </a:rPr>
                      <m:t> </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m:t>
                        </m:r>
                      </m:e>
                    </m:d>
                    <m:r>
                      <a:rPr lang="en-US" b="1" i="0" dirty="0" smtClean="0">
                        <a:latin typeface="Cambria Math" panose="02040503050406030204" pitchFamily="18" charset="0"/>
                      </a:rPr>
                      <m:t>= </m:t>
                    </m:r>
                    <m:r>
                      <a:rPr lang="en-US" b="1" i="0" dirty="0">
                        <a:latin typeface="Cambria Math" panose="02040503050406030204" pitchFamily="18" charset="0"/>
                        <a:ea typeface="Cambria Math" panose="02040503050406030204" pitchFamily="18" charset="0"/>
                      </a:rPr>
                      <m:t>∞</m:t>
                    </m:r>
                  </m:oMath>
                </a14:m>
                <a:endParaRPr lang="en-US" b="1" dirty="0"/>
              </a:p>
              <a:p>
                <a:endParaRPr lang="en-US" dirty="0" smtClean="0"/>
              </a:p>
              <a:p>
                <a:r>
                  <a:rPr lang="en-US" b="1" dirty="0" smtClean="0"/>
                  <a:t>Divergent Functions with monotonically increasing slope</a:t>
                </a:r>
              </a:p>
              <a:p>
                <a:endParaRPr lang="en-US" dirty="0" smtClean="0"/>
              </a:p>
              <a:p>
                <a:r>
                  <a:rPr lang="en-US" dirty="0" smtClean="0"/>
                  <a:t>In </a:t>
                </a:r>
                <a:r>
                  <a:rPr lang="en-US" dirty="0"/>
                  <a:t>this case need </a:t>
                </a:r>
                <a:r>
                  <a:rPr lang="en-US" dirty="0" smtClean="0"/>
                  <a:t>value at 0, whether exponential or power law and exponent or rate (1, 2 or 3 parameters)</a:t>
                </a:r>
              </a:p>
              <a:p>
                <a:endParaRPr lang="en-US" dirty="0"/>
              </a:p>
              <a:p>
                <a:r>
                  <a:rPr lang="en-US" dirty="0"/>
                  <a:t>Examples: </a:t>
                </a:r>
              </a:p>
              <a:p>
                <a:r>
                  <a:rPr lang="en-US" dirty="0"/>
                  <a:t>Slope 0 at 0:</a:t>
                </a:r>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r>
                        <a:rPr lang="en-US" i="1">
                          <a:latin typeface="Cambria Math" panose="02040503050406030204" pitchFamily="18" charset="0"/>
                        </a:rPr>
                        <m:t>, </m:t>
                      </m:r>
                      <m:r>
                        <a:rPr lang="en-US" i="1">
                          <a:latin typeface="Cambria Math" panose="02040503050406030204" pitchFamily="18" charset="0"/>
                        </a:rPr>
                        <m:t>𝑛</m:t>
                      </m:r>
                      <m:r>
                        <a:rPr lang="en-US" i="1">
                          <a:latin typeface="Cambria Math" panose="02040503050406030204" pitchFamily="18" charset="0"/>
                        </a:rPr>
                        <m:t>&gt;1,</m:t>
                      </m:r>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𝑥</m:t>
                          </m:r>
                        </m:sup>
                      </m:sSup>
                      <m:r>
                        <a:rPr lang="en-US" i="1">
                          <a:latin typeface="Cambria Math" panose="02040503050406030204" pitchFamily="18" charset="0"/>
                        </a:rPr>
                        <m:t>−</m:t>
                      </m:r>
                      <m:r>
                        <a:rPr lang="en-US" i="1">
                          <a:latin typeface="Cambria Math" panose="02040503050406030204" pitchFamily="18" charset="0"/>
                        </a:rPr>
                        <m:t>𝑥</m:t>
                      </m:r>
                    </m:oMath>
                  </m:oMathPara>
                </a14:m>
                <a:endParaRPr lang="en-US" i="1" dirty="0">
                  <a:latin typeface="Cambria Math" panose="02040503050406030204" pitchFamily="18" charset="0"/>
                </a:endParaRPr>
              </a:p>
              <a:p>
                <a:r>
                  <a:rPr lang="en-US" dirty="0">
                    <a:latin typeface="Cambria Math" panose="02040503050406030204" pitchFamily="18" charset="0"/>
                  </a:rPr>
                  <a:t>Slope &gt;0 at 0:</a:t>
                </a:r>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𝑎</m:t>
                              </m:r>
                            </m:e>
                          </m:d>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𝑛</m:t>
                          </m:r>
                        </m:sup>
                      </m:sSup>
                      <m:r>
                        <a:rPr lang="en-US" i="1">
                          <a:latin typeface="Cambria Math" panose="02040503050406030204" pitchFamily="18" charset="0"/>
                        </a:rPr>
                        <m:t>, </m:t>
                      </m:r>
                      <m:r>
                        <a:rPr lang="en-US" i="1">
                          <a:latin typeface="Cambria Math" panose="02040503050406030204" pitchFamily="18" charset="0"/>
                        </a:rPr>
                        <m:t>𝑛</m:t>
                      </m:r>
                      <m:r>
                        <a:rPr lang="en-US" i="1">
                          <a:latin typeface="Cambria Math" panose="02040503050406030204" pitchFamily="18" charset="0"/>
                        </a:rPr>
                        <m:t>&gt;1, </m:t>
                      </m:r>
                      <m:r>
                        <a:rPr lang="en-US" i="1">
                          <a:latin typeface="Cambria Math" panose="02040503050406030204" pitchFamily="18" charset="0"/>
                        </a:rPr>
                        <m:t>𝑎</m:t>
                      </m:r>
                      <m:r>
                        <a:rPr lang="en-US" i="1">
                          <a:latin typeface="Cambria Math" panose="02040503050406030204" pitchFamily="18" charset="0"/>
                        </a:rPr>
                        <m:t>&gt;0,</m:t>
                      </m:r>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𝑥</m:t>
                          </m:r>
                        </m:sup>
                      </m:sSup>
                    </m:oMath>
                  </m:oMathPara>
                </a14:m>
                <a:endParaRPr lang="en-US"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55901" y="1004449"/>
                <a:ext cx="5904798" cy="4524315"/>
              </a:xfrm>
              <a:prstGeom prst="rect">
                <a:avLst/>
              </a:prstGeom>
              <a:blipFill rotWithShape="0">
                <a:blip r:embed="rId4"/>
                <a:stretch>
                  <a:fillRect l="-826" t="-809"/>
                </a:stretch>
              </a:blipFill>
            </p:spPr>
            <p:txBody>
              <a:bodyPr/>
              <a:lstStyle/>
              <a:p>
                <a:r>
                  <a:rPr lang="en-US">
                    <a:noFill/>
                  </a:rPr>
                  <a:t> </a:t>
                </a:r>
              </a:p>
            </p:txBody>
          </p:sp>
        </mc:Fallback>
      </mc:AlternateContent>
      <p:grpSp>
        <p:nvGrpSpPr>
          <p:cNvPr id="11" name="Group 10"/>
          <p:cNvGrpSpPr/>
          <p:nvPr/>
        </p:nvGrpSpPr>
        <p:grpSpPr>
          <a:xfrm>
            <a:off x="6329223" y="835394"/>
            <a:ext cx="2517914" cy="1688775"/>
            <a:chOff x="6225711" y="2658440"/>
            <a:chExt cx="2517914" cy="1688775"/>
          </a:xfrm>
        </p:grpSpPr>
        <p:grpSp>
          <p:nvGrpSpPr>
            <p:cNvPr id="10" name="Group 9"/>
            <p:cNvGrpSpPr/>
            <p:nvPr/>
          </p:nvGrpSpPr>
          <p:grpSpPr>
            <a:xfrm>
              <a:off x="6225711" y="2658440"/>
              <a:ext cx="2517914" cy="1688775"/>
              <a:chOff x="6225711" y="2658440"/>
              <a:chExt cx="2517914" cy="1688775"/>
            </a:xfrm>
          </p:grpSpPr>
          <p:grpSp>
            <p:nvGrpSpPr>
              <p:cNvPr id="211" name="Group 210"/>
              <p:cNvGrpSpPr/>
              <p:nvPr/>
            </p:nvGrpSpPr>
            <p:grpSpPr>
              <a:xfrm>
                <a:off x="6225711" y="3092442"/>
                <a:ext cx="2517914" cy="1254773"/>
                <a:chOff x="5846522" y="973058"/>
                <a:chExt cx="2517914" cy="1254773"/>
              </a:xfrm>
            </p:grpSpPr>
            <p:sp>
              <p:nvSpPr>
                <p:cNvPr id="212" name="TextBox 211"/>
                <p:cNvSpPr txBox="1"/>
                <p:nvPr/>
              </p:nvSpPr>
              <p:spPr>
                <a:xfrm>
                  <a:off x="6536692" y="1128765"/>
                  <a:ext cx="1827744" cy="584775"/>
                </a:xfrm>
                <a:prstGeom prst="rect">
                  <a:avLst/>
                </a:prstGeom>
                <a:noFill/>
              </p:spPr>
              <p:txBody>
                <a:bodyPr wrap="none" rtlCol="0">
                  <a:spAutoFit/>
                </a:bodyPr>
                <a:lstStyle/>
                <a:p>
                  <a:r>
                    <a:rPr lang="en-US" sz="1600" b="1" dirty="0" smtClean="0">
                      <a:solidFill>
                        <a:schemeClr val="tx2"/>
                      </a:solidFill>
                    </a:rPr>
                    <a:t>Rate of increase </a:t>
                  </a:r>
                </a:p>
                <a:p>
                  <a:r>
                    <a:rPr lang="en-US" sz="1600" b="1" dirty="0" smtClean="0">
                      <a:solidFill>
                        <a:schemeClr val="tx2"/>
                      </a:solidFill>
                    </a:rPr>
                    <a:t>of slope</a:t>
                  </a:r>
                  <a:endParaRPr lang="en-US" sz="1600" b="1" dirty="0">
                    <a:solidFill>
                      <a:schemeClr val="tx2"/>
                    </a:solidFill>
                  </a:endParaRPr>
                </a:p>
              </p:txBody>
            </p:sp>
            <p:grpSp>
              <p:nvGrpSpPr>
                <p:cNvPr id="219" name="Group 218"/>
                <p:cNvGrpSpPr/>
                <p:nvPr/>
              </p:nvGrpSpPr>
              <p:grpSpPr>
                <a:xfrm>
                  <a:off x="5846522" y="973058"/>
                  <a:ext cx="1717404" cy="1254773"/>
                  <a:chOff x="6553200" y="3124200"/>
                  <a:chExt cx="1717404" cy="1254773"/>
                </a:xfrm>
              </p:grpSpPr>
              <p:grpSp>
                <p:nvGrpSpPr>
                  <p:cNvPr id="221" name="Group 220"/>
                  <p:cNvGrpSpPr/>
                  <p:nvPr/>
                </p:nvGrpSpPr>
                <p:grpSpPr>
                  <a:xfrm>
                    <a:off x="6553200" y="3124200"/>
                    <a:ext cx="1717404" cy="1254773"/>
                    <a:chOff x="2221414" y="2672593"/>
                    <a:chExt cx="1717404" cy="1254773"/>
                  </a:xfrm>
                </p:grpSpPr>
                <p:grpSp>
                  <p:nvGrpSpPr>
                    <p:cNvPr id="223" name="Group 222"/>
                    <p:cNvGrpSpPr/>
                    <p:nvPr/>
                  </p:nvGrpSpPr>
                  <p:grpSpPr>
                    <a:xfrm>
                      <a:off x="2221414" y="2672593"/>
                      <a:ext cx="1656397" cy="914400"/>
                      <a:chOff x="2221414" y="2672593"/>
                      <a:chExt cx="1656397" cy="914400"/>
                    </a:xfrm>
                  </p:grpSpPr>
                  <p:grpSp>
                    <p:nvGrpSpPr>
                      <p:cNvPr id="225" name="Group 224"/>
                      <p:cNvGrpSpPr/>
                      <p:nvPr/>
                    </p:nvGrpSpPr>
                    <p:grpSpPr>
                      <a:xfrm>
                        <a:off x="2658611" y="2672593"/>
                        <a:ext cx="1219200" cy="914400"/>
                        <a:chOff x="2658611" y="2672593"/>
                        <a:chExt cx="1219200" cy="914400"/>
                      </a:xfrm>
                    </p:grpSpPr>
                    <p:cxnSp>
                      <p:nvCxnSpPr>
                        <p:cNvPr id="227" name="Straight Arrow Connector 226"/>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6" name="TextBox 225"/>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24" name="TextBox 223"/>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22" name="Straight Arrow Connector 221"/>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229" name="Straight Arrow Connector 228"/>
              <p:cNvCxnSpPr/>
              <p:nvPr/>
            </p:nvCxnSpPr>
            <p:spPr>
              <a:xfrm flipV="1">
                <a:off x="8161731" y="2658440"/>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9" name="Freeform 8"/>
            <p:cNvSpPr/>
            <p:nvPr/>
          </p:nvSpPr>
          <p:spPr>
            <a:xfrm>
              <a:off x="6693031" y="3096220"/>
              <a:ext cx="1136194" cy="860710"/>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194" h="860710">
                  <a:moveTo>
                    <a:pt x="0" y="853611"/>
                  </a:moveTo>
                  <a:cubicBezTo>
                    <a:pt x="43206" y="861466"/>
                    <a:pt x="86412" y="867751"/>
                    <a:pt x="179109" y="844184"/>
                  </a:cubicBezTo>
                  <a:cubicBezTo>
                    <a:pt x="271806" y="820617"/>
                    <a:pt x="439917" y="767198"/>
                    <a:pt x="556181" y="712208"/>
                  </a:cubicBezTo>
                  <a:cubicBezTo>
                    <a:pt x="672445" y="657218"/>
                    <a:pt x="790281" y="600658"/>
                    <a:pt x="876693" y="514246"/>
                  </a:cubicBezTo>
                  <a:cubicBezTo>
                    <a:pt x="963105" y="427834"/>
                    <a:pt x="1032235" y="277004"/>
                    <a:pt x="1074655" y="193734"/>
                  </a:cubicBezTo>
                  <a:cubicBezTo>
                    <a:pt x="1117075" y="110464"/>
                    <a:pt x="1121789" y="42905"/>
                    <a:pt x="1131216" y="14625"/>
                  </a:cubicBezTo>
                  <a:cubicBezTo>
                    <a:pt x="1140643" y="-13655"/>
                    <a:pt x="1134358" y="4413"/>
                    <a:pt x="1131216" y="24052"/>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6329223" y="2090221"/>
            <a:ext cx="2517914" cy="1896169"/>
            <a:chOff x="6339258" y="4242821"/>
            <a:chExt cx="2517914" cy="1896169"/>
          </a:xfrm>
        </p:grpSpPr>
        <p:grpSp>
          <p:nvGrpSpPr>
            <p:cNvPr id="243" name="Group 242"/>
            <p:cNvGrpSpPr/>
            <p:nvPr/>
          </p:nvGrpSpPr>
          <p:grpSpPr>
            <a:xfrm>
              <a:off x="6339258" y="4242821"/>
              <a:ext cx="2517914" cy="1896169"/>
              <a:chOff x="6225711" y="2658440"/>
              <a:chExt cx="2517914" cy="1896169"/>
            </a:xfrm>
          </p:grpSpPr>
          <p:grpSp>
            <p:nvGrpSpPr>
              <p:cNvPr id="244" name="Group 243"/>
              <p:cNvGrpSpPr/>
              <p:nvPr/>
            </p:nvGrpSpPr>
            <p:grpSpPr>
              <a:xfrm>
                <a:off x="6225711" y="2658440"/>
                <a:ext cx="2517914" cy="1896169"/>
                <a:chOff x="6225711" y="2658440"/>
                <a:chExt cx="2517914" cy="1896169"/>
              </a:xfrm>
            </p:grpSpPr>
            <p:grpSp>
              <p:nvGrpSpPr>
                <p:cNvPr id="246" name="Group 245"/>
                <p:cNvGrpSpPr/>
                <p:nvPr/>
              </p:nvGrpSpPr>
              <p:grpSpPr>
                <a:xfrm>
                  <a:off x="6225711" y="3248149"/>
                  <a:ext cx="2517914" cy="1306460"/>
                  <a:chOff x="5846522" y="1128765"/>
                  <a:chExt cx="2517914" cy="1306460"/>
                </a:xfrm>
              </p:grpSpPr>
              <p:sp>
                <p:nvSpPr>
                  <p:cNvPr id="248" name="TextBox 247"/>
                  <p:cNvSpPr txBox="1"/>
                  <p:nvPr/>
                </p:nvSpPr>
                <p:spPr>
                  <a:xfrm>
                    <a:off x="6536692" y="1128765"/>
                    <a:ext cx="1827744" cy="584775"/>
                  </a:xfrm>
                  <a:prstGeom prst="rect">
                    <a:avLst/>
                  </a:prstGeom>
                  <a:noFill/>
                </p:spPr>
                <p:txBody>
                  <a:bodyPr wrap="none" rtlCol="0">
                    <a:spAutoFit/>
                  </a:bodyPr>
                  <a:lstStyle/>
                  <a:p>
                    <a:r>
                      <a:rPr lang="en-US" sz="1600" b="1" dirty="0" smtClean="0">
                        <a:solidFill>
                          <a:schemeClr val="tx2"/>
                        </a:solidFill>
                      </a:rPr>
                      <a:t>Rate of increase </a:t>
                    </a:r>
                  </a:p>
                  <a:p>
                    <a:r>
                      <a:rPr lang="en-US" sz="1600" b="1" dirty="0" smtClean="0">
                        <a:solidFill>
                          <a:schemeClr val="tx2"/>
                        </a:solidFill>
                      </a:rPr>
                      <a:t>of slope</a:t>
                    </a:r>
                    <a:endParaRPr lang="en-US" sz="1600" b="1" dirty="0">
                      <a:solidFill>
                        <a:schemeClr val="tx2"/>
                      </a:solidFill>
                    </a:endParaRPr>
                  </a:p>
                </p:txBody>
              </p:sp>
              <p:grpSp>
                <p:nvGrpSpPr>
                  <p:cNvPr id="249" name="Group 248"/>
                  <p:cNvGrpSpPr/>
                  <p:nvPr/>
                </p:nvGrpSpPr>
                <p:grpSpPr>
                  <a:xfrm>
                    <a:off x="5846522" y="1180452"/>
                    <a:ext cx="1717404" cy="1254773"/>
                    <a:chOff x="6553200" y="3331594"/>
                    <a:chExt cx="1717404" cy="1254773"/>
                  </a:xfrm>
                </p:grpSpPr>
                <p:grpSp>
                  <p:nvGrpSpPr>
                    <p:cNvPr id="250" name="Group 249"/>
                    <p:cNvGrpSpPr/>
                    <p:nvPr/>
                  </p:nvGrpSpPr>
                  <p:grpSpPr>
                    <a:xfrm>
                      <a:off x="6553200" y="3331594"/>
                      <a:ext cx="1717404" cy="1254773"/>
                      <a:chOff x="2221414" y="2879987"/>
                      <a:chExt cx="1717404" cy="1254773"/>
                    </a:xfrm>
                  </p:grpSpPr>
                  <p:grpSp>
                    <p:nvGrpSpPr>
                      <p:cNvPr id="252" name="Group 251"/>
                      <p:cNvGrpSpPr/>
                      <p:nvPr/>
                    </p:nvGrpSpPr>
                    <p:grpSpPr>
                      <a:xfrm>
                        <a:off x="2221414" y="2879987"/>
                        <a:ext cx="1656397" cy="914400"/>
                        <a:chOff x="2221414" y="2879987"/>
                        <a:chExt cx="1656397" cy="914400"/>
                      </a:xfrm>
                    </p:grpSpPr>
                    <p:grpSp>
                      <p:nvGrpSpPr>
                        <p:cNvPr id="254" name="Group 253"/>
                        <p:cNvGrpSpPr/>
                        <p:nvPr/>
                      </p:nvGrpSpPr>
                      <p:grpSpPr>
                        <a:xfrm>
                          <a:off x="2658611" y="2879987"/>
                          <a:ext cx="1219200" cy="914400"/>
                          <a:chOff x="2658611" y="2879987"/>
                          <a:chExt cx="1219200" cy="914400"/>
                        </a:xfrm>
                      </p:grpSpPr>
                      <p:cxnSp>
                        <p:nvCxnSpPr>
                          <p:cNvPr id="256" name="Straight Arrow Connector 255"/>
                          <p:cNvCxnSpPr/>
                          <p:nvPr/>
                        </p:nvCxnSpPr>
                        <p:spPr>
                          <a:xfrm flipV="1">
                            <a:off x="2667000" y="2879987"/>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rot="5400000" flipV="1">
                            <a:off x="3268211" y="3170805"/>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5" name="TextBox 254"/>
                        <p:cNvSpPr txBox="1"/>
                        <p:nvPr/>
                      </p:nvSpPr>
                      <p:spPr>
                        <a:xfrm>
                          <a:off x="2221414" y="3035694"/>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53" name="TextBox 252"/>
                      <p:cNvSpPr txBox="1"/>
                      <p:nvPr/>
                    </p:nvSpPr>
                    <p:spPr>
                      <a:xfrm>
                        <a:off x="2597603" y="3765428"/>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51" name="Straight Arrow Connector 250"/>
                    <p:cNvCxnSpPr/>
                    <p:nvPr/>
                  </p:nvCxnSpPr>
                  <p:spPr>
                    <a:xfrm>
                      <a:off x="7014865" y="3981377"/>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cxnSp>
              <p:nvCxnSpPr>
                <p:cNvPr id="247" name="Straight Arrow Connector 246"/>
                <p:cNvCxnSpPr/>
                <p:nvPr/>
              </p:nvCxnSpPr>
              <p:spPr>
                <a:xfrm flipV="1">
                  <a:off x="8161731" y="2658440"/>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245" name="Freeform 244"/>
              <p:cNvSpPr/>
              <p:nvPr/>
            </p:nvSpPr>
            <p:spPr>
              <a:xfrm>
                <a:off x="6693031" y="3096220"/>
                <a:ext cx="1136194" cy="860710"/>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194" h="860710">
                    <a:moveTo>
                      <a:pt x="0" y="853611"/>
                    </a:moveTo>
                    <a:cubicBezTo>
                      <a:pt x="43206" y="861466"/>
                      <a:pt x="86412" y="867751"/>
                      <a:pt x="179109" y="844184"/>
                    </a:cubicBezTo>
                    <a:cubicBezTo>
                      <a:pt x="271806" y="820617"/>
                      <a:pt x="439917" y="767198"/>
                      <a:pt x="556181" y="712208"/>
                    </a:cubicBezTo>
                    <a:cubicBezTo>
                      <a:pt x="672445" y="657218"/>
                      <a:pt x="790281" y="600658"/>
                      <a:pt x="876693" y="514246"/>
                    </a:cubicBezTo>
                    <a:cubicBezTo>
                      <a:pt x="963105" y="427834"/>
                      <a:pt x="1032235" y="277004"/>
                      <a:pt x="1074655" y="193734"/>
                    </a:cubicBezTo>
                    <a:cubicBezTo>
                      <a:pt x="1117075" y="110464"/>
                      <a:pt x="1121789" y="42905"/>
                      <a:pt x="1131216" y="14625"/>
                    </a:cubicBezTo>
                    <a:cubicBezTo>
                      <a:pt x="1140643" y="-13655"/>
                      <a:pt x="1134358" y="4413"/>
                      <a:pt x="1131216" y="24052"/>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58" name="TextBox 257"/>
                <p:cNvSpPr txBox="1"/>
                <p:nvPr/>
              </p:nvSpPr>
              <p:spPr>
                <a:xfrm>
                  <a:off x="6793234" y="5483685"/>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58" name="TextBox 257"/>
                <p:cNvSpPr txBox="1">
                  <a:spLocks noRot="1" noChangeAspect="1" noMove="1" noResize="1" noEditPoints="1" noAdjustHandles="1" noChangeArrowheads="1" noChangeShapeType="1" noTextEdit="1"/>
                </p:cNvSpPr>
                <p:nvPr/>
              </p:nvSpPr>
              <p:spPr>
                <a:xfrm>
                  <a:off x="6793234" y="5483685"/>
                  <a:ext cx="1117614" cy="338554"/>
                </a:xfrm>
                <a:prstGeom prst="rect">
                  <a:avLst/>
                </a:prstGeom>
                <a:blipFill rotWithShape="0">
                  <a:blip r:embed="rId13"/>
                  <a:stretch>
                    <a:fillRect b="-12727"/>
                  </a:stretch>
                </a:blipFill>
              </p:spPr>
              <p:txBody>
                <a:bodyPr/>
                <a:lstStyle/>
                <a:p>
                  <a:r>
                    <a:rPr lang="en-US">
                      <a:noFill/>
                    </a:rPr>
                    <a:t> </a:t>
                  </a:r>
                </a:p>
              </p:txBody>
            </p:sp>
          </mc:Fallback>
        </mc:AlternateContent>
      </p:grpSp>
      <p:grpSp>
        <p:nvGrpSpPr>
          <p:cNvPr id="259" name="Group 258"/>
          <p:cNvGrpSpPr/>
          <p:nvPr/>
        </p:nvGrpSpPr>
        <p:grpSpPr>
          <a:xfrm>
            <a:off x="6358483" y="3665781"/>
            <a:ext cx="2289409" cy="1688775"/>
            <a:chOff x="6499094" y="2658440"/>
            <a:chExt cx="2289409" cy="1688775"/>
          </a:xfrm>
        </p:grpSpPr>
        <p:grpSp>
          <p:nvGrpSpPr>
            <p:cNvPr id="260" name="Group 259"/>
            <p:cNvGrpSpPr/>
            <p:nvPr/>
          </p:nvGrpSpPr>
          <p:grpSpPr>
            <a:xfrm>
              <a:off x="6499094" y="2658440"/>
              <a:ext cx="2289409" cy="1688775"/>
              <a:chOff x="6499094" y="2658440"/>
              <a:chExt cx="2289409" cy="1688775"/>
            </a:xfrm>
          </p:grpSpPr>
          <p:grpSp>
            <p:nvGrpSpPr>
              <p:cNvPr id="262" name="Group 261"/>
              <p:cNvGrpSpPr/>
              <p:nvPr/>
            </p:nvGrpSpPr>
            <p:grpSpPr>
              <a:xfrm>
                <a:off x="6499094" y="3066895"/>
                <a:ext cx="2289409" cy="1280320"/>
                <a:chOff x="6119905" y="947511"/>
                <a:chExt cx="2289409" cy="1280320"/>
              </a:xfrm>
            </p:grpSpPr>
            <p:sp>
              <p:nvSpPr>
                <p:cNvPr id="264" name="TextBox 263"/>
                <p:cNvSpPr txBox="1"/>
                <p:nvPr/>
              </p:nvSpPr>
              <p:spPr>
                <a:xfrm>
                  <a:off x="6581570" y="947511"/>
                  <a:ext cx="1827744" cy="584775"/>
                </a:xfrm>
                <a:prstGeom prst="rect">
                  <a:avLst/>
                </a:prstGeom>
                <a:noFill/>
              </p:spPr>
              <p:txBody>
                <a:bodyPr wrap="none" rtlCol="0">
                  <a:spAutoFit/>
                </a:bodyPr>
                <a:lstStyle/>
                <a:p>
                  <a:r>
                    <a:rPr lang="en-US" sz="1600" b="1" dirty="0" smtClean="0">
                      <a:solidFill>
                        <a:schemeClr val="tx2"/>
                      </a:solidFill>
                    </a:rPr>
                    <a:t>Rate of increase </a:t>
                  </a:r>
                </a:p>
                <a:p>
                  <a:r>
                    <a:rPr lang="en-US" sz="1600" b="1" dirty="0" smtClean="0">
                      <a:solidFill>
                        <a:schemeClr val="tx2"/>
                      </a:solidFill>
                    </a:rPr>
                    <a:t>of slope</a:t>
                  </a:r>
                  <a:endParaRPr lang="en-US" sz="1600" b="1" dirty="0">
                    <a:solidFill>
                      <a:schemeClr val="tx2"/>
                    </a:solidFill>
                  </a:endParaRPr>
                </a:p>
              </p:txBody>
            </p:sp>
            <p:grpSp>
              <p:nvGrpSpPr>
                <p:cNvPr id="265" name="Group 264"/>
                <p:cNvGrpSpPr/>
                <p:nvPr/>
              </p:nvGrpSpPr>
              <p:grpSpPr>
                <a:xfrm>
                  <a:off x="6119905" y="973058"/>
                  <a:ext cx="1717404" cy="1254773"/>
                  <a:chOff x="6826583" y="3124200"/>
                  <a:chExt cx="1717404" cy="1254773"/>
                </a:xfrm>
              </p:grpSpPr>
              <p:grpSp>
                <p:nvGrpSpPr>
                  <p:cNvPr id="266" name="Group 265"/>
                  <p:cNvGrpSpPr/>
                  <p:nvPr/>
                </p:nvGrpSpPr>
                <p:grpSpPr>
                  <a:xfrm>
                    <a:off x="6826583" y="3124200"/>
                    <a:ext cx="1717404" cy="1254773"/>
                    <a:chOff x="2494797" y="2672593"/>
                    <a:chExt cx="1717404" cy="1254773"/>
                  </a:xfrm>
                </p:grpSpPr>
                <p:grpSp>
                  <p:nvGrpSpPr>
                    <p:cNvPr id="268" name="Group 267"/>
                    <p:cNvGrpSpPr/>
                    <p:nvPr/>
                  </p:nvGrpSpPr>
                  <p:grpSpPr>
                    <a:xfrm>
                      <a:off x="2494797" y="2672593"/>
                      <a:ext cx="1656397" cy="914400"/>
                      <a:chOff x="2494797" y="2672593"/>
                      <a:chExt cx="1656397" cy="914400"/>
                    </a:xfrm>
                  </p:grpSpPr>
                  <p:grpSp>
                    <p:nvGrpSpPr>
                      <p:cNvPr id="270" name="Group 269"/>
                      <p:cNvGrpSpPr/>
                      <p:nvPr/>
                    </p:nvGrpSpPr>
                    <p:grpSpPr>
                      <a:xfrm>
                        <a:off x="2931994" y="2672593"/>
                        <a:ext cx="1219200" cy="914400"/>
                        <a:chOff x="2931994" y="2672593"/>
                        <a:chExt cx="1219200" cy="914400"/>
                      </a:xfrm>
                    </p:grpSpPr>
                    <p:cxnSp>
                      <p:nvCxnSpPr>
                        <p:cNvPr id="272" name="Straight Arrow Connector 271"/>
                        <p:cNvCxnSpPr/>
                        <p:nvPr/>
                      </p:nvCxnSpPr>
                      <p:spPr>
                        <a:xfrm flipV="1">
                          <a:off x="2940383"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Arrow Connector 272"/>
                        <p:cNvCxnSpPr/>
                        <p:nvPr/>
                      </p:nvCxnSpPr>
                      <p:spPr>
                        <a:xfrm rot="5400000" flipV="1">
                          <a:off x="3541594"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1" name="TextBox 270"/>
                      <p:cNvSpPr txBox="1"/>
                      <p:nvPr/>
                    </p:nvSpPr>
                    <p:spPr>
                      <a:xfrm>
                        <a:off x="2494797"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69" name="TextBox 268"/>
                    <p:cNvSpPr txBox="1"/>
                    <p:nvPr/>
                  </p:nvSpPr>
                  <p:spPr>
                    <a:xfrm>
                      <a:off x="2870986"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67" name="Straight Arrow Connector 266"/>
                  <p:cNvCxnSpPr/>
                  <p:nvPr/>
                </p:nvCxnSpPr>
                <p:spPr>
                  <a:xfrm flipV="1">
                    <a:off x="7298478" y="3748044"/>
                    <a:ext cx="719690" cy="263118"/>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263" name="Straight Arrow Connector 262"/>
              <p:cNvCxnSpPr/>
              <p:nvPr/>
            </p:nvCxnSpPr>
            <p:spPr>
              <a:xfrm flipV="1">
                <a:off x="8161731" y="2658440"/>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261" name="Freeform 260"/>
            <p:cNvSpPr/>
            <p:nvPr/>
          </p:nvSpPr>
          <p:spPr>
            <a:xfrm>
              <a:off x="6947556" y="3096220"/>
              <a:ext cx="881670" cy="872464"/>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957085"/>
                <a:gd name="connsiteY0" fmla="*/ 844184 h 844184"/>
                <a:gd name="connsiteX1" fmla="*/ 377072 w 957085"/>
                <a:gd name="connsiteY1" fmla="*/ 712208 h 844184"/>
                <a:gd name="connsiteX2" fmla="*/ 697584 w 957085"/>
                <a:gd name="connsiteY2" fmla="*/ 514246 h 844184"/>
                <a:gd name="connsiteX3" fmla="*/ 895546 w 957085"/>
                <a:gd name="connsiteY3" fmla="*/ 193734 h 844184"/>
                <a:gd name="connsiteX4" fmla="*/ 952107 w 957085"/>
                <a:gd name="connsiteY4" fmla="*/ 14625 h 844184"/>
                <a:gd name="connsiteX5" fmla="*/ 952107 w 957085"/>
                <a:gd name="connsiteY5" fmla="*/ 24052 h 844184"/>
                <a:gd name="connsiteX0" fmla="*/ 0 w 919377"/>
                <a:gd name="connsiteY0" fmla="*/ 844184 h 844184"/>
                <a:gd name="connsiteX1" fmla="*/ 339364 w 919377"/>
                <a:gd name="connsiteY1" fmla="*/ 712208 h 844184"/>
                <a:gd name="connsiteX2" fmla="*/ 659876 w 919377"/>
                <a:gd name="connsiteY2" fmla="*/ 514246 h 844184"/>
                <a:gd name="connsiteX3" fmla="*/ 857838 w 919377"/>
                <a:gd name="connsiteY3" fmla="*/ 193734 h 844184"/>
                <a:gd name="connsiteX4" fmla="*/ 914399 w 919377"/>
                <a:gd name="connsiteY4" fmla="*/ 14625 h 844184"/>
                <a:gd name="connsiteX5" fmla="*/ 914399 w 919377"/>
                <a:gd name="connsiteY5" fmla="*/ 24052 h 844184"/>
                <a:gd name="connsiteX0" fmla="*/ 0 w 881670"/>
                <a:gd name="connsiteY0" fmla="*/ 872464 h 872464"/>
                <a:gd name="connsiteX1" fmla="*/ 301657 w 881670"/>
                <a:gd name="connsiteY1" fmla="*/ 712208 h 872464"/>
                <a:gd name="connsiteX2" fmla="*/ 622169 w 881670"/>
                <a:gd name="connsiteY2" fmla="*/ 514246 h 872464"/>
                <a:gd name="connsiteX3" fmla="*/ 820131 w 881670"/>
                <a:gd name="connsiteY3" fmla="*/ 193734 h 872464"/>
                <a:gd name="connsiteX4" fmla="*/ 876692 w 881670"/>
                <a:gd name="connsiteY4" fmla="*/ 14625 h 872464"/>
                <a:gd name="connsiteX5" fmla="*/ 876692 w 881670"/>
                <a:gd name="connsiteY5" fmla="*/ 24052 h 87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1670" h="872464">
                  <a:moveTo>
                    <a:pt x="0" y="872464"/>
                  </a:moveTo>
                  <a:cubicBezTo>
                    <a:pt x="92697" y="848897"/>
                    <a:pt x="197962" y="771911"/>
                    <a:pt x="301657" y="712208"/>
                  </a:cubicBezTo>
                  <a:cubicBezTo>
                    <a:pt x="405352" y="652505"/>
                    <a:pt x="535757" y="600658"/>
                    <a:pt x="622169" y="514246"/>
                  </a:cubicBezTo>
                  <a:cubicBezTo>
                    <a:pt x="708581" y="427834"/>
                    <a:pt x="777711" y="277004"/>
                    <a:pt x="820131" y="193734"/>
                  </a:cubicBezTo>
                  <a:cubicBezTo>
                    <a:pt x="862551" y="110464"/>
                    <a:pt x="867265" y="42905"/>
                    <a:pt x="876692" y="14625"/>
                  </a:cubicBezTo>
                  <a:cubicBezTo>
                    <a:pt x="886119" y="-13655"/>
                    <a:pt x="879834" y="4413"/>
                    <a:pt x="876692" y="24052"/>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74" name="TextBox 273"/>
              <p:cNvSpPr txBox="1"/>
              <p:nvPr/>
            </p:nvSpPr>
            <p:spPr>
              <a:xfrm>
                <a:off x="7503850" y="455222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274" name="TextBox 273"/>
              <p:cNvSpPr txBox="1">
                <a:spLocks noRot="1" noChangeAspect="1" noMove="1" noResize="1" noEditPoints="1" noAdjustHandles="1" noChangeArrowheads="1" noChangeShapeType="1" noTextEdit="1"/>
              </p:cNvSpPr>
              <p:nvPr/>
            </p:nvSpPr>
            <p:spPr>
              <a:xfrm>
                <a:off x="7503850" y="4552228"/>
                <a:ext cx="1085554" cy="338554"/>
              </a:xfrm>
              <a:prstGeom prst="rect">
                <a:avLst/>
              </a:prstGeom>
              <a:blipFill rotWithShape="0">
                <a:blip r:embed="rId21"/>
                <a:stretch>
                  <a:fillRect b="-12727"/>
                </a:stretch>
              </a:blipFill>
            </p:spPr>
            <p:txBody>
              <a:bodyPr/>
              <a:lstStyle/>
              <a:p>
                <a:r>
                  <a:rPr lang="en-US">
                    <a:noFill/>
                  </a:rPr>
                  <a:t> </a:t>
                </a:r>
              </a:p>
            </p:txBody>
          </p:sp>
        </mc:Fallback>
      </mc:AlternateContent>
      <p:grpSp>
        <p:nvGrpSpPr>
          <p:cNvPr id="2" name="Group 1"/>
          <p:cNvGrpSpPr/>
          <p:nvPr/>
        </p:nvGrpSpPr>
        <p:grpSpPr>
          <a:xfrm>
            <a:off x="6358483" y="5002324"/>
            <a:ext cx="2289409" cy="1830180"/>
            <a:chOff x="6329223" y="3651829"/>
            <a:chExt cx="2289409" cy="1830180"/>
          </a:xfrm>
        </p:grpSpPr>
        <p:grpSp>
          <p:nvGrpSpPr>
            <p:cNvPr id="16" name="Group 15"/>
            <p:cNvGrpSpPr/>
            <p:nvPr/>
          </p:nvGrpSpPr>
          <p:grpSpPr>
            <a:xfrm>
              <a:off x="6329223" y="3651829"/>
              <a:ext cx="2289409" cy="1830180"/>
              <a:chOff x="3124874" y="5039924"/>
              <a:chExt cx="2289409" cy="1830180"/>
            </a:xfrm>
          </p:grpSpPr>
          <p:grpSp>
            <p:nvGrpSpPr>
              <p:cNvPr id="275" name="Group 274"/>
              <p:cNvGrpSpPr/>
              <p:nvPr/>
            </p:nvGrpSpPr>
            <p:grpSpPr>
              <a:xfrm>
                <a:off x="3124874" y="5039924"/>
                <a:ext cx="2289409" cy="1830180"/>
                <a:chOff x="6499094" y="2658440"/>
                <a:chExt cx="2289409" cy="1830180"/>
              </a:xfrm>
            </p:grpSpPr>
            <p:grpSp>
              <p:nvGrpSpPr>
                <p:cNvPr id="276" name="Group 275"/>
                <p:cNvGrpSpPr/>
                <p:nvPr/>
              </p:nvGrpSpPr>
              <p:grpSpPr>
                <a:xfrm>
                  <a:off x="6499094" y="2658440"/>
                  <a:ext cx="2289409" cy="1830180"/>
                  <a:chOff x="6499094" y="2658440"/>
                  <a:chExt cx="2289409" cy="1830180"/>
                </a:xfrm>
              </p:grpSpPr>
              <p:grpSp>
                <p:nvGrpSpPr>
                  <p:cNvPr id="278" name="Group 277"/>
                  <p:cNvGrpSpPr/>
                  <p:nvPr/>
                </p:nvGrpSpPr>
                <p:grpSpPr>
                  <a:xfrm>
                    <a:off x="6499094" y="3066895"/>
                    <a:ext cx="2289409" cy="1421725"/>
                    <a:chOff x="6119905" y="947511"/>
                    <a:chExt cx="2289409" cy="1421725"/>
                  </a:xfrm>
                </p:grpSpPr>
                <p:sp>
                  <p:nvSpPr>
                    <p:cNvPr id="280" name="TextBox 279"/>
                    <p:cNvSpPr txBox="1"/>
                    <p:nvPr/>
                  </p:nvSpPr>
                  <p:spPr>
                    <a:xfrm>
                      <a:off x="6581570" y="947511"/>
                      <a:ext cx="1827744" cy="584775"/>
                    </a:xfrm>
                    <a:prstGeom prst="rect">
                      <a:avLst/>
                    </a:prstGeom>
                    <a:noFill/>
                  </p:spPr>
                  <p:txBody>
                    <a:bodyPr wrap="none" rtlCol="0">
                      <a:spAutoFit/>
                    </a:bodyPr>
                    <a:lstStyle/>
                    <a:p>
                      <a:r>
                        <a:rPr lang="en-US" sz="1600" b="1" dirty="0" smtClean="0">
                          <a:solidFill>
                            <a:schemeClr val="tx2"/>
                          </a:solidFill>
                        </a:rPr>
                        <a:t>Rate of increase </a:t>
                      </a:r>
                    </a:p>
                    <a:p>
                      <a:r>
                        <a:rPr lang="en-US" sz="1600" b="1" dirty="0" smtClean="0">
                          <a:solidFill>
                            <a:schemeClr val="tx2"/>
                          </a:solidFill>
                        </a:rPr>
                        <a:t>of slope</a:t>
                      </a:r>
                      <a:endParaRPr lang="en-US" sz="1600" b="1" dirty="0">
                        <a:solidFill>
                          <a:schemeClr val="tx2"/>
                        </a:solidFill>
                      </a:endParaRPr>
                    </a:p>
                  </p:txBody>
                </p:sp>
                <p:grpSp>
                  <p:nvGrpSpPr>
                    <p:cNvPr id="281" name="Group 280"/>
                    <p:cNvGrpSpPr/>
                    <p:nvPr/>
                  </p:nvGrpSpPr>
                  <p:grpSpPr>
                    <a:xfrm>
                      <a:off x="6119905" y="1114463"/>
                      <a:ext cx="1717404" cy="1254773"/>
                      <a:chOff x="6826583" y="3265605"/>
                      <a:chExt cx="1717404" cy="1254773"/>
                    </a:xfrm>
                  </p:grpSpPr>
                  <p:grpSp>
                    <p:nvGrpSpPr>
                      <p:cNvPr id="282" name="Group 281"/>
                      <p:cNvGrpSpPr/>
                      <p:nvPr/>
                    </p:nvGrpSpPr>
                    <p:grpSpPr>
                      <a:xfrm>
                        <a:off x="6826583" y="3265605"/>
                        <a:ext cx="1717404" cy="1254773"/>
                        <a:chOff x="2494797" y="2813998"/>
                        <a:chExt cx="1717404" cy="1254773"/>
                      </a:xfrm>
                    </p:grpSpPr>
                    <p:grpSp>
                      <p:nvGrpSpPr>
                        <p:cNvPr id="284" name="Group 283"/>
                        <p:cNvGrpSpPr/>
                        <p:nvPr/>
                      </p:nvGrpSpPr>
                      <p:grpSpPr>
                        <a:xfrm>
                          <a:off x="2494797" y="2813998"/>
                          <a:ext cx="1656397" cy="914400"/>
                          <a:chOff x="2494797" y="2813998"/>
                          <a:chExt cx="1656397" cy="914400"/>
                        </a:xfrm>
                      </p:grpSpPr>
                      <p:grpSp>
                        <p:nvGrpSpPr>
                          <p:cNvPr id="286" name="Group 285"/>
                          <p:cNvGrpSpPr/>
                          <p:nvPr/>
                        </p:nvGrpSpPr>
                        <p:grpSpPr>
                          <a:xfrm>
                            <a:off x="2931994" y="2813998"/>
                            <a:ext cx="1219200" cy="914400"/>
                            <a:chOff x="2931994" y="2813998"/>
                            <a:chExt cx="1219200" cy="914400"/>
                          </a:xfrm>
                        </p:grpSpPr>
                        <p:cxnSp>
                          <p:nvCxnSpPr>
                            <p:cNvPr id="288" name="Straight Arrow Connector 287"/>
                            <p:cNvCxnSpPr/>
                            <p:nvPr/>
                          </p:nvCxnSpPr>
                          <p:spPr>
                            <a:xfrm flipV="1">
                              <a:off x="2940383" y="2813998"/>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9" name="Straight Arrow Connector 288"/>
                            <p:cNvCxnSpPr/>
                            <p:nvPr/>
                          </p:nvCxnSpPr>
                          <p:spPr>
                            <a:xfrm rot="5400000" flipV="1">
                              <a:off x="3541594" y="3104816"/>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7" name="TextBox 286"/>
                          <p:cNvSpPr txBox="1"/>
                          <p:nvPr/>
                        </p:nvSpPr>
                        <p:spPr>
                          <a:xfrm>
                            <a:off x="2494797" y="2969705"/>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85" name="TextBox 284"/>
                        <p:cNvSpPr txBox="1"/>
                        <p:nvPr/>
                      </p:nvSpPr>
                      <p:spPr>
                        <a:xfrm>
                          <a:off x="2870986" y="3699439"/>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83" name="Straight Arrow Connector 282"/>
                      <p:cNvCxnSpPr/>
                      <p:nvPr/>
                    </p:nvCxnSpPr>
                    <p:spPr>
                      <a:xfrm flipV="1">
                        <a:off x="7298478" y="3748044"/>
                        <a:ext cx="719690" cy="263118"/>
                      </a:xfrm>
                      <a:prstGeom prst="straightConnector1">
                        <a:avLst/>
                      </a:prstGeom>
                      <a:ln w="38100">
                        <a:solidFill>
                          <a:srgbClr val="00CC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cxnSp>
                <p:nvCxnSpPr>
                  <p:cNvPr id="279" name="Straight Arrow Connector 278"/>
                  <p:cNvCxnSpPr/>
                  <p:nvPr/>
                </p:nvCxnSpPr>
                <p:spPr>
                  <a:xfrm flipV="1">
                    <a:off x="8161731" y="2658440"/>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277" name="Freeform 276"/>
                <p:cNvSpPr/>
                <p:nvPr/>
              </p:nvSpPr>
              <p:spPr>
                <a:xfrm>
                  <a:off x="6947556" y="3096220"/>
                  <a:ext cx="881670" cy="872464"/>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957085"/>
                    <a:gd name="connsiteY0" fmla="*/ 844184 h 844184"/>
                    <a:gd name="connsiteX1" fmla="*/ 377072 w 957085"/>
                    <a:gd name="connsiteY1" fmla="*/ 712208 h 844184"/>
                    <a:gd name="connsiteX2" fmla="*/ 697584 w 957085"/>
                    <a:gd name="connsiteY2" fmla="*/ 514246 h 844184"/>
                    <a:gd name="connsiteX3" fmla="*/ 895546 w 957085"/>
                    <a:gd name="connsiteY3" fmla="*/ 193734 h 844184"/>
                    <a:gd name="connsiteX4" fmla="*/ 952107 w 957085"/>
                    <a:gd name="connsiteY4" fmla="*/ 14625 h 844184"/>
                    <a:gd name="connsiteX5" fmla="*/ 952107 w 957085"/>
                    <a:gd name="connsiteY5" fmla="*/ 24052 h 844184"/>
                    <a:gd name="connsiteX0" fmla="*/ 0 w 919377"/>
                    <a:gd name="connsiteY0" fmla="*/ 844184 h 844184"/>
                    <a:gd name="connsiteX1" fmla="*/ 339364 w 919377"/>
                    <a:gd name="connsiteY1" fmla="*/ 712208 h 844184"/>
                    <a:gd name="connsiteX2" fmla="*/ 659876 w 919377"/>
                    <a:gd name="connsiteY2" fmla="*/ 514246 h 844184"/>
                    <a:gd name="connsiteX3" fmla="*/ 857838 w 919377"/>
                    <a:gd name="connsiteY3" fmla="*/ 193734 h 844184"/>
                    <a:gd name="connsiteX4" fmla="*/ 914399 w 919377"/>
                    <a:gd name="connsiteY4" fmla="*/ 14625 h 844184"/>
                    <a:gd name="connsiteX5" fmla="*/ 914399 w 919377"/>
                    <a:gd name="connsiteY5" fmla="*/ 24052 h 844184"/>
                    <a:gd name="connsiteX0" fmla="*/ 0 w 881670"/>
                    <a:gd name="connsiteY0" fmla="*/ 872464 h 872464"/>
                    <a:gd name="connsiteX1" fmla="*/ 301657 w 881670"/>
                    <a:gd name="connsiteY1" fmla="*/ 712208 h 872464"/>
                    <a:gd name="connsiteX2" fmla="*/ 622169 w 881670"/>
                    <a:gd name="connsiteY2" fmla="*/ 514246 h 872464"/>
                    <a:gd name="connsiteX3" fmla="*/ 820131 w 881670"/>
                    <a:gd name="connsiteY3" fmla="*/ 193734 h 872464"/>
                    <a:gd name="connsiteX4" fmla="*/ 876692 w 881670"/>
                    <a:gd name="connsiteY4" fmla="*/ 14625 h 872464"/>
                    <a:gd name="connsiteX5" fmla="*/ 876692 w 881670"/>
                    <a:gd name="connsiteY5" fmla="*/ 24052 h 87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1670" h="872464">
                      <a:moveTo>
                        <a:pt x="0" y="872464"/>
                      </a:moveTo>
                      <a:cubicBezTo>
                        <a:pt x="92697" y="848897"/>
                        <a:pt x="197962" y="771911"/>
                        <a:pt x="301657" y="712208"/>
                      </a:cubicBezTo>
                      <a:cubicBezTo>
                        <a:pt x="405352" y="652505"/>
                        <a:pt x="535757" y="600658"/>
                        <a:pt x="622169" y="514246"/>
                      </a:cubicBezTo>
                      <a:cubicBezTo>
                        <a:pt x="708581" y="427834"/>
                        <a:pt x="777711" y="277004"/>
                        <a:pt x="820131" y="193734"/>
                      </a:cubicBezTo>
                      <a:cubicBezTo>
                        <a:pt x="862551" y="110464"/>
                        <a:pt x="867265" y="42905"/>
                        <a:pt x="876692" y="14625"/>
                      </a:cubicBezTo>
                      <a:cubicBezTo>
                        <a:pt x="886119" y="-13655"/>
                        <a:pt x="879834" y="4413"/>
                        <a:pt x="876692" y="24052"/>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90" name="TextBox 289"/>
                  <p:cNvSpPr txBox="1"/>
                  <p:nvPr/>
                </p:nvSpPr>
                <p:spPr>
                  <a:xfrm>
                    <a:off x="4224511" y="5961013"/>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290" name="TextBox 289"/>
                  <p:cNvSpPr txBox="1">
                    <a:spLocks noRot="1" noChangeAspect="1" noMove="1" noResize="1" noEditPoints="1" noAdjustHandles="1" noChangeArrowheads="1" noChangeShapeType="1" noTextEdit="1"/>
                  </p:cNvSpPr>
                  <p:nvPr/>
                </p:nvSpPr>
                <p:spPr>
                  <a:xfrm>
                    <a:off x="4224511" y="5961013"/>
                    <a:ext cx="1085554" cy="338554"/>
                  </a:xfrm>
                  <a:prstGeom prst="rect">
                    <a:avLst/>
                  </a:prstGeom>
                  <a:blipFill rotWithShape="0">
                    <a:blip r:embed="rId24"/>
                    <a:stretch>
                      <a:fillRect b="-1272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1" name="TextBox 290"/>
                <p:cNvSpPr txBox="1"/>
                <p:nvPr/>
              </p:nvSpPr>
              <p:spPr>
                <a:xfrm>
                  <a:off x="6966347" y="4806515"/>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91" name="TextBox 290"/>
                <p:cNvSpPr txBox="1">
                  <a:spLocks noRot="1" noChangeAspect="1" noMove="1" noResize="1" noEditPoints="1" noAdjustHandles="1" noChangeArrowheads="1" noChangeShapeType="1" noTextEdit="1"/>
                </p:cNvSpPr>
                <p:nvPr/>
              </p:nvSpPr>
              <p:spPr>
                <a:xfrm>
                  <a:off x="6966347" y="4806515"/>
                  <a:ext cx="1117614" cy="338554"/>
                </a:xfrm>
                <a:prstGeom prst="rect">
                  <a:avLst/>
                </a:prstGeom>
                <a:blipFill rotWithShape="0">
                  <a:blip r:embed="rId22"/>
                  <a:stretch>
                    <a:fillRect b="-10714"/>
                  </a:stretch>
                </a:blipFill>
              </p:spPr>
              <p:txBody>
                <a:bodyPr/>
                <a:lstStyle/>
                <a:p>
                  <a:r>
                    <a:rPr lang="en-US">
                      <a:noFill/>
                    </a:rPr>
                    <a:t> </a:t>
                  </a:r>
                </a:p>
              </p:txBody>
            </p:sp>
          </mc:Fallback>
        </mc:AlternateContent>
      </p:grpSp>
      <p:pic>
        <p:nvPicPr>
          <p:cNvPr id="72" name="Picture 5" descr="redblackblockiu"/>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5921063"/>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0072" y="138780"/>
            <a:ext cx="9144000" cy="838200"/>
          </a:xfrm>
        </p:spPr>
        <p:txBody>
          <a:bodyPr/>
          <a:lstStyle/>
          <a:p>
            <a:pPr eaLnBrk="1" hangingPunct="1"/>
            <a:r>
              <a:rPr lang="en-US" sz="3600" b="1" dirty="0" smtClean="0">
                <a:solidFill>
                  <a:srgbClr val="0000CC"/>
                </a:solidFill>
              </a:rPr>
              <a:t>Last Time: Monotonic Divergent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8472" y="947284"/>
                <a:ext cx="5904798" cy="6183872"/>
              </a:xfrm>
              <a:prstGeom prst="rect">
                <a:avLst/>
              </a:prstGeom>
            </p:spPr>
            <p:txBody>
              <a:bodyPr wrap="square">
                <a:spAutoFit/>
              </a:bodyPr>
              <a:lstStyle/>
              <a:p>
                <a:r>
                  <a:rPr lang="en-US" dirty="0" smtClean="0"/>
                  <a:t>Cases</a:t>
                </a:r>
                <a:r>
                  <a:rPr lang="en-US" dirty="0"/>
                  <a:t>: </a:t>
                </a:r>
                <a14:m>
                  <m:oMath xmlns:m="http://schemas.openxmlformats.org/officeDocument/2006/math">
                    <m:r>
                      <a:rPr lang="en-US" b="1" i="1" dirty="0">
                        <a:latin typeface="Cambria Math" panose="02040503050406030204" pitchFamily="18" charset="0"/>
                        <a:ea typeface="Cambria Math" panose="02040503050406030204" pitchFamily="18" charset="0"/>
                      </a:rPr>
                      <m:t>𝐯𝐚𝐥𝐮𝐞</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oMath>
                </a14:m>
                <a:r>
                  <a:rPr lang="en-US" b="1" dirty="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m:t>
                        </m:r>
                      </m:e>
                    </m:d>
                    <m:r>
                      <a:rPr lang="en-US" b="1" i="0" dirty="0" smtClean="0">
                        <a:latin typeface="Cambria Math" panose="02040503050406030204" pitchFamily="18" charset="0"/>
                      </a:rPr>
                      <m:t>&gt; </m:t>
                    </m:r>
                    <m:r>
                      <a:rPr lang="en-US" b="1" i="0" dirty="0" smtClean="0">
                        <a:latin typeface="Cambria Math" panose="02040503050406030204" pitchFamily="18" charset="0"/>
                      </a:rPr>
                      <m:t>𝟎</m:t>
                    </m:r>
                  </m:oMath>
                </a14:m>
                <a:endParaRPr lang="en-US" b="1" dirty="0" smtClean="0"/>
              </a:p>
              <a:p>
                <a:endParaRPr lang="en-US" b="1" dirty="0"/>
              </a:p>
              <a:p>
                <a:r>
                  <a:rPr lang="en-US" b="1" dirty="0" smtClean="0"/>
                  <a:t>Divergent functions with finite slope at infinity</a:t>
                </a:r>
              </a:p>
              <a:p>
                <a:endParaRPr lang="en-US" b="1" dirty="0" smtClean="0"/>
              </a:p>
              <a:p>
                <a:r>
                  <a:rPr lang="en-US" dirty="0" smtClean="0"/>
                  <a:t>In this case function must be tangent to a straight line at </a:t>
                </a:r>
                <a14:m>
                  <m:oMath xmlns:m="http://schemas.openxmlformats.org/officeDocument/2006/math">
                    <m:r>
                      <a:rPr lang="en-US" i="1" dirty="0">
                        <a:latin typeface="Cambria Math" panose="02040503050406030204" pitchFamily="18" charset="0"/>
                        <a:ea typeface="Cambria Math" panose="02040503050406030204" pitchFamily="18" charset="0"/>
                      </a:rPr>
                      <m:t>∞</m:t>
                    </m:r>
                  </m:oMath>
                </a14:m>
                <a:endParaRPr lang="en-US" i="1" dirty="0" smtClean="0">
                  <a:latin typeface="Cambria Math" panose="02040503050406030204" pitchFamily="18" charset="0"/>
                  <a:ea typeface="Cambria Math" panose="02040503050406030204" pitchFamily="18" charset="0"/>
                </a:endParaRPr>
              </a:p>
              <a:p>
                <a:r>
                  <a:rPr lang="en-US" dirty="0" smtClean="0"/>
                  <a:t>Cases: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0" dirty="0" smtClean="0">
                        <a:latin typeface="Cambria Math" panose="02040503050406030204" pitchFamily="18" charset="0"/>
                      </a:rPr>
                      <m:t>&gt;</m:t>
                    </m:r>
                    <m:r>
                      <a:rPr lang="en-US" b="1" i="0" dirty="0" smtClean="0">
                        <a:latin typeface="Cambria Math" panose="02040503050406030204" pitchFamily="18" charset="0"/>
                      </a:rPr>
                      <m:t>𝐬𝐥𝐨𝐩𝐞</m:t>
                    </m:r>
                    <m:r>
                      <a:rPr lang="en-US" b="1" i="0" dirty="0" smtClean="0">
                        <a:latin typeface="Cambria Math" panose="02040503050406030204" pitchFamily="18" charset="0"/>
                      </a:rPr>
                      <m:t> </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m:t>
                        </m:r>
                      </m:e>
                    </m:d>
                    <m:r>
                      <a:rPr lang="en-US" b="1" i="0" dirty="0" smtClean="0">
                        <a:latin typeface="Cambria Math" panose="02040503050406030204" pitchFamily="18" charset="0"/>
                      </a:rPr>
                      <m:t>, </m:t>
                    </m:r>
                    <m:r>
                      <a:rPr lang="en-US" b="1" i="0" dirty="0" smtClean="0">
                        <a:latin typeface="Cambria Math" panose="02040503050406030204" pitchFamily="18" charset="0"/>
                      </a:rPr>
                      <m:t>𝐯𝐚𝐥𝐮𝐞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𝟎</m:t>
                        </m:r>
                      </m:e>
                    </m:d>
                    <m:r>
                      <a:rPr lang="en-US" b="1" i="1" dirty="0" smtClean="0">
                        <a:latin typeface="Cambria Math" panose="02040503050406030204" pitchFamily="18" charset="0"/>
                      </a:rPr>
                      <m:t>≥</m:t>
                    </m:r>
                    <m:r>
                      <a:rPr lang="en-US" b="1" i="0" dirty="0" smtClean="0">
                        <a:latin typeface="Cambria Math" panose="02040503050406030204" pitchFamily="18" charset="0"/>
                      </a:rPr>
                      <m:t>𝟎</m:t>
                    </m:r>
                  </m:oMath>
                </a14:m>
                <a:endParaRPr lang="en-US" b="1" dirty="0" smtClean="0"/>
              </a:p>
              <a:p>
                <a:endParaRPr lang="en-US" dirty="0" smtClean="0"/>
              </a:p>
              <a:p>
                <a:r>
                  <a:rPr lang="en-US" dirty="0"/>
                  <a:t>Cases: </a:t>
                </a:r>
                <a14:m>
                  <m:oMath xmlns:m="http://schemas.openxmlformats.org/officeDocument/2006/math">
                    <m:r>
                      <a:rPr lang="en-US" b="1" i="1" dirty="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𝟎</m:t>
                        </m:r>
                      </m:e>
                    </m:d>
                    <m:r>
                      <a:rPr lang="en-US" b="1" i="0" dirty="0" smtClean="0">
                        <a:latin typeface="Cambria Math" panose="02040503050406030204" pitchFamily="18" charset="0"/>
                      </a:rPr>
                      <m:t>&lt;</m:t>
                    </m:r>
                    <m:r>
                      <a:rPr lang="en-US" b="1" i="1" dirty="0">
                        <a:latin typeface="Cambria Math" panose="02040503050406030204" pitchFamily="18" charset="0"/>
                      </a:rPr>
                      <m:t>𝐬𝐥𝐨𝐩𝐞</m:t>
                    </m:r>
                    <m:r>
                      <a:rPr lang="en-US" b="1" dirty="0">
                        <a:latin typeface="Cambria Math" panose="02040503050406030204" pitchFamily="18" charset="0"/>
                      </a:rPr>
                      <m:t> </m:t>
                    </m:r>
                    <m:d>
                      <m:dPr>
                        <m:ctrlPr>
                          <a:rPr lang="en-US" b="1" i="1" dirty="0">
                            <a:latin typeface="Cambria Math" panose="02040503050406030204" pitchFamily="18" charset="0"/>
                          </a:rPr>
                        </m:ctrlPr>
                      </m:dPr>
                      <m:e>
                        <m:r>
                          <a:rPr lang="en-US" b="1" dirty="0">
                            <a:latin typeface="Cambria Math" panose="02040503050406030204" pitchFamily="18" charset="0"/>
                          </a:rPr>
                          <m:t>∞</m:t>
                        </m:r>
                      </m:e>
                    </m:d>
                    <m:r>
                      <a:rPr lang="en-US" b="1" dirty="0">
                        <a:latin typeface="Cambria Math" panose="02040503050406030204" pitchFamily="18" charset="0"/>
                      </a:rPr>
                      <m:t>, </m:t>
                    </m:r>
                    <m:r>
                      <a:rPr lang="en-US" b="1" i="1" dirty="0">
                        <a:latin typeface="Cambria Math" panose="02040503050406030204" pitchFamily="18" charset="0"/>
                      </a:rPr>
                      <m:t>𝐯𝐚𝐥𝐮𝐞</m:t>
                    </m:r>
                    <m:d>
                      <m:dPr>
                        <m:ctrlPr>
                          <a:rPr lang="en-US" b="1" i="1" dirty="0">
                            <a:latin typeface="Cambria Math" panose="02040503050406030204" pitchFamily="18" charset="0"/>
                          </a:rPr>
                        </m:ctrlPr>
                      </m:dPr>
                      <m:e>
                        <m:r>
                          <a:rPr lang="en-US" b="1" i="1" dirty="0">
                            <a:latin typeface="Cambria Math" panose="02040503050406030204" pitchFamily="18" charset="0"/>
                          </a:rPr>
                          <m:t>𝟎</m:t>
                        </m:r>
                      </m:e>
                    </m:d>
                    <m:r>
                      <a:rPr lang="en-US" b="1" i="1" dirty="0" smtClean="0">
                        <a:latin typeface="Cambria Math" panose="02040503050406030204" pitchFamily="18" charset="0"/>
                      </a:rPr>
                      <m:t>≥</m:t>
                    </m:r>
                    <m:r>
                      <a:rPr lang="en-US" b="1" i="1" dirty="0">
                        <a:latin typeface="Cambria Math" panose="02040503050406030204" pitchFamily="18" charset="0"/>
                      </a:rPr>
                      <m:t>𝟎</m:t>
                    </m:r>
                  </m:oMath>
                </a14:m>
                <a:endParaRPr lang="en-US" b="1" dirty="0" smtClean="0"/>
              </a:p>
              <a:p>
                <a:endParaRPr lang="en-US" b="1" dirty="0"/>
              </a:p>
              <a:p>
                <a:r>
                  <a:rPr lang="en-US" dirty="0" smtClean="0"/>
                  <a:t>There are a </a:t>
                </a:r>
                <a:r>
                  <a:rPr lang="en-US" b="1" dirty="0" smtClean="0"/>
                  <a:t>bunch of similar cases</a:t>
                </a:r>
                <a:r>
                  <a:rPr lang="en-US" dirty="0" smtClean="0"/>
                  <a:t>, </a:t>
                </a:r>
                <a:r>
                  <a:rPr lang="en-US" i="1" dirty="0" smtClean="0"/>
                  <a:t>e.g</a:t>
                </a:r>
                <a:r>
                  <a:rPr lang="en-US" dirty="0" smtClean="0"/>
                  <a:t>.:</a:t>
                </a:r>
              </a:p>
              <a:p>
                <a:pPr/>
                <a14:m>
                  <m:oMathPara xmlns:m="http://schemas.openxmlformats.org/officeDocument/2006/math">
                    <m:oMathParaPr>
                      <m:jc m:val="centerGroup"/>
                    </m:oMathParaPr>
                    <m:oMath xmlns:m="http://schemas.openxmlformats.org/officeDocument/2006/math">
                      <m:r>
                        <m:rPr>
                          <m:sty m:val="p"/>
                        </m:rPr>
                        <a:rPr lang="en-US" b="0" i="0" dirty="0">
                          <a:latin typeface="Cambria Math" panose="02040503050406030204" pitchFamily="18" charset="0"/>
                        </a:rPr>
                        <m:t>slope</m:t>
                      </m:r>
                      <m:d>
                        <m:dPr>
                          <m:ctrlPr>
                            <a:rPr lang="en-US" i="1" dirty="0">
                              <a:latin typeface="Cambria Math" panose="02040503050406030204" pitchFamily="18" charset="0"/>
                            </a:rPr>
                          </m:ctrlPr>
                        </m:dPr>
                        <m:e>
                          <m:r>
                            <a:rPr lang="en-US" b="0" i="1" dirty="0">
                              <a:latin typeface="Cambria Math" panose="02040503050406030204" pitchFamily="18" charset="0"/>
                            </a:rPr>
                            <m:t>0</m:t>
                          </m:r>
                        </m:e>
                      </m:d>
                      <m:r>
                        <a:rPr lang="en-US" b="0" i="0" dirty="0" smtClean="0">
                          <a:latin typeface="Cambria Math" panose="02040503050406030204" pitchFamily="18" charset="0"/>
                        </a:rPr>
                        <m:t>=</m:t>
                      </m:r>
                      <m:r>
                        <m:rPr>
                          <m:sty m:val="p"/>
                        </m:rPr>
                        <a:rPr lang="en-US" b="0" i="0" dirty="0">
                          <a:latin typeface="Cambria Math" panose="02040503050406030204" pitchFamily="18" charset="0"/>
                        </a:rPr>
                        <m:t>slope</m:t>
                      </m:r>
                      <m:r>
                        <a:rPr lang="en-US" b="0" dirty="0">
                          <a:latin typeface="Cambria Math" panose="02040503050406030204" pitchFamily="18" charset="0"/>
                        </a:rPr>
                        <m:t> </m:t>
                      </m:r>
                      <m:d>
                        <m:dPr>
                          <m:ctrlPr>
                            <a:rPr lang="en-US" i="1" dirty="0">
                              <a:latin typeface="Cambria Math" panose="02040503050406030204" pitchFamily="18" charset="0"/>
                            </a:rPr>
                          </m:ctrlPr>
                        </m:dPr>
                        <m:e>
                          <m:r>
                            <a:rPr lang="en-US" b="0" dirty="0">
                              <a:latin typeface="Cambria Math" panose="02040503050406030204" pitchFamily="18" charset="0"/>
                            </a:rPr>
                            <m:t>∞</m:t>
                          </m:r>
                        </m:e>
                      </m:d>
                      <m:r>
                        <a:rPr lang="en-US" b="0" dirty="0">
                          <a:latin typeface="Cambria Math" panose="02040503050406030204" pitchFamily="18" charset="0"/>
                        </a:rPr>
                        <m:t>, </m:t>
                      </m:r>
                      <m:r>
                        <m:rPr>
                          <m:sty m:val="p"/>
                        </m:rPr>
                        <a:rPr lang="en-US" b="0" i="0" dirty="0">
                          <a:latin typeface="Cambria Math" panose="02040503050406030204" pitchFamily="18" charset="0"/>
                        </a:rPr>
                        <m:t>value</m:t>
                      </m:r>
                      <m:d>
                        <m:dPr>
                          <m:ctrlPr>
                            <a:rPr lang="en-US" i="1" dirty="0">
                              <a:latin typeface="Cambria Math" panose="02040503050406030204" pitchFamily="18" charset="0"/>
                            </a:rPr>
                          </m:ctrlPr>
                        </m:dPr>
                        <m:e>
                          <m:r>
                            <a:rPr lang="en-US" b="0" i="1" dirty="0">
                              <a:latin typeface="Cambria Math" panose="02040503050406030204" pitchFamily="18" charset="0"/>
                            </a:rPr>
                            <m:t>0</m:t>
                          </m:r>
                        </m:e>
                      </m:d>
                      <m:r>
                        <a:rPr lang="en-US" b="0" i="1" dirty="0">
                          <a:latin typeface="Cambria Math" panose="02040503050406030204" pitchFamily="18" charset="0"/>
                        </a:rPr>
                        <m:t>≥0</m:t>
                      </m:r>
                    </m:oMath>
                  </m:oMathPara>
                </a14:m>
                <a:endParaRPr lang="en-US" dirty="0" smtClean="0"/>
              </a:p>
              <a:p>
                <a:r>
                  <a:rPr lang="en-US" dirty="0" smtClean="0"/>
                  <a:t>and depending on whether the change of slope is monotonic below the bump</a:t>
                </a:r>
                <a:endParaRPr lang="en-US" dirty="0"/>
              </a:p>
              <a:p>
                <a:endParaRPr lang="en-US" b="1" dirty="0" smtClean="0"/>
              </a:p>
              <a:p>
                <a:r>
                  <a:rPr lang="en-US" b="1" dirty="0" smtClean="0"/>
                  <a:t>Examples: </a:t>
                </a:r>
                <a:r>
                  <a:rPr lang="en-US" dirty="0" smtClean="0"/>
                  <a:t>Unimodal function plus linear function:</a:t>
                </a:r>
              </a:p>
              <a:p>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rPr>
                        <m:t>𝑥</m:t>
                      </m:r>
                      <m:r>
                        <a:rPr lang="en-US" i="1" dirty="0">
                          <a:latin typeface="Cambria Math" panose="02040503050406030204" pitchFamily="18" charset="0"/>
                        </a:rPr>
                        <m:t>+</m:t>
                      </m:r>
                      <m:r>
                        <a:rPr lang="en-US" b="0" i="1" dirty="0" smtClean="0">
                          <a:latin typeface="Cambria Math" panose="02040503050406030204" pitchFamily="18" charset="0"/>
                        </a:rPr>
                        <m:t>𝑎</m:t>
                      </m:r>
                      <m:r>
                        <a:rPr lang="en-US" i="1" dirty="0">
                          <a:latin typeface="Cambria Math" panose="02040503050406030204" pitchFamily="18" charset="0"/>
                        </a:rPr>
                        <m:t>𝑥</m:t>
                      </m:r>
                      <m:r>
                        <a:rPr lang="en-US" i="1" dirty="0">
                          <a:latin typeface="Cambria Math" panose="02040503050406030204" pitchFamily="18" charset="0"/>
                        </a:rPr>
                        <m:t> </m:t>
                      </m:r>
                      <m:r>
                        <m:rPr>
                          <m:sty m:val="p"/>
                        </m:rPr>
                        <a:rPr lang="en-US" i="1" dirty="0" err="1">
                          <a:latin typeface="Cambria Math" panose="02040503050406030204" pitchFamily="18" charset="0"/>
                        </a:rPr>
                        <m:t>exp</m:t>
                      </m:r>
                      <m:r>
                        <a:rPr lang="en-US" i="1" dirty="0">
                          <a:latin typeface="Cambria Math" panose="02040503050406030204" pitchFamily="18" charset="0"/>
                        </a:rPr>
                        <m:t>⁡(−</m:t>
                      </m:r>
                      <m:r>
                        <a:rPr lang="en-US" b="0" i="1" dirty="0" smtClean="0">
                          <a:latin typeface="Cambria Math" panose="02040503050406030204" pitchFamily="18" charset="0"/>
                        </a:rPr>
                        <m:t>𝑎</m:t>
                      </m:r>
                      <m:r>
                        <a:rPr lang="en-US" i="1" dirty="0">
                          <a:latin typeface="Cambria Math" panose="02040503050406030204" pitchFamily="18" charset="0"/>
                        </a:rPr>
                        <m:t>𝑥</m:t>
                      </m:r>
                      <m:r>
                        <a:rPr lang="en-US" i="1" dirty="0">
                          <a:latin typeface="Cambria Math" panose="02040503050406030204" pitchFamily="18" charset="0"/>
                        </a:rPr>
                        <m:t>)</m:t>
                      </m:r>
                    </m:oMath>
                  </m:oMathPara>
                </a14:m>
                <a:endParaRPr lang="en-US" dirty="0"/>
              </a:p>
              <a:p>
                <a:endParaRPr lang="en-US" dirty="0" smtClean="0"/>
              </a:p>
              <a:p>
                <a:r>
                  <a:rPr lang="en-US" dirty="0" smtClean="0"/>
                  <a:t>Unbalanced Hill Function with exponent difference &gt; 1</a:t>
                </a: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𝑚</m:t>
                              </m:r>
                              <m:r>
                                <a:rPr lang="en-US" i="1">
                                  <a:latin typeface="Cambria Math" panose="02040503050406030204" pitchFamily="18" charset="0"/>
                                </a:rPr>
                                <m:t>+</m:t>
                              </m:r>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r>
                        <a:rPr lang="en-US">
                          <a:latin typeface="Cambria Math" panose="02040503050406030204" pitchFamily="18" charset="0"/>
                        </a:rPr>
                        <m:t>, </m:t>
                      </m:r>
                      <m:r>
                        <a:rPr lang="en-US" i="1">
                          <a:latin typeface="Cambria Math" panose="02040503050406030204" pitchFamily="18" charset="0"/>
                        </a:rPr>
                        <m:t>1</m:t>
                      </m:r>
                      <m:r>
                        <a:rPr lang="en-US" i="1" dirty="0">
                          <a:latin typeface="Cambria Math" panose="02040503050406030204" pitchFamily="18" charset="0"/>
                        </a:rPr>
                        <m:t>&lt;</m:t>
                      </m:r>
                      <m:r>
                        <a:rPr lang="en-US" i="1" dirty="0">
                          <a:latin typeface="Cambria Math" panose="02040503050406030204" pitchFamily="18" charset="0"/>
                        </a:rPr>
                        <m:t>𝑛</m:t>
                      </m:r>
                      <m:r>
                        <a:rPr lang="en-US" i="1" dirty="0">
                          <a:latin typeface="Cambria Math" panose="02040503050406030204" pitchFamily="18" charset="0"/>
                        </a:rPr>
                        <m:t>, 1&lt;</m:t>
                      </m:r>
                      <m:r>
                        <a:rPr lang="en-US" i="1" dirty="0">
                          <a:latin typeface="Cambria Math" panose="02040503050406030204" pitchFamily="18" charset="0"/>
                        </a:rPr>
                        <m:t>𝑚</m:t>
                      </m:r>
                    </m:oMath>
                  </m:oMathPara>
                </a14:m>
                <a:endParaRPr lang="en-US" dirty="0"/>
              </a:p>
              <a:p>
                <a:endParaRPr lang="en-US" b="1"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68472" y="947284"/>
                <a:ext cx="5904798" cy="6183872"/>
              </a:xfrm>
              <a:prstGeom prst="rect">
                <a:avLst/>
              </a:prstGeom>
              <a:blipFill rotWithShape="0">
                <a:blip r:embed="rId4"/>
                <a:stretch>
                  <a:fillRect l="-826" t="-493" r="-722"/>
                </a:stretch>
              </a:blipFill>
            </p:spPr>
            <p:txBody>
              <a:bodyPr/>
              <a:lstStyle/>
              <a:p>
                <a:r>
                  <a:rPr lang="en-US">
                    <a:noFill/>
                  </a:rPr>
                  <a:t> </a:t>
                </a:r>
              </a:p>
            </p:txBody>
          </p:sp>
        </mc:Fallback>
      </mc:AlternateContent>
      <p:grpSp>
        <p:nvGrpSpPr>
          <p:cNvPr id="94" name="Group 93"/>
          <p:cNvGrpSpPr/>
          <p:nvPr/>
        </p:nvGrpSpPr>
        <p:grpSpPr>
          <a:xfrm>
            <a:off x="6024910" y="533400"/>
            <a:ext cx="2693819" cy="1531211"/>
            <a:chOff x="5846522" y="696620"/>
            <a:chExt cx="2693819" cy="1531211"/>
          </a:xfrm>
        </p:grpSpPr>
        <p:sp>
          <p:nvSpPr>
            <p:cNvPr id="107" name="Freeform 106"/>
            <p:cNvSpPr/>
            <p:nvPr/>
          </p:nvSpPr>
          <p:spPr>
            <a:xfrm>
              <a:off x="6334812" y="1036674"/>
              <a:ext cx="1385742" cy="773270"/>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70">
                  <a:moveTo>
                    <a:pt x="0" y="773270"/>
                  </a:moveTo>
                  <a:cubicBezTo>
                    <a:pt x="52633" y="688428"/>
                    <a:pt x="144546" y="564308"/>
                    <a:pt x="235671" y="481039"/>
                  </a:cubicBezTo>
                  <a:cubicBezTo>
                    <a:pt x="326796" y="397770"/>
                    <a:pt x="397497" y="366347"/>
                    <a:pt x="490194" y="330211"/>
                  </a:cubicBezTo>
                  <a:cubicBezTo>
                    <a:pt x="582891" y="294075"/>
                    <a:pt x="691301" y="295647"/>
                    <a:pt x="791853" y="264224"/>
                  </a:cubicBezTo>
                  <a:cubicBezTo>
                    <a:pt x="892406" y="232801"/>
                    <a:pt x="994528" y="185665"/>
                    <a:pt x="1093509" y="141673"/>
                  </a:cubicBezTo>
                  <a:cubicBezTo>
                    <a:pt x="1192490" y="97681"/>
                    <a:pt x="1347249" y="-6012"/>
                    <a:pt x="1385742" y="27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p:cNvGrpSpPr/>
            <p:nvPr/>
          </p:nvGrpSpPr>
          <p:grpSpPr>
            <a:xfrm>
              <a:off x="5846522" y="696620"/>
              <a:ext cx="2693819" cy="1531211"/>
              <a:chOff x="5846522" y="696620"/>
              <a:chExt cx="2693819" cy="1531211"/>
            </a:xfrm>
          </p:grpSpPr>
          <p:grpSp>
            <p:nvGrpSpPr>
              <p:cNvPr id="117" name="Group 116"/>
              <p:cNvGrpSpPr/>
              <p:nvPr/>
            </p:nvGrpSpPr>
            <p:grpSpPr>
              <a:xfrm>
                <a:off x="5846522" y="696620"/>
                <a:ext cx="2400570" cy="1531211"/>
                <a:chOff x="484188" y="1613835"/>
                <a:chExt cx="2400570" cy="1531211"/>
              </a:xfrm>
            </p:grpSpPr>
            <p:grpSp>
              <p:nvGrpSpPr>
                <p:cNvPr id="121" name="Group 120"/>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25" name="Group 124"/>
                    <p:cNvGrpSpPr/>
                    <p:nvPr/>
                  </p:nvGrpSpPr>
                  <p:grpSpPr>
                    <a:xfrm>
                      <a:off x="2221414" y="2672593"/>
                      <a:ext cx="1656397" cy="914400"/>
                      <a:chOff x="2221414" y="2672593"/>
                      <a:chExt cx="1656397" cy="914400"/>
                    </a:xfrm>
                  </p:grpSpPr>
                  <p:grpSp>
                    <p:nvGrpSpPr>
                      <p:cNvPr id="127" name="Group 126"/>
                      <p:cNvGrpSpPr/>
                      <p:nvPr/>
                    </p:nvGrpSpPr>
                    <p:grpSpPr>
                      <a:xfrm>
                        <a:off x="2658611" y="2672593"/>
                        <a:ext cx="1219200" cy="914400"/>
                        <a:chOff x="2658611" y="2672593"/>
                        <a:chExt cx="1219200" cy="914400"/>
                      </a:xfrm>
                    </p:grpSpPr>
                    <p:cxnSp>
                      <p:nvCxnSpPr>
                        <p:cNvPr id="129" name="Straight Arrow Connector 12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8" name="TextBox 12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6" name="TextBox 12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4" name="Straight Arrow Connector 123"/>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2" name="Straight Arrow Connector 121"/>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18" name="Straight Arrow Connector 117"/>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9" name="TextBox 118"/>
                  <p:cNvSpPr txBox="1"/>
                  <p:nvPr/>
                </p:nvSpPr>
                <p:spPr>
                  <a:xfrm>
                    <a:off x="6282030" y="942952"/>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9" name="TextBox 118"/>
                  <p:cNvSpPr txBox="1">
                    <a:spLocks noRot="1" noChangeAspect="1" noMove="1" noResize="1" noEditPoints="1" noAdjustHandles="1" noChangeArrowheads="1" noChangeShapeType="1" noTextEdit="1"/>
                  </p:cNvSpPr>
                  <p:nvPr/>
                </p:nvSpPr>
                <p:spPr>
                  <a:xfrm>
                    <a:off x="6282030" y="942952"/>
                    <a:ext cx="2258311" cy="338554"/>
                  </a:xfrm>
                  <a:prstGeom prst="rect">
                    <a:avLst/>
                  </a:prstGeom>
                  <a:blipFill rotWithShape="0">
                    <a:blip r:embed="rId15"/>
                    <a:stretch>
                      <a:fillRect b="-12727"/>
                    </a:stretch>
                  </a:blipFill>
                </p:spPr>
                <p:txBody>
                  <a:bodyPr/>
                  <a:lstStyle/>
                  <a:p>
                    <a:r>
                      <a:rPr lang="en-US">
                        <a:noFill/>
                      </a:rPr>
                      <a:t> </a:t>
                    </a:r>
                  </a:p>
                </p:txBody>
              </p:sp>
            </mc:Fallback>
          </mc:AlternateContent>
        </p:grpSp>
      </p:grpSp>
      <p:grpSp>
        <p:nvGrpSpPr>
          <p:cNvPr id="6" name="Group 5"/>
          <p:cNvGrpSpPr/>
          <p:nvPr/>
        </p:nvGrpSpPr>
        <p:grpSpPr>
          <a:xfrm>
            <a:off x="6005786" y="1880657"/>
            <a:ext cx="2400570" cy="1691470"/>
            <a:chOff x="6005786" y="1880657"/>
            <a:chExt cx="2400570" cy="1691470"/>
          </a:xfrm>
        </p:grpSpPr>
        <mc:AlternateContent xmlns:mc="http://schemas.openxmlformats.org/markup-compatibility/2006" xmlns:a14="http://schemas.microsoft.com/office/drawing/2010/main">
          <mc:Choice Requires="a14">
            <p:sp>
              <p:nvSpPr>
                <p:cNvPr id="310" name="TextBox 309"/>
                <p:cNvSpPr txBox="1"/>
                <p:nvPr/>
              </p:nvSpPr>
              <p:spPr>
                <a:xfrm>
                  <a:off x="6496225" y="2863014"/>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310" name="TextBox 309"/>
                <p:cNvSpPr txBox="1">
                  <a:spLocks noRot="1" noChangeAspect="1" noMove="1" noResize="1" noEditPoints="1" noAdjustHandles="1" noChangeArrowheads="1" noChangeShapeType="1" noTextEdit="1"/>
                </p:cNvSpPr>
                <p:nvPr/>
              </p:nvSpPr>
              <p:spPr>
                <a:xfrm>
                  <a:off x="6496225" y="2863014"/>
                  <a:ext cx="1117614" cy="338554"/>
                </a:xfrm>
                <a:prstGeom prst="rect">
                  <a:avLst/>
                </a:prstGeom>
                <a:blipFill rotWithShape="0">
                  <a:blip r:embed="rId16"/>
                  <a:stretch>
                    <a:fillRect b="-12727"/>
                  </a:stretch>
                </a:blipFill>
              </p:spPr>
              <p:txBody>
                <a:bodyPr/>
                <a:lstStyle/>
                <a:p>
                  <a:r>
                    <a:rPr lang="en-US">
                      <a:noFill/>
                    </a:rPr>
                    <a:t> </a:t>
                  </a:r>
                </a:p>
              </p:txBody>
            </p:sp>
          </mc:Fallback>
        </mc:AlternateContent>
        <p:grpSp>
          <p:nvGrpSpPr>
            <p:cNvPr id="112" name="Group 111"/>
            <p:cNvGrpSpPr/>
            <p:nvPr/>
          </p:nvGrpSpPr>
          <p:grpSpPr>
            <a:xfrm>
              <a:off x="6005786" y="1880657"/>
              <a:ext cx="2400570" cy="1691470"/>
              <a:chOff x="5846522" y="696620"/>
              <a:chExt cx="2400570" cy="1691470"/>
            </a:xfrm>
          </p:grpSpPr>
          <p:sp>
            <p:nvSpPr>
              <p:cNvPr id="113" name="Freeform 112"/>
              <p:cNvSpPr/>
              <p:nvPr/>
            </p:nvSpPr>
            <p:spPr>
              <a:xfrm>
                <a:off x="6334812" y="1036674"/>
                <a:ext cx="1385742" cy="773270"/>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70">
                    <a:moveTo>
                      <a:pt x="0" y="773270"/>
                    </a:moveTo>
                    <a:cubicBezTo>
                      <a:pt x="52633" y="688428"/>
                      <a:pt x="144546" y="564308"/>
                      <a:pt x="235671" y="481039"/>
                    </a:cubicBezTo>
                    <a:cubicBezTo>
                      <a:pt x="326796" y="397770"/>
                      <a:pt x="397497" y="366347"/>
                      <a:pt x="490194" y="330211"/>
                    </a:cubicBezTo>
                    <a:cubicBezTo>
                      <a:pt x="582891" y="294075"/>
                      <a:pt x="691301" y="295647"/>
                      <a:pt x="791853" y="264224"/>
                    </a:cubicBezTo>
                    <a:cubicBezTo>
                      <a:pt x="892406" y="232801"/>
                      <a:pt x="994528" y="185665"/>
                      <a:pt x="1093509" y="141673"/>
                    </a:cubicBezTo>
                    <a:cubicBezTo>
                      <a:pt x="1192490" y="97681"/>
                      <a:pt x="1347249" y="-6012"/>
                      <a:pt x="1385742" y="27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0" name="Group 119"/>
              <p:cNvGrpSpPr/>
              <p:nvPr/>
            </p:nvGrpSpPr>
            <p:grpSpPr>
              <a:xfrm>
                <a:off x="5846522" y="696620"/>
                <a:ext cx="2400570" cy="1691470"/>
                <a:chOff x="5846522" y="696620"/>
                <a:chExt cx="2400570" cy="1691470"/>
              </a:xfrm>
            </p:grpSpPr>
            <p:grpSp>
              <p:nvGrpSpPr>
                <p:cNvPr id="131" name="Group 130"/>
                <p:cNvGrpSpPr/>
                <p:nvPr/>
              </p:nvGrpSpPr>
              <p:grpSpPr>
                <a:xfrm>
                  <a:off x="5846522" y="696620"/>
                  <a:ext cx="2400570" cy="1691470"/>
                  <a:chOff x="484188" y="1613835"/>
                  <a:chExt cx="2400570" cy="1691470"/>
                </a:xfrm>
              </p:grpSpPr>
              <p:grpSp>
                <p:nvGrpSpPr>
                  <p:cNvPr id="134" name="Group 133"/>
                  <p:cNvGrpSpPr/>
                  <p:nvPr/>
                </p:nvGrpSpPr>
                <p:grpSpPr>
                  <a:xfrm>
                    <a:off x="484188" y="2050532"/>
                    <a:ext cx="1717404" cy="1254773"/>
                    <a:chOff x="6553200" y="3284459"/>
                    <a:chExt cx="1717404" cy="1254773"/>
                  </a:xfrm>
                </p:grpSpPr>
                <p:grpSp>
                  <p:nvGrpSpPr>
                    <p:cNvPr id="136" name="Group 135"/>
                    <p:cNvGrpSpPr/>
                    <p:nvPr/>
                  </p:nvGrpSpPr>
                  <p:grpSpPr>
                    <a:xfrm>
                      <a:off x="6553200" y="3284459"/>
                      <a:ext cx="1717404" cy="1254773"/>
                      <a:chOff x="2221414" y="2832852"/>
                      <a:chExt cx="1717404" cy="1254773"/>
                    </a:xfrm>
                  </p:grpSpPr>
                  <p:grpSp>
                    <p:nvGrpSpPr>
                      <p:cNvPr id="138" name="Group 137"/>
                      <p:cNvGrpSpPr/>
                      <p:nvPr/>
                    </p:nvGrpSpPr>
                    <p:grpSpPr>
                      <a:xfrm>
                        <a:off x="2221414" y="2832852"/>
                        <a:ext cx="1656397" cy="914400"/>
                        <a:chOff x="2221414" y="2832852"/>
                        <a:chExt cx="1656397" cy="914400"/>
                      </a:xfrm>
                    </p:grpSpPr>
                    <p:grpSp>
                      <p:nvGrpSpPr>
                        <p:cNvPr id="140" name="Group 139"/>
                        <p:cNvGrpSpPr/>
                        <p:nvPr/>
                      </p:nvGrpSpPr>
                      <p:grpSpPr>
                        <a:xfrm>
                          <a:off x="2658611" y="2832852"/>
                          <a:ext cx="1219200" cy="914400"/>
                          <a:chOff x="2658611" y="2832852"/>
                          <a:chExt cx="1219200" cy="914400"/>
                        </a:xfrm>
                      </p:grpSpPr>
                      <p:cxnSp>
                        <p:nvCxnSpPr>
                          <p:cNvPr id="142" name="Straight Arrow Connector 141"/>
                          <p:cNvCxnSpPr/>
                          <p:nvPr/>
                        </p:nvCxnSpPr>
                        <p:spPr>
                          <a:xfrm flipV="1">
                            <a:off x="2667000" y="2832852"/>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rot="5400000" flipV="1">
                            <a:off x="3268211" y="3114243"/>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1" name="TextBox 140"/>
                        <p:cNvSpPr txBox="1"/>
                        <p:nvPr/>
                      </p:nvSpPr>
                      <p:spPr>
                        <a:xfrm>
                          <a:off x="2221414" y="2988559"/>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9" name="TextBox 138"/>
                      <p:cNvSpPr txBox="1"/>
                      <p:nvPr/>
                    </p:nvSpPr>
                    <p:spPr>
                      <a:xfrm>
                        <a:off x="2597603" y="3718293"/>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7" name="Straight Arrow Connector 136"/>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35" name="Straight Arrow Connector 134"/>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32" name="Straight Arrow Connector 131"/>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grpSp>
      <p:grpSp>
        <p:nvGrpSpPr>
          <p:cNvPr id="144" name="Group 143"/>
          <p:cNvGrpSpPr/>
          <p:nvPr/>
        </p:nvGrpSpPr>
        <p:grpSpPr>
          <a:xfrm>
            <a:off x="6005786" y="3312526"/>
            <a:ext cx="2400570" cy="1531211"/>
            <a:chOff x="5846522" y="696620"/>
            <a:chExt cx="2400570" cy="1531211"/>
          </a:xfrm>
        </p:grpSpPr>
        <p:sp>
          <p:nvSpPr>
            <p:cNvPr id="145" name="Freeform 144"/>
            <p:cNvSpPr/>
            <p:nvPr/>
          </p:nvSpPr>
          <p:spPr>
            <a:xfrm>
              <a:off x="6334812" y="1036685"/>
              <a:ext cx="1385742" cy="773259"/>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622170 w 1385742"/>
                <a:gd name="connsiteY2" fmla="*/ 622442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310 h 773310"/>
                <a:gd name="connsiteX1" fmla="*/ 263951 w 1385742"/>
                <a:gd name="connsiteY1" fmla="*/ 716750 h 773310"/>
                <a:gd name="connsiteX2" fmla="*/ 622170 w 1385742"/>
                <a:gd name="connsiteY2" fmla="*/ 622482 h 773310"/>
                <a:gd name="connsiteX3" fmla="*/ 886121 w 1385742"/>
                <a:gd name="connsiteY3" fmla="*/ 349105 h 773310"/>
                <a:gd name="connsiteX4" fmla="*/ 1093509 w 1385742"/>
                <a:gd name="connsiteY4" fmla="*/ 141713 h 773310"/>
                <a:gd name="connsiteX5" fmla="*/ 1385742 w 1385742"/>
                <a:gd name="connsiteY5" fmla="*/ 313 h 773310"/>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59">
                  <a:moveTo>
                    <a:pt x="0" y="773259"/>
                  </a:moveTo>
                  <a:cubicBezTo>
                    <a:pt x="128047" y="763831"/>
                    <a:pt x="160256" y="741837"/>
                    <a:pt x="263951" y="716699"/>
                  </a:cubicBezTo>
                  <a:cubicBezTo>
                    <a:pt x="367646" y="691561"/>
                    <a:pt x="518476" y="683704"/>
                    <a:pt x="622170" y="622431"/>
                  </a:cubicBezTo>
                  <a:cubicBezTo>
                    <a:pt x="725864" y="561158"/>
                    <a:pt x="804422" y="426040"/>
                    <a:pt x="886121" y="349054"/>
                  </a:cubicBezTo>
                  <a:cubicBezTo>
                    <a:pt x="967820" y="272068"/>
                    <a:pt x="1029093" y="218648"/>
                    <a:pt x="1112363" y="160516"/>
                  </a:cubicBezTo>
                  <a:cubicBezTo>
                    <a:pt x="1195633" y="102384"/>
                    <a:pt x="1347249" y="-6023"/>
                    <a:pt x="1385742" y="2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6" name="Group 145"/>
            <p:cNvGrpSpPr/>
            <p:nvPr/>
          </p:nvGrpSpPr>
          <p:grpSpPr>
            <a:xfrm>
              <a:off x="5846522" y="696620"/>
              <a:ext cx="2400570" cy="1531211"/>
              <a:chOff x="5846522" y="696620"/>
              <a:chExt cx="2400570" cy="1531211"/>
            </a:xfrm>
          </p:grpSpPr>
          <p:grpSp>
            <p:nvGrpSpPr>
              <p:cNvPr id="147" name="Group 146"/>
              <p:cNvGrpSpPr/>
              <p:nvPr/>
            </p:nvGrpSpPr>
            <p:grpSpPr>
              <a:xfrm>
                <a:off x="5846522" y="696620"/>
                <a:ext cx="2400570" cy="1531211"/>
                <a:chOff x="484188" y="1613835"/>
                <a:chExt cx="2400570" cy="1531211"/>
              </a:xfrm>
            </p:grpSpPr>
            <p:grpSp>
              <p:nvGrpSpPr>
                <p:cNvPr id="150" name="Group 149"/>
                <p:cNvGrpSpPr/>
                <p:nvPr/>
              </p:nvGrpSpPr>
              <p:grpSpPr>
                <a:xfrm>
                  <a:off x="484188" y="1890273"/>
                  <a:ext cx="1717404" cy="1254773"/>
                  <a:chOff x="6553200" y="3124200"/>
                  <a:chExt cx="1717404" cy="1254773"/>
                </a:xfrm>
              </p:grpSpPr>
              <p:grpSp>
                <p:nvGrpSpPr>
                  <p:cNvPr id="152" name="Group 151"/>
                  <p:cNvGrpSpPr/>
                  <p:nvPr/>
                </p:nvGrpSpPr>
                <p:grpSpPr>
                  <a:xfrm>
                    <a:off x="6553200" y="3124200"/>
                    <a:ext cx="1717404" cy="1254773"/>
                    <a:chOff x="2221414" y="2672593"/>
                    <a:chExt cx="1717404" cy="1254773"/>
                  </a:xfrm>
                </p:grpSpPr>
                <p:grpSp>
                  <p:nvGrpSpPr>
                    <p:cNvPr id="154" name="Group 153"/>
                    <p:cNvGrpSpPr/>
                    <p:nvPr/>
                  </p:nvGrpSpPr>
                  <p:grpSpPr>
                    <a:xfrm>
                      <a:off x="2221414" y="2672593"/>
                      <a:ext cx="1656397" cy="914400"/>
                      <a:chOff x="2221414" y="2672593"/>
                      <a:chExt cx="1656397" cy="914400"/>
                    </a:xfrm>
                  </p:grpSpPr>
                  <p:grpSp>
                    <p:nvGrpSpPr>
                      <p:cNvPr id="156" name="Group 155"/>
                      <p:cNvGrpSpPr/>
                      <p:nvPr/>
                    </p:nvGrpSpPr>
                    <p:grpSpPr>
                      <a:xfrm>
                        <a:off x="2658611" y="2672593"/>
                        <a:ext cx="1219200" cy="914400"/>
                        <a:chOff x="2658611" y="2672593"/>
                        <a:chExt cx="1219200" cy="914400"/>
                      </a:xfrm>
                    </p:grpSpPr>
                    <p:cxnSp>
                      <p:nvCxnSpPr>
                        <p:cNvPr id="158" name="Straight Arrow Connector 15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7" name="TextBox 15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5" name="TextBox 15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3" name="Straight Arrow Connector 152"/>
                  <p:cNvCxnSpPr/>
                  <p:nvPr/>
                </p:nvCxnSpPr>
                <p:spPr>
                  <a:xfrm flipV="1">
                    <a:off x="6996240" y="3862134"/>
                    <a:ext cx="533205" cy="137261"/>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51" name="Straight Arrow Connector 150"/>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48" name="Straight Arrow Connector 147"/>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cxnSp>
        <p:nvCxnSpPr>
          <p:cNvPr id="192" name="Straight Arrow Connector 191"/>
          <p:cNvCxnSpPr/>
          <p:nvPr/>
        </p:nvCxnSpPr>
        <p:spPr>
          <a:xfrm flipV="1">
            <a:off x="6487741" y="4436697"/>
            <a:ext cx="555415" cy="1162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nvGrpSpPr>
          <p:cNvPr id="193" name="Group 192"/>
          <p:cNvGrpSpPr/>
          <p:nvPr/>
        </p:nvGrpSpPr>
        <p:grpSpPr>
          <a:xfrm>
            <a:off x="6038854" y="4822077"/>
            <a:ext cx="2400570" cy="1748032"/>
            <a:chOff x="5846522" y="696620"/>
            <a:chExt cx="2400570" cy="1748032"/>
          </a:xfrm>
        </p:grpSpPr>
        <p:sp>
          <p:nvSpPr>
            <p:cNvPr id="194" name="Freeform 193"/>
            <p:cNvSpPr/>
            <p:nvPr/>
          </p:nvSpPr>
          <p:spPr>
            <a:xfrm>
              <a:off x="6334812" y="1036685"/>
              <a:ext cx="1385742" cy="773259"/>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622170 w 1385742"/>
                <a:gd name="connsiteY2" fmla="*/ 622442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310 h 773310"/>
                <a:gd name="connsiteX1" fmla="*/ 263951 w 1385742"/>
                <a:gd name="connsiteY1" fmla="*/ 716750 h 773310"/>
                <a:gd name="connsiteX2" fmla="*/ 622170 w 1385742"/>
                <a:gd name="connsiteY2" fmla="*/ 622482 h 773310"/>
                <a:gd name="connsiteX3" fmla="*/ 886121 w 1385742"/>
                <a:gd name="connsiteY3" fmla="*/ 349105 h 773310"/>
                <a:gd name="connsiteX4" fmla="*/ 1093509 w 1385742"/>
                <a:gd name="connsiteY4" fmla="*/ 141713 h 773310"/>
                <a:gd name="connsiteX5" fmla="*/ 1385742 w 1385742"/>
                <a:gd name="connsiteY5" fmla="*/ 313 h 773310"/>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59">
                  <a:moveTo>
                    <a:pt x="0" y="773259"/>
                  </a:moveTo>
                  <a:cubicBezTo>
                    <a:pt x="128047" y="763831"/>
                    <a:pt x="160256" y="741837"/>
                    <a:pt x="263951" y="716699"/>
                  </a:cubicBezTo>
                  <a:cubicBezTo>
                    <a:pt x="367646" y="691561"/>
                    <a:pt x="518476" y="683704"/>
                    <a:pt x="622170" y="622431"/>
                  </a:cubicBezTo>
                  <a:cubicBezTo>
                    <a:pt x="725864" y="561158"/>
                    <a:pt x="804422" y="426040"/>
                    <a:pt x="886121" y="349054"/>
                  </a:cubicBezTo>
                  <a:cubicBezTo>
                    <a:pt x="967820" y="272068"/>
                    <a:pt x="1029093" y="218648"/>
                    <a:pt x="1112363" y="160516"/>
                  </a:cubicBezTo>
                  <a:cubicBezTo>
                    <a:pt x="1195633" y="102384"/>
                    <a:pt x="1347249" y="-6023"/>
                    <a:pt x="1385742" y="2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5" name="Group 194"/>
            <p:cNvGrpSpPr/>
            <p:nvPr/>
          </p:nvGrpSpPr>
          <p:grpSpPr>
            <a:xfrm>
              <a:off x="5846522" y="696620"/>
              <a:ext cx="2400570" cy="1748032"/>
              <a:chOff x="5846522" y="696620"/>
              <a:chExt cx="2400570" cy="1748032"/>
            </a:xfrm>
          </p:grpSpPr>
          <p:grpSp>
            <p:nvGrpSpPr>
              <p:cNvPr id="196" name="Group 195"/>
              <p:cNvGrpSpPr/>
              <p:nvPr/>
            </p:nvGrpSpPr>
            <p:grpSpPr>
              <a:xfrm>
                <a:off x="5846522" y="696620"/>
                <a:ext cx="2400570" cy="1748032"/>
                <a:chOff x="484188" y="1613835"/>
                <a:chExt cx="2400570" cy="1748032"/>
              </a:xfrm>
            </p:grpSpPr>
            <p:grpSp>
              <p:nvGrpSpPr>
                <p:cNvPr id="199" name="Group 198"/>
                <p:cNvGrpSpPr/>
                <p:nvPr/>
              </p:nvGrpSpPr>
              <p:grpSpPr>
                <a:xfrm>
                  <a:off x="484188" y="2107094"/>
                  <a:ext cx="1717404" cy="1254773"/>
                  <a:chOff x="6553200" y="3341021"/>
                  <a:chExt cx="1717404" cy="1254773"/>
                </a:xfrm>
              </p:grpSpPr>
              <p:grpSp>
                <p:nvGrpSpPr>
                  <p:cNvPr id="201" name="Group 200"/>
                  <p:cNvGrpSpPr/>
                  <p:nvPr/>
                </p:nvGrpSpPr>
                <p:grpSpPr>
                  <a:xfrm>
                    <a:off x="6553200" y="3341021"/>
                    <a:ext cx="1717404" cy="1254773"/>
                    <a:chOff x="2221414" y="2889414"/>
                    <a:chExt cx="1717404" cy="1254773"/>
                  </a:xfrm>
                </p:grpSpPr>
                <p:grpSp>
                  <p:nvGrpSpPr>
                    <p:cNvPr id="203" name="Group 202"/>
                    <p:cNvGrpSpPr/>
                    <p:nvPr/>
                  </p:nvGrpSpPr>
                  <p:grpSpPr>
                    <a:xfrm>
                      <a:off x="2221414" y="2889414"/>
                      <a:ext cx="1656397" cy="914400"/>
                      <a:chOff x="2221414" y="2889414"/>
                      <a:chExt cx="1656397" cy="914400"/>
                    </a:xfrm>
                  </p:grpSpPr>
                  <p:grpSp>
                    <p:nvGrpSpPr>
                      <p:cNvPr id="205" name="Group 204"/>
                      <p:cNvGrpSpPr/>
                      <p:nvPr/>
                    </p:nvGrpSpPr>
                    <p:grpSpPr>
                      <a:xfrm>
                        <a:off x="2658611" y="2889414"/>
                        <a:ext cx="1219200" cy="914400"/>
                        <a:chOff x="2658611" y="2889414"/>
                        <a:chExt cx="1219200" cy="914400"/>
                      </a:xfrm>
                    </p:grpSpPr>
                    <p:cxnSp>
                      <p:nvCxnSpPr>
                        <p:cNvPr id="207" name="Straight Arrow Connector 206"/>
                        <p:cNvCxnSpPr/>
                        <p:nvPr/>
                      </p:nvCxnSpPr>
                      <p:spPr>
                        <a:xfrm flipV="1">
                          <a:off x="2667000" y="2889414"/>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rot="5400000" flipV="1">
                          <a:off x="3268211" y="3170805"/>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6" name="TextBox 205"/>
                      <p:cNvSpPr txBox="1"/>
                      <p:nvPr/>
                    </p:nvSpPr>
                    <p:spPr>
                      <a:xfrm>
                        <a:off x="2221414" y="3045121"/>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04" name="TextBox 203"/>
                    <p:cNvSpPr txBox="1"/>
                    <p:nvPr/>
                  </p:nvSpPr>
                  <p:spPr>
                    <a:xfrm>
                      <a:off x="2597603" y="3774855"/>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2" name="Straight Arrow Connector 201"/>
                  <p:cNvCxnSpPr/>
                  <p:nvPr/>
                </p:nvCxnSpPr>
                <p:spPr>
                  <a:xfrm flipV="1">
                    <a:off x="7087064" y="3823825"/>
                    <a:ext cx="533205" cy="137261"/>
                  </a:xfrm>
                  <a:prstGeom prst="straightConnector1">
                    <a:avLst/>
                  </a:prstGeom>
                  <a:ln w="38100">
                    <a:solidFill>
                      <a:srgbClr val="00CC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200" name="Straight Arrow Connector 199"/>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97" name="Straight Arrow Connector 196"/>
              <p:cNvCxnSpPr/>
              <p:nvPr/>
            </p:nvCxnSpPr>
            <p:spPr>
              <a:xfrm flipH="1">
                <a:off x="6278706" y="987756"/>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cxnSp>
        <p:nvCxnSpPr>
          <p:cNvPr id="209" name="Straight Arrow Connector 208"/>
          <p:cNvCxnSpPr/>
          <p:nvPr/>
        </p:nvCxnSpPr>
        <p:spPr>
          <a:xfrm flipV="1">
            <a:off x="6536431" y="5944694"/>
            <a:ext cx="555415" cy="1162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0" name="TextBox 209"/>
              <p:cNvSpPr txBox="1"/>
              <p:nvPr/>
            </p:nvSpPr>
            <p:spPr>
              <a:xfrm>
                <a:off x="6590456" y="5909269"/>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0" name="TextBox 209"/>
              <p:cNvSpPr txBox="1">
                <a:spLocks noRot="1" noChangeAspect="1" noMove="1" noResize="1" noEditPoints="1" noAdjustHandles="1" noChangeArrowheads="1" noChangeShapeType="1" noTextEdit="1"/>
              </p:cNvSpPr>
              <p:nvPr/>
            </p:nvSpPr>
            <p:spPr>
              <a:xfrm>
                <a:off x="6590456" y="5909269"/>
                <a:ext cx="1117614" cy="338554"/>
              </a:xfrm>
              <a:prstGeom prst="rect">
                <a:avLst/>
              </a:prstGeom>
              <a:blipFill rotWithShape="0">
                <a:blip r:embed="rId17"/>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Box 109"/>
              <p:cNvSpPr txBox="1"/>
              <p:nvPr/>
            </p:nvSpPr>
            <p:spPr>
              <a:xfrm>
                <a:off x="6493970" y="2104221"/>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493970" y="2104221"/>
                <a:ext cx="2258311" cy="338554"/>
              </a:xfrm>
              <a:prstGeom prst="rect">
                <a:avLst/>
              </a:prstGeom>
              <a:blipFill rotWithShape="0">
                <a:blip r:embed="rId2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6924996" y="4022883"/>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&lt;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6924996" y="4022883"/>
                <a:ext cx="2258311" cy="338554"/>
              </a:xfrm>
              <a:prstGeom prst="rect">
                <a:avLst/>
              </a:prstGeom>
              <a:blipFill rotWithShape="0">
                <a:blip r:embed="rId21"/>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6982031" y="5524150"/>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4" name="TextBox 113"/>
              <p:cNvSpPr txBox="1">
                <a:spLocks noRot="1" noChangeAspect="1" noMove="1" noResize="1" noEditPoints="1" noAdjustHandles="1" noChangeArrowheads="1" noChangeShapeType="1" noTextEdit="1"/>
              </p:cNvSpPr>
              <p:nvPr/>
            </p:nvSpPr>
            <p:spPr>
              <a:xfrm>
                <a:off x="6982031" y="5524150"/>
                <a:ext cx="2258311" cy="338554"/>
              </a:xfrm>
              <a:prstGeom prst="rect">
                <a:avLst/>
              </a:prstGeom>
              <a:blipFill rotWithShape="0">
                <a:blip r:embed="rId22"/>
                <a:stretch>
                  <a:fillRect b="-12500"/>
                </a:stretch>
              </a:blipFill>
            </p:spPr>
            <p:txBody>
              <a:bodyPr/>
              <a:lstStyle/>
              <a:p>
                <a:r>
                  <a:rPr lang="en-US">
                    <a:noFill/>
                  </a:rPr>
                  <a:t> </a:t>
                </a:r>
              </a:p>
            </p:txBody>
          </p:sp>
        </mc:Fallback>
      </mc:AlternateContent>
      <p:pic>
        <p:nvPicPr>
          <p:cNvPr id="74" name="Picture 5" descr="redblackblockiu"/>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1295504"/>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307" y="99848"/>
            <a:ext cx="9144000" cy="838200"/>
          </a:xfrm>
        </p:spPr>
        <p:txBody>
          <a:bodyPr/>
          <a:lstStyle/>
          <a:p>
            <a:pPr eaLnBrk="1" hangingPunct="1"/>
            <a:r>
              <a:rPr lang="en-US" sz="3600" b="1" dirty="0" smtClean="0">
                <a:solidFill>
                  <a:srgbClr val="0000CC"/>
                </a:solidFill>
              </a:rPr>
              <a:t>Last Time: Monotonic Divergent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58285" y="1078537"/>
                <a:ext cx="5904798" cy="2653675"/>
              </a:xfrm>
              <a:prstGeom prst="rect">
                <a:avLst/>
              </a:prstGeom>
            </p:spPr>
            <p:txBody>
              <a:bodyPr wrap="square">
                <a:spAutoFit/>
              </a:bodyPr>
              <a:lstStyle/>
              <a:p>
                <a:r>
                  <a:rPr lang="en-US" dirty="0" smtClean="0"/>
                  <a:t>Cases</a:t>
                </a:r>
                <a:r>
                  <a:rPr lang="en-US" dirty="0"/>
                  <a:t>: </a:t>
                </a:r>
                <a14:m>
                  <m:oMath xmlns:m="http://schemas.openxmlformats.org/officeDocument/2006/math">
                    <m:r>
                      <a:rPr lang="en-US" b="1" i="1" dirty="0">
                        <a:latin typeface="Cambria Math" panose="02040503050406030204" pitchFamily="18" charset="0"/>
                        <a:ea typeface="Cambria Math" panose="02040503050406030204" pitchFamily="18" charset="0"/>
                      </a:rPr>
                      <m:t>𝐯𝐚𝐥𝐮𝐞</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r>
                      <a:rPr lang="en-US" b="1" i="0" dirty="0" smtClean="0">
                        <a:latin typeface="Cambria Math" panose="02040503050406030204" pitchFamily="18" charset="0"/>
                        <a:ea typeface="Cambria Math" panose="02040503050406030204" pitchFamily="18" charset="0"/>
                      </a:rPr>
                      <m:t>=</m:t>
                    </m:r>
                    <m:r>
                      <a:rPr lang="en-US" b="1" i="1" dirty="0" smtClean="0">
                        <a:latin typeface="Cambria Math" panose="02040503050406030204" pitchFamily="18" charset="0"/>
                        <a:ea typeface="Cambria Math" panose="02040503050406030204" pitchFamily="18" charset="0"/>
                      </a:rPr>
                      <m:t>∞</m:t>
                    </m:r>
                  </m:oMath>
                </a14:m>
                <a:r>
                  <a:rPr lang="en-US" b="1" dirty="0"/>
                  <a:t>, </a:t>
                </a:r>
                <a14:m>
                  <m:oMath xmlns:m="http://schemas.openxmlformats.org/officeDocument/2006/math">
                    <m:r>
                      <a:rPr lang="en-US" b="1" i="0" dirty="0" smtClean="0">
                        <a:latin typeface="Cambria Math" panose="02040503050406030204" pitchFamily="18" charset="0"/>
                      </a:rPr>
                      <m:t>𝐬𝐥𝐨𝐩𝐞</m:t>
                    </m:r>
                    <m:d>
                      <m:dPr>
                        <m:ctrlPr>
                          <a:rPr lang="en-US" b="1" i="1" dirty="0" smtClean="0">
                            <a:latin typeface="Cambria Math" panose="02040503050406030204" pitchFamily="18" charset="0"/>
                          </a:rPr>
                        </m:ctrlPr>
                      </m:dPr>
                      <m:e>
                        <m:r>
                          <a:rPr lang="en-US" b="1" i="0" dirty="0" smtClean="0">
                            <a:latin typeface="Cambria Math" panose="02040503050406030204" pitchFamily="18" charset="0"/>
                          </a:rPr>
                          <m:t>∞</m:t>
                        </m:r>
                      </m:e>
                    </m:d>
                    <m:r>
                      <a:rPr lang="en-US" b="1" i="0" dirty="0" smtClean="0">
                        <a:latin typeface="Cambria Math" panose="02040503050406030204" pitchFamily="18" charset="0"/>
                      </a:rPr>
                      <m:t>&gt; </m:t>
                    </m:r>
                    <m:r>
                      <a:rPr lang="en-US" b="1" i="0" dirty="0" smtClean="0">
                        <a:latin typeface="Cambria Math" panose="02040503050406030204" pitchFamily="18" charset="0"/>
                      </a:rPr>
                      <m:t>𝟎</m:t>
                    </m:r>
                  </m:oMath>
                </a14:m>
                <a:endParaRPr lang="en-US" b="1" dirty="0" smtClean="0"/>
              </a:p>
              <a:p>
                <a:endParaRPr lang="en-US" b="1" dirty="0"/>
              </a:p>
              <a:p>
                <a:r>
                  <a:rPr lang="en-US" b="1" dirty="0" smtClean="0"/>
                  <a:t>Divergent functions with finite slope at infinity</a:t>
                </a:r>
              </a:p>
              <a:p>
                <a:endParaRPr lang="en-US" b="1" dirty="0" smtClean="0"/>
              </a:p>
              <a:p>
                <a:r>
                  <a:rPr lang="en-US" b="1" dirty="0" smtClean="0"/>
                  <a:t>Examples: </a:t>
                </a:r>
                <a:r>
                  <a:rPr lang="en-US" dirty="0" smtClean="0"/>
                  <a:t>Unimodal function plus linear function:</a:t>
                </a:r>
              </a:p>
              <a:p>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rPr>
                        <m:t>𝑥</m:t>
                      </m:r>
                      <m:r>
                        <a:rPr lang="en-US" i="1" dirty="0">
                          <a:latin typeface="Cambria Math" panose="02040503050406030204" pitchFamily="18" charset="0"/>
                        </a:rPr>
                        <m:t>±</m:t>
                      </m:r>
                      <m:r>
                        <a:rPr lang="en-US" b="0" i="1" dirty="0" smtClean="0">
                          <a:latin typeface="Cambria Math" panose="02040503050406030204" pitchFamily="18" charset="0"/>
                        </a:rPr>
                        <m:t>𝑎</m:t>
                      </m:r>
                      <m:sSup>
                        <m:sSupPr>
                          <m:ctrlPr>
                            <a:rPr lang="en-US" b="0" i="1" dirty="0" smtClean="0">
                              <a:latin typeface="Cambria Math" panose="02040503050406030204" pitchFamily="18" charset="0"/>
                            </a:rPr>
                          </m:ctrlPr>
                        </m:sSupPr>
                        <m:e>
                          <m:r>
                            <a:rPr lang="en-US" i="1" dirty="0">
                              <a:latin typeface="Cambria Math" panose="02040503050406030204" pitchFamily="18" charset="0"/>
                            </a:rPr>
                            <m:t>𝑥</m:t>
                          </m:r>
                        </m:e>
                        <m:sup>
                          <m:r>
                            <a:rPr lang="en-US" b="0" i="1" dirty="0" smtClean="0">
                              <a:latin typeface="Cambria Math" panose="02040503050406030204" pitchFamily="18" charset="0"/>
                            </a:rPr>
                            <m:t>𝑛</m:t>
                          </m:r>
                        </m:sup>
                      </m:sSup>
                      <m:r>
                        <a:rPr lang="en-US" i="1" dirty="0">
                          <a:latin typeface="Cambria Math" panose="02040503050406030204" pitchFamily="18" charset="0"/>
                        </a:rPr>
                        <m:t> </m:t>
                      </m:r>
                      <m:r>
                        <m:rPr>
                          <m:sty m:val="p"/>
                        </m:rPr>
                        <a:rPr lang="en-US" i="1" dirty="0" err="1">
                          <a:latin typeface="Cambria Math" panose="02040503050406030204" pitchFamily="18" charset="0"/>
                        </a:rPr>
                        <m:t>exp</m:t>
                      </m:r>
                      <m:r>
                        <a:rPr lang="en-US" i="1" dirty="0">
                          <a:latin typeface="Cambria Math" panose="02040503050406030204" pitchFamily="18" charset="0"/>
                        </a:rPr>
                        <m:t>⁡(−</m:t>
                      </m:r>
                      <m:r>
                        <a:rPr lang="en-US" b="0" i="1" dirty="0" smtClean="0">
                          <a:latin typeface="Cambria Math" panose="02040503050406030204" pitchFamily="18" charset="0"/>
                        </a:rPr>
                        <m:t>𝑎</m:t>
                      </m:r>
                      <m:r>
                        <a:rPr lang="en-US" i="1" dirty="0">
                          <a:latin typeface="Cambria Math" panose="02040503050406030204" pitchFamily="18" charset="0"/>
                        </a:rPr>
                        <m:t>𝑥</m:t>
                      </m:r>
                      <m:r>
                        <a:rPr lang="en-US" i="1" dirty="0">
                          <a:latin typeface="Cambria Math" panose="02040503050406030204" pitchFamily="18" charset="0"/>
                        </a:rPr>
                        <m:t>)</m:t>
                      </m:r>
                    </m:oMath>
                  </m:oMathPara>
                </a14:m>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𝑛</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𝑛</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𝑛</m:t>
                                  </m:r>
                                </m:sup>
                              </m:sSup>
                            </m:den>
                          </m:f>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𝑚</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𝑚</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𝑚</m:t>
                                  </m:r>
                                </m:sup>
                              </m:sSup>
                            </m:den>
                          </m:f>
                        </m:e>
                      </m:d>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&gt;</m:t>
                      </m:r>
                      <m:r>
                        <a:rPr lang="en-US" b="0" i="1" smtClean="0">
                          <a:latin typeface="Cambria Math" panose="02040503050406030204" pitchFamily="18" charset="0"/>
                        </a:rPr>
                        <m:t>𝑚</m:t>
                      </m:r>
                      <m:r>
                        <a:rPr lang="en-US" b="0" i="1" smtClean="0">
                          <a:latin typeface="Cambria Math" panose="02040503050406030204" pitchFamily="18" charset="0"/>
                        </a:rPr>
                        <m:t>&gt;1</m:t>
                      </m:r>
                    </m:oMath>
                  </m:oMathPara>
                </a14:m>
                <a:endParaRPr lang="en-US" dirty="0"/>
              </a:p>
              <a:p>
                <a:endParaRPr lang="en-US" b="1"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58285" y="1078537"/>
                <a:ext cx="5904798" cy="2653675"/>
              </a:xfrm>
              <a:prstGeom prst="rect">
                <a:avLst/>
              </a:prstGeom>
              <a:blipFill rotWithShape="0">
                <a:blip r:embed="rId4"/>
                <a:stretch>
                  <a:fillRect l="-930" t="-1379"/>
                </a:stretch>
              </a:blipFill>
            </p:spPr>
            <p:txBody>
              <a:bodyPr/>
              <a:lstStyle/>
              <a:p>
                <a:r>
                  <a:rPr lang="en-US">
                    <a:noFill/>
                  </a:rPr>
                  <a:t> </a:t>
                </a:r>
              </a:p>
            </p:txBody>
          </p:sp>
        </mc:Fallback>
      </mc:AlternateContent>
      <p:grpSp>
        <p:nvGrpSpPr>
          <p:cNvPr id="94" name="Group 93"/>
          <p:cNvGrpSpPr/>
          <p:nvPr/>
        </p:nvGrpSpPr>
        <p:grpSpPr>
          <a:xfrm>
            <a:off x="6024910" y="533400"/>
            <a:ext cx="2693819" cy="1531211"/>
            <a:chOff x="5846522" y="696620"/>
            <a:chExt cx="2693819" cy="1531211"/>
          </a:xfrm>
        </p:grpSpPr>
        <p:sp>
          <p:nvSpPr>
            <p:cNvPr id="107" name="Freeform 106"/>
            <p:cNvSpPr/>
            <p:nvPr/>
          </p:nvSpPr>
          <p:spPr>
            <a:xfrm>
              <a:off x="6334812" y="1036674"/>
              <a:ext cx="1385742" cy="773270"/>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70">
                  <a:moveTo>
                    <a:pt x="0" y="773270"/>
                  </a:moveTo>
                  <a:cubicBezTo>
                    <a:pt x="52633" y="688428"/>
                    <a:pt x="144546" y="564308"/>
                    <a:pt x="235671" y="481039"/>
                  </a:cubicBezTo>
                  <a:cubicBezTo>
                    <a:pt x="326796" y="397770"/>
                    <a:pt x="397497" y="366347"/>
                    <a:pt x="490194" y="330211"/>
                  </a:cubicBezTo>
                  <a:cubicBezTo>
                    <a:pt x="582891" y="294075"/>
                    <a:pt x="691301" y="295647"/>
                    <a:pt x="791853" y="264224"/>
                  </a:cubicBezTo>
                  <a:cubicBezTo>
                    <a:pt x="892406" y="232801"/>
                    <a:pt x="994528" y="185665"/>
                    <a:pt x="1093509" y="141673"/>
                  </a:cubicBezTo>
                  <a:cubicBezTo>
                    <a:pt x="1192490" y="97681"/>
                    <a:pt x="1347249" y="-6012"/>
                    <a:pt x="1385742" y="27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p:cNvGrpSpPr/>
            <p:nvPr/>
          </p:nvGrpSpPr>
          <p:grpSpPr>
            <a:xfrm>
              <a:off x="5846522" y="696620"/>
              <a:ext cx="2693819" cy="1531211"/>
              <a:chOff x="5846522" y="696620"/>
              <a:chExt cx="2693819" cy="1531211"/>
            </a:xfrm>
          </p:grpSpPr>
          <p:grpSp>
            <p:nvGrpSpPr>
              <p:cNvPr id="117" name="Group 116"/>
              <p:cNvGrpSpPr/>
              <p:nvPr/>
            </p:nvGrpSpPr>
            <p:grpSpPr>
              <a:xfrm>
                <a:off x="5846522" y="696620"/>
                <a:ext cx="2400570" cy="1531211"/>
                <a:chOff x="484188" y="1613835"/>
                <a:chExt cx="2400570" cy="1531211"/>
              </a:xfrm>
            </p:grpSpPr>
            <p:grpSp>
              <p:nvGrpSpPr>
                <p:cNvPr id="121" name="Group 120"/>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25" name="Group 124"/>
                    <p:cNvGrpSpPr/>
                    <p:nvPr/>
                  </p:nvGrpSpPr>
                  <p:grpSpPr>
                    <a:xfrm>
                      <a:off x="2221414" y="2672593"/>
                      <a:ext cx="1656397" cy="914400"/>
                      <a:chOff x="2221414" y="2672593"/>
                      <a:chExt cx="1656397" cy="914400"/>
                    </a:xfrm>
                  </p:grpSpPr>
                  <p:grpSp>
                    <p:nvGrpSpPr>
                      <p:cNvPr id="127" name="Group 126"/>
                      <p:cNvGrpSpPr/>
                      <p:nvPr/>
                    </p:nvGrpSpPr>
                    <p:grpSpPr>
                      <a:xfrm>
                        <a:off x="2658611" y="2672593"/>
                        <a:ext cx="1219200" cy="914400"/>
                        <a:chOff x="2658611" y="2672593"/>
                        <a:chExt cx="1219200" cy="914400"/>
                      </a:xfrm>
                    </p:grpSpPr>
                    <p:cxnSp>
                      <p:nvCxnSpPr>
                        <p:cNvPr id="129" name="Straight Arrow Connector 12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8" name="TextBox 12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6" name="TextBox 12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4" name="Straight Arrow Connector 123"/>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2" name="Straight Arrow Connector 121"/>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18" name="Straight Arrow Connector 117"/>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9" name="TextBox 118"/>
                  <p:cNvSpPr txBox="1"/>
                  <p:nvPr/>
                </p:nvSpPr>
                <p:spPr>
                  <a:xfrm>
                    <a:off x="6282030" y="942952"/>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9" name="TextBox 118"/>
                  <p:cNvSpPr txBox="1">
                    <a:spLocks noRot="1" noChangeAspect="1" noMove="1" noResize="1" noEditPoints="1" noAdjustHandles="1" noChangeArrowheads="1" noChangeShapeType="1" noTextEdit="1"/>
                  </p:cNvSpPr>
                  <p:nvPr/>
                </p:nvSpPr>
                <p:spPr>
                  <a:xfrm>
                    <a:off x="6282030" y="942952"/>
                    <a:ext cx="2258311" cy="338554"/>
                  </a:xfrm>
                  <a:prstGeom prst="rect">
                    <a:avLst/>
                  </a:prstGeom>
                  <a:blipFill rotWithShape="0">
                    <a:blip r:embed="rId15"/>
                    <a:stretch>
                      <a:fillRect b="-12727"/>
                    </a:stretch>
                  </a:blipFill>
                </p:spPr>
                <p:txBody>
                  <a:bodyPr/>
                  <a:lstStyle/>
                  <a:p>
                    <a:r>
                      <a:rPr lang="en-US">
                        <a:noFill/>
                      </a:rPr>
                      <a:t> </a:t>
                    </a:r>
                  </a:p>
                </p:txBody>
              </p:sp>
            </mc:Fallback>
          </mc:AlternateContent>
        </p:grpSp>
      </p:grpSp>
      <p:grpSp>
        <p:nvGrpSpPr>
          <p:cNvPr id="6" name="Group 5"/>
          <p:cNvGrpSpPr/>
          <p:nvPr/>
        </p:nvGrpSpPr>
        <p:grpSpPr>
          <a:xfrm>
            <a:off x="6005786" y="1880657"/>
            <a:ext cx="2400570" cy="1691470"/>
            <a:chOff x="6005786" y="1880657"/>
            <a:chExt cx="2400570" cy="1691470"/>
          </a:xfrm>
        </p:grpSpPr>
        <mc:AlternateContent xmlns:mc="http://schemas.openxmlformats.org/markup-compatibility/2006" xmlns:a14="http://schemas.microsoft.com/office/drawing/2010/main">
          <mc:Choice Requires="a14">
            <p:sp>
              <p:nvSpPr>
                <p:cNvPr id="310" name="TextBox 309"/>
                <p:cNvSpPr txBox="1"/>
                <p:nvPr/>
              </p:nvSpPr>
              <p:spPr>
                <a:xfrm>
                  <a:off x="6496225" y="2863014"/>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310" name="TextBox 309"/>
                <p:cNvSpPr txBox="1">
                  <a:spLocks noRot="1" noChangeAspect="1" noMove="1" noResize="1" noEditPoints="1" noAdjustHandles="1" noChangeArrowheads="1" noChangeShapeType="1" noTextEdit="1"/>
                </p:cNvSpPr>
                <p:nvPr/>
              </p:nvSpPr>
              <p:spPr>
                <a:xfrm>
                  <a:off x="6496225" y="2863014"/>
                  <a:ext cx="1117614" cy="338554"/>
                </a:xfrm>
                <a:prstGeom prst="rect">
                  <a:avLst/>
                </a:prstGeom>
                <a:blipFill rotWithShape="0">
                  <a:blip r:embed="rId16"/>
                  <a:stretch>
                    <a:fillRect b="-12727"/>
                  </a:stretch>
                </a:blipFill>
              </p:spPr>
              <p:txBody>
                <a:bodyPr/>
                <a:lstStyle/>
                <a:p>
                  <a:r>
                    <a:rPr lang="en-US">
                      <a:noFill/>
                    </a:rPr>
                    <a:t> </a:t>
                  </a:r>
                </a:p>
              </p:txBody>
            </p:sp>
          </mc:Fallback>
        </mc:AlternateContent>
        <p:grpSp>
          <p:nvGrpSpPr>
            <p:cNvPr id="112" name="Group 111"/>
            <p:cNvGrpSpPr/>
            <p:nvPr/>
          </p:nvGrpSpPr>
          <p:grpSpPr>
            <a:xfrm>
              <a:off x="6005786" y="1880657"/>
              <a:ext cx="2400570" cy="1691470"/>
              <a:chOff x="5846522" y="696620"/>
              <a:chExt cx="2400570" cy="1691470"/>
            </a:xfrm>
          </p:grpSpPr>
          <p:sp>
            <p:nvSpPr>
              <p:cNvPr id="113" name="Freeform 112"/>
              <p:cNvSpPr/>
              <p:nvPr/>
            </p:nvSpPr>
            <p:spPr>
              <a:xfrm>
                <a:off x="6334812" y="1036674"/>
                <a:ext cx="1385742" cy="773270"/>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70">
                    <a:moveTo>
                      <a:pt x="0" y="773270"/>
                    </a:moveTo>
                    <a:cubicBezTo>
                      <a:pt x="52633" y="688428"/>
                      <a:pt x="144546" y="564308"/>
                      <a:pt x="235671" y="481039"/>
                    </a:cubicBezTo>
                    <a:cubicBezTo>
                      <a:pt x="326796" y="397770"/>
                      <a:pt x="397497" y="366347"/>
                      <a:pt x="490194" y="330211"/>
                    </a:cubicBezTo>
                    <a:cubicBezTo>
                      <a:pt x="582891" y="294075"/>
                      <a:pt x="691301" y="295647"/>
                      <a:pt x="791853" y="264224"/>
                    </a:cubicBezTo>
                    <a:cubicBezTo>
                      <a:pt x="892406" y="232801"/>
                      <a:pt x="994528" y="185665"/>
                      <a:pt x="1093509" y="141673"/>
                    </a:cubicBezTo>
                    <a:cubicBezTo>
                      <a:pt x="1192490" y="97681"/>
                      <a:pt x="1347249" y="-6012"/>
                      <a:pt x="1385742" y="27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0" name="Group 119"/>
              <p:cNvGrpSpPr/>
              <p:nvPr/>
            </p:nvGrpSpPr>
            <p:grpSpPr>
              <a:xfrm>
                <a:off x="5846522" y="696620"/>
                <a:ext cx="2400570" cy="1691470"/>
                <a:chOff x="5846522" y="696620"/>
                <a:chExt cx="2400570" cy="1691470"/>
              </a:xfrm>
            </p:grpSpPr>
            <p:grpSp>
              <p:nvGrpSpPr>
                <p:cNvPr id="131" name="Group 130"/>
                <p:cNvGrpSpPr/>
                <p:nvPr/>
              </p:nvGrpSpPr>
              <p:grpSpPr>
                <a:xfrm>
                  <a:off x="5846522" y="696620"/>
                  <a:ext cx="2400570" cy="1691470"/>
                  <a:chOff x="484188" y="1613835"/>
                  <a:chExt cx="2400570" cy="1691470"/>
                </a:xfrm>
              </p:grpSpPr>
              <p:grpSp>
                <p:nvGrpSpPr>
                  <p:cNvPr id="134" name="Group 133"/>
                  <p:cNvGrpSpPr/>
                  <p:nvPr/>
                </p:nvGrpSpPr>
                <p:grpSpPr>
                  <a:xfrm>
                    <a:off x="484188" y="2050532"/>
                    <a:ext cx="1717404" cy="1254773"/>
                    <a:chOff x="6553200" y="3284459"/>
                    <a:chExt cx="1717404" cy="1254773"/>
                  </a:xfrm>
                </p:grpSpPr>
                <p:grpSp>
                  <p:nvGrpSpPr>
                    <p:cNvPr id="136" name="Group 135"/>
                    <p:cNvGrpSpPr/>
                    <p:nvPr/>
                  </p:nvGrpSpPr>
                  <p:grpSpPr>
                    <a:xfrm>
                      <a:off x="6553200" y="3284459"/>
                      <a:ext cx="1717404" cy="1254773"/>
                      <a:chOff x="2221414" y="2832852"/>
                      <a:chExt cx="1717404" cy="1254773"/>
                    </a:xfrm>
                  </p:grpSpPr>
                  <p:grpSp>
                    <p:nvGrpSpPr>
                      <p:cNvPr id="138" name="Group 137"/>
                      <p:cNvGrpSpPr/>
                      <p:nvPr/>
                    </p:nvGrpSpPr>
                    <p:grpSpPr>
                      <a:xfrm>
                        <a:off x="2221414" y="2832852"/>
                        <a:ext cx="1656397" cy="914400"/>
                        <a:chOff x="2221414" y="2832852"/>
                        <a:chExt cx="1656397" cy="914400"/>
                      </a:xfrm>
                    </p:grpSpPr>
                    <p:grpSp>
                      <p:nvGrpSpPr>
                        <p:cNvPr id="140" name="Group 139"/>
                        <p:cNvGrpSpPr/>
                        <p:nvPr/>
                      </p:nvGrpSpPr>
                      <p:grpSpPr>
                        <a:xfrm>
                          <a:off x="2658611" y="2832852"/>
                          <a:ext cx="1219200" cy="914400"/>
                          <a:chOff x="2658611" y="2832852"/>
                          <a:chExt cx="1219200" cy="914400"/>
                        </a:xfrm>
                      </p:grpSpPr>
                      <p:cxnSp>
                        <p:nvCxnSpPr>
                          <p:cNvPr id="142" name="Straight Arrow Connector 141"/>
                          <p:cNvCxnSpPr/>
                          <p:nvPr/>
                        </p:nvCxnSpPr>
                        <p:spPr>
                          <a:xfrm flipV="1">
                            <a:off x="2667000" y="2832852"/>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rot="5400000" flipV="1">
                            <a:off x="3268211" y="3114243"/>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1" name="TextBox 140"/>
                        <p:cNvSpPr txBox="1"/>
                        <p:nvPr/>
                      </p:nvSpPr>
                      <p:spPr>
                        <a:xfrm>
                          <a:off x="2221414" y="2988559"/>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9" name="TextBox 138"/>
                      <p:cNvSpPr txBox="1"/>
                      <p:nvPr/>
                    </p:nvSpPr>
                    <p:spPr>
                      <a:xfrm>
                        <a:off x="2597603" y="3718293"/>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7" name="Straight Arrow Connector 136"/>
                    <p:cNvCxnSpPr/>
                    <p:nvPr/>
                  </p:nvCxnSpPr>
                  <p:spPr>
                    <a:xfrm flipV="1">
                      <a:off x="6996240" y="3511695"/>
                      <a:ext cx="245013" cy="487700"/>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35" name="Straight Arrow Connector 134"/>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32" name="Straight Arrow Connector 131"/>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grpSp>
      <p:grpSp>
        <p:nvGrpSpPr>
          <p:cNvPr id="144" name="Group 143"/>
          <p:cNvGrpSpPr/>
          <p:nvPr/>
        </p:nvGrpSpPr>
        <p:grpSpPr>
          <a:xfrm>
            <a:off x="6005786" y="3312526"/>
            <a:ext cx="2400570" cy="1531211"/>
            <a:chOff x="5846522" y="696620"/>
            <a:chExt cx="2400570" cy="1531211"/>
          </a:xfrm>
        </p:grpSpPr>
        <p:sp>
          <p:nvSpPr>
            <p:cNvPr id="145" name="Freeform 144"/>
            <p:cNvSpPr/>
            <p:nvPr/>
          </p:nvSpPr>
          <p:spPr>
            <a:xfrm>
              <a:off x="6334812" y="1036685"/>
              <a:ext cx="1385742" cy="773259"/>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622170 w 1385742"/>
                <a:gd name="connsiteY2" fmla="*/ 622442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310 h 773310"/>
                <a:gd name="connsiteX1" fmla="*/ 263951 w 1385742"/>
                <a:gd name="connsiteY1" fmla="*/ 716750 h 773310"/>
                <a:gd name="connsiteX2" fmla="*/ 622170 w 1385742"/>
                <a:gd name="connsiteY2" fmla="*/ 622482 h 773310"/>
                <a:gd name="connsiteX3" fmla="*/ 886121 w 1385742"/>
                <a:gd name="connsiteY3" fmla="*/ 349105 h 773310"/>
                <a:gd name="connsiteX4" fmla="*/ 1093509 w 1385742"/>
                <a:gd name="connsiteY4" fmla="*/ 141713 h 773310"/>
                <a:gd name="connsiteX5" fmla="*/ 1385742 w 1385742"/>
                <a:gd name="connsiteY5" fmla="*/ 313 h 773310"/>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59">
                  <a:moveTo>
                    <a:pt x="0" y="773259"/>
                  </a:moveTo>
                  <a:cubicBezTo>
                    <a:pt x="128047" y="763831"/>
                    <a:pt x="160256" y="741837"/>
                    <a:pt x="263951" y="716699"/>
                  </a:cubicBezTo>
                  <a:cubicBezTo>
                    <a:pt x="367646" y="691561"/>
                    <a:pt x="518476" y="683704"/>
                    <a:pt x="622170" y="622431"/>
                  </a:cubicBezTo>
                  <a:cubicBezTo>
                    <a:pt x="725864" y="561158"/>
                    <a:pt x="804422" y="426040"/>
                    <a:pt x="886121" y="349054"/>
                  </a:cubicBezTo>
                  <a:cubicBezTo>
                    <a:pt x="967820" y="272068"/>
                    <a:pt x="1029093" y="218648"/>
                    <a:pt x="1112363" y="160516"/>
                  </a:cubicBezTo>
                  <a:cubicBezTo>
                    <a:pt x="1195633" y="102384"/>
                    <a:pt x="1347249" y="-6023"/>
                    <a:pt x="1385742" y="2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6" name="Group 145"/>
            <p:cNvGrpSpPr/>
            <p:nvPr/>
          </p:nvGrpSpPr>
          <p:grpSpPr>
            <a:xfrm>
              <a:off x="5846522" y="696620"/>
              <a:ext cx="2400570" cy="1531211"/>
              <a:chOff x="5846522" y="696620"/>
              <a:chExt cx="2400570" cy="1531211"/>
            </a:xfrm>
          </p:grpSpPr>
          <p:grpSp>
            <p:nvGrpSpPr>
              <p:cNvPr id="147" name="Group 146"/>
              <p:cNvGrpSpPr/>
              <p:nvPr/>
            </p:nvGrpSpPr>
            <p:grpSpPr>
              <a:xfrm>
                <a:off x="5846522" y="696620"/>
                <a:ext cx="2400570" cy="1531211"/>
                <a:chOff x="484188" y="1613835"/>
                <a:chExt cx="2400570" cy="1531211"/>
              </a:xfrm>
            </p:grpSpPr>
            <p:grpSp>
              <p:nvGrpSpPr>
                <p:cNvPr id="150" name="Group 149"/>
                <p:cNvGrpSpPr/>
                <p:nvPr/>
              </p:nvGrpSpPr>
              <p:grpSpPr>
                <a:xfrm>
                  <a:off x="484188" y="1890273"/>
                  <a:ext cx="1717404" cy="1254773"/>
                  <a:chOff x="6553200" y="3124200"/>
                  <a:chExt cx="1717404" cy="1254773"/>
                </a:xfrm>
              </p:grpSpPr>
              <p:grpSp>
                <p:nvGrpSpPr>
                  <p:cNvPr id="152" name="Group 151"/>
                  <p:cNvGrpSpPr/>
                  <p:nvPr/>
                </p:nvGrpSpPr>
                <p:grpSpPr>
                  <a:xfrm>
                    <a:off x="6553200" y="3124200"/>
                    <a:ext cx="1717404" cy="1254773"/>
                    <a:chOff x="2221414" y="2672593"/>
                    <a:chExt cx="1717404" cy="1254773"/>
                  </a:xfrm>
                </p:grpSpPr>
                <p:grpSp>
                  <p:nvGrpSpPr>
                    <p:cNvPr id="154" name="Group 153"/>
                    <p:cNvGrpSpPr/>
                    <p:nvPr/>
                  </p:nvGrpSpPr>
                  <p:grpSpPr>
                    <a:xfrm>
                      <a:off x="2221414" y="2672593"/>
                      <a:ext cx="1656397" cy="914400"/>
                      <a:chOff x="2221414" y="2672593"/>
                      <a:chExt cx="1656397" cy="914400"/>
                    </a:xfrm>
                  </p:grpSpPr>
                  <p:grpSp>
                    <p:nvGrpSpPr>
                      <p:cNvPr id="156" name="Group 155"/>
                      <p:cNvGrpSpPr/>
                      <p:nvPr/>
                    </p:nvGrpSpPr>
                    <p:grpSpPr>
                      <a:xfrm>
                        <a:off x="2658611" y="2672593"/>
                        <a:ext cx="1219200" cy="914400"/>
                        <a:chOff x="2658611" y="2672593"/>
                        <a:chExt cx="1219200" cy="914400"/>
                      </a:xfrm>
                    </p:grpSpPr>
                    <p:cxnSp>
                      <p:nvCxnSpPr>
                        <p:cNvPr id="158" name="Straight Arrow Connector 15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7" name="TextBox 15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5" name="TextBox 15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3" name="Straight Arrow Connector 152"/>
                  <p:cNvCxnSpPr/>
                  <p:nvPr/>
                </p:nvCxnSpPr>
                <p:spPr>
                  <a:xfrm flipV="1">
                    <a:off x="6996240" y="3862134"/>
                    <a:ext cx="533205" cy="137261"/>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51" name="Straight Arrow Connector 150"/>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48" name="Straight Arrow Connector 147"/>
              <p:cNvCxnSpPr/>
              <p:nvPr/>
            </p:nvCxnSpPr>
            <p:spPr>
              <a:xfrm flipH="1">
                <a:off x="6315582" y="987757"/>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cxnSp>
        <p:nvCxnSpPr>
          <p:cNvPr id="192" name="Straight Arrow Connector 191"/>
          <p:cNvCxnSpPr/>
          <p:nvPr/>
        </p:nvCxnSpPr>
        <p:spPr>
          <a:xfrm flipV="1">
            <a:off x="6487741" y="4436697"/>
            <a:ext cx="555415" cy="1162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nvGrpSpPr>
          <p:cNvPr id="193" name="Group 192"/>
          <p:cNvGrpSpPr/>
          <p:nvPr/>
        </p:nvGrpSpPr>
        <p:grpSpPr>
          <a:xfrm>
            <a:off x="6038854" y="4822077"/>
            <a:ext cx="2400570" cy="1748032"/>
            <a:chOff x="5846522" y="696620"/>
            <a:chExt cx="2400570" cy="1748032"/>
          </a:xfrm>
        </p:grpSpPr>
        <p:sp>
          <p:nvSpPr>
            <p:cNvPr id="194" name="Freeform 193"/>
            <p:cNvSpPr/>
            <p:nvPr/>
          </p:nvSpPr>
          <p:spPr>
            <a:xfrm>
              <a:off x="6334812" y="1036685"/>
              <a:ext cx="1385742" cy="773259"/>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622170 w 1385742"/>
                <a:gd name="connsiteY2" fmla="*/ 622442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310 h 773310"/>
                <a:gd name="connsiteX1" fmla="*/ 263951 w 1385742"/>
                <a:gd name="connsiteY1" fmla="*/ 716750 h 773310"/>
                <a:gd name="connsiteX2" fmla="*/ 622170 w 1385742"/>
                <a:gd name="connsiteY2" fmla="*/ 622482 h 773310"/>
                <a:gd name="connsiteX3" fmla="*/ 886121 w 1385742"/>
                <a:gd name="connsiteY3" fmla="*/ 349105 h 773310"/>
                <a:gd name="connsiteX4" fmla="*/ 1093509 w 1385742"/>
                <a:gd name="connsiteY4" fmla="*/ 141713 h 773310"/>
                <a:gd name="connsiteX5" fmla="*/ 1385742 w 1385742"/>
                <a:gd name="connsiteY5" fmla="*/ 313 h 773310"/>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773259">
                  <a:moveTo>
                    <a:pt x="0" y="773259"/>
                  </a:moveTo>
                  <a:cubicBezTo>
                    <a:pt x="128047" y="763831"/>
                    <a:pt x="160256" y="741837"/>
                    <a:pt x="263951" y="716699"/>
                  </a:cubicBezTo>
                  <a:cubicBezTo>
                    <a:pt x="367646" y="691561"/>
                    <a:pt x="518476" y="683704"/>
                    <a:pt x="622170" y="622431"/>
                  </a:cubicBezTo>
                  <a:cubicBezTo>
                    <a:pt x="725864" y="561158"/>
                    <a:pt x="804422" y="426040"/>
                    <a:pt x="886121" y="349054"/>
                  </a:cubicBezTo>
                  <a:cubicBezTo>
                    <a:pt x="967820" y="272068"/>
                    <a:pt x="1029093" y="218648"/>
                    <a:pt x="1112363" y="160516"/>
                  </a:cubicBezTo>
                  <a:cubicBezTo>
                    <a:pt x="1195633" y="102384"/>
                    <a:pt x="1347249" y="-6023"/>
                    <a:pt x="1385742" y="2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5" name="Group 194"/>
            <p:cNvGrpSpPr/>
            <p:nvPr/>
          </p:nvGrpSpPr>
          <p:grpSpPr>
            <a:xfrm>
              <a:off x="5846522" y="696620"/>
              <a:ext cx="2400570" cy="1748032"/>
              <a:chOff x="5846522" y="696620"/>
              <a:chExt cx="2400570" cy="1748032"/>
            </a:xfrm>
          </p:grpSpPr>
          <p:grpSp>
            <p:nvGrpSpPr>
              <p:cNvPr id="196" name="Group 195"/>
              <p:cNvGrpSpPr/>
              <p:nvPr/>
            </p:nvGrpSpPr>
            <p:grpSpPr>
              <a:xfrm>
                <a:off x="5846522" y="696620"/>
                <a:ext cx="2400570" cy="1748032"/>
                <a:chOff x="484188" y="1613835"/>
                <a:chExt cx="2400570" cy="1748032"/>
              </a:xfrm>
            </p:grpSpPr>
            <p:grpSp>
              <p:nvGrpSpPr>
                <p:cNvPr id="199" name="Group 198"/>
                <p:cNvGrpSpPr/>
                <p:nvPr/>
              </p:nvGrpSpPr>
              <p:grpSpPr>
                <a:xfrm>
                  <a:off x="484188" y="2107094"/>
                  <a:ext cx="1717404" cy="1254773"/>
                  <a:chOff x="6553200" y="3341021"/>
                  <a:chExt cx="1717404" cy="1254773"/>
                </a:xfrm>
              </p:grpSpPr>
              <p:grpSp>
                <p:nvGrpSpPr>
                  <p:cNvPr id="201" name="Group 200"/>
                  <p:cNvGrpSpPr/>
                  <p:nvPr/>
                </p:nvGrpSpPr>
                <p:grpSpPr>
                  <a:xfrm>
                    <a:off x="6553200" y="3341021"/>
                    <a:ext cx="1717404" cy="1254773"/>
                    <a:chOff x="2221414" y="2889414"/>
                    <a:chExt cx="1717404" cy="1254773"/>
                  </a:xfrm>
                </p:grpSpPr>
                <p:grpSp>
                  <p:nvGrpSpPr>
                    <p:cNvPr id="203" name="Group 202"/>
                    <p:cNvGrpSpPr/>
                    <p:nvPr/>
                  </p:nvGrpSpPr>
                  <p:grpSpPr>
                    <a:xfrm>
                      <a:off x="2221414" y="2889414"/>
                      <a:ext cx="1656397" cy="914400"/>
                      <a:chOff x="2221414" y="2889414"/>
                      <a:chExt cx="1656397" cy="914400"/>
                    </a:xfrm>
                  </p:grpSpPr>
                  <p:grpSp>
                    <p:nvGrpSpPr>
                      <p:cNvPr id="205" name="Group 204"/>
                      <p:cNvGrpSpPr/>
                      <p:nvPr/>
                    </p:nvGrpSpPr>
                    <p:grpSpPr>
                      <a:xfrm>
                        <a:off x="2658611" y="2889414"/>
                        <a:ext cx="1219200" cy="914400"/>
                        <a:chOff x="2658611" y="2889414"/>
                        <a:chExt cx="1219200" cy="914400"/>
                      </a:xfrm>
                    </p:grpSpPr>
                    <p:cxnSp>
                      <p:nvCxnSpPr>
                        <p:cNvPr id="207" name="Straight Arrow Connector 206"/>
                        <p:cNvCxnSpPr/>
                        <p:nvPr/>
                      </p:nvCxnSpPr>
                      <p:spPr>
                        <a:xfrm flipV="1">
                          <a:off x="2667000" y="2889414"/>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rot="5400000" flipV="1">
                          <a:off x="3268211" y="3170805"/>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6" name="TextBox 205"/>
                      <p:cNvSpPr txBox="1"/>
                      <p:nvPr/>
                    </p:nvSpPr>
                    <p:spPr>
                      <a:xfrm>
                        <a:off x="2221414" y="3045121"/>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04" name="TextBox 203"/>
                    <p:cNvSpPr txBox="1"/>
                    <p:nvPr/>
                  </p:nvSpPr>
                  <p:spPr>
                    <a:xfrm>
                      <a:off x="2597603" y="3774855"/>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2" name="Straight Arrow Connector 201"/>
                  <p:cNvCxnSpPr/>
                  <p:nvPr/>
                </p:nvCxnSpPr>
                <p:spPr>
                  <a:xfrm flipV="1">
                    <a:off x="7087064" y="3823825"/>
                    <a:ext cx="533205" cy="137261"/>
                  </a:xfrm>
                  <a:prstGeom prst="straightConnector1">
                    <a:avLst/>
                  </a:prstGeom>
                  <a:ln w="38100">
                    <a:solidFill>
                      <a:srgbClr val="00CC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200" name="Straight Arrow Connector 199"/>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197" name="Straight Arrow Connector 196"/>
              <p:cNvCxnSpPr/>
              <p:nvPr/>
            </p:nvCxnSpPr>
            <p:spPr>
              <a:xfrm flipH="1">
                <a:off x="6278706" y="987756"/>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grpSp>
      <p:cxnSp>
        <p:nvCxnSpPr>
          <p:cNvPr id="209" name="Straight Arrow Connector 208"/>
          <p:cNvCxnSpPr/>
          <p:nvPr/>
        </p:nvCxnSpPr>
        <p:spPr>
          <a:xfrm flipV="1">
            <a:off x="6536431" y="5944694"/>
            <a:ext cx="555415" cy="1162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0" name="TextBox 209"/>
              <p:cNvSpPr txBox="1"/>
              <p:nvPr/>
            </p:nvSpPr>
            <p:spPr>
              <a:xfrm>
                <a:off x="6590456" y="5909269"/>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0" name="TextBox 209"/>
              <p:cNvSpPr txBox="1">
                <a:spLocks noRot="1" noChangeAspect="1" noMove="1" noResize="1" noEditPoints="1" noAdjustHandles="1" noChangeArrowheads="1" noChangeShapeType="1" noTextEdit="1"/>
              </p:cNvSpPr>
              <p:nvPr/>
            </p:nvSpPr>
            <p:spPr>
              <a:xfrm>
                <a:off x="6590456" y="5909269"/>
                <a:ext cx="1117614" cy="338554"/>
              </a:xfrm>
              <a:prstGeom prst="rect">
                <a:avLst/>
              </a:prstGeom>
              <a:blipFill rotWithShape="0">
                <a:blip r:embed="rId17"/>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Box 109"/>
              <p:cNvSpPr txBox="1"/>
              <p:nvPr/>
            </p:nvSpPr>
            <p:spPr>
              <a:xfrm>
                <a:off x="6493970" y="2104221"/>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493970" y="2104221"/>
                <a:ext cx="2258311" cy="338554"/>
              </a:xfrm>
              <a:prstGeom prst="rect">
                <a:avLst/>
              </a:prstGeom>
              <a:blipFill rotWithShape="0">
                <a:blip r:embed="rId2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6924996" y="4022883"/>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&lt;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6924996" y="4022883"/>
                <a:ext cx="2258311" cy="338554"/>
              </a:xfrm>
              <a:prstGeom prst="rect">
                <a:avLst/>
              </a:prstGeom>
              <a:blipFill rotWithShape="0">
                <a:blip r:embed="rId21"/>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6982031" y="5524150"/>
                <a:ext cx="225831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0" dirty="0" smtClean="0">
                              <a:solidFill>
                                <a:srgbClr val="92D050"/>
                              </a:solidFill>
                              <a:latin typeface="Cambria Math" panose="02040503050406030204" pitchFamily="18" charset="0"/>
                            </a:rPr>
                            <m:t>𝟎</m:t>
                          </m:r>
                        </m:e>
                      </m:d>
                      <m:r>
                        <a:rPr lang="en-US" sz="1600" b="1" i="0" dirty="0" smtClean="0">
                          <a:solidFill>
                            <a:srgbClr val="92D050"/>
                          </a:solidFill>
                          <a:latin typeface="Cambria Math" panose="02040503050406030204" pitchFamily="18" charset="0"/>
                        </a:rPr>
                        <m:t>&gt;</m:t>
                      </m:r>
                      <m:r>
                        <a:rPr lang="en-US" sz="1600" b="1" i="0" dirty="0" smtClean="0">
                          <a:solidFill>
                            <a:srgbClr val="92D050"/>
                          </a:solidFill>
                          <a:latin typeface="Cambria Math" panose="02040503050406030204" pitchFamily="18" charset="0"/>
                        </a:rPr>
                        <m:t>𝐒𝐥𝐨𝐩𝐞</m:t>
                      </m:r>
                      <m:d>
                        <m:dPr>
                          <m:ctrlPr>
                            <a:rPr lang="en-US" sz="1600" b="1" i="1" dirty="0" smtClean="0">
                              <a:solidFill>
                                <a:srgbClr val="92D050"/>
                              </a:solidFill>
                              <a:latin typeface="Cambria Math" panose="02040503050406030204" pitchFamily="18" charset="0"/>
                            </a:rPr>
                          </m:ctrlPr>
                        </m:dPr>
                        <m:e>
                          <m:r>
                            <a:rPr lang="en-US" sz="1600" b="1" i="1" dirty="0" smtClean="0">
                              <a:solidFill>
                                <a:srgbClr val="92D050"/>
                              </a:solidFill>
                              <a:latin typeface="Cambria Math" panose="02040503050406030204" pitchFamily="18" charset="0"/>
                            </a:rPr>
                            <m:t>∞</m:t>
                          </m:r>
                        </m:e>
                      </m:d>
                      <m:r>
                        <a:rPr lang="en-US" sz="1600" b="1" i="0" dirty="0" smtClean="0">
                          <a:solidFill>
                            <a:srgbClr val="92D050"/>
                          </a:solidFill>
                          <a:latin typeface="Cambria Math" panose="02040503050406030204" pitchFamily="18" charset="0"/>
                        </a:rPr>
                        <m:t> </m:t>
                      </m:r>
                    </m:oMath>
                  </m:oMathPara>
                </a14:m>
                <a:endParaRPr lang="en-US" sz="1600" b="1" dirty="0">
                  <a:solidFill>
                    <a:srgbClr val="92D050"/>
                  </a:solidFill>
                </a:endParaRPr>
              </a:p>
            </p:txBody>
          </p:sp>
        </mc:Choice>
        <mc:Fallback xmlns="">
          <p:sp>
            <p:nvSpPr>
              <p:cNvPr id="114" name="TextBox 113"/>
              <p:cNvSpPr txBox="1">
                <a:spLocks noRot="1" noChangeAspect="1" noMove="1" noResize="1" noEditPoints="1" noAdjustHandles="1" noChangeArrowheads="1" noChangeShapeType="1" noTextEdit="1"/>
              </p:cNvSpPr>
              <p:nvPr/>
            </p:nvSpPr>
            <p:spPr>
              <a:xfrm>
                <a:off x="6982031" y="5524150"/>
                <a:ext cx="2258311" cy="338554"/>
              </a:xfrm>
              <a:prstGeom prst="rect">
                <a:avLst/>
              </a:prstGeom>
              <a:blipFill rotWithShape="0">
                <a:blip r:embed="rId22"/>
                <a:stretch>
                  <a:fillRect b="-12500"/>
                </a:stretch>
              </a:blipFill>
            </p:spPr>
            <p:txBody>
              <a:bodyPr/>
              <a:lstStyle/>
              <a:p>
                <a:r>
                  <a:rPr lang="en-US">
                    <a:noFill/>
                  </a:rPr>
                  <a:t> </a:t>
                </a:r>
              </a:p>
            </p:txBody>
          </p:sp>
        </mc:Fallback>
      </mc:AlternateContent>
      <p:pic>
        <p:nvPicPr>
          <p:cNvPr id="74" name="Picture 5" descr="redblackblockiu"/>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2387785"/>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52537" y="640987"/>
                <a:ext cx="8137820" cy="677108"/>
              </a:xfrm>
              <a:prstGeom prst="rect">
                <a:avLst/>
              </a:prstGeom>
              <a:noFill/>
            </p:spPr>
            <p:txBody>
              <a:bodyPr wrap="square" rtlCol="0">
                <a:spAutoFit/>
              </a:bodyPr>
              <a:lstStyle/>
              <a:p>
                <a:r>
                  <a:rPr lang="en-US" sz="2000" dirty="0" smtClean="0"/>
                  <a:t>A bit more complicated</a:t>
                </a:r>
              </a:p>
              <a:p>
                <a:r>
                  <a:rPr lang="en-US" b="1" dirty="0" smtClean="0"/>
                  <a:t>Unimodal functions with values at 0 and </a:t>
                </a:r>
                <a14:m>
                  <m:oMath xmlns:m="http://schemas.openxmlformats.org/officeDocument/2006/math">
                    <m:r>
                      <a:rPr lang="en-US" b="1" i="1" dirty="0" smtClean="0">
                        <a:latin typeface="Cambria Math" panose="02040503050406030204" pitchFamily="18" charset="0"/>
                      </a:rPr>
                      <m:t>∞</m:t>
                    </m:r>
                  </m:oMath>
                </a14:m>
                <a:r>
                  <a:rPr lang="en-US" b="1" dirty="0" smtClean="0"/>
                  <a:t> bounded, </a:t>
                </a:r>
                <a14:m>
                  <m:oMath xmlns:m="http://schemas.openxmlformats.org/officeDocument/2006/math">
                    <m:r>
                      <a:rPr lang="en-US" b="1" i="0" dirty="0" smtClean="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r>
                      <a:rPr lang="en-US" b="1" i="1" dirty="0" smtClean="0">
                        <a:latin typeface="Cambria Math" panose="02040503050406030204" pitchFamily="18" charset="0"/>
                      </a:rPr>
                      <m:t>=</m:t>
                    </m:r>
                    <m:r>
                      <a:rPr lang="en-US" b="1" i="1" dirty="0" smtClean="0">
                        <a:latin typeface="Cambria Math" panose="02040503050406030204" pitchFamily="18" charset="0"/>
                      </a:rPr>
                      <m:t>𝟎</m:t>
                    </m:r>
                  </m:oMath>
                </a14:m>
                <a:endParaRPr lang="en-US" b="1"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52537" y="640987"/>
                <a:ext cx="8137820" cy="677108"/>
              </a:xfrm>
              <a:prstGeom prst="rect">
                <a:avLst/>
              </a:prstGeom>
              <a:blipFill rotWithShape="0">
                <a:blip r:embed="rId5"/>
                <a:stretch>
                  <a:fillRect l="-824" t="-3604" b="-13514"/>
                </a:stretch>
              </a:blipFill>
            </p:spPr>
            <p:txBody>
              <a:bodyPr/>
              <a:lstStyle/>
              <a:p>
                <a:r>
                  <a:rPr lang="en-US">
                    <a:noFill/>
                  </a:rPr>
                  <a:t> </a:t>
                </a:r>
              </a:p>
            </p:txBody>
          </p:sp>
        </mc:Fallback>
      </mc:AlternateContent>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grpSp>
        <p:nvGrpSpPr>
          <p:cNvPr id="14" name="Group 13"/>
          <p:cNvGrpSpPr/>
          <p:nvPr/>
        </p:nvGrpSpPr>
        <p:grpSpPr>
          <a:xfrm>
            <a:off x="5892928" y="3940472"/>
            <a:ext cx="3039844" cy="1553353"/>
            <a:chOff x="5344521" y="5172478"/>
            <a:chExt cx="3039844" cy="1553353"/>
          </a:xfrm>
        </p:grpSpPr>
        <p:sp>
          <p:nvSpPr>
            <p:cNvPr id="90" name="Freeform 89"/>
            <p:cNvSpPr/>
            <p:nvPr/>
          </p:nvSpPr>
          <p:spPr>
            <a:xfrm>
              <a:off x="5795306" y="5546785"/>
              <a:ext cx="1763500" cy="81964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819640">
                  <a:moveTo>
                    <a:pt x="0" y="495039"/>
                  </a:moveTo>
                  <a:cubicBezTo>
                    <a:pt x="155196" y="291606"/>
                    <a:pt x="283812" y="6575"/>
                    <a:pt x="402671" y="89"/>
                  </a:cubicBezTo>
                  <a:cubicBezTo>
                    <a:pt x="521530" y="-6397"/>
                    <a:pt x="601817" y="339598"/>
                    <a:pt x="713151" y="456121"/>
                  </a:cubicBezTo>
                  <a:cubicBezTo>
                    <a:pt x="824485" y="572644"/>
                    <a:pt x="934737" y="640721"/>
                    <a:pt x="1070676" y="699228"/>
                  </a:cubicBezTo>
                  <a:cubicBezTo>
                    <a:pt x="1206615" y="757735"/>
                    <a:pt x="1442099" y="800171"/>
                    <a:pt x="1528785" y="807162"/>
                  </a:cubicBezTo>
                  <a:cubicBezTo>
                    <a:pt x="1615471" y="814153"/>
                    <a:pt x="1788440" y="824977"/>
                    <a:pt x="1760477" y="816588"/>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4" name="TextBox 93"/>
                  <p:cNvSpPr txBox="1"/>
                  <p:nvPr/>
                </p:nvSpPr>
                <p:spPr>
                  <a:xfrm>
                    <a:off x="5769101" y="6009062"/>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5769101" y="6009062"/>
                    <a:ext cx="1117614" cy="338554"/>
                  </a:xfrm>
                  <a:prstGeom prst="rect">
                    <a:avLst/>
                  </a:prstGeom>
                  <a:blipFill rotWithShape="0">
                    <a:blip r:embed="rId18"/>
                    <a:stretch>
                      <a:fillRect b="-12727"/>
                    </a:stretch>
                  </a:blipFill>
                </p:spPr>
                <p:txBody>
                  <a:bodyPr/>
                  <a:lstStyle/>
                  <a:p>
                    <a:r>
                      <a:rPr lang="en-US">
                        <a:noFill/>
                      </a:rPr>
                      <a:t> </a:t>
                    </a:r>
                  </a:p>
                </p:txBody>
              </p:sp>
            </mc:Fallback>
          </mc:AlternateContent>
          <p:grpSp>
            <p:nvGrpSpPr>
              <p:cNvPr id="12" name="Group 11"/>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3" name="TextBox 92"/>
                    <p:cNvSpPr txBox="1"/>
                    <p:nvPr/>
                  </p:nvSpPr>
                  <p:spPr>
                    <a:xfrm>
                      <a:off x="5738954" y="517247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3" name="TextBox 92"/>
                    <p:cNvSpPr txBox="1">
                      <a:spLocks noRot="1" noChangeAspect="1" noMove="1" noResize="1" noEditPoints="1" noAdjustHandles="1" noChangeArrowheads="1" noChangeShapeType="1" noTextEdit="1"/>
                    </p:cNvSpPr>
                    <p:nvPr/>
                  </p:nvSpPr>
                  <p:spPr>
                    <a:xfrm>
                      <a:off x="5738954" y="5172478"/>
                      <a:ext cx="1085554" cy="338554"/>
                    </a:xfrm>
                    <a:prstGeom prst="rect">
                      <a:avLst/>
                    </a:prstGeom>
                    <a:blipFill rotWithShape="0">
                      <a:blip r:embed="rId19"/>
                      <a:stretch>
                        <a:fillRect b="-12500"/>
                      </a:stretch>
                    </a:blipFill>
                  </p:spPr>
                  <p:txBody>
                    <a:bodyPr/>
                    <a:lstStyle/>
                    <a:p>
                      <a:r>
                        <a:rPr lang="en-US">
                          <a:noFill/>
                        </a:rPr>
                        <a:t> </a:t>
                      </a:r>
                    </a:p>
                  </p:txBody>
                </p:sp>
              </mc:Fallback>
            </mc:AlternateContent>
            <p:cxnSp>
              <p:nvCxnSpPr>
                <p:cNvPr id="99" name="Straight Arrow Connector 98"/>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5344521" y="5398979"/>
                  <a:ext cx="3039844" cy="1326852"/>
                  <a:chOff x="5344521" y="5398979"/>
                  <a:chExt cx="3039844" cy="1326852"/>
                </a:xfrm>
              </p:grpSpPr>
              <p:grpSp>
                <p:nvGrpSpPr>
                  <p:cNvPr id="69" name="Group 68"/>
                  <p:cNvGrpSpPr/>
                  <p:nvPr/>
                </p:nvGrpSpPr>
                <p:grpSpPr>
                  <a:xfrm>
                    <a:off x="5344521" y="5471058"/>
                    <a:ext cx="2430807" cy="1254773"/>
                    <a:chOff x="484188" y="1890273"/>
                    <a:chExt cx="2430807" cy="1254773"/>
                  </a:xfrm>
                </p:grpSpPr>
                <p:grpSp>
                  <p:nvGrpSpPr>
                    <p:cNvPr id="71" name="Group 70"/>
                    <p:cNvGrpSpPr/>
                    <p:nvPr/>
                  </p:nvGrpSpPr>
                  <p:grpSpPr>
                    <a:xfrm>
                      <a:off x="484188" y="1890273"/>
                      <a:ext cx="1717404" cy="1254773"/>
                      <a:chOff x="6553200" y="3124200"/>
                      <a:chExt cx="1717404" cy="1254773"/>
                    </a:xfrm>
                  </p:grpSpPr>
                  <p:grpSp>
                    <p:nvGrpSpPr>
                      <p:cNvPr id="73" name="Group 72"/>
                      <p:cNvGrpSpPr/>
                      <p:nvPr/>
                    </p:nvGrpSpPr>
                    <p:grpSpPr>
                      <a:xfrm>
                        <a:off x="6553200" y="3124200"/>
                        <a:ext cx="1717404" cy="1254773"/>
                        <a:chOff x="2221414" y="2672593"/>
                        <a:chExt cx="1717404" cy="1254773"/>
                      </a:xfrm>
                    </p:grpSpPr>
                    <p:grpSp>
                      <p:nvGrpSpPr>
                        <p:cNvPr id="75" name="Group 74"/>
                        <p:cNvGrpSpPr/>
                        <p:nvPr/>
                      </p:nvGrpSpPr>
                      <p:grpSpPr>
                        <a:xfrm>
                          <a:off x="2221414" y="2672593"/>
                          <a:ext cx="1656397" cy="914400"/>
                          <a:chOff x="2221414" y="2672593"/>
                          <a:chExt cx="1656397" cy="914400"/>
                        </a:xfrm>
                      </p:grpSpPr>
                      <p:grpSp>
                        <p:nvGrpSpPr>
                          <p:cNvPr id="84" name="Group 83"/>
                          <p:cNvGrpSpPr/>
                          <p:nvPr/>
                        </p:nvGrpSpPr>
                        <p:grpSpPr>
                          <a:xfrm>
                            <a:off x="2658611" y="2672593"/>
                            <a:ext cx="1219200" cy="914400"/>
                            <a:chOff x="2658611" y="2672593"/>
                            <a:chExt cx="1219200" cy="914400"/>
                          </a:xfrm>
                        </p:grpSpPr>
                        <p:cxnSp>
                          <p:nvCxnSpPr>
                            <p:cNvPr id="88" name="Straight Arrow Connector 8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76" name="TextBox 7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74" name="Straight Arrow Connector 73"/>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72" name="Straight Arrow Connector 71"/>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p:grpSp>
        <p:nvGrpSpPr>
          <p:cNvPr id="9" name="Group 8"/>
          <p:cNvGrpSpPr/>
          <p:nvPr/>
        </p:nvGrpSpPr>
        <p:grpSpPr>
          <a:xfrm>
            <a:off x="2664211" y="2636526"/>
            <a:ext cx="3022170" cy="1414428"/>
            <a:chOff x="5392912" y="3684981"/>
            <a:chExt cx="3022170" cy="1414428"/>
          </a:xfrm>
        </p:grpSpPr>
        <mc:AlternateContent xmlns:mc="http://schemas.openxmlformats.org/markup-compatibility/2006" xmlns:a14="http://schemas.microsoft.com/office/drawing/2010/main">
          <mc:Choice Requires="a14">
            <p:sp>
              <p:nvSpPr>
                <p:cNvPr id="91" name="TextBox 90"/>
                <p:cNvSpPr txBox="1"/>
                <p:nvPr/>
              </p:nvSpPr>
              <p:spPr>
                <a:xfrm>
                  <a:off x="5854394" y="3684981"/>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1" name="TextBox 90"/>
                <p:cNvSpPr txBox="1">
                  <a:spLocks noRot="1" noChangeAspect="1" noMove="1" noResize="1" noEditPoints="1" noAdjustHandles="1" noChangeArrowheads="1" noChangeShapeType="1" noTextEdit="1"/>
                </p:cNvSpPr>
                <p:nvPr/>
              </p:nvSpPr>
              <p:spPr>
                <a:xfrm>
                  <a:off x="5854394" y="3684981"/>
                  <a:ext cx="1085554" cy="338554"/>
                </a:xfrm>
                <a:prstGeom prst="rect">
                  <a:avLst/>
                </a:prstGeom>
                <a:blipFill rotWithShape="0">
                  <a:blip r:embed="rId20"/>
                  <a:stretch>
                    <a:fillRect b="-12727"/>
                  </a:stretch>
                </a:blipFill>
              </p:spPr>
              <p:txBody>
                <a:bodyPr/>
                <a:lstStyle/>
                <a:p>
                  <a:r>
                    <a:rPr lang="en-US">
                      <a:noFill/>
                    </a:rPr>
                    <a:t> </a:t>
                  </a:r>
                </a:p>
              </p:txBody>
            </p:sp>
          </mc:Fallback>
        </mc:AlternateContent>
        <p:cxnSp>
          <p:nvCxnSpPr>
            <p:cNvPr id="98" name="Straight Arrow Connector 97"/>
            <p:cNvCxnSpPr/>
            <p:nvPr/>
          </p:nvCxnSpPr>
          <p:spPr>
            <a:xfrm>
              <a:off x="6266797" y="400034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392912" y="3844636"/>
              <a:ext cx="3022170" cy="1254773"/>
              <a:chOff x="5392912" y="3844636"/>
              <a:chExt cx="3022170" cy="1254773"/>
            </a:xfrm>
          </p:grpSpPr>
          <p:grpSp>
            <p:nvGrpSpPr>
              <p:cNvPr id="3" name="Group 2"/>
              <p:cNvGrpSpPr/>
              <p:nvPr/>
            </p:nvGrpSpPr>
            <p:grpSpPr>
              <a:xfrm>
                <a:off x="5392912" y="3844636"/>
                <a:ext cx="2430807" cy="1254773"/>
                <a:chOff x="5362342" y="4477378"/>
                <a:chExt cx="2430807" cy="1254773"/>
              </a:xfrm>
            </p:grpSpPr>
            <p:grpSp>
              <p:nvGrpSpPr>
                <p:cNvPr id="122" name="Group 121"/>
                <p:cNvGrpSpPr/>
                <p:nvPr/>
              </p:nvGrpSpPr>
              <p:grpSpPr>
                <a:xfrm>
                  <a:off x="5362342" y="4477378"/>
                  <a:ext cx="2430807" cy="1254773"/>
                  <a:chOff x="484188" y="1890273"/>
                  <a:chExt cx="2430807" cy="1254773"/>
                </a:xfrm>
              </p:grpSpPr>
              <p:grpSp>
                <p:nvGrpSpPr>
                  <p:cNvPr id="124" name="Group 123"/>
                  <p:cNvGrpSpPr/>
                  <p:nvPr/>
                </p:nvGrpSpPr>
                <p:grpSpPr>
                  <a:xfrm>
                    <a:off x="484188" y="1890273"/>
                    <a:ext cx="1717404" cy="1254773"/>
                    <a:chOff x="6553200" y="3124200"/>
                    <a:chExt cx="1717404" cy="1254773"/>
                  </a:xfrm>
                </p:grpSpPr>
                <p:grpSp>
                  <p:nvGrpSpPr>
                    <p:cNvPr id="126" name="Group 125"/>
                    <p:cNvGrpSpPr/>
                    <p:nvPr/>
                  </p:nvGrpSpPr>
                  <p:grpSpPr>
                    <a:xfrm>
                      <a:off x="6553200" y="3124200"/>
                      <a:ext cx="1717404" cy="1254773"/>
                      <a:chOff x="2221414" y="2672593"/>
                      <a:chExt cx="1717404" cy="1254773"/>
                    </a:xfrm>
                  </p:grpSpPr>
                  <p:grpSp>
                    <p:nvGrpSpPr>
                      <p:cNvPr id="128" name="Group 127"/>
                      <p:cNvGrpSpPr/>
                      <p:nvPr/>
                    </p:nvGrpSpPr>
                    <p:grpSpPr>
                      <a:xfrm>
                        <a:off x="2221414" y="2672593"/>
                        <a:ext cx="1656397" cy="914400"/>
                        <a:chOff x="2221414" y="2672593"/>
                        <a:chExt cx="1656397" cy="914400"/>
                      </a:xfrm>
                    </p:grpSpPr>
                    <p:grpSp>
                      <p:nvGrpSpPr>
                        <p:cNvPr id="130" name="Group 129"/>
                        <p:cNvGrpSpPr/>
                        <p:nvPr/>
                      </p:nvGrpSpPr>
                      <p:grpSpPr>
                        <a:xfrm>
                          <a:off x="2658611" y="2672593"/>
                          <a:ext cx="1219200" cy="914400"/>
                          <a:chOff x="2658611" y="2672593"/>
                          <a:chExt cx="1219200" cy="914400"/>
                        </a:xfrm>
                      </p:grpSpPr>
                      <p:cxnSp>
                        <p:nvCxnSpPr>
                          <p:cNvPr id="132" name="Straight Arrow Connector 131"/>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1" name="TextBox 130"/>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9" name="TextBox 128"/>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7" name="Straight Arrow Connector 126"/>
                    <p:cNvCxnSpPr/>
                    <p:nvPr/>
                  </p:nvCxnSpPr>
                  <p:spPr>
                    <a:xfrm flipV="1">
                      <a:off x="7014865" y="3463629"/>
                      <a:ext cx="283478" cy="51774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a:xfrm>
                  <a:off x="5824007" y="4874030"/>
                  <a:ext cx="1623047" cy="496278"/>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3047" h="496278">
                      <a:moveTo>
                        <a:pt x="0" y="496278"/>
                      </a:moveTo>
                      <a:cubicBezTo>
                        <a:pt x="155196" y="292845"/>
                        <a:pt x="271244" y="25097"/>
                        <a:pt x="402671" y="1328"/>
                      </a:cubicBezTo>
                      <a:cubicBezTo>
                        <a:pt x="534098" y="-22441"/>
                        <a:pt x="672517" y="279562"/>
                        <a:pt x="788565" y="353665"/>
                      </a:cubicBezTo>
                      <a:cubicBezTo>
                        <a:pt x="904613" y="427768"/>
                        <a:pt x="991298" y="423573"/>
                        <a:pt x="1098957" y="445944"/>
                      </a:cubicBezTo>
                      <a:cubicBezTo>
                        <a:pt x="1206616" y="468315"/>
                        <a:pt x="1347831" y="480898"/>
                        <a:pt x="1434517" y="487889"/>
                      </a:cubicBezTo>
                      <a:cubicBezTo>
                        <a:pt x="1521203" y="494880"/>
                        <a:pt x="1647038" y="496278"/>
                        <a:pt x="1619075" y="487889"/>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8" name="TextBox 107"/>
              <p:cNvSpPr txBox="1"/>
              <p:nvPr/>
            </p:nvSpPr>
            <p:spPr>
              <a:xfrm>
                <a:off x="6335667" y="4052146"/>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7" name="Group 6"/>
          <p:cNvGrpSpPr/>
          <p:nvPr/>
        </p:nvGrpSpPr>
        <p:grpSpPr>
          <a:xfrm>
            <a:off x="5951279" y="1362380"/>
            <a:ext cx="3079981" cy="1254773"/>
            <a:chOff x="5410200" y="2411651"/>
            <a:chExt cx="3079981" cy="1254773"/>
          </a:xfrm>
        </p:grpSpPr>
        <p:cxnSp>
          <p:nvCxnSpPr>
            <p:cNvPr id="97" name="Straight Arrow Connector 96"/>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410200" y="2411651"/>
              <a:ext cx="3079981" cy="1254773"/>
              <a:chOff x="5410200" y="2411651"/>
              <a:chExt cx="3079981" cy="1254773"/>
            </a:xfrm>
          </p:grpSpPr>
          <p:grpSp>
            <p:nvGrpSpPr>
              <p:cNvPr id="2" name="Group 1"/>
              <p:cNvGrpSpPr/>
              <p:nvPr/>
            </p:nvGrpSpPr>
            <p:grpSpPr>
              <a:xfrm>
                <a:off x="5410200" y="2411651"/>
                <a:ext cx="2436644" cy="1254773"/>
                <a:chOff x="5346619" y="3175173"/>
                <a:chExt cx="2436644" cy="1254773"/>
              </a:xfrm>
            </p:grpSpPr>
            <p:grpSp>
              <p:nvGrpSpPr>
                <p:cNvPr id="85" name="Group 84"/>
                <p:cNvGrpSpPr/>
                <p:nvPr/>
              </p:nvGrpSpPr>
              <p:grpSpPr>
                <a:xfrm>
                  <a:off x="5346619" y="3175173"/>
                  <a:ext cx="2436644" cy="1254773"/>
                  <a:chOff x="484188" y="1890273"/>
                  <a:chExt cx="2436644" cy="1254773"/>
                </a:xfrm>
              </p:grpSpPr>
              <p:grpSp>
                <p:nvGrpSpPr>
                  <p:cNvPr id="87" name="Group 86"/>
                  <p:cNvGrpSpPr/>
                  <p:nvPr/>
                </p:nvGrpSpPr>
                <p:grpSpPr>
                  <a:xfrm>
                    <a:off x="484188" y="1890273"/>
                    <a:ext cx="1717404" cy="1254773"/>
                    <a:chOff x="6553200" y="3124200"/>
                    <a:chExt cx="1717404" cy="1254773"/>
                  </a:xfrm>
                </p:grpSpPr>
                <p:grpSp>
                  <p:nvGrpSpPr>
                    <p:cNvPr id="95" name="Group 94"/>
                    <p:cNvGrpSpPr/>
                    <p:nvPr/>
                  </p:nvGrpSpPr>
                  <p:grpSpPr>
                    <a:xfrm>
                      <a:off x="6553200" y="3124200"/>
                      <a:ext cx="1717404" cy="1254773"/>
                      <a:chOff x="2221414" y="2672593"/>
                      <a:chExt cx="1717404" cy="1254773"/>
                    </a:xfrm>
                  </p:grpSpPr>
                  <p:grpSp>
                    <p:nvGrpSpPr>
                      <p:cNvPr id="101" name="Group 100"/>
                      <p:cNvGrpSpPr/>
                      <p:nvPr/>
                    </p:nvGrpSpPr>
                    <p:grpSpPr>
                      <a:xfrm>
                        <a:off x="2221414" y="2672593"/>
                        <a:ext cx="1656397" cy="914400"/>
                        <a:chOff x="2221414" y="2672593"/>
                        <a:chExt cx="1656397" cy="914400"/>
                      </a:xfrm>
                    </p:grpSpPr>
                    <p:grpSp>
                      <p:nvGrpSpPr>
                        <p:cNvPr id="103" name="Group 102"/>
                        <p:cNvGrpSpPr/>
                        <p:nvPr/>
                      </p:nvGrpSpPr>
                      <p:grpSpPr>
                        <a:xfrm>
                          <a:off x="2658611" y="2672593"/>
                          <a:ext cx="1219200" cy="914400"/>
                          <a:chOff x="2658611" y="2672593"/>
                          <a:chExt cx="1219200" cy="914400"/>
                        </a:xfrm>
                      </p:grpSpPr>
                      <p:cxnSp>
                        <p:nvCxnSpPr>
                          <p:cNvPr id="105" name="Straight Arrow Connector 10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2" name="TextBox 10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96" name="Straight Arrow Connector 95"/>
                    <p:cNvCxnSpPr/>
                    <p:nvPr/>
                  </p:nvCxnSpPr>
                  <p:spPr>
                    <a:xfrm>
                      <a:off x="7014865" y="3810995"/>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92" name="Straight Arrow Connector 91"/>
                  <p:cNvCxnSpPr/>
                  <p:nvPr/>
                </p:nvCxnSpPr>
                <p:spPr>
                  <a:xfrm>
                    <a:off x="2311232" y="2562842"/>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8" name="Freeform 7"/>
                <p:cNvSpPr/>
                <p:nvPr/>
              </p:nvSpPr>
              <p:spPr>
                <a:xfrm>
                  <a:off x="5797869" y="3300817"/>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TextBox 108"/>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10" name="Group 109"/>
          <p:cNvGrpSpPr/>
          <p:nvPr/>
        </p:nvGrpSpPr>
        <p:grpSpPr>
          <a:xfrm>
            <a:off x="5912723" y="5661679"/>
            <a:ext cx="3118537" cy="1254773"/>
            <a:chOff x="5344521" y="5471058"/>
            <a:chExt cx="3118537" cy="1254773"/>
          </a:xfrm>
        </p:grpSpPr>
        <p:sp>
          <p:nvSpPr>
            <p:cNvPr id="111" name="Freeform 110"/>
            <p:cNvSpPr/>
            <p:nvPr/>
          </p:nvSpPr>
          <p:spPr>
            <a:xfrm flipV="1">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2" name="Group 111"/>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3" name="TextBox 112"/>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114" name="Group 113"/>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5" name="TextBox 114"/>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116" name="Straight Arrow Connector 115"/>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17" name="Group 116"/>
                <p:cNvGrpSpPr/>
                <p:nvPr/>
              </p:nvGrpSpPr>
              <p:grpSpPr>
                <a:xfrm>
                  <a:off x="5344521" y="5471058"/>
                  <a:ext cx="3118537" cy="1254773"/>
                  <a:chOff x="5344521" y="5471058"/>
                  <a:chExt cx="3118537" cy="1254773"/>
                </a:xfrm>
              </p:grpSpPr>
              <p:grpSp>
                <p:nvGrpSpPr>
                  <p:cNvPr id="118" name="Group 117"/>
                  <p:cNvGrpSpPr/>
                  <p:nvPr/>
                </p:nvGrpSpPr>
                <p:grpSpPr>
                  <a:xfrm>
                    <a:off x="5344521" y="5471058"/>
                    <a:ext cx="2790804" cy="1254773"/>
                    <a:chOff x="484188" y="1890273"/>
                    <a:chExt cx="2790804" cy="1254773"/>
                  </a:xfrm>
                </p:grpSpPr>
                <p:grpSp>
                  <p:nvGrpSpPr>
                    <p:cNvPr id="120" name="Group 119"/>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35" name="Group 134"/>
                        <p:cNvGrpSpPr/>
                        <p:nvPr/>
                      </p:nvGrpSpPr>
                      <p:grpSpPr>
                        <a:xfrm>
                          <a:off x="2221414" y="2672593"/>
                          <a:ext cx="1656397" cy="914400"/>
                          <a:chOff x="2221414" y="2672593"/>
                          <a:chExt cx="1656397" cy="914400"/>
                        </a:xfrm>
                      </p:grpSpPr>
                      <p:grpSp>
                        <p:nvGrpSpPr>
                          <p:cNvPr id="137" name="Group 136"/>
                          <p:cNvGrpSpPr/>
                          <p:nvPr/>
                        </p:nvGrpSpPr>
                        <p:grpSpPr>
                          <a:xfrm>
                            <a:off x="2658611" y="2672593"/>
                            <a:ext cx="1219200" cy="914400"/>
                            <a:chOff x="2658611" y="2672593"/>
                            <a:chExt cx="1219200" cy="914400"/>
                          </a:xfrm>
                        </p:grpSpPr>
                        <p:cxnSp>
                          <p:nvCxnSpPr>
                            <p:cNvPr id="139" name="Straight Arrow Connector 13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8" name="TextBox 13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6" name="TextBox 13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4" name="Straight Arrow Connector 133"/>
                      <p:cNvCxnSpPr/>
                      <p:nvPr/>
                    </p:nvCxnSpPr>
                    <p:spPr>
                      <a:xfrm>
                        <a:off x="6997010" y="3364363"/>
                        <a:ext cx="283478" cy="52284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21" name="Straight Arrow Connector 120"/>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19" name="TextBox 118"/>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41" name="TextBox 140"/>
              <p:cNvSpPr txBox="1"/>
              <p:nvPr/>
            </p:nvSpPr>
            <p:spPr>
              <a:xfrm>
                <a:off x="7976208" y="308399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41" name="TextBox 140"/>
              <p:cNvSpPr txBox="1">
                <a:spLocks noRot="1" noChangeAspect="1" noMove="1" noResize="1" noEditPoints="1" noAdjustHandles="1" noChangeArrowheads="1" noChangeShapeType="1" noTextEdit="1"/>
              </p:cNvSpPr>
              <p:nvPr/>
            </p:nvSpPr>
            <p:spPr>
              <a:xfrm>
                <a:off x="7976208" y="3083990"/>
                <a:ext cx="1169294" cy="338554"/>
              </a:xfrm>
              <a:prstGeom prst="rect">
                <a:avLst/>
              </a:prstGeom>
              <a:blipFill rotWithShape="0">
                <a:blip r:embed="rId23"/>
                <a:stretch>
                  <a:fillRect/>
                </a:stretch>
              </a:blipFill>
            </p:spPr>
            <p:txBody>
              <a:bodyPr/>
              <a:lstStyle/>
              <a:p>
                <a:r>
                  <a:rPr lang="en-US">
                    <a:noFill/>
                  </a:rPr>
                  <a:t> </a:t>
                </a:r>
              </a:p>
            </p:txBody>
          </p:sp>
        </mc:Fallback>
      </mc:AlternateContent>
      <p:grpSp>
        <p:nvGrpSpPr>
          <p:cNvPr id="142" name="Group 141"/>
          <p:cNvGrpSpPr/>
          <p:nvPr/>
        </p:nvGrpSpPr>
        <p:grpSpPr>
          <a:xfrm>
            <a:off x="5976072" y="2464882"/>
            <a:ext cx="3039844" cy="1514876"/>
            <a:chOff x="5344521" y="5210955"/>
            <a:chExt cx="3039844" cy="1514876"/>
          </a:xfrm>
        </p:grpSpPr>
        <p:sp>
          <p:nvSpPr>
            <p:cNvPr id="143" name="Freeform 142"/>
            <p:cNvSpPr/>
            <p:nvPr/>
          </p:nvSpPr>
          <p:spPr>
            <a:xfrm>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5" name="TextBox 144"/>
                  <p:cNvSpPr txBox="1"/>
                  <p:nvPr/>
                </p:nvSpPr>
                <p:spPr>
                  <a:xfrm>
                    <a:off x="5769101" y="5925269"/>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69101" y="5925269"/>
                    <a:ext cx="1117614" cy="338554"/>
                  </a:xfrm>
                  <a:prstGeom prst="rect">
                    <a:avLst/>
                  </a:prstGeom>
                  <a:blipFill rotWithShape="0">
                    <a:blip r:embed="rId24"/>
                    <a:stretch>
                      <a:fillRect b="-12727"/>
                    </a:stretch>
                  </a:blipFill>
                </p:spPr>
                <p:txBody>
                  <a:bodyPr/>
                  <a:lstStyle/>
                  <a:p>
                    <a:r>
                      <a:rPr lang="en-US">
                        <a:noFill/>
                      </a:rPr>
                      <a:t> </a:t>
                    </a:r>
                  </a:p>
                </p:txBody>
              </p:sp>
            </mc:Fallback>
          </mc:AlternateContent>
          <p:grpSp>
            <p:nvGrpSpPr>
              <p:cNvPr id="146" name="Group 145"/>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7" name="TextBox 146"/>
                    <p:cNvSpPr txBox="1"/>
                    <p:nvPr/>
                  </p:nvSpPr>
                  <p:spPr>
                    <a:xfrm>
                      <a:off x="5732296" y="5210955"/>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732296" y="5210955"/>
                      <a:ext cx="1085554" cy="338554"/>
                    </a:xfrm>
                    <a:prstGeom prst="rect">
                      <a:avLst/>
                    </a:prstGeom>
                    <a:blipFill rotWithShape="0">
                      <a:blip r:embed="rId25"/>
                      <a:stretch>
                        <a:fillRect b="-12727"/>
                      </a:stretch>
                    </a:blipFill>
                  </p:spPr>
                  <p:txBody>
                    <a:bodyPr/>
                    <a:lstStyle/>
                    <a:p>
                      <a:r>
                        <a:rPr lang="en-US">
                          <a:noFill/>
                        </a:rPr>
                        <a:t> </a:t>
                      </a:r>
                    </a:p>
                  </p:txBody>
                </p:sp>
              </mc:Fallback>
            </mc:AlternateContent>
            <p:cxnSp>
              <p:nvCxnSpPr>
                <p:cNvPr id="148" name="Straight Arrow Connector 147"/>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49" name="Group 148"/>
                <p:cNvGrpSpPr/>
                <p:nvPr/>
              </p:nvGrpSpPr>
              <p:grpSpPr>
                <a:xfrm>
                  <a:off x="5344521" y="5398979"/>
                  <a:ext cx="3039844" cy="1326852"/>
                  <a:chOff x="5344521" y="5398979"/>
                  <a:chExt cx="3039844" cy="1326852"/>
                </a:xfrm>
              </p:grpSpPr>
              <p:grpSp>
                <p:nvGrpSpPr>
                  <p:cNvPr id="150" name="Group 149"/>
                  <p:cNvGrpSpPr/>
                  <p:nvPr/>
                </p:nvGrpSpPr>
                <p:grpSpPr>
                  <a:xfrm>
                    <a:off x="5344521" y="5471058"/>
                    <a:ext cx="2430807" cy="1254773"/>
                    <a:chOff x="484188" y="1890273"/>
                    <a:chExt cx="2430807" cy="1254773"/>
                  </a:xfrm>
                </p:grpSpPr>
                <p:grpSp>
                  <p:nvGrpSpPr>
                    <p:cNvPr id="152" name="Group 151"/>
                    <p:cNvGrpSpPr/>
                    <p:nvPr/>
                  </p:nvGrpSpPr>
                  <p:grpSpPr>
                    <a:xfrm>
                      <a:off x="484188" y="1890273"/>
                      <a:ext cx="1717404" cy="1254773"/>
                      <a:chOff x="6553200" y="3124200"/>
                      <a:chExt cx="1717404" cy="1254773"/>
                    </a:xfrm>
                  </p:grpSpPr>
                  <p:grpSp>
                    <p:nvGrpSpPr>
                      <p:cNvPr id="154" name="Group 153"/>
                      <p:cNvGrpSpPr/>
                      <p:nvPr/>
                    </p:nvGrpSpPr>
                    <p:grpSpPr>
                      <a:xfrm>
                        <a:off x="6553200" y="3124200"/>
                        <a:ext cx="1717404" cy="1254773"/>
                        <a:chOff x="2221414" y="2672593"/>
                        <a:chExt cx="1717404" cy="1254773"/>
                      </a:xfrm>
                    </p:grpSpPr>
                    <p:grpSp>
                      <p:nvGrpSpPr>
                        <p:cNvPr id="156" name="Group 155"/>
                        <p:cNvGrpSpPr/>
                        <p:nvPr/>
                      </p:nvGrpSpPr>
                      <p:grpSpPr>
                        <a:xfrm>
                          <a:off x="2221414" y="2672593"/>
                          <a:ext cx="1656397" cy="914400"/>
                          <a:chOff x="2221414" y="2672593"/>
                          <a:chExt cx="1656397" cy="914400"/>
                        </a:xfrm>
                      </p:grpSpPr>
                      <p:grpSp>
                        <p:nvGrpSpPr>
                          <p:cNvPr id="158" name="Group 157"/>
                          <p:cNvGrpSpPr/>
                          <p:nvPr/>
                        </p:nvGrpSpPr>
                        <p:grpSpPr>
                          <a:xfrm>
                            <a:off x="2658611" y="2672593"/>
                            <a:ext cx="1219200" cy="914400"/>
                            <a:chOff x="2658611" y="2672593"/>
                            <a:chExt cx="1219200" cy="914400"/>
                          </a:xfrm>
                        </p:grpSpPr>
                        <p:cxnSp>
                          <p:nvCxnSpPr>
                            <p:cNvPr id="160" name="Straight Arrow Connector 159"/>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9" name="TextBox 158"/>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7" name="TextBox 156"/>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5" name="Straight Arrow Connector 154"/>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53" name="Straight Arrow Connector 152"/>
                    <p:cNvCxnSpPr/>
                    <p:nvPr/>
                  </p:nvCxnSpPr>
                  <p:spPr>
                    <a:xfrm>
                      <a:off x="2305395" y="262556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51" name="TextBox 150"/>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62" name="TextBox 161"/>
              <p:cNvSpPr txBox="1"/>
              <p:nvPr/>
            </p:nvSpPr>
            <p:spPr>
              <a:xfrm>
                <a:off x="7803276" y="5749773"/>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62" name="TextBox 161"/>
              <p:cNvSpPr txBox="1">
                <a:spLocks noRot="1" noChangeAspect="1" noMove="1" noResize="1" noEditPoints="1" noAdjustHandles="1" noChangeArrowheads="1" noChangeShapeType="1" noTextEdit="1"/>
              </p:cNvSpPr>
              <p:nvPr/>
            </p:nvSpPr>
            <p:spPr>
              <a:xfrm>
                <a:off x="7803276" y="5749773"/>
                <a:ext cx="1169294" cy="338554"/>
              </a:xfrm>
              <a:prstGeom prst="rect">
                <a:avLst/>
              </a:prstGeom>
              <a:blipFill rotWithShape="0">
                <a:blip r:embed="rId26"/>
                <a:stretch>
                  <a:fillRect/>
                </a:stretch>
              </a:blipFill>
            </p:spPr>
            <p:txBody>
              <a:bodyPr/>
              <a:lstStyle/>
              <a:p>
                <a:r>
                  <a:rPr lang="en-US">
                    <a:noFill/>
                  </a:rPr>
                  <a:t> </a:t>
                </a:r>
              </a:p>
            </p:txBody>
          </p:sp>
        </mc:Fallback>
      </mc:AlternateContent>
      <p:grpSp>
        <p:nvGrpSpPr>
          <p:cNvPr id="163" name="Group 162"/>
          <p:cNvGrpSpPr/>
          <p:nvPr/>
        </p:nvGrpSpPr>
        <p:grpSpPr>
          <a:xfrm>
            <a:off x="2657302" y="4195128"/>
            <a:ext cx="3079981" cy="1254773"/>
            <a:chOff x="5410200" y="2411651"/>
            <a:chExt cx="3079981" cy="1254773"/>
          </a:xfrm>
        </p:grpSpPr>
        <p:cxnSp>
          <p:nvCxnSpPr>
            <p:cNvPr id="164" name="Straight Arrow Connector 163"/>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65" name="Group 164"/>
            <p:cNvGrpSpPr/>
            <p:nvPr/>
          </p:nvGrpSpPr>
          <p:grpSpPr>
            <a:xfrm>
              <a:off x="5410200" y="2411651"/>
              <a:ext cx="3079981" cy="1254773"/>
              <a:chOff x="5410200" y="2411651"/>
              <a:chExt cx="3079981" cy="1254773"/>
            </a:xfrm>
          </p:grpSpPr>
          <p:grpSp>
            <p:nvGrpSpPr>
              <p:cNvPr id="166" name="Group 165"/>
              <p:cNvGrpSpPr/>
              <p:nvPr/>
            </p:nvGrpSpPr>
            <p:grpSpPr>
              <a:xfrm>
                <a:off x="5410200" y="2411651"/>
                <a:ext cx="2430807" cy="1254773"/>
                <a:chOff x="5346619" y="3175173"/>
                <a:chExt cx="2430807" cy="1254773"/>
              </a:xfrm>
            </p:grpSpPr>
            <p:grpSp>
              <p:nvGrpSpPr>
                <p:cNvPr id="168" name="Group 167"/>
                <p:cNvGrpSpPr/>
                <p:nvPr/>
              </p:nvGrpSpPr>
              <p:grpSpPr>
                <a:xfrm>
                  <a:off x="5346619" y="3175173"/>
                  <a:ext cx="2430807" cy="1254773"/>
                  <a:chOff x="484188" y="1890273"/>
                  <a:chExt cx="2430807" cy="1254773"/>
                </a:xfrm>
              </p:grpSpPr>
              <p:grpSp>
                <p:nvGrpSpPr>
                  <p:cNvPr id="170" name="Group 169"/>
                  <p:cNvGrpSpPr/>
                  <p:nvPr/>
                </p:nvGrpSpPr>
                <p:grpSpPr>
                  <a:xfrm>
                    <a:off x="484188" y="1890273"/>
                    <a:ext cx="1717404" cy="1254773"/>
                    <a:chOff x="6553200" y="3124200"/>
                    <a:chExt cx="1717404" cy="1254773"/>
                  </a:xfrm>
                </p:grpSpPr>
                <p:grpSp>
                  <p:nvGrpSpPr>
                    <p:cNvPr id="172" name="Group 171"/>
                    <p:cNvGrpSpPr/>
                    <p:nvPr/>
                  </p:nvGrpSpPr>
                  <p:grpSpPr>
                    <a:xfrm>
                      <a:off x="6553200" y="3124200"/>
                      <a:ext cx="1717404" cy="1254773"/>
                      <a:chOff x="2221414" y="2672593"/>
                      <a:chExt cx="1717404" cy="1254773"/>
                    </a:xfrm>
                  </p:grpSpPr>
                  <p:grpSp>
                    <p:nvGrpSpPr>
                      <p:cNvPr id="174" name="Group 173"/>
                      <p:cNvGrpSpPr/>
                      <p:nvPr/>
                    </p:nvGrpSpPr>
                    <p:grpSpPr>
                      <a:xfrm>
                        <a:off x="2221414" y="2672593"/>
                        <a:ext cx="1656397" cy="914400"/>
                        <a:chOff x="2221414" y="2672593"/>
                        <a:chExt cx="1656397" cy="914400"/>
                      </a:xfrm>
                    </p:grpSpPr>
                    <p:grpSp>
                      <p:nvGrpSpPr>
                        <p:cNvPr id="176" name="Group 175"/>
                        <p:cNvGrpSpPr/>
                        <p:nvPr/>
                      </p:nvGrpSpPr>
                      <p:grpSpPr>
                        <a:xfrm>
                          <a:off x="2658611" y="2672593"/>
                          <a:ext cx="1219200" cy="914400"/>
                          <a:chOff x="2658611" y="2672593"/>
                          <a:chExt cx="1219200" cy="914400"/>
                        </a:xfrm>
                      </p:grpSpPr>
                      <p:cxnSp>
                        <p:nvCxnSpPr>
                          <p:cNvPr id="178" name="Straight Arrow Connector 17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7" name="TextBox 17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75" name="TextBox 17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73" name="Straight Arrow Connector 172"/>
                    <p:cNvCxnSpPr/>
                    <p:nvPr/>
                  </p:nvCxnSpPr>
                  <p:spPr>
                    <a:xfrm>
                      <a:off x="7014865" y="3763903"/>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71" name="Straight Arrow Connector 170"/>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69" name="Freeform 168"/>
                <p:cNvSpPr/>
                <p:nvPr/>
              </p:nvSpPr>
              <p:spPr>
                <a:xfrm>
                  <a:off x="5797404" y="3273951"/>
                  <a:ext cx="1757534" cy="779269"/>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75794 w 1757534"/>
                    <a:gd name="connsiteY6" fmla="*/ 503968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80485 w 1757534"/>
                    <a:gd name="connsiteY5" fmla="*/ 583867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18342 w 1757534"/>
                    <a:gd name="connsiteY5" fmla="*/ 637133 h 779176"/>
                    <a:gd name="connsiteX6" fmla="*/ 1340284 w 1757534"/>
                    <a:gd name="connsiteY6" fmla="*/ 699277 h 779176"/>
                    <a:gd name="connsiteX7" fmla="*/ 1757534 w 1757534"/>
                    <a:gd name="connsiteY7" fmla="*/ 779176 h 779176"/>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37226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57534" h="779269">
                      <a:moveTo>
                        <a:pt x="0" y="520839"/>
                      </a:moveTo>
                      <a:cubicBezTo>
                        <a:pt x="32856" y="568376"/>
                        <a:pt x="149603" y="540414"/>
                        <a:pt x="234891" y="520839"/>
                      </a:cubicBezTo>
                      <a:cubicBezTo>
                        <a:pt x="320179" y="501264"/>
                        <a:pt x="419449" y="18897"/>
                        <a:pt x="511728" y="721"/>
                      </a:cubicBezTo>
                      <a:cubicBezTo>
                        <a:pt x="604007" y="-17455"/>
                        <a:pt x="719308" y="312933"/>
                        <a:pt x="788565" y="411782"/>
                      </a:cubicBezTo>
                      <a:cubicBezTo>
                        <a:pt x="857822" y="510631"/>
                        <a:pt x="872306" y="547363"/>
                        <a:pt x="927269" y="593815"/>
                      </a:cubicBezTo>
                      <a:cubicBezTo>
                        <a:pt x="982232" y="640267"/>
                        <a:pt x="1118342" y="690492"/>
                        <a:pt x="1118342" y="690492"/>
                      </a:cubicBezTo>
                      <a:lnTo>
                        <a:pt x="1340284" y="752637"/>
                      </a:lnTo>
                      <a:lnTo>
                        <a:pt x="1757534" y="779269"/>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7" name="TextBox 166"/>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80" name="Group 179"/>
          <p:cNvGrpSpPr/>
          <p:nvPr/>
        </p:nvGrpSpPr>
        <p:grpSpPr>
          <a:xfrm>
            <a:off x="2637887" y="1389012"/>
            <a:ext cx="3079981" cy="1254773"/>
            <a:chOff x="5410200" y="2411651"/>
            <a:chExt cx="3079981" cy="1254773"/>
          </a:xfrm>
        </p:grpSpPr>
        <p:cxnSp>
          <p:nvCxnSpPr>
            <p:cNvPr id="181" name="Straight Arrow Connector 180"/>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82" name="Group 181"/>
            <p:cNvGrpSpPr/>
            <p:nvPr/>
          </p:nvGrpSpPr>
          <p:grpSpPr>
            <a:xfrm>
              <a:off x="5410200" y="2411651"/>
              <a:ext cx="3079981" cy="1254773"/>
              <a:chOff x="5410200" y="2411651"/>
              <a:chExt cx="3079981" cy="1254773"/>
            </a:xfrm>
          </p:grpSpPr>
          <p:grpSp>
            <p:nvGrpSpPr>
              <p:cNvPr id="183" name="Group 182"/>
              <p:cNvGrpSpPr/>
              <p:nvPr/>
            </p:nvGrpSpPr>
            <p:grpSpPr>
              <a:xfrm>
                <a:off x="5410200" y="2411651"/>
                <a:ext cx="2430807" cy="1254773"/>
                <a:chOff x="5346619" y="3175173"/>
                <a:chExt cx="2430807" cy="1254773"/>
              </a:xfrm>
            </p:grpSpPr>
            <p:grpSp>
              <p:nvGrpSpPr>
                <p:cNvPr id="185" name="Group 184"/>
                <p:cNvGrpSpPr/>
                <p:nvPr/>
              </p:nvGrpSpPr>
              <p:grpSpPr>
                <a:xfrm>
                  <a:off x="5346619" y="3175173"/>
                  <a:ext cx="2430807" cy="1254773"/>
                  <a:chOff x="484188" y="1890273"/>
                  <a:chExt cx="2430807" cy="1254773"/>
                </a:xfrm>
              </p:grpSpPr>
              <p:grpSp>
                <p:nvGrpSpPr>
                  <p:cNvPr id="187" name="Group 186"/>
                  <p:cNvGrpSpPr/>
                  <p:nvPr/>
                </p:nvGrpSpPr>
                <p:grpSpPr>
                  <a:xfrm>
                    <a:off x="484188" y="1890273"/>
                    <a:ext cx="1717404" cy="1254773"/>
                    <a:chOff x="6553200" y="3124200"/>
                    <a:chExt cx="1717404" cy="1254773"/>
                  </a:xfrm>
                </p:grpSpPr>
                <p:grpSp>
                  <p:nvGrpSpPr>
                    <p:cNvPr id="189" name="Group 188"/>
                    <p:cNvGrpSpPr/>
                    <p:nvPr/>
                  </p:nvGrpSpPr>
                  <p:grpSpPr>
                    <a:xfrm>
                      <a:off x="6553200" y="3124200"/>
                      <a:ext cx="1717404" cy="1254773"/>
                      <a:chOff x="2221414" y="2672593"/>
                      <a:chExt cx="1717404" cy="1254773"/>
                    </a:xfrm>
                  </p:grpSpPr>
                  <p:grpSp>
                    <p:nvGrpSpPr>
                      <p:cNvPr id="191" name="Group 190"/>
                      <p:cNvGrpSpPr/>
                      <p:nvPr/>
                    </p:nvGrpSpPr>
                    <p:grpSpPr>
                      <a:xfrm>
                        <a:off x="2221414" y="2672593"/>
                        <a:ext cx="1656397" cy="914400"/>
                        <a:chOff x="2221414" y="2672593"/>
                        <a:chExt cx="1656397" cy="914400"/>
                      </a:xfrm>
                    </p:grpSpPr>
                    <p:grpSp>
                      <p:nvGrpSpPr>
                        <p:cNvPr id="193" name="Group 192"/>
                        <p:cNvGrpSpPr/>
                        <p:nvPr/>
                      </p:nvGrpSpPr>
                      <p:grpSpPr>
                        <a:xfrm>
                          <a:off x="2658611" y="2672593"/>
                          <a:ext cx="1219200" cy="914400"/>
                          <a:chOff x="2658611" y="2672593"/>
                          <a:chExt cx="1219200" cy="914400"/>
                        </a:xfrm>
                      </p:grpSpPr>
                      <p:cxnSp>
                        <p:nvCxnSpPr>
                          <p:cNvPr id="195" name="Straight Arrow Connector 19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4" name="TextBox 19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92" name="TextBox 19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90" name="Straight Arrow Connector 18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8" name="Straight Arrow Connector 187"/>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Freeform 185"/>
                <p:cNvSpPr/>
                <p:nvPr/>
              </p:nvSpPr>
              <p:spPr>
                <a:xfrm>
                  <a:off x="5796793" y="3522748"/>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97" name="Group 196"/>
          <p:cNvGrpSpPr/>
          <p:nvPr/>
        </p:nvGrpSpPr>
        <p:grpSpPr>
          <a:xfrm>
            <a:off x="2684382" y="5654614"/>
            <a:ext cx="3118537" cy="1254773"/>
            <a:chOff x="5344521" y="5471058"/>
            <a:chExt cx="3118537" cy="1254773"/>
          </a:xfrm>
        </p:grpSpPr>
        <p:sp>
          <p:nvSpPr>
            <p:cNvPr id="198" name="Freeform 197"/>
            <p:cNvSpPr/>
            <p:nvPr/>
          </p:nvSpPr>
          <p:spPr>
            <a:xfrm flipV="1">
              <a:off x="5786428" y="5546514"/>
              <a:ext cx="1772377" cy="662029"/>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 name="connsiteX0" fmla="*/ 0 w 1763500"/>
                <a:gd name="connsiteY0" fmla="*/ 495156 h 662228"/>
                <a:gd name="connsiteX1" fmla="*/ 167326 w 1763500"/>
                <a:gd name="connsiteY1" fmla="*/ 364361 h 662228"/>
                <a:gd name="connsiteX2" fmla="*/ 402671 w 1763500"/>
                <a:gd name="connsiteY2" fmla="*/ 206 h 662228"/>
                <a:gd name="connsiteX3" fmla="*/ 713151 w 1763500"/>
                <a:gd name="connsiteY3" fmla="*/ 418531 h 662228"/>
                <a:gd name="connsiteX4" fmla="*/ 1070676 w 1763500"/>
                <a:gd name="connsiteY4" fmla="*/ 595650 h 662228"/>
                <a:gd name="connsiteX5" fmla="*/ 1528785 w 1763500"/>
                <a:gd name="connsiteY5" fmla="*/ 656450 h 662228"/>
                <a:gd name="connsiteX6" fmla="*/ 1760477 w 1763500"/>
                <a:gd name="connsiteY6" fmla="*/ 656449 h 662228"/>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72377"/>
                <a:gd name="connsiteY0" fmla="*/ 503835 h 662029"/>
                <a:gd name="connsiteX1" fmla="*/ 202836 w 1772377"/>
                <a:gd name="connsiteY1" fmla="*/ 408551 h 662029"/>
                <a:gd name="connsiteX2" fmla="*/ 411548 w 1772377"/>
                <a:gd name="connsiteY2" fmla="*/ 7 h 662029"/>
                <a:gd name="connsiteX3" fmla="*/ 722028 w 1772377"/>
                <a:gd name="connsiteY3" fmla="*/ 418332 h 662029"/>
                <a:gd name="connsiteX4" fmla="*/ 1079553 w 1772377"/>
                <a:gd name="connsiteY4" fmla="*/ 595451 h 662029"/>
                <a:gd name="connsiteX5" fmla="*/ 1537662 w 1772377"/>
                <a:gd name="connsiteY5" fmla="*/ 656251 h 662029"/>
                <a:gd name="connsiteX6" fmla="*/ 1769354 w 1772377"/>
                <a:gd name="connsiteY6" fmla="*/ 656250 h 66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2377" h="662029">
                  <a:moveTo>
                    <a:pt x="0" y="503835"/>
                  </a:moveTo>
                  <a:cubicBezTo>
                    <a:pt x="21969" y="468719"/>
                    <a:pt x="117969" y="491043"/>
                    <a:pt x="202836" y="408551"/>
                  </a:cubicBezTo>
                  <a:cubicBezTo>
                    <a:pt x="305458" y="326059"/>
                    <a:pt x="325016" y="-1623"/>
                    <a:pt x="411548" y="7"/>
                  </a:cubicBezTo>
                  <a:cubicBezTo>
                    <a:pt x="498080" y="1637"/>
                    <a:pt x="610694" y="319091"/>
                    <a:pt x="722028" y="418332"/>
                  </a:cubicBezTo>
                  <a:cubicBezTo>
                    <a:pt x="833362" y="517573"/>
                    <a:pt x="943614" y="555798"/>
                    <a:pt x="1079553" y="595451"/>
                  </a:cubicBezTo>
                  <a:cubicBezTo>
                    <a:pt x="1215492" y="635104"/>
                    <a:pt x="1450976" y="649260"/>
                    <a:pt x="1537662" y="656251"/>
                  </a:cubicBezTo>
                  <a:cubicBezTo>
                    <a:pt x="1624348" y="663242"/>
                    <a:pt x="1797317" y="664639"/>
                    <a:pt x="1769354" y="65625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9" name="Group 198"/>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0" name="TextBox 199"/>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201" name="Group 200"/>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2" name="TextBox 201"/>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203" name="Straight Arrow Connector 202"/>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204" name="Group 203"/>
                <p:cNvGrpSpPr/>
                <p:nvPr/>
              </p:nvGrpSpPr>
              <p:grpSpPr>
                <a:xfrm>
                  <a:off x="5344521" y="5471058"/>
                  <a:ext cx="3118537" cy="1254773"/>
                  <a:chOff x="5344521" y="5471058"/>
                  <a:chExt cx="3118537" cy="1254773"/>
                </a:xfrm>
              </p:grpSpPr>
              <p:grpSp>
                <p:nvGrpSpPr>
                  <p:cNvPr id="205" name="Group 204"/>
                  <p:cNvGrpSpPr/>
                  <p:nvPr/>
                </p:nvGrpSpPr>
                <p:grpSpPr>
                  <a:xfrm>
                    <a:off x="5344521" y="5471058"/>
                    <a:ext cx="2790804" cy="1254773"/>
                    <a:chOff x="484188" y="1890273"/>
                    <a:chExt cx="2790804" cy="1254773"/>
                  </a:xfrm>
                </p:grpSpPr>
                <p:grpSp>
                  <p:nvGrpSpPr>
                    <p:cNvPr id="209" name="Group 208"/>
                    <p:cNvGrpSpPr/>
                    <p:nvPr/>
                  </p:nvGrpSpPr>
                  <p:grpSpPr>
                    <a:xfrm>
                      <a:off x="484188" y="1890273"/>
                      <a:ext cx="1717404" cy="1254773"/>
                      <a:chOff x="2221414" y="2672593"/>
                      <a:chExt cx="1717404" cy="1254773"/>
                    </a:xfrm>
                  </p:grpSpPr>
                  <p:grpSp>
                    <p:nvGrpSpPr>
                      <p:cNvPr id="211" name="Group 210"/>
                      <p:cNvGrpSpPr/>
                      <p:nvPr/>
                    </p:nvGrpSpPr>
                    <p:grpSpPr>
                      <a:xfrm>
                        <a:off x="2221414" y="2672593"/>
                        <a:ext cx="1656397" cy="914400"/>
                        <a:chOff x="2221414" y="2672593"/>
                        <a:chExt cx="1656397" cy="914400"/>
                      </a:xfrm>
                    </p:grpSpPr>
                    <p:grpSp>
                      <p:nvGrpSpPr>
                        <p:cNvPr id="213" name="Group 212"/>
                        <p:cNvGrpSpPr/>
                        <p:nvPr/>
                      </p:nvGrpSpPr>
                      <p:grpSpPr>
                        <a:xfrm>
                          <a:off x="2658611" y="2672593"/>
                          <a:ext cx="1219200" cy="914400"/>
                          <a:chOff x="2658611" y="2672593"/>
                          <a:chExt cx="1219200" cy="914400"/>
                        </a:xfrm>
                      </p:grpSpPr>
                      <p:cxnSp>
                        <p:nvCxnSpPr>
                          <p:cNvPr id="215" name="Straight Arrow Connector 21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4" name="TextBox 21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12" name="TextBox 21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8" name="Straight Arrow Connector 207"/>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206" name="TextBox 205"/>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p:cxnSp>
        <p:nvCxnSpPr>
          <p:cNvPr id="217" name="Straight Arrow Connector 216"/>
          <p:cNvCxnSpPr/>
          <p:nvPr/>
        </p:nvCxnSpPr>
        <p:spPr>
          <a:xfrm>
            <a:off x="3158788" y="591905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8" name="TextBox 217"/>
              <p:cNvSpPr txBox="1"/>
              <p:nvPr/>
            </p:nvSpPr>
            <p:spPr>
              <a:xfrm>
                <a:off x="4492837" y="576925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18" name="TextBox 217"/>
              <p:cNvSpPr txBox="1">
                <a:spLocks noRot="1" noChangeAspect="1" noMove="1" noResize="1" noEditPoints="1" noAdjustHandles="1" noChangeArrowheads="1" noChangeShapeType="1" noTextEdit="1"/>
              </p:cNvSpPr>
              <p:nvPr/>
            </p:nvSpPr>
            <p:spPr>
              <a:xfrm>
                <a:off x="4492837" y="5769250"/>
                <a:ext cx="1169294" cy="338554"/>
              </a:xfrm>
              <a:prstGeom prst="rect">
                <a:avLst/>
              </a:prstGeom>
              <a:blipFill rotWithShape="0">
                <a:blip r:embed="rId2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9" name="TextBox 218"/>
              <p:cNvSpPr txBox="1"/>
              <p:nvPr/>
            </p:nvSpPr>
            <p:spPr>
              <a:xfrm>
                <a:off x="2999638" y="4794747"/>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9" name="TextBox 218"/>
              <p:cNvSpPr txBox="1">
                <a:spLocks noRot="1" noChangeAspect="1" noMove="1" noResize="1" noEditPoints="1" noAdjustHandles="1" noChangeArrowheads="1" noChangeShapeType="1" noTextEdit="1"/>
              </p:cNvSpPr>
              <p:nvPr/>
            </p:nvSpPr>
            <p:spPr>
              <a:xfrm>
                <a:off x="2999638" y="4794747"/>
                <a:ext cx="1117614" cy="338554"/>
              </a:xfrm>
              <a:prstGeom prst="rect">
                <a:avLst/>
              </a:prstGeom>
              <a:blipFill rotWithShape="0">
                <a:blip r:embed="rId28"/>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0" name="TextBox 219"/>
              <p:cNvSpPr txBox="1"/>
              <p:nvPr/>
            </p:nvSpPr>
            <p:spPr>
              <a:xfrm>
                <a:off x="6380917" y="198193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20" name="TextBox 219"/>
              <p:cNvSpPr txBox="1">
                <a:spLocks noRot="1" noChangeAspect="1" noMove="1" noResize="1" noEditPoints="1" noAdjustHandles="1" noChangeArrowheads="1" noChangeShapeType="1" noTextEdit="1"/>
              </p:cNvSpPr>
              <p:nvPr/>
            </p:nvSpPr>
            <p:spPr>
              <a:xfrm>
                <a:off x="6380917" y="1981930"/>
                <a:ext cx="1117614" cy="338554"/>
              </a:xfrm>
              <a:prstGeom prst="rect">
                <a:avLst/>
              </a:prstGeom>
              <a:blipFill rotWithShape="0">
                <a:blip r:embed="rId29"/>
                <a:stretch>
                  <a:fillRect b="-10714"/>
                </a:stretch>
              </a:blipFill>
            </p:spPr>
            <p:txBody>
              <a:bodyPr/>
              <a:lstStyle/>
              <a:p>
                <a:r>
                  <a:rPr lang="en-US">
                    <a:noFill/>
                  </a:rPr>
                  <a:t> </a:t>
                </a:r>
              </a:p>
            </p:txBody>
          </p:sp>
        </mc:Fallback>
      </mc:AlternateContent>
      <p:sp>
        <p:nvSpPr>
          <p:cNvPr id="20" name="Rectangle 19"/>
          <p:cNvSpPr/>
          <p:nvPr/>
        </p:nvSpPr>
        <p:spPr>
          <a:xfrm>
            <a:off x="137737" y="1488329"/>
            <a:ext cx="2657057" cy="1477328"/>
          </a:xfrm>
          <a:prstGeom prst="rect">
            <a:avLst/>
          </a:prstGeom>
        </p:spPr>
        <p:txBody>
          <a:bodyPr wrap="square">
            <a:spAutoFit/>
          </a:bodyPr>
          <a:lstStyle/>
          <a:p>
            <a:r>
              <a:rPr lang="en-US" dirty="0" smtClean="0"/>
              <a:t>These can be thought of primarily as </a:t>
            </a:r>
            <a:r>
              <a:rPr lang="en-US" b="1" dirty="0" smtClean="0"/>
              <a:t>products</a:t>
            </a:r>
            <a:r>
              <a:rPr lang="en-US" dirty="0" smtClean="0"/>
              <a:t> of </a:t>
            </a:r>
            <a:r>
              <a:rPr lang="en-US" b="1" dirty="0" smtClean="0"/>
              <a:t>monotonic</a:t>
            </a:r>
            <a:r>
              <a:rPr lang="en-US" dirty="0" smtClean="0"/>
              <a:t> increasing and decreasing functions</a:t>
            </a:r>
          </a:p>
        </p:txBody>
      </p:sp>
      <mc:AlternateContent xmlns:mc="http://schemas.openxmlformats.org/markup-compatibility/2006" xmlns:a14="http://schemas.microsoft.com/office/drawing/2010/main">
        <mc:Choice Requires="a14">
          <p:sp>
            <p:nvSpPr>
              <p:cNvPr id="221" name="TextBox 220"/>
              <p:cNvSpPr txBox="1"/>
              <p:nvPr/>
            </p:nvSpPr>
            <p:spPr>
              <a:xfrm>
                <a:off x="7649497" y="1975405"/>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21" name="TextBox 220"/>
              <p:cNvSpPr txBox="1">
                <a:spLocks noRot="1" noChangeAspect="1" noMove="1" noResize="1" noEditPoints="1" noAdjustHandles="1" noChangeArrowheads="1" noChangeShapeType="1" noTextEdit="1"/>
              </p:cNvSpPr>
              <p:nvPr/>
            </p:nvSpPr>
            <p:spPr>
              <a:xfrm>
                <a:off x="7649497" y="1975405"/>
                <a:ext cx="1169294" cy="338554"/>
              </a:xfrm>
              <a:prstGeom prst="rect">
                <a:avLst/>
              </a:prstGeom>
              <a:blipFill rotWithShape="0">
                <a:blip r:embed="rId3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5347903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52537" y="640987"/>
                <a:ext cx="8137820" cy="677108"/>
              </a:xfrm>
              <a:prstGeom prst="rect">
                <a:avLst/>
              </a:prstGeom>
              <a:noFill/>
            </p:spPr>
            <p:txBody>
              <a:bodyPr wrap="square" rtlCol="0">
                <a:spAutoFit/>
              </a:bodyPr>
              <a:lstStyle/>
              <a:p>
                <a:r>
                  <a:rPr lang="en-US" sz="2000" dirty="0" smtClean="0"/>
                  <a:t>A bit more complicated</a:t>
                </a:r>
              </a:p>
              <a:p>
                <a:r>
                  <a:rPr lang="en-US" b="1" dirty="0" smtClean="0"/>
                  <a:t>Unimodal functions with values at 0 and </a:t>
                </a:r>
                <a14:m>
                  <m:oMath xmlns:m="http://schemas.openxmlformats.org/officeDocument/2006/math">
                    <m:r>
                      <a:rPr lang="en-US" b="1" i="1" dirty="0" smtClean="0">
                        <a:latin typeface="Cambria Math" panose="02040503050406030204" pitchFamily="18" charset="0"/>
                      </a:rPr>
                      <m:t>∞</m:t>
                    </m:r>
                  </m:oMath>
                </a14:m>
                <a:r>
                  <a:rPr lang="en-US" b="1" dirty="0" smtClean="0"/>
                  <a:t> bounded, </a:t>
                </a:r>
                <a14:m>
                  <m:oMath xmlns:m="http://schemas.openxmlformats.org/officeDocument/2006/math">
                    <m:r>
                      <a:rPr lang="en-US" b="1" i="0" dirty="0" smtClean="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r>
                      <a:rPr lang="en-US" b="1" i="1" dirty="0" smtClean="0">
                        <a:latin typeface="Cambria Math" panose="02040503050406030204" pitchFamily="18" charset="0"/>
                      </a:rPr>
                      <m:t>=</m:t>
                    </m:r>
                    <m:r>
                      <a:rPr lang="en-US" b="1" i="1" dirty="0" smtClean="0">
                        <a:latin typeface="Cambria Math" panose="02040503050406030204" pitchFamily="18" charset="0"/>
                      </a:rPr>
                      <m:t>𝟎</m:t>
                    </m:r>
                  </m:oMath>
                </a14:m>
                <a:endParaRPr lang="en-US" b="1"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52537" y="640987"/>
                <a:ext cx="8137820" cy="677108"/>
              </a:xfrm>
              <a:prstGeom prst="rect">
                <a:avLst/>
              </a:prstGeom>
              <a:blipFill rotWithShape="0">
                <a:blip r:embed="rId5"/>
                <a:stretch>
                  <a:fillRect l="-824" t="-3604" b="-13514"/>
                </a:stretch>
              </a:blipFill>
            </p:spPr>
            <p:txBody>
              <a:bodyPr/>
              <a:lstStyle/>
              <a:p>
                <a:r>
                  <a:rPr lang="en-US">
                    <a:noFill/>
                  </a:rPr>
                  <a:t> </a:t>
                </a:r>
              </a:p>
            </p:txBody>
          </p:sp>
        </mc:Fallback>
      </mc:AlternateContent>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grpSp>
        <p:nvGrpSpPr>
          <p:cNvPr id="14" name="Group 13"/>
          <p:cNvGrpSpPr/>
          <p:nvPr/>
        </p:nvGrpSpPr>
        <p:grpSpPr>
          <a:xfrm>
            <a:off x="5892928" y="3940472"/>
            <a:ext cx="3039844" cy="1553353"/>
            <a:chOff x="5344521" y="5172478"/>
            <a:chExt cx="3039844" cy="1553353"/>
          </a:xfrm>
        </p:grpSpPr>
        <p:sp>
          <p:nvSpPr>
            <p:cNvPr id="90" name="Freeform 89"/>
            <p:cNvSpPr/>
            <p:nvPr/>
          </p:nvSpPr>
          <p:spPr>
            <a:xfrm>
              <a:off x="5795306" y="5546785"/>
              <a:ext cx="1763500" cy="81964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819640">
                  <a:moveTo>
                    <a:pt x="0" y="495039"/>
                  </a:moveTo>
                  <a:cubicBezTo>
                    <a:pt x="155196" y="291606"/>
                    <a:pt x="283812" y="6575"/>
                    <a:pt x="402671" y="89"/>
                  </a:cubicBezTo>
                  <a:cubicBezTo>
                    <a:pt x="521530" y="-6397"/>
                    <a:pt x="601817" y="339598"/>
                    <a:pt x="713151" y="456121"/>
                  </a:cubicBezTo>
                  <a:cubicBezTo>
                    <a:pt x="824485" y="572644"/>
                    <a:pt x="934737" y="640721"/>
                    <a:pt x="1070676" y="699228"/>
                  </a:cubicBezTo>
                  <a:cubicBezTo>
                    <a:pt x="1206615" y="757735"/>
                    <a:pt x="1442099" y="800171"/>
                    <a:pt x="1528785" y="807162"/>
                  </a:cubicBezTo>
                  <a:cubicBezTo>
                    <a:pt x="1615471" y="814153"/>
                    <a:pt x="1788440" y="824977"/>
                    <a:pt x="1760477" y="816588"/>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4" name="TextBox 93"/>
                  <p:cNvSpPr txBox="1"/>
                  <p:nvPr/>
                </p:nvSpPr>
                <p:spPr>
                  <a:xfrm>
                    <a:off x="5769101" y="6009062"/>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5769101" y="6009062"/>
                    <a:ext cx="1117614" cy="338554"/>
                  </a:xfrm>
                  <a:prstGeom prst="rect">
                    <a:avLst/>
                  </a:prstGeom>
                  <a:blipFill rotWithShape="0">
                    <a:blip r:embed="rId18"/>
                    <a:stretch>
                      <a:fillRect b="-12727"/>
                    </a:stretch>
                  </a:blipFill>
                </p:spPr>
                <p:txBody>
                  <a:bodyPr/>
                  <a:lstStyle/>
                  <a:p>
                    <a:r>
                      <a:rPr lang="en-US">
                        <a:noFill/>
                      </a:rPr>
                      <a:t> </a:t>
                    </a:r>
                  </a:p>
                </p:txBody>
              </p:sp>
            </mc:Fallback>
          </mc:AlternateContent>
          <p:grpSp>
            <p:nvGrpSpPr>
              <p:cNvPr id="12" name="Group 11"/>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3" name="TextBox 92"/>
                    <p:cNvSpPr txBox="1"/>
                    <p:nvPr/>
                  </p:nvSpPr>
                  <p:spPr>
                    <a:xfrm>
                      <a:off x="5738954" y="517247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3" name="TextBox 92"/>
                    <p:cNvSpPr txBox="1">
                      <a:spLocks noRot="1" noChangeAspect="1" noMove="1" noResize="1" noEditPoints="1" noAdjustHandles="1" noChangeArrowheads="1" noChangeShapeType="1" noTextEdit="1"/>
                    </p:cNvSpPr>
                    <p:nvPr/>
                  </p:nvSpPr>
                  <p:spPr>
                    <a:xfrm>
                      <a:off x="5738954" y="5172478"/>
                      <a:ext cx="1085554" cy="338554"/>
                    </a:xfrm>
                    <a:prstGeom prst="rect">
                      <a:avLst/>
                    </a:prstGeom>
                    <a:blipFill rotWithShape="0">
                      <a:blip r:embed="rId19"/>
                      <a:stretch>
                        <a:fillRect b="-12500"/>
                      </a:stretch>
                    </a:blipFill>
                  </p:spPr>
                  <p:txBody>
                    <a:bodyPr/>
                    <a:lstStyle/>
                    <a:p>
                      <a:r>
                        <a:rPr lang="en-US">
                          <a:noFill/>
                        </a:rPr>
                        <a:t> </a:t>
                      </a:r>
                    </a:p>
                  </p:txBody>
                </p:sp>
              </mc:Fallback>
            </mc:AlternateContent>
            <p:cxnSp>
              <p:nvCxnSpPr>
                <p:cNvPr id="99" name="Straight Arrow Connector 98"/>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5344521" y="5398979"/>
                  <a:ext cx="3039844" cy="1326852"/>
                  <a:chOff x="5344521" y="5398979"/>
                  <a:chExt cx="3039844" cy="1326852"/>
                </a:xfrm>
              </p:grpSpPr>
              <p:grpSp>
                <p:nvGrpSpPr>
                  <p:cNvPr id="69" name="Group 68"/>
                  <p:cNvGrpSpPr/>
                  <p:nvPr/>
                </p:nvGrpSpPr>
                <p:grpSpPr>
                  <a:xfrm>
                    <a:off x="5344521" y="5471058"/>
                    <a:ext cx="2430807" cy="1254773"/>
                    <a:chOff x="484188" y="1890273"/>
                    <a:chExt cx="2430807" cy="1254773"/>
                  </a:xfrm>
                </p:grpSpPr>
                <p:grpSp>
                  <p:nvGrpSpPr>
                    <p:cNvPr id="71" name="Group 70"/>
                    <p:cNvGrpSpPr/>
                    <p:nvPr/>
                  </p:nvGrpSpPr>
                  <p:grpSpPr>
                    <a:xfrm>
                      <a:off x="484188" y="1890273"/>
                      <a:ext cx="1717404" cy="1254773"/>
                      <a:chOff x="6553200" y="3124200"/>
                      <a:chExt cx="1717404" cy="1254773"/>
                    </a:xfrm>
                  </p:grpSpPr>
                  <p:grpSp>
                    <p:nvGrpSpPr>
                      <p:cNvPr id="73" name="Group 72"/>
                      <p:cNvGrpSpPr/>
                      <p:nvPr/>
                    </p:nvGrpSpPr>
                    <p:grpSpPr>
                      <a:xfrm>
                        <a:off x="6553200" y="3124200"/>
                        <a:ext cx="1717404" cy="1254773"/>
                        <a:chOff x="2221414" y="2672593"/>
                        <a:chExt cx="1717404" cy="1254773"/>
                      </a:xfrm>
                    </p:grpSpPr>
                    <p:grpSp>
                      <p:nvGrpSpPr>
                        <p:cNvPr id="75" name="Group 74"/>
                        <p:cNvGrpSpPr/>
                        <p:nvPr/>
                      </p:nvGrpSpPr>
                      <p:grpSpPr>
                        <a:xfrm>
                          <a:off x="2221414" y="2672593"/>
                          <a:ext cx="1656397" cy="914400"/>
                          <a:chOff x="2221414" y="2672593"/>
                          <a:chExt cx="1656397" cy="914400"/>
                        </a:xfrm>
                      </p:grpSpPr>
                      <p:grpSp>
                        <p:nvGrpSpPr>
                          <p:cNvPr id="84" name="Group 83"/>
                          <p:cNvGrpSpPr/>
                          <p:nvPr/>
                        </p:nvGrpSpPr>
                        <p:grpSpPr>
                          <a:xfrm>
                            <a:off x="2658611" y="2672593"/>
                            <a:ext cx="1219200" cy="914400"/>
                            <a:chOff x="2658611" y="2672593"/>
                            <a:chExt cx="1219200" cy="914400"/>
                          </a:xfrm>
                        </p:grpSpPr>
                        <p:cxnSp>
                          <p:nvCxnSpPr>
                            <p:cNvPr id="88" name="Straight Arrow Connector 8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76" name="TextBox 7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74" name="Straight Arrow Connector 73"/>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72" name="Straight Arrow Connector 71"/>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p:grpSp>
        <p:nvGrpSpPr>
          <p:cNvPr id="9" name="Group 8"/>
          <p:cNvGrpSpPr/>
          <p:nvPr/>
        </p:nvGrpSpPr>
        <p:grpSpPr>
          <a:xfrm>
            <a:off x="2664211" y="2636526"/>
            <a:ext cx="3022170" cy="1414428"/>
            <a:chOff x="5392912" y="3684981"/>
            <a:chExt cx="3022170" cy="1414428"/>
          </a:xfrm>
        </p:grpSpPr>
        <mc:AlternateContent xmlns:mc="http://schemas.openxmlformats.org/markup-compatibility/2006" xmlns:a14="http://schemas.microsoft.com/office/drawing/2010/main">
          <mc:Choice Requires="a14">
            <p:sp>
              <p:nvSpPr>
                <p:cNvPr id="91" name="TextBox 90"/>
                <p:cNvSpPr txBox="1"/>
                <p:nvPr/>
              </p:nvSpPr>
              <p:spPr>
                <a:xfrm>
                  <a:off x="5854394" y="3684981"/>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1" name="TextBox 90"/>
                <p:cNvSpPr txBox="1">
                  <a:spLocks noRot="1" noChangeAspect="1" noMove="1" noResize="1" noEditPoints="1" noAdjustHandles="1" noChangeArrowheads="1" noChangeShapeType="1" noTextEdit="1"/>
                </p:cNvSpPr>
                <p:nvPr/>
              </p:nvSpPr>
              <p:spPr>
                <a:xfrm>
                  <a:off x="5854394" y="3684981"/>
                  <a:ext cx="1085554" cy="338554"/>
                </a:xfrm>
                <a:prstGeom prst="rect">
                  <a:avLst/>
                </a:prstGeom>
                <a:blipFill rotWithShape="0">
                  <a:blip r:embed="rId20"/>
                  <a:stretch>
                    <a:fillRect b="-12727"/>
                  </a:stretch>
                </a:blipFill>
              </p:spPr>
              <p:txBody>
                <a:bodyPr/>
                <a:lstStyle/>
                <a:p>
                  <a:r>
                    <a:rPr lang="en-US">
                      <a:noFill/>
                    </a:rPr>
                    <a:t> </a:t>
                  </a:r>
                </a:p>
              </p:txBody>
            </p:sp>
          </mc:Fallback>
        </mc:AlternateContent>
        <p:cxnSp>
          <p:nvCxnSpPr>
            <p:cNvPr id="98" name="Straight Arrow Connector 97"/>
            <p:cNvCxnSpPr/>
            <p:nvPr/>
          </p:nvCxnSpPr>
          <p:spPr>
            <a:xfrm>
              <a:off x="6266797" y="400034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392912" y="3844636"/>
              <a:ext cx="3022170" cy="1254773"/>
              <a:chOff x="5392912" y="3844636"/>
              <a:chExt cx="3022170" cy="1254773"/>
            </a:xfrm>
          </p:grpSpPr>
          <p:grpSp>
            <p:nvGrpSpPr>
              <p:cNvPr id="3" name="Group 2"/>
              <p:cNvGrpSpPr/>
              <p:nvPr/>
            </p:nvGrpSpPr>
            <p:grpSpPr>
              <a:xfrm>
                <a:off x="5392912" y="3844636"/>
                <a:ext cx="2430807" cy="1254773"/>
                <a:chOff x="5362342" y="4477378"/>
                <a:chExt cx="2430807" cy="1254773"/>
              </a:xfrm>
            </p:grpSpPr>
            <p:grpSp>
              <p:nvGrpSpPr>
                <p:cNvPr id="122" name="Group 121"/>
                <p:cNvGrpSpPr/>
                <p:nvPr/>
              </p:nvGrpSpPr>
              <p:grpSpPr>
                <a:xfrm>
                  <a:off x="5362342" y="4477378"/>
                  <a:ext cx="2430807" cy="1254773"/>
                  <a:chOff x="484188" y="1890273"/>
                  <a:chExt cx="2430807" cy="1254773"/>
                </a:xfrm>
              </p:grpSpPr>
              <p:grpSp>
                <p:nvGrpSpPr>
                  <p:cNvPr id="124" name="Group 123"/>
                  <p:cNvGrpSpPr/>
                  <p:nvPr/>
                </p:nvGrpSpPr>
                <p:grpSpPr>
                  <a:xfrm>
                    <a:off x="484188" y="1890273"/>
                    <a:ext cx="1717404" cy="1254773"/>
                    <a:chOff x="6553200" y="3124200"/>
                    <a:chExt cx="1717404" cy="1254773"/>
                  </a:xfrm>
                </p:grpSpPr>
                <p:grpSp>
                  <p:nvGrpSpPr>
                    <p:cNvPr id="126" name="Group 125"/>
                    <p:cNvGrpSpPr/>
                    <p:nvPr/>
                  </p:nvGrpSpPr>
                  <p:grpSpPr>
                    <a:xfrm>
                      <a:off x="6553200" y="3124200"/>
                      <a:ext cx="1717404" cy="1254773"/>
                      <a:chOff x="2221414" y="2672593"/>
                      <a:chExt cx="1717404" cy="1254773"/>
                    </a:xfrm>
                  </p:grpSpPr>
                  <p:grpSp>
                    <p:nvGrpSpPr>
                      <p:cNvPr id="128" name="Group 127"/>
                      <p:cNvGrpSpPr/>
                      <p:nvPr/>
                    </p:nvGrpSpPr>
                    <p:grpSpPr>
                      <a:xfrm>
                        <a:off x="2221414" y="2672593"/>
                        <a:ext cx="1656397" cy="914400"/>
                        <a:chOff x="2221414" y="2672593"/>
                        <a:chExt cx="1656397" cy="914400"/>
                      </a:xfrm>
                    </p:grpSpPr>
                    <p:grpSp>
                      <p:nvGrpSpPr>
                        <p:cNvPr id="130" name="Group 129"/>
                        <p:cNvGrpSpPr/>
                        <p:nvPr/>
                      </p:nvGrpSpPr>
                      <p:grpSpPr>
                        <a:xfrm>
                          <a:off x="2658611" y="2672593"/>
                          <a:ext cx="1219200" cy="914400"/>
                          <a:chOff x="2658611" y="2672593"/>
                          <a:chExt cx="1219200" cy="914400"/>
                        </a:xfrm>
                      </p:grpSpPr>
                      <p:cxnSp>
                        <p:nvCxnSpPr>
                          <p:cNvPr id="132" name="Straight Arrow Connector 131"/>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1" name="TextBox 130"/>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9" name="TextBox 128"/>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7" name="Straight Arrow Connector 126"/>
                    <p:cNvCxnSpPr/>
                    <p:nvPr/>
                  </p:nvCxnSpPr>
                  <p:spPr>
                    <a:xfrm flipV="1">
                      <a:off x="7014865" y="3463629"/>
                      <a:ext cx="283478" cy="51774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a:xfrm>
                  <a:off x="5824007" y="4874030"/>
                  <a:ext cx="1623047" cy="496278"/>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3047" h="496278">
                      <a:moveTo>
                        <a:pt x="0" y="496278"/>
                      </a:moveTo>
                      <a:cubicBezTo>
                        <a:pt x="155196" y="292845"/>
                        <a:pt x="271244" y="25097"/>
                        <a:pt x="402671" y="1328"/>
                      </a:cubicBezTo>
                      <a:cubicBezTo>
                        <a:pt x="534098" y="-22441"/>
                        <a:pt x="672517" y="279562"/>
                        <a:pt x="788565" y="353665"/>
                      </a:cubicBezTo>
                      <a:cubicBezTo>
                        <a:pt x="904613" y="427768"/>
                        <a:pt x="991298" y="423573"/>
                        <a:pt x="1098957" y="445944"/>
                      </a:cubicBezTo>
                      <a:cubicBezTo>
                        <a:pt x="1206616" y="468315"/>
                        <a:pt x="1347831" y="480898"/>
                        <a:pt x="1434517" y="487889"/>
                      </a:cubicBezTo>
                      <a:cubicBezTo>
                        <a:pt x="1521203" y="494880"/>
                        <a:pt x="1647038" y="496278"/>
                        <a:pt x="1619075" y="487889"/>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8" name="TextBox 107"/>
              <p:cNvSpPr txBox="1"/>
              <p:nvPr/>
            </p:nvSpPr>
            <p:spPr>
              <a:xfrm>
                <a:off x="6335667" y="4052146"/>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7" name="Group 6"/>
          <p:cNvGrpSpPr/>
          <p:nvPr/>
        </p:nvGrpSpPr>
        <p:grpSpPr>
          <a:xfrm>
            <a:off x="5951279" y="1362380"/>
            <a:ext cx="3079981" cy="1254773"/>
            <a:chOff x="5410200" y="2411651"/>
            <a:chExt cx="3079981" cy="1254773"/>
          </a:xfrm>
        </p:grpSpPr>
        <p:cxnSp>
          <p:nvCxnSpPr>
            <p:cNvPr id="97" name="Straight Arrow Connector 96"/>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410200" y="2411651"/>
              <a:ext cx="3079981" cy="1254773"/>
              <a:chOff x="5410200" y="2411651"/>
              <a:chExt cx="3079981" cy="1254773"/>
            </a:xfrm>
          </p:grpSpPr>
          <p:grpSp>
            <p:nvGrpSpPr>
              <p:cNvPr id="2" name="Group 1"/>
              <p:cNvGrpSpPr/>
              <p:nvPr/>
            </p:nvGrpSpPr>
            <p:grpSpPr>
              <a:xfrm>
                <a:off x="5410200" y="2411651"/>
                <a:ext cx="2436644" cy="1254773"/>
                <a:chOff x="5346619" y="3175173"/>
                <a:chExt cx="2436644" cy="1254773"/>
              </a:xfrm>
            </p:grpSpPr>
            <p:grpSp>
              <p:nvGrpSpPr>
                <p:cNvPr id="85" name="Group 84"/>
                <p:cNvGrpSpPr/>
                <p:nvPr/>
              </p:nvGrpSpPr>
              <p:grpSpPr>
                <a:xfrm>
                  <a:off x="5346619" y="3175173"/>
                  <a:ext cx="2436644" cy="1254773"/>
                  <a:chOff x="484188" y="1890273"/>
                  <a:chExt cx="2436644" cy="1254773"/>
                </a:xfrm>
              </p:grpSpPr>
              <p:grpSp>
                <p:nvGrpSpPr>
                  <p:cNvPr id="87" name="Group 86"/>
                  <p:cNvGrpSpPr/>
                  <p:nvPr/>
                </p:nvGrpSpPr>
                <p:grpSpPr>
                  <a:xfrm>
                    <a:off x="484188" y="1890273"/>
                    <a:ext cx="1717404" cy="1254773"/>
                    <a:chOff x="6553200" y="3124200"/>
                    <a:chExt cx="1717404" cy="1254773"/>
                  </a:xfrm>
                </p:grpSpPr>
                <p:grpSp>
                  <p:nvGrpSpPr>
                    <p:cNvPr id="95" name="Group 94"/>
                    <p:cNvGrpSpPr/>
                    <p:nvPr/>
                  </p:nvGrpSpPr>
                  <p:grpSpPr>
                    <a:xfrm>
                      <a:off x="6553200" y="3124200"/>
                      <a:ext cx="1717404" cy="1254773"/>
                      <a:chOff x="2221414" y="2672593"/>
                      <a:chExt cx="1717404" cy="1254773"/>
                    </a:xfrm>
                  </p:grpSpPr>
                  <p:grpSp>
                    <p:nvGrpSpPr>
                      <p:cNvPr id="101" name="Group 100"/>
                      <p:cNvGrpSpPr/>
                      <p:nvPr/>
                    </p:nvGrpSpPr>
                    <p:grpSpPr>
                      <a:xfrm>
                        <a:off x="2221414" y="2672593"/>
                        <a:ext cx="1656397" cy="914400"/>
                        <a:chOff x="2221414" y="2672593"/>
                        <a:chExt cx="1656397" cy="914400"/>
                      </a:xfrm>
                    </p:grpSpPr>
                    <p:grpSp>
                      <p:nvGrpSpPr>
                        <p:cNvPr id="103" name="Group 102"/>
                        <p:cNvGrpSpPr/>
                        <p:nvPr/>
                      </p:nvGrpSpPr>
                      <p:grpSpPr>
                        <a:xfrm>
                          <a:off x="2658611" y="2672593"/>
                          <a:ext cx="1219200" cy="914400"/>
                          <a:chOff x="2658611" y="2672593"/>
                          <a:chExt cx="1219200" cy="914400"/>
                        </a:xfrm>
                      </p:grpSpPr>
                      <p:cxnSp>
                        <p:nvCxnSpPr>
                          <p:cNvPr id="105" name="Straight Arrow Connector 10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2" name="TextBox 10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96" name="Straight Arrow Connector 95"/>
                    <p:cNvCxnSpPr/>
                    <p:nvPr/>
                  </p:nvCxnSpPr>
                  <p:spPr>
                    <a:xfrm>
                      <a:off x="7014865" y="3810995"/>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92" name="Straight Arrow Connector 91"/>
                  <p:cNvCxnSpPr/>
                  <p:nvPr/>
                </p:nvCxnSpPr>
                <p:spPr>
                  <a:xfrm>
                    <a:off x="2311232" y="2562842"/>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8" name="Freeform 7"/>
                <p:cNvSpPr/>
                <p:nvPr/>
              </p:nvSpPr>
              <p:spPr>
                <a:xfrm>
                  <a:off x="5797869" y="3300817"/>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TextBox 108"/>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10" name="Group 109"/>
          <p:cNvGrpSpPr/>
          <p:nvPr/>
        </p:nvGrpSpPr>
        <p:grpSpPr>
          <a:xfrm>
            <a:off x="5912723" y="5661679"/>
            <a:ext cx="3118537" cy="1254773"/>
            <a:chOff x="5344521" y="5471058"/>
            <a:chExt cx="3118537" cy="1254773"/>
          </a:xfrm>
        </p:grpSpPr>
        <p:sp>
          <p:nvSpPr>
            <p:cNvPr id="111" name="Freeform 110"/>
            <p:cNvSpPr/>
            <p:nvPr/>
          </p:nvSpPr>
          <p:spPr>
            <a:xfrm flipV="1">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2" name="Group 111"/>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3" name="TextBox 112"/>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114" name="Group 113"/>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5" name="TextBox 114"/>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116" name="Straight Arrow Connector 115"/>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17" name="Group 116"/>
                <p:cNvGrpSpPr/>
                <p:nvPr/>
              </p:nvGrpSpPr>
              <p:grpSpPr>
                <a:xfrm>
                  <a:off x="5344521" y="5471058"/>
                  <a:ext cx="3118537" cy="1254773"/>
                  <a:chOff x="5344521" y="5471058"/>
                  <a:chExt cx="3118537" cy="1254773"/>
                </a:xfrm>
              </p:grpSpPr>
              <p:grpSp>
                <p:nvGrpSpPr>
                  <p:cNvPr id="118" name="Group 117"/>
                  <p:cNvGrpSpPr/>
                  <p:nvPr/>
                </p:nvGrpSpPr>
                <p:grpSpPr>
                  <a:xfrm>
                    <a:off x="5344521" y="5471058"/>
                    <a:ext cx="2790804" cy="1254773"/>
                    <a:chOff x="484188" y="1890273"/>
                    <a:chExt cx="2790804" cy="1254773"/>
                  </a:xfrm>
                </p:grpSpPr>
                <p:grpSp>
                  <p:nvGrpSpPr>
                    <p:cNvPr id="120" name="Group 119"/>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35" name="Group 134"/>
                        <p:cNvGrpSpPr/>
                        <p:nvPr/>
                      </p:nvGrpSpPr>
                      <p:grpSpPr>
                        <a:xfrm>
                          <a:off x="2221414" y="2672593"/>
                          <a:ext cx="1656397" cy="914400"/>
                          <a:chOff x="2221414" y="2672593"/>
                          <a:chExt cx="1656397" cy="914400"/>
                        </a:xfrm>
                      </p:grpSpPr>
                      <p:grpSp>
                        <p:nvGrpSpPr>
                          <p:cNvPr id="137" name="Group 136"/>
                          <p:cNvGrpSpPr/>
                          <p:nvPr/>
                        </p:nvGrpSpPr>
                        <p:grpSpPr>
                          <a:xfrm>
                            <a:off x="2658611" y="2672593"/>
                            <a:ext cx="1219200" cy="914400"/>
                            <a:chOff x="2658611" y="2672593"/>
                            <a:chExt cx="1219200" cy="914400"/>
                          </a:xfrm>
                        </p:grpSpPr>
                        <p:cxnSp>
                          <p:nvCxnSpPr>
                            <p:cNvPr id="139" name="Straight Arrow Connector 13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8" name="TextBox 13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6" name="TextBox 13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4" name="Straight Arrow Connector 133"/>
                      <p:cNvCxnSpPr/>
                      <p:nvPr/>
                    </p:nvCxnSpPr>
                    <p:spPr>
                      <a:xfrm>
                        <a:off x="6997010" y="3364363"/>
                        <a:ext cx="283478" cy="52284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21" name="Straight Arrow Connector 120"/>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19" name="TextBox 118"/>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41" name="TextBox 140"/>
              <p:cNvSpPr txBox="1"/>
              <p:nvPr/>
            </p:nvSpPr>
            <p:spPr>
              <a:xfrm>
                <a:off x="7976208" y="308399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41" name="TextBox 140"/>
              <p:cNvSpPr txBox="1">
                <a:spLocks noRot="1" noChangeAspect="1" noMove="1" noResize="1" noEditPoints="1" noAdjustHandles="1" noChangeArrowheads="1" noChangeShapeType="1" noTextEdit="1"/>
              </p:cNvSpPr>
              <p:nvPr/>
            </p:nvSpPr>
            <p:spPr>
              <a:xfrm>
                <a:off x="7976208" y="3083990"/>
                <a:ext cx="1169294" cy="338554"/>
              </a:xfrm>
              <a:prstGeom prst="rect">
                <a:avLst/>
              </a:prstGeom>
              <a:blipFill rotWithShape="0">
                <a:blip r:embed="rId23"/>
                <a:stretch>
                  <a:fillRect/>
                </a:stretch>
              </a:blipFill>
            </p:spPr>
            <p:txBody>
              <a:bodyPr/>
              <a:lstStyle/>
              <a:p>
                <a:r>
                  <a:rPr lang="en-US">
                    <a:noFill/>
                  </a:rPr>
                  <a:t> </a:t>
                </a:r>
              </a:p>
            </p:txBody>
          </p:sp>
        </mc:Fallback>
      </mc:AlternateContent>
      <p:grpSp>
        <p:nvGrpSpPr>
          <p:cNvPr id="142" name="Group 141"/>
          <p:cNvGrpSpPr/>
          <p:nvPr/>
        </p:nvGrpSpPr>
        <p:grpSpPr>
          <a:xfrm>
            <a:off x="5976072" y="2464882"/>
            <a:ext cx="3039844" cy="1514876"/>
            <a:chOff x="5344521" y="5210955"/>
            <a:chExt cx="3039844" cy="1514876"/>
          </a:xfrm>
        </p:grpSpPr>
        <p:sp>
          <p:nvSpPr>
            <p:cNvPr id="143" name="Freeform 142"/>
            <p:cNvSpPr/>
            <p:nvPr/>
          </p:nvSpPr>
          <p:spPr>
            <a:xfrm>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5" name="TextBox 144"/>
                  <p:cNvSpPr txBox="1"/>
                  <p:nvPr/>
                </p:nvSpPr>
                <p:spPr>
                  <a:xfrm>
                    <a:off x="5769101" y="5925269"/>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69101" y="5925269"/>
                    <a:ext cx="1117614" cy="338554"/>
                  </a:xfrm>
                  <a:prstGeom prst="rect">
                    <a:avLst/>
                  </a:prstGeom>
                  <a:blipFill rotWithShape="0">
                    <a:blip r:embed="rId24"/>
                    <a:stretch>
                      <a:fillRect b="-12727"/>
                    </a:stretch>
                  </a:blipFill>
                </p:spPr>
                <p:txBody>
                  <a:bodyPr/>
                  <a:lstStyle/>
                  <a:p>
                    <a:r>
                      <a:rPr lang="en-US">
                        <a:noFill/>
                      </a:rPr>
                      <a:t> </a:t>
                    </a:r>
                  </a:p>
                </p:txBody>
              </p:sp>
            </mc:Fallback>
          </mc:AlternateContent>
          <p:grpSp>
            <p:nvGrpSpPr>
              <p:cNvPr id="146" name="Group 145"/>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7" name="TextBox 146"/>
                    <p:cNvSpPr txBox="1"/>
                    <p:nvPr/>
                  </p:nvSpPr>
                  <p:spPr>
                    <a:xfrm>
                      <a:off x="5732296" y="5210955"/>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732296" y="5210955"/>
                      <a:ext cx="1085554" cy="338554"/>
                    </a:xfrm>
                    <a:prstGeom prst="rect">
                      <a:avLst/>
                    </a:prstGeom>
                    <a:blipFill rotWithShape="0">
                      <a:blip r:embed="rId25"/>
                      <a:stretch>
                        <a:fillRect b="-12727"/>
                      </a:stretch>
                    </a:blipFill>
                  </p:spPr>
                  <p:txBody>
                    <a:bodyPr/>
                    <a:lstStyle/>
                    <a:p>
                      <a:r>
                        <a:rPr lang="en-US">
                          <a:noFill/>
                        </a:rPr>
                        <a:t> </a:t>
                      </a:r>
                    </a:p>
                  </p:txBody>
                </p:sp>
              </mc:Fallback>
            </mc:AlternateContent>
            <p:cxnSp>
              <p:nvCxnSpPr>
                <p:cNvPr id="148" name="Straight Arrow Connector 147"/>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49" name="Group 148"/>
                <p:cNvGrpSpPr/>
                <p:nvPr/>
              </p:nvGrpSpPr>
              <p:grpSpPr>
                <a:xfrm>
                  <a:off x="5344521" y="5398979"/>
                  <a:ext cx="3039844" cy="1326852"/>
                  <a:chOff x="5344521" y="5398979"/>
                  <a:chExt cx="3039844" cy="1326852"/>
                </a:xfrm>
              </p:grpSpPr>
              <p:grpSp>
                <p:nvGrpSpPr>
                  <p:cNvPr id="150" name="Group 149"/>
                  <p:cNvGrpSpPr/>
                  <p:nvPr/>
                </p:nvGrpSpPr>
                <p:grpSpPr>
                  <a:xfrm>
                    <a:off x="5344521" y="5471058"/>
                    <a:ext cx="2430807" cy="1254773"/>
                    <a:chOff x="484188" y="1890273"/>
                    <a:chExt cx="2430807" cy="1254773"/>
                  </a:xfrm>
                </p:grpSpPr>
                <p:grpSp>
                  <p:nvGrpSpPr>
                    <p:cNvPr id="152" name="Group 151"/>
                    <p:cNvGrpSpPr/>
                    <p:nvPr/>
                  </p:nvGrpSpPr>
                  <p:grpSpPr>
                    <a:xfrm>
                      <a:off x="484188" y="1890273"/>
                      <a:ext cx="1717404" cy="1254773"/>
                      <a:chOff x="6553200" y="3124200"/>
                      <a:chExt cx="1717404" cy="1254773"/>
                    </a:xfrm>
                  </p:grpSpPr>
                  <p:grpSp>
                    <p:nvGrpSpPr>
                      <p:cNvPr id="154" name="Group 153"/>
                      <p:cNvGrpSpPr/>
                      <p:nvPr/>
                    </p:nvGrpSpPr>
                    <p:grpSpPr>
                      <a:xfrm>
                        <a:off x="6553200" y="3124200"/>
                        <a:ext cx="1717404" cy="1254773"/>
                        <a:chOff x="2221414" y="2672593"/>
                        <a:chExt cx="1717404" cy="1254773"/>
                      </a:xfrm>
                    </p:grpSpPr>
                    <p:grpSp>
                      <p:nvGrpSpPr>
                        <p:cNvPr id="156" name="Group 155"/>
                        <p:cNvGrpSpPr/>
                        <p:nvPr/>
                      </p:nvGrpSpPr>
                      <p:grpSpPr>
                        <a:xfrm>
                          <a:off x="2221414" y="2672593"/>
                          <a:ext cx="1656397" cy="914400"/>
                          <a:chOff x="2221414" y="2672593"/>
                          <a:chExt cx="1656397" cy="914400"/>
                        </a:xfrm>
                      </p:grpSpPr>
                      <p:grpSp>
                        <p:nvGrpSpPr>
                          <p:cNvPr id="158" name="Group 157"/>
                          <p:cNvGrpSpPr/>
                          <p:nvPr/>
                        </p:nvGrpSpPr>
                        <p:grpSpPr>
                          <a:xfrm>
                            <a:off x="2658611" y="2672593"/>
                            <a:ext cx="1219200" cy="914400"/>
                            <a:chOff x="2658611" y="2672593"/>
                            <a:chExt cx="1219200" cy="914400"/>
                          </a:xfrm>
                        </p:grpSpPr>
                        <p:cxnSp>
                          <p:nvCxnSpPr>
                            <p:cNvPr id="160" name="Straight Arrow Connector 159"/>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9" name="TextBox 158"/>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7" name="TextBox 156"/>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5" name="Straight Arrow Connector 154"/>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53" name="Straight Arrow Connector 152"/>
                    <p:cNvCxnSpPr/>
                    <p:nvPr/>
                  </p:nvCxnSpPr>
                  <p:spPr>
                    <a:xfrm>
                      <a:off x="2305395" y="262556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51" name="TextBox 150"/>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62" name="TextBox 161"/>
              <p:cNvSpPr txBox="1"/>
              <p:nvPr/>
            </p:nvSpPr>
            <p:spPr>
              <a:xfrm>
                <a:off x="7803276" y="5749773"/>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62" name="TextBox 161"/>
              <p:cNvSpPr txBox="1">
                <a:spLocks noRot="1" noChangeAspect="1" noMove="1" noResize="1" noEditPoints="1" noAdjustHandles="1" noChangeArrowheads="1" noChangeShapeType="1" noTextEdit="1"/>
              </p:cNvSpPr>
              <p:nvPr/>
            </p:nvSpPr>
            <p:spPr>
              <a:xfrm>
                <a:off x="7803276" y="5749773"/>
                <a:ext cx="1169294" cy="338554"/>
              </a:xfrm>
              <a:prstGeom prst="rect">
                <a:avLst/>
              </a:prstGeom>
              <a:blipFill rotWithShape="0">
                <a:blip r:embed="rId26"/>
                <a:stretch>
                  <a:fillRect/>
                </a:stretch>
              </a:blipFill>
            </p:spPr>
            <p:txBody>
              <a:bodyPr/>
              <a:lstStyle/>
              <a:p>
                <a:r>
                  <a:rPr lang="en-US">
                    <a:noFill/>
                  </a:rPr>
                  <a:t> </a:t>
                </a:r>
              </a:p>
            </p:txBody>
          </p:sp>
        </mc:Fallback>
      </mc:AlternateContent>
      <p:grpSp>
        <p:nvGrpSpPr>
          <p:cNvPr id="163" name="Group 162"/>
          <p:cNvGrpSpPr/>
          <p:nvPr/>
        </p:nvGrpSpPr>
        <p:grpSpPr>
          <a:xfrm>
            <a:off x="2657302" y="4195128"/>
            <a:ext cx="3079981" cy="1254773"/>
            <a:chOff x="5410200" y="2411651"/>
            <a:chExt cx="3079981" cy="1254773"/>
          </a:xfrm>
        </p:grpSpPr>
        <p:cxnSp>
          <p:nvCxnSpPr>
            <p:cNvPr id="164" name="Straight Arrow Connector 163"/>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65" name="Group 164"/>
            <p:cNvGrpSpPr/>
            <p:nvPr/>
          </p:nvGrpSpPr>
          <p:grpSpPr>
            <a:xfrm>
              <a:off x="5410200" y="2411651"/>
              <a:ext cx="3079981" cy="1254773"/>
              <a:chOff x="5410200" y="2411651"/>
              <a:chExt cx="3079981" cy="1254773"/>
            </a:xfrm>
          </p:grpSpPr>
          <p:grpSp>
            <p:nvGrpSpPr>
              <p:cNvPr id="166" name="Group 165"/>
              <p:cNvGrpSpPr/>
              <p:nvPr/>
            </p:nvGrpSpPr>
            <p:grpSpPr>
              <a:xfrm>
                <a:off x="5410200" y="2411651"/>
                <a:ext cx="2430807" cy="1254773"/>
                <a:chOff x="5346619" y="3175173"/>
                <a:chExt cx="2430807" cy="1254773"/>
              </a:xfrm>
            </p:grpSpPr>
            <p:grpSp>
              <p:nvGrpSpPr>
                <p:cNvPr id="168" name="Group 167"/>
                <p:cNvGrpSpPr/>
                <p:nvPr/>
              </p:nvGrpSpPr>
              <p:grpSpPr>
                <a:xfrm>
                  <a:off x="5346619" y="3175173"/>
                  <a:ext cx="2430807" cy="1254773"/>
                  <a:chOff x="484188" y="1890273"/>
                  <a:chExt cx="2430807" cy="1254773"/>
                </a:xfrm>
              </p:grpSpPr>
              <p:grpSp>
                <p:nvGrpSpPr>
                  <p:cNvPr id="170" name="Group 169"/>
                  <p:cNvGrpSpPr/>
                  <p:nvPr/>
                </p:nvGrpSpPr>
                <p:grpSpPr>
                  <a:xfrm>
                    <a:off x="484188" y="1890273"/>
                    <a:ext cx="1717404" cy="1254773"/>
                    <a:chOff x="6553200" y="3124200"/>
                    <a:chExt cx="1717404" cy="1254773"/>
                  </a:xfrm>
                </p:grpSpPr>
                <p:grpSp>
                  <p:nvGrpSpPr>
                    <p:cNvPr id="172" name="Group 171"/>
                    <p:cNvGrpSpPr/>
                    <p:nvPr/>
                  </p:nvGrpSpPr>
                  <p:grpSpPr>
                    <a:xfrm>
                      <a:off x="6553200" y="3124200"/>
                      <a:ext cx="1717404" cy="1254773"/>
                      <a:chOff x="2221414" y="2672593"/>
                      <a:chExt cx="1717404" cy="1254773"/>
                    </a:xfrm>
                  </p:grpSpPr>
                  <p:grpSp>
                    <p:nvGrpSpPr>
                      <p:cNvPr id="174" name="Group 173"/>
                      <p:cNvGrpSpPr/>
                      <p:nvPr/>
                    </p:nvGrpSpPr>
                    <p:grpSpPr>
                      <a:xfrm>
                        <a:off x="2221414" y="2672593"/>
                        <a:ext cx="1656397" cy="914400"/>
                        <a:chOff x="2221414" y="2672593"/>
                        <a:chExt cx="1656397" cy="914400"/>
                      </a:xfrm>
                    </p:grpSpPr>
                    <p:grpSp>
                      <p:nvGrpSpPr>
                        <p:cNvPr id="176" name="Group 175"/>
                        <p:cNvGrpSpPr/>
                        <p:nvPr/>
                      </p:nvGrpSpPr>
                      <p:grpSpPr>
                        <a:xfrm>
                          <a:off x="2658611" y="2672593"/>
                          <a:ext cx="1219200" cy="914400"/>
                          <a:chOff x="2658611" y="2672593"/>
                          <a:chExt cx="1219200" cy="914400"/>
                        </a:xfrm>
                      </p:grpSpPr>
                      <p:cxnSp>
                        <p:nvCxnSpPr>
                          <p:cNvPr id="178" name="Straight Arrow Connector 17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7" name="TextBox 17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75" name="TextBox 17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73" name="Straight Arrow Connector 172"/>
                    <p:cNvCxnSpPr/>
                    <p:nvPr/>
                  </p:nvCxnSpPr>
                  <p:spPr>
                    <a:xfrm>
                      <a:off x="7014865" y="3763903"/>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71" name="Straight Arrow Connector 170"/>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69" name="Freeform 168"/>
                <p:cNvSpPr/>
                <p:nvPr/>
              </p:nvSpPr>
              <p:spPr>
                <a:xfrm>
                  <a:off x="5797404" y="3273951"/>
                  <a:ext cx="1757534" cy="779269"/>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75794 w 1757534"/>
                    <a:gd name="connsiteY6" fmla="*/ 503968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80485 w 1757534"/>
                    <a:gd name="connsiteY5" fmla="*/ 583867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18342 w 1757534"/>
                    <a:gd name="connsiteY5" fmla="*/ 637133 h 779176"/>
                    <a:gd name="connsiteX6" fmla="*/ 1340284 w 1757534"/>
                    <a:gd name="connsiteY6" fmla="*/ 699277 h 779176"/>
                    <a:gd name="connsiteX7" fmla="*/ 1757534 w 1757534"/>
                    <a:gd name="connsiteY7" fmla="*/ 779176 h 779176"/>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37226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57534" h="779269">
                      <a:moveTo>
                        <a:pt x="0" y="520839"/>
                      </a:moveTo>
                      <a:cubicBezTo>
                        <a:pt x="32856" y="568376"/>
                        <a:pt x="149603" y="540414"/>
                        <a:pt x="234891" y="520839"/>
                      </a:cubicBezTo>
                      <a:cubicBezTo>
                        <a:pt x="320179" y="501264"/>
                        <a:pt x="419449" y="18897"/>
                        <a:pt x="511728" y="721"/>
                      </a:cubicBezTo>
                      <a:cubicBezTo>
                        <a:pt x="604007" y="-17455"/>
                        <a:pt x="719308" y="312933"/>
                        <a:pt x="788565" y="411782"/>
                      </a:cubicBezTo>
                      <a:cubicBezTo>
                        <a:pt x="857822" y="510631"/>
                        <a:pt x="872306" y="547363"/>
                        <a:pt x="927269" y="593815"/>
                      </a:cubicBezTo>
                      <a:cubicBezTo>
                        <a:pt x="982232" y="640267"/>
                        <a:pt x="1118342" y="690492"/>
                        <a:pt x="1118342" y="690492"/>
                      </a:cubicBezTo>
                      <a:lnTo>
                        <a:pt x="1340284" y="752637"/>
                      </a:lnTo>
                      <a:lnTo>
                        <a:pt x="1757534" y="779269"/>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7" name="TextBox 166"/>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80" name="Group 179"/>
          <p:cNvGrpSpPr/>
          <p:nvPr/>
        </p:nvGrpSpPr>
        <p:grpSpPr>
          <a:xfrm>
            <a:off x="2637887" y="1389012"/>
            <a:ext cx="3079981" cy="1254773"/>
            <a:chOff x="5410200" y="2411651"/>
            <a:chExt cx="3079981" cy="1254773"/>
          </a:xfrm>
        </p:grpSpPr>
        <p:cxnSp>
          <p:nvCxnSpPr>
            <p:cNvPr id="181" name="Straight Arrow Connector 180"/>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82" name="Group 181"/>
            <p:cNvGrpSpPr/>
            <p:nvPr/>
          </p:nvGrpSpPr>
          <p:grpSpPr>
            <a:xfrm>
              <a:off x="5410200" y="2411651"/>
              <a:ext cx="3079981" cy="1254773"/>
              <a:chOff x="5410200" y="2411651"/>
              <a:chExt cx="3079981" cy="1254773"/>
            </a:xfrm>
          </p:grpSpPr>
          <p:grpSp>
            <p:nvGrpSpPr>
              <p:cNvPr id="183" name="Group 182"/>
              <p:cNvGrpSpPr/>
              <p:nvPr/>
            </p:nvGrpSpPr>
            <p:grpSpPr>
              <a:xfrm>
                <a:off x="5410200" y="2411651"/>
                <a:ext cx="2430807" cy="1254773"/>
                <a:chOff x="5346619" y="3175173"/>
                <a:chExt cx="2430807" cy="1254773"/>
              </a:xfrm>
            </p:grpSpPr>
            <p:grpSp>
              <p:nvGrpSpPr>
                <p:cNvPr id="185" name="Group 184"/>
                <p:cNvGrpSpPr/>
                <p:nvPr/>
              </p:nvGrpSpPr>
              <p:grpSpPr>
                <a:xfrm>
                  <a:off x="5346619" y="3175173"/>
                  <a:ext cx="2430807" cy="1254773"/>
                  <a:chOff x="484188" y="1890273"/>
                  <a:chExt cx="2430807" cy="1254773"/>
                </a:xfrm>
              </p:grpSpPr>
              <p:grpSp>
                <p:nvGrpSpPr>
                  <p:cNvPr id="187" name="Group 186"/>
                  <p:cNvGrpSpPr/>
                  <p:nvPr/>
                </p:nvGrpSpPr>
                <p:grpSpPr>
                  <a:xfrm>
                    <a:off x="484188" y="1890273"/>
                    <a:ext cx="1717404" cy="1254773"/>
                    <a:chOff x="6553200" y="3124200"/>
                    <a:chExt cx="1717404" cy="1254773"/>
                  </a:xfrm>
                </p:grpSpPr>
                <p:grpSp>
                  <p:nvGrpSpPr>
                    <p:cNvPr id="189" name="Group 188"/>
                    <p:cNvGrpSpPr/>
                    <p:nvPr/>
                  </p:nvGrpSpPr>
                  <p:grpSpPr>
                    <a:xfrm>
                      <a:off x="6553200" y="3124200"/>
                      <a:ext cx="1717404" cy="1254773"/>
                      <a:chOff x="2221414" y="2672593"/>
                      <a:chExt cx="1717404" cy="1254773"/>
                    </a:xfrm>
                  </p:grpSpPr>
                  <p:grpSp>
                    <p:nvGrpSpPr>
                      <p:cNvPr id="191" name="Group 190"/>
                      <p:cNvGrpSpPr/>
                      <p:nvPr/>
                    </p:nvGrpSpPr>
                    <p:grpSpPr>
                      <a:xfrm>
                        <a:off x="2221414" y="2672593"/>
                        <a:ext cx="1656397" cy="914400"/>
                        <a:chOff x="2221414" y="2672593"/>
                        <a:chExt cx="1656397" cy="914400"/>
                      </a:xfrm>
                    </p:grpSpPr>
                    <p:grpSp>
                      <p:nvGrpSpPr>
                        <p:cNvPr id="193" name="Group 192"/>
                        <p:cNvGrpSpPr/>
                        <p:nvPr/>
                      </p:nvGrpSpPr>
                      <p:grpSpPr>
                        <a:xfrm>
                          <a:off x="2658611" y="2672593"/>
                          <a:ext cx="1219200" cy="914400"/>
                          <a:chOff x="2658611" y="2672593"/>
                          <a:chExt cx="1219200" cy="914400"/>
                        </a:xfrm>
                      </p:grpSpPr>
                      <p:cxnSp>
                        <p:nvCxnSpPr>
                          <p:cNvPr id="195" name="Straight Arrow Connector 19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4" name="TextBox 19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92" name="TextBox 19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90" name="Straight Arrow Connector 18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8" name="Straight Arrow Connector 187"/>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Freeform 185"/>
                <p:cNvSpPr/>
                <p:nvPr/>
              </p:nvSpPr>
              <p:spPr>
                <a:xfrm>
                  <a:off x="5796793" y="3522748"/>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97" name="Group 196"/>
          <p:cNvGrpSpPr/>
          <p:nvPr/>
        </p:nvGrpSpPr>
        <p:grpSpPr>
          <a:xfrm>
            <a:off x="2684382" y="5654614"/>
            <a:ext cx="3118537" cy="1254773"/>
            <a:chOff x="5344521" y="5471058"/>
            <a:chExt cx="3118537" cy="1254773"/>
          </a:xfrm>
        </p:grpSpPr>
        <p:sp>
          <p:nvSpPr>
            <p:cNvPr id="198" name="Freeform 197"/>
            <p:cNvSpPr/>
            <p:nvPr/>
          </p:nvSpPr>
          <p:spPr>
            <a:xfrm flipV="1">
              <a:off x="5786428" y="5546514"/>
              <a:ext cx="1772377" cy="662029"/>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 name="connsiteX0" fmla="*/ 0 w 1763500"/>
                <a:gd name="connsiteY0" fmla="*/ 495156 h 662228"/>
                <a:gd name="connsiteX1" fmla="*/ 167326 w 1763500"/>
                <a:gd name="connsiteY1" fmla="*/ 364361 h 662228"/>
                <a:gd name="connsiteX2" fmla="*/ 402671 w 1763500"/>
                <a:gd name="connsiteY2" fmla="*/ 206 h 662228"/>
                <a:gd name="connsiteX3" fmla="*/ 713151 w 1763500"/>
                <a:gd name="connsiteY3" fmla="*/ 418531 h 662228"/>
                <a:gd name="connsiteX4" fmla="*/ 1070676 w 1763500"/>
                <a:gd name="connsiteY4" fmla="*/ 595650 h 662228"/>
                <a:gd name="connsiteX5" fmla="*/ 1528785 w 1763500"/>
                <a:gd name="connsiteY5" fmla="*/ 656450 h 662228"/>
                <a:gd name="connsiteX6" fmla="*/ 1760477 w 1763500"/>
                <a:gd name="connsiteY6" fmla="*/ 656449 h 662228"/>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72377"/>
                <a:gd name="connsiteY0" fmla="*/ 503835 h 662029"/>
                <a:gd name="connsiteX1" fmla="*/ 202836 w 1772377"/>
                <a:gd name="connsiteY1" fmla="*/ 408551 h 662029"/>
                <a:gd name="connsiteX2" fmla="*/ 411548 w 1772377"/>
                <a:gd name="connsiteY2" fmla="*/ 7 h 662029"/>
                <a:gd name="connsiteX3" fmla="*/ 722028 w 1772377"/>
                <a:gd name="connsiteY3" fmla="*/ 418332 h 662029"/>
                <a:gd name="connsiteX4" fmla="*/ 1079553 w 1772377"/>
                <a:gd name="connsiteY4" fmla="*/ 595451 h 662029"/>
                <a:gd name="connsiteX5" fmla="*/ 1537662 w 1772377"/>
                <a:gd name="connsiteY5" fmla="*/ 656251 h 662029"/>
                <a:gd name="connsiteX6" fmla="*/ 1769354 w 1772377"/>
                <a:gd name="connsiteY6" fmla="*/ 656250 h 66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2377" h="662029">
                  <a:moveTo>
                    <a:pt x="0" y="503835"/>
                  </a:moveTo>
                  <a:cubicBezTo>
                    <a:pt x="21969" y="468719"/>
                    <a:pt x="117969" y="491043"/>
                    <a:pt x="202836" y="408551"/>
                  </a:cubicBezTo>
                  <a:cubicBezTo>
                    <a:pt x="305458" y="326059"/>
                    <a:pt x="325016" y="-1623"/>
                    <a:pt x="411548" y="7"/>
                  </a:cubicBezTo>
                  <a:cubicBezTo>
                    <a:pt x="498080" y="1637"/>
                    <a:pt x="610694" y="319091"/>
                    <a:pt x="722028" y="418332"/>
                  </a:cubicBezTo>
                  <a:cubicBezTo>
                    <a:pt x="833362" y="517573"/>
                    <a:pt x="943614" y="555798"/>
                    <a:pt x="1079553" y="595451"/>
                  </a:cubicBezTo>
                  <a:cubicBezTo>
                    <a:pt x="1215492" y="635104"/>
                    <a:pt x="1450976" y="649260"/>
                    <a:pt x="1537662" y="656251"/>
                  </a:cubicBezTo>
                  <a:cubicBezTo>
                    <a:pt x="1624348" y="663242"/>
                    <a:pt x="1797317" y="664639"/>
                    <a:pt x="1769354" y="65625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9" name="Group 198"/>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0" name="TextBox 199"/>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201" name="Group 200"/>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2" name="TextBox 201"/>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203" name="Straight Arrow Connector 202"/>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204" name="Group 203"/>
                <p:cNvGrpSpPr/>
                <p:nvPr/>
              </p:nvGrpSpPr>
              <p:grpSpPr>
                <a:xfrm>
                  <a:off x="5344521" y="5471058"/>
                  <a:ext cx="3118537" cy="1254773"/>
                  <a:chOff x="5344521" y="5471058"/>
                  <a:chExt cx="3118537" cy="1254773"/>
                </a:xfrm>
              </p:grpSpPr>
              <p:grpSp>
                <p:nvGrpSpPr>
                  <p:cNvPr id="205" name="Group 204"/>
                  <p:cNvGrpSpPr/>
                  <p:nvPr/>
                </p:nvGrpSpPr>
                <p:grpSpPr>
                  <a:xfrm>
                    <a:off x="5344521" y="5471058"/>
                    <a:ext cx="2790804" cy="1254773"/>
                    <a:chOff x="484188" y="1890273"/>
                    <a:chExt cx="2790804" cy="1254773"/>
                  </a:xfrm>
                </p:grpSpPr>
                <p:grpSp>
                  <p:nvGrpSpPr>
                    <p:cNvPr id="209" name="Group 208"/>
                    <p:cNvGrpSpPr/>
                    <p:nvPr/>
                  </p:nvGrpSpPr>
                  <p:grpSpPr>
                    <a:xfrm>
                      <a:off x="484188" y="1890273"/>
                      <a:ext cx="1717404" cy="1254773"/>
                      <a:chOff x="2221414" y="2672593"/>
                      <a:chExt cx="1717404" cy="1254773"/>
                    </a:xfrm>
                  </p:grpSpPr>
                  <p:grpSp>
                    <p:nvGrpSpPr>
                      <p:cNvPr id="211" name="Group 210"/>
                      <p:cNvGrpSpPr/>
                      <p:nvPr/>
                    </p:nvGrpSpPr>
                    <p:grpSpPr>
                      <a:xfrm>
                        <a:off x="2221414" y="2672593"/>
                        <a:ext cx="1656397" cy="914400"/>
                        <a:chOff x="2221414" y="2672593"/>
                        <a:chExt cx="1656397" cy="914400"/>
                      </a:xfrm>
                    </p:grpSpPr>
                    <p:grpSp>
                      <p:nvGrpSpPr>
                        <p:cNvPr id="213" name="Group 212"/>
                        <p:cNvGrpSpPr/>
                        <p:nvPr/>
                      </p:nvGrpSpPr>
                      <p:grpSpPr>
                        <a:xfrm>
                          <a:off x="2658611" y="2672593"/>
                          <a:ext cx="1219200" cy="914400"/>
                          <a:chOff x="2658611" y="2672593"/>
                          <a:chExt cx="1219200" cy="914400"/>
                        </a:xfrm>
                      </p:grpSpPr>
                      <p:cxnSp>
                        <p:nvCxnSpPr>
                          <p:cNvPr id="215" name="Straight Arrow Connector 21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4" name="TextBox 21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12" name="TextBox 21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8" name="Straight Arrow Connector 207"/>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206" name="TextBox 205"/>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p:cxnSp>
        <p:nvCxnSpPr>
          <p:cNvPr id="217" name="Straight Arrow Connector 216"/>
          <p:cNvCxnSpPr/>
          <p:nvPr/>
        </p:nvCxnSpPr>
        <p:spPr>
          <a:xfrm>
            <a:off x="3158788" y="591905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8" name="TextBox 217"/>
              <p:cNvSpPr txBox="1"/>
              <p:nvPr/>
            </p:nvSpPr>
            <p:spPr>
              <a:xfrm>
                <a:off x="4492837" y="576925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18" name="TextBox 217"/>
              <p:cNvSpPr txBox="1">
                <a:spLocks noRot="1" noChangeAspect="1" noMove="1" noResize="1" noEditPoints="1" noAdjustHandles="1" noChangeArrowheads="1" noChangeShapeType="1" noTextEdit="1"/>
              </p:cNvSpPr>
              <p:nvPr/>
            </p:nvSpPr>
            <p:spPr>
              <a:xfrm>
                <a:off x="4492837" y="5769250"/>
                <a:ext cx="1169294" cy="338554"/>
              </a:xfrm>
              <a:prstGeom prst="rect">
                <a:avLst/>
              </a:prstGeom>
              <a:blipFill rotWithShape="0">
                <a:blip r:embed="rId2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9" name="TextBox 218"/>
              <p:cNvSpPr txBox="1"/>
              <p:nvPr/>
            </p:nvSpPr>
            <p:spPr>
              <a:xfrm>
                <a:off x="2999638" y="4794747"/>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9" name="TextBox 218"/>
              <p:cNvSpPr txBox="1">
                <a:spLocks noRot="1" noChangeAspect="1" noMove="1" noResize="1" noEditPoints="1" noAdjustHandles="1" noChangeArrowheads="1" noChangeShapeType="1" noTextEdit="1"/>
              </p:cNvSpPr>
              <p:nvPr/>
            </p:nvSpPr>
            <p:spPr>
              <a:xfrm>
                <a:off x="2999638" y="4794747"/>
                <a:ext cx="1117614" cy="338554"/>
              </a:xfrm>
              <a:prstGeom prst="rect">
                <a:avLst/>
              </a:prstGeom>
              <a:blipFill rotWithShape="0">
                <a:blip r:embed="rId28"/>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0" name="TextBox 219"/>
              <p:cNvSpPr txBox="1"/>
              <p:nvPr/>
            </p:nvSpPr>
            <p:spPr>
              <a:xfrm>
                <a:off x="6380917" y="198193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20" name="TextBox 219"/>
              <p:cNvSpPr txBox="1">
                <a:spLocks noRot="1" noChangeAspect="1" noMove="1" noResize="1" noEditPoints="1" noAdjustHandles="1" noChangeArrowheads="1" noChangeShapeType="1" noTextEdit="1"/>
              </p:cNvSpPr>
              <p:nvPr/>
            </p:nvSpPr>
            <p:spPr>
              <a:xfrm>
                <a:off x="6380917" y="1981930"/>
                <a:ext cx="1117614" cy="338554"/>
              </a:xfrm>
              <a:prstGeom prst="rect">
                <a:avLst/>
              </a:prstGeom>
              <a:blipFill rotWithShape="0">
                <a:blip r:embed="rId29"/>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137737" y="1488329"/>
                <a:ext cx="2657057" cy="3139321"/>
              </a:xfrm>
              <a:prstGeom prst="rect">
                <a:avLst/>
              </a:prstGeom>
            </p:spPr>
            <p:txBody>
              <a:bodyPr wrap="square">
                <a:spAutoFit/>
              </a:bodyPr>
              <a:lstStyle/>
              <a:p>
                <a:r>
                  <a:rPr lang="en-US" dirty="0" smtClean="0"/>
                  <a:t>Need to know:</a:t>
                </a:r>
              </a:p>
              <a:p>
                <a:pPr/>
                <a14:m>
                  <m:oMathPara xmlns:m="http://schemas.openxmlformats.org/officeDocument/2006/math">
                    <m:oMathParaPr>
                      <m:jc m:val="centerGroup"/>
                    </m:oMathParaPr>
                    <m:oMath xmlns:m="http://schemas.openxmlformats.org/officeDocument/2006/math">
                      <m:r>
                        <a:rPr lang="en-US" b="1" dirty="0">
                          <a:latin typeface="Cambria Math" panose="02040503050406030204" pitchFamily="18" charset="0"/>
                        </a:rPr>
                        <m:t>𝐯𝐚𝐥𝐮𝐞</m:t>
                      </m:r>
                      <m:d>
                        <m:dPr>
                          <m:ctrlPr>
                            <a:rPr lang="en-US" b="1" i="1" dirty="0">
                              <a:latin typeface="Cambria Math" panose="02040503050406030204" pitchFamily="18" charset="0"/>
                            </a:rPr>
                          </m:ctrlPr>
                        </m:dPr>
                        <m:e>
                          <m:r>
                            <a:rPr lang="en-US" b="1" i="1" dirty="0">
                              <a:latin typeface="Cambria Math" panose="02040503050406030204" pitchFamily="18" charset="0"/>
                            </a:rPr>
                            <m:t>𝟎</m:t>
                          </m:r>
                        </m:e>
                      </m:d>
                    </m:oMath>
                  </m:oMathPara>
                </a14:m>
                <a:endParaRPr lang="en-US" b="1"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1" dirty="0">
                          <a:latin typeface="Cambria Math" panose="02040503050406030204" pitchFamily="18" charset="0"/>
                        </a:rPr>
                        <m:t>𝐯𝐚𝐥𝐮𝐞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oMath>
                  </m:oMathPara>
                </a14:m>
                <a:endParaRPr lang="en-US" b="1"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1" dirty="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𝟎</m:t>
                          </m:r>
                        </m:e>
                      </m:d>
                    </m:oMath>
                  </m:oMathPara>
                </a14:m>
                <a:endParaRPr lang="en-US" b="1" dirty="0" smtClean="0"/>
              </a:p>
              <a:p>
                <a:r>
                  <a:rPr lang="en-US" b="1" dirty="0" smtClean="0"/>
                  <a:t>Increase or decrease </a:t>
                </a:r>
                <a:endParaRPr lang="en-US" b="1" dirty="0"/>
              </a:p>
              <a:p>
                <a:r>
                  <a:rPr lang="en-US" dirty="0" smtClean="0"/>
                  <a:t>Also need </a:t>
                </a:r>
                <a:r>
                  <a:rPr lang="en-US" dirty="0"/>
                  <a:t>to ask position and value of extremum, form of decay (power law/exponential)</a:t>
                </a:r>
              </a:p>
              <a:p>
                <a:r>
                  <a:rPr lang="en-US" dirty="0"/>
                  <a:t>(3/4 parameters)</a:t>
                </a:r>
              </a:p>
            </p:txBody>
          </p:sp>
        </mc:Choice>
        <mc:Fallback xmlns="">
          <p:sp>
            <p:nvSpPr>
              <p:cNvPr id="20" name="Rectangle 19"/>
              <p:cNvSpPr>
                <a:spLocks noRot="1" noChangeAspect="1" noMove="1" noResize="1" noEditPoints="1" noAdjustHandles="1" noChangeArrowheads="1" noChangeShapeType="1" noTextEdit="1"/>
              </p:cNvSpPr>
              <p:nvPr/>
            </p:nvSpPr>
            <p:spPr>
              <a:xfrm>
                <a:off x="137737" y="1488329"/>
                <a:ext cx="2657057" cy="3139321"/>
              </a:xfrm>
              <a:prstGeom prst="rect">
                <a:avLst/>
              </a:prstGeom>
              <a:blipFill rotWithShape="0">
                <a:blip r:embed="rId30"/>
                <a:stretch>
                  <a:fillRect l="-2069" t="-971" b="-21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1" name="TextBox 220"/>
              <p:cNvSpPr txBox="1"/>
              <p:nvPr/>
            </p:nvSpPr>
            <p:spPr>
              <a:xfrm>
                <a:off x="7649497" y="1975405"/>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21" name="TextBox 220"/>
              <p:cNvSpPr txBox="1">
                <a:spLocks noRot="1" noChangeAspect="1" noMove="1" noResize="1" noEditPoints="1" noAdjustHandles="1" noChangeArrowheads="1" noChangeShapeType="1" noTextEdit="1"/>
              </p:cNvSpPr>
              <p:nvPr/>
            </p:nvSpPr>
            <p:spPr>
              <a:xfrm>
                <a:off x="7649497" y="1975405"/>
                <a:ext cx="1169294" cy="338554"/>
              </a:xfrm>
              <a:prstGeom prst="rect">
                <a:avLst/>
              </a:prstGeom>
              <a:blipFill rotWithShape="0">
                <a:blip r:embed="rId3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85780263"/>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52537" y="640987"/>
                <a:ext cx="8137820" cy="677108"/>
              </a:xfrm>
              <a:prstGeom prst="rect">
                <a:avLst/>
              </a:prstGeom>
              <a:noFill/>
            </p:spPr>
            <p:txBody>
              <a:bodyPr wrap="square" rtlCol="0">
                <a:spAutoFit/>
              </a:bodyPr>
              <a:lstStyle/>
              <a:p>
                <a:r>
                  <a:rPr lang="en-US" sz="2000" dirty="0" smtClean="0"/>
                  <a:t>A bit more complicated</a:t>
                </a:r>
              </a:p>
              <a:p>
                <a:r>
                  <a:rPr lang="en-US" b="1" dirty="0" smtClean="0"/>
                  <a:t>Unimodal functions with values at 0 and </a:t>
                </a:r>
                <a14:m>
                  <m:oMath xmlns:m="http://schemas.openxmlformats.org/officeDocument/2006/math">
                    <m:r>
                      <a:rPr lang="en-US" b="1" i="1" dirty="0" smtClean="0">
                        <a:latin typeface="Cambria Math" panose="02040503050406030204" pitchFamily="18" charset="0"/>
                      </a:rPr>
                      <m:t>∞</m:t>
                    </m:r>
                  </m:oMath>
                </a14:m>
                <a:r>
                  <a:rPr lang="en-US" b="1" dirty="0" smtClean="0"/>
                  <a:t> bounded, </a:t>
                </a:r>
                <a14:m>
                  <m:oMath xmlns:m="http://schemas.openxmlformats.org/officeDocument/2006/math">
                    <m:r>
                      <a:rPr lang="en-US" b="1" i="0" dirty="0" smtClean="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r>
                      <a:rPr lang="en-US" b="1" i="1" dirty="0" smtClean="0">
                        <a:latin typeface="Cambria Math" panose="02040503050406030204" pitchFamily="18" charset="0"/>
                      </a:rPr>
                      <m:t>=</m:t>
                    </m:r>
                    <m:r>
                      <a:rPr lang="en-US" b="1" i="1" dirty="0" smtClean="0">
                        <a:latin typeface="Cambria Math" panose="02040503050406030204" pitchFamily="18" charset="0"/>
                      </a:rPr>
                      <m:t>𝟎</m:t>
                    </m:r>
                  </m:oMath>
                </a14:m>
                <a:endParaRPr lang="en-US" b="1"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52537" y="640987"/>
                <a:ext cx="8137820" cy="677108"/>
              </a:xfrm>
              <a:prstGeom prst="rect">
                <a:avLst/>
              </a:prstGeom>
              <a:blipFill rotWithShape="0">
                <a:blip r:embed="rId5"/>
                <a:stretch>
                  <a:fillRect l="-824" t="-3604" b="-13514"/>
                </a:stretch>
              </a:blipFill>
            </p:spPr>
            <p:txBody>
              <a:bodyPr/>
              <a:lstStyle/>
              <a:p>
                <a:r>
                  <a:rPr lang="en-US">
                    <a:noFill/>
                  </a:rPr>
                  <a:t> </a:t>
                </a:r>
              </a:p>
            </p:txBody>
          </p:sp>
        </mc:Fallback>
      </mc:AlternateContent>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grpSp>
        <p:nvGrpSpPr>
          <p:cNvPr id="9" name="Group 8"/>
          <p:cNvGrpSpPr/>
          <p:nvPr/>
        </p:nvGrpSpPr>
        <p:grpSpPr>
          <a:xfrm>
            <a:off x="2664211" y="2636526"/>
            <a:ext cx="3022170" cy="1414428"/>
            <a:chOff x="5392912" y="3684981"/>
            <a:chExt cx="3022170" cy="1414428"/>
          </a:xfrm>
        </p:grpSpPr>
        <mc:AlternateContent xmlns:mc="http://schemas.openxmlformats.org/markup-compatibility/2006" xmlns:a14="http://schemas.microsoft.com/office/drawing/2010/main">
          <mc:Choice Requires="a14">
            <p:sp>
              <p:nvSpPr>
                <p:cNvPr id="91" name="TextBox 90"/>
                <p:cNvSpPr txBox="1"/>
                <p:nvPr/>
              </p:nvSpPr>
              <p:spPr>
                <a:xfrm>
                  <a:off x="5854394" y="3684981"/>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1" name="TextBox 90"/>
                <p:cNvSpPr txBox="1">
                  <a:spLocks noRot="1" noChangeAspect="1" noMove="1" noResize="1" noEditPoints="1" noAdjustHandles="1" noChangeArrowheads="1" noChangeShapeType="1" noTextEdit="1"/>
                </p:cNvSpPr>
                <p:nvPr/>
              </p:nvSpPr>
              <p:spPr>
                <a:xfrm>
                  <a:off x="5854394" y="3684981"/>
                  <a:ext cx="1085554" cy="338554"/>
                </a:xfrm>
                <a:prstGeom prst="rect">
                  <a:avLst/>
                </a:prstGeom>
                <a:blipFill rotWithShape="0">
                  <a:blip r:embed="rId20"/>
                  <a:stretch>
                    <a:fillRect b="-12727"/>
                  </a:stretch>
                </a:blipFill>
              </p:spPr>
              <p:txBody>
                <a:bodyPr/>
                <a:lstStyle/>
                <a:p>
                  <a:r>
                    <a:rPr lang="en-US">
                      <a:noFill/>
                    </a:rPr>
                    <a:t> </a:t>
                  </a:r>
                </a:p>
              </p:txBody>
            </p:sp>
          </mc:Fallback>
        </mc:AlternateContent>
        <p:cxnSp>
          <p:nvCxnSpPr>
            <p:cNvPr id="98" name="Straight Arrow Connector 97"/>
            <p:cNvCxnSpPr/>
            <p:nvPr/>
          </p:nvCxnSpPr>
          <p:spPr>
            <a:xfrm>
              <a:off x="6266797" y="400034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392912" y="3844636"/>
              <a:ext cx="3022170" cy="1254773"/>
              <a:chOff x="5392912" y="3844636"/>
              <a:chExt cx="3022170" cy="1254773"/>
            </a:xfrm>
          </p:grpSpPr>
          <p:grpSp>
            <p:nvGrpSpPr>
              <p:cNvPr id="3" name="Group 2"/>
              <p:cNvGrpSpPr/>
              <p:nvPr/>
            </p:nvGrpSpPr>
            <p:grpSpPr>
              <a:xfrm>
                <a:off x="5392912" y="3844636"/>
                <a:ext cx="2430807" cy="1254773"/>
                <a:chOff x="5362342" y="4477378"/>
                <a:chExt cx="2430807" cy="1254773"/>
              </a:xfrm>
            </p:grpSpPr>
            <p:grpSp>
              <p:nvGrpSpPr>
                <p:cNvPr id="122" name="Group 121"/>
                <p:cNvGrpSpPr/>
                <p:nvPr/>
              </p:nvGrpSpPr>
              <p:grpSpPr>
                <a:xfrm>
                  <a:off x="5362342" y="4477378"/>
                  <a:ext cx="2430807" cy="1254773"/>
                  <a:chOff x="484188" y="1890273"/>
                  <a:chExt cx="2430807" cy="1254773"/>
                </a:xfrm>
              </p:grpSpPr>
              <p:grpSp>
                <p:nvGrpSpPr>
                  <p:cNvPr id="124" name="Group 123"/>
                  <p:cNvGrpSpPr/>
                  <p:nvPr/>
                </p:nvGrpSpPr>
                <p:grpSpPr>
                  <a:xfrm>
                    <a:off x="484188" y="1890273"/>
                    <a:ext cx="1717404" cy="1254773"/>
                    <a:chOff x="6553200" y="3124200"/>
                    <a:chExt cx="1717404" cy="1254773"/>
                  </a:xfrm>
                </p:grpSpPr>
                <p:grpSp>
                  <p:nvGrpSpPr>
                    <p:cNvPr id="126" name="Group 125"/>
                    <p:cNvGrpSpPr/>
                    <p:nvPr/>
                  </p:nvGrpSpPr>
                  <p:grpSpPr>
                    <a:xfrm>
                      <a:off x="6553200" y="3124200"/>
                      <a:ext cx="1717404" cy="1254773"/>
                      <a:chOff x="2221414" y="2672593"/>
                      <a:chExt cx="1717404" cy="1254773"/>
                    </a:xfrm>
                  </p:grpSpPr>
                  <p:grpSp>
                    <p:nvGrpSpPr>
                      <p:cNvPr id="128" name="Group 127"/>
                      <p:cNvGrpSpPr/>
                      <p:nvPr/>
                    </p:nvGrpSpPr>
                    <p:grpSpPr>
                      <a:xfrm>
                        <a:off x="2221414" y="2672593"/>
                        <a:ext cx="1656397" cy="914400"/>
                        <a:chOff x="2221414" y="2672593"/>
                        <a:chExt cx="1656397" cy="914400"/>
                      </a:xfrm>
                    </p:grpSpPr>
                    <p:grpSp>
                      <p:nvGrpSpPr>
                        <p:cNvPr id="130" name="Group 129"/>
                        <p:cNvGrpSpPr/>
                        <p:nvPr/>
                      </p:nvGrpSpPr>
                      <p:grpSpPr>
                        <a:xfrm>
                          <a:off x="2658611" y="2672593"/>
                          <a:ext cx="1219200" cy="914400"/>
                          <a:chOff x="2658611" y="2672593"/>
                          <a:chExt cx="1219200" cy="914400"/>
                        </a:xfrm>
                      </p:grpSpPr>
                      <p:cxnSp>
                        <p:nvCxnSpPr>
                          <p:cNvPr id="132" name="Straight Arrow Connector 131"/>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1" name="TextBox 130"/>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9" name="TextBox 128"/>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7" name="Straight Arrow Connector 126"/>
                    <p:cNvCxnSpPr/>
                    <p:nvPr/>
                  </p:nvCxnSpPr>
                  <p:spPr>
                    <a:xfrm flipV="1">
                      <a:off x="7014865" y="3463629"/>
                      <a:ext cx="283478" cy="51774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a:xfrm>
                  <a:off x="5824007" y="4874030"/>
                  <a:ext cx="1623047" cy="496278"/>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3047" h="496278">
                      <a:moveTo>
                        <a:pt x="0" y="496278"/>
                      </a:moveTo>
                      <a:cubicBezTo>
                        <a:pt x="155196" y="292845"/>
                        <a:pt x="271244" y="25097"/>
                        <a:pt x="402671" y="1328"/>
                      </a:cubicBezTo>
                      <a:cubicBezTo>
                        <a:pt x="534098" y="-22441"/>
                        <a:pt x="672517" y="279562"/>
                        <a:pt x="788565" y="353665"/>
                      </a:cubicBezTo>
                      <a:cubicBezTo>
                        <a:pt x="904613" y="427768"/>
                        <a:pt x="991298" y="423573"/>
                        <a:pt x="1098957" y="445944"/>
                      </a:cubicBezTo>
                      <a:cubicBezTo>
                        <a:pt x="1206616" y="468315"/>
                        <a:pt x="1347831" y="480898"/>
                        <a:pt x="1434517" y="487889"/>
                      </a:cubicBezTo>
                      <a:cubicBezTo>
                        <a:pt x="1521203" y="494880"/>
                        <a:pt x="1647038" y="496278"/>
                        <a:pt x="1619075" y="487889"/>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8" name="TextBox 107"/>
              <p:cNvSpPr txBox="1"/>
              <p:nvPr/>
            </p:nvSpPr>
            <p:spPr>
              <a:xfrm>
                <a:off x="6335667" y="4052146"/>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80" name="Group 179"/>
          <p:cNvGrpSpPr/>
          <p:nvPr/>
        </p:nvGrpSpPr>
        <p:grpSpPr>
          <a:xfrm>
            <a:off x="2637887" y="1389012"/>
            <a:ext cx="3079981" cy="1254773"/>
            <a:chOff x="5410200" y="2411651"/>
            <a:chExt cx="3079981" cy="1254773"/>
          </a:xfrm>
        </p:grpSpPr>
        <p:cxnSp>
          <p:nvCxnSpPr>
            <p:cNvPr id="181" name="Straight Arrow Connector 180"/>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82" name="Group 181"/>
            <p:cNvGrpSpPr/>
            <p:nvPr/>
          </p:nvGrpSpPr>
          <p:grpSpPr>
            <a:xfrm>
              <a:off x="5410200" y="2411651"/>
              <a:ext cx="3079981" cy="1254773"/>
              <a:chOff x="5410200" y="2411651"/>
              <a:chExt cx="3079981" cy="1254773"/>
            </a:xfrm>
          </p:grpSpPr>
          <p:grpSp>
            <p:nvGrpSpPr>
              <p:cNvPr id="183" name="Group 182"/>
              <p:cNvGrpSpPr/>
              <p:nvPr/>
            </p:nvGrpSpPr>
            <p:grpSpPr>
              <a:xfrm>
                <a:off x="5410200" y="2411651"/>
                <a:ext cx="2430807" cy="1254773"/>
                <a:chOff x="5346619" y="3175173"/>
                <a:chExt cx="2430807" cy="1254773"/>
              </a:xfrm>
            </p:grpSpPr>
            <p:grpSp>
              <p:nvGrpSpPr>
                <p:cNvPr id="185" name="Group 184"/>
                <p:cNvGrpSpPr/>
                <p:nvPr/>
              </p:nvGrpSpPr>
              <p:grpSpPr>
                <a:xfrm>
                  <a:off x="5346619" y="3175173"/>
                  <a:ext cx="2430807" cy="1254773"/>
                  <a:chOff x="484188" y="1890273"/>
                  <a:chExt cx="2430807" cy="1254773"/>
                </a:xfrm>
              </p:grpSpPr>
              <p:grpSp>
                <p:nvGrpSpPr>
                  <p:cNvPr id="187" name="Group 186"/>
                  <p:cNvGrpSpPr/>
                  <p:nvPr/>
                </p:nvGrpSpPr>
                <p:grpSpPr>
                  <a:xfrm>
                    <a:off x="484188" y="1890273"/>
                    <a:ext cx="1717404" cy="1254773"/>
                    <a:chOff x="6553200" y="3124200"/>
                    <a:chExt cx="1717404" cy="1254773"/>
                  </a:xfrm>
                </p:grpSpPr>
                <p:grpSp>
                  <p:nvGrpSpPr>
                    <p:cNvPr id="189" name="Group 188"/>
                    <p:cNvGrpSpPr/>
                    <p:nvPr/>
                  </p:nvGrpSpPr>
                  <p:grpSpPr>
                    <a:xfrm>
                      <a:off x="6553200" y="3124200"/>
                      <a:ext cx="1717404" cy="1254773"/>
                      <a:chOff x="2221414" y="2672593"/>
                      <a:chExt cx="1717404" cy="1254773"/>
                    </a:xfrm>
                  </p:grpSpPr>
                  <p:grpSp>
                    <p:nvGrpSpPr>
                      <p:cNvPr id="191" name="Group 190"/>
                      <p:cNvGrpSpPr/>
                      <p:nvPr/>
                    </p:nvGrpSpPr>
                    <p:grpSpPr>
                      <a:xfrm>
                        <a:off x="2221414" y="2672593"/>
                        <a:ext cx="1656397" cy="914400"/>
                        <a:chOff x="2221414" y="2672593"/>
                        <a:chExt cx="1656397" cy="914400"/>
                      </a:xfrm>
                    </p:grpSpPr>
                    <p:grpSp>
                      <p:nvGrpSpPr>
                        <p:cNvPr id="193" name="Group 192"/>
                        <p:cNvGrpSpPr/>
                        <p:nvPr/>
                      </p:nvGrpSpPr>
                      <p:grpSpPr>
                        <a:xfrm>
                          <a:off x="2658611" y="2672593"/>
                          <a:ext cx="1219200" cy="914400"/>
                          <a:chOff x="2658611" y="2672593"/>
                          <a:chExt cx="1219200" cy="914400"/>
                        </a:xfrm>
                      </p:grpSpPr>
                      <p:cxnSp>
                        <p:nvCxnSpPr>
                          <p:cNvPr id="195" name="Straight Arrow Connector 19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4" name="TextBox 19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92" name="TextBox 19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90" name="Straight Arrow Connector 18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8" name="Straight Arrow Connector 187"/>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Freeform 185"/>
                <p:cNvSpPr/>
                <p:nvPr/>
              </p:nvSpPr>
              <p:spPr>
                <a:xfrm>
                  <a:off x="5796793" y="3522748"/>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mc:AlternateContent xmlns:mc="http://schemas.openxmlformats.org/markup-compatibility/2006" xmlns:a14="http://schemas.microsoft.com/office/drawing/2010/main">
        <mc:Choice Requires="a14">
          <p:sp>
            <p:nvSpPr>
              <p:cNvPr id="20" name="Rectangle 19"/>
              <p:cNvSpPr/>
              <p:nvPr/>
            </p:nvSpPr>
            <p:spPr>
              <a:xfrm>
                <a:off x="137737" y="1488329"/>
                <a:ext cx="2657057" cy="4524315"/>
              </a:xfrm>
              <a:prstGeom prst="rect">
                <a:avLst/>
              </a:prstGeom>
            </p:spPr>
            <p:txBody>
              <a:bodyPr wrap="square">
                <a:spAutoFit/>
              </a:bodyPr>
              <a:lstStyle/>
              <a:p>
                <a:r>
                  <a:rPr lang="en-US" dirty="0" smtClean="0"/>
                  <a:t>For functions which are equal at 0 and </a:t>
                </a:r>
                <a14:m>
                  <m:oMath xmlns:m="http://schemas.openxmlformats.org/officeDocument/2006/math">
                    <m:r>
                      <a:rPr lang="en-US" b="1" i="1" dirty="0">
                        <a:latin typeface="Cambria Math" panose="02040503050406030204" pitchFamily="18" charset="0"/>
                      </a:rPr>
                      <m:t>∞</m:t>
                    </m:r>
                  </m:oMath>
                </a14:m>
                <a:endParaRPr lang="en-US" dirty="0" smtClean="0"/>
              </a:p>
              <a:p>
                <a:endParaRPr lang="en-US" dirty="0"/>
              </a:p>
              <a:p>
                <a:r>
                  <a:rPr lang="en-US" dirty="0" smtClean="0"/>
                  <a:t>To build as a product</a:t>
                </a:r>
              </a:p>
              <a:p>
                <a:endParaRPr lang="en-US" dirty="0"/>
              </a:p>
              <a:p>
                <a:r>
                  <a:rPr lang="en-US" dirty="0" smtClean="0"/>
                  <a:t>Increasing function must be 0 at 0, decreasing function must be 0 at </a:t>
                </a:r>
                <a14:m>
                  <m:oMath xmlns:m="http://schemas.openxmlformats.org/officeDocument/2006/math">
                    <m:r>
                      <a:rPr lang="en-US" b="1" i="1" dirty="0">
                        <a:latin typeface="Cambria Math" panose="02040503050406030204" pitchFamily="18" charset="0"/>
                      </a:rPr>
                      <m:t>∞</m:t>
                    </m:r>
                  </m:oMath>
                </a14:m>
                <a:r>
                  <a:rPr lang="en-US" dirty="0" smtClean="0"/>
                  <a:t> (can add constant to shift)</a:t>
                </a:r>
              </a:p>
              <a:p>
                <a:endParaRPr lang="en-US" dirty="0"/>
              </a:p>
              <a:p>
                <a:r>
                  <a:rPr lang="en-US" dirty="0" smtClean="0"/>
                  <a:t>Decreasing function must </a:t>
                </a:r>
                <a:r>
                  <a:rPr lang="en-US" b="1" dirty="0" smtClean="0"/>
                  <a:t>decrease</a:t>
                </a:r>
                <a:r>
                  <a:rPr lang="en-US" dirty="0" smtClean="0"/>
                  <a:t> faster than increasing function </a:t>
                </a:r>
                <a:r>
                  <a:rPr lang="en-US" b="1" dirty="0" smtClean="0"/>
                  <a:t>increases</a:t>
                </a:r>
                <a:r>
                  <a:rPr lang="en-US" dirty="0" smtClean="0"/>
                  <a:t> at </a:t>
                </a:r>
                <a14:m>
                  <m:oMath xmlns:m="http://schemas.openxmlformats.org/officeDocument/2006/math">
                    <m:r>
                      <a:rPr lang="en-US" b="1" i="1" dirty="0">
                        <a:latin typeface="Cambria Math" panose="02040503050406030204" pitchFamily="18" charset="0"/>
                      </a:rPr>
                      <m:t>∞</m:t>
                    </m:r>
                  </m:oMath>
                </a14:m>
                <a:endParaRPr lang="en-US" dirty="0" smtClean="0"/>
              </a:p>
              <a:p>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137737" y="1488329"/>
                <a:ext cx="2657057" cy="4524315"/>
              </a:xfrm>
              <a:prstGeom prst="rect">
                <a:avLst/>
              </a:prstGeom>
              <a:blipFill rotWithShape="0">
                <a:blip r:embed="rId21"/>
                <a:stretch>
                  <a:fillRect l="-2069" t="-674" r="-41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2807256" y="4254453"/>
                <a:ext cx="6336744" cy="2553007"/>
              </a:xfrm>
              <a:prstGeom prst="rect">
                <a:avLst/>
              </a:prstGeom>
            </p:spPr>
            <p:txBody>
              <a:bodyPr wrap="square">
                <a:spAutoFit/>
              </a:bodyPr>
              <a:lstStyle/>
              <a:p>
                <a:r>
                  <a:rPr lang="en-US" dirty="0" smtClean="0"/>
                  <a:t>Examples for increasing functions:</a:t>
                </a:r>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r>
                        <a:rPr lang="en-US" i="1">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+1</m:t>
                              </m:r>
                            </m:e>
                          </m:d>
                        </m:e>
                      </m:func>
                      <m:r>
                        <a:rPr lang="en-US" b="0" i="0" smtClean="0">
                          <a:latin typeface="Cambria Math" panose="02040503050406030204" pitchFamily="18" charset="0"/>
                        </a:rPr>
                        <m:t>, 1−</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r>
                            <m:rPr>
                              <m:sty m:val="p"/>
                            </m:rPr>
                            <a:rPr lang="en-US" b="0" i="0" smtClean="0">
                              <a:latin typeface="Cambria Math" panose="02040503050406030204" pitchFamily="18" charset="0"/>
                            </a:rPr>
                            <m:t>x</m:t>
                          </m:r>
                        </m:sup>
                      </m:sSup>
                    </m:oMath>
                  </m:oMathPara>
                </a14:m>
                <a:endParaRPr lang="en-US" b="0" dirty="0" smtClean="0"/>
              </a:p>
              <a:p>
                <a:r>
                  <a:rPr lang="en-US" dirty="0" smtClean="0"/>
                  <a:t>Examples for decreasing functions:</a:t>
                </a: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b="0" i="1" smtClean="0">
                                  <a:latin typeface="Cambria Math" panose="02040503050406030204" pitchFamily="18" charset="0"/>
                                </a:rPr>
                                <m:t>𝐾</m:t>
                              </m:r>
                            </m:e>
                            <m:sup>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r>
                        <a:rPr lang="en-US" i="1">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𝑥</m:t>
                          </m:r>
                        </m:sup>
                      </m:sSup>
                    </m:oMath>
                  </m:oMathPara>
                </a14:m>
                <a:endParaRPr lang="en-US" dirty="0" smtClean="0"/>
              </a:p>
              <a:p>
                <a:r>
                  <a:rPr lang="en-US" dirty="0" smtClean="0"/>
                  <a:t>Choices will depend on slope at 0 and whether slope decreases monotonically on the low-value side of the maximum or not</a:t>
                </a:r>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2807256" y="4254453"/>
                <a:ext cx="6336744" cy="2553007"/>
              </a:xfrm>
              <a:prstGeom prst="rect">
                <a:avLst/>
              </a:prstGeom>
              <a:blipFill rotWithShape="0">
                <a:blip r:embed="rId22"/>
                <a:stretch>
                  <a:fillRect l="-866" t="-1432" b="-2864"/>
                </a:stretch>
              </a:blipFill>
            </p:spPr>
            <p:txBody>
              <a:bodyPr/>
              <a:lstStyle/>
              <a:p>
                <a:r>
                  <a:rPr lang="en-US">
                    <a:noFill/>
                  </a:rPr>
                  <a:t> </a:t>
                </a:r>
              </a:p>
            </p:txBody>
          </p:sp>
        </mc:Fallback>
      </mc:AlternateContent>
    </p:spTree>
    <p:extLst>
      <p:ext uri="{BB962C8B-B14F-4D97-AF65-F5344CB8AC3E}">
        <p14:creationId xmlns:p14="http://schemas.microsoft.com/office/powerpoint/2010/main" val="957445226"/>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52537" y="640987"/>
                <a:ext cx="8137820" cy="677108"/>
              </a:xfrm>
              <a:prstGeom prst="rect">
                <a:avLst/>
              </a:prstGeom>
              <a:noFill/>
            </p:spPr>
            <p:txBody>
              <a:bodyPr wrap="square" rtlCol="0">
                <a:spAutoFit/>
              </a:bodyPr>
              <a:lstStyle/>
              <a:p>
                <a:r>
                  <a:rPr lang="en-US" sz="2000" dirty="0" smtClean="0"/>
                  <a:t>A bit more complicated</a:t>
                </a:r>
              </a:p>
              <a:p>
                <a:r>
                  <a:rPr lang="en-US" b="1" dirty="0" smtClean="0"/>
                  <a:t>Unimodal functions with values at 0 and </a:t>
                </a:r>
                <a14:m>
                  <m:oMath xmlns:m="http://schemas.openxmlformats.org/officeDocument/2006/math">
                    <m:r>
                      <a:rPr lang="en-US" b="1" i="1" dirty="0" smtClean="0">
                        <a:latin typeface="Cambria Math" panose="02040503050406030204" pitchFamily="18" charset="0"/>
                      </a:rPr>
                      <m:t>∞</m:t>
                    </m:r>
                  </m:oMath>
                </a14:m>
                <a:r>
                  <a:rPr lang="en-US" b="1" dirty="0" smtClean="0"/>
                  <a:t> bounded, </a:t>
                </a:r>
                <a14:m>
                  <m:oMath xmlns:m="http://schemas.openxmlformats.org/officeDocument/2006/math">
                    <m:r>
                      <a:rPr lang="en-US" b="1" i="0" dirty="0" smtClean="0">
                        <a:latin typeface="Cambria Math" panose="02040503050406030204" pitchFamily="18" charset="0"/>
                      </a:rPr>
                      <m:t>𝐬𝐥𝐨𝐩𝐞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r>
                      <a:rPr lang="en-US" b="1" i="1" dirty="0" smtClean="0">
                        <a:latin typeface="Cambria Math" panose="02040503050406030204" pitchFamily="18" charset="0"/>
                      </a:rPr>
                      <m:t>=</m:t>
                    </m:r>
                    <m:r>
                      <a:rPr lang="en-US" b="1" i="1" dirty="0" smtClean="0">
                        <a:latin typeface="Cambria Math" panose="02040503050406030204" pitchFamily="18" charset="0"/>
                      </a:rPr>
                      <m:t>𝟎</m:t>
                    </m:r>
                  </m:oMath>
                </a14:m>
                <a:endParaRPr lang="en-US" b="1"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52537" y="640987"/>
                <a:ext cx="8137820" cy="677108"/>
              </a:xfrm>
              <a:prstGeom prst="rect">
                <a:avLst/>
              </a:prstGeom>
              <a:blipFill rotWithShape="0">
                <a:blip r:embed="rId5"/>
                <a:stretch>
                  <a:fillRect l="-824" t="-3604" b="-13514"/>
                </a:stretch>
              </a:blipFill>
            </p:spPr>
            <p:txBody>
              <a:bodyPr/>
              <a:lstStyle/>
              <a:p>
                <a:r>
                  <a:rPr lang="en-US">
                    <a:noFill/>
                  </a:rPr>
                  <a:t> </a:t>
                </a:r>
              </a:p>
            </p:txBody>
          </p:sp>
        </mc:Fallback>
      </mc:AlternateContent>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grpSp>
        <p:nvGrpSpPr>
          <p:cNvPr id="14" name="Group 13"/>
          <p:cNvGrpSpPr/>
          <p:nvPr/>
        </p:nvGrpSpPr>
        <p:grpSpPr>
          <a:xfrm>
            <a:off x="5892928" y="3940472"/>
            <a:ext cx="3039844" cy="1553353"/>
            <a:chOff x="5344521" y="5172478"/>
            <a:chExt cx="3039844" cy="1553353"/>
          </a:xfrm>
        </p:grpSpPr>
        <p:sp>
          <p:nvSpPr>
            <p:cNvPr id="90" name="Freeform 89"/>
            <p:cNvSpPr/>
            <p:nvPr/>
          </p:nvSpPr>
          <p:spPr>
            <a:xfrm>
              <a:off x="5795306" y="5546785"/>
              <a:ext cx="1763500" cy="81964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819640">
                  <a:moveTo>
                    <a:pt x="0" y="495039"/>
                  </a:moveTo>
                  <a:cubicBezTo>
                    <a:pt x="155196" y="291606"/>
                    <a:pt x="283812" y="6575"/>
                    <a:pt x="402671" y="89"/>
                  </a:cubicBezTo>
                  <a:cubicBezTo>
                    <a:pt x="521530" y="-6397"/>
                    <a:pt x="601817" y="339598"/>
                    <a:pt x="713151" y="456121"/>
                  </a:cubicBezTo>
                  <a:cubicBezTo>
                    <a:pt x="824485" y="572644"/>
                    <a:pt x="934737" y="640721"/>
                    <a:pt x="1070676" y="699228"/>
                  </a:cubicBezTo>
                  <a:cubicBezTo>
                    <a:pt x="1206615" y="757735"/>
                    <a:pt x="1442099" y="800171"/>
                    <a:pt x="1528785" y="807162"/>
                  </a:cubicBezTo>
                  <a:cubicBezTo>
                    <a:pt x="1615471" y="814153"/>
                    <a:pt x="1788440" y="824977"/>
                    <a:pt x="1760477" y="816588"/>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4" name="TextBox 93"/>
                  <p:cNvSpPr txBox="1"/>
                  <p:nvPr/>
                </p:nvSpPr>
                <p:spPr>
                  <a:xfrm>
                    <a:off x="5769101" y="6009062"/>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5769101" y="6009062"/>
                    <a:ext cx="1117614" cy="338554"/>
                  </a:xfrm>
                  <a:prstGeom prst="rect">
                    <a:avLst/>
                  </a:prstGeom>
                  <a:blipFill rotWithShape="0">
                    <a:blip r:embed="rId18"/>
                    <a:stretch>
                      <a:fillRect b="-12727"/>
                    </a:stretch>
                  </a:blipFill>
                </p:spPr>
                <p:txBody>
                  <a:bodyPr/>
                  <a:lstStyle/>
                  <a:p>
                    <a:r>
                      <a:rPr lang="en-US">
                        <a:noFill/>
                      </a:rPr>
                      <a:t> </a:t>
                    </a:r>
                  </a:p>
                </p:txBody>
              </p:sp>
            </mc:Fallback>
          </mc:AlternateContent>
          <p:grpSp>
            <p:nvGrpSpPr>
              <p:cNvPr id="12" name="Group 11"/>
              <p:cNvGrpSpPr/>
              <p:nvPr/>
            </p:nvGrpSpPr>
            <p:grpSpPr>
              <a:xfrm>
                <a:off x="5344521" y="5172478"/>
                <a:ext cx="3039844" cy="1553353"/>
                <a:chOff x="5344521" y="5172478"/>
                <a:chExt cx="3039844" cy="1553353"/>
              </a:xfrm>
            </p:grpSpPr>
            <mc:AlternateContent xmlns:mc="http://schemas.openxmlformats.org/markup-compatibility/2006" xmlns:a14="http://schemas.microsoft.com/office/drawing/2010/main">
              <mc:Choice Requires="a14">
                <p:sp>
                  <p:nvSpPr>
                    <p:cNvPr id="93" name="TextBox 92"/>
                    <p:cNvSpPr txBox="1"/>
                    <p:nvPr/>
                  </p:nvSpPr>
                  <p:spPr>
                    <a:xfrm>
                      <a:off x="5738954" y="5172478"/>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3" name="TextBox 92"/>
                    <p:cNvSpPr txBox="1">
                      <a:spLocks noRot="1" noChangeAspect="1" noMove="1" noResize="1" noEditPoints="1" noAdjustHandles="1" noChangeArrowheads="1" noChangeShapeType="1" noTextEdit="1"/>
                    </p:cNvSpPr>
                    <p:nvPr/>
                  </p:nvSpPr>
                  <p:spPr>
                    <a:xfrm>
                      <a:off x="5738954" y="5172478"/>
                      <a:ext cx="1085554" cy="338554"/>
                    </a:xfrm>
                    <a:prstGeom prst="rect">
                      <a:avLst/>
                    </a:prstGeom>
                    <a:blipFill rotWithShape="0">
                      <a:blip r:embed="rId19"/>
                      <a:stretch>
                        <a:fillRect b="-12500"/>
                      </a:stretch>
                    </a:blipFill>
                  </p:spPr>
                  <p:txBody>
                    <a:bodyPr/>
                    <a:lstStyle/>
                    <a:p>
                      <a:r>
                        <a:rPr lang="en-US">
                          <a:noFill/>
                        </a:rPr>
                        <a:t> </a:t>
                      </a:r>
                    </a:p>
                  </p:txBody>
                </p:sp>
              </mc:Fallback>
            </mc:AlternateContent>
            <p:cxnSp>
              <p:nvCxnSpPr>
                <p:cNvPr id="99" name="Straight Arrow Connector 98"/>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5344521" y="5398979"/>
                  <a:ext cx="3039844" cy="1326852"/>
                  <a:chOff x="5344521" y="5398979"/>
                  <a:chExt cx="3039844" cy="1326852"/>
                </a:xfrm>
              </p:grpSpPr>
              <p:grpSp>
                <p:nvGrpSpPr>
                  <p:cNvPr id="69" name="Group 68"/>
                  <p:cNvGrpSpPr/>
                  <p:nvPr/>
                </p:nvGrpSpPr>
                <p:grpSpPr>
                  <a:xfrm>
                    <a:off x="5344521" y="5471058"/>
                    <a:ext cx="2430807" cy="1254773"/>
                    <a:chOff x="484188" y="1890273"/>
                    <a:chExt cx="2430807" cy="1254773"/>
                  </a:xfrm>
                </p:grpSpPr>
                <p:grpSp>
                  <p:nvGrpSpPr>
                    <p:cNvPr id="71" name="Group 70"/>
                    <p:cNvGrpSpPr/>
                    <p:nvPr/>
                  </p:nvGrpSpPr>
                  <p:grpSpPr>
                    <a:xfrm>
                      <a:off x="484188" y="1890273"/>
                      <a:ext cx="1717404" cy="1254773"/>
                      <a:chOff x="6553200" y="3124200"/>
                      <a:chExt cx="1717404" cy="1254773"/>
                    </a:xfrm>
                  </p:grpSpPr>
                  <p:grpSp>
                    <p:nvGrpSpPr>
                      <p:cNvPr id="73" name="Group 72"/>
                      <p:cNvGrpSpPr/>
                      <p:nvPr/>
                    </p:nvGrpSpPr>
                    <p:grpSpPr>
                      <a:xfrm>
                        <a:off x="6553200" y="3124200"/>
                        <a:ext cx="1717404" cy="1254773"/>
                        <a:chOff x="2221414" y="2672593"/>
                        <a:chExt cx="1717404" cy="1254773"/>
                      </a:xfrm>
                    </p:grpSpPr>
                    <p:grpSp>
                      <p:nvGrpSpPr>
                        <p:cNvPr id="75" name="Group 74"/>
                        <p:cNvGrpSpPr/>
                        <p:nvPr/>
                      </p:nvGrpSpPr>
                      <p:grpSpPr>
                        <a:xfrm>
                          <a:off x="2221414" y="2672593"/>
                          <a:ext cx="1656397" cy="914400"/>
                          <a:chOff x="2221414" y="2672593"/>
                          <a:chExt cx="1656397" cy="914400"/>
                        </a:xfrm>
                      </p:grpSpPr>
                      <p:grpSp>
                        <p:nvGrpSpPr>
                          <p:cNvPr id="84" name="Group 83"/>
                          <p:cNvGrpSpPr/>
                          <p:nvPr/>
                        </p:nvGrpSpPr>
                        <p:grpSpPr>
                          <a:xfrm>
                            <a:off x="2658611" y="2672593"/>
                            <a:ext cx="1219200" cy="914400"/>
                            <a:chOff x="2658611" y="2672593"/>
                            <a:chExt cx="1219200" cy="914400"/>
                          </a:xfrm>
                        </p:grpSpPr>
                        <p:cxnSp>
                          <p:nvCxnSpPr>
                            <p:cNvPr id="88" name="Straight Arrow Connector 8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76" name="TextBox 7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74" name="Straight Arrow Connector 73"/>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72" name="Straight Arrow Connector 71"/>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p:grpSp>
        <p:nvGrpSpPr>
          <p:cNvPr id="9" name="Group 8"/>
          <p:cNvGrpSpPr/>
          <p:nvPr/>
        </p:nvGrpSpPr>
        <p:grpSpPr>
          <a:xfrm>
            <a:off x="2664211" y="2636526"/>
            <a:ext cx="3022170" cy="1414428"/>
            <a:chOff x="5392912" y="3684981"/>
            <a:chExt cx="3022170" cy="1414428"/>
          </a:xfrm>
        </p:grpSpPr>
        <mc:AlternateContent xmlns:mc="http://schemas.openxmlformats.org/markup-compatibility/2006" xmlns:a14="http://schemas.microsoft.com/office/drawing/2010/main">
          <mc:Choice Requires="a14">
            <p:sp>
              <p:nvSpPr>
                <p:cNvPr id="91" name="TextBox 90"/>
                <p:cNvSpPr txBox="1"/>
                <p:nvPr/>
              </p:nvSpPr>
              <p:spPr>
                <a:xfrm>
                  <a:off x="5854394" y="3684981"/>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91" name="TextBox 90"/>
                <p:cNvSpPr txBox="1">
                  <a:spLocks noRot="1" noChangeAspect="1" noMove="1" noResize="1" noEditPoints="1" noAdjustHandles="1" noChangeArrowheads="1" noChangeShapeType="1" noTextEdit="1"/>
                </p:cNvSpPr>
                <p:nvPr/>
              </p:nvSpPr>
              <p:spPr>
                <a:xfrm>
                  <a:off x="5854394" y="3684981"/>
                  <a:ext cx="1085554" cy="338554"/>
                </a:xfrm>
                <a:prstGeom prst="rect">
                  <a:avLst/>
                </a:prstGeom>
                <a:blipFill rotWithShape="0">
                  <a:blip r:embed="rId20"/>
                  <a:stretch>
                    <a:fillRect b="-12727"/>
                  </a:stretch>
                </a:blipFill>
              </p:spPr>
              <p:txBody>
                <a:bodyPr/>
                <a:lstStyle/>
                <a:p>
                  <a:r>
                    <a:rPr lang="en-US">
                      <a:noFill/>
                    </a:rPr>
                    <a:t> </a:t>
                  </a:r>
                </a:p>
              </p:txBody>
            </p:sp>
          </mc:Fallback>
        </mc:AlternateContent>
        <p:cxnSp>
          <p:nvCxnSpPr>
            <p:cNvPr id="98" name="Straight Arrow Connector 97"/>
            <p:cNvCxnSpPr/>
            <p:nvPr/>
          </p:nvCxnSpPr>
          <p:spPr>
            <a:xfrm>
              <a:off x="6266797" y="400034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392912" y="3844636"/>
              <a:ext cx="3022170" cy="1254773"/>
              <a:chOff x="5392912" y="3844636"/>
              <a:chExt cx="3022170" cy="1254773"/>
            </a:xfrm>
          </p:grpSpPr>
          <p:grpSp>
            <p:nvGrpSpPr>
              <p:cNvPr id="3" name="Group 2"/>
              <p:cNvGrpSpPr/>
              <p:nvPr/>
            </p:nvGrpSpPr>
            <p:grpSpPr>
              <a:xfrm>
                <a:off x="5392912" y="3844636"/>
                <a:ext cx="2430807" cy="1254773"/>
                <a:chOff x="5362342" y="4477378"/>
                <a:chExt cx="2430807" cy="1254773"/>
              </a:xfrm>
            </p:grpSpPr>
            <p:grpSp>
              <p:nvGrpSpPr>
                <p:cNvPr id="122" name="Group 121"/>
                <p:cNvGrpSpPr/>
                <p:nvPr/>
              </p:nvGrpSpPr>
              <p:grpSpPr>
                <a:xfrm>
                  <a:off x="5362342" y="4477378"/>
                  <a:ext cx="2430807" cy="1254773"/>
                  <a:chOff x="484188" y="1890273"/>
                  <a:chExt cx="2430807" cy="1254773"/>
                </a:xfrm>
              </p:grpSpPr>
              <p:grpSp>
                <p:nvGrpSpPr>
                  <p:cNvPr id="124" name="Group 123"/>
                  <p:cNvGrpSpPr/>
                  <p:nvPr/>
                </p:nvGrpSpPr>
                <p:grpSpPr>
                  <a:xfrm>
                    <a:off x="484188" y="1890273"/>
                    <a:ext cx="1717404" cy="1254773"/>
                    <a:chOff x="6553200" y="3124200"/>
                    <a:chExt cx="1717404" cy="1254773"/>
                  </a:xfrm>
                </p:grpSpPr>
                <p:grpSp>
                  <p:nvGrpSpPr>
                    <p:cNvPr id="126" name="Group 125"/>
                    <p:cNvGrpSpPr/>
                    <p:nvPr/>
                  </p:nvGrpSpPr>
                  <p:grpSpPr>
                    <a:xfrm>
                      <a:off x="6553200" y="3124200"/>
                      <a:ext cx="1717404" cy="1254773"/>
                      <a:chOff x="2221414" y="2672593"/>
                      <a:chExt cx="1717404" cy="1254773"/>
                    </a:xfrm>
                  </p:grpSpPr>
                  <p:grpSp>
                    <p:nvGrpSpPr>
                      <p:cNvPr id="128" name="Group 127"/>
                      <p:cNvGrpSpPr/>
                      <p:nvPr/>
                    </p:nvGrpSpPr>
                    <p:grpSpPr>
                      <a:xfrm>
                        <a:off x="2221414" y="2672593"/>
                        <a:ext cx="1656397" cy="914400"/>
                        <a:chOff x="2221414" y="2672593"/>
                        <a:chExt cx="1656397" cy="914400"/>
                      </a:xfrm>
                    </p:grpSpPr>
                    <p:grpSp>
                      <p:nvGrpSpPr>
                        <p:cNvPr id="130" name="Group 129"/>
                        <p:cNvGrpSpPr/>
                        <p:nvPr/>
                      </p:nvGrpSpPr>
                      <p:grpSpPr>
                        <a:xfrm>
                          <a:off x="2658611" y="2672593"/>
                          <a:ext cx="1219200" cy="914400"/>
                          <a:chOff x="2658611" y="2672593"/>
                          <a:chExt cx="1219200" cy="914400"/>
                        </a:xfrm>
                      </p:grpSpPr>
                      <p:cxnSp>
                        <p:nvCxnSpPr>
                          <p:cNvPr id="132" name="Straight Arrow Connector 131"/>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1" name="TextBox 130"/>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29" name="TextBox 128"/>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27" name="Straight Arrow Connector 126"/>
                    <p:cNvCxnSpPr/>
                    <p:nvPr/>
                  </p:nvCxnSpPr>
                  <p:spPr>
                    <a:xfrm flipV="1">
                      <a:off x="7014865" y="3463629"/>
                      <a:ext cx="283478" cy="51774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a:xfrm>
                  <a:off x="5824007" y="4874030"/>
                  <a:ext cx="1623047" cy="496278"/>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3047" h="496278">
                      <a:moveTo>
                        <a:pt x="0" y="496278"/>
                      </a:moveTo>
                      <a:cubicBezTo>
                        <a:pt x="155196" y="292845"/>
                        <a:pt x="271244" y="25097"/>
                        <a:pt x="402671" y="1328"/>
                      </a:cubicBezTo>
                      <a:cubicBezTo>
                        <a:pt x="534098" y="-22441"/>
                        <a:pt x="672517" y="279562"/>
                        <a:pt x="788565" y="353665"/>
                      </a:cubicBezTo>
                      <a:cubicBezTo>
                        <a:pt x="904613" y="427768"/>
                        <a:pt x="991298" y="423573"/>
                        <a:pt x="1098957" y="445944"/>
                      </a:cubicBezTo>
                      <a:cubicBezTo>
                        <a:pt x="1206616" y="468315"/>
                        <a:pt x="1347831" y="480898"/>
                        <a:pt x="1434517" y="487889"/>
                      </a:cubicBezTo>
                      <a:cubicBezTo>
                        <a:pt x="1521203" y="494880"/>
                        <a:pt x="1647038" y="496278"/>
                        <a:pt x="1619075" y="487889"/>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8" name="TextBox 107"/>
              <p:cNvSpPr txBox="1"/>
              <p:nvPr/>
            </p:nvSpPr>
            <p:spPr>
              <a:xfrm>
                <a:off x="6335667" y="4052146"/>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7" name="Group 6"/>
          <p:cNvGrpSpPr/>
          <p:nvPr/>
        </p:nvGrpSpPr>
        <p:grpSpPr>
          <a:xfrm>
            <a:off x="5951279" y="1362380"/>
            <a:ext cx="3079981" cy="1254773"/>
            <a:chOff x="5410200" y="2411651"/>
            <a:chExt cx="3079981" cy="1254773"/>
          </a:xfrm>
        </p:grpSpPr>
        <p:cxnSp>
          <p:nvCxnSpPr>
            <p:cNvPr id="97" name="Straight Arrow Connector 96"/>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410200" y="2411651"/>
              <a:ext cx="3079981" cy="1254773"/>
              <a:chOff x="5410200" y="2411651"/>
              <a:chExt cx="3079981" cy="1254773"/>
            </a:xfrm>
          </p:grpSpPr>
          <p:grpSp>
            <p:nvGrpSpPr>
              <p:cNvPr id="2" name="Group 1"/>
              <p:cNvGrpSpPr/>
              <p:nvPr/>
            </p:nvGrpSpPr>
            <p:grpSpPr>
              <a:xfrm>
                <a:off x="5410200" y="2411651"/>
                <a:ext cx="2436644" cy="1254773"/>
                <a:chOff x="5346619" y="3175173"/>
                <a:chExt cx="2436644" cy="1254773"/>
              </a:xfrm>
            </p:grpSpPr>
            <p:grpSp>
              <p:nvGrpSpPr>
                <p:cNvPr id="85" name="Group 84"/>
                <p:cNvGrpSpPr/>
                <p:nvPr/>
              </p:nvGrpSpPr>
              <p:grpSpPr>
                <a:xfrm>
                  <a:off x="5346619" y="3175173"/>
                  <a:ext cx="2436644" cy="1254773"/>
                  <a:chOff x="484188" y="1890273"/>
                  <a:chExt cx="2436644" cy="1254773"/>
                </a:xfrm>
              </p:grpSpPr>
              <p:grpSp>
                <p:nvGrpSpPr>
                  <p:cNvPr id="87" name="Group 86"/>
                  <p:cNvGrpSpPr/>
                  <p:nvPr/>
                </p:nvGrpSpPr>
                <p:grpSpPr>
                  <a:xfrm>
                    <a:off x="484188" y="1890273"/>
                    <a:ext cx="1717404" cy="1254773"/>
                    <a:chOff x="6553200" y="3124200"/>
                    <a:chExt cx="1717404" cy="1254773"/>
                  </a:xfrm>
                </p:grpSpPr>
                <p:grpSp>
                  <p:nvGrpSpPr>
                    <p:cNvPr id="95" name="Group 94"/>
                    <p:cNvGrpSpPr/>
                    <p:nvPr/>
                  </p:nvGrpSpPr>
                  <p:grpSpPr>
                    <a:xfrm>
                      <a:off x="6553200" y="3124200"/>
                      <a:ext cx="1717404" cy="1254773"/>
                      <a:chOff x="2221414" y="2672593"/>
                      <a:chExt cx="1717404" cy="1254773"/>
                    </a:xfrm>
                  </p:grpSpPr>
                  <p:grpSp>
                    <p:nvGrpSpPr>
                      <p:cNvPr id="101" name="Group 100"/>
                      <p:cNvGrpSpPr/>
                      <p:nvPr/>
                    </p:nvGrpSpPr>
                    <p:grpSpPr>
                      <a:xfrm>
                        <a:off x="2221414" y="2672593"/>
                        <a:ext cx="1656397" cy="914400"/>
                        <a:chOff x="2221414" y="2672593"/>
                        <a:chExt cx="1656397" cy="914400"/>
                      </a:xfrm>
                    </p:grpSpPr>
                    <p:grpSp>
                      <p:nvGrpSpPr>
                        <p:cNvPr id="103" name="Group 102"/>
                        <p:cNvGrpSpPr/>
                        <p:nvPr/>
                      </p:nvGrpSpPr>
                      <p:grpSpPr>
                        <a:xfrm>
                          <a:off x="2658611" y="2672593"/>
                          <a:ext cx="1219200" cy="914400"/>
                          <a:chOff x="2658611" y="2672593"/>
                          <a:chExt cx="1219200" cy="914400"/>
                        </a:xfrm>
                      </p:grpSpPr>
                      <p:cxnSp>
                        <p:nvCxnSpPr>
                          <p:cNvPr id="105" name="Straight Arrow Connector 10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2" name="TextBox 10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96" name="Straight Arrow Connector 95"/>
                    <p:cNvCxnSpPr/>
                    <p:nvPr/>
                  </p:nvCxnSpPr>
                  <p:spPr>
                    <a:xfrm>
                      <a:off x="7014865" y="3810995"/>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92" name="Straight Arrow Connector 91"/>
                  <p:cNvCxnSpPr/>
                  <p:nvPr/>
                </p:nvCxnSpPr>
                <p:spPr>
                  <a:xfrm>
                    <a:off x="2311232" y="2562842"/>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8" name="Freeform 7"/>
                <p:cNvSpPr/>
                <p:nvPr/>
              </p:nvSpPr>
              <p:spPr>
                <a:xfrm>
                  <a:off x="5797869" y="3300817"/>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TextBox 108"/>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10" name="Group 109"/>
          <p:cNvGrpSpPr/>
          <p:nvPr/>
        </p:nvGrpSpPr>
        <p:grpSpPr>
          <a:xfrm>
            <a:off x="5912723" y="5661679"/>
            <a:ext cx="3118537" cy="1254773"/>
            <a:chOff x="5344521" y="5471058"/>
            <a:chExt cx="3118537" cy="1254773"/>
          </a:xfrm>
        </p:grpSpPr>
        <p:sp>
          <p:nvSpPr>
            <p:cNvPr id="111" name="Freeform 110"/>
            <p:cNvSpPr/>
            <p:nvPr/>
          </p:nvSpPr>
          <p:spPr>
            <a:xfrm flipV="1">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2" name="Group 111"/>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3" name="TextBox 112"/>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114" name="Group 113"/>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115" name="TextBox 114"/>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116" name="Straight Arrow Connector 115"/>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17" name="Group 116"/>
                <p:cNvGrpSpPr/>
                <p:nvPr/>
              </p:nvGrpSpPr>
              <p:grpSpPr>
                <a:xfrm>
                  <a:off x="5344521" y="5471058"/>
                  <a:ext cx="3118537" cy="1254773"/>
                  <a:chOff x="5344521" y="5471058"/>
                  <a:chExt cx="3118537" cy="1254773"/>
                </a:xfrm>
              </p:grpSpPr>
              <p:grpSp>
                <p:nvGrpSpPr>
                  <p:cNvPr id="118" name="Group 117"/>
                  <p:cNvGrpSpPr/>
                  <p:nvPr/>
                </p:nvGrpSpPr>
                <p:grpSpPr>
                  <a:xfrm>
                    <a:off x="5344521" y="5471058"/>
                    <a:ext cx="2790804" cy="1254773"/>
                    <a:chOff x="484188" y="1890273"/>
                    <a:chExt cx="2790804" cy="1254773"/>
                  </a:xfrm>
                </p:grpSpPr>
                <p:grpSp>
                  <p:nvGrpSpPr>
                    <p:cNvPr id="120" name="Group 119"/>
                    <p:cNvGrpSpPr/>
                    <p:nvPr/>
                  </p:nvGrpSpPr>
                  <p:grpSpPr>
                    <a:xfrm>
                      <a:off x="484188" y="1890273"/>
                      <a:ext cx="1717404" cy="1254773"/>
                      <a:chOff x="6553200" y="3124200"/>
                      <a:chExt cx="1717404" cy="1254773"/>
                    </a:xfrm>
                  </p:grpSpPr>
                  <p:grpSp>
                    <p:nvGrpSpPr>
                      <p:cNvPr id="123" name="Group 122"/>
                      <p:cNvGrpSpPr/>
                      <p:nvPr/>
                    </p:nvGrpSpPr>
                    <p:grpSpPr>
                      <a:xfrm>
                        <a:off x="6553200" y="3124200"/>
                        <a:ext cx="1717404" cy="1254773"/>
                        <a:chOff x="2221414" y="2672593"/>
                        <a:chExt cx="1717404" cy="1254773"/>
                      </a:xfrm>
                    </p:grpSpPr>
                    <p:grpSp>
                      <p:nvGrpSpPr>
                        <p:cNvPr id="135" name="Group 134"/>
                        <p:cNvGrpSpPr/>
                        <p:nvPr/>
                      </p:nvGrpSpPr>
                      <p:grpSpPr>
                        <a:xfrm>
                          <a:off x="2221414" y="2672593"/>
                          <a:ext cx="1656397" cy="914400"/>
                          <a:chOff x="2221414" y="2672593"/>
                          <a:chExt cx="1656397" cy="914400"/>
                        </a:xfrm>
                      </p:grpSpPr>
                      <p:grpSp>
                        <p:nvGrpSpPr>
                          <p:cNvPr id="137" name="Group 136"/>
                          <p:cNvGrpSpPr/>
                          <p:nvPr/>
                        </p:nvGrpSpPr>
                        <p:grpSpPr>
                          <a:xfrm>
                            <a:off x="2658611" y="2672593"/>
                            <a:ext cx="1219200" cy="914400"/>
                            <a:chOff x="2658611" y="2672593"/>
                            <a:chExt cx="1219200" cy="914400"/>
                          </a:xfrm>
                        </p:grpSpPr>
                        <p:cxnSp>
                          <p:nvCxnSpPr>
                            <p:cNvPr id="139" name="Straight Arrow Connector 13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8" name="TextBox 13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36" name="TextBox 13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34" name="Straight Arrow Connector 133"/>
                      <p:cNvCxnSpPr/>
                      <p:nvPr/>
                    </p:nvCxnSpPr>
                    <p:spPr>
                      <a:xfrm>
                        <a:off x="6997010" y="3364363"/>
                        <a:ext cx="283478" cy="52284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21" name="Straight Arrow Connector 120"/>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19" name="TextBox 118"/>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41" name="TextBox 140"/>
              <p:cNvSpPr txBox="1"/>
              <p:nvPr/>
            </p:nvSpPr>
            <p:spPr>
              <a:xfrm>
                <a:off x="7976208" y="308399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41" name="TextBox 140"/>
              <p:cNvSpPr txBox="1">
                <a:spLocks noRot="1" noChangeAspect="1" noMove="1" noResize="1" noEditPoints="1" noAdjustHandles="1" noChangeArrowheads="1" noChangeShapeType="1" noTextEdit="1"/>
              </p:cNvSpPr>
              <p:nvPr/>
            </p:nvSpPr>
            <p:spPr>
              <a:xfrm>
                <a:off x="7976208" y="3083990"/>
                <a:ext cx="1169294" cy="338554"/>
              </a:xfrm>
              <a:prstGeom prst="rect">
                <a:avLst/>
              </a:prstGeom>
              <a:blipFill rotWithShape="0">
                <a:blip r:embed="rId23"/>
                <a:stretch>
                  <a:fillRect/>
                </a:stretch>
              </a:blipFill>
            </p:spPr>
            <p:txBody>
              <a:bodyPr/>
              <a:lstStyle/>
              <a:p>
                <a:r>
                  <a:rPr lang="en-US">
                    <a:noFill/>
                  </a:rPr>
                  <a:t> </a:t>
                </a:r>
              </a:p>
            </p:txBody>
          </p:sp>
        </mc:Fallback>
      </mc:AlternateContent>
      <p:grpSp>
        <p:nvGrpSpPr>
          <p:cNvPr id="142" name="Group 141"/>
          <p:cNvGrpSpPr/>
          <p:nvPr/>
        </p:nvGrpSpPr>
        <p:grpSpPr>
          <a:xfrm>
            <a:off x="5976072" y="2464882"/>
            <a:ext cx="3039844" cy="1514876"/>
            <a:chOff x="5344521" y="5210955"/>
            <a:chExt cx="3039844" cy="1514876"/>
          </a:xfrm>
        </p:grpSpPr>
        <p:sp>
          <p:nvSpPr>
            <p:cNvPr id="143" name="Freeform 142"/>
            <p:cNvSpPr/>
            <p:nvPr/>
          </p:nvSpPr>
          <p:spPr>
            <a:xfrm>
              <a:off x="5795306" y="5546515"/>
              <a:ext cx="1763500" cy="662380"/>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500" h="662380">
                  <a:moveTo>
                    <a:pt x="0" y="495308"/>
                  </a:moveTo>
                  <a:cubicBezTo>
                    <a:pt x="155196" y="291875"/>
                    <a:pt x="283812" y="13129"/>
                    <a:pt x="402671" y="358"/>
                  </a:cubicBezTo>
                  <a:cubicBezTo>
                    <a:pt x="521530" y="-12413"/>
                    <a:pt x="601817" y="319442"/>
                    <a:pt x="713151" y="418683"/>
                  </a:cubicBezTo>
                  <a:cubicBezTo>
                    <a:pt x="824485" y="517924"/>
                    <a:pt x="934737" y="556149"/>
                    <a:pt x="1070676" y="595802"/>
                  </a:cubicBezTo>
                  <a:cubicBezTo>
                    <a:pt x="1206615" y="635455"/>
                    <a:pt x="1442099" y="649611"/>
                    <a:pt x="1528785" y="656602"/>
                  </a:cubicBezTo>
                  <a:cubicBezTo>
                    <a:pt x="1615471" y="663593"/>
                    <a:pt x="1788440" y="664990"/>
                    <a:pt x="1760477" y="656601"/>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5" name="TextBox 144"/>
                  <p:cNvSpPr txBox="1"/>
                  <p:nvPr/>
                </p:nvSpPr>
                <p:spPr>
                  <a:xfrm>
                    <a:off x="5769101" y="5925269"/>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69101" y="5925269"/>
                    <a:ext cx="1117614" cy="338554"/>
                  </a:xfrm>
                  <a:prstGeom prst="rect">
                    <a:avLst/>
                  </a:prstGeom>
                  <a:blipFill rotWithShape="0">
                    <a:blip r:embed="rId24"/>
                    <a:stretch>
                      <a:fillRect b="-12727"/>
                    </a:stretch>
                  </a:blipFill>
                </p:spPr>
                <p:txBody>
                  <a:bodyPr/>
                  <a:lstStyle/>
                  <a:p>
                    <a:r>
                      <a:rPr lang="en-US">
                        <a:noFill/>
                      </a:rPr>
                      <a:t> </a:t>
                    </a:r>
                  </a:p>
                </p:txBody>
              </p:sp>
            </mc:Fallback>
          </mc:AlternateContent>
          <p:grpSp>
            <p:nvGrpSpPr>
              <p:cNvPr id="146" name="Group 145"/>
              <p:cNvGrpSpPr/>
              <p:nvPr/>
            </p:nvGrpSpPr>
            <p:grpSpPr>
              <a:xfrm>
                <a:off x="5344521" y="5210955"/>
                <a:ext cx="3039844" cy="1514876"/>
                <a:chOff x="5344521" y="5210955"/>
                <a:chExt cx="3039844" cy="1514876"/>
              </a:xfrm>
            </p:grpSpPr>
            <mc:AlternateContent xmlns:mc="http://schemas.openxmlformats.org/markup-compatibility/2006" xmlns:a14="http://schemas.microsoft.com/office/drawing/2010/main">
              <mc:Choice Requires="a14">
                <p:sp>
                  <p:nvSpPr>
                    <p:cNvPr id="147" name="TextBox 146"/>
                    <p:cNvSpPr txBox="1"/>
                    <p:nvPr/>
                  </p:nvSpPr>
                  <p:spPr>
                    <a:xfrm>
                      <a:off x="5732296" y="5210955"/>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92D050"/>
                                </a:solidFill>
                                <a:latin typeface="Cambria Math" panose="02040503050406030204" pitchFamily="18" charset="0"/>
                              </a:rPr>
                              <m:t>𝐒𝐥𝐨𝐩𝐞</m:t>
                            </m:r>
                            <m:r>
                              <a:rPr lang="en-US" sz="1600" b="1" i="0" dirty="0" smtClean="0">
                                <a:solidFill>
                                  <a:srgbClr val="92D050"/>
                                </a:solidFill>
                                <a:latin typeface="Cambria Math" panose="02040503050406030204" pitchFamily="18" charset="0"/>
                              </a:rPr>
                              <m:t>(</m:t>
                            </m:r>
                            <m:r>
                              <a:rPr lang="en-US" sz="1600" b="1" i="0" dirty="0" smtClean="0">
                                <a:solidFill>
                                  <a:srgbClr val="92D050"/>
                                </a:solidFill>
                                <a:latin typeface="Cambria Math" panose="02040503050406030204" pitchFamily="18" charset="0"/>
                              </a:rPr>
                              <m:t>𝟎</m:t>
                            </m:r>
                            <m:r>
                              <a:rPr lang="en-US" sz="1600" b="1" i="0" dirty="0" smtClean="0">
                                <a:solidFill>
                                  <a:srgbClr val="92D05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732296" y="5210955"/>
                      <a:ext cx="1085554" cy="338554"/>
                    </a:xfrm>
                    <a:prstGeom prst="rect">
                      <a:avLst/>
                    </a:prstGeom>
                    <a:blipFill rotWithShape="0">
                      <a:blip r:embed="rId25"/>
                      <a:stretch>
                        <a:fillRect b="-12727"/>
                      </a:stretch>
                    </a:blipFill>
                  </p:spPr>
                  <p:txBody>
                    <a:bodyPr/>
                    <a:lstStyle/>
                    <a:p>
                      <a:r>
                        <a:rPr lang="en-US">
                          <a:noFill/>
                        </a:rPr>
                        <a:t> </a:t>
                      </a:r>
                    </a:p>
                  </p:txBody>
                </p:sp>
              </mc:Fallback>
            </mc:AlternateContent>
            <p:cxnSp>
              <p:nvCxnSpPr>
                <p:cNvPr id="148" name="Straight Arrow Connector 147"/>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49" name="Group 148"/>
                <p:cNvGrpSpPr/>
                <p:nvPr/>
              </p:nvGrpSpPr>
              <p:grpSpPr>
                <a:xfrm>
                  <a:off x="5344521" y="5398979"/>
                  <a:ext cx="3039844" cy="1326852"/>
                  <a:chOff x="5344521" y="5398979"/>
                  <a:chExt cx="3039844" cy="1326852"/>
                </a:xfrm>
              </p:grpSpPr>
              <p:grpSp>
                <p:nvGrpSpPr>
                  <p:cNvPr id="150" name="Group 149"/>
                  <p:cNvGrpSpPr/>
                  <p:nvPr/>
                </p:nvGrpSpPr>
                <p:grpSpPr>
                  <a:xfrm>
                    <a:off x="5344521" y="5471058"/>
                    <a:ext cx="2430807" cy="1254773"/>
                    <a:chOff x="484188" y="1890273"/>
                    <a:chExt cx="2430807" cy="1254773"/>
                  </a:xfrm>
                </p:grpSpPr>
                <p:grpSp>
                  <p:nvGrpSpPr>
                    <p:cNvPr id="152" name="Group 151"/>
                    <p:cNvGrpSpPr/>
                    <p:nvPr/>
                  </p:nvGrpSpPr>
                  <p:grpSpPr>
                    <a:xfrm>
                      <a:off x="484188" y="1890273"/>
                      <a:ext cx="1717404" cy="1254773"/>
                      <a:chOff x="6553200" y="3124200"/>
                      <a:chExt cx="1717404" cy="1254773"/>
                    </a:xfrm>
                  </p:grpSpPr>
                  <p:grpSp>
                    <p:nvGrpSpPr>
                      <p:cNvPr id="154" name="Group 153"/>
                      <p:cNvGrpSpPr/>
                      <p:nvPr/>
                    </p:nvGrpSpPr>
                    <p:grpSpPr>
                      <a:xfrm>
                        <a:off x="6553200" y="3124200"/>
                        <a:ext cx="1717404" cy="1254773"/>
                        <a:chOff x="2221414" y="2672593"/>
                        <a:chExt cx="1717404" cy="1254773"/>
                      </a:xfrm>
                    </p:grpSpPr>
                    <p:grpSp>
                      <p:nvGrpSpPr>
                        <p:cNvPr id="156" name="Group 155"/>
                        <p:cNvGrpSpPr/>
                        <p:nvPr/>
                      </p:nvGrpSpPr>
                      <p:grpSpPr>
                        <a:xfrm>
                          <a:off x="2221414" y="2672593"/>
                          <a:ext cx="1656397" cy="914400"/>
                          <a:chOff x="2221414" y="2672593"/>
                          <a:chExt cx="1656397" cy="914400"/>
                        </a:xfrm>
                      </p:grpSpPr>
                      <p:grpSp>
                        <p:nvGrpSpPr>
                          <p:cNvPr id="158" name="Group 157"/>
                          <p:cNvGrpSpPr/>
                          <p:nvPr/>
                        </p:nvGrpSpPr>
                        <p:grpSpPr>
                          <a:xfrm>
                            <a:off x="2658611" y="2672593"/>
                            <a:ext cx="1219200" cy="914400"/>
                            <a:chOff x="2658611" y="2672593"/>
                            <a:chExt cx="1219200" cy="914400"/>
                          </a:xfrm>
                        </p:grpSpPr>
                        <p:cxnSp>
                          <p:nvCxnSpPr>
                            <p:cNvPr id="160" name="Straight Arrow Connector 159"/>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59" name="TextBox 158"/>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7" name="TextBox 156"/>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55" name="Straight Arrow Connector 154"/>
                      <p:cNvCxnSpPr/>
                      <p:nvPr/>
                    </p:nvCxnSpPr>
                    <p:spPr>
                      <a:xfrm flipV="1">
                        <a:off x="7014865" y="3141464"/>
                        <a:ext cx="283478" cy="522846"/>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53" name="Straight Arrow Connector 152"/>
                    <p:cNvCxnSpPr/>
                    <p:nvPr/>
                  </p:nvCxnSpPr>
                  <p:spPr>
                    <a:xfrm>
                      <a:off x="2305395" y="262556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51" name="TextBox 150"/>
                  <p:cNvSpPr txBox="1"/>
                  <p:nvPr/>
                </p:nvSpPr>
                <p:spPr>
                  <a:xfrm>
                    <a:off x="6304950" y="5398979"/>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grpSp>
      <mc:AlternateContent xmlns:mc="http://schemas.openxmlformats.org/markup-compatibility/2006" xmlns:a14="http://schemas.microsoft.com/office/drawing/2010/main">
        <mc:Choice Requires="a14">
          <p:sp>
            <p:nvSpPr>
              <p:cNvPr id="162" name="TextBox 161"/>
              <p:cNvSpPr txBox="1"/>
              <p:nvPr/>
            </p:nvSpPr>
            <p:spPr>
              <a:xfrm>
                <a:off x="7803276" y="5749773"/>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162" name="TextBox 161"/>
              <p:cNvSpPr txBox="1">
                <a:spLocks noRot="1" noChangeAspect="1" noMove="1" noResize="1" noEditPoints="1" noAdjustHandles="1" noChangeArrowheads="1" noChangeShapeType="1" noTextEdit="1"/>
              </p:cNvSpPr>
              <p:nvPr/>
            </p:nvSpPr>
            <p:spPr>
              <a:xfrm>
                <a:off x="7803276" y="5749773"/>
                <a:ext cx="1169294" cy="338554"/>
              </a:xfrm>
              <a:prstGeom prst="rect">
                <a:avLst/>
              </a:prstGeom>
              <a:blipFill rotWithShape="0">
                <a:blip r:embed="rId26"/>
                <a:stretch>
                  <a:fillRect/>
                </a:stretch>
              </a:blipFill>
            </p:spPr>
            <p:txBody>
              <a:bodyPr/>
              <a:lstStyle/>
              <a:p>
                <a:r>
                  <a:rPr lang="en-US">
                    <a:noFill/>
                  </a:rPr>
                  <a:t> </a:t>
                </a:r>
              </a:p>
            </p:txBody>
          </p:sp>
        </mc:Fallback>
      </mc:AlternateContent>
      <p:grpSp>
        <p:nvGrpSpPr>
          <p:cNvPr id="163" name="Group 162"/>
          <p:cNvGrpSpPr/>
          <p:nvPr/>
        </p:nvGrpSpPr>
        <p:grpSpPr>
          <a:xfrm>
            <a:off x="2657302" y="4195128"/>
            <a:ext cx="3079981" cy="1254773"/>
            <a:chOff x="5410200" y="2411651"/>
            <a:chExt cx="3079981" cy="1254773"/>
          </a:xfrm>
        </p:grpSpPr>
        <p:cxnSp>
          <p:nvCxnSpPr>
            <p:cNvPr id="164" name="Straight Arrow Connector 163"/>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65" name="Group 164"/>
            <p:cNvGrpSpPr/>
            <p:nvPr/>
          </p:nvGrpSpPr>
          <p:grpSpPr>
            <a:xfrm>
              <a:off x="5410200" y="2411651"/>
              <a:ext cx="3079981" cy="1254773"/>
              <a:chOff x="5410200" y="2411651"/>
              <a:chExt cx="3079981" cy="1254773"/>
            </a:xfrm>
          </p:grpSpPr>
          <p:grpSp>
            <p:nvGrpSpPr>
              <p:cNvPr id="166" name="Group 165"/>
              <p:cNvGrpSpPr/>
              <p:nvPr/>
            </p:nvGrpSpPr>
            <p:grpSpPr>
              <a:xfrm>
                <a:off x="5410200" y="2411651"/>
                <a:ext cx="2430807" cy="1254773"/>
                <a:chOff x="5346619" y="3175173"/>
                <a:chExt cx="2430807" cy="1254773"/>
              </a:xfrm>
            </p:grpSpPr>
            <p:grpSp>
              <p:nvGrpSpPr>
                <p:cNvPr id="168" name="Group 167"/>
                <p:cNvGrpSpPr/>
                <p:nvPr/>
              </p:nvGrpSpPr>
              <p:grpSpPr>
                <a:xfrm>
                  <a:off x="5346619" y="3175173"/>
                  <a:ext cx="2430807" cy="1254773"/>
                  <a:chOff x="484188" y="1890273"/>
                  <a:chExt cx="2430807" cy="1254773"/>
                </a:xfrm>
              </p:grpSpPr>
              <p:grpSp>
                <p:nvGrpSpPr>
                  <p:cNvPr id="170" name="Group 169"/>
                  <p:cNvGrpSpPr/>
                  <p:nvPr/>
                </p:nvGrpSpPr>
                <p:grpSpPr>
                  <a:xfrm>
                    <a:off x="484188" y="1890273"/>
                    <a:ext cx="1717404" cy="1254773"/>
                    <a:chOff x="6553200" y="3124200"/>
                    <a:chExt cx="1717404" cy="1254773"/>
                  </a:xfrm>
                </p:grpSpPr>
                <p:grpSp>
                  <p:nvGrpSpPr>
                    <p:cNvPr id="172" name="Group 171"/>
                    <p:cNvGrpSpPr/>
                    <p:nvPr/>
                  </p:nvGrpSpPr>
                  <p:grpSpPr>
                    <a:xfrm>
                      <a:off x="6553200" y="3124200"/>
                      <a:ext cx="1717404" cy="1254773"/>
                      <a:chOff x="2221414" y="2672593"/>
                      <a:chExt cx="1717404" cy="1254773"/>
                    </a:xfrm>
                  </p:grpSpPr>
                  <p:grpSp>
                    <p:nvGrpSpPr>
                      <p:cNvPr id="174" name="Group 173"/>
                      <p:cNvGrpSpPr/>
                      <p:nvPr/>
                    </p:nvGrpSpPr>
                    <p:grpSpPr>
                      <a:xfrm>
                        <a:off x="2221414" y="2672593"/>
                        <a:ext cx="1656397" cy="914400"/>
                        <a:chOff x="2221414" y="2672593"/>
                        <a:chExt cx="1656397" cy="914400"/>
                      </a:xfrm>
                    </p:grpSpPr>
                    <p:grpSp>
                      <p:nvGrpSpPr>
                        <p:cNvPr id="176" name="Group 175"/>
                        <p:cNvGrpSpPr/>
                        <p:nvPr/>
                      </p:nvGrpSpPr>
                      <p:grpSpPr>
                        <a:xfrm>
                          <a:off x="2658611" y="2672593"/>
                          <a:ext cx="1219200" cy="914400"/>
                          <a:chOff x="2658611" y="2672593"/>
                          <a:chExt cx="1219200" cy="914400"/>
                        </a:xfrm>
                      </p:grpSpPr>
                      <p:cxnSp>
                        <p:nvCxnSpPr>
                          <p:cNvPr id="178" name="Straight Arrow Connector 17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7" name="TextBox 17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75" name="TextBox 17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73" name="Straight Arrow Connector 172"/>
                    <p:cNvCxnSpPr/>
                    <p:nvPr/>
                  </p:nvCxnSpPr>
                  <p:spPr>
                    <a:xfrm>
                      <a:off x="7014865" y="3763903"/>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71" name="Straight Arrow Connector 170"/>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69" name="Freeform 168"/>
                <p:cNvSpPr/>
                <p:nvPr/>
              </p:nvSpPr>
              <p:spPr>
                <a:xfrm>
                  <a:off x="5797404" y="3273951"/>
                  <a:ext cx="1757534" cy="779269"/>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75794 w 1757534"/>
                    <a:gd name="connsiteY6" fmla="*/ 503968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375794 w 1757534"/>
                    <a:gd name="connsiteY5" fmla="*/ 503968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80485 w 1757534"/>
                    <a:gd name="connsiteY5" fmla="*/ 583867 h 779176"/>
                    <a:gd name="connsiteX6" fmla="*/ 1340284 w 1757534"/>
                    <a:gd name="connsiteY6" fmla="*/ 699277 h 779176"/>
                    <a:gd name="connsiteX7" fmla="*/ 1757534 w 1757534"/>
                    <a:gd name="connsiteY7" fmla="*/ 779176 h 779176"/>
                    <a:gd name="connsiteX0" fmla="*/ 0 w 1757534"/>
                    <a:gd name="connsiteY0" fmla="*/ 520746 h 779176"/>
                    <a:gd name="connsiteX1" fmla="*/ 234891 w 1757534"/>
                    <a:gd name="connsiteY1" fmla="*/ 520746 h 779176"/>
                    <a:gd name="connsiteX2" fmla="*/ 511728 w 1757534"/>
                    <a:gd name="connsiteY2" fmla="*/ 628 h 779176"/>
                    <a:gd name="connsiteX3" fmla="*/ 788565 w 1757534"/>
                    <a:gd name="connsiteY3" fmla="*/ 411689 h 779176"/>
                    <a:gd name="connsiteX4" fmla="*/ 998290 w 1757534"/>
                    <a:gd name="connsiteY4" fmla="*/ 487190 h 779176"/>
                    <a:gd name="connsiteX5" fmla="*/ 1118342 w 1757534"/>
                    <a:gd name="connsiteY5" fmla="*/ 637133 h 779176"/>
                    <a:gd name="connsiteX6" fmla="*/ 1340284 w 1757534"/>
                    <a:gd name="connsiteY6" fmla="*/ 699277 h 779176"/>
                    <a:gd name="connsiteX7" fmla="*/ 1757534 w 1757534"/>
                    <a:gd name="connsiteY7" fmla="*/ 779176 h 779176"/>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37226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699370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 name="connsiteX0" fmla="*/ 0 w 1757534"/>
                    <a:gd name="connsiteY0" fmla="*/ 520839 h 779269"/>
                    <a:gd name="connsiteX1" fmla="*/ 234891 w 1757534"/>
                    <a:gd name="connsiteY1" fmla="*/ 520839 h 779269"/>
                    <a:gd name="connsiteX2" fmla="*/ 511728 w 1757534"/>
                    <a:gd name="connsiteY2" fmla="*/ 721 h 779269"/>
                    <a:gd name="connsiteX3" fmla="*/ 788565 w 1757534"/>
                    <a:gd name="connsiteY3" fmla="*/ 411782 h 779269"/>
                    <a:gd name="connsiteX4" fmla="*/ 927269 w 1757534"/>
                    <a:gd name="connsiteY4" fmla="*/ 593815 h 779269"/>
                    <a:gd name="connsiteX5" fmla="*/ 1118342 w 1757534"/>
                    <a:gd name="connsiteY5" fmla="*/ 690492 h 779269"/>
                    <a:gd name="connsiteX6" fmla="*/ 1340284 w 1757534"/>
                    <a:gd name="connsiteY6" fmla="*/ 752637 h 779269"/>
                    <a:gd name="connsiteX7" fmla="*/ 1757534 w 1757534"/>
                    <a:gd name="connsiteY7" fmla="*/ 779269 h 77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57534" h="779269">
                      <a:moveTo>
                        <a:pt x="0" y="520839"/>
                      </a:moveTo>
                      <a:cubicBezTo>
                        <a:pt x="32856" y="568376"/>
                        <a:pt x="149603" y="540414"/>
                        <a:pt x="234891" y="520839"/>
                      </a:cubicBezTo>
                      <a:cubicBezTo>
                        <a:pt x="320179" y="501264"/>
                        <a:pt x="419449" y="18897"/>
                        <a:pt x="511728" y="721"/>
                      </a:cubicBezTo>
                      <a:cubicBezTo>
                        <a:pt x="604007" y="-17455"/>
                        <a:pt x="719308" y="312933"/>
                        <a:pt x="788565" y="411782"/>
                      </a:cubicBezTo>
                      <a:cubicBezTo>
                        <a:pt x="857822" y="510631"/>
                        <a:pt x="872306" y="547363"/>
                        <a:pt x="927269" y="593815"/>
                      </a:cubicBezTo>
                      <a:cubicBezTo>
                        <a:pt x="982232" y="640267"/>
                        <a:pt x="1118342" y="690492"/>
                        <a:pt x="1118342" y="690492"/>
                      </a:cubicBezTo>
                      <a:lnTo>
                        <a:pt x="1340284" y="752637"/>
                      </a:lnTo>
                      <a:lnTo>
                        <a:pt x="1757534" y="779269"/>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7" name="TextBox 166"/>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80" name="Group 179"/>
          <p:cNvGrpSpPr/>
          <p:nvPr/>
        </p:nvGrpSpPr>
        <p:grpSpPr>
          <a:xfrm>
            <a:off x="2637887" y="1389012"/>
            <a:ext cx="3079981" cy="1254773"/>
            <a:chOff x="5410200" y="2411651"/>
            <a:chExt cx="3079981" cy="1254773"/>
          </a:xfrm>
        </p:grpSpPr>
        <p:cxnSp>
          <p:nvCxnSpPr>
            <p:cNvPr id="181" name="Straight Arrow Connector 180"/>
            <p:cNvCxnSpPr/>
            <p:nvPr/>
          </p:nvCxnSpPr>
          <p:spPr>
            <a:xfrm>
              <a:off x="6368264" y="2516713"/>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182" name="Group 181"/>
            <p:cNvGrpSpPr/>
            <p:nvPr/>
          </p:nvGrpSpPr>
          <p:grpSpPr>
            <a:xfrm>
              <a:off x="5410200" y="2411651"/>
              <a:ext cx="3079981" cy="1254773"/>
              <a:chOff x="5410200" y="2411651"/>
              <a:chExt cx="3079981" cy="1254773"/>
            </a:xfrm>
          </p:grpSpPr>
          <p:grpSp>
            <p:nvGrpSpPr>
              <p:cNvPr id="183" name="Group 182"/>
              <p:cNvGrpSpPr/>
              <p:nvPr/>
            </p:nvGrpSpPr>
            <p:grpSpPr>
              <a:xfrm>
                <a:off x="5410200" y="2411651"/>
                <a:ext cx="2430807" cy="1254773"/>
                <a:chOff x="5346619" y="3175173"/>
                <a:chExt cx="2430807" cy="1254773"/>
              </a:xfrm>
            </p:grpSpPr>
            <p:grpSp>
              <p:nvGrpSpPr>
                <p:cNvPr id="185" name="Group 184"/>
                <p:cNvGrpSpPr/>
                <p:nvPr/>
              </p:nvGrpSpPr>
              <p:grpSpPr>
                <a:xfrm>
                  <a:off x="5346619" y="3175173"/>
                  <a:ext cx="2430807" cy="1254773"/>
                  <a:chOff x="484188" y="1890273"/>
                  <a:chExt cx="2430807" cy="1254773"/>
                </a:xfrm>
              </p:grpSpPr>
              <p:grpSp>
                <p:nvGrpSpPr>
                  <p:cNvPr id="187" name="Group 186"/>
                  <p:cNvGrpSpPr/>
                  <p:nvPr/>
                </p:nvGrpSpPr>
                <p:grpSpPr>
                  <a:xfrm>
                    <a:off x="484188" y="1890273"/>
                    <a:ext cx="1717404" cy="1254773"/>
                    <a:chOff x="6553200" y="3124200"/>
                    <a:chExt cx="1717404" cy="1254773"/>
                  </a:xfrm>
                </p:grpSpPr>
                <p:grpSp>
                  <p:nvGrpSpPr>
                    <p:cNvPr id="189" name="Group 188"/>
                    <p:cNvGrpSpPr/>
                    <p:nvPr/>
                  </p:nvGrpSpPr>
                  <p:grpSpPr>
                    <a:xfrm>
                      <a:off x="6553200" y="3124200"/>
                      <a:ext cx="1717404" cy="1254773"/>
                      <a:chOff x="2221414" y="2672593"/>
                      <a:chExt cx="1717404" cy="1254773"/>
                    </a:xfrm>
                  </p:grpSpPr>
                  <p:grpSp>
                    <p:nvGrpSpPr>
                      <p:cNvPr id="191" name="Group 190"/>
                      <p:cNvGrpSpPr/>
                      <p:nvPr/>
                    </p:nvGrpSpPr>
                    <p:grpSpPr>
                      <a:xfrm>
                        <a:off x="2221414" y="2672593"/>
                        <a:ext cx="1656397" cy="914400"/>
                        <a:chOff x="2221414" y="2672593"/>
                        <a:chExt cx="1656397" cy="914400"/>
                      </a:xfrm>
                    </p:grpSpPr>
                    <p:grpSp>
                      <p:nvGrpSpPr>
                        <p:cNvPr id="193" name="Group 192"/>
                        <p:cNvGrpSpPr/>
                        <p:nvPr/>
                      </p:nvGrpSpPr>
                      <p:grpSpPr>
                        <a:xfrm>
                          <a:off x="2658611" y="2672593"/>
                          <a:ext cx="1219200" cy="914400"/>
                          <a:chOff x="2658611" y="2672593"/>
                          <a:chExt cx="1219200" cy="914400"/>
                        </a:xfrm>
                      </p:grpSpPr>
                      <p:cxnSp>
                        <p:nvCxnSpPr>
                          <p:cNvPr id="195" name="Straight Arrow Connector 19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4" name="TextBox 19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92" name="TextBox 19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90" name="Straight Arrow Connector 18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8" name="Straight Arrow Connector 187"/>
                  <p:cNvCxnSpPr/>
                  <p:nvPr/>
                </p:nvCxnSpPr>
                <p:spPr>
                  <a:xfrm>
                    <a:off x="2305395" y="2804673"/>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Freeform 185"/>
                <p:cNvSpPr/>
                <p:nvPr/>
              </p:nvSpPr>
              <p:spPr>
                <a:xfrm>
                  <a:off x="5796793" y="3522748"/>
                  <a:ext cx="1375794" cy="546925"/>
                </a:xfrm>
                <a:custGeom>
                  <a:avLst/>
                  <a:gdLst>
                    <a:gd name="connsiteX0" fmla="*/ 0 w 1375794"/>
                    <a:gd name="connsiteY0" fmla="*/ 520583 h 577163"/>
                    <a:gd name="connsiteX1" fmla="*/ 151001 w 1375794"/>
                    <a:gd name="connsiteY1" fmla="*/ 528972 h 577163"/>
                    <a:gd name="connsiteX2" fmla="*/ 511728 w 1375794"/>
                    <a:gd name="connsiteY2" fmla="*/ 465 h 577163"/>
                    <a:gd name="connsiteX3" fmla="*/ 796954 w 1375794"/>
                    <a:gd name="connsiteY3" fmla="*/ 436693 h 577163"/>
                    <a:gd name="connsiteX4" fmla="*/ 998290 w 1375794"/>
                    <a:gd name="connsiteY4" fmla="*/ 487027 h 577163"/>
                    <a:gd name="connsiteX5" fmla="*/ 1375794 w 1375794"/>
                    <a:gd name="connsiteY5" fmla="*/ 503805 h 577163"/>
                    <a:gd name="connsiteX6" fmla="*/ 1375794 w 1375794"/>
                    <a:gd name="connsiteY6" fmla="*/ 503805 h 577163"/>
                    <a:gd name="connsiteX7" fmla="*/ 1375794 w 1375794"/>
                    <a:gd name="connsiteY7" fmla="*/ 503805 h 577163"/>
                    <a:gd name="connsiteX0" fmla="*/ 0 w 1375794"/>
                    <a:gd name="connsiteY0" fmla="*/ 520118 h 539450"/>
                    <a:gd name="connsiteX1" fmla="*/ 184557 w 1375794"/>
                    <a:gd name="connsiteY1" fmla="*/ 436228 h 539450"/>
                    <a:gd name="connsiteX2" fmla="*/ 511728 w 1375794"/>
                    <a:gd name="connsiteY2" fmla="*/ 0 h 539450"/>
                    <a:gd name="connsiteX3" fmla="*/ 796954 w 1375794"/>
                    <a:gd name="connsiteY3" fmla="*/ 436228 h 539450"/>
                    <a:gd name="connsiteX4" fmla="*/ 998290 w 1375794"/>
                    <a:gd name="connsiteY4" fmla="*/ 486562 h 539450"/>
                    <a:gd name="connsiteX5" fmla="*/ 1375794 w 1375794"/>
                    <a:gd name="connsiteY5" fmla="*/ 503340 h 539450"/>
                    <a:gd name="connsiteX6" fmla="*/ 1375794 w 1375794"/>
                    <a:gd name="connsiteY6" fmla="*/ 503340 h 539450"/>
                    <a:gd name="connsiteX7" fmla="*/ 1375794 w 1375794"/>
                    <a:gd name="connsiteY7" fmla="*/ 503340 h 539450"/>
                    <a:gd name="connsiteX0" fmla="*/ 0 w 1375794"/>
                    <a:gd name="connsiteY0" fmla="*/ 520157 h 539489"/>
                    <a:gd name="connsiteX1" fmla="*/ 184557 w 1375794"/>
                    <a:gd name="connsiteY1" fmla="*/ 436267 h 539489"/>
                    <a:gd name="connsiteX2" fmla="*/ 511728 w 1375794"/>
                    <a:gd name="connsiteY2" fmla="*/ 39 h 539489"/>
                    <a:gd name="connsiteX3" fmla="*/ 788565 w 1375794"/>
                    <a:gd name="connsiteY3" fmla="*/ 411100 h 539489"/>
                    <a:gd name="connsiteX4" fmla="*/ 998290 w 1375794"/>
                    <a:gd name="connsiteY4" fmla="*/ 486601 h 539489"/>
                    <a:gd name="connsiteX5" fmla="*/ 1375794 w 1375794"/>
                    <a:gd name="connsiteY5" fmla="*/ 503379 h 539489"/>
                    <a:gd name="connsiteX6" fmla="*/ 1375794 w 1375794"/>
                    <a:gd name="connsiteY6" fmla="*/ 503379 h 539489"/>
                    <a:gd name="connsiteX7" fmla="*/ 1375794 w 1375794"/>
                    <a:gd name="connsiteY7" fmla="*/ 503379 h 539489"/>
                    <a:gd name="connsiteX0" fmla="*/ 0 w 1375794"/>
                    <a:gd name="connsiteY0" fmla="*/ 520154 h 539486"/>
                    <a:gd name="connsiteX1" fmla="*/ 184557 w 1375794"/>
                    <a:gd name="connsiteY1" fmla="*/ 436264 h 539486"/>
                    <a:gd name="connsiteX2" fmla="*/ 511728 w 1375794"/>
                    <a:gd name="connsiteY2" fmla="*/ 36 h 539486"/>
                    <a:gd name="connsiteX3" fmla="*/ 788565 w 1375794"/>
                    <a:gd name="connsiteY3" fmla="*/ 411097 h 539486"/>
                    <a:gd name="connsiteX4" fmla="*/ 998290 w 1375794"/>
                    <a:gd name="connsiteY4" fmla="*/ 486598 h 539486"/>
                    <a:gd name="connsiteX5" fmla="*/ 1375794 w 1375794"/>
                    <a:gd name="connsiteY5" fmla="*/ 503376 h 539486"/>
                    <a:gd name="connsiteX6" fmla="*/ 1375794 w 1375794"/>
                    <a:gd name="connsiteY6" fmla="*/ 503376 h 539486"/>
                    <a:gd name="connsiteX7" fmla="*/ 1375794 w 1375794"/>
                    <a:gd name="connsiteY7" fmla="*/ 503376 h 539486"/>
                    <a:gd name="connsiteX0" fmla="*/ 0 w 1375794"/>
                    <a:gd name="connsiteY0" fmla="*/ 520746 h 572108"/>
                    <a:gd name="connsiteX1" fmla="*/ 234891 w 1375794"/>
                    <a:gd name="connsiteY1" fmla="*/ 520746 h 572108"/>
                    <a:gd name="connsiteX2" fmla="*/ 511728 w 1375794"/>
                    <a:gd name="connsiteY2" fmla="*/ 628 h 572108"/>
                    <a:gd name="connsiteX3" fmla="*/ 788565 w 1375794"/>
                    <a:gd name="connsiteY3" fmla="*/ 411689 h 572108"/>
                    <a:gd name="connsiteX4" fmla="*/ 998290 w 1375794"/>
                    <a:gd name="connsiteY4" fmla="*/ 487190 h 572108"/>
                    <a:gd name="connsiteX5" fmla="*/ 1375794 w 1375794"/>
                    <a:gd name="connsiteY5" fmla="*/ 503968 h 572108"/>
                    <a:gd name="connsiteX6" fmla="*/ 1375794 w 1375794"/>
                    <a:gd name="connsiteY6" fmla="*/ 503968 h 572108"/>
                    <a:gd name="connsiteX7" fmla="*/ 1375794 w 1375794"/>
                    <a:gd name="connsiteY7" fmla="*/ 503968 h 572108"/>
                    <a:gd name="connsiteX0" fmla="*/ 0 w 1375794"/>
                    <a:gd name="connsiteY0" fmla="*/ 520746 h 546925"/>
                    <a:gd name="connsiteX1" fmla="*/ 234891 w 1375794"/>
                    <a:gd name="connsiteY1" fmla="*/ 520746 h 546925"/>
                    <a:gd name="connsiteX2" fmla="*/ 511728 w 1375794"/>
                    <a:gd name="connsiteY2" fmla="*/ 628 h 546925"/>
                    <a:gd name="connsiteX3" fmla="*/ 788565 w 1375794"/>
                    <a:gd name="connsiteY3" fmla="*/ 411689 h 546925"/>
                    <a:gd name="connsiteX4" fmla="*/ 998290 w 1375794"/>
                    <a:gd name="connsiteY4" fmla="*/ 487190 h 546925"/>
                    <a:gd name="connsiteX5" fmla="*/ 1375794 w 1375794"/>
                    <a:gd name="connsiteY5" fmla="*/ 503968 h 546925"/>
                    <a:gd name="connsiteX6" fmla="*/ 1375794 w 1375794"/>
                    <a:gd name="connsiteY6" fmla="*/ 503968 h 546925"/>
                    <a:gd name="connsiteX7" fmla="*/ 1375794 w 1375794"/>
                    <a:gd name="connsiteY7" fmla="*/ 503968 h 54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5794" h="546925">
                      <a:moveTo>
                        <a:pt x="0" y="520746"/>
                      </a:moveTo>
                      <a:cubicBezTo>
                        <a:pt x="32856" y="568283"/>
                        <a:pt x="149603" y="540321"/>
                        <a:pt x="234891" y="520746"/>
                      </a:cubicBezTo>
                      <a:cubicBezTo>
                        <a:pt x="320179" y="501171"/>
                        <a:pt x="419449" y="18804"/>
                        <a:pt x="511728" y="628"/>
                      </a:cubicBezTo>
                      <a:cubicBezTo>
                        <a:pt x="604007" y="-17548"/>
                        <a:pt x="690693" y="364151"/>
                        <a:pt x="788565" y="411689"/>
                      </a:cubicBezTo>
                      <a:cubicBezTo>
                        <a:pt x="886437" y="459227"/>
                        <a:pt x="900419" y="471810"/>
                        <a:pt x="998290" y="487190"/>
                      </a:cubicBezTo>
                      <a:cubicBezTo>
                        <a:pt x="1096162" y="502570"/>
                        <a:pt x="1375794" y="503968"/>
                        <a:pt x="1375794" y="503968"/>
                      </a:cubicBezTo>
                      <a:lnTo>
                        <a:pt x="1375794" y="503968"/>
                      </a:lnTo>
                      <a:lnTo>
                        <a:pt x="1375794" y="503968"/>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p:cNvSpPr txBox="1"/>
              <p:nvPr/>
            </p:nvSpPr>
            <p:spPr>
              <a:xfrm>
                <a:off x="6410766" y="2571830"/>
                <a:ext cx="2079415" cy="338554"/>
              </a:xfrm>
              <a:prstGeom prst="rect">
                <a:avLst/>
              </a:prstGeom>
              <a:noFill/>
            </p:spPr>
            <p:txBody>
              <a:bodyPr wrap="none" rtlCol="0">
                <a:spAutoFit/>
              </a:bodyPr>
              <a:lstStyle/>
              <a:p>
                <a:r>
                  <a:rPr lang="en-US" sz="1600" b="1" dirty="0" smtClean="0">
                    <a:solidFill>
                      <a:srgbClr val="0000CC"/>
                    </a:solidFill>
                  </a:rPr>
                  <a:t>Max position, value</a:t>
                </a:r>
                <a:endParaRPr lang="en-US" sz="1600" b="1" dirty="0">
                  <a:solidFill>
                    <a:srgbClr val="0000CC"/>
                  </a:solidFill>
                </a:endParaRPr>
              </a:p>
            </p:txBody>
          </p:sp>
        </p:grpSp>
      </p:grpSp>
      <p:grpSp>
        <p:nvGrpSpPr>
          <p:cNvPr id="197" name="Group 196"/>
          <p:cNvGrpSpPr/>
          <p:nvPr/>
        </p:nvGrpSpPr>
        <p:grpSpPr>
          <a:xfrm>
            <a:off x="2684382" y="5654614"/>
            <a:ext cx="3118537" cy="1254773"/>
            <a:chOff x="5344521" y="5471058"/>
            <a:chExt cx="3118537" cy="1254773"/>
          </a:xfrm>
        </p:grpSpPr>
        <p:sp>
          <p:nvSpPr>
            <p:cNvPr id="198" name="Freeform 197"/>
            <p:cNvSpPr/>
            <p:nvPr/>
          </p:nvSpPr>
          <p:spPr>
            <a:xfrm flipV="1">
              <a:off x="5786428" y="5546514"/>
              <a:ext cx="1772377" cy="662029"/>
            </a:xfrm>
            <a:custGeom>
              <a:avLst/>
              <a:gdLst>
                <a:gd name="connsiteX0" fmla="*/ 0 w 1466806"/>
                <a:gd name="connsiteY0" fmla="*/ 449269 h 449269"/>
                <a:gd name="connsiteX1" fmla="*/ 444616 w 1466806"/>
                <a:gd name="connsiteY1" fmla="*/ 4653 h 449269"/>
                <a:gd name="connsiteX2" fmla="*/ 805343 w 1466806"/>
                <a:gd name="connsiteY2" fmla="*/ 222766 h 449269"/>
                <a:gd name="connsiteX3" fmla="*/ 1098957 w 1466806"/>
                <a:gd name="connsiteY3" fmla="*/ 323434 h 449269"/>
                <a:gd name="connsiteX4" fmla="*/ 1434517 w 1466806"/>
                <a:gd name="connsiteY4" fmla="*/ 382157 h 449269"/>
                <a:gd name="connsiteX5" fmla="*/ 1434517 w 1466806"/>
                <a:gd name="connsiteY5" fmla="*/ 373768 h 449269"/>
                <a:gd name="connsiteX0" fmla="*/ 0 w 1466806"/>
                <a:gd name="connsiteY0" fmla="*/ 446081 h 446081"/>
                <a:gd name="connsiteX1" fmla="*/ 444616 w 1466806"/>
                <a:gd name="connsiteY1" fmla="*/ 1465 h 446081"/>
                <a:gd name="connsiteX2" fmla="*/ 788565 w 1466806"/>
                <a:gd name="connsiteY2" fmla="*/ 303468 h 446081"/>
                <a:gd name="connsiteX3" fmla="*/ 1098957 w 1466806"/>
                <a:gd name="connsiteY3" fmla="*/ 320246 h 446081"/>
                <a:gd name="connsiteX4" fmla="*/ 1434517 w 1466806"/>
                <a:gd name="connsiteY4" fmla="*/ 378969 h 446081"/>
                <a:gd name="connsiteX5" fmla="*/ 1434517 w 1466806"/>
                <a:gd name="connsiteY5" fmla="*/ 370580 h 446081"/>
                <a:gd name="connsiteX0" fmla="*/ 0 w 1466806"/>
                <a:gd name="connsiteY0" fmla="*/ 446146 h 446146"/>
                <a:gd name="connsiteX1" fmla="*/ 444616 w 1466806"/>
                <a:gd name="connsiteY1" fmla="*/ 1530 h 446146"/>
                <a:gd name="connsiteX2" fmla="*/ 788565 w 1466806"/>
                <a:gd name="connsiteY2" fmla="*/ 303533 h 446146"/>
                <a:gd name="connsiteX3" fmla="*/ 1098957 w 1466806"/>
                <a:gd name="connsiteY3" fmla="*/ 395812 h 446146"/>
                <a:gd name="connsiteX4" fmla="*/ 1434517 w 1466806"/>
                <a:gd name="connsiteY4" fmla="*/ 379034 h 446146"/>
                <a:gd name="connsiteX5" fmla="*/ 1434517 w 1466806"/>
                <a:gd name="connsiteY5" fmla="*/ 370645 h 446146"/>
                <a:gd name="connsiteX0" fmla="*/ 0 w 1466806"/>
                <a:gd name="connsiteY0" fmla="*/ 446146 h 463531"/>
                <a:gd name="connsiteX1" fmla="*/ 444616 w 1466806"/>
                <a:gd name="connsiteY1" fmla="*/ 1530 h 463531"/>
                <a:gd name="connsiteX2" fmla="*/ 788565 w 1466806"/>
                <a:gd name="connsiteY2" fmla="*/ 303533 h 463531"/>
                <a:gd name="connsiteX3" fmla="*/ 1098957 w 1466806"/>
                <a:gd name="connsiteY3" fmla="*/ 395812 h 463531"/>
                <a:gd name="connsiteX4" fmla="*/ 1434517 w 1466806"/>
                <a:gd name="connsiteY4" fmla="*/ 379034 h 463531"/>
                <a:gd name="connsiteX5" fmla="*/ 1434517 w 1466806"/>
                <a:gd name="connsiteY5" fmla="*/ 462924 h 463531"/>
                <a:gd name="connsiteX0" fmla="*/ 0 w 1466806"/>
                <a:gd name="connsiteY0" fmla="*/ 446146 h 464764"/>
                <a:gd name="connsiteX1" fmla="*/ 444616 w 1466806"/>
                <a:gd name="connsiteY1" fmla="*/ 1530 h 464764"/>
                <a:gd name="connsiteX2" fmla="*/ 788565 w 1466806"/>
                <a:gd name="connsiteY2" fmla="*/ 303533 h 464764"/>
                <a:gd name="connsiteX3" fmla="*/ 1098957 w 1466806"/>
                <a:gd name="connsiteY3" fmla="*/ 395812 h 464764"/>
                <a:gd name="connsiteX4" fmla="*/ 1434517 w 1466806"/>
                <a:gd name="connsiteY4" fmla="*/ 437757 h 464764"/>
                <a:gd name="connsiteX5" fmla="*/ 1434517 w 1466806"/>
                <a:gd name="connsiteY5" fmla="*/ 462924 h 464764"/>
                <a:gd name="connsiteX0" fmla="*/ 0 w 1466806"/>
                <a:gd name="connsiteY0" fmla="*/ 496278 h 514896"/>
                <a:gd name="connsiteX1" fmla="*/ 402671 w 1466806"/>
                <a:gd name="connsiteY1" fmla="*/ 1328 h 514896"/>
                <a:gd name="connsiteX2" fmla="*/ 788565 w 1466806"/>
                <a:gd name="connsiteY2" fmla="*/ 353665 h 514896"/>
                <a:gd name="connsiteX3" fmla="*/ 1098957 w 1466806"/>
                <a:gd name="connsiteY3" fmla="*/ 445944 h 514896"/>
                <a:gd name="connsiteX4" fmla="*/ 1434517 w 1466806"/>
                <a:gd name="connsiteY4" fmla="*/ 487889 h 514896"/>
                <a:gd name="connsiteX5" fmla="*/ 1434517 w 1466806"/>
                <a:gd name="connsiteY5" fmla="*/ 513056 h 514896"/>
                <a:gd name="connsiteX0" fmla="*/ 0 w 1566221"/>
                <a:gd name="connsiteY0" fmla="*/ 496278 h 514896"/>
                <a:gd name="connsiteX1" fmla="*/ 402671 w 1566221"/>
                <a:gd name="connsiteY1" fmla="*/ 1328 h 514896"/>
                <a:gd name="connsiteX2" fmla="*/ 788565 w 1566221"/>
                <a:gd name="connsiteY2" fmla="*/ 353665 h 514896"/>
                <a:gd name="connsiteX3" fmla="*/ 1098957 w 1566221"/>
                <a:gd name="connsiteY3" fmla="*/ 445944 h 514896"/>
                <a:gd name="connsiteX4" fmla="*/ 1434517 w 1566221"/>
                <a:gd name="connsiteY4" fmla="*/ 487889 h 514896"/>
                <a:gd name="connsiteX5" fmla="*/ 1560352 w 1566221"/>
                <a:gd name="connsiteY5" fmla="*/ 513056 h 514896"/>
                <a:gd name="connsiteX0" fmla="*/ 0 w 1623047"/>
                <a:gd name="connsiteY0" fmla="*/ 496278 h 496278"/>
                <a:gd name="connsiteX1" fmla="*/ 402671 w 1623047"/>
                <a:gd name="connsiteY1" fmla="*/ 1328 h 496278"/>
                <a:gd name="connsiteX2" fmla="*/ 788565 w 1623047"/>
                <a:gd name="connsiteY2" fmla="*/ 353665 h 496278"/>
                <a:gd name="connsiteX3" fmla="*/ 1098957 w 1623047"/>
                <a:gd name="connsiteY3" fmla="*/ 445944 h 496278"/>
                <a:gd name="connsiteX4" fmla="*/ 1434517 w 1623047"/>
                <a:gd name="connsiteY4" fmla="*/ 487889 h 496278"/>
                <a:gd name="connsiteX5" fmla="*/ 1619075 w 1623047"/>
                <a:gd name="connsiteY5" fmla="*/ 487889 h 496278"/>
                <a:gd name="connsiteX0" fmla="*/ 0 w 1762517"/>
                <a:gd name="connsiteY0" fmla="*/ 496278 h 817983"/>
                <a:gd name="connsiteX1" fmla="*/ 402671 w 1762517"/>
                <a:gd name="connsiteY1" fmla="*/ 1328 h 817983"/>
                <a:gd name="connsiteX2" fmla="*/ 788565 w 1762517"/>
                <a:gd name="connsiteY2" fmla="*/ 353665 h 817983"/>
                <a:gd name="connsiteX3" fmla="*/ 1098957 w 1762517"/>
                <a:gd name="connsiteY3" fmla="*/ 445944 h 817983"/>
                <a:gd name="connsiteX4" fmla="*/ 1434517 w 1762517"/>
                <a:gd name="connsiteY4" fmla="*/ 487889 h 817983"/>
                <a:gd name="connsiteX5" fmla="*/ 1760477 w 1762517"/>
                <a:gd name="connsiteY5" fmla="*/ 817827 h 817983"/>
                <a:gd name="connsiteX0" fmla="*/ 0 w 1763500"/>
                <a:gd name="connsiteY0" fmla="*/ 496278 h 829920"/>
                <a:gd name="connsiteX1" fmla="*/ 402671 w 1763500"/>
                <a:gd name="connsiteY1" fmla="*/ 1328 h 829920"/>
                <a:gd name="connsiteX2" fmla="*/ 788565 w 1763500"/>
                <a:gd name="connsiteY2" fmla="*/ 353665 h 829920"/>
                <a:gd name="connsiteX3" fmla="*/ 1098957 w 1763500"/>
                <a:gd name="connsiteY3" fmla="*/ 445944 h 829920"/>
                <a:gd name="connsiteX4" fmla="*/ 1528785 w 1763500"/>
                <a:gd name="connsiteY4" fmla="*/ 827254 h 829920"/>
                <a:gd name="connsiteX5" fmla="*/ 1760477 w 1763500"/>
                <a:gd name="connsiteY5" fmla="*/ 817827 h 829920"/>
                <a:gd name="connsiteX0" fmla="*/ 0 w 1763500"/>
                <a:gd name="connsiteY0" fmla="*/ 496437 h 830079"/>
                <a:gd name="connsiteX1" fmla="*/ 402671 w 1763500"/>
                <a:gd name="connsiteY1" fmla="*/ 1487 h 830079"/>
                <a:gd name="connsiteX2" fmla="*/ 788565 w 1763500"/>
                <a:gd name="connsiteY2" fmla="*/ 353824 h 830079"/>
                <a:gd name="connsiteX3" fmla="*/ 1080103 w 1763500"/>
                <a:gd name="connsiteY3" fmla="*/ 653492 h 830079"/>
                <a:gd name="connsiteX4" fmla="*/ 1528785 w 1763500"/>
                <a:gd name="connsiteY4" fmla="*/ 827413 h 830079"/>
                <a:gd name="connsiteX5" fmla="*/ 1760477 w 1763500"/>
                <a:gd name="connsiteY5" fmla="*/ 817986 h 830079"/>
                <a:gd name="connsiteX0" fmla="*/ 0 w 1763500"/>
                <a:gd name="connsiteY0" fmla="*/ 495547 h 829189"/>
                <a:gd name="connsiteX1" fmla="*/ 402671 w 1763500"/>
                <a:gd name="connsiteY1" fmla="*/ 597 h 829189"/>
                <a:gd name="connsiteX2" fmla="*/ 760285 w 1763500"/>
                <a:gd name="connsiteY2" fmla="*/ 400068 h 829189"/>
                <a:gd name="connsiteX3" fmla="*/ 1080103 w 1763500"/>
                <a:gd name="connsiteY3" fmla="*/ 652602 h 829189"/>
                <a:gd name="connsiteX4" fmla="*/ 1528785 w 1763500"/>
                <a:gd name="connsiteY4" fmla="*/ 826523 h 829189"/>
                <a:gd name="connsiteX5" fmla="*/ 1760477 w 1763500"/>
                <a:gd name="connsiteY5" fmla="*/ 817096 h 829189"/>
                <a:gd name="connsiteX0" fmla="*/ 0 w 1763500"/>
                <a:gd name="connsiteY0" fmla="*/ 495039 h 828681"/>
                <a:gd name="connsiteX1" fmla="*/ 402671 w 1763500"/>
                <a:gd name="connsiteY1" fmla="*/ 89 h 828681"/>
                <a:gd name="connsiteX2" fmla="*/ 713151 w 1763500"/>
                <a:gd name="connsiteY2" fmla="*/ 456121 h 828681"/>
                <a:gd name="connsiteX3" fmla="*/ 1080103 w 1763500"/>
                <a:gd name="connsiteY3" fmla="*/ 652094 h 828681"/>
                <a:gd name="connsiteX4" fmla="*/ 1528785 w 1763500"/>
                <a:gd name="connsiteY4" fmla="*/ 826015 h 828681"/>
                <a:gd name="connsiteX5" fmla="*/ 1760477 w 1763500"/>
                <a:gd name="connsiteY5" fmla="*/ 816588 h 828681"/>
                <a:gd name="connsiteX0" fmla="*/ 0 w 1763500"/>
                <a:gd name="connsiteY0" fmla="*/ 495039 h 828681"/>
                <a:gd name="connsiteX1" fmla="*/ 402671 w 1763500"/>
                <a:gd name="connsiteY1" fmla="*/ 89 h 828681"/>
                <a:gd name="connsiteX2" fmla="*/ 713151 w 1763500"/>
                <a:gd name="connsiteY2" fmla="*/ 456121 h 828681"/>
                <a:gd name="connsiteX3" fmla="*/ 1070676 w 1763500"/>
                <a:gd name="connsiteY3" fmla="*/ 699228 h 828681"/>
                <a:gd name="connsiteX4" fmla="*/ 1528785 w 1763500"/>
                <a:gd name="connsiteY4" fmla="*/ 826015 h 828681"/>
                <a:gd name="connsiteX5" fmla="*/ 1760477 w 1763500"/>
                <a:gd name="connsiteY5" fmla="*/ 816588 h 828681"/>
                <a:gd name="connsiteX0" fmla="*/ 0 w 1763500"/>
                <a:gd name="connsiteY0" fmla="*/ 495039 h 819640"/>
                <a:gd name="connsiteX1" fmla="*/ 402671 w 1763500"/>
                <a:gd name="connsiteY1" fmla="*/ 89 h 819640"/>
                <a:gd name="connsiteX2" fmla="*/ 713151 w 1763500"/>
                <a:gd name="connsiteY2" fmla="*/ 456121 h 819640"/>
                <a:gd name="connsiteX3" fmla="*/ 1070676 w 1763500"/>
                <a:gd name="connsiteY3" fmla="*/ 699228 h 819640"/>
                <a:gd name="connsiteX4" fmla="*/ 1528785 w 1763500"/>
                <a:gd name="connsiteY4" fmla="*/ 807162 h 819640"/>
                <a:gd name="connsiteX5" fmla="*/ 1760477 w 1763500"/>
                <a:gd name="connsiteY5" fmla="*/ 816588 h 819640"/>
                <a:gd name="connsiteX0" fmla="*/ 0 w 1763500"/>
                <a:gd name="connsiteY0" fmla="*/ 495039 h 807399"/>
                <a:gd name="connsiteX1" fmla="*/ 402671 w 1763500"/>
                <a:gd name="connsiteY1" fmla="*/ 89 h 807399"/>
                <a:gd name="connsiteX2" fmla="*/ 713151 w 1763500"/>
                <a:gd name="connsiteY2" fmla="*/ 456121 h 807399"/>
                <a:gd name="connsiteX3" fmla="*/ 1070676 w 1763500"/>
                <a:gd name="connsiteY3" fmla="*/ 699228 h 807399"/>
                <a:gd name="connsiteX4" fmla="*/ 1528785 w 1763500"/>
                <a:gd name="connsiteY4" fmla="*/ 807162 h 807399"/>
                <a:gd name="connsiteX5" fmla="*/ 1760477 w 1763500"/>
                <a:gd name="connsiteY5" fmla="*/ 656332 h 807399"/>
                <a:gd name="connsiteX0" fmla="*/ 0 w 1763500"/>
                <a:gd name="connsiteY0" fmla="*/ 495039 h 707152"/>
                <a:gd name="connsiteX1" fmla="*/ 402671 w 1763500"/>
                <a:gd name="connsiteY1" fmla="*/ 89 h 707152"/>
                <a:gd name="connsiteX2" fmla="*/ 713151 w 1763500"/>
                <a:gd name="connsiteY2" fmla="*/ 456121 h 707152"/>
                <a:gd name="connsiteX3" fmla="*/ 1070676 w 1763500"/>
                <a:gd name="connsiteY3" fmla="*/ 699228 h 707152"/>
                <a:gd name="connsiteX4" fmla="*/ 1528785 w 1763500"/>
                <a:gd name="connsiteY4" fmla="*/ 656333 h 707152"/>
                <a:gd name="connsiteX5" fmla="*/ 1760477 w 1763500"/>
                <a:gd name="connsiteY5" fmla="*/ 656332 h 707152"/>
                <a:gd name="connsiteX0" fmla="*/ 0 w 1763500"/>
                <a:gd name="connsiteY0" fmla="*/ 495036 h 662108"/>
                <a:gd name="connsiteX1" fmla="*/ 402671 w 1763500"/>
                <a:gd name="connsiteY1" fmla="*/ 86 h 662108"/>
                <a:gd name="connsiteX2" fmla="*/ 713151 w 1763500"/>
                <a:gd name="connsiteY2" fmla="*/ 456118 h 662108"/>
                <a:gd name="connsiteX3" fmla="*/ 1070676 w 1763500"/>
                <a:gd name="connsiteY3" fmla="*/ 595530 h 662108"/>
                <a:gd name="connsiteX4" fmla="*/ 1528785 w 1763500"/>
                <a:gd name="connsiteY4" fmla="*/ 656330 h 662108"/>
                <a:gd name="connsiteX5" fmla="*/ 1760477 w 1763500"/>
                <a:gd name="connsiteY5" fmla="*/ 656329 h 662108"/>
                <a:gd name="connsiteX0" fmla="*/ 0 w 1763500"/>
                <a:gd name="connsiteY0" fmla="*/ 495308 h 662380"/>
                <a:gd name="connsiteX1" fmla="*/ 402671 w 1763500"/>
                <a:gd name="connsiteY1" fmla="*/ 358 h 662380"/>
                <a:gd name="connsiteX2" fmla="*/ 713151 w 1763500"/>
                <a:gd name="connsiteY2" fmla="*/ 418683 h 662380"/>
                <a:gd name="connsiteX3" fmla="*/ 1070676 w 1763500"/>
                <a:gd name="connsiteY3" fmla="*/ 595802 h 662380"/>
                <a:gd name="connsiteX4" fmla="*/ 1528785 w 1763500"/>
                <a:gd name="connsiteY4" fmla="*/ 656602 h 662380"/>
                <a:gd name="connsiteX5" fmla="*/ 1760477 w 1763500"/>
                <a:gd name="connsiteY5" fmla="*/ 656601 h 662380"/>
                <a:gd name="connsiteX0" fmla="*/ 0 w 1763500"/>
                <a:gd name="connsiteY0" fmla="*/ 495156 h 662228"/>
                <a:gd name="connsiteX1" fmla="*/ 167326 w 1763500"/>
                <a:gd name="connsiteY1" fmla="*/ 364361 h 662228"/>
                <a:gd name="connsiteX2" fmla="*/ 402671 w 1763500"/>
                <a:gd name="connsiteY2" fmla="*/ 206 h 662228"/>
                <a:gd name="connsiteX3" fmla="*/ 713151 w 1763500"/>
                <a:gd name="connsiteY3" fmla="*/ 418531 h 662228"/>
                <a:gd name="connsiteX4" fmla="*/ 1070676 w 1763500"/>
                <a:gd name="connsiteY4" fmla="*/ 595650 h 662228"/>
                <a:gd name="connsiteX5" fmla="*/ 1528785 w 1763500"/>
                <a:gd name="connsiteY5" fmla="*/ 656450 h 662228"/>
                <a:gd name="connsiteX6" fmla="*/ 1760477 w 1763500"/>
                <a:gd name="connsiteY6" fmla="*/ 656449 h 662228"/>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63500"/>
                <a:gd name="connsiteY0" fmla="*/ 494957 h 662029"/>
                <a:gd name="connsiteX1" fmla="*/ 193959 w 1763500"/>
                <a:gd name="connsiteY1" fmla="*/ 408551 h 662029"/>
                <a:gd name="connsiteX2" fmla="*/ 402671 w 1763500"/>
                <a:gd name="connsiteY2" fmla="*/ 7 h 662029"/>
                <a:gd name="connsiteX3" fmla="*/ 713151 w 1763500"/>
                <a:gd name="connsiteY3" fmla="*/ 418332 h 662029"/>
                <a:gd name="connsiteX4" fmla="*/ 1070676 w 1763500"/>
                <a:gd name="connsiteY4" fmla="*/ 595451 h 662029"/>
                <a:gd name="connsiteX5" fmla="*/ 1528785 w 1763500"/>
                <a:gd name="connsiteY5" fmla="*/ 656251 h 662029"/>
                <a:gd name="connsiteX6" fmla="*/ 1760477 w 1763500"/>
                <a:gd name="connsiteY6" fmla="*/ 656250 h 662029"/>
                <a:gd name="connsiteX0" fmla="*/ 0 w 1772377"/>
                <a:gd name="connsiteY0" fmla="*/ 503835 h 662029"/>
                <a:gd name="connsiteX1" fmla="*/ 202836 w 1772377"/>
                <a:gd name="connsiteY1" fmla="*/ 408551 h 662029"/>
                <a:gd name="connsiteX2" fmla="*/ 411548 w 1772377"/>
                <a:gd name="connsiteY2" fmla="*/ 7 h 662029"/>
                <a:gd name="connsiteX3" fmla="*/ 722028 w 1772377"/>
                <a:gd name="connsiteY3" fmla="*/ 418332 h 662029"/>
                <a:gd name="connsiteX4" fmla="*/ 1079553 w 1772377"/>
                <a:gd name="connsiteY4" fmla="*/ 595451 h 662029"/>
                <a:gd name="connsiteX5" fmla="*/ 1537662 w 1772377"/>
                <a:gd name="connsiteY5" fmla="*/ 656251 h 662029"/>
                <a:gd name="connsiteX6" fmla="*/ 1769354 w 1772377"/>
                <a:gd name="connsiteY6" fmla="*/ 656250 h 66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2377" h="662029">
                  <a:moveTo>
                    <a:pt x="0" y="503835"/>
                  </a:moveTo>
                  <a:cubicBezTo>
                    <a:pt x="21969" y="468719"/>
                    <a:pt x="117969" y="491043"/>
                    <a:pt x="202836" y="408551"/>
                  </a:cubicBezTo>
                  <a:cubicBezTo>
                    <a:pt x="305458" y="326059"/>
                    <a:pt x="325016" y="-1623"/>
                    <a:pt x="411548" y="7"/>
                  </a:cubicBezTo>
                  <a:cubicBezTo>
                    <a:pt x="498080" y="1637"/>
                    <a:pt x="610694" y="319091"/>
                    <a:pt x="722028" y="418332"/>
                  </a:cubicBezTo>
                  <a:cubicBezTo>
                    <a:pt x="833362" y="517573"/>
                    <a:pt x="943614" y="555798"/>
                    <a:pt x="1079553" y="595451"/>
                  </a:cubicBezTo>
                  <a:cubicBezTo>
                    <a:pt x="1215492" y="635104"/>
                    <a:pt x="1450976" y="649260"/>
                    <a:pt x="1537662" y="656251"/>
                  </a:cubicBezTo>
                  <a:cubicBezTo>
                    <a:pt x="1624348" y="663242"/>
                    <a:pt x="1797317" y="664639"/>
                    <a:pt x="1769354" y="65625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9" name="Group 198"/>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0" name="TextBox 199"/>
                  <p:cNvSpPr txBox="1"/>
                  <p:nvPr/>
                </p:nvSpPr>
                <p:spPr>
                  <a:xfrm>
                    <a:off x="5713274" y="547247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3" name="TextBox 112"/>
                  <p:cNvSpPr txBox="1">
                    <a:spLocks noRot="1" noChangeAspect="1" noMove="1" noResize="1" noEditPoints="1" noAdjustHandles="1" noChangeArrowheads="1" noChangeShapeType="1" noTextEdit="1"/>
                  </p:cNvSpPr>
                  <p:nvPr/>
                </p:nvSpPr>
                <p:spPr>
                  <a:xfrm>
                    <a:off x="5713274" y="5472470"/>
                    <a:ext cx="1117614" cy="338554"/>
                  </a:xfrm>
                  <a:prstGeom prst="rect">
                    <a:avLst/>
                  </a:prstGeom>
                  <a:blipFill rotWithShape="0">
                    <a:blip r:embed="rId21"/>
                    <a:stretch>
                      <a:fillRect b="-10714"/>
                    </a:stretch>
                  </a:blipFill>
                </p:spPr>
                <p:txBody>
                  <a:bodyPr/>
                  <a:lstStyle/>
                  <a:p>
                    <a:r>
                      <a:rPr lang="en-US">
                        <a:noFill/>
                      </a:rPr>
                      <a:t> </a:t>
                    </a:r>
                  </a:p>
                </p:txBody>
              </p:sp>
            </mc:Fallback>
          </mc:AlternateContent>
          <p:grpSp>
            <p:nvGrpSpPr>
              <p:cNvPr id="201" name="Group 200"/>
              <p:cNvGrpSpPr/>
              <p:nvPr/>
            </p:nvGrpSpPr>
            <p:grpSpPr>
              <a:xfrm>
                <a:off x="5344521" y="5471058"/>
                <a:ext cx="3118537" cy="1254773"/>
                <a:chOff x="5344521" y="5471058"/>
                <a:chExt cx="3118537" cy="1254773"/>
              </a:xfrm>
            </p:grpSpPr>
            <mc:AlternateContent xmlns:mc="http://schemas.openxmlformats.org/markup-compatibility/2006" xmlns:a14="http://schemas.microsoft.com/office/drawing/2010/main">
              <mc:Choice Requires="a14">
                <p:sp>
                  <p:nvSpPr>
                    <p:cNvPr id="202" name="TextBox 201"/>
                    <p:cNvSpPr txBox="1"/>
                    <p:nvPr/>
                  </p:nvSpPr>
                  <p:spPr>
                    <a:xfrm>
                      <a:off x="5679086" y="6079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5679086" y="6079212"/>
                      <a:ext cx="1085554" cy="338554"/>
                    </a:xfrm>
                    <a:prstGeom prst="rect">
                      <a:avLst/>
                    </a:prstGeom>
                    <a:blipFill rotWithShape="0">
                      <a:blip r:embed="rId22"/>
                      <a:stretch>
                        <a:fillRect b="-12727"/>
                      </a:stretch>
                    </a:blipFill>
                  </p:spPr>
                  <p:txBody>
                    <a:bodyPr/>
                    <a:lstStyle/>
                    <a:p>
                      <a:r>
                        <a:rPr lang="en-US">
                          <a:noFill/>
                        </a:rPr>
                        <a:t> </a:t>
                      </a:r>
                    </a:p>
                  </p:txBody>
                </p:sp>
              </mc:Fallback>
            </mc:AlternateContent>
            <p:cxnSp>
              <p:nvCxnSpPr>
                <p:cNvPr id="203" name="Straight Arrow Connector 202"/>
                <p:cNvCxnSpPr/>
                <p:nvPr/>
              </p:nvCxnSpPr>
              <p:spPr>
                <a:xfrm>
                  <a:off x="6191196" y="5593029"/>
                  <a:ext cx="5305" cy="792429"/>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204" name="Group 203"/>
                <p:cNvGrpSpPr/>
                <p:nvPr/>
              </p:nvGrpSpPr>
              <p:grpSpPr>
                <a:xfrm>
                  <a:off x="5344521" y="5471058"/>
                  <a:ext cx="3118537" cy="1254773"/>
                  <a:chOff x="5344521" y="5471058"/>
                  <a:chExt cx="3118537" cy="1254773"/>
                </a:xfrm>
              </p:grpSpPr>
              <p:grpSp>
                <p:nvGrpSpPr>
                  <p:cNvPr id="205" name="Group 204"/>
                  <p:cNvGrpSpPr/>
                  <p:nvPr/>
                </p:nvGrpSpPr>
                <p:grpSpPr>
                  <a:xfrm>
                    <a:off x="5344521" y="5471058"/>
                    <a:ext cx="2790804" cy="1254773"/>
                    <a:chOff x="484188" y="1890273"/>
                    <a:chExt cx="2790804" cy="1254773"/>
                  </a:xfrm>
                </p:grpSpPr>
                <p:grpSp>
                  <p:nvGrpSpPr>
                    <p:cNvPr id="209" name="Group 208"/>
                    <p:cNvGrpSpPr/>
                    <p:nvPr/>
                  </p:nvGrpSpPr>
                  <p:grpSpPr>
                    <a:xfrm>
                      <a:off x="484188" y="1890273"/>
                      <a:ext cx="1717404" cy="1254773"/>
                      <a:chOff x="2221414" y="2672593"/>
                      <a:chExt cx="1717404" cy="1254773"/>
                    </a:xfrm>
                  </p:grpSpPr>
                  <p:grpSp>
                    <p:nvGrpSpPr>
                      <p:cNvPr id="211" name="Group 210"/>
                      <p:cNvGrpSpPr/>
                      <p:nvPr/>
                    </p:nvGrpSpPr>
                    <p:grpSpPr>
                      <a:xfrm>
                        <a:off x="2221414" y="2672593"/>
                        <a:ext cx="1656397" cy="914400"/>
                        <a:chOff x="2221414" y="2672593"/>
                        <a:chExt cx="1656397" cy="914400"/>
                      </a:xfrm>
                    </p:grpSpPr>
                    <p:grpSp>
                      <p:nvGrpSpPr>
                        <p:cNvPr id="213" name="Group 212"/>
                        <p:cNvGrpSpPr/>
                        <p:nvPr/>
                      </p:nvGrpSpPr>
                      <p:grpSpPr>
                        <a:xfrm>
                          <a:off x="2658611" y="2672593"/>
                          <a:ext cx="1219200" cy="914400"/>
                          <a:chOff x="2658611" y="2672593"/>
                          <a:chExt cx="1219200" cy="914400"/>
                        </a:xfrm>
                      </p:grpSpPr>
                      <p:cxnSp>
                        <p:nvCxnSpPr>
                          <p:cNvPr id="215" name="Straight Arrow Connector 21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4" name="TextBox 21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12" name="TextBox 21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8" name="Straight Arrow Connector 207"/>
                    <p:cNvCxnSpPr/>
                    <p:nvPr/>
                  </p:nvCxnSpPr>
                  <p:spPr>
                    <a:xfrm>
                      <a:off x="2665392" y="1965586"/>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206" name="TextBox 205"/>
                  <p:cNvSpPr txBox="1"/>
                  <p:nvPr/>
                </p:nvSpPr>
                <p:spPr>
                  <a:xfrm>
                    <a:off x="6428527" y="5859977"/>
                    <a:ext cx="2034531" cy="338554"/>
                  </a:xfrm>
                  <a:prstGeom prst="rect">
                    <a:avLst/>
                  </a:prstGeom>
                  <a:noFill/>
                </p:spPr>
                <p:txBody>
                  <a:bodyPr wrap="none" rtlCol="0">
                    <a:spAutoFit/>
                  </a:bodyPr>
                  <a:lstStyle/>
                  <a:p>
                    <a:r>
                      <a:rPr lang="en-US" sz="1600" b="1" dirty="0" smtClean="0">
                        <a:solidFill>
                          <a:srgbClr val="0000CC"/>
                        </a:solidFill>
                      </a:rPr>
                      <a:t>Min position, value</a:t>
                    </a:r>
                    <a:endParaRPr lang="en-US" sz="1600" b="1" dirty="0">
                      <a:solidFill>
                        <a:srgbClr val="0000CC"/>
                      </a:solidFill>
                    </a:endParaRPr>
                  </a:p>
                </p:txBody>
              </p:sp>
            </p:grpSp>
          </p:grpSp>
        </p:grpSp>
      </p:grpSp>
      <p:cxnSp>
        <p:nvCxnSpPr>
          <p:cNvPr id="217" name="Straight Arrow Connector 216"/>
          <p:cNvCxnSpPr/>
          <p:nvPr/>
        </p:nvCxnSpPr>
        <p:spPr>
          <a:xfrm>
            <a:off x="3158788" y="591905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8" name="TextBox 217"/>
              <p:cNvSpPr txBox="1"/>
              <p:nvPr/>
            </p:nvSpPr>
            <p:spPr>
              <a:xfrm>
                <a:off x="4492837" y="5769250"/>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18" name="TextBox 217"/>
              <p:cNvSpPr txBox="1">
                <a:spLocks noRot="1" noChangeAspect="1" noMove="1" noResize="1" noEditPoints="1" noAdjustHandles="1" noChangeArrowheads="1" noChangeShapeType="1" noTextEdit="1"/>
              </p:cNvSpPr>
              <p:nvPr/>
            </p:nvSpPr>
            <p:spPr>
              <a:xfrm>
                <a:off x="4492837" y="5769250"/>
                <a:ext cx="1169294" cy="338554"/>
              </a:xfrm>
              <a:prstGeom prst="rect">
                <a:avLst/>
              </a:prstGeom>
              <a:blipFill rotWithShape="0">
                <a:blip r:embed="rId2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9" name="TextBox 218"/>
              <p:cNvSpPr txBox="1"/>
              <p:nvPr/>
            </p:nvSpPr>
            <p:spPr>
              <a:xfrm>
                <a:off x="2999638" y="4794747"/>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9" name="TextBox 218"/>
              <p:cNvSpPr txBox="1">
                <a:spLocks noRot="1" noChangeAspect="1" noMove="1" noResize="1" noEditPoints="1" noAdjustHandles="1" noChangeArrowheads="1" noChangeShapeType="1" noTextEdit="1"/>
              </p:cNvSpPr>
              <p:nvPr/>
            </p:nvSpPr>
            <p:spPr>
              <a:xfrm>
                <a:off x="2999638" y="4794747"/>
                <a:ext cx="1117614" cy="338554"/>
              </a:xfrm>
              <a:prstGeom prst="rect">
                <a:avLst/>
              </a:prstGeom>
              <a:blipFill rotWithShape="0">
                <a:blip r:embed="rId28"/>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0" name="TextBox 219"/>
              <p:cNvSpPr txBox="1"/>
              <p:nvPr/>
            </p:nvSpPr>
            <p:spPr>
              <a:xfrm>
                <a:off x="6380917" y="1981930"/>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20" name="TextBox 219"/>
              <p:cNvSpPr txBox="1">
                <a:spLocks noRot="1" noChangeAspect="1" noMove="1" noResize="1" noEditPoints="1" noAdjustHandles="1" noChangeArrowheads="1" noChangeShapeType="1" noTextEdit="1"/>
              </p:cNvSpPr>
              <p:nvPr/>
            </p:nvSpPr>
            <p:spPr>
              <a:xfrm>
                <a:off x="6380917" y="1981930"/>
                <a:ext cx="1117614" cy="338554"/>
              </a:xfrm>
              <a:prstGeom prst="rect">
                <a:avLst/>
              </a:prstGeom>
              <a:blipFill rotWithShape="0">
                <a:blip r:embed="rId29"/>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137737" y="1488329"/>
                <a:ext cx="2657057" cy="3123163"/>
              </a:xfrm>
              <a:prstGeom prst="rect">
                <a:avLst/>
              </a:prstGeom>
            </p:spPr>
            <p:txBody>
              <a:bodyPr wrap="square">
                <a:spAutoFit/>
              </a:bodyPr>
              <a:lstStyle/>
              <a:p>
                <a:r>
                  <a:rPr lang="en-US" dirty="0" smtClean="0"/>
                  <a:t>If </a:t>
                </a:r>
                <a14:m>
                  <m:oMath xmlns:m="http://schemas.openxmlformats.org/officeDocument/2006/math">
                    <m:r>
                      <a:rPr lang="en-US" b="1" dirty="0">
                        <a:latin typeface="Cambria Math" panose="02040503050406030204" pitchFamily="18" charset="0"/>
                      </a:rPr>
                      <m:t>𝐯𝐚𝐥𝐮𝐞</m:t>
                    </m:r>
                    <m:d>
                      <m:dPr>
                        <m:ctrlPr>
                          <a:rPr lang="en-US" b="1" i="1" dirty="0">
                            <a:latin typeface="Cambria Math" panose="02040503050406030204" pitchFamily="18" charset="0"/>
                          </a:rPr>
                        </m:ctrlPr>
                      </m:dPr>
                      <m:e>
                        <m:r>
                          <a:rPr lang="en-US" b="1" i="1" dirty="0">
                            <a:latin typeface="Cambria Math" panose="02040503050406030204" pitchFamily="18" charset="0"/>
                          </a:rPr>
                          <m:t>𝟎</m:t>
                        </m:r>
                      </m:e>
                    </m:d>
                    <m:r>
                      <a:rPr lang="en-US" b="1" i="1" dirty="0" smtClean="0">
                        <a:latin typeface="Cambria Math" panose="02040503050406030204" pitchFamily="18" charset="0"/>
                      </a:rPr>
                      <m:t>≠</m:t>
                    </m:r>
                    <m:r>
                      <a:rPr lang="en-US" b="1" dirty="0">
                        <a:latin typeface="Cambria Math" panose="02040503050406030204" pitchFamily="18" charset="0"/>
                      </a:rPr>
                      <m:t>𝐯𝐚𝐥𝐮𝐞</m:t>
                    </m:r>
                    <m:d>
                      <m:dPr>
                        <m:ctrlPr>
                          <a:rPr lang="en-US" b="1" i="1" dirty="0">
                            <a:latin typeface="Cambria Math" panose="02040503050406030204" pitchFamily="18" charset="0"/>
                          </a:rPr>
                        </m:ctrlPr>
                      </m:dPr>
                      <m:e>
                        <m:r>
                          <a:rPr lang="en-US" b="1" i="1" dirty="0">
                            <a:latin typeface="Cambria Math" panose="02040503050406030204" pitchFamily="18" charset="0"/>
                          </a:rPr>
                          <m:t>∞</m:t>
                        </m:r>
                      </m:e>
                    </m:d>
                  </m:oMath>
                </a14:m>
                <a:endParaRPr lang="en-US" dirty="0" smtClean="0"/>
              </a:p>
              <a:p>
                <a:r>
                  <a:rPr lang="en-US" b="1" dirty="0" smtClean="0"/>
                  <a:t>add</a:t>
                </a:r>
                <a:r>
                  <a:rPr lang="en-US" dirty="0" smtClean="0"/>
                  <a:t> an appropriate sigmoid or other bounded function, </a:t>
                </a:r>
                <a:r>
                  <a:rPr lang="en-US" i="1" dirty="0" smtClean="0"/>
                  <a:t>e.g.</a:t>
                </a:r>
              </a:p>
              <a:p>
                <a:r>
                  <a:rPr lang="en-US" dirty="0" smtClean="0"/>
                  <a:t>A Hill function</a:t>
                </a: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num>
                        <m:den>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𝑛</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𝑛</m:t>
                              </m:r>
                            </m:sup>
                          </m:sSup>
                        </m:den>
                      </m:f>
                    </m:oMath>
                  </m:oMathPara>
                </a14:m>
                <a:endParaRPr lang="en-US" dirty="0" smtClean="0"/>
              </a:p>
              <a:p>
                <a:endParaRPr lang="en-US" dirty="0"/>
              </a:p>
              <a:p>
                <a:endParaRPr lang="en-US" dirty="0"/>
              </a:p>
              <a:p>
                <a:endParaRPr lang="en-US" b="0" dirty="0" smtClean="0"/>
              </a:p>
              <a:p>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137737" y="1488329"/>
                <a:ext cx="2657057" cy="3123163"/>
              </a:xfrm>
              <a:prstGeom prst="rect">
                <a:avLst/>
              </a:prstGeom>
              <a:blipFill rotWithShape="0">
                <a:blip r:embed="rId30"/>
                <a:stretch>
                  <a:fillRect l="-2069" t="-9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1" name="TextBox 220"/>
              <p:cNvSpPr txBox="1"/>
              <p:nvPr/>
            </p:nvSpPr>
            <p:spPr>
              <a:xfrm>
                <a:off x="7649497" y="1975405"/>
                <a:ext cx="116929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d>
                        <m:dPr>
                          <m:ctrlPr>
                            <a:rPr lang="en-US" sz="1600" b="1" i="1" dirty="0" smtClean="0">
                              <a:solidFill>
                                <a:srgbClr val="0000CC"/>
                              </a:solidFill>
                              <a:latin typeface="Cambria Math" panose="02040503050406030204" pitchFamily="18" charset="0"/>
                            </a:rPr>
                          </m:ctrlPr>
                        </m:dPr>
                        <m:e>
                          <m:r>
                            <a:rPr lang="en-US" sz="1600" b="1" i="0" dirty="0" smtClean="0">
                              <a:solidFill>
                                <a:srgbClr val="0000CC"/>
                              </a:solidFill>
                              <a:latin typeface="Cambria Math" panose="02040503050406030204" pitchFamily="18" charset="0"/>
                            </a:rPr>
                            <m:t>∞</m:t>
                          </m:r>
                        </m:e>
                      </m:d>
                    </m:oMath>
                  </m:oMathPara>
                </a14:m>
                <a:endParaRPr lang="en-US" sz="1600" b="1" dirty="0">
                  <a:solidFill>
                    <a:srgbClr val="0000CC"/>
                  </a:solidFill>
                </a:endParaRPr>
              </a:p>
            </p:txBody>
          </p:sp>
        </mc:Choice>
        <mc:Fallback xmlns="">
          <p:sp>
            <p:nvSpPr>
              <p:cNvPr id="221" name="TextBox 220"/>
              <p:cNvSpPr txBox="1">
                <a:spLocks noRot="1" noChangeAspect="1" noMove="1" noResize="1" noEditPoints="1" noAdjustHandles="1" noChangeArrowheads="1" noChangeShapeType="1" noTextEdit="1"/>
              </p:cNvSpPr>
              <p:nvPr/>
            </p:nvSpPr>
            <p:spPr>
              <a:xfrm>
                <a:off x="7649497" y="1975405"/>
                <a:ext cx="1169294" cy="338554"/>
              </a:xfrm>
              <a:prstGeom prst="rect">
                <a:avLst/>
              </a:prstGeom>
              <a:blipFill rotWithShape="0">
                <a:blip r:embed="rId3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5155596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0" y="116829"/>
            <a:ext cx="9144000" cy="645171"/>
          </a:xfrm>
        </p:spPr>
        <p:txBody>
          <a:bodyPr>
            <a:noAutofit/>
          </a:bodyPr>
          <a:lstStyle/>
          <a:p>
            <a:pPr eaLnBrk="1" hangingPunct="1"/>
            <a:r>
              <a:rPr lang="en-US" sz="3200" b="1" dirty="0" smtClean="0">
                <a:solidFill>
                  <a:srgbClr val="0000CC"/>
                </a:solidFill>
              </a:rPr>
              <a:t>Last Time: Hierarchy of Rates and Effect on Timescales</a:t>
            </a:r>
          </a:p>
        </p:txBody>
      </p:sp>
      <p:sp>
        <p:nvSpPr>
          <p:cNvPr id="2" name="Rectangle 1"/>
          <p:cNvSpPr/>
          <p:nvPr/>
        </p:nvSpPr>
        <p:spPr>
          <a:xfrm>
            <a:off x="0" y="685800"/>
            <a:ext cx="9144000" cy="2246769"/>
          </a:xfrm>
          <a:prstGeom prst="rect">
            <a:avLst/>
          </a:prstGeom>
        </p:spPr>
        <p:txBody>
          <a:bodyPr wrap="square">
            <a:spAutoFit/>
          </a:bodyPr>
          <a:lstStyle/>
          <a:p>
            <a:endParaRPr lang="en-US" sz="2000" dirty="0">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 </a:t>
            </a:r>
            <a:endParaRPr lang="en-US" sz="2000" dirty="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a:sym typeface="Symbol" panose="05050102010706020507" pitchFamily="18" charset="2"/>
            </a:endParaRPr>
          </a:p>
        </p:txBody>
      </p:sp>
      <p:sp>
        <p:nvSpPr>
          <p:cNvPr id="3" name="Rectangle 2"/>
          <p:cNvSpPr/>
          <p:nvPr/>
        </p:nvSpPr>
        <p:spPr>
          <a:xfrm>
            <a:off x="0" y="3393590"/>
            <a:ext cx="9144000" cy="646331"/>
          </a:xfrm>
          <a:prstGeom prst="rect">
            <a:avLst/>
          </a:prstGeom>
        </p:spPr>
        <p:txBody>
          <a:bodyPr wrap="square">
            <a:spAutoFit/>
          </a:bodyPr>
          <a:lstStyle/>
          <a:p>
            <a:endParaRPr lang="en-US" dirty="0" smtClean="0"/>
          </a:p>
          <a:p>
            <a:endParaRPr lang="en-US" dirty="0"/>
          </a:p>
        </p:txBody>
      </p:sp>
      <p:pic>
        <p:nvPicPr>
          <p:cNvPr id="8" name="Picture 7" descr="redblackblocki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Biocomplexity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6" name="Rectangle 5"/>
              <p:cNvSpPr/>
              <p:nvPr/>
            </p:nvSpPr>
            <p:spPr>
              <a:xfrm>
                <a:off x="0" y="932207"/>
                <a:ext cx="9220200" cy="1578124"/>
              </a:xfrm>
              <a:prstGeom prst="rect">
                <a:avLst/>
              </a:prstGeom>
            </p:spPr>
            <p:txBody>
              <a:bodyPr wrap="square">
                <a:spAutoFit/>
              </a:bodyPr>
              <a:lstStyle/>
              <a:p>
                <a:r>
                  <a:rPr lang="en-US" dirty="0" smtClean="0">
                    <a:latin typeface="Cambria Math"/>
                    <a:ea typeface="Cambria Math" panose="02040503050406030204" pitchFamily="18" charset="0"/>
                    <a:sym typeface="Symbol" panose="05050102010706020507" pitchFamily="18" charset="2"/>
                  </a:rPr>
                  <a:t>For a cascade reaction with Mass-action kinetics:</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sym typeface="Symbol" panose="05050102010706020507" pitchFamily="18" charset="2"/>
                        </a:rPr>
                        <m:t>𝐴</m:t>
                      </m:r>
                      <m:groupChr>
                        <m:groupChrPr>
                          <m:chr m:val="→"/>
                          <m:vertJc m:val="bot"/>
                          <m:ctrlPr>
                            <a:rPr lang="el-GR" b="0" i="1" smtClean="0">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2</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𝐵</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3</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𝐶</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4</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𝐶</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5</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𝐷</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5</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𝐸</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6</m:t>
                              </m:r>
                            </m:sub>
                          </m:sSub>
                        </m:e>
                      </m:groupChr>
                      <m:r>
                        <a:rPr lang="en-US" b="0" i="1" smtClean="0">
                          <a:latin typeface="Cambria Math" panose="02040503050406030204" pitchFamily="18" charset="0"/>
                          <a:ea typeface="Cambria Math" panose="02040503050406030204" pitchFamily="18" charset="0"/>
                          <a:sym typeface="Symbol" panose="05050102010706020507" pitchFamily="18" charset="2"/>
                        </a:rPr>
                        <m:t>𝐹</m:t>
                      </m:r>
                      <m:groupChr>
                        <m:groupChrPr>
                          <m:chr m:val="→"/>
                          <m:vertJc m:val="bot"/>
                          <m:ctrlPr>
                            <a:rPr lang="el-GR" i="1">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a:rPr lang="en-US" b="0" i="0" smtClean="0">
                                  <a:latin typeface="Cambria Math" panose="02040503050406030204" pitchFamily="18" charset="0"/>
                                  <a:ea typeface="Cambria Math" panose="02040503050406030204" pitchFamily="18" charset="0"/>
                                  <a:sym typeface="Symbol" panose="05050102010706020507" pitchFamily="18" charset="2"/>
                                </a:rPr>
                                <m:t>7</m:t>
                              </m:r>
                            </m:sub>
                          </m:sSub>
                        </m:e>
                      </m:groupChr>
                    </m:oMath>
                  </m:oMathPara>
                </a14:m>
                <a:endParaRPr lang="en-US" dirty="0" smtClean="0">
                  <a:latin typeface="Cambria Math"/>
                  <a:ea typeface="Cambria Math" panose="02040503050406030204" pitchFamily="18" charset="0"/>
                  <a:sym typeface="Symbol" panose="05050102010706020507" pitchFamily="18" charset="2"/>
                </a:endParaRPr>
              </a:p>
              <a:p>
                <a:r>
                  <a:rPr lang="en-US" dirty="0" smtClean="0">
                    <a:latin typeface="Cambria Math"/>
                    <a:ea typeface="Cambria Math" panose="02040503050406030204" pitchFamily="18" charset="0"/>
                    <a:sym typeface="Symbol" panose="05050102010706020507" pitchFamily="18" charset="2"/>
                  </a:rPr>
                  <a:t>W</a:t>
                </a:r>
                <a14:m>
                  <m:oMath xmlns:m="http://schemas.openxmlformats.org/officeDocument/2006/math">
                    <m:r>
                      <m:rPr>
                        <m:sty m:val="p"/>
                      </m:rPr>
                      <a:rPr lang="en-US" b="0" i="0" smtClean="0">
                        <a:latin typeface="Cambria Math" panose="02040503050406030204" pitchFamily="18" charset="0"/>
                        <a:ea typeface="Cambria Math" panose="02040503050406030204" pitchFamily="18" charset="0"/>
                        <a:sym typeface="Symbol" panose="05050102010706020507" pitchFamily="18" charset="2"/>
                      </a:rPr>
                      <m:t>here</m:t>
                    </m:r>
                    <m:r>
                      <a:rPr lang="en-US" b="0" i="0" smtClean="0">
                        <a:latin typeface="Cambria Math" panose="02040503050406030204" pitchFamily="18" charset="0"/>
                        <a:ea typeface="Cambria Math" panose="02040503050406030204" pitchFamily="18" charset="0"/>
                        <a:sym typeface="Symbol" panose="05050102010706020507" pitchFamily="18" charset="2"/>
                      </a:rPr>
                      <m:t> </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𝑘</m:t>
                        </m:r>
                      </m:e>
                      <m:sub>
                        <m:r>
                          <m:rPr>
                            <m:sty m:val="p"/>
                          </m:rPr>
                          <a:rPr lang="en-US" b="0" i="0" smtClean="0">
                            <a:latin typeface="Cambria Math" panose="02040503050406030204" pitchFamily="18" charset="0"/>
                            <a:ea typeface="Cambria Math" panose="02040503050406030204" pitchFamily="18" charset="0"/>
                            <a:sym typeface="Symbol" panose="05050102010706020507" pitchFamily="18" charset="2"/>
                          </a:rPr>
                          <m:t>i</m:t>
                        </m:r>
                        <m:r>
                          <a:rPr lang="en-US" b="0" i="0" smtClean="0">
                            <a:latin typeface="Cambria Math" panose="02040503050406030204" pitchFamily="18" charset="0"/>
                            <a:ea typeface="Cambria Math" panose="02040503050406030204" pitchFamily="18" charset="0"/>
                            <a:sym typeface="Symbol" panose="05050102010706020507" pitchFamily="18" charset="2"/>
                          </a:rPr>
                          <m:t>+1</m:t>
                        </m:r>
                      </m:sub>
                    </m:sSub>
                    <m:r>
                      <a:rPr lang="en-US" b="0" i="1" smtClean="0">
                        <a:latin typeface="Cambria Math" panose="02040503050406030204" pitchFamily="18" charset="0"/>
                        <a:ea typeface="Cambria Math" panose="02040503050406030204" pitchFamily="18" charset="0"/>
                        <a:sym typeface="Symbol" panose="05050102010706020507" pitchFamily="18" charset="2"/>
                      </a:rPr>
                      <m:t>=</m:t>
                    </m:r>
                    <m:r>
                      <a:rPr lang="en-US" b="0" i="1" smtClean="0">
                        <a:latin typeface="Cambria Math" panose="02040503050406030204" pitchFamily="18" charset="0"/>
                        <a:ea typeface="Cambria Math" panose="02040503050406030204" pitchFamily="18" charset="0"/>
                        <a:sym typeface="Symbol" panose="05050102010706020507" pitchFamily="18" charset="2"/>
                      </a:rPr>
                      <m:t>𝑟</m:t>
                    </m:r>
                    <m:r>
                      <a:rPr lang="en-US"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b="0" i="1" smtClean="0">
                            <a:latin typeface="Cambria Math" panose="02040503050406030204" pitchFamily="18" charset="0"/>
                            <a:ea typeface="Cambria Math" panose="02040503050406030204" pitchFamily="18" charset="0"/>
                            <a:sym typeface="Symbol" panose="05050102010706020507" pitchFamily="18" charset="2"/>
                          </a:rPr>
                          <m:t>𝑖</m:t>
                        </m:r>
                      </m:sub>
                    </m:sSub>
                  </m:oMath>
                </a14:m>
                <a:r>
                  <a:rPr lang="en-US" b="0" dirty="0" smtClean="0">
                    <a:latin typeface="Cambria Math"/>
                    <a:ea typeface="Cambria Math" panose="02040503050406030204" pitchFamily="18" charset="0"/>
                    <a:sym typeface="Symbol" panose="05050102010706020507" pitchFamily="18" charset="2"/>
                  </a:rPr>
                  <a:t>, </a:t>
                </a:r>
                <a:r>
                  <a:rPr lang="en-US" dirty="0" smtClean="0">
                    <a:latin typeface="Cambria Math"/>
                    <a:ea typeface="Cambria Math" panose="02040503050406030204" pitchFamily="18" charset="0"/>
                    <a:sym typeface="Symbol" panose="05050102010706020507" pitchFamily="18" charset="2"/>
                  </a:rPr>
                  <a:t>What happens as we vary </a:t>
                </a:r>
                <a14:m>
                  <m:oMath xmlns:m="http://schemas.openxmlformats.org/officeDocument/2006/math">
                    <m:r>
                      <a:rPr lang="en-US" i="1" dirty="0" smtClean="0">
                        <a:latin typeface="Cambria Math" panose="02040503050406030204" pitchFamily="18" charset="0"/>
                        <a:ea typeface="Cambria Math" panose="02040503050406030204" pitchFamily="18" charset="0"/>
                        <a:sym typeface="Symbol" panose="05050102010706020507" pitchFamily="18" charset="2"/>
                      </a:rPr>
                      <m:t>𝑟</m:t>
                    </m:r>
                  </m:oMath>
                </a14:m>
                <a:r>
                  <a:rPr lang="en-US" dirty="0" smtClean="0">
                    <a:latin typeface="Cambria Math"/>
                    <a:ea typeface="Cambria Math" panose="02040503050406030204" pitchFamily="18" charset="0"/>
                    <a:sym typeface="Symbol" panose="05050102010706020507" pitchFamily="18" charset="2"/>
                  </a:rPr>
                  <a:t>?</a:t>
                </a:r>
              </a:p>
              <a:p>
                <a:endParaRPr lang="en-US" dirty="0" smtClean="0">
                  <a:latin typeface="Cambria Math"/>
                  <a:ea typeface="Cambria Math" panose="02040503050406030204" pitchFamily="18" charset="0"/>
                  <a:sym typeface="Symbol" panose="05050102010706020507" pitchFamily="18" charset="2"/>
                </a:endParaRPr>
              </a:p>
              <a:p>
                <a:endParaRPr lang="en-US" dirty="0">
                  <a:latin typeface="Cambria Math"/>
                  <a:ea typeface="Cambria Math" panose="02040503050406030204" pitchFamily="18" charset="0"/>
                  <a:sym typeface="Symbol" panose="05050102010706020507" pitchFamily="18" charset="2"/>
                </a:endParaRPr>
              </a:p>
            </p:txBody>
          </p:sp>
        </mc:Choice>
        <mc:Fallback xmlns="">
          <p:sp>
            <p:nvSpPr>
              <p:cNvPr id="6" name="Rectangle 5"/>
              <p:cNvSpPr>
                <a:spLocks noRot="1" noChangeAspect="1" noMove="1" noResize="1" noEditPoints="1" noAdjustHandles="1" noChangeArrowheads="1" noChangeShapeType="1" noTextEdit="1"/>
              </p:cNvSpPr>
              <p:nvPr/>
            </p:nvSpPr>
            <p:spPr>
              <a:xfrm>
                <a:off x="0" y="932207"/>
                <a:ext cx="9220200" cy="1578124"/>
              </a:xfrm>
              <a:prstGeom prst="rect">
                <a:avLst/>
              </a:prstGeom>
              <a:blipFill rotWithShape="0">
                <a:blip r:embed="rId5"/>
                <a:stretch>
                  <a:fillRect l="-529" t="-27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480" y="5113764"/>
                <a:ext cx="7346086" cy="1077218"/>
              </a:xfrm>
              <a:prstGeom prst="rect">
                <a:avLst/>
              </a:prstGeom>
            </p:spPr>
            <p:txBody>
              <a:bodyPr wrap="square">
                <a:spAutoFit/>
              </a:bodyPr>
              <a:lstStyle/>
              <a:p>
                <a:r>
                  <a:rPr lang="en-US" sz="1600" b="1" dirty="0"/>
                  <a:t>E599 Lecture 6 Tellurium Demo </a:t>
                </a:r>
              </a:p>
              <a:p>
                <a:r>
                  <a:rPr lang="en-US" sz="1600" b="1" dirty="0" smtClean="0"/>
                  <a:t>Homework4CascadeEqualKDemoWithMax.py</a:t>
                </a:r>
              </a:p>
              <a:p>
                <a:r>
                  <a:rPr lang="en-US" sz="1600" dirty="0" smtClean="0"/>
                  <a:t>For the </a:t>
                </a:r>
                <a14:m>
                  <m:oMath xmlns:m="http://schemas.openxmlformats.org/officeDocument/2006/math">
                    <m:r>
                      <a:rPr lang="en-US" sz="1600" i="1" dirty="0" smtClean="0">
                        <a:latin typeface="Cambria Math" panose="02040503050406030204" pitchFamily="18" charset="0"/>
                      </a:rPr>
                      <m:t>𝑟</m:t>
                    </m:r>
                    <m:r>
                      <a:rPr lang="en-US" sz="1600" i="1" dirty="0" smtClean="0">
                        <a:latin typeface="Cambria Math" panose="02040503050406030204" pitchFamily="18" charset="0"/>
                      </a:rPr>
                      <m:t>&lt;1</m:t>
                    </m:r>
                  </m:oMath>
                </a14:m>
                <a:r>
                  <a:rPr lang="en-US" sz="1600" dirty="0" smtClean="0"/>
                  <a:t> cases need to select multiple time ranges and number of points to see the behaviors of different chemical species</a:t>
                </a:r>
                <a:endParaRPr lang="en-US" sz="1600" dirty="0"/>
              </a:p>
            </p:txBody>
          </p:sp>
        </mc:Choice>
        <mc:Fallback xmlns="">
          <p:sp>
            <p:nvSpPr>
              <p:cNvPr id="7" name="Rectangle 6"/>
              <p:cNvSpPr>
                <a:spLocks noRot="1" noChangeAspect="1" noMove="1" noResize="1" noEditPoints="1" noAdjustHandles="1" noChangeArrowheads="1" noChangeShapeType="1" noTextEdit="1"/>
              </p:cNvSpPr>
              <p:nvPr/>
            </p:nvSpPr>
            <p:spPr>
              <a:xfrm>
                <a:off x="1480" y="5113764"/>
                <a:ext cx="7346086" cy="1077218"/>
              </a:xfrm>
              <a:prstGeom prst="rect">
                <a:avLst/>
              </a:prstGeom>
              <a:blipFill rotWithShape="0">
                <a:blip r:embed="rId6"/>
                <a:stretch>
                  <a:fillRect l="-415" t="-1695" r="-1245" b="-6215"/>
                </a:stretch>
              </a:blipFill>
            </p:spPr>
            <p:txBody>
              <a:bodyPr/>
              <a:lstStyle/>
              <a:p>
                <a:r>
                  <a:rPr lang="en-US">
                    <a:noFill/>
                  </a:rPr>
                  <a:t> </a:t>
                </a:r>
              </a:p>
            </p:txBody>
          </p:sp>
        </mc:Fallback>
      </mc:AlternateContent>
      <p:pic>
        <p:nvPicPr>
          <p:cNvPr id="11" name="Picture 10"/>
          <p:cNvPicPr>
            <a:picLocks noChangeAspect="1"/>
          </p:cNvPicPr>
          <p:nvPr/>
        </p:nvPicPr>
        <p:blipFill>
          <a:blip r:embed="rId7"/>
          <a:stretch>
            <a:fillRect/>
          </a:stretch>
        </p:blipFill>
        <p:spPr>
          <a:xfrm>
            <a:off x="228600" y="2081445"/>
            <a:ext cx="2496105" cy="1900344"/>
          </a:xfrm>
          <a:prstGeom prst="rect">
            <a:avLst/>
          </a:prstGeom>
        </p:spPr>
      </p:pic>
      <mc:AlternateContent xmlns:mc="http://schemas.openxmlformats.org/markup-compatibility/2006" xmlns:a14="http://schemas.microsoft.com/office/drawing/2010/main">
        <mc:Choice Requires="a14">
          <p:sp>
            <p:nvSpPr>
              <p:cNvPr id="4" name="Rectangle 3"/>
              <p:cNvSpPr/>
              <p:nvPr/>
            </p:nvSpPr>
            <p:spPr>
              <a:xfrm>
                <a:off x="838200" y="2194825"/>
                <a:ext cx="79246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ea typeface="Cambria Math" panose="02040503050406030204" pitchFamily="18" charset="0"/>
                          <a:sym typeface="Symbol" panose="05050102010706020507" pitchFamily="18" charset="2"/>
                        </a:rPr>
                        <m:t>𝑟</m:t>
                      </m:r>
                      <m:r>
                        <a:rPr lang="en-US" i="1" dirty="0">
                          <a:latin typeface="Cambria Math" panose="02040503050406030204" pitchFamily="18" charset="0"/>
                          <a:ea typeface="Cambria Math" panose="02040503050406030204" pitchFamily="18" charset="0"/>
                          <a:sym typeface="Symbol" panose="05050102010706020507" pitchFamily="18" charset="2"/>
                        </a:rPr>
                        <m:t>=1</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838200" y="2194825"/>
                <a:ext cx="792461" cy="369332"/>
              </a:xfrm>
              <a:prstGeom prst="rect">
                <a:avLst/>
              </a:prstGeom>
              <a:blipFill rotWithShape="0">
                <a:blip r:embed="rId8"/>
                <a:stretch>
                  <a:fillRect/>
                </a:stretch>
              </a:blipFill>
            </p:spPr>
            <p:txBody>
              <a:bodyPr/>
              <a:lstStyle/>
              <a:p>
                <a:r>
                  <a:rPr lang="en-US">
                    <a:noFill/>
                  </a:rPr>
                  <a:t> </a:t>
                </a:r>
              </a:p>
            </p:txBody>
          </p:sp>
        </mc:Fallback>
      </mc:AlternateContent>
      <p:sp>
        <p:nvSpPr>
          <p:cNvPr id="9" name="Rectangle 8"/>
          <p:cNvSpPr/>
          <p:nvPr/>
        </p:nvSpPr>
        <p:spPr>
          <a:xfrm>
            <a:off x="261170" y="3928823"/>
            <a:ext cx="2329630" cy="1200329"/>
          </a:xfrm>
          <a:prstGeom prst="rect">
            <a:avLst/>
          </a:prstGeom>
        </p:spPr>
        <p:txBody>
          <a:bodyPr wrap="square">
            <a:spAutoFit/>
          </a:bodyPr>
          <a:lstStyle/>
          <a:p>
            <a:r>
              <a:rPr lang="en-US" dirty="0" smtClean="0">
                <a:latin typeface="Cambria Math"/>
                <a:ea typeface="Cambria Math" panose="02040503050406030204" pitchFamily="18" charset="0"/>
                <a:sym typeface="Symbol" panose="05050102010706020507" pitchFamily="18" charset="2"/>
              </a:rPr>
              <a:t>Maxima decay as a power law, times of maxima increase linearly</a:t>
            </a:r>
            <a:endParaRPr lang="en-US" dirty="0">
              <a:latin typeface="Cambria Math"/>
              <a:ea typeface="Cambria Math" panose="02040503050406030204" pitchFamily="18" charset="0"/>
              <a:sym typeface="Symbol" panose="05050102010706020507" pitchFamily="18" charset="2"/>
            </a:endParaRPr>
          </a:p>
        </p:txBody>
      </p:sp>
      <p:pic>
        <p:nvPicPr>
          <p:cNvPr id="13" name="Picture 12"/>
          <p:cNvPicPr>
            <a:picLocks noChangeAspect="1"/>
          </p:cNvPicPr>
          <p:nvPr/>
        </p:nvPicPr>
        <p:blipFill>
          <a:blip r:embed="rId9"/>
          <a:stretch>
            <a:fillRect/>
          </a:stretch>
        </p:blipFill>
        <p:spPr>
          <a:xfrm>
            <a:off x="2788347" y="2102938"/>
            <a:ext cx="2301536" cy="1865543"/>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3635217" y="2240991"/>
                <a:ext cx="60779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𝑟</m:t>
                      </m:r>
                      <m:r>
                        <a:rPr lang="en-US" b="0" i="1" smtClean="0">
                          <a:latin typeface="Cambria Math" panose="02040503050406030204" pitchFamily="18" charset="0"/>
                        </a:rPr>
                        <m:t>=2</m:t>
                      </m:r>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3635217" y="2240991"/>
                <a:ext cx="607795" cy="276999"/>
              </a:xfrm>
              <a:prstGeom prst="rect">
                <a:avLst/>
              </a:prstGeom>
              <a:blipFill rotWithShape="0">
                <a:blip r:embed="rId10"/>
                <a:stretch>
                  <a:fillRect l="-4000" r="-8000" b="-8889"/>
                </a:stretch>
              </a:blipFill>
            </p:spPr>
            <p:txBody>
              <a:bodyPr/>
              <a:lstStyle/>
              <a:p>
                <a:r>
                  <a:rPr lang="en-US">
                    <a:noFill/>
                  </a:rPr>
                  <a:t> </a:t>
                </a:r>
              </a:p>
            </p:txBody>
          </p:sp>
        </mc:Fallback>
      </mc:AlternateContent>
      <p:sp>
        <p:nvSpPr>
          <p:cNvPr id="16" name="Rectangle 15"/>
          <p:cNvSpPr/>
          <p:nvPr/>
        </p:nvSpPr>
        <p:spPr>
          <a:xfrm>
            <a:off x="2757275" y="3938883"/>
            <a:ext cx="2329630" cy="1200329"/>
          </a:xfrm>
          <a:prstGeom prst="rect">
            <a:avLst/>
          </a:prstGeom>
        </p:spPr>
        <p:txBody>
          <a:bodyPr wrap="square">
            <a:spAutoFit/>
          </a:bodyPr>
          <a:lstStyle/>
          <a:p>
            <a:r>
              <a:rPr lang="en-US" dirty="0" smtClean="0">
                <a:latin typeface="Cambria Math"/>
                <a:ea typeface="Cambria Math" panose="02040503050406030204" pitchFamily="18" charset="0"/>
                <a:sym typeface="Symbol" panose="05050102010706020507" pitchFamily="18" charset="2"/>
              </a:rPr>
              <a:t>Maxima decay exponentially, times of maxima nearly constant</a:t>
            </a:r>
            <a:endParaRPr lang="en-US" dirty="0">
              <a:latin typeface="Cambria Math"/>
              <a:ea typeface="Cambria Math" panose="02040503050406030204" pitchFamily="18" charset="0"/>
              <a:sym typeface="Symbol" panose="05050102010706020507" pitchFamily="18" charset="2"/>
            </a:endParaRPr>
          </a:p>
        </p:txBody>
      </p:sp>
      <p:pic>
        <p:nvPicPr>
          <p:cNvPr id="17" name="Picture 16"/>
          <p:cNvPicPr>
            <a:picLocks noChangeAspect="1"/>
          </p:cNvPicPr>
          <p:nvPr/>
        </p:nvPicPr>
        <p:blipFill>
          <a:blip r:embed="rId11"/>
          <a:stretch>
            <a:fillRect/>
          </a:stretch>
        </p:blipFill>
        <p:spPr>
          <a:xfrm>
            <a:off x="5100527" y="2116556"/>
            <a:ext cx="2247039" cy="1750887"/>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5596037" y="2240991"/>
                <a:ext cx="7841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𝑟</m:t>
                      </m:r>
                      <m:r>
                        <a:rPr lang="en-US" b="0" i="1" smtClean="0">
                          <a:latin typeface="Cambria Math" panose="02040503050406030204" pitchFamily="18" charset="0"/>
                        </a:rPr>
                        <m:t>=0.5</m:t>
                      </m:r>
                    </m:oMath>
                  </m:oMathPara>
                </a14:m>
                <a:endParaRPr lang="en-US" dirty="0"/>
              </a:p>
            </p:txBody>
          </p:sp>
        </mc:Choice>
        <mc:Fallback xmlns="">
          <p:sp>
            <p:nvSpPr>
              <p:cNvPr id="18" name="TextBox 17"/>
              <p:cNvSpPr txBox="1">
                <a:spLocks noRot="1" noChangeAspect="1" noMove="1" noResize="1" noEditPoints="1" noAdjustHandles="1" noChangeArrowheads="1" noChangeShapeType="1" noTextEdit="1"/>
              </p:cNvSpPr>
              <p:nvPr/>
            </p:nvSpPr>
            <p:spPr>
              <a:xfrm>
                <a:off x="5596037" y="2240991"/>
                <a:ext cx="784125" cy="276999"/>
              </a:xfrm>
              <a:prstGeom prst="rect">
                <a:avLst/>
              </a:prstGeom>
              <a:blipFill rotWithShape="0">
                <a:blip r:embed="rId12"/>
                <a:stretch>
                  <a:fillRect l="-3101" r="-6202" b="-11111"/>
                </a:stretch>
              </a:blipFill>
            </p:spPr>
            <p:txBody>
              <a:bodyPr/>
              <a:lstStyle/>
              <a:p>
                <a:r>
                  <a:rPr lang="en-US">
                    <a:noFill/>
                  </a:rPr>
                  <a:t> </a:t>
                </a:r>
              </a:p>
            </p:txBody>
          </p:sp>
        </mc:Fallback>
      </mc:AlternateContent>
      <p:sp>
        <p:nvSpPr>
          <p:cNvPr id="19" name="Rectangle 18"/>
          <p:cNvSpPr/>
          <p:nvPr/>
        </p:nvSpPr>
        <p:spPr>
          <a:xfrm>
            <a:off x="5215347" y="3976678"/>
            <a:ext cx="2329630" cy="1200329"/>
          </a:xfrm>
          <a:prstGeom prst="rect">
            <a:avLst/>
          </a:prstGeom>
        </p:spPr>
        <p:txBody>
          <a:bodyPr wrap="square">
            <a:spAutoFit/>
          </a:bodyPr>
          <a:lstStyle/>
          <a:p>
            <a:r>
              <a:rPr lang="en-US" dirty="0" smtClean="0">
                <a:latin typeface="Cambria Math"/>
                <a:ea typeface="Cambria Math" panose="02040503050406030204" pitchFamily="18" charset="0"/>
                <a:sym typeface="Symbol" panose="05050102010706020507" pitchFamily="18" charset="2"/>
              </a:rPr>
              <a:t>Maxima constant, times of maxima increase exponentially</a:t>
            </a:r>
            <a:endParaRPr lang="en-US" dirty="0">
              <a:latin typeface="Cambria Math"/>
              <a:ea typeface="Cambria Math" panose="02040503050406030204" pitchFamily="18" charset="0"/>
              <a:sym typeface="Symbol" panose="05050102010706020507" pitchFamily="18" charset="2"/>
            </a:endParaRPr>
          </a:p>
        </p:txBody>
      </p:sp>
      <p:pic>
        <p:nvPicPr>
          <p:cNvPr id="20" name="Picture 19"/>
          <p:cNvPicPr>
            <a:picLocks noChangeAspect="1"/>
          </p:cNvPicPr>
          <p:nvPr/>
        </p:nvPicPr>
        <p:blipFill>
          <a:blip r:embed="rId13"/>
          <a:stretch>
            <a:fillRect/>
          </a:stretch>
        </p:blipFill>
        <p:spPr>
          <a:xfrm>
            <a:off x="7270227" y="1627319"/>
            <a:ext cx="1721373" cy="1305250"/>
          </a:xfrm>
          <a:prstGeom prst="rect">
            <a:avLst/>
          </a:prstGeom>
        </p:spPr>
      </p:pic>
      <p:pic>
        <p:nvPicPr>
          <p:cNvPr id="21" name="Picture 20"/>
          <p:cNvPicPr>
            <a:picLocks noChangeAspect="1"/>
          </p:cNvPicPr>
          <p:nvPr/>
        </p:nvPicPr>
        <p:blipFill>
          <a:blip r:embed="rId14"/>
          <a:stretch>
            <a:fillRect/>
          </a:stretch>
        </p:blipFill>
        <p:spPr>
          <a:xfrm>
            <a:off x="7325474" y="2969236"/>
            <a:ext cx="1662039" cy="1256456"/>
          </a:xfrm>
          <a:prstGeom prst="rect">
            <a:avLst/>
          </a:prstGeom>
        </p:spPr>
      </p:pic>
      <p:sp>
        <p:nvSpPr>
          <p:cNvPr id="22" name="Rectangle 21"/>
          <p:cNvSpPr/>
          <p:nvPr/>
        </p:nvSpPr>
        <p:spPr>
          <a:xfrm>
            <a:off x="7325474" y="4262359"/>
            <a:ext cx="2329630" cy="1200329"/>
          </a:xfrm>
          <a:prstGeom prst="rect">
            <a:avLst/>
          </a:prstGeom>
        </p:spPr>
        <p:txBody>
          <a:bodyPr wrap="square">
            <a:spAutoFit/>
          </a:bodyPr>
          <a:lstStyle/>
          <a:p>
            <a:r>
              <a:rPr lang="en-US" dirty="0" smtClean="0">
                <a:latin typeface="Cambria Math"/>
                <a:ea typeface="Cambria Math" panose="02040503050406030204" pitchFamily="18" charset="0"/>
                <a:sym typeface="Symbol" panose="05050102010706020507" pitchFamily="18" charset="2"/>
              </a:rPr>
              <a:t>Maxima constant, times of maxima increase exponentially</a:t>
            </a:r>
            <a:endParaRPr lang="en-US" dirty="0">
              <a:latin typeface="Cambria Math"/>
              <a:ea typeface="Cambria Math" panose="02040503050406030204" pitchFamily="18"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23" name="TextBox 22"/>
              <p:cNvSpPr txBox="1"/>
              <p:nvPr/>
            </p:nvSpPr>
            <p:spPr>
              <a:xfrm>
                <a:off x="7706164" y="1640734"/>
                <a:ext cx="7841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𝑟</m:t>
                      </m:r>
                      <m:r>
                        <a:rPr lang="en-US" b="0" i="1" smtClean="0">
                          <a:latin typeface="Cambria Math" panose="02040503050406030204" pitchFamily="18" charset="0"/>
                        </a:rPr>
                        <m:t>=0.1</m:t>
                      </m:r>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7706164" y="1640734"/>
                <a:ext cx="784125" cy="276999"/>
              </a:xfrm>
              <a:prstGeom prst="rect">
                <a:avLst/>
              </a:prstGeom>
              <a:blipFill rotWithShape="0">
                <a:blip r:embed="rId15"/>
                <a:stretch>
                  <a:fillRect l="-3101" r="-6202" b="-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7738850" y="3066716"/>
                <a:ext cx="7841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𝑟</m:t>
                      </m:r>
                      <m:r>
                        <a:rPr lang="en-US" b="0" i="1" smtClean="0">
                          <a:latin typeface="Cambria Math" panose="02040503050406030204" pitchFamily="18" charset="0"/>
                        </a:rPr>
                        <m:t>=0.1</m:t>
                      </m:r>
                    </m:oMath>
                  </m:oMathPara>
                </a14:m>
                <a:endParaRPr lang="en-US" dirty="0"/>
              </a:p>
            </p:txBody>
          </p:sp>
        </mc:Choice>
        <mc:Fallback xmlns="">
          <p:sp>
            <p:nvSpPr>
              <p:cNvPr id="24" name="TextBox 23"/>
              <p:cNvSpPr txBox="1">
                <a:spLocks noRot="1" noChangeAspect="1" noMove="1" noResize="1" noEditPoints="1" noAdjustHandles="1" noChangeArrowheads="1" noChangeShapeType="1" noTextEdit="1"/>
              </p:cNvSpPr>
              <p:nvPr/>
            </p:nvSpPr>
            <p:spPr>
              <a:xfrm>
                <a:off x="7738850" y="3066716"/>
                <a:ext cx="784125" cy="276999"/>
              </a:xfrm>
              <a:prstGeom prst="rect">
                <a:avLst/>
              </a:prstGeom>
              <a:blipFill rotWithShape="0">
                <a:blip r:embed="rId16"/>
                <a:stretch>
                  <a:fillRect l="-3101" r="-6202" b="-8696"/>
                </a:stretch>
              </a:blipFill>
            </p:spPr>
            <p:txBody>
              <a:bodyPr/>
              <a:lstStyle/>
              <a:p>
                <a:r>
                  <a:rPr lang="en-US">
                    <a:noFill/>
                  </a:rPr>
                  <a:t> </a:t>
                </a:r>
              </a:p>
            </p:txBody>
          </p:sp>
        </mc:Fallback>
      </mc:AlternateContent>
    </p:spTree>
    <p:extLst>
      <p:ext uri="{BB962C8B-B14F-4D97-AF65-F5344CB8AC3E}">
        <p14:creationId xmlns:p14="http://schemas.microsoft.com/office/powerpoint/2010/main" val="116455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pic>
        <p:nvPicPr>
          <p:cNvPr id="15" name="Picture 14"/>
          <p:cNvPicPr>
            <a:picLocks noChangeAspect="1"/>
          </p:cNvPicPr>
          <p:nvPr/>
        </p:nvPicPr>
        <p:blipFill>
          <a:blip r:embed="rId5"/>
          <a:stretch>
            <a:fillRect/>
          </a:stretch>
        </p:blipFill>
        <p:spPr>
          <a:xfrm>
            <a:off x="521902" y="1512834"/>
            <a:ext cx="2448047" cy="1840345"/>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a:off x="1573523" y="1731145"/>
                <a:ext cx="12078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60</m:t>
                      </m:r>
                      <m:sSup>
                        <m:sSupPr>
                          <m:ctrlPr>
                            <a:rPr lang="en-US" i="1" dirty="0">
                              <a:latin typeface="Cambria Math" panose="02040503050406030204" pitchFamily="18" charset="0"/>
                            </a:rPr>
                          </m:ctrlPr>
                        </m:sSupPr>
                        <m:e>
                          <m:r>
                            <a:rPr lang="en-US" i="1" dirty="0">
                              <a:latin typeface="Cambria Math" panose="02040503050406030204" pitchFamily="18" charset="0"/>
                            </a:rPr>
                            <m:t>𝑥</m:t>
                          </m:r>
                        </m:e>
                        <m:sup>
                          <m:r>
                            <a:rPr lang="en-US" i="1" dirty="0">
                              <a:latin typeface="Cambria Math" panose="02040503050406030204" pitchFamily="18" charset="0"/>
                            </a:rPr>
                            <m:t>4</m:t>
                          </m:r>
                        </m:sup>
                      </m:sSup>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𝑒</m:t>
                          </m:r>
                        </m:e>
                        <m:sup>
                          <m:r>
                            <a:rPr lang="en-US" b="0" i="1" dirty="0" smtClean="0">
                              <a:latin typeface="Cambria Math" panose="02040503050406030204" pitchFamily="18" charset="0"/>
                            </a:rPr>
                            <m:t>−4</m:t>
                          </m:r>
                          <m:r>
                            <a:rPr lang="en-US" b="0" i="1" dirty="0" smtClean="0">
                              <a:latin typeface="Cambria Math" panose="02040503050406030204" pitchFamily="18" charset="0"/>
                            </a:rPr>
                            <m:t>𝑥</m:t>
                          </m:r>
                        </m:sup>
                      </m:sSup>
                    </m:oMath>
                  </m:oMathPara>
                </a14:m>
                <a:endParaRPr lang="en-US" dirty="0"/>
              </a:p>
            </p:txBody>
          </p:sp>
        </mc:Choice>
        <mc:Fallback xmlns="">
          <p:sp>
            <p:nvSpPr>
              <p:cNvPr id="16" name="Rectangle 15"/>
              <p:cNvSpPr>
                <a:spLocks noRot="1" noChangeAspect="1" noMove="1" noResize="1" noEditPoints="1" noAdjustHandles="1" noChangeArrowheads="1" noChangeShapeType="1" noTextEdit="1"/>
              </p:cNvSpPr>
              <p:nvPr/>
            </p:nvSpPr>
            <p:spPr>
              <a:xfrm>
                <a:off x="1573523" y="1731145"/>
                <a:ext cx="1207895" cy="369332"/>
              </a:xfrm>
              <a:prstGeom prst="rect">
                <a:avLst/>
              </a:prstGeom>
              <a:blipFill rotWithShape="0">
                <a:blip r:embed="rId6"/>
                <a:stretch>
                  <a:fillRect/>
                </a:stretch>
              </a:blipFill>
            </p:spPr>
            <p:txBody>
              <a:bodyPr/>
              <a:lstStyle/>
              <a:p>
                <a:r>
                  <a:rPr lang="en-US">
                    <a:noFill/>
                  </a:rPr>
                  <a:t> </a:t>
                </a:r>
              </a:p>
            </p:txBody>
          </p:sp>
        </mc:Fallback>
      </mc:AlternateContent>
      <p:pic>
        <p:nvPicPr>
          <p:cNvPr id="17" name="Picture 16"/>
          <p:cNvPicPr>
            <a:picLocks noChangeAspect="1"/>
          </p:cNvPicPr>
          <p:nvPr/>
        </p:nvPicPr>
        <p:blipFill>
          <a:blip r:embed="rId7"/>
          <a:stretch>
            <a:fillRect/>
          </a:stretch>
        </p:blipFill>
        <p:spPr>
          <a:xfrm>
            <a:off x="510081" y="4287071"/>
            <a:ext cx="2459868" cy="1826463"/>
          </a:xfrm>
          <a:prstGeom prst="rect">
            <a:avLst/>
          </a:prstGeom>
        </p:spPr>
      </p:pic>
      <mc:AlternateContent xmlns:mc="http://schemas.openxmlformats.org/markup-compatibility/2006" xmlns:a14="http://schemas.microsoft.com/office/drawing/2010/main">
        <mc:Choice Requires="a14">
          <p:sp>
            <p:nvSpPr>
              <p:cNvPr id="18" name="Rectangle 17"/>
              <p:cNvSpPr/>
              <p:nvPr/>
            </p:nvSpPr>
            <p:spPr>
              <a:xfrm>
                <a:off x="1349802" y="4530779"/>
                <a:ext cx="114621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10</m:t>
                      </m:r>
                      <m:r>
                        <a:rPr lang="en-US" i="1" dirty="0" smtClean="0">
                          <a:latin typeface="Cambria Math" panose="02040503050406030204" pitchFamily="18" charset="0"/>
                        </a:rPr>
                        <m:t>𝑥</m:t>
                      </m:r>
                      <m:r>
                        <a:rPr lang="en-US" i="1" dirty="0" smtClean="0">
                          <a:latin typeface="Cambria Math" panose="02040503050406030204" pitchFamily="18" charset="0"/>
                        </a:rPr>
                        <m:t> </m:t>
                      </m:r>
                      <m:sSup>
                        <m:sSupPr>
                          <m:ctrlPr>
                            <a:rPr lang="en-US" b="0" i="1" dirty="0" smtClean="0">
                              <a:latin typeface="Cambria Math" panose="02040503050406030204" pitchFamily="18" charset="0"/>
                            </a:rPr>
                          </m:ctrlPr>
                        </m:sSupPr>
                        <m:e>
                          <m:r>
                            <a:rPr lang="en-US" i="1" dirty="0" smtClean="0">
                              <a:latin typeface="Cambria Math" panose="02040503050406030204" pitchFamily="18" charset="0"/>
                            </a:rPr>
                            <m:t>𝑒</m:t>
                          </m:r>
                        </m:e>
                        <m:sup>
                          <m:r>
                            <a:rPr lang="en-US" b="0" i="1" dirty="0" smtClean="0">
                              <a:latin typeface="Cambria Math" panose="02040503050406030204" pitchFamily="18" charset="0"/>
                            </a:rPr>
                            <m:t>−</m:t>
                          </m:r>
                          <m:r>
                            <a:rPr lang="en-US" i="1" dirty="0" smtClean="0">
                              <a:latin typeface="Cambria Math" panose="02040503050406030204" pitchFamily="18" charset="0"/>
                            </a:rPr>
                            <m:t>4</m:t>
                          </m:r>
                          <m:r>
                            <a:rPr lang="en-US" i="1" dirty="0" smtClean="0">
                              <a:latin typeface="Cambria Math" panose="02040503050406030204" pitchFamily="18" charset="0"/>
                            </a:rPr>
                            <m:t>𝑥</m:t>
                          </m:r>
                        </m:sup>
                      </m:sSup>
                    </m:oMath>
                  </m:oMathPara>
                </a14:m>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1349802" y="4530779"/>
                <a:ext cx="1146211" cy="369332"/>
              </a:xfrm>
              <a:prstGeom prst="rect">
                <a:avLst/>
              </a:prstGeom>
              <a:blipFill rotWithShape="0">
                <a:blip r:embed="rId8"/>
                <a:stretch>
                  <a:fillRect/>
                </a:stretch>
              </a:blipFill>
            </p:spPr>
            <p:txBody>
              <a:bodyPr/>
              <a:lstStyle/>
              <a:p>
                <a:r>
                  <a:rPr lang="en-US">
                    <a:noFill/>
                  </a:rPr>
                  <a:t> </a:t>
                </a:r>
              </a:p>
            </p:txBody>
          </p:sp>
        </mc:Fallback>
      </mc:AlternateContent>
      <p:pic>
        <p:nvPicPr>
          <p:cNvPr id="22" name="Picture 21"/>
          <p:cNvPicPr>
            <a:picLocks noChangeAspect="1"/>
          </p:cNvPicPr>
          <p:nvPr/>
        </p:nvPicPr>
        <p:blipFill>
          <a:blip r:embed="rId9"/>
          <a:stretch>
            <a:fillRect/>
          </a:stretch>
        </p:blipFill>
        <p:spPr>
          <a:xfrm>
            <a:off x="5778992" y="1338731"/>
            <a:ext cx="2557462" cy="1932704"/>
          </a:xfrm>
          <a:prstGeom prst="rect">
            <a:avLst/>
          </a:prstGeom>
        </p:spPr>
      </p:pic>
      <mc:AlternateContent xmlns:mc="http://schemas.openxmlformats.org/markup-compatibility/2006" xmlns:a14="http://schemas.microsoft.com/office/drawing/2010/main">
        <mc:Choice Requires="a14">
          <p:sp>
            <p:nvSpPr>
              <p:cNvPr id="23" name="Rectangle 22"/>
              <p:cNvSpPr/>
              <p:nvPr/>
            </p:nvSpPr>
            <p:spPr>
              <a:xfrm>
                <a:off x="5562600" y="1502634"/>
                <a:ext cx="4572000" cy="71917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den>
                          </m:f>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den>
                          </m:f>
                        </m:e>
                      </m:d>
                    </m:oMath>
                  </m:oMathPara>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5562600" y="1502634"/>
                <a:ext cx="4572000" cy="719171"/>
              </a:xfrm>
              <a:prstGeom prst="rect">
                <a:avLst/>
              </a:prstGeom>
              <a:blipFill rotWithShape="0">
                <a:blip r:embed="rId10"/>
                <a:stretch>
                  <a:fillRect/>
                </a:stretch>
              </a:blipFill>
            </p:spPr>
            <p:txBody>
              <a:bodyPr/>
              <a:lstStyle/>
              <a:p>
                <a:r>
                  <a:rPr lang="en-US">
                    <a:noFill/>
                  </a:rPr>
                  <a:t> </a:t>
                </a:r>
              </a:p>
            </p:txBody>
          </p:sp>
        </mc:Fallback>
      </mc:AlternateContent>
      <p:pic>
        <p:nvPicPr>
          <p:cNvPr id="24" name="Picture 23"/>
          <p:cNvPicPr>
            <a:picLocks noChangeAspect="1"/>
          </p:cNvPicPr>
          <p:nvPr/>
        </p:nvPicPr>
        <p:blipFill>
          <a:blip r:embed="rId11"/>
          <a:stretch>
            <a:fillRect/>
          </a:stretch>
        </p:blipFill>
        <p:spPr>
          <a:xfrm>
            <a:off x="5749055" y="4062187"/>
            <a:ext cx="2673088" cy="2000143"/>
          </a:xfrm>
          <a:prstGeom prst="rect">
            <a:avLst/>
          </a:prstGeom>
        </p:spPr>
      </p:pic>
      <p:sp>
        <p:nvSpPr>
          <p:cNvPr id="28" name="TextBox 27"/>
          <p:cNvSpPr txBox="1"/>
          <p:nvPr/>
        </p:nvSpPr>
        <p:spPr>
          <a:xfrm>
            <a:off x="484188" y="913222"/>
            <a:ext cx="2259012" cy="646331"/>
          </a:xfrm>
          <a:prstGeom prst="rect">
            <a:avLst/>
          </a:prstGeom>
          <a:noFill/>
        </p:spPr>
        <p:txBody>
          <a:bodyPr wrap="square" rtlCol="0">
            <a:spAutoFit/>
          </a:bodyPr>
          <a:lstStyle/>
          <a:p>
            <a:r>
              <a:rPr lang="en-US" dirty="0" smtClean="0"/>
              <a:t>Power-law growth, exponential decay</a:t>
            </a:r>
            <a:endParaRPr lang="en-US" dirty="0"/>
          </a:p>
        </p:txBody>
      </p:sp>
      <p:sp>
        <p:nvSpPr>
          <p:cNvPr id="207" name="TextBox 206"/>
          <p:cNvSpPr txBox="1"/>
          <p:nvPr/>
        </p:nvSpPr>
        <p:spPr>
          <a:xfrm>
            <a:off x="610509" y="3524771"/>
            <a:ext cx="2259012" cy="646331"/>
          </a:xfrm>
          <a:prstGeom prst="rect">
            <a:avLst/>
          </a:prstGeom>
          <a:noFill/>
        </p:spPr>
        <p:txBody>
          <a:bodyPr wrap="square" rtlCol="0">
            <a:spAutoFit/>
          </a:bodyPr>
          <a:lstStyle/>
          <a:p>
            <a:r>
              <a:rPr lang="en-US" dirty="0" smtClean="0"/>
              <a:t>Linear growth, exponential decay</a:t>
            </a:r>
            <a:endParaRPr lang="en-US" dirty="0"/>
          </a:p>
        </p:txBody>
      </p:sp>
      <p:sp>
        <p:nvSpPr>
          <p:cNvPr id="210" name="TextBox 209"/>
          <p:cNvSpPr txBox="1"/>
          <p:nvPr/>
        </p:nvSpPr>
        <p:spPr>
          <a:xfrm>
            <a:off x="5901033" y="787865"/>
            <a:ext cx="2521110" cy="646331"/>
          </a:xfrm>
          <a:prstGeom prst="rect">
            <a:avLst/>
          </a:prstGeom>
          <a:noFill/>
        </p:spPr>
        <p:txBody>
          <a:bodyPr wrap="square" rtlCol="0">
            <a:spAutoFit/>
          </a:bodyPr>
          <a:lstStyle/>
          <a:p>
            <a:r>
              <a:rPr lang="en-US" dirty="0" smtClean="0"/>
              <a:t>Balanced Hill growth, Hill decay</a:t>
            </a:r>
            <a:endParaRPr lang="en-US" dirty="0"/>
          </a:p>
        </p:txBody>
      </p:sp>
      <p:sp>
        <p:nvSpPr>
          <p:cNvPr id="222" name="TextBox 221"/>
          <p:cNvSpPr txBox="1"/>
          <p:nvPr/>
        </p:nvSpPr>
        <p:spPr>
          <a:xfrm>
            <a:off x="5932423" y="3310506"/>
            <a:ext cx="2521110" cy="646331"/>
          </a:xfrm>
          <a:prstGeom prst="rect">
            <a:avLst/>
          </a:prstGeom>
          <a:noFill/>
        </p:spPr>
        <p:txBody>
          <a:bodyPr wrap="square" rtlCol="0">
            <a:spAutoFit/>
          </a:bodyPr>
          <a:lstStyle/>
          <a:p>
            <a:r>
              <a:rPr lang="en-US" dirty="0" smtClean="0"/>
              <a:t>Unbalanced Hill growth, Hill decay</a:t>
            </a:r>
            <a:endParaRPr lang="en-US" dirty="0"/>
          </a:p>
        </p:txBody>
      </p:sp>
      <mc:AlternateContent xmlns:mc="http://schemas.openxmlformats.org/markup-compatibility/2006" xmlns:a14="http://schemas.microsoft.com/office/drawing/2010/main">
        <mc:Choice Requires="a14">
          <p:sp>
            <p:nvSpPr>
              <p:cNvPr id="223" name="Rectangle 222"/>
              <p:cNvSpPr/>
              <p:nvPr/>
            </p:nvSpPr>
            <p:spPr>
              <a:xfrm>
                <a:off x="5518951" y="4274879"/>
                <a:ext cx="4463249" cy="72032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3</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3</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3</m:t>
                                  </m:r>
                                </m:sup>
                              </m:sSup>
                            </m:den>
                          </m:f>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den>
                          </m:f>
                        </m:e>
                      </m:d>
                    </m:oMath>
                  </m:oMathPara>
                </a14:m>
                <a:endParaRPr lang="en-US" dirty="0"/>
              </a:p>
            </p:txBody>
          </p:sp>
        </mc:Choice>
        <mc:Fallback xmlns="">
          <p:sp>
            <p:nvSpPr>
              <p:cNvPr id="223" name="Rectangle 222"/>
              <p:cNvSpPr>
                <a:spLocks noRot="1" noChangeAspect="1" noMove="1" noResize="1" noEditPoints="1" noAdjustHandles="1" noChangeArrowheads="1" noChangeShapeType="1" noTextEdit="1"/>
              </p:cNvSpPr>
              <p:nvPr/>
            </p:nvSpPr>
            <p:spPr>
              <a:xfrm>
                <a:off x="5518951" y="4274879"/>
                <a:ext cx="4463249" cy="720325"/>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6616926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Bounded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Rectangle 106"/>
          <p:cNvSpPr/>
          <p:nvPr/>
        </p:nvSpPr>
        <p:spPr>
          <a:xfrm>
            <a:off x="150199" y="3462024"/>
            <a:ext cx="5825873" cy="1200329"/>
          </a:xfrm>
          <a:prstGeom prst="rect">
            <a:avLst/>
          </a:prstGeom>
        </p:spPr>
        <p:txBody>
          <a:bodyPr wrap="square">
            <a:spAutoFit/>
          </a:bodyPr>
          <a:lstStyle/>
          <a:p>
            <a:endParaRPr lang="en-US" dirty="0" smtClean="0"/>
          </a:p>
          <a:p>
            <a:endParaRPr lang="en-US" dirty="0"/>
          </a:p>
          <a:p>
            <a:endParaRPr lang="en-US" dirty="0"/>
          </a:p>
          <a:p>
            <a:endParaRPr lang="en-US" dirty="0"/>
          </a:p>
        </p:txBody>
      </p:sp>
      <p:pic>
        <p:nvPicPr>
          <p:cNvPr id="2" name="Picture 1"/>
          <p:cNvPicPr>
            <a:picLocks noChangeAspect="1"/>
          </p:cNvPicPr>
          <p:nvPr/>
        </p:nvPicPr>
        <p:blipFill>
          <a:blip r:embed="rId5"/>
          <a:stretch>
            <a:fillRect/>
          </a:stretch>
        </p:blipFill>
        <p:spPr>
          <a:xfrm>
            <a:off x="609600" y="1473746"/>
            <a:ext cx="2700936" cy="2052324"/>
          </a:xfrm>
          <a:prstGeom prst="rect">
            <a:avLst/>
          </a:prstGeom>
        </p:spPr>
      </p:pic>
      <p:pic>
        <p:nvPicPr>
          <p:cNvPr id="36" name="Picture 35"/>
          <p:cNvPicPr>
            <a:picLocks noChangeAspect="1"/>
          </p:cNvPicPr>
          <p:nvPr/>
        </p:nvPicPr>
        <p:blipFill>
          <a:blip r:embed="rId6"/>
          <a:stretch>
            <a:fillRect/>
          </a:stretch>
        </p:blipFill>
        <p:spPr>
          <a:xfrm>
            <a:off x="648280" y="4591133"/>
            <a:ext cx="2484867" cy="1885950"/>
          </a:xfrm>
          <a:prstGeom prst="rect">
            <a:avLst/>
          </a:prstGeom>
        </p:spPr>
      </p:pic>
      <p:pic>
        <p:nvPicPr>
          <p:cNvPr id="38" name="Picture 37"/>
          <p:cNvPicPr>
            <a:picLocks noChangeAspect="1"/>
          </p:cNvPicPr>
          <p:nvPr/>
        </p:nvPicPr>
        <p:blipFill>
          <a:blip r:embed="rId7"/>
          <a:stretch>
            <a:fillRect/>
          </a:stretch>
        </p:blipFill>
        <p:spPr>
          <a:xfrm>
            <a:off x="4768450" y="1571551"/>
            <a:ext cx="2664004" cy="1954519"/>
          </a:xfrm>
          <a:prstGeom prst="rect">
            <a:avLst/>
          </a:prstGeom>
        </p:spPr>
      </p:pic>
      <p:sp>
        <p:nvSpPr>
          <p:cNvPr id="40" name="TextBox 39"/>
          <p:cNvSpPr txBox="1"/>
          <p:nvPr/>
        </p:nvSpPr>
        <p:spPr>
          <a:xfrm>
            <a:off x="630448" y="792644"/>
            <a:ext cx="2521110" cy="369332"/>
          </a:xfrm>
          <a:prstGeom prst="rect">
            <a:avLst/>
          </a:prstGeom>
          <a:noFill/>
        </p:spPr>
        <p:txBody>
          <a:bodyPr wrap="square" rtlCol="0">
            <a:spAutoFit/>
          </a:bodyPr>
          <a:lstStyle/>
          <a:p>
            <a:r>
              <a:rPr lang="en-US" dirty="0" smtClean="0"/>
              <a:t>Log growth, Hill decay</a:t>
            </a:r>
            <a:endParaRPr lang="en-US" dirty="0"/>
          </a:p>
        </p:txBody>
      </p:sp>
      <p:sp>
        <p:nvSpPr>
          <p:cNvPr id="41" name="TextBox 40"/>
          <p:cNvSpPr txBox="1"/>
          <p:nvPr/>
        </p:nvSpPr>
        <p:spPr>
          <a:xfrm>
            <a:off x="639410" y="3888784"/>
            <a:ext cx="2521110" cy="646331"/>
          </a:xfrm>
          <a:prstGeom prst="rect">
            <a:avLst/>
          </a:prstGeom>
          <a:noFill/>
        </p:spPr>
        <p:txBody>
          <a:bodyPr wrap="square" rtlCol="0">
            <a:spAutoFit/>
          </a:bodyPr>
          <a:lstStyle/>
          <a:p>
            <a:r>
              <a:rPr lang="en-US" dirty="0" smtClean="0"/>
              <a:t>Log growth, exponential decay</a:t>
            </a:r>
            <a:endParaRPr lang="en-US" dirty="0"/>
          </a:p>
        </p:txBody>
      </p:sp>
      <p:sp>
        <p:nvSpPr>
          <p:cNvPr id="42" name="TextBox 41"/>
          <p:cNvSpPr txBox="1"/>
          <p:nvPr/>
        </p:nvSpPr>
        <p:spPr>
          <a:xfrm>
            <a:off x="4771425" y="783633"/>
            <a:ext cx="2795887" cy="646331"/>
          </a:xfrm>
          <a:prstGeom prst="rect">
            <a:avLst/>
          </a:prstGeom>
          <a:noFill/>
        </p:spPr>
        <p:txBody>
          <a:bodyPr wrap="square" rtlCol="0">
            <a:spAutoFit/>
          </a:bodyPr>
          <a:lstStyle/>
          <a:p>
            <a:r>
              <a:rPr lang="en-US" dirty="0" smtClean="0"/>
              <a:t>Hill growth, exponential decay</a:t>
            </a:r>
            <a:endParaRPr lang="en-US" dirty="0"/>
          </a:p>
        </p:txBody>
      </p:sp>
      <mc:AlternateContent xmlns:mc="http://schemas.openxmlformats.org/markup-compatibility/2006" xmlns:a14="http://schemas.microsoft.com/office/drawing/2010/main">
        <mc:Choice Requires="a14">
          <p:sp>
            <p:nvSpPr>
              <p:cNvPr id="43" name="Rectangle 42"/>
              <p:cNvSpPr/>
              <p:nvPr/>
            </p:nvSpPr>
            <p:spPr>
              <a:xfrm>
                <a:off x="242094" y="1714997"/>
                <a:ext cx="4572000" cy="71917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den>
                          </m:f>
                        </m:e>
                      </m:d>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log</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+1)</m:t>
                          </m:r>
                        </m:e>
                      </m:d>
                    </m:oMath>
                  </m:oMathPara>
                </a14:m>
                <a:endParaRPr lang="en-US" dirty="0"/>
              </a:p>
            </p:txBody>
          </p:sp>
        </mc:Choice>
        <mc:Fallback xmlns="">
          <p:sp>
            <p:nvSpPr>
              <p:cNvPr id="43" name="Rectangle 42"/>
              <p:cNvSpPr>
                <a:spLocks noRot="1" noChangeAspect="1" noMove="1" noResize="1" noEditPoints="1" noAdjustHandles="1" noChangeArrowheads="1" noChangeShapeType="1" noTextEdit="1"/>
              </p:cNvSpPr>
              <p:nvPr/>
            </p:nvSpPr>
            <p:spPr>
              <a:xfrm>
                <a:off x="242094" y="1714997"/>
                <a:ext cx="4572000" cy="719171"/>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197595" y="4918418"/>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func>
                        <m:funcPr>
                          <m:ctrlPr>
                            <a:rPr lang="en-US" i="1">
                              <a:latin typeface="Cambria Math" panose="02040503050406030204" pitchFamily="18" charset="0"/>
                            </a:rPr>
                          </m:ctrlPr>
                        </m:funcPr>
                        <m:fName>
                          <m:r>
                            <m:rPr>
                              <m:sty m:val="p"/>
                            </m:rPr>
                            <a:rPr lang="en-US">
                              <a:latin typeface="Cambria Math" panose="02040503050406030204" pitchFamily="18" charset="0"/>
                            </a:rPr>
                            <m:t>log</m:t>
                          </m:r>
                        </m:fName>
                        <m:e>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+1</m:t>
                              </m:r>
                            </m:e>
                          </m:d>
                        </m:e>
                      </m:func>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𝑥</m:t>
                          </m:r>
                        </m:sup>
                      </m:sSup>
                    </m:oMath>
                  </m:oMathPara>
                </a14:m>
                <a:endParaRPr lang="en-US" dirty="0"/>
              </a:p>
            </p:txBody>
          </p:sp>
        </mc:Choice>
        <mc:Fallback xmlns="">
          <p:sp>
            <p:nvSpPr>
              <p:cNvPr id="44" name="Rectangle 43"/>
              <p:cNvSpPr>
                <a:spLocks noRot="1" noChangeAspect="1" noMove="1" noResize="1" noEditPoints="1" noAdjustHandles="1" noChangeArrowheads="1" noChangeShapeType="1" noTextEdit="1"/>
              </p:cNvSpPr>
              <p:nvPr/>
            </p:nvSpPr>
            <p:spPr>
              <a:xfrm>
                <a:off x="-197595" y="4918418"/>
                <a:ext cx="4572000" cy="369332"/>
              </a:xfrm>
              <a:prstGeom prst="rect">
                <a:avLst/>
              </a:prstGeom>
              <a:blipFill rotWithShape="0">
                <a:blip r:embed="rId9"/>
                <a:stretch>
                  <a:fillRect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4026149" y="1714997"/>
                <a:ext cx="4572000" cy="71917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0.5</m:t>
                                  </m:r>
                                </m:e>
                                <m:sup>
                                  <m:r>
                                    <a:rPr lang="en-US" b="0" i="1" smtClean="0">
                                      <a:latin typeface="Cambria Math" panose="02040503050406030204" pitchFamily="18" charset="0"/>
                                    </a:rPr>
                                    <m:t>4</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4</m:t>
                                  </m:r>
                                </m:sup>
                              </m:sSup>
                            </m:den>
                          </m:f>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𝑥</m:t>
                          </m:r>
                        </m:sup>
                      </m:sSup>
                    </m:oMath>
                  </m:oMathPara>
                </a14:m>
                <a:endParaRPr lang="en-US" dirty="0"/>
              </a:p>
            </p:txBody>
          </p:sp>
        </mc:Choice>
        <mc:Fallback xmlns="">
          <p:sp>
            <p:nvSpPr>
              <p:cNvPr id="45" name="Rectangle 44"/>
              <p:cNvSpPr>
                <a:spLocks noRot="1" noChangeAspect="1" noMove="1" noResize="1" noEditPoints="1" noAdjustHandles="1" noChangeArrowheads="1" noChangeShapeType="1" noTextEdit="1"/>
              </p:cNvSpPr>
              <p:nvPr/>
            </p:nvSpPr>
            <p:spPr>
              <a:xfrm>
                <a:off x="4026149" y="1714997"/>
                <a:ext cx="4572000" cy="719171"/>
              </a:xfrm>
              <a:prstGeom prst="rect">
                <a:avLst/>
              </a:prstGeom>
              <a:blipFill rotWithShape="0">
                <a:blip r:embed="rId10"/>
                <a:stretch>
                  <a:fillRect/>
                </a:stretch>
              </a:blipFill>
            </p:spPr>
            <p:txBody>
              <a:bodyPr/>
              <a:lstStyle/>
              <a:p>
                <a:r>
                  <a:rPr lang="en-US">
                    <a:noFill/>
                  </a:rPr>
                  <a:t> </a:t>
                </a:r>
              </a:p>
            </p:txBody>
          </p:sp>
        </mc:Fallback>
      </mc:AlternateContent>
      <p:pic>
        <p:nvPicPr>
          <p:cNvPr id="4" name="Picture 3"/>
          <p:cNvPicPr>
            <a:picLocks noChangeAspect="1"/>
          </p:cNvPicPr>
          <p:nvPr/>
        </p:nvPicPr>
        <p:blipFill>
          <a:blip r:embed="rId11"/>
          <a:stretch>
            <a:fillRect/>
          </a:stretch>
        </p:blipFill>
        <p:spPr>
          <a:xfrm>
            <a:off x="4760992" y="4567237"/>
            <a:ext cx="2636542" cy="1971675"/>
          </a:xfrm>
          <a:prstGeom prst="rect">
            <a:avLst/>
          </a:prstGeom>
        </p:spPr>
      </p:pic>
      <p:sp>
        <p:nvSpPr>
          <p:cNvPr id="46" name="TextBox 45"/>
          <p:cNvSpPr txBox="1"/>
          <p:nvPr/>
        </p:nvSpPr>
        <p:spPr>
          <a:xfrm>
            <a:off x="4914205" y="3888783"/>
            <a:ext cx="2795887" cy="646331"/>
          </a:xfrm>
          <a:prstGeom prst="rect">
            <a:avLst/>
          </a:prstGeom>
          <a:noFill/>
        </p:spPr>
        <p:txBody>
          <a:bodyPr wrap="square" rtlCol="0">
            <a:spAutoFit/>
          </a:bodyPr>
          <a:lstStyle/>
          <a:p>
            <a:r>
              <a:rPr lang="en-US" dirty="0" smtClean="0"/>
              <a:t>Decreasing Hill minus log growth</a:t>
            </a:r>
            <a:r>
              <a:rPr lang="en-US" dirty="0"/>
              <a:t> </a:t>
            </a:r>
            <a:r>
              <a:rPr lang="en-US" dirty="0" smtClean="0"/>
              <a:t>times Hill decay</a:t>
            </a:r>
            <a:endParaRPr lang="en-US" dirty="0"/>
          </a:p>
        </p:txBody>
      </p:sp>
      <mc:AlternateContent xmlns:mc="http://schemas.openxmlformats.org/markup-compatibility/2006" xmlns:a14="http://schemas.microsoft.com/office/drawing/2010/main">
        <mc:Choice Requires="a14">
          <p:sp>
            <p:nvSpPr>
              <p:cNvPr id="6" name="Rectangle 5"/>
              <p:cNvSpPr/>
              <p:nvPr/>
            </p:nvSpPr>
            <p:spPr>
              <a:xfrm>
                <a:off x="3762283" y="4694476"/>
                <a:ext cx="5084854" cy="7191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1</m:t>
                      </m:r>
                      <m:r>
                        <a:rPr lang="en-US" b="0" i="1" smtClean="0">
                          <a:latin typeface="Cambria Math" panose="02040503050406030204" pitchFamily="18" charset="0"/>
                        </a:rPr>
                        <m:t>+0.5</m:t>
                      </m:r>
                      <m:d>
                        <m:dPr>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0.5</m:t>
                                  </m:r>
                                </m:e>
                                <m:sup>
                                  <m:r>
                                    <a:rPr lang="en-US" i="1">
                                      <a:latin typeface="Cambria Math" panose="02040503050406030204" pitchFamily="18" charset="0"/>
                                    </a:rPr>
                                    <m:t>4</m:t>
                                  </m:r>
                                </m:sup>
                              </m:sSup>
                            </m:num>
                            <m:den>
                              <m:sSup>
                                <m:sSupPr>
                                  <m:ctrlPr>
                                    <a:rPr lang="en-US" i="1">
                                      <a:latin typeface="Cambria Math" panose="02040503050406030204" pitchFamily="18" charset="0"/>
                                    </a:rPr>
                                  </m:ctrlPr>
                                </m:sSupPr>
                                <m:e>
                                  <m:r>
                                    <a:rPr lang="en-US" i="1">
                                      <a:latin typeface="Cambria Math" panose="02040503050406030204" pitchFamily="18" charset="0"/>
                                    </a:rPr>
                                    <m:t>0.5</m:t>
                                  </m:r>
                                </m:e>
                                <m:sup>
                                  <m:r>
                                    <a:rPr lang="en-US" i="1">
                                      <a:latin typeface="Cambria Math" panose="02040503050406030204" pitchFamily="18" charset="0"/>
                                    </a:rPr>
                                    <m:t>4</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4</m:t>
                                  </m:r>
                                </m:sup>
                              </m:sSup>
                            </m:den>
                          </m:f>
                        </m:e>
                      </m:d>
                      <m:r>
                        <a:rPr lang="en-US" b="0" i="1" smtClean="0">
                          <a:latin typeface="Cambria Math" panose="02040503050406030204" pitchFamily="18" charset="0"/>
                        </a:rPr>
                        <m:t>−</m:t>
                      </m:r>
                      <m:r>
                        <a:rPr lang="en-US" i="1">
                          <a:latin typeface="Cambria Math" panose="02040503050406030204" pitchFamily="18" charset="0"/>
                        </a:rPr>
                        <m:t>4</m:t>
                      </m:r>
                      <m:d>
                        <m:dPr>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0.5</m:t>
                                  </m:r>
                                </m:e>
                                <m:sup>
                                  <m:r>
                                    <a:rPr lang="en-US" i="1">
                                      <a:latin typeface="Cambria Math" panose="02040503050406030204" pitchFamily="18" charset="0"/>
                                    </a:rPr>
                                    <m:t>4</m:t>
                                  </m:r>
                                </m:sup>
                              </m:sSup>
                            </m:num>
                            <m:den>
                              <m:sSup>
                                <m:sSupPr>
                                  <m:ctrlPr>
                                    <a:rPr lang="en-US" i="1">
                                      <a:latin typeface="Cambria Math" panose="02040503050406030204" pitchFamily="18" charset="0"/>
                                    </a:rPr>
                                  </m:ctrlPr>
                                </m:sSupPr>
                                <m:e>
                                  <m:r>
                                    <a:rPr lang="en-US" i="1">
                                      <a:latin typeface="Cambria Math" panose="02040503050406030204" pitchFamily="18" charset="0"/>
                                    </a:rPr>
                                    <m:t>0.5</m:t>
                                  </m:r>
                                </m:e>
                                <m:sup>
                                  <m:r>
                                    <a:rPr lang="en-US" i="1">
                                      <a:latin typeface="Cambria Math" panose="02040503050406030204" pitchFamily="18" charset="0"/>
                                    </a:rPr>
                                    <m:t>4</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1">
                                      <a:latin typeface="Cambria Math" panose="02040503050406030204" pitchFamily="18" charset="0"/>
                                    </a:rPr>
                                    <m:t>4</m:t>
                                  </m:r>
                                </m:sup>
                              </m:sSup>
                            </m:den>
                          </m:f>
                        </m:e>
                      </m:d>
                      <m:d>
                        <m:dPr>
                          <m:ctrlPr>
                            <a:rPr lang="en-US" i="1">
                              <a:latin typeface="Cambria Math" panose="02040503050406030204" pitchFamily="18" charset="0"/>
                            </a:rPr>
                          </m:ctrlPr>
                        </m:dPr>
                        <m:e>
                          <m:r>
                            <m:rPr>
                              <m:sty m:val="p"/>
                            </m:rPr>
                            <a:rPr lang="en-US">
                              <a:latin typeface="Cambria Math" panose="02040503050406030204" pitchFamily="18" charset="0"/>
                            </a:rPr>
                            <m:t>log</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+1)</m:t>
                          </m:r>
                        </m:e>
                      </m:d>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3762283" y="4694476"/>
                <a:ext cx="5084854" cy="719171"/>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3901099"/>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err="1" smtClean="0">
                <a:solidFill>
                  <a:srgbClr val="0000CC"/>
                </a:solidFill>
              </a:rPr>
              <a:t>Nonmotonic</a:t>
            </a:r>
            <a:r>
              <a:rPr lang="en-US" sz="3600" b="1" dirty="0" smtClean="0">
                <a:solidFill>
                  <a:srgbClr val="0000CC"/>
                </a:solidFill>
              </a:rPr>
              <a:t> Divergent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904798" cy="1754326"/>
              </a:xfrm>
              <a:prstGeom prst="rect">
                <a:avLst/>
              </a:prstGeom>
            </p:spPr>
            <p:txBody>
              <a:bodyPr wrap="square">
                <a:spAutoFit/>
              </a:bodyPr>
              <a:lstStyle/>
              <a:p>
                <a:r>
                  <a:rPr lang="en-US" dirty="0" smtClean="0"/>
                  <a:t>The three remaining cases are similar to the last ones, where the</a:t>
                </a:r>
                <a:r>
                  <a:rPr lang="en-US" b="1" dirty="0" smtClean="0"/>
                  <a:t> </a:t>
                </a:r>
                <a14:m>
                  <m:oMath xmlns:m="http://schemas.openxmlformats.org/officeDocument/2006/math">
                    <m:r>
                      <a:rPr lang="en-US" b="1" i="0" dirty="0" smtClean="0">
                        <a:latin typeface="Cambria Math" panose="02040503050406030204" pitchFamily="18" charset="0"/>
                      </a:rPr>
                      <m:t>𝐬𝐥𝐨𝐩𝐞</m:t>
                    </m:r>
                    <m:r>
                      <a:rPr lang="en-US" b="1" i="0" dirty="0" smtClean="0">
                        <a:latin typeface="Cambria Math" panose="02040503050406030204" pitchFamily="18" charset="0"/>
                      </a:rPr>
                      <m:t>(</m:t>
                    </m:r>
                    <m:r>
                      <a:rPr lang="en-US" b="1" i="0" dirty="0" smtClean="0">
                        <a:latin typeface="Cambria Math" panose="02040503050406030204" pitchFamily="18" charset="0"/>
                      </a:rPr>
                      <m:t>𝟎</m:t>
                    </m:r>
                    <m:r>
                      <a:rPr lang="en-US" b="1" i="0" dirty="0" smtClean="0">
                        <a:latin typeface="Cambria Math" panose="02040503050406030204" pitchFamily="18" charset="0"/>
                      </a:rPr>
                      <m:t>)</m:t>
                    </m:r>
                  </m:oMath>
                </a14:m>
                <a:r>
                  <a:rPr lang="en-US" b="1" dirty="0" smtClean="0"/>
                  <a:t> moves in the opposite direction to the change between </a:t>
                </a:r>
                <a14:m>
                  <m:oMath xmlns:m="http://schemas.openxmlformats.org/officeDocument/2006/math">
                    <m:r>
                      <a:rPr lang="en-US" b="1" i="0" dirty="0" smtClean="0">
                        <a:latin typeface="Cambria Math" panose="02040503050406030204" pitchFamily="18" charset="0"/>
                      </a:rPr>
                      <m:t>𝐯𝐚𝐥𝐮𝐞</m:t>
                    </m:r>
                    <m:r>
                      <a:rPr lang="en-US" b="1" i="0" dirty="0" smtClean="0">
                        <a:latin typeface="Cambria Math" panose="02040503050406030204" pitchFamily="18" charset="0"/>
                      </a:rPr>
                      <m:t>(</m:t>
                    </m:r>
                    <m:r>
                      <a:rPr lang="en-US" b="1" i="0" dirty="0" smtClean="0">
                        <a:latin typeface="Cambria Math" panose="02040503050406030204" pitchFamily="18" charset="0"/>
                      </a:rPr>
                      <m:t>𝟎</m:t>
                    </m:r>
                    <m:r>
                      <a:rPr lang="en-US" b="1" i="0" dirty="0" smtClean="0">
                        <a:latin typeface="Cambria Math" panose="02040503050406030204" pitchFamily="18" charset="0"/>
                      </a:rPr>
                      <m:t>)</m:t>
                    </m:r>
                  </m:oMath>
                </a14:m>
                <a:r>
                  <a:rPr lang="en-US" b="1" dirty="0" smtClean="0"/>
                  <a:t> and </a:t>
                </a:r>
                <a14:m>
                  <m:oMath xmlns:m="http://schemas.openxmlformats.org/officeDocument/2006/math">
                    <m:r>
                      <a:rPr lang="en-US" b="1" i="0" dirty="0" smtClean="0">
                        <a:latin typeface="Cambria Math" panose="02040503050406030204" pitchFamily="18" charset="0"/>
                      </a:rPr>
                      <m:t>𝐯𝐚𝐥𝐮𝐞</m:t>
                    </m:r>
                    <m:d>
                      <m:dPr>
                        <m:ctrlPr>
                          <a:rPr lang="en-US" b="1" i="1" dirty="0" smtClean="0">
                            <a:latin typeface="Cambria Math" panose="02040503050406030204" pitchFamily="18" charset="0"/>
                          </a:rPr>
                        </m:ctrlPr>
                      </m:dPr>
                      <m:e>
                        <m:r>
                          <a:rPr lang="en-US" b="1" i="1" dirty="0" smtClean="0">
                            <a:latin typeface="Cambria Math" panose="02040503050406030204" pitchFamily="18" charset="0"/>
                          </a:rPr>
                          <m:t>∞</m:t>
                        </m:r>
                      </m:e>
                    </m:d>
                  </m:oMath>
                </a14:m>
                <a:endParaRPr lang="en-US" b="1" dirty="0" smtClean="0"/>
              </a:p>
              <a:p>
                <a:endParaRPr lang="en-US" dirty="0" smtClean="0"/>
              </a:p>
              <a:p>
                <a:r>
                  <a:rPr lang="en-US" b="1" dirty="0" smtClean="0"/>
                  <a:t>Homework:</a:t>
                </a:r>
              </a:p>
              <a:p>
                <a:r>
                  <a:rPr lang="en-US" b="1" dirty="0" smtClean="0"/>
                  <a:t>Come up with simple examples for each case</a:t>
                </a:r>
                <a:endParaRPr lang="en-US" b="1" dirty="0"/>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904798" cy="1754326"/>
              </a:xfrm>
              <a:prstGeom prst="rect">
                <a:avLst/>
              </a:prstGeom>
              <a:blipFill rotWithShape="0">
                <a:blip r:embed="rId4"/>
                <a:stretch>
                  <a:fillRect l="-930" t="-1736" b="-4514"/>
                </a:stretch>
              </a:blipFill>
            </p:spPr>
            <p:txBody>
              <a:bodyPr/>
              <a:lstStyle/>
              <a:p>
                <a:r>
                  <a:rPr lang="en-US">
                    <a:noFill/>
                  </a:rPr>
                  <a:t> </a:t>
                </a:r>
              </a:p>
            </p:txBody>
          </p:sp>
        </mc:Fallback>
      </mc:AlternateContent>
      <p:grpSp>
        <p:nvGrpSpPr>
          <p:cNvPr id="92" name="Group 91"/>
          <p:cNvGrpSpPr/>
          <p:nvPr/>
        </p:nvGrpSpPr>
        <p:grpSpPr>
          <a:xfrm>
            <a:off x="6172200" y="681817"/>
            <a:ext cx="1960668" cy="1896169"/>
            <a:chOff x="6225711" y="2658440"/>
            <a:chExt cx="1960668" cy="1896169"/>
          </a:xfrm>
        </p:grpSpPr>
        <p:grpSp>
          <p:nvGrpSpPr>
            <p:cNvPr id="95" name="Group 94"/>
            <p:cNvGrpSpPr/>
            <p:nvPr/>
          </p:nvGrpSpPr>
          <p:grpSpPr>
            <a:xfrm>
              <a:off x="6225711" y="2658440"/>
              <a:ext cx="1960668" cy="1896169"/>
              <a:chOff x="6225711" y="2658440"/>
              <a:chExt cx="1960668" cy="1896169"/>
            </a:xfrm>
          </p:grpSpPr>
          <p:grpSp>
            <p:nvGrpSpPr>
              <p:cNvPr id="97" name="Group 96"/>
              <p:cNvGrpSpPr/>
              <p:nvPr/>
            </p:nvGrpSpPr>
            <p:grpSpPr>
              <a:xfrm>
                <a:off x="6225711" y="2715061"/>
                <a:ext cx="1960668" cy="1839548"/>
                <a:chOff x="5846522" y="595677"/>
                <a:chExt cx="1960668" cy="1839548"/>
              </a:xfrm>
            </p:grpSpPr>
            <p:sp>
              <p:nvSpPr>
                <p:cNvPr id="99" name="TextBox 98"/>
                <p:cNvSpPr txBox="1"/>
                <p:nvPr/>
              </p:nvSpPr>
              <p:spPr>
                <a:xfrm>
                  <a:off x="5979446" y="595677"/>
                  <a:ext cx="1827744" cy="584775"/>
                </a:xfrm>
                <a:prstGeom prst="rect">
                  <a:avLst/>
                </a:prstGeom>
                <a:noFill/>
              </p:spPr>
              <p:txBody>
                <a:bodyPr wrap="none" rtlCol="0">
                  <a:spAutoFit/>
                </a:bodyPr>
                <a:lstStyle/>
                <a:p>
                  <a:r>
                    <a:rPr lang="en-US" sz="1600" b="1" dirty="0" smtClean="0">
                      <a:solidFill>
                        <a:schemeClr val="tx2"/>
                      </a:solidFill>
                    </a:rPr>
                    <a:t>Rate of increase </a:t>
                  </a:r>
                </a:p>
                <a:p>
                  <a:r>
                    <a:rPr lang="en-US" sz="1600" b="1" dirty="0" smtClean="0">
                      <a:solidFill>
                        <a:schemeClr val="tx2"/>
                      </a:solidFill>
                    </a:rPr>
                    <a:t>of slope</a:t>
                  </a:r>
                  <a:endParaRPr lang="en-US" sz="1600" b="1" dirty="0">
                    <a:solidFill>
                      <a:schemeClr val="tx2"/>
                    </a:solidFill>
                  </a:endParaRPr>
                </a:p>
              </p:txBody>
            </p:sp>
            <p:grpSp>
              <p:nvGrpSpPr>
                <p:cNvPr id="100" name="Group 99"/>
                <p:cNvGrpSpPr/>
                <p:nvPr/>
              </p:nvGrpSpPr>
              <p:grpSpPr>
                <a:xfrm>
                  <a:off x="5846522" y="1180452"/>
                  <a:ext cx="1717404" cy="1254773"/>
                  <a:chOff x="6553200" y="3331594"/>
                  <a:chExt cx="1717404" cy="1254773"/>
                </a:xfrm>
              </p:grpSpPr>
              <p:grpSp>
                <p:nvGrpSpPr>
                  <p:cNvPr id="101" name="Group 100"/>
                  <p:cNvGrpSpPr/>
                  <p:nvPr/>
                </p:nvGrpSpPr>
                <p:grpSpPr>
                  <a:xfrm>
                    <a:off x="6553200" y="3331594"/>
                    <a:ext cx="1717404" cy="1254773"/>
                    <a:chOff x="2221414" y="2879987"/>
                    <a:chExt cx="1717404" cy="1254773"/>
                  </a:xfrm>
                </p:grpSpPr>
                <p:grpSp>
                  <p:nvGrpSpPr>
                    <p:cNvPr id="103" name="Group 102"/>
                    <p:cNvGrpSpPr/>
                    <p:nvPr/>
                  </p:nvGrpSpPr>
                  <p:grpSpPr>
                    <a:xfrm>
                      <a:off x="2221414" y="2879987"/>
                      <a:ext cx="1656397" cy="914400"/>
                      <a:chOff x="2221414" y="2879987"/>
                      <a:chExt cx="1656397" cy="914400"/>
                    </a:xfrm>
                  </p:grpSpPr>
                  <p:grpSp>
                    <p:nvGrpSpPr>
                      <p:cNvPr id="105" name="Group 104"/>
                      <p:cNvGrpSpPr/>
                      <p:nvPr/>
                    </p:nvGrpSpPr>
                    <p:grpSpPr>
                      <a:xfrm>
                        <a:off x="2658611" y="2879987"/>
                        <a:ext cx="1219200" cy="914400"/>
                        <a:chOff x="2658611" y="2879987"/>
                        <a:chExt cx="1219200" cy="914400"/>
                      </a:xfrm>
                    </p:grpSpPr>
                    <p:cxnSp>
                      <p:nvCxnSpPr>
                        <p:cNvPr id="108" name="Straight Arrow Connector 107"/>
                        <p:cNvCxnSpPr/>
                        <p:nvPr/>
                      </p:nvCxnSpPr>
                      <p:spPr>
                        <a:xfrm flipV="1">
                          <a:off x="2667000" y="2879987"/>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rot="5400000" flipV="1">
                          <a:off x="3268211" y="3170805"/>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6" name="TextBox 105"/>
                      <p:cNvSpPr txBox="1"/>
                      <p:nvPr/>
                    </p:nvSpPr>
                    <p:spPr>
                      <a:xfrm>
                        <a:off x="2221414" y="3035694"/>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04" name="TextBox 103"/>
                    <p:cNvSpPr txBox="1"/>
                    <p:nvPr/>
                  </p:nvSpPr>
                  <p:spPr>
                    <a:xfrm>
                      <a:off x="2597603" y="3765428"/>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02" name="Straight Arrow Connector 101"/>
                  <p:cNvCxnSpPr/>
                  <p:nvPr/>
                </p:nvCxnSpPr>
                <p:spPr>
                  <a:xfrm>
                    <a:off x="7032222" y="3977064"/>
                    <a:ext cx="551118" cy="288239"/>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cxnSp>
            <p:nvCxnSpPr>
              <p:cNvPr id="98" name="Straight Arrow Connector 97"/>
              <p:cNvCxnSpPr/>
              <p:nvPr/>
            </p:nvCxnSpPr>
            <p:spPr>
              <a:xfrm flipV="1">
                <a:off x="8161731" y="2658440"/>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96" name="Freeform 95"/>
            <p:cNvSpPr/>
            <p:nvPr/>
          </p:nvSpPr>
          <p:spPr>
            <a:xfrm>
              <a:off x="6693031" y="3096220"/>
              <a:ext cx="1136194" cy="950742"/>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936704"/>
                <a:gd name="connsiteX1" fmla="*/ 187987 w 1136194"/>
                <a:gd name="connsiteY1" fmla="*/ 932960 h 936704"/>
                <a:gd name="connsiteX2" fmla="*/ 556181 w 1136194"/>
                <a:gd name="connsiteY2" fmla="*/ 712208 h 936704"/>
                <a:gd name="connsiteX3" fmla="*/ 876693 w 1136194"/>
                <a:gd name="connsiteY3" fmla="*/ 514246 h 936704"/>
                <a:gd name="connsiteX4" fmla="*/ 1074655 w 1136194"/>
                <a:gd name="connsiteY4" fmla="*/ 193734 h 936704"/>
                <a:gd name="connsiteX5" fmla="*/ 1131216 w 1136194"/>
                <a:gd name="connsiteY5" fmla="*/ 14625 h 936704"/>
                <a:gd name="connsiteX6" fmla="*/ 1131216 w 1136194"/>
                <a:gd name="connsiteY6" fmla="*/ 24052 h 936704"/>
                <a:gd name="connsiteX0" fmla="*/ 0 w 1136194"/>
                <a:gd name="connsiteY0" fmla="*/ 853611 h 933435"/>
                <a:gd name="connsiteX1" fmla="*/ 187987 w 1136194"/>
                <a:gd name="connsiteY1" fmla="*/ 932960 h 933435"/>
                <a:gd name="connsiteX2" fmla="*/ 644957 w 1136194"/>
                <a:gd name="connsiteY2" fmla="*/ 809862 h 933435"/>
                <a:gd name="connsiteX3" fmla="*/ 876693 w 1136194"/>
                <a:gd name="connsiteY3" fmla="*/ 514246 h 933435"/>
                <a:gd name="connsiteX4" fmla="*/ 1074655 w 1136194"/>
                <a:gd name="connsiteY4" fmla="*/ 193734 h 933435"/>
                <a:gd name="connsiteX5" fmla="*/ 1131216 w 1136194"/>
                <a:gd name="connsiteY5" fmla="*/ 14625 h 933435"/>
                <a:gd name="connsiteX6" fmla="*/ 1131216 w 1136194"/>
                <a:gd name="connsiteY6" fmla="*/ 24052 h 933435"/>
                <a:gd name="connsiteX0" fmla="*/ 0 w 1136194"/>
                <a:gd name="connsiteY0" fmla="*/ 853611 h 933435"/>
                <a:gd name="connsiteX1" fmla="*/ 187987 w 1136194"/>
                <a:gd name="connsiteY1" fmla="*/ 932960 h 933435"/>
                <a:gd name="connsiteX2" fmla="*/ 644957 w 1136194"/>
                <a:gd name="connsiteY2" fmla="*/ 809862 h 933435"/>
                <a:gd name="connsiteX3" fmla="*/ 947715 w 1136194"/>
                <a:gd name="connsiteY3" fmla="*/ 514246 h 933435"/>
                <a:gd name="connsiteX4" fmla="*/ 1074655 w 1136194"/>
                <a:gd name="connsiteY4" fmla="*/ 193734 h 933435"/>
                <a:gd name="connsiteX5" fmla="*/ 1131216 w 1136194"/>
                <a:gd name="connsiteY5" fmla="*/ 14625 h 933435"/>
                <a:gd name="connsiteX6" fmla="*/ 1131216 w 1136194"/>
                <a:gd name="connsiteY6" fmla="*/ 24052 h 933435"/>
                <a:gd name="connsiteX0" fmla="*/ 0 w 1136194"/>
                <a:gd name="connsiteY0" fmla="*/ 853611 h 951108"/>
                <a:gd name="connsiteX1" fmla="*/ 205742 w 1136194"/>
                <a:gd name="connsiteY1" fmla="*/ 950716 h 951108"/>
                <a:gd name="connsiteX2" fmla="*/ 644957 w 1136194"/>
                <a:gd name="connsiteY2" fmla="*/ 809862 h 951108"/>
                <a:gd name="connsiteX3" fmla="*/ 947715 w 1136194"/>
                <a:gd name="connsiteY3" fmla="*/ 514246 h 951108"/>
                <a:gd name="connsiteX4" fmla="*/ 1074655 w 1136194"/>
                <a:gd name="connsiteY4" fmla="*/ 193734 h 951108"/>
                <a:gd name="connsiteX5" fmla="*/ 1131216 w 1136194"/>
                <a:gd name="connsiteY5" fmla="*/ 14625 h 951108"/>
                <a:gd name="connsiteX6" fmla="*/ 1131216 w 1136194"/>
                <a:gd name="connsiteY6" fmla="*/ 24052 h 951108"/>
                <a:gd name="connsiteX0" fmla="*/ 0 w 1136194"/>
                <a:gd name="connsiteY0" fmla="*/ 853611 h 950742"/>
                <a:gd name="connsiteX1" fmla="*/ 205742 w 1136194"/>
                <a:gd name="connsiteY1" fmla="*/ 950716 h 950742"/>
                <a:gd name="connsiteX2" fmla="*/ 644957 w 1136194"/>
                <a:gd name="connsiteY2" fmla="*/ 809862 h 950742"/>
                <a:gd name="connsiteX3" fmla="*/ 947715 w 1136194"/>
                <a:gd name="connsiteY3" fmla="*/ 514246 h 950742"/>
                <a:gd name="connsiteX4" fmla="*/ 1074655 w 1136194"/>
                <a:gd name="connsiteY4" fmla="*/ 193734 h 950742"/>
                <a:gd name="connsiteX5" fmla="*/ 1131216 w 1136194"/>
                <a:gd name="connsiteY5" fmla="*/ 14625 h 950742"/>
                <a:gd name="connsiteX6" fmla="*/ 1131216 w 1136194"/>
                <a:gd name="connsiteY6" fmla="*/ 24052 h 950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194" h="950742">
                  <a:moveTo>
                    <a:pt x="0" y="853611"/>
                  </a:moveTo>
                  <a:cubicBezTo>
                    <a:pt x="43206" y="861466"/>
                    <a:pt x="89371" y="949129"/>
                    <a:pt x="205742" y="950716"/>
                  </a:cubicBezTo>
                  <a:cubicBezTo>
                    <a:pt x="322113" y="952303"/>
                    <a:pt x="521295" y="882607"/>
                    <a:pt x="644957" y="809862"/>
                  </a:cubicBezTo>
                  <a:cubicBezTo>
                    <a:pt x="768619" y="737117"/>
                    <a:pt x="876099" y="616934"/>
                    <a:pt x="947715" y="514246"/>
                  </a:cubicBezTo>
                  <a:cubicBezTo>
                    <a:pt x="1019331" y="411558"/>
                    <a:pt x="1044072" y="277004"/>
                    <a:pt x="1074655" y="193734"/>
                  </a:cubicBezTo>
                  <a:cubicBezTo>
                    <a:pt x="1105238" y="110464"/>
                    <a:pt x="1121789" y="42905"/>
                    <a:pt x="1131216" y="14625"/>
                  </a:cubicBezTo>
                  <a:cubicBezTo>
                    <a:pt x="1140643" y="-13655"/>
                    <a:pt x="1134358" y="4413"/>
                    <a:pt x="1131216" y="24052"/>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10" name="TextBox 109"/>
              <p:cNvSpPr txBox="1"/>
              <p:nvPr/>
            </p:nvSpPr>
            <p:spPr>
              <a:xfrm>
                <a:off x="7063373" y="1866212"/>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7063373" y="1866212"/>
                <a:ext cx="1085554" cy="338554"/>
              </a:xfrm>
              <a:prstGeom prst="rect">
                <a:avLst/>
              </a:prstGeom>
              <a:blipFill rotWithShape="0">
                <a:blip r:embed="rId5"/>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6548389" y="1588851"/>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6548389" y="1588851"/>
                <a:ext cx="1117614" cy="338554"/>
              </a:xfrm>
              <a:prstGeom prst="rect">
                <a:avLst/>
              </a:prstGeom>
              <a:blipFill rotWithShape="0">
                <a:blip r:embed="rId18"/>
                <a:stretch>
                  <a:fillRect b="-12727"/>
                </a:stretch>
              </a:blipFill>
            </p:spPr>
            <p:txBody>
              <a:bodyPr/>
              <a:lstStyle/>
              <a:p>
                <a:r>
                  <a:rPr lang="en-US">
                    <a:noFill/>
                  </a:rPr>
                  <a:t> </a:t>
                </a:r>
              </a:p>
            </p:txBody>
          </p:sp>
        </mc:Fallback>
      </mc:AlternateContent>
      <p:grpSp>
        <p:nvGrpSpPr>
          <p:cNvPr id="5" name="Group 4"/>
          <p:cNvGrpSpPr/>
          <p:nvPr/>
        </p:nvGrpSpPr>
        <p:grpSpPr>
          <a:xfrm>
            <a:off x="6192834" y="4836217"/>
            <a:ext cx="2379936" cy="1428614"/>
            <a:chOff x="457200" y="3774368"/>
            <a:chExt cx="2379936" cy="1428614"/>
          </a:xfrm>
        </p:grpSpPr>
        <p:grpSp>
          <p:nvGrpSpPr>
            <p:cNvPr id="176" name="Group 175"/>
            <p:cNvGrpSpPr/>
            <p:nvPr/>
          </p:nvGrpSpPr>
          <p:grpSpPr>
            <a:xfrm>
              <a:off x="457200" y="3774368"/>
              <a:ext cx="2379936" cy="1428614"/>
              <a:chOff x="5846522" y="987757"/>
              <a:chExt cx="2379936" cy="1428614"/>
            </a:xfrm>
          </p:grpSpPr>
          <p:sp>
            <p:nvSpPr>
              <p:cNvPr id="177" name="Freeform 176"/>
              <p:cNvSpPr/>
              <p:nvPr/>
            </p:nvSpPr>
            <p:spPr>
              <a:xfrm>
                <a:off x="6308178" y="1222836"/>
                <a:ext cx="1348034" cy="700257"/>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48034"/>
                  <a:gd name="connsiteY0" fmla="*/ 604865 h 686159"/>
                  <a:gd name="connsiteX1" fmla="*/ 244549 w 1348034"/>
                  <a:gd name="connsiteY1" fmla="*/ 667740 h 686159"/>
                  <a:gd name="connsiteX2" fmla="*/ 490194 w 1348034"/>
                  <a:gd name="connsiteY2" fmla="*/ 161806 h 686159"/>
                  <a:gd name="connsiteX3" fmla="*/ 791853 w 1348034"/>
                  <a:gd name="connsiteY3" fmla="*/ 67539 h 686159"/>
                  <a:gd name="connsiteX4" fmla="*/ 1093509 w 1348034"/>
                  <a:gd name="connsiteY4" fmla="*/ 20403 h 686159"/>
                  <a:gd name="connsiteX5" fmla="*/ 1348034 w 1348034"/>
                  <a:gd name="connsiteY5" fmla="*/ 1551 h 686159"/>
                  <a:gd name="connsiteX0" fmla="*/ 0 w 1348034"/>
                  <a:gd name="connsiteY0" fmla="*/ 604865 h 707077"/>
                  <a:gd name="connsiteX1" fmla="*/ 244549 w 1348034"/>
                  <a:gd name="connsiteY1" fmla="*/ 667740 h 707077"/>
                  <a:gd name="connsiteX2" fmla="*/ 490194 w 1348034"/>
                  <a:gd name="connsiteY2" fmla="*/ 161806 h 707077"/>
                  <a:gd name="connsiteX3" fmla="*/ 791853 w 1348034"/>
                  <a:gd name="connsiteY3" fmla="*/ 67539 h 707077"/>
                  <a:gd name="connsiteX4" fmla="*/ 1093509 w 1348034"/>
                  <a:gd name="connsiteY4" fmla="*/ 20403 h 707077"/>
                  <a:gd name="connsiteX5" fmla="*/ 1348034 w 1348034"/>
                  <a:gd name="connsiteY5" fmla="*/ 1551 h 707077"/>
                  <a:gd name="connsiteX0" fmla="*/ 0 w 1348034"/>
                  <a:gd name="connsiteY0" fmla="*/ 604865 h 700915"/>
                  <a:gd name="connsiteX1" fmla="*/ 244549 w 1348034"/>
                  <a:gd name="connsiteY1" fmla="*/ 667740 h 700915"/>
                  <a:gd name="connsiteX2" fmla="*/ 570093 w 1348034"/>
                  <a:gd name="connsiteY2" fmla="*/ 188439 h 700915"/>
                  <a:gd name="connsiteX3" fmla="*/ 791853 w 1348034"/>
                  <a:gd name="connsiteY3" fmla="*/ 67539 h 700915"/>
                  <a:gd name="connsiteX4" fmla="*/ 1093509 w 1348034"/>
                  <a:gd name="connsiteY4" fmla="*/ 20403 h 700915"/>
                  <a:gd name="connsiteX5" fmla="*/ 1348034 w 1348034"/>
                  <a:gd name="connsiteY5" fmla="*/ 1551 h 700915"/>
                  <a:gd name="connsiteX0" fmla="*/ 0 w 1348034"/>
                  <a:gd name="connsiteY0" fmla="*/ 604865 h 700915"/>
                  <a:gd name="connsiteX1" fmla="*/ 244549 w 1348034"/>
                  <a:gd name="connsiteY1" fmla="*/ 667740 h 700915"/>
                  <a:gd name="connsiteX2" fmla="*/ 570093 w 1348034"/>
                  <a:gd name="connsiteY2" fmla="*/ 188439 h 700915"/>
                  <a:gd name="connsiteX3" fmla="*/ 827363 w 1348034"/>
                  <a:gd name="connsiteY3" fmla="*/ 67539 h 700915"/>
                  <a:gd name="connsiteX4" fmla="*/ 1093509 w 1348034"/>
                  <a:gd name="connsiteY4" fmla="*/ 20403 h 700915"/>
                  <a:gd name="connsiteX5" fmla="*/ 1348034 w 1348034"/>
                  <a:gd name="connsiteY5" fmla="*/ 1551 h 700915"/>
                  <a:gd name="connsiteX0" fmla="*/ 0 w 1348034"/>
                  <a:gd name="connsiteY0" fmla="*/ 604865 h 700915"/>
                  <a:gd name="connsiteX1" fmla="*/ 244549 w 1348034"/>
                  <a:gd name="connsiteY1" fmla="*/ 667740 h 700915"/>
                  <a:gd name="connsiteX2" fmla="*/ 570093 w 1348034"/>
                  <a:gd name="connsiteY2" fmla="*/ 188439 h 700915"/>
                  <a:gd name="connsiteX3" fmla="*/ 827363 w 1348034"/>
                  <a:gd name="connsiteY3" fmla="*/ 67539 h 700915"/>
                  <a:gd name="connsiteX4" fmla="*/ 1120142 w 1348034"/>
                  <a:gd name="connsiteY4" fmla="*/ 20403 h 700915"/>
                  <a:gd name="connsiteX5" fmla="*/ 1348034 w 1348034"/>
                  <a:gd name="connsiteY5" fmla="*/ 1551 h 700915"/>
                  <a:gd name="connsiteX0" fmla="*/ 0 w 1348034"/>
                  <a:gd name="connsiteY0" fmla="*/ 604865 h 700257"/>
                  <a:gd name="connsiteX1" fmla="*/ 244549 w 1348034"/>
                  <a:gd name="connsiteY1" fmla="*/ 667740 h 700257"/>
                  <a:gd name="connsiteX2" fmla="*/ 605604 w 1348034"/>
                  <a:gd name="connsiteY2" fmla="*/ 197316 h 700257"/>
                  <a:gd name="connsiteX3" fmla="*/ 827363 w 1348034"/>
                  <a:gd name="connsiteY3" fmla="*/ 67539 h 700257"/>
                  <a:gd name="connsiteX4" fmla="*/ 1120142 w 1348034"/>
                  <a:gd name="connsiteY4" fmla="*/ 20403 h 700257"/>
                  <a:gd name="connsiteX5" fmla="*/ 1348034 w 1348034"/>
                  <a:gd name="connsiteY5" fmla="*/ 1551 h 700257"/>
                  <a:gd name="connsiteX0" fmla="*/ 0 w 1348034"/>
                  <a:gd name="connsiteY0" fmla="*/ 604865 h 700257"/>
                  <a:gd name="connsiteX1" fmla="*/ 244549 w 1348034"/>
                  <a:gd name="connsiteY1" fmla="*/ 667740 h 700257"/>
                  <a:gd name="connsiteX2" fmla="*/ 605604 w 1348034"/>
                  <a:gd name="connsiteY2" fmla="*/ 197316 h 700257"/>
                  <a:gd name="connsiteX3" fmla="*/ 862873 w 1348034"/>
                  <a:gd name="connsiteY3" fmla="*/ 67539 h 700257"/>
                  <a:gd name="connsiteX4" fmla="*/ 1120142 w 1348034"/>
                  <a:gd name="connsiteY4" fmla="*/ 20403 h 700257"/>
                  <a:gd name="connsiteX5" fmla="*/ 1348034 w 1348034"/>
                  <a:gd name="connsiteY5" fmla="*/ 1551 h 700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700257">
                    <a:moveTo>
                      <a:pt x="0" y="604865"/>
                    </a:moveTo>
                    <a:cubicBezTo>
                      <a:pt x="159165" y="688699"/>
                      <a:pt x="143615" y="735665"/>
                      <a:pt x="244549" y="667740"/>
                    </a:cubicBezTo>
                    <a:cubicBezTo>
                      <a:pt x="345483" y="599815"/>
                      <a:pt x="502550" y="297349"/>
                      <a:pt x="605604" y="197316"/>
                    </a:cubicBezTo>
                    <a:cubicBezTo>
                      <a:pt x="708658" y="97283"/>
                      <a:pt x="777117" y="97024"/>
                      <a:pt x="862873" y="67539"/>
                    </a:cubicBezTo>
                    <a:cubicBezTo>
                      <a:pt x="948629" y="38054"/>
                      <a:pt x="1027445" y="31401"/>
                      <a:pt x="1120142" y="20403"/>
                    </a:cubicBezTo>
                    <a:cubicBezTo>
                      <a:pt x="1212839" y="9405"/>
                      <a:pt x="1309541" y="-4734"/>
                      <a:pt x="1348034" y="1551"/>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0" name="Group 179"/>
              <p:cNvGrpSpPr/>
              <p:nvPr/>
            </p:nvGrpSpPr>
            <p:grpSpPr>
              <a:xfrm>
                <a:off x="5846522" y="987757"/>
                <a:ext cx="2379936" cy="1428614"/>
                <a:chOff x="5846522" y="987757"/>
                <a:chExt cx="2379936" cy="1428614"/>
              </a:xfrm>
            </p:grpSpPr>
            <p:grpSp>
              <p:nvGrpSpPr>
                <p:cNvPr id="181" name="Group 180"/>
                <p:cNvGrpSpPr/>
                <p:nvPr/>
              </p:nvGrpSpPr>
              <p:grpSpPr>
                <a:xfrm>
                  <a:off x="5846522" y="987757"/>
                  <a:ext cx="2379936" cy="1428614"/>
                  <a:chOff x="484188" y="1904972"/>
                  <a:chExt cx="2379936" cy="1428614"/>
                </a:xfrm>
              </p:grpSpPr>
              <p:grpSp>
                <p:nvGrpSpPr>
                  <p:cNvPr id="184" name="Group 183"/>
                  <p:cNvGrpSpPr/>
                  <p:nvPr/>
                </p:nvGrpSpPr>
                <p:grpSpPr>
                  <a:xfrm>
                    <a:off x="484188" y="2078813"/>
                    <a:ext cx="1717404" cy="1254773"/>
                    <a:chOff x="6553200" y="3312740"/>
                    <a:chExt cx="1717404" cy="1254773"/>
                  </a:xfrm>
                </p:grpSpPr>
                <p:grpSp>
                  <p:nvGrpSpPr>
                    <p:cNvPr id="186" name="Group 185"/>
                    <p:cNvGrpSpPr/>
                    <p:nvPr/>
                  </p:nvGrpSpPr>
                  <p:grpSpPr>
                    <a:xfrm>
                      <a:off x="6553200" y="3312740"/>
                      <a:ext cx="1717404" cy="1254773"/>
                      <a:chOff x="2221414" y="2861133"/>
                      <a:chExt cx="1717404" cy="1254773"/>
                    </a:xfrm>
                  </p:grpSpPr>
                  <p:grpSp>
                    <p:nvGrpSpPr>
                      <p:cNvPr id="188" name="Group 187"/>
                      <p:cNvGrpSpPr/>
                      <p:nvPr/>
                    </p:nvGrpSpPr>
                    <p:grpSpPr>
                      <a:xfrm>
                        <a:off x="2221414" y="2861133"/>
                        <a:ext cx="1656397" cy="914400"/>
                        <a:chOff x="2221414" y="2861133"/>
                        <a:chExt cx="1656397" cy="914400"/>
                      </a:xfrm>
                    </p:grpSpPr>
                    <p:grpSp>
                      <p:nvGrpSpPr>
                        <p:cNvPr id="190" name="Group 189"/>
                        <p:cNvGrpSpPr/>
                        <p:nvPr/>
                      </p:nvGrpSpPr>
                      <p:grpSpPr>
                        <a:xfrm>
                          <a:off x="2658611" y="2861133"/>
                          <a:ext cx="1219200" cy="914400"/>
                          <a:chOff x="2658611" y="2861133"/>
                          <a:chExt cx="1219200" cy="914400"/>
                        </a:xfrm>
                      </p:grpSpPr>
                      <p:cxnSp>
                        <p:nvCxnSpPr>
                          <p:cNvPr id="211" name="Straight Arrow Connector 210"/>
                          <p:cNvCxnSpPr/>
                          <p:nvPr/>
                        </p:nvCxnSpPr>
                        <p:spPr>
                          <a:xfrm flipV="1">
                            <a:off x="2667000" y="286113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Straight Arrow Connector 211"/>
                          <p:cNvCxnSpPr/>
                          <p:nvPr/>
                        </p:nvCxnSpPr>
                        <p:spPr>
                          <a:xfrm rot="5400000" flipV="1">
                            <a:off x="3268211" y="314252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1" name="TextBox 190"/>
                        <p:cNvSpPr txBox="1"/>
                        <p:nvPr/>
                      </p:nvSpPr>
                      <p:spPr>
                        <a:xfrm>
                          <a:off x="2221414" y="301684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89" name="TextBox 188"/>
                      <p:cNvSpPr txBox="1"/>
                      <p:nvPr/>
                    </p:nvSpPr>
                    <p:spPr>
                      <a:xfrm>
                        <a:off x="2597603" y="374657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187" name="Straight Arrow Connector 186"/>
                    <p:cNvCxnSpPr/>
                    <p:nvPr/>
                  </p:nvCxnSpPr>
                  <p:spPr>
                    <a:xfrm>
                      <a:off x="7014865" y="4001006"/>
                      <a:ext cx="357296" cy="197175"/>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185" name="Straight Arrow Connector 184"/>
                  <p:cNvCxnSpPr/>
                  <p:nvPr/>
                </p:nvCxnSpPr>
                <p:spPr>
                  <a:xfrm>
                    <a:off x="2254524" y="1904972"/>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83" name="TextBox 182"/>
                    <p:cNvSpPr txBox="1"/>
                    <p:nvPr/>
                  </p:nvSpPr>
                  <p:spPr>
                    <a:xfrm>
                      <a:off x="6543872" y="1657179"/>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183" name="TextBox 182"/>
                    <p:cNvSpPr txBox="1">
                      <a:spLocks noRot="1" noChangeAspect="1" noMove="1" noResize="1" noEditPoints="1" noAdjustHandles="1" noChangeArrowheads="1" noChangeShapeType="1" noTextEdit="1"/>
                    </p:cNvSpPr>
                    <p:nvPr/>
                  </p:nvSpPr>
                  <p:spPr>
                    <a:xfrm>
                      <a:off x="6543872" y="1657179"/>
                      <a:ext cx="1085554" cy="338554"/>
                    </a:xfrm>
                    <a:prstGeom prst="rect">
                      <a:avLst/>
                    </a:prstGeom>
                    <a:blipFill rotWithShape="0">
                      <a:blip r:embed="rId22"/>
                      <a:stretch>
                        <a:fillRect b="-12500"/>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19" name="TextBox 218"/>
                <p:cNvSpPr txBox="1"/>
                <p:nvPr/>
              </p:nvSpPr>
              <p:spPr>
                <a:xfrm>
                  <a:off x="888332" y="4154723"/>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19" name="TextBox 218"/>
                <p:cNvSpPr txBox="1">
                  <a:spLocks noRot="1" noChangeAspect="1" noMove="1" noResize="1" noEditPoints="1" noAdjustHandles="1" noChangeArrowheads="1" noChangeShapeType="1" noTextEdit="1"/>
                </p:cNvSpPr>
                <p:nvPr/>
              </p:nvSpPr>
              <p:spPr>
                <a:xfrm>
                  <a:off x="888332" y="4154723"/>
                  <a:ext cx="1117614" cy="338554"/>
                </a:xfrm>
                <a:prstGeom prst="rect">
                  <a:avLst/>
                </a:prstGeom>
                <a:blipFill rotWithShape="0">
                  <a:blip r:embed="rId23"/>
                  <a:stretch>
                    <a:fillRect b="-12727"/>
                  </a:stretch>
                </a:blipFill>
              </p:spPr>
              <p:txBody>
                <a:bodyPr/>
                <a:lstStyle/>
                <a:p>
                  <a:r>
                    <a:rPr lang="en-US">
                      <a:noFill/>
                    </a:rPr>
                    <a:t> </a:t>
                  </a:r>
                </a:p>
              </p:txBody>
            </p:sp>
          </mc:Fallback>
        </mc:AlternateContent>
      </p:grpSp>
      <p:grpSp>
        <p:nvGrpSpPr>
          <p:cNvPr id="221" name="Group 220"/>
          <p:cNvGrpSpPr/>
          <p:nvPr/>
        </p:nvGrpSpPr>
        <p:grpSpPr>
          <a:xfrm>
            <a:off x="6172200" y="2716301"/>
            <a:ext cx="2400570" cy="1748032"/>
            <a:chOff x="3297507" y="4848113"/>
            <a:chExt cx="2400570" cy="1748032"/>
          </a:xfrm>
        </p:grpSpPr>
        <p:grpSp>
          <p:nvGrpSpPr>
            <p:cNvPr id="222" name="Group 221"/>
            <p:cNvGrpSpPr/>
            <p:nvPr/>
          </p:nvGrpSpPr>
          <p:grpSpPr>
            <a:xfrm>
              <a:off x="3297507" y="4848113"/>
              <a:ext cx="2400570" cy="1748032"/>
              <a:chOff x="5846522" y="696620"/>
              <a:chExt cx="2400570" cy="1748032"/>
            </a:xfrm>
          </p:grpSpPr>
          <p:sp>
            <p:nvSpPr>
              <p:cNvPr id="224" name="Freeform 223"/>
              <p:cNvSpPr/>
              <p:nvPr/>
            </p:nvSpPr>
            <p:spPr>
              <a:xfrm>
                <a:off x="6334812" y="1036693"/>
                <a:ext cx="1385742" cy="850344"/>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85742"/>
                  <a:gd name="connsiteY0" fmla="*/ 754348 h 754348"/>
                  <a:gd name="connsiteX1" fmla="*/ 235671 w 1385742"/>
                  <a:gd name="connsiteY1" fmla="*/ 462117 h 754348"/>
                  <a:gd name="connsiteX2" fmla="*/ 490194 w 1385742"/>
                  <a:gd name="connsiteY2" fmla="*/ 311289 h 754348"/>
                  <a:gd name="connsiteX3" fmla="*/ 791853 w 1385742"/>
                  <a:gd name="connsiteY3" fmla="*/ 217022 h 754348"/>
                  <a:gd name="connsiteX4" fmla="*/ 1093509 w 1385742"/>
                  <a:gd name="connsiteY4" fmla="*/ 169886 h 754348"/>
                  <a:gd name="connsiteX5" fmla="*/ 1385742 w 1385742"/>
                  <a:gd name="connsiteY5" fmla="*/ 205 h 754348"/>
                  <a:gd name="connsiteX0" fmla="*/ 0 w 1385742"/>
                  <a:gd name="connsiteY0" fmla="*/ 754420 h 754420"/>
                  <a:gd name="connsiteX1" fmla="*/ 235671 w 1385742"/>
                  <a:gd name="connsiteY1" fmla="*/ 462189 h 754420"/>
                  <a:gd name="connsiteX2" fmla="*/ 490194 w 1385742"/>
                  <a:gd name="connsiteY2" fmla="*/ 311361 h 754420"/>
                  <a:gd name="connsiteX3" fmla="*/ 791853 w 1385742"/>
                  <a:gd name="connsiteY3" fmla="*/ 217094 h 754420"/>
                  <a:gd name="connsiteX4" fmla="*/ 1093509 w 1385742"/>
                  <a:gd name="connsiteY4" fmla="*/ 132250 h 754420"/>
                  <a:gd name="connsiteX5" fmla="*/ 1385742 w 1385742"/>
                  <a:gd name="connsiteY5" fmla="*/ 277 h 754420"/>
                  <a:gd name="connsiteX0" fmla="*/ 0 w 1385742"/>
                  <a:gd name="connsiteY0" fmla="*/ 773239 h 773239"/>
                  <a:gd name="connsiteX1" fmla="*/ 235671 w 1385742"/>
                  <a:gd name="connsiteY1" fmla="*/ 481008 h 773239"/>
                  <a:gd name="connsiteX2" fmla="*/ 490194 w 1385742"/>
                  <a:gd name="connsiteY2" fmla="*/ 330180 h 773239"/>
                  <a:gd name="connsiteX3" fmla="*/ 791853 w 1385742"/>
                  <a:gd name="connsiteY3" fmla="*/ 235913 h 773239"/>
                  <a:gd name="connsiteX4" fmla="*/ 1093509 w 1385742"/>
                  <a:gd name="connsiteY4" fmla="*/ 151069 h 773239"/>
                  <a:gd name="connsiteX5" fmla="*/ 1385742 w 1385742"/>
                  <a:gd name="connsiteY5" fmla="*/ 242 h 773239"/>
                  <a:gd name="connsiteX0" fmla="*/ 0 w 1385742"/>
                  <a:gd name="connsiteY0" fmla="*/ 773259 h 773259"/>
                  <a:gd name="connsiteX1" fmla="*/ 235671 w 1385742"/>
                  <a:gd name="connsiteY1" fmla="*/ 481028 h 773259"/>
                  <a:gd name="connsiteX2" fmla="*/ 490194 w 1385742"/>
                  <a:gd name="connsiteY2" fmla="*/ 330200 h 773259"/>
                  <a:gd name="connsiteX3" fmla="*/ 791853 w 1385742"/>
                  <a:gd name="connsiteY3" fmla="*/ 235933 h 773259"/>
                  <a:gd name="connsiteX4" fmla="*/ 1093509 w 1385742"/>
                  <a:gd name="connsiteY4" fmla="*/ 141662 h 773259"/>
                  <a:gd name="connsiteX5" fmla="*/ 1385742 w 1385742"/>
                  <a:gd name="connsiteY5" fmla="*/ 262 h 773259"/>
                  <a:gd name="connsiteX0" fmla="*/ 0 w 1385742"/>
                  <a:gd name="connsiteY0" fmla="*/ 773270 h 773270"/>
                  <a:gd name="connsiteX1" fmla="*/ 235671 w 1385742"/>
                  <a:gd name="connsiteY1" fmla="*/ 481039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490194 w 1385742"/>
                  <a:gd name="connsiteY2" fmla="*/ 330211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270 h 773270"/>
                  <a:gd name="connsiteX1" fmla="*/ 263951 w 1385742"/>
                  <a:gd name="connsiteY1" fmla="*/ 716710 h 773270"/>
                  <a:gd name="connsiteX2" fmla="*/ 622170 w 1385742"/>
                  <a:gd name="connsiteY2" fmla="*/ 622442 h 773270"/>
                  <a:gd name="connsiteX3" fmla="*/ 791853 w 1385742"/>
                  <a:gd name="connsiteY3" fmla="*/ 264224 h 773270"/>
                  <a:gd name="connsiteX4" fmla="*/ 1093509 w 1385742"/>
                  <a:gd name="connsiteY4" fmla="*/ 141673 h 773270"/>
                  <a:gd name="connsiteX5" fmla="*/ 1385742 w 1385742"/>
                  <a:gd name="connsiteY5" fmla="*/ 273 h 773270"/>
                  <a:gd name="connsiteX0" fmla="*/ 0 w 1385742"/>
                  <a:gd name="connsiteY0" fmla="*/ 773310 h 773310"/>
                  <a:gd name="connsiteX1" fmla="*/ 263951 w 1385742"/>
                  <a:gd name="connsiteY1" fmla="*/ 716750 h 773310"/>
                  <a:gd name="connsiteX2" fmla="*/ 622170 w 1385742"/>
                  <a:gd name="connsiteY2" fmla="*/ 622482 h 773310"/>
                  <a:gd name="connsiteX3" fmla="*/ 886121 w 1385742"/>
                  <a:gd name="connsiteY3" fmla="*/ 349105 h 773310"/>
                  <a:gd name="connsiteX4" fmla="*/ 1093509 w 1385742"/>
                  <a:gd name="connsiteY4" fmla="*/ 141713 h 773310"/>
                  <a:gd name="connsiteX5" fmla="*/ 1385742 w 1385742"/>
                  <a:gd name="connsiteY5" fmla="*/ 313 h 773310"/>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773259"/>
                  <a:gd name="connsiteX1" fmla="*/ 263951 w 1385742"/>
                  <a:gd name="connsiteY1" fmla="*/ 716699 h 773259"/>
                  <a:gd name="connsiteX2" fmla="*/ 622170 w 1385742"/>
                  <a:gd name="connsiteY2" fmla="*/ 622431 h 773259"/>
                  <a:gd name="connsiteX3" fmla="*/ 886121 w 1385742"/>
                  <a:gd name="connsiteY3" fmla="*/ 349054 h 773259"/>
                  <a:gd name="connsiteX4" fmla="*/ 1112363 w 1385742"/>
                  <a:gd name="connsiteY4" fmla="*/ 160516 h 773259"/>
                  <a:gd name="connsiteX5" fmla="*/ 1385742 w 1385742"/>
                  <a:gd name="connsiteY5" fmla="*/ 262 h 773259"/>
                  <a:gd name="connsiteX0" fmla="*/ 0 w 1385742"/>
                  <a:gd name="connsiteY0" fmla="*/ 773259 h 843295"/>
                  <a:gd name="connsiteX1" fmla="*/ 320512 w 1385742"/>
                  <a:gd name="connsiteY1" fmla="*/ 839248 h 843295"/>
                  <a:gd name="connsiteX2" fmla="*/ 622170 w 1385742"/>
                  <a:gd name="connsiteY2" fmla="*/ 622431 h 843295"/>
                  <a:gd name="connsiteX3" fmla="*/ 886121 w 1385742"/>
                  <a:gd name="connsiteY3" fmla="*/ 349054 h 843295"/>
                  <a:gd name="connsiteX4" fmla="*/ 1112363 w 1385742"/>
                  <a:gd name="connsiteY4" fmla="*/ 160516 h 843295"/>
                  <a:gd name="connsiteX5" fmla="*/ 1385742 w 1385742"/>
                  <a:gd name="connsiteY5" fmla="*/ 262 h 843295"/>
                  <a:gd name="connsiteX0" fmla="*/ 0 w 1385742"/>
                  <a:gd name="connsiteY0" fmla="*/ 773259 h 843295"/>
                  <a:gd name="connsiteX1" fmla="*/ 320512 w 1385742"/>
                  <a:gd name="connsiteY1" fmla="*/ 839248 h 843295"/>
                  <a:gd name="connsiteX2" fmla="*/ 669304 w 1385742"/>
                  <a:gd name="connsiteY2" fmla="*/ 622431 h 843295"/>
                  <a:gd name="connsiteX3" fmla="*/ 886121 w 1385742"/>
                  <a:gd name="connsiteY3" fmla="*/ 349054 h 843295"/>
                  <a:gd name="connsiteX4" fmla="*/ 1112363 w 1385742"/>
                  <a:gd name="connsiteY4" fmla="*/ 160516 h 843295"/>
                  <a:gd name="connsiteX5" fmla="*/ 1385742 w 1385742"/>
                  <a:gd name="connsiteY5" fmla="*/ 262 h 843295"/>
                  <a:gd name="connsiteX0" fmla="*/ 0 w 1385742"/>
                  <a:gd name="connsiteY0" fmla="*/ 773252 h 843288"/>
                  <a:gd name="connsiteX1" fmla="*/ 320512 w 1385742"/>
                  <a:gd name="connsiteY1" fmla="*/ 839241 h 843288"/>
                  <a:gd name="connsiteX2" fmla="*/ 669304 w 1385742"/>
                  <a:gd name="connsiteY2" fmla="*/ 622424 h 843288"/>
                  <a:gd name="connsiteX3" fmla="*/ 886121 w 1385742"/>
                  <a:gd name="connsiteY3" fmla="*/ 330193 h 843288"/>
                  <a:gd name="connsiteX4" fmla="*/ 1112363 w 1385742"/>
                  <a:gd name="connsiteY4" fmla="*/ 160509 h 843288"/>
                  <a:gd name="connsiteX5" fmla="*/ 1385742 w 1385742"/>
                  <a:gd name="connsiteY5" fmla="*/ 255 h 843288"/>
                  <a:gd name="connsiteX0" fmla="*/ 0 w 1385742"/>
                  <a:gd name="connsiteY0" fmla="*/ 773252 h 850344"/>
                  <a:gd name="connsiteX1" fmla="*/ 320512 w 1385742"/>
                  <a:gd name="connsiteY1" fmla="*/ 839241 h 850344"/>
                  <a:gd name="connsiteX2" fmla="*/ 669304 w 1385742"/>
                  <a:gd name="connsiteY2" fmla="*/ 622424 h 850344"/>
                  <a:gd name="connsiteX3" fmla="*/ 886121 w 1385742"/>
                  <a:gd name="connsiteY3" fmla="*/ 330193 h 850344"/>
                  <a:gd name="connsiteX4" fmla="*/ 1112363 w 1385742"/>
                  <a:gd name="connsiteY4" fmla="*/ 160509 h 850344"/>
                  <a:gd name="connsiteX5" fmla="*/ 1385742 w 1385742"/>
                  <a:gd name="connsiteY5" fmla="*/ 255 h 8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5742" h="850344">
                    <a:moveTo>
                      <a:pt x="0" y="773252"/>
                    </a:moveTo>
                    <a:cubicBezTo>
                      <a:pt x="118621" y="848665"/>
                      <a:pt x="208961" y="864379"/>
                      <a:pt x="320512" y="839241"/>
                    </a:cubicBezTo>
                    <a:cubicBezTo>
                      <a:pt x="432063" y="814103"/>
                      <a:pt x="575036" y="707265"/>
                      <a:pt x="669304" y="622424"/>
                    </a:cubicBezTo>
                    <a:cubicBezTo>
                      <a:pt x="763572" y="537583"/>
                      <a:pt x="812278" y="407179"/>
                      <a:pt x="886121" y="330193"/>
                    </a:cubicBezTo>
                    <a:cubicBezTo>
                      <a:pt x="959964" y="253207"/>
                      <a:pt x="1029093" y="215499"/>
                      <a:pt x="1112363" y="160509"/>
                    </a:cubicBezTo>
                    <a:cubicBezTo>
                      <a:pt x="1195633" y="105519"/>
                      <a:pt x="1347249" y="-6030"/>
                      <a:pt x="1385742" y="25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5" name="Group 224"/>
              <p:cNvGrpSpPr/>
              <p:nvPr/>
            </p:nvGrpSpPr>
            <p:grpSpPr>
              <a:xfrm>
                <a:off x="5846522" y="696620"/>
                <a:ext cx="2400570" cy="1748032"/>
                <a:chOff x="5846522" y="696620"/>
                <a:chExt cx="2400570" cy="1748032"/>
              </a:xfrm>
            </p:grpSpPr>
            <p:grpSp>
              <p:nvGrpSpPr>
                <p:cNvPr id="226" name="Group 225"/>
                <p:cNvGrpSpPr/>
                <p:nvPr/>
              </p:nvGrpSpPr>
              <p:grpSpPr>
                <a:xfrm>
                  <a:off x="5846522" y="696620"/>
                  <a:ext cx="2400570" cy="1748032"/>
                  <a:chOff x="484188" y="1613835"/>
                  <a:chExt cx="2400570" cy="1748032"/>
                </a:xfrm>
              </p:grpSpPr>
              <p:grpSp>
                <p:nvGrpSpPr>
                  <p:cNvPr id="229" name="Group 228"/>
                  <p:cNvGrpSpPr/>
                  <p:nvPr/>
                </p:nvGrpSpPr>
                <p:grpSpPr>
                  <a:xfrm>
                    <a:off x="484188" y="2107094"/>
                    <a:ext cx="1717404" cy="1254773"/>
                    <a:chOff x="6553200" y="3341021"/>
                    <a:chExt cx="1717404" cy="1254773"/>
                  </a:xfrm>
                </p:grpSpPr>
                <p:grpSp>
                  <p:nvGrpSpPr>
                    <p:cNvPr id="241" name="Group 240"/>
                    <p:cNvGrpSpPr/>
                    <p:nvPr/>
                  </p:nvGrpSpPr>
                  <p:grpSpPr>
                    <a:xfrm>
                      <a:off x="6553200" y="3341021"/>
                      <a:ext cx="1717404" cy="1254773"/>
                      <a:chOff x="2221414" y="2889414"/>
                      <a:chExt cx="1717404" cy="1254773"/>
                    </a:xfrm>
                  </p:grpSpPr>
                  <p:grpSp>
                    <p:nvGrpSpPr>
                      <p:cNvPr id="243" name="Group 242"/>
                      <p:cNvGrpSpPr/>
                      <p:nvPr/>
                    </p:nvGrpSpPr>
                    <p:grpSpPr>
                      <a:xfrm>
                        <a:off x="2221414" y="2889414"/>
                        <a:ext cx="1656397" cy="914400"/>
                        <a:chOff x="2221414" y="2889414"/>
                        <a:chExt cx="1656397" cy="914400"/>
                      </a:xfrm>
                    </p:grpSpPr>
                    <p:grpSp>
                      <p:nvGrpSpPr>
                        <p:cNvPr id="245" name="Group 244"/>
                        <p:cNvGrpSpPr/>
                        <p:nvPr/>
                      </p:nvGrpSpPr>
                      <p:grpSpPr>
                        <a:xfrm>
                          <a:off x="2658611" y="2889414"/>
                          <a:ext cx="1219200" cy="914400"/>
                          <a:chOff x="2658611" y="2889414"/>
                          <a:chExt cx="1219200" cy="914400"/>
                        </a:xfrm>
                      </p:grpSpPr>
                      <p:cxnSp>
                        <p:nvCxnSpPr>
                          <p:cNvPr id="247" name="Straight Arrow Connector 246"/>
                          <p:cNvCxnSpPr/>
                          <p:nvPr/>
                        </p:nvCxnSpPr>
                        <p:spPr>
                          <a:xfrm flipV="1">
                            <a:off x="2667000" y="2889414"/>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8" name="Straight Arrow Connector 247"/>
                          <p:cNvCxnSpPr/>
                          <p:nvPr/>
                        </p:nvCxnSpPr>
                        <p:spPr>
                          <a:xfrm rot="5400000" flipV="1">
                            <a:off x="3268211" y="3170805"/>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6" name="TextBox 245"/>
                        <p:cNvSpPr txBox="1"/>
                        <p:nvPr/>
                      </p:nvSpPr>
                      <p:spPr>
                        <a:xfrm>
                          <a:off x="2221414" y="3045121"/>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244" name="TextBox 243"/>
                      <p:cNvSpPr txBox="1"/>
                      <p:nvPr/>
                    </p:nvSpPr>
                    <p:spPr>
                      <a:xfrm>
                        <a:off x="2597603" y="3774855"/>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42" name="Straight Arrow Connector 241"/>
                    <p:cNvCxnSpPr>
                      <a:endCxn id="244" idx="0"/>
                    </p:cNvCxnSpPr>
                    <p:nvPr/>
                  </p:nvCxnSpPr>
                  <p:spPr>
                    <a:xfrm>
                      <a:off x="7012802" y="3974128"/>
                      <a:ext cx="587195" cy="252334"/>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cxnSp>
                <p:nvCxnSpPr>
                  <p:cNvPr id="240" name="Straight Arrow Connector 239"/>
                  <p:cNvCxnSpPr/>
                  <p:nvPr/>
                </p:nvCxnSpPr>
                <p:spPr>
                  <a:xfrm flipV="1">
                    <a:off x="2394025" y="1613835"/>
                    <a:ext cx="490733" cy="290046"/>
                  </a:xfrm>
                  <a:prstGeom prst="straightConnector1">
                    <a:avLst/>
                  </a:prstGeom>
                  <a:ln w="38100" cmpd="dbl">
                    <a:solidFill>
                      <a:srgbClr val="00CC0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227" name="Straight Arrow Connector 226"/>
                <p:cNvCxnSpPr/>
                <p:nvPr/>
              </p:nvCxnSpPr>
              <p:spPr>
                <a:xfrm flipH="1">
                  <a:off x="6278706" y="987756"/>
                  <a:ext cx="1466960" cy="822188"/>
                </a:xfrm>
                <a:prstGeom prst="straightConnector1">
                  <a:avLst/>
                </a:prstGeom>
                <a:ln w="25400">
                  <a:solidFill>
                    <a:schemeClr val="tx1"/>
                  </a:solidFill>
                  <a:prstDash val="sysDot"/>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8" name="TextBox 227"/>
                    <p:cNvSpPr txBox="1"/>
                    <p:nvPr/>
                  </p:nvSpPr>
                  <p:spPr>
                    <a:xfrm>
                      <a:off x="6719698" y="1688687"/>
                      <a:ext cx="108555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FF0000"/>
                                </a:solidFill>
                                <a:latin typeface="Cambria Math" panose="02040503050406030204" pitchFamily="18" charset="0"/>
                              </a:rPr>
                              <m:t>𝐒𝐥𝐨𝐩𝐞</m:t>
                            </m:r>
                            <m:r>
                              <a:rPr lang="en-US" sz="1600" b="1" i="0" dirty="0" smtClean="0">
                                <a:solidFill>
                                  <a:srgbClr val="FF0000"/>
                                </a:solidFill>
                                <a:latin typeface="Cambria Math" panose="02040503050406030204" pitchFamily="18" charset="0"/>
                              </a:rPr>
                              <m:t>(</m:t>
                            </m:r>
                            <m:r>
                              <a:rPr lang="en-US" sz="1600" b="1" i="0" dirty="0" smtClean="0">
                                <a:solidFill>
                                  <a:srgbClr val="FF0000"/>
                                </a:solidFill>
                                <a:latin typeface="Cambria Math" panose="02040503050406030204" pitchFamily="18" charset="0"/>
                              </a:rPr>
                              <m:t>𝟎</m:t>
                            </m:r>
                            <m:r>
                              <a:rPr lang="en-US" sz="1600" b="1" i="0" dirty="0" smtClean="0">
                                <a:solidFill>
                                  <a:srgbClr val="FF0000"/>
                                </a:solidFill>
                                <a:latin typeface="Cambria Math" panose="02040503050406030204" pitchFamily="18" charset="0"/>
                              </a:rPr>
                              <m:t>)</m:t>
                            </m:r>
                          </m:oMath>
                        </m:oMathPara>
                      </a14:m>
                      <a:endParaRPr lang="en-US" sz="1600" b="1" dirty="0">
                        <a:solidFill>
                          <a:srgbClr val="92D050"/>
                        </a:solidFill>
                      </a:endParaRPr>
                    </a:p>
                  </p:txBody>
                </p:sp>
              </mc:Choice>
              <mc:Fallback xmlns="">
                <p:sp>
                  <p:nvSpPr>
                    <p:cNvPr id="228" name="TextBox 227"/>
                    <p:cNvSpPr txBox="1">
                      <a:spLocks noRot="1" noChangeAspect="1" noMove="1" noResize="1" noEditPoints="1" noAdjustHandles="1" noChangeArrowheads="1" noChangeShapeType="1" noTextEdit="1"/>
                    </p:cNvSpPr>
                    <p:nvPr/>
                  </p:nvSpPr>
                  <p:spPr>
                    <a:xfrm>
                      <a:off x="6719698" y="1688687"/>
                      <a:ext cx="1085554" cy="338554"/>
                    </a:xfrm>
                    <a:prstGeom prst="rect">
                      <a:avLst/>
                    </a:prstGeom>
                    <a:blipFill rotWithShape="0">
                      <a:blip r:embed="rId24"/>
                      <a:stretch>
                        <a:fillRect b="-12500"/>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23" name="TextBox 222"/>
                <p:cNvSpPr txBox="1"/>
                <p:nvPr/>
              </p:nvSpPr>
              <p:spPr>
                <a:xfrm>
                  <a:off x="3726676" y="5462165"/>
                  <a:ext cx="111761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dirty="0" smtClean="0">
                            <a:solidFill>
                              <a:srgbClr val="0000CC"/>
                            </a:solidFill>
                            <a:latin typeface="Cambria Math" panose="02040503050406030204" pitchFamily="18" charset="0"/>
                          </a:rPr>
                          <m:t>𝐕𝐚𝐥𝐮𝐞</m:t>
                        </m:r>
                        <m:r>
                          <a:rPr lang="en-US" sz="1600" b="1" i="0" dirty="0" smtClean="0">
                            <a:solidFill>
                              <a:srgbClr val="0000CC"/>
                            </a:solidFill>
                            <a:latin typeface="Cambria Math" panose="02040503050406030204" pitchFamily="18" charset="0"/>
                          </a:rPr>
                          <m:t>(</m:t>
                        </m:r>
                        <m:r>
                          <a:rPr lang="en-US" sz="1600" b="1" i="0" dirty="0" smtClean="0">
                            <a:solidFill>
                              <a:srgbClr val="0000CC"/>
                            </a:solidFill>
                            <a:latin typeface="Cambria Math" panose="02040503050406030204" pitchFamily="18" charset="0"/>
                          </a:rPr>
                          <m:t>𝟎</m:t>
                        </m:r>
                        <m:r>
                          <a:rPr lang="en-US" sz="1600" b="1" i="0" dirty="0" smtClean="0">
                            <a:solidFill>
                              <a:srgbClr val="0000CC"/>
                            </a:solidFill>
                            <a:latin typeface="Cambria Math" panose="02040503050406030204" pitchFamily="18" charset="0"/>
                          </a:rPr>
                          <m:t>)</m:t>
                        </m:r>
                      </m:oMath>
                    </m:oMathPara>
                  </a14:m>
                  <a:endParaRPr lang="en-US" sz="1600" b="1" dirty="0">
                    <a:solidFill>
                      <a:srgbClr val="0000CC"/>
                    </a:solidFill>
                  </a:endParaRPr>
                </a:p>
              </p:txBody>
            </p:sp>
          </mc:Choice>
          <mc:Fallback xmlns="">
            <p:sp>
              <p:nvSpPr>
                <p:cNvPr id="223" name="TextBox 222"/>
                <p:cNvSpPr txBox="1">
                  <a:spLocks noRot="1" noChangeAspect="1" noMove="1" noResize="1" noEditPoints="1" noAdjustHandles="1" noChangeArrowheads="1" noChangeShapeType="1" noTextEdit="1"/>
                </p:cNvSpPr>
                <p:nvPr/>
              </p:nvSpPr>
              <p:spPr>
                <a:xfrm>
                  <a:off x="3726676" y="5462165"/>
                  <a:ext cx="1117614" cy="338554"/>
                </a:xfrm>
                <a:prstGeom prst="rect">
                  <a:avLst/>
                </a:prstGeom>
                <a:blipFill rotWithShape="0">
                  <a:blip r:embed="rId25"/>
                  <a:stretch>
                    <a:fillRect b="-10714"/>
                  </a:stretch>
                </a:blipFill>
              </p:spPr>
              <p:txBody>
                <a:bodyPr/>
                <a:lstStyle/>
                <a:p>
                  <a:r>
                    <a:rPr lang="en-US">
                      <a:noFill/>
                    </a:rPr>
                    <a:t> </a:t>
                  </a:r>
                </a:p>
              </p:txBody>
            </p:sp>
          </mc:Fallback>
        </mc:AlternateContent>
      </p:grpSp>
      <p:pic>
        <p:nvPicPr>
          <p:cNvPr id="57" name="Picture 5" descr="redblackblockiu"/>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810494"/>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654944" cy="3416320"/>
          </a:xfrm>
          <a:prstGeom prst="rect">
            <a:avLst/>
          </a:prstGeom>
        </p:spPr>
        <p:txBody>
          <a:bodyPr wrap="square">
            <a:spAutoFit/>
          </a:bodyPr>
          <a:lstStyle/>
          <a:p>
            <a:r>
              <a:rPr lang="en-US" dirty="0" smtClean="0"/>
              <a:t>Now that we have some rule-of-thumb rate equations, we can begin to think about how to build models based on pathway diagrams</a:t>
            </a:r>
          </a:p>
          <a:p>
            <a:endParaRPr lang="en-US" dirty="0"/>
          </a:p>
          <a:p>
            <a:r>
              <a:rPr lang="en-US" dirty="0" smtClean="0"/>
              <a:t>Chapter 13 in the text discusses this in the context of the Feed Forward Networks we looks at briefly in chapter 1</a:t>
            </a:r>
          </a:p>
          <a:p>
            <a:endParaRPr lang="en-US" dirty="0"/>
          </a:p>
          <a:p>
            <a:r>
              <a:rPr lang="en-US" dirty="0" smtClean="0"/>
              <a:t>Let’s work on the </a:t>
            </a:r>
            <a:r>
              <a:rPr lang="en-US" dirty="0" err="1" smtClean="0"/>
              <a:t>FeedForward</a:t>
            </a:r>
            <a:r>
              <a:rPr lang="en-US" dirty="0" smtClean="0"/>
              <a:t> examples and discuss some of the issues that might be significant</a:t>
            </a:r>
          </a:p>
          <a:p>
            <a:endParaRPr lang="en-US" dirty="0"/>
          </a:p>
          <a:p>
            <a:endParaRPr lang="en-US" dirty="0" smtClean="0"/>
          </a:p>
        </p:txBody>
      </p:sp>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5608660" y="781948"/>
            <a:ext cx="3595396" cy="2590800"/>
          </a:xfrm>
          <a:prstGeom prst="rect">
            <a:avLst/>
          </a:prstGeom>
        </p:spPr>
      </p:pic>
    </p:spTree>
    <p:extLst>
      <p:ext uri="{BB962C8B-B14F-4D97-AF65-F5344CB8AC3E}">
        <p14:creationId xmlns:p14="http://schemas.microsoft.com/office/powerpoint/2010/main" val="1340682601"/>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259362" cy="2031325"/>
          </a:xfrm>
          <a:prstGeom prst="rect">
            <a:avLst/>
          </a:prstGeom>
        </p:spPr>
        <p:txBody>
          <a:bodyPr wrap="square">
            <a:spAutoFit/>
          </a:bodyPr>
          <a:lstStyle/>
          <a:p>
            <a:r>
              <a:rPr lang="en-US" dirty="0" smtClean="0"/>
              <a:t>Now that we have some rule-of-thumb rate equations, we can begin to think about how to build models based on pathway diagrams</a:t>
            </a:r>
          </a:p>
          <a:p>
            <a:endParaRPr lang="en-US" dirty="0"/>
          </a:p>
          <a:p>
            <a:r>
              <a:rPr lang="en-US" dirty="0" smtClean="0"/>
              <a:t>Let’s work on the examples we assigned in the homework and discuss some of the issues that might be significant</a:t>
            </a:r>
          </a:p>
        </p:txBody>
      </p:sp>
      <p:sp>
        <p:nvSpPr>
          <p:cNvPr id="2" name="Rectangle 1"/>
          <p:cNvSpPr/>
          <p:nvPr/>
        </p:nvSpPr>
        <p:spPr>
          <a:xfrm>
            <a:off x="74786" y="3342901"/>
            <a:ext cx="8994427" cy="3139321"/>
          </a:xfrm>
          <a:prstGeom prst="rect">
            <a:avLst/>
          </a:prstGeom>
        </p:spPr>
        <p:txBody>
          <a:bodyPr wrap="square">
            <a:spAutoFit/>
          </a:bodyPr>
          <a:lstStyle/>
          <a:p>
            <a:r>
              <a:rPr lang="en-US" dirty="0"/>
              <a:t>When we see </a:t>
            </a:r>
            <a:r>
              <a:rPr lang="en-US" dirty="0" smtClean="0"/>
              <a:t>regulatory networks </a:t>
            </a:r>
            <a:r>
              <a:rPr lang="en-US" dirty="0"/>
              <a:t>like </a:t>
            </a:r>
            <a:r>
              <a:rPr lang="en-US" dirty="0" smtClean="0"/>
              <a:t>these we </a:t>
            </a:r>
            <a:r>
              <a:rPr lang="en-US" dirty="0"/>
              <a:t>will </a:t>
            </a:r>
            <a:r>
              <a:rPr lang="en-US" dirty="0" smtClean="0"/>
              <a:t>usually interpret </a:t>
            </a:r>
            <a:r>
              <a:rPr lang="en-US" dirty="0"/>
              <a:t>the </a:t>
            </a:r>
            <a:r>
              <a:rPr lang="en-US" dirty="0" smtClean="0"/>
              <a:t>circuits as </a:t>
            </a:r>
            <a:r>
              <a:rPr lang="en-US" dirty="0"/>
              <a:t>gene regulatory </a:t>
            </a:r>
            <a:r>
              <a:rPr lang="en-US" dirty="0" smtClean="0"/>
              <a:t>networks (we could also interpret them as signaling networks, with a slightly different set of implementations)</a:t>
            </a:r>
            <a:endParaRPr lang="en-US" dirty="0"/>
          </a:p>
          <a:p>
            <a:endParaRPr lang="en-US" dirty="0"/>
          </a:p>
          <a:p>
            <a:r>
              <a:rPr lang="en-US" dirty="0"/>
              <a:t>The output of interest will be the level of the protein made by the gene, we might want to know:</a:t>
            </a:r>
          </a:p>
          <a:p>
            <a:r>
              <a:rPr lang="en-US" dirty="0"/>
              <a:t>1) How the </a:t>
            </a:r>
            <a:r>
              <a:rPr lang="en-US" dirty="0" smtClean="0"/>
              <a:t>equilibrium output </a:t>
            </a:r>
            <a:r>
              <a:rPr lang="en-US" dirty="0"/>
              <a:t>level varies with the key parameters</a:t>
            </a:r>
          </a:p>
          <a:p>
            <a:r>
              <a:rPr lang="en-US" dirty="0"/>
              <a:t>2) How the rate of equilibration varies with the key </a:t>
            </a:r>
            <a:r>
              <a:rPr lang="en-US" dirty="0" smtClean="0"/>
              <a:t>parameters</a:t>
            </a:r>
          </a:p>
          <a:p>
            <a:r>
              <a:rPr lang="en-US" dirty="0" smtClean="0"/>
              <a:t>3) </a:t>
            </a:r>
            <a:r>
              <a:rPr lang="en-US" dirty="0"/>
              <a:t>How the output level responds to a transient change in the input </a:t>
            </a:r>
            <a:r>
              <a:rPr lang="en-US" dirty="0" smtClean="0"/>
              <a:t>signal</a:t>
            </a:r>
            <a:endParaRPr lang="en-US" dirty="0"/>
          </a:p>
          <a:p>
            <a:r>
              <a:rPr lang="en-US" dirty="0"/>
              <a:t>4</a:t>
            </a:r>
            <a:r>
              <a:rPr lang="en-US" dirty="0" smtClean="0"/>
              <a:t>) </a:t>
            </a:r>
            <a:r>
              <a:rPr lang="en-US" dirty="0"/>
              <a:t>How the output level responds to </a:t>
            </a:r>
            <a:r>
              <a:rPr lang="en-US" dirty="0" smtClean="0"/>
              <a:t>a time varying </a:t>
            </a:r>
            <a:r>
              <a:rPr lang="en-US" dirty="0"/>
              <a:t>input </a:t>
            </a:r>
            <a:r>
              <a:rPr lang="en-US" dirty="0" smtClean="0"/>
              <a:t>signal</a:t>
            </a:r>
          </a:p>
          <a:p>
            <a:r>
              <a:rPr lang="en-US" dirty="0" smtClean="0"/>
              <a:t>5) How the system accommodates noise</a:t>
            </a:r>
            <a:endParaRPr lang="en-US" dirty="0"/>
          </a:p>
        </p:txBody>
      </p:sp>
      <p:pic>
        <p:nvPicPr>
          <p:cNvPr id="8" name="Picture 7"/>
          <p:cNvPicPr>
            <a:picLocks noChangeAspect="1"/>
          </p:cNvPicPr>
          <p:nvPr/>
        </p:nvPicPr>
        <p:blipFill>
          <a:blip r:embed="rId4"/>
          <a:stretch>
            <a:fillRect/>
          </a:stretch>
        </p:blipFill>
        <p:spPr>
          <a:xfrm>
            <a:off x="5608660" y="781948"/>
            <a:ext cx="3595396" cy="2590800"/>
          </a:xfrm>
          <a:prstGeom prst="rect">
            <a:avLst/>
          </a:prstGeom>
        </p:spPr>
      </p:pic>
    </p:spTree>
    <p:extLst>
      <p:ext uri="{BB962C8B-B14F-4D97-AF65-F5344CB8AC3E}">
        <p14:creationId xmlns:p14="http://schemas.microsoft.com/office/powerpoint/2010/main" val="4216129161"/>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259362" cy="2308324"/>
          </a:xfrm>
          <a:prstGeom prst="rect">
            <a:avLst/>
          </a:prstGeom>
        </p:spPr>
        <p:txBody>
          <a:bodyPr wrap="square">
            <a:spAutoFit/>
          </a:bodyPr>
          <a:lstStyle/>
          <a:p>
            <a:r>
              <a:rPr lang="en-US" dirty="0" smtClean="0"/>
              <a:t>We first need to interpret the diagram biologically</a:t>
            </a:r>
          </a:p>
          <a:p>
            <a:endParaRPr lang="en-US" dirty="0"/>
          </a:p>
          <a:p>
            <a:r>
              <a:rPr lang="en-US" dirty="0" smtClean="0"/>
              <a:t>A typical example would be a gene which produces a product that represses or promotes the transcription of another gene</a:t>
            </a:r>
          </a:p>
          <a:p>
            <a:endParaRPr lang="en-US" dirty="0"/>
          </a:p>
          <a:p>
            <a:r>
              <a:rPr lang="en-US" dirty="0" smtClean="0"/>
              <a:t>We therefore need to start with a gene and its mode of transcription</a:t>
            </a:r>
          </a:p>
        </p:txBody>
      </p:sp>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Rectangle 1"/>
              <p:cNvSpPr/>
              <p:nvPr/>
            </p:nvSpPr>
            <p:spPr>
              <a:xfrm>
                <a:off x="74786" y="3401953"/>
                <a:ext cx="8994427" cy="3416320"/>
              </a:xfrm>
              <a:prstGeom prst="rect">
                <a:avLst/>
              </a:prstGeom>
            </p:spPr>
            <p:txBody>
              <a:bodyPr wrap="square">
                <a:spAutoFit/>
              </a:bodyPr>
              <a:lstStyle/>
              <a:p>
                <a:r>
                  <a:rPr lang="en-US" dirty="0" smtClean="0"/>
                  <a:t>In general, genes are transcribed into messenger RNA (mRNA) at a low basal rate and their transcription rate is enhanced by a promoter. Here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oMath>
                </a14:m>
                <a:r>
                  <a:rPr lang="en-US" dirty="0" smtClean="0"/>
                  <a:t> promotes transcription of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in both cases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either promotes or represses transcription of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We will have to decide how the rate of transcription varies with the concentration of promoter.</a:t>
                </a:r>
              </a:p>
              <a:p>
                <a:r>
                  <a:rPr lang="en-US" dirty="0"/>
                  <a:t>I</a:t>
                </a:r>
                <a:r>
                  <a:rPr lang="en-US" dirty="0" smtClean="0"/>
                  <a:t>t can’t go to infinity, since there is a relatively slow maximum rate of transcription doe to the RNA polymerase machinery, so we expect either a </a:t>
                </a:r>
                <a:r>
                  <a:rPr lang="en-US" dirty="0" err="1" smtClean="0"/>
                  <a:t>Michaelis-Menten</a:t>
                </a:r>
                <a:r>
                  <a:rPr lang="en-US" dirty="0" smtClean="0"/>
                  <a:t> or Hill form for the transcription rate</a:t>
                </a:r>
              </a:p>
              <a:p>
                <a:endParaRPr lang="en-US" dirty="0"/>
              </a:p>
              <a:p>
                <a:r>
                  <a:rPr lang="en-US" dirty="0" smtClean="0"/>
                  <a:t>In addition, any gene product (like x) must decay in time (with first order kinetics) or we would accumulate an infinite amount</a:t>
                </a:r>
              </a:p>
              <a:p>
                <a:endParaRPr lang="en-US" dirty="0"/>
              </a:p>
              <a:p>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4786" y="3401953"/>
                <a:ext cx="8994427" cy="3416320"/>
              </a:xfrm>
              <a:prstGeom prst="rect">
                <a:avLst/>
              </a:prstGeom>
              <a:blipFill rotWithShape="0">
                <a:blip r:embed="rId5"/>
                <a:stretch>
                  <a:fillRect l="-542" t="-893" r="-745"/>
                </a:stretch>
              </a:blipFill>
            </p:spPr>
            <p:txBody>
              <a:bodyPr/>
              <a:lstStyle/>
              <a:p>
                <a:r>
                  <a:rPr lang="en-US">
                    <a:noFill/>
                  </a:rPr>
                  <a:t> </a:t>
                </a:r>
              </a:p>
            </p:txBody>
          </p:sp>
        </mc:Fallback>
      </mc:AlternateContent>
      <p:pic>
        <p:nvPicPr>
          <p:cNvPr id="12" name="Picture 11"/>
          <p:cNvPicPr>
            <a:picLocks noChangeAspect="1"/>
          </p:cNvPicPr>
          <p:nvPr/>
        </p:nvPicPr>
        <p:blipFill>
          <a:blip r:embed="rId6"/>
          <a:stretch>
            <a:fillRect/>
          </a:stretch>
        </p:blipFill>
        <p:spPr>
          <a:xfrm>
            <a:off x="5608660" y="781948"/>
            <a:ext cx="3595396" cy="2590800"/>
          </a:xfrm>
          <a:prstGeom prst="rect">
            <a:avLst/>
          </a:prstGeom>
        </p:spPr>
      </p:pic>
    </p:spTree>
    <p:extLst>
      <p:ext uri="{BB962C8B-B14F-4D97-AF65-F5344CB8AC3E}">
        <p14:creationId xmlns:p14="http://schemas.microsoft.com/office/powerpoint/2010/main" val="4034627508"/>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259362" cy="2308324"/>
          </a:xfrm>
          <a:prstGeom prst="rect">
            <a:avLst/>
          </a:prstGeom>
        </p:spPr>
        <p:txBody>
          <a:bodyPr wrap="square">
            <a:spAutoFit/>
          </a:bodyPr>
          <a:lstStyle/>
          <a:p>
            <a:r>
              <a:rPr lang="en-US" dirty="0" smtClean="0"/>
              <a:t>We first need to interpret the diagram biologically</a:t>
            </a:r>
          </a:p>
          <a:p>
            <a:endParaRPr lang="en-US" dirty="0"/>
          </a:p>
          <a:p>
            <a:r>
              <a:rPr lang="en-US" dirty="0" smtClean="0"/>
              <a:t>A typical example would be a gene which produces a product that represses or promotes the transcription of another gene</a:t>
            </a:r>
          </a:p>
          <a:p>
            <a:endParaRPr lang="en-US" dirty="0"/>
          </a:p>
          <a:p>
            <a:r>
              <a:rPr lang="en-US" dirty="0" smtClean="0"/>
              <a:t>We therefore need to start with a gene and its mode of transcription</a:t>
            </a:r>
          </a:p>
        </p:txBody>
      </p:sp>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Rectangle 1"/>
              <p:cNvSpPr/>
              <p:nvPr/>
            </p:nvSpPr>
            <p:spPr>
              <a:xfrm>
                <a:off x="74786" y="3401953"/>
                <a:ext cx="8994427" cy="923330"/>
              </a:xfrm>
              <a:prstGeom prst="rect">
                <a:avLst/>
              </a:prstGeom>
            </p:spPr>
            <p:txBody>
              <a:bodyPr wrap="square">
                <a:spAutoFit/>
              </a:bodyPr>
              <a:lstStyle/>
              <a:p>
                <a:r>
                  <a:rPr lang="en-US" dirty="0" smtClean="0"/>
                  <a:t>In general, genes are transcribed into messenger RNA (mRNA) at a low basal rate and their transcription rate is enhanced by a promoter. Here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oMath>
                </a14:m>
                <a:r>
                  <a:rPr lang="en-US" dirty="0" smtClean="0"/>
                  <a:t> promotes transcription of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in both cases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either promotes or represses transcription of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4786" y="3401953"/>
                <a:ext cx="8994427" cy="923330"/>
              </a:xfrm>
              <a:prstGeom prst="rect">
                <a:avLst/>
              </a:prstGeom>
              <a:blipFill rotWithShape="0">
                <a:blip r:embed="rId5"/>
                <a:stretch>
                  <a:fillRect l="-542" t="-3289" r="-745" b="-9211"/>
                </a:stretch>
              </a:blipFill>
            </p:spPr>
            <p:txBody>
              <a:bodyPr/>
              <a:lstStyle/>
              <a:p>
                <a:r>
                  <a:rPr lang="en-US">
                    <a:noFill/>
                  </a:rPr>
                  <a:t> </a:t>
                </a:r>
              </a:p>
            </p:txBody>
          </p:sp>
        </mc:Fallback>
      </mc:AlternateContent>
      <p:pic>
        <p:nvPicPr>
          <p:cNvPr id="12" name="Picture 11"/>
          <p:cNvPicPr>
            <a:picLocks noChangeAspect="1"/>
          </p:cNvPicPr>
          <p:nvPr/>
        </p:nvPicPr>
        <p:blipFill>
          <a:blip r:embed="rId6"/>
          <a:stretch>
            <a:fillRect/>
          </a:stretch>
        </p:blipFill>
        <p:spPr>
          <a:xfrm>
            <a:off x="5608660" y="781948"/>
            <a:ext cx="3595396" cy="2590800"/>
          </a:xfrm>
          <a:prstGeom prst="rect">
            <a:avLst/>
          </a:prstGeom>
        </p:spPr>
      </p:pic>
    </p:spTree>
    <p:extLst>
      <p:ext uri="{BB962C8B-B14F-4D97-AF65-F5344CB8AC3E}">
        <p14:creationId xmlns:p14="http://schemas.microsoft.com/office/powerpoint/2010/main" val="4143294988"/>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259362" cy="369332"/>
          </a:xfrm>
          <a:prstGeom prst="rect">
            <a:avLst/>
          </a:prstGeom>
        </p:spPr>
        <p:txBody>
          <a:bodyPr wrap="square">
            <a:spAutoFit/>
          </a:bodyPr>
          <a:lstStyle/>
          <a:p>
            <a:r>
              <a:rPr lang="en-US" dirty="0" smtClean="0"/>
              <a:t>Let’s focus on the Coherent FFL to begin with</a:t>
            </a:r>
          </a:p>
        </p:txBody>
      </p:sp>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12" name="Picture 11"/>
          <p:cNvPicPr>
            <a:picLocks noChangeAspect="1"/>
          </p:cNvPicPr>
          <p:nvPr/>
        </p:nvPicPr>
        <p:blipFill>
          <a:blip r:embed="rId5"/>
          <a:stretch>
            <a:fillRect/>
          </a:stretch>
        </p:blipFill>
        <p:spPr>
          <a:xfrm>
            <a:off x="5608660" y="781948"/>
            <a:ext cx="3595396" cy="2590800"/>
          </a:xfrm>
          <a:prstGeom prst="rect">
            <a:avLst/>
          </a:prstGeom>
        </p:spPr>
      </p:pic>
    </p:spTree>
    <p:extLst>
      <p:ext uri="{BB962C8B-B14F-4D97-AF65-F5344CB8AC3E}">
        <p14:creationId xmlns:p14="http://schemas.microsoft.com/office/powerpoint/2010/main" val="2727027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16667E-6 7.40741E-7 L 0.2151 -0.00301 " pathEditMode="relative" rAng="0" ptsTypes="AA">
                                      <p:cBhvr>
                                        <p:cTn id="6" dur="2000" fill="hold"/>
                                        <p:tgtEl>
                                          <p:spTgt spid="12"/>
                                        </p:tgtEl>
                                        <p:attrNameLst>
                                          <p:attrName>ppt_x</p:attrName>
                                          <p:attrName>ppt_y</p:attrName>
                                        </p:attrNameLst>
                                      </p:cBhvr>
                                      <p:rCtr x="10747"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259362" cy="1200329"/>
              </a:xfrm>
              <a:prstGeom prst="rect">
                <a:avLst/>
              </a:prstGeom>
            </p:spPr>
            <p:txBody>
              <a:bodyPr wrap="square">
                <a:spAutoFit/>
              </a:bodyPr>
              <a:lstStyle/>
              <a:p>
                <a:r>
                  <a:rPr lang="en-US" dirty="0" smtClean="0"/>
                  <a:t>Let’s focus on the Coherent FFL to begin with</a:t>
                </a:r>
              </a:p>
              <a:p>
                <a:endParaRPr lang="en-US" dirty="0"/>
              </a:p>
              <a:p>
                <a:r>
                  <a:rPr lang="en-US" dirty="0" smtClean="0"/>
                  <a:t>We interpret species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dirty="0" smtClean="0"/>
                  <a:t>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t>
                </a:r>
                <a:r>
                  <a:rPr lang="en-US" dirty="0" smtClean="0"/>
                  <a:t>as promoters 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dirty="0" smtClean="0"/>
                  <a:t> as an output species</a:t>
                </a:r>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259362" cy="1200329"/>
              </a:xfrm>
              <a:prstGeom prst="rect">
                <a:avLst/>
              </a:prstGeom>
              <a:blipFill rotWithShape="0">
                <a:blip r:embed="rId4"/>
                <a:stretch>
                  <a:fillRect l="-1043" t="-2538" b="-7107"/>
                </a:stretch>
              </a:blipFill>
            </p:spPr>
            <p:txBody>
              <a:bodyPr/>
              <a:lstStyle/>
              <a:p>
                <a:r>
                  <a:rPr lang="en-US">
                    <a:noFill/>
                  </a:rPr>
                  <a:t> </a:t>
                </a:r>
              </a:p>
            </p:txBody>
          </p:sp>
        </mc:Fallback>
      </mc:AlternateContent>
      <p:pic>
        <p:nvPicPr>
          <p:cNvPr id="57" name="Picture 5" descr="redblackblocki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3" name="Picture 2"/>
          <p:cNvPicPr>
            <a:picLocks noChangeAspect="1"/>
          </p:cNvPicPr>
          <p:nvPr/>
        </p:nvPicPr>
        <p:blipFill rotWithShape="1">
          <a:blip r:embed="rId6"/>
          <a:srcRect r="52118"/>
          <a:stretch/>
        </p:blipFill>
        <p:spPr>
          <a:xfrm>
            <a:off x="7345524" y="787866"/>
            <a:ext cx="1722276" cy="2591025"/>
          </a:xfrm>
          <a:prstGeom prst="rect">
            <a:avLst/>
          </a:prstGeom>
        </p:spPr>
      </p:pic>
      <p:pic>
        <p:nvPicPr>
          <p:cNvPr id="4" name="Picture 3"/>
          <p:cNvPicPr>
            <a:picLocks noChangeAspect="1"/>
          </p:cNvPicPr>
          <p:nvPr/>
        </p:nvPicPr>
        <p:blipFill>
          <a:blip r:embed="rId7"/>
          <a:stretch>
            <a:fillRect/>
          </a:stretch>
        </p:blipFill>
        <p:spPr>
          <a:xfrm>
            <a:off x="5538857" y="3567458"/>
            <a:ext cx="3613334" cy="2508250"/>
          </a:xfrm>
          <a:prstGeom prst="rect">
            <a:avLst/>
          </a:prstGeom>
        </p:spPr>
      </p:pic>
    </p:spTree>
    <p:extLst>
      <p:ext uri="{BB962C8B-B14F-4D97-AF65-F5344CB8AC3E}">
        <p14:creationId xmlns:p14="http://schemas.microsoft.com/office/powerpoint/2010/main" val="1163466190"/>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4310230" y="2219030"/>
            <a:ext cx="4910337" cy="1422307"/>
            <a:chOff x="4233663" y="1835842"/>
            <a:chExt cx="4910337" cy="1422307"/>
          </a:xfrm>
        </p:grpSpPr>
        <p:grpSp>
          <p:nvGrpSpPr>
            <p:cNvPr id="30" name="Group 29"/>
            <p:cNvGrpSpPr/>
            <p:nvPr/>
          </p:nvGrpSpPr>
          <p:grpSpPr>
            <a:xfrm>
              <a:off x="4233663" y="1835842"/>
              <a:ext cx="4910337" cy="1422307"/>
              <a:chOff x="4233663" y="1835842"/>
              <a:chExt cx="4910337" cy="1422307"/>
            </a:xfrm>
          </p:grpSpPr>
          <p:grpSp>
            <p:nvGrpSpPr>
              <p:cNvPr id="33" name="Group 32"/>
              <p:cNvGrpSpPr/>
              <p:nvPr/>
            </p:nvGrpSpPr>
            <p:grpSpPr>
              <a:xfrm>
                <a:off x="4233663" y="1835842"/>
                <a:ext cx="4910337" cy="1422307"/>
                <a:chOff x="4233663" y="1835842"/>
                <a:chExt cx="4910337" cy="1422307"/>
              </a:xfrm>
            </p:grpSpPr>
            <p:grpSp>
              <p:nvGrpSpPr>
                <p:cNvPr id="35" name="Group 34"/>
                <p:cNvGrpSpPr/>
                <p:nvPr/>
              </p:nvGrpSpPr>
              <p:grpSpPr>
                <a:xfrm>
                  <a:off x="4233663" y="1835842"/>
                  <a:ext cx="4910337" cy="1422307"/>
                  <a:chOff x="4114800" y="5257800"/>
                  <a:chExt cx="4910337" cy="1422307"/>
                </a:xfrm>
              </p:grpSpPr>
              <p:grpSp>
                <p:nvGrpSpPr>
                  <p:cNvPr id="37" name="Group 36"/>
                  <p:cNvGrpSpPr/>
                  <p:nvPr/>
                </p:nvGrpSpPr>
                <p:grpSpPr>
                  <a:xfrm>
                    <a:off x="4114800" y="5257800"/>
                    <a:ext cx="4854160" cy="1422307"/>
                    <a:chOff x="4114800" y="5257800"/>
                    <a:chExt cx="4854160" cy="1422307"/>
                  </a:xfrm>
                </p:grpSpPr>
                <p:grpSp>
                  <p:nvGrpSpPr>
                    <p:cNvPr id="39" name="Group 38"/>
                    <p:cNvGrpSpPr/>
                    <p:nvPr/>
                  </p:nvGrpSpPr>
                  <p:grpSpPr>
                    <a:xfrm>
                      <a:off x="4114800" y="5257800"/>
                      <a:ext cx="4854160" cy="1422307"/>
                      <a:chOff x="4114800" y="5257800"/>
                      <a:chExt cx="4854160" cy="1422307"/>
                    </a:xfrm>
                  </p:grpSpPr>
                  <p:grpSp>
                    <p:nvGrpSpPr>
                      <p:cNvPr id="41" name="Group 40"/>
                      <p:cNvGrpSpPr/>
                      <p:nvPr/>
                    </p:nvGrpSpPr>
                    <p:grpSpPr>
                      <a:xfrm>
                        <a:off x="4114800" y="5257800"/>
                        <a:ext cx="4854160" cy="1422307"/>
                        <a:chOff x="4114800" y="5257800"/>
                        <a:chExt cx="4854160" cy="1422307"/>
                      </a:xfrm>
                    </p:grpSpPr>
                    <p:grpSp>
                      <p:nvGrpSpPr>
                        <p:cNvPr id="43" name="Group 42"/>
                        <p:cNvGrpSpPr/>
                        <p:nvPr/>
                      </p:nvGrpSpPr>
                      <p:grpSpPr>
                        <a:xfrm>
                          <a:off x="4114800" y="5257800"/>
                          <a:ext cx="4854160" cy="1422307"/>
                          <a:chOff x="4114800" y="5257800"/>
                          <a:chExt cx="4854160" cy="1422307"/>
                        </a:xfrm>
                      </p:grpSpPr>
                      <p:pic>
                        <p:nvPicPr>
                          <p:cNvPr id="45" name="Picture 44"/>
                          <p:cNvPicPr>
                            <a:picLocks noChangeAspect="1"/>
                          </p:cNvPicPr>
                          <p:nvPr/>
                        </p:nvPicPr>
                        <p:blipFill>
                          <a:blip r:embed="rId3"/>
                          <a:stretch>
                            <a:fillRect/>
                          </a:stretch>
                        </p:blipFill>
                        <p:spPr>
                          <a:xfrm>
                            <a:off x="4114800" y="5257800"/>
                            <a:ext cx="3700462" cy="1422307"/>
                          </a:xfrm>
                          <a:prstGeom prst="rect">
                            <a:avLst/>
                          </a:prstGeom>
                        </p:spPr>
                      </p:pic>
                      <mc:AlternateContent xmlns:mc="http://schemas.openxmlformats.org/markup-compatibility/2006" xmlns:a14="http://schemas.microsoft.com/office/drawing/2010/main">
                        <mc:Choice Requires="a14">
                          <p:sp>
                            <p:nvSpPr>
                              <p:cNvPr id="46" name="Rectangle 45"/>
                              <p:cNvSpPr/>
                              <p:nvPr/>
                            </p:nvSpPr>
                            <p:spPr>
                              <a:xfrm>
                                <a:off x="7794065" y="5862163"/>
                                <a:ext cx="533400"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𝑣</m:t>
                                          </m:r>
                                        </m:e>
                                        <m:sub>
                                          <m:r>
                                            <a:rPr lang="en-US" sz="2400" b="0" i="1" smtClean="0">
                                              <a:solidFill>
                                                <a:schemeClr val="tx1"/>
                                              </a:solidFill>
                                              <a:latin typeface="Cambria Math" panose="02040503050406030204" pitchFamily="18" charset="0"/>
                                            </a:rPr>
                                            <m:t>2</m:t>
                                          </m:r>
                                        </m:sub>
                                      </m:sSub>
                                    </m:oMath>
                                  </m:oMathPara>
                                </a14:m>
                                <a:endParaRPr lang="en-US" sz="2400" dirty="0">
                                  <a:solidFill>
                                    <a:schemeClr val="tx1"/>
                                  </a:solidFill>
                                </a:endParaRPr>
                              </a:p>
                            </p:txBody>
                          </p:sp>
                        </mc:Choice>
                        <mc:Fallback xmlns="">
                          <p:sp>
                            <p:nvSpPr>
                              <p:cNvPr id="12" name="Rectangle 11"/>
                              <p:cNvSpPr>
                                <a:spLocks noRot="1" noChangeAspect="1" noMove="1" noResize="1" noEditPoints="1" noAdjustHandles="1" noChangeArrowheads="1" noChangeShapeType="1" noTextEdit="1"/>
                              </p:cNvSpPr>
                              <p:nvPr/>
                            </p:nvSpPr>
                            <p:spPr>
                              <a:xfrm>
                                <a:off x="7794065" y="5862163"/>
                                <a:ext cx="533400" cy="438163"/>
                              </a:xfrm>
                              <a:prstGeom prst="rect">
                                <a:avLst/>
                              </a:prstGeom>
                              <a:blipFill rotWithShape="0">
                                <a:blip r:embed="rId9"/>
                                <a:stretch>
                                  <a:fillRect b="-3947"/>
                                </a:stretch>
                              </a:blipFill>
                              <a:ln>
                                <a:solidFill>
                                  <a:schemeClr val="bg1"/>
                                </a:solidFill>
                              </a:ln>
                            </p:spPr>
                            <p:txBody>
                              <a:bodyPr/>
                              <a:lstStyle/>
                              <a:p>
                                <a:r>
                                  <a:rPr lang="en-US">
                                    <a:noFill/>
                                  </a:rPr>
                                  <a:t> </a:t>
                                </a:r>
                              </a:p>
                            </p:txBody>
                          </p:sp>
                        </mc:Fallback>
                      </mc:AlternateContent>
                      <p:pic>
                        <p:nvPicPr>
                          <p:cNvPr id="47" name="Picture 46"/>
                          <p:cNvPicPr>
                            <a:picLocks noChangeAspect="1"/>
                          </p:cNvPicPr>
                          <p:nvPr/>
                        </p:nvPicPr>
                        <p:blipFill rotWithShape="1">
                          <a:blip r:embed="rId3"/>
                          <a:srcRect l="78250"/>
                          <a:stretch/>
                        </p:blipFill>
                        <p:spPr>
                          <a:xfrm>
                            <a:off x="8164098" y="5257800"/>
                            <a:ext cx="804862" cy="1422307"/>
                          </a:xfrm>
                          <a:prstGeom prst="rect">
                            <a:avLst/>
                          </a:prstGeom>
                        </p:spPr>
                      </p:pic>
                      <p:sp>
                        <p:nvSpPr>
                          <p:cNvPr id="48" name="Rectangle 47"/>
                          <p:cNvSpPr/>
                          <p:nvPr/>
                        </p:nvSpPr>
                        <p:spPr>
                          <a:xfrm>
                            <a:off x="7010400" y="5530790"/>
                            <a:ext cx="879648"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smtClean="0">
                                <a:solidFill>
                                  <a:schemeClr val="tx1"/>
                                </a:solidFill>
                              </a:rPr>
                              <a:t>mRNA</a:t>
                            </a:r>
                            <a:endParaRPr lang="en-US" dirty="0">
                              <a:solidFill>
                                <a:schemeClr val="tx1"/>
                              </a:solidFill>
                            </a:endParaRPr>
                          </a:p>
                        </p:txBody>
                      </p:sp>
                    </p:grpSp>
                    <mc:AlternateContent xmlns:mc="http://schemas.openxmlformats.org/markup-compatibility/2006" xmlns:a14="http://schemas.microsoft.com/office/drawing/2010/main">
                      <mc:Choice Requires="a14">
                        <p:sp>
                          <p:nvSpPr>
                            <p:cNvPr id="44" name="Rectangle 43"/>
                            <p:cNvSpPr/>
                            <p:nvPr/>
                          </p:nvSpPr>
                          <p:spPr>
                            <a:xfrm>
                              <a:off x="8409601" y="5936444"/>
                              <a:ext cx="533400"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𝑣</m:t>
                                        </m:r>
                                      </m:e>
                                      <m:sub>
                                        <m:r>
                                          <a:rPr lang="en-US" sz="2400" b="0" i="1" smtClean="0">
                                            <a:solidFill>
                                              <a:schemeClr val="tx1"/>
                                            </a:solidFill>
                                            <a:latin typeface="Cambria Math" panose="02040503050406030204" pitchFamily="18" charset="0"/>
                                          </a:rPr>
                                          <m:t>3</m:t>
                                        </m:r>
                                      </m:sub>
                                    </m:sSub>
                                  </m:oMath>
                                </m:oMathPara>
                              </a14:m>
                              <a:endParaRPr lang="en-US" sz="2400" dirty="0">
                                <a:solidFill>
                                  <a:schemeClr val="tx1"/>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8409601" y="5936444"/>
                              <a:ext cx="533400" cy="438163"/>
                            </a:xfrm>
                            <a:prstGeom prst="rect">
                              <a:avLst/>
                            </a:prstGeom>
                            <a:blipFill rotWithShape="0">
                              <a:blip r:embed="rId10"/>
                              <a:stretch>
                                <a:fillRect b="-3947"/>
                              </a:stretch>
                            </a:blipFill>
                            <a:ln>
                              <a:solidFill>
                                <a:schemeClr val="bg1"/>
                              </a:solidFill>
                            </a:ln>
                          </p:spPr>
                          <p:txBody>
                            <a:bodyPr/>
                            <a:lstStyle/>
                            <a:p>
                              <a:r>
                                <a:rPr lang="en-US">
                                  <a:noFill/>
                                </a:rPr>
                                <a:t> </a:t>
                              </a:r>
                            </a:p>
                          </p:txBody>
                        </p:sp>
                      </mc:Fallback>
                    </mc:AlternateContent>
                  </p:grpSp>
                  <p:cxnSp>
                    <p:nvCxnSpPr>
                      <p:cNvPr id="42" name="Straight Arrow Connector 41"/>
                      <p:cNvCxnSpPr/>
                      <p:nvPr/>
                    </p:nvCxnSpPr>
                    <p:spPr>
                      <a:xfrm>
                        <a:off x="7822616" y="5781331"/>
                        <a:ext cx="329184" cy="4487"/>
                      </a:xfrm>
                      <a:prstGeom prst="straightConnector1">
                        <a:avLst/>
                      </a:prstGeom>
                      <a:ln w="50800" cap="rnd">
                        <a:solidFill>
                          <a:schemeClr val="tx1"/>
                        </a:solidFill>
                        <a:tailEnd type="oval"/>
                      </a:ln>
                    </p:spPr>
                    <p:style>
                      <a:lnRef idx="1">
                        <a:schemeClr val="accent1"/>
                      </a:lnRef>
                      <a:fillRef idx="0">
                        <a:schemeClr val="accent1"/>
                      </a:fillRef>
                      <a:effectRef idx="0">
                        <a:schemeClr val="accent1"/>
                      </a:effectRef>
                      <a:fontRef idx="minor">
                        <a:schemeClr val="tx1"/>
                      </a:fontRef>
                    </p:style>
                  </p:cxnSp>
                </p:grpSp>
                <p:cxnSp>
                  <p:nvCxnSpPr>
                    <p:cNvPr id="40" name="Straight Arrow Connector 39"/>
                    <p:cNvCxnSpPr/>
                    <p:nvPr/>
                  </p:nvCxnSpPr>
                  <p:spPr>
                    <a:xfrm>
                      <a:off x="6935613" y="5516161"/>
                      <a:ext cx="1280160" cy="4487"/>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8" name="Rectangle 37"/>
                      <p:cNvSpPr/>
                      <p:nvPr/>
                    </p:nvSpPr>
                    <p:spPr>
                      <a:xfrm>
                        <a:off x="8491737" y="5898039"/>
                        <a:ext cx="533400"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𝑑</m:t>
                                  </m:r>
                                </m:e>
                                <m:sub>
                                  <m:r>
                                    <a:rPr lang="en-US" sz="2400" b="0" i="1" smtClean="0">
                                      <a:solidFill>
                                        <a:schemeClr val="tx1"/>
                                      </a:solidFill>
                                      <a:latin typeface="Cambria Math" panose="02040503050406030204" pitchFamily="18" charset="0"/>
                                    </a:rPr>
                                    <m:t>1</m:t>
                                  </m:r>
                                </m:sub>
                              </m:sSub>
                            </m:oMath>
                          </m:oMathPara>
                        </a14:m>
                        <a:endParaRPr lang="en-US" sz="2400" dirty="0">
                          <a:solidFill>
                            <a:schemeClr val="tx1"/>
                          </a:solidFill>
                        </a:endParaRPr>
                      </a:p>
                    </p:txBody>
                  </p:sp>
                </mc:Choice>
                <mc:Fallback xmlns="">
                  <p:sp>
                    <p:nvSpPr>
                      <p:cNvPr id="30" name="Rectangle 29"/>
                      <p:cNvSpPr>
                        <a:spLocks noRot="1" noChangeAspect="1" noMove="1" noResize="1" noEditPoints="1" noAdjustHandles="1" noChangeArrowheads="1" noChangeShapeType="1" noTextEdit="1"/>
                      </p:cNvSpPr>
                      <p:nvPr/>
                    </p:nvSpPr>
                    <p:spPr>
                      <a:xfrm>
                        <a:off x="8491737" y="5898039"/>
                        <a:ext cx="533400" cy="438163"/>
                      </a:xfrm>
                      <a:prstGeom prst="rect">
                        <a:avLst/>
                      </a:prstGeom>
                      <a:blipFill rotWithShape="0">
                        <a:blip r:embed="rId11"/>
                        <a:stretch>
                          <a:fillRect l="-5435" b="-4000"/>
                        </a:stretch>
                      </a:blipFill>
                      <a:ln>
                        <a:solidFill>
                          <a:schemeClr val="bg1"/>
                        </a:solid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6" name="Rectangle 35"/>
                    <p:cNvSpPr/>
                    <p:nvPr/>
                  </p:nvSpPr>
                  <p:spPr>
                    <a:xfrm>
                      <a:off x="7372174" y="2464408"/>
                      <a:ext cx="533400"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𝑑</m:t>
                                </m:r>
                              </m:e>
                              <m:sub>
                                <m:r>
                                  <a:rPr lang="en-US" sz="2400" b="0" i="1" smtClean="0">
                                    <a:solidFill>
                                      <a:schemeClr val="tx1"/>
                                    </a:solidFill>
                                    <a:latin typeface="Cambria Math" panose="02040503050406030204" pitchFamily="18" charset="0"/>
                                  </a:rPr>
                                  <m:t>2</m:t>
                                </m:r>
                              </m:sub>
                            </m:sSub>
                          </m:oMath>
                        </m:oMathPara>
                      </a14:m>
                      <a:endParaRPr lang="en-US" sz="2400" dirty="0">
                        <a:solidFill>
                          <a:schemeClr val="tx1"/>
                        </a:solidFill>
                      </a:endParaRPr>
                    </a:p>
                  </p:txBody>
                </p:sp>
              </mc:Choice>
              <mc:Fallback xmlns="">
                <p:sp>
                  <p:nvSpPr>
                    <p:cNvPr id="27" name="Rectangle 26"/>
                    <p:cNvSpPr>
                      <a:spLocks noRot="1" noChangeAspect="1" noMove="1" noResize="1" noEditPoints="1" noAdjustHandles="1" noChangeArrowheads="1" noChangeShapeType="1" noTextEdit="1"/>
                    </p:cNvSpPr>
                    <p:nvPr/>
                  </p:nvSpPr>
                  <p:spPr>
                    <a:xfrm>
                      <a:off x="7372174" y="2464408"/>
                      <a:ext cx="533400" cy="438163"/>
                    </a:xfrm>
                    <a:prstGeom prst="rect">
                      <a:avLst/>
                    </a:prstGeom>
                    <a:blipFill rotWithShape="0">
                      <a:blip r:embed="rId12"/>
                      <a:stretch>
                        <a:fillRect l="-5495" b="-3947"/>
                      </a:stretch>
                    </a:blipFill>
                    <a:ln>
                      <a:solidFill>
                        <a:schemeClr val="bg1"/>
                      </a:solidFill>
                    </a:ln>
                  </p:spPr>
                  <p:txBody>
                    <a:bodyPr/>
                    <a:lstStyle/>
                    <a:p>
                      <a:r>
                        <a:rPr lang="en-US">
                          <a:noFill/>
                        </a:rPr>
                        <a:t> </a:t>
                      </a:r>
                    </a:p>
                  </p:txBody>
                </p:sp>
              </mc:Fallback>
            </mc:AlternateContent>
          </p:grpSp>
          <p:sp>
            <p:nvSpPr>
              <p:cNvPr id="34" name="Rectangle 33"/>
              <p:cNvSpPr/>
              <p:nvPr/>
            </p:nvSpPr>
            <p:spPr>
              <a:xfrm>
                <a:off x="5410201" y="2032633"/>
                <a:ext cx="3073912" cy="1779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p:cNvSpPr/>
            <p:nvPr/>
          </p:nvSpPr>
          <p:spPr>
            <a:xfrm>
              <a:off x="5345221" y="2236656"/>
              <a:ext cx="228600" cy="341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60056" y="787866"/>
            <a:ext cx="5259362" cy="5632311"/>
          </a:xfrm>
          <a:prstGeom prst="rect">
            <a:avLst/>
          </a:prstGeom>
        </p:spPr>
        <p:txBody>
          <a:bodyPr wrap="square">
            <a:spAutoFit/>
          </a:bodyPr>
          <a:lstStyle/>
          <a:p>
            <a:r>
              <a:rPr lang="en-US" dirty="0" smtClean="0"/>
              <a:t>Gene expression involves multiple steps—transcription from DNA to messenger RNA (mRNA), transport of mRNA to the ribosome, translation of the mRNA into protein by the ribosome, folding of the protein into its final conformation, and possibly post-translational modification. </a:t>
            </a:r>
          </a:p>
          <a:p>
            <a:endParaRPr lang="en-US" dirty="0"/>
          </a:p>
          <a:p>
            <a:r>
              <a:rPr lang="en-US" dirty="0" smtClean="0"/>
              <a:t>Each of these steps takes time and can have regulatory components</a:t>
            </a:r>
          </a:p>
          <a:p>
            <a:endParaRPr lang="en-US" dirty="0"/>
          </a:p>
          <a:p>
            <a:r>
              <a:rPr lang="en-US" dirty="0" smtClean="0"/>
              <a:t>The slowest steps are usually the transcription and translation steps, so the key choice is usually whether to model transcription and translation as a single step or as two separate steps</a:t>
            </a:r>
          </a:p>
          <a:p>
            <a:endParaRPr lang="en-US" dirty="0"/>
          </a:p>
          <a:p>
            <a:r>
              <a:rPr lang="en-US" b="1" dirty="0" smtClean="0">
                <a:solidFill>
                  <a:srgbClr val="FF0000"/>
                </a:solidFill>
              </a:rPr>
              <a:t>In either case, the ODE approximation with a typical timescale is does NOT produce exactly the same results as a true delay</a:t>
            </a:r>
            <a:endParaRPr lang="en-US" b="1" dirty="0">
              <a:solidFill>
                <a:srgbClr val="FF0000"/>
              </a:solidFill>
            </a:endParaRPr>
          </a:p>
          <a:p>
            <a:endParaRPr lang="en-US" dirty="0" smtClean="0"/>
          </a:p>
        </p:txBody>
      </p:sp>
      <p:pic>
        <p:nvPicPr>
          <p:cNvPr id="57" name="Picture 5" descr="redblackblockiu"/>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5" name="Picture 4"/>
          <p:cNvPicPr>
            <a:picLocks noChangeAspect="1"/>
          </p:cNvPicPr>
          <p:nvPr/>
        </p:nvPicPr>
        <p:blipFill>
          <a:blip r:embed="rId15"/>
          <a:stretch>
            <a:fillRect/>
          </a:stretch>
        </p:blipFill>
        <p:spPr>
          <a:xfrm>
            <a:off x="5215615" y="4011887"/>
            <a:ext cx="4156307" cy="2840934"/>
          </a:xfrm>
          <a:prstGeom prst="rect">
            <a:avLst/>
          </a:prstGeom>
        </p:spPr>
      </p:pic>
      <p:grpSp>
        <p:nvGrpSpPr>
          <p:cNvPr id="14" name="Group 13"/>
          <p:cNvGrpSpPr/>
          <p:nvPr/>
        </p:nvGrpSpPr>
        <p:grpSpPr>
          <a:xfrm>
            <a:off x="5443538" y="787866"/>
            <a:ext cx="3700462" cy="1422307"/>
            <a:chOff x="5443538" y="2045570"/>
            <a:chExt cx="3700462" cy="1422307"/>
          </a:xfrm>
        </p:grpSpPr>
        <p:grpSp>
          <p:nvGrpSpPr>
            <p:cNvPr id="15" name="Group 14"/>
            <p:cNvGrpSpPr/>
            <p:nvPr/>
          </p:nvGrpSpPr>
          <p:grpSpPr>
            <a:xfrm>
              <a:off x="5443538" y="2045570"/>
              <a:ext cx="3700462" cy="1422307"/>
              <a:chOff x="5443538" y="2045570"/>
              <a:chExt cx="3700462" cy="1422307"/>
            </a:xfrm>
          </p:grpSpPr>
          <p:grpSp>
            <p:nvGrpSpPr>
              <p:cNvPr id="17" name="Group 16"/>
              <p:cNvGrpSpPr/>
              <p:nvPr/>
            </p:nvGrpSpPr>
            <p:grpSpPr>
              <a:xfrm>
                <a:off x="5443538" y="2045570"/>
                <a:ext cx="3700462" cy="1422307"/>
                <a:chOff x="5443538" y="2045570"/>
                <a:chExt cx="3700462" cy="1422307"/>
              </a:xfrm>
            </p:grpSpPr>
            <p:pic>
              <p:nvPicPr>
                <p:cNvPr id="19" name="Picture 18"/>
                <p:cNvPicPr>
                  <a:picLocks noChangeAspect="1"/>
                </p:cNvPicPr>
                <p:nvPr/>
              </p:nvPicPr>
              <p:blipFill>
                <a:blip r:embed="rId3"/>
                <a:stretch>
                  <a:fillRect/>
                </a:stretch>
              </p:blipFill>
              <p:spPr>
                <a:xfrm>
                  <a:off x="5443538" y="2045570"/>
                  <a:ext cx="3700462" cy="1422307"/>
                </a:xfrm>
                <a:prstGeom prst="rect">
                  <a:avLst/>
                </a:prstGeom>
              </p:spPr>
            </p:pic>
            <mc:AlternateContent xmlns:mc="http://schemas.openxmlformats.org/markup-compatibility/2006" xmlns:a14="http://schemas.microsoft.com/office/drawing/2010/main">
              <mc:Choice Requires="a14">
                <p:sp>
                  <p:nvSpPr>
                    <p:cNvPr id="20" name="Rectangle 19"/>
                    <p:cNvSpPr/>
                    <p:nvPr/>
                  </p:nvSpPr>
                  <p:spPr>
                    <a:xfrm>
                      <a:off x="8580437" y="2699881"/>
                      <a:ext cx="533400" cy="438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𝑑</m:t>
                                </m:r>
                              </m:e>
                              <m:sub>
                                <m:r>
                                  <a:rPr lang="en-US" sz="2400" b="0" i="1" smtClean="0">
                                    <a:solidFill>
                                      <a:schemeClr val="tx1"/>
                                    </a:solidFill>
                                    <a:latin typeface="Cambria Math" panose="02040503050406030204" pitchFamily="18" charset="0"/>
                                  </a:rPr>
                                  <m:t>1</m:t>
                                </m:r>
                              </m:sub>
                            </m:sSub>
                          </m:oMath>
                        </m:oMathPara>
                      </a14:m>
                      <a:endParaRPr lang="en-US" sz="2400" dirty="0">
                        <a:solidFill>
                          <a:schemeClr val="tx1"/>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8580437" y="2699881"/>
                      <a:ext cx="533400" cy="438163"/>
                    </a:xfrm>
                    <a:prstGeom prst="rect">
                      <a:avLst/>
                    </a:prstGeom>
                    <a:blipFill rotWithShape="0">
                      <a:blip r:embed="rId16"/>
                      <a:stretch>
                        <a:fillRect l="-5495" b="-3947"/>
                      </a:stretch>
                    </a:blipFill>
                    <a:ln>
                      <a:solidFill>
                        <a:schemeClr val="bg1"/>
                      </a:solidFill>
                    </a:ln>
                  </p:spPr>
                  <p:txBody>
                    <a:bodyPr/>
                    <a:lstStyle/>
                    <a:p>
                      <a:r>
                        <a:rPr lang="en-US">
                          <a:noFill/>
                        </a:rPr>
                        <a:t> </a:t>
                      </a:r>
                    </a:p>
                  </p:txBody>
                </p:sp>
              </mc:Fallback>
            </mc:AlternateContent>
          </p:grpSp>
          <p:sp>
            <p:nvSpPr>
              <p:cNvPr id="18" name="Rectangle 17"/>
              <p:cNvSpPr/>
              <p:nvPr/>
            </p:nvSpPr>
            <p:spPr>
              <a:xfrm>
                <a:off x="6553200" y="2209800"/>
                <a:ext cx="2027237"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p:cNvSpPr/>
            <p:nvPr/>
          </p:nvSpPr>
          <p:spPr>
            <a:xfrm>
              <a:off x="6553200" y="2438400"/>
              <a:ext cx="228600" cy="341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62000" y="6105868"/>
            <a:ext cx="4557418" cy="646331"/>
          </a:xfrm>
          <a:prstGeom prst="rect">
            <a:avLst/>
          </a:prstGeom>
          <a:noFill/>
        </p:spPr>
        <p:txBody>
          <a:bodyPr wrap="square" rtlCol="0">
            <a:spAutoFit/>
          </a:bodyPr>
          <a:lstStyle/>
          <a:p>
            <a:r>
              <a:rPr lang="en-US" dirty="0" smtClean="0"/>
              <a:t>For the moment, we will neglect the extra step in our models</a:t>
            </a:r>
            <a:endParaRPr lang="en-US" dirty="0"/>
          </a:p>
        </p:txBody>
      </p:sp>
    </p:spTree>
    <p:extLst>
      <p:ext uri="{BB962C8B-B14F-4D97-AF65-F5344CB8AC3E}">
        <p14:creationId xmlns:p14="http://schemas.microsoft.com/office/powerpoint/2010/main" val="335276444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0" y="116829"/>
            <a:ext cx="9144000" cy="825500"/>
          </a:xfrm>
        </p:spPr>
        <p:txBody>
          <a:bodyPr>
            <a:noAutofit/>
          </a:bodyPr>
          <a:lstStyle/>
          <a:p>
            <a:pPr eaLnBrk="1" hangingPunct="1"/>
            <a:r>
              <a:rPr lang="en-US" sz="3600" b="1" dirty="0" smtClean="0">
                <a:solidFill>
                  <a:srgbClr val="0000CC"/>
                </a:solidFill>
              </a:rPr>
              <a:t>Last Time </a:t>
            </a:r>
            <a:r>
              <a:rPr lang="en-US" sz="3600" b="1" dirty="0" err="1" smtClean="0">
                <a:solidFill>
                  <a:srgbClr val="0000CC"/>
                </a:solidFill>
              </a:rPr>
              <a:t>Quasisteady</a:t>
            </a:r>
            <a:r>
              <a:rPr lang="en-US" sz="3600" b="1" dirty="0" smtClean="0">
                <a:solidFill>
                  <a:srgbClr val="0000CC"/>
                </a:solidFill>
              </a:rPr>
              <a:t>-State Approximation</a:t>
            </a:r>
          </a:p>
        </p:txBody>
      </p:sp>
      <p:sp>
        <p:nvSpPr>
          <p:cNvPr id="2" name="Rectangle 1"/>
          <p:cNvSpPr/>
          <p:nvPr/>
        </p:nvSpPr>
        <p:spPr>
          <a:xfrm>
            <a:off x="0" y="685800"/>
            <a:ext cx="9144000" cy="2246769"/>
          </a:xfrm>
          <a:prstGeom prst="rect">
            <a:avLst/>
          </a:prstGeom>
        </p:spPr>
        <p:txBody>
          <a:bodyPr wrap="square">
            <a:spAutoFit/>
          </a:bodyPr>
          <a:lstStyle/>
          <a:p>
            <a:endParaRPr lang="en-US" sz="2000" dirty="0">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 </a:t>
            </a:r>
            <a:endParaRPr lang="en-US" sz="2000" dirty="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a:sym typeface="Symbol" panose="05050102010706020507" pitchFamily="18" charset="2"/>
            </a:endParaRPr>
          </a:p>
        </p:txBody>
      </p:sp>
      <p:sp>
        <p:nvSpPr>
          <p:cNvPr id="3" name="Rectangle 2"/>
          <p:cNvSpPr/>
          <p:nvPr/>
        </p:nvSpPr>
        <p:spPr>
          <a:xfrm>
            <a:off x="0" y="3393590"/>
            <a:ext cx="9144000" cy="646331"/>
          </a:xfrm>
          <a:prstGeom prst="rect">
            <a:avLst/>
          </a:prstGeom>
        </p:spPr>
        <p:txBody>
          <a:bodyPr wrap="square">
            <a:spAutoFit/>
          </a:bodyPr>
          <a:lstStyle/>
          <a:p>
            <a:endParaRPr lang="en-US" dirty="0" smtClean="0"/>
          </a:p>
          <a:p>
            <a:endParaRPr lang="en-US" dirty="0"/>
          </a:p>
        </p:txBody>
      </p:sp>
      <mc:AlternateContent xmlns:mc="http://schemas.openxmlformats.org/markup-compatibility/2006" xmlns:a14="http://schemas.microsoft.com/office/drawing/2010/main">
        <mc:Choice Requires="a14">
          <p:sp>
            <p:nvSpPr>
              <p:cNvPr id="12" name="Rectangle 11"/>
              <p:cNvSpPr/>
              <p:nvPr/>
            </p:nvSpPr>
            <p:spPr>
              <a:xfrm>
                <a:off x="152400" y="990600"/>
                <a:ext cx="8534401" cy="6494407"/>
              </a:xfrm>
              <a:prstGeom prst="rect">
                <a:avLst/>
              </a:prstGeom>
            </p:spPr>
            <p:txBody>
              <a:bodyPr wrap="square">
                <a:spAutoFit/>
              </a:bodyPr>
              <a:lstStyle/>
              <a:p>
                <a:r>
                  <a:rPr lang="en-US" sz="2000" b="0" dirty="0" smtClean="0">
                    <a:ea typeface="Cambria Math" panose="02040503050406030204" pitchFamily="18" charset="0"/>
                    <a:sym typeface="Symbol" panose="05050102010706020507" pitchFamily="18" charset="2"/>
                  </a:rPr>
                  <a:t>For a reaction:</a:t>
                </a: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sym typeface="Symbol" panose="05050102010706020507" pitchFamily="18" charset="2"/>
                        </a:rPr>
                        <m:t>𝐸</m:t>
                      </m:r>
                      <m:r>
                        <a:rPr lang="en-US" sz="2000" b="0" i="1" smtClean="0">
                          <a:latin typeface="Cambria Math" panose="02040503050406030204" pitchFamily="18" charset="0"/>
                          <a:ea typeface="Cambria Math" panose="02040503050406030204" pitchFamily="18" charset="0"/>
                          <a:sym typeface="Symbol" panose="05050102010706020507" pitchFamily="18" charset="2"/>
                        </a:rPr>
                        <m:t>+</m:t>
                      </m:r>
                      <m:r>
                        <a:rPr lang="en-US" sz="2000" b="0" i="1" smtClean="0">
                          <a:latin typeface="Cambria Math" panose="02040503050406030204" pitchFamily="18" charset="0"/>
                          <a:ea typeface="Cambria Math" panose="02040503050406030204" pitchFamily="18" charset="0"/>
                          <a:sym typeface="Symbol" panose="05050102010706020507" pitchFamily="18" charset="2"/>
                        </a:rPr>
                        <m:t>𝑆</m:t>
                      </m:r>
                      <m:m>
                        <m:mPr>
                          <m:mcs>
                            <m:mc>
                              <m:mcPr>
                                <m:count m:val="1"/>
                                <m:mcJc m:val="center"/>
                              </m:mcPr>
                            </m:mc>
                          </m:mcs>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mPr>
                        <m:mr>
                          <m:e>
                            <m:sSub>
                              <m:sSubPr>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sSubPr>
                              <m:e>
                                <m:r>
                                  <m:rPr>
                                    <m:brk m:alnAt="7"/>
                                  </m:rPr>
                                  <a:rPr lang="en-US" sz="2000" b="0" i="1" smtClean="0">
                                    <a:latin typeface="Cambria Math" panose="02040503050406030204" pitchFamily="18" charset="0"/>
                                    <a:ea typeface="Cambria Math" panose="02040503050406030204" pitchFamily="18" charset="0"/>
                                    <a:sym typeface="Symbol" panose="05050102010706020507" pitchFamily="18" charset="2"/>
                                  </a:rPr>
                                  <m:t>𝑘</m:t>
                                </m:r>
                              </m:e>
                              <m:sub>
                                <m:r>
                                  <m:rPr>
                                    <m:brk m:alnAt="7"/>
                                  </m:rPr>
                                  <a:rPr lang="en-US" sz="2000" b="0" i="1" smtClean="0">
                                    <a:latin typeface="Cambria Math" panose="02040503050406030204" pitchFamily="18" charset="0"/>
                                    <a:ea typeface="Cambria Math" panose="02040503050406030204" pitchFamily="18" charset="0"/>
                                    <a:sym typeface="Symbol" panose="05050102010706020507" pitchFamily="18" charset="2"/>
                                  </a:rPr>
                                  <m:t>+</m:t>
                                </m:r>
                              </m:sub>
                            </m:sSub>
                          </m:e>
                        </m:mr>
                        <m:mr>
                          <m:e>
                            <m:r>
                              <a:rPr lang="en-US" sz="2000" i="1">
                                <a:latin typeface="Cambria Math" panose="02040503050406030204" pitchFamily="18" charset="0"/>
                                <a:ea typeface="Cambria Math" panose="02040503050406030204" pitchFamily="18" charset="0"/>
                                <a:sym typeface="Symbol" panose="05050102010706020507" pitchFamily="18" charset="2"/>
                              </a:rPr>
                              <m:t>⇄</m:t>
                            </m:r>
                          </m:e>
                        </m:mr>
                        <m:mr>
                          <m:e>
                            <m:sSub>
                              <m:sSubPr>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0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000" b="0" i="1" smtClean="0">
                                    <a:latin typeface="Cambria Math" panose="02040503050406030204" pitchFamily="18" charset="0"/>
                                    <a:ea typeface="Cambria Math" panose="02040503050406030204" pitchFamily="18" charset="0"/>
                                    <a:sym typeface="Symbol" panose="05050102010706020507" pitchFamily="18" charset="2"/>
                                  </a:rPr>
                                  <m:t>−</m:t>
                                </m:r>
                              </m:sub>
                            </m:sSub>
                          </m:e>
                        </m:mr>
                      </m:m>
                      <m:r>
                        <a:rPr lang="en-US" sz="2000" b="0" i="1" smtClean="0">
                          <a:latin typeface="Cambria Math" panose="02040503050406030204" pitchFamily="18" charset="0"/>
                          <a:ea typeface="Cambria Math" panose="02040503050406030204" pitchFamily="18" charset="0"/>
                          <a:sym typeface="Symbol" panose="05050102010706020507" pitchFamily="18" charset="2"/>
                        </a:rPr>
                        <m:t>𝐸𝑆</m:t>
                      </m:r>
                      <m:groupChr>
                        <m:groupChrPr>
                          <m:chr m:val="→"/>
                          <m:vertJc m:val="bot"/>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groupChrPr>
                        <m:e>
                          <m:r>
                            <m:rPr>
                              <m:brk m:alnAt="2"/>
                            </m:rPr>
                            <a:rPr lang="en-US" sz="2000" b="0" i="1" smtClean="0">
                              <a:latin typeface="Cambria Math" panose="02040503050406030204" pitchFamily="18" charset="0"/>
                              <a:ea typeface="Cambria Math" panose="02040503050406030204" pitchFamily="18" charset="0"/>
                              <a:sym typeface="Symbol" panose="05050102010706020507" pitchFamily="18" charset="2"/>
                            </a:rPr>
                            <m:t>𝑟</m:t>
                          </m:r>
                        </m:e>
                      </m:groupChr>
                      <m:r>
                        <a:rPr lang="en-US" sz="2000" b="0" i="1" smtClean="0">
                          <a:latin typeface="Cambria Math" panose="02040503050406030204" pitchFamily="18" charset="0"/>
                          <a:ea typeface="Cambria Math" panose="02040503050406030204" pitchFamily="18" charset="0"/>
                          <a:sym typeface="Symbol" panose="05050102010706020507" pitchFamily="18" charset="2"/>
                        </a:rPr>
                        <m:t>𝐸</m:t>
                      </m:r>
                      <m:r>
                        <a:rPr lang="en-US" sz="2000" b="0" i="1" smtClean="0">
                          <a:latin typeface="Cambria Math" panose="02040503050406030204" pitchFamily="18" charset="0"/>
                          <a:ea typeface="Cambria Math" panose="02040503050406030204" pitchFamily="18" charset="0"/>
                          <a:sym typeface="Symbol" panose="05050102010706020507" pitchFamily="18" charset="2"/>
                        </a:rPr>
                        <m:t>+</m:t>
                      </m:r>
                      <m:r>
                        <a:rPr lang="en-US" sz="2000" b="0" i="1" smtClean="0">
                          <a:latin typeface="Cambria Math" panose="02040503050406030204" pitchFamily="18" charset="0"/>
                          <a:ea typeface="Cambria Math" panose="02040503050406030204" pitchFamily="18" charset="0"/>
                          <a:sym typeface="Symbol" panose="05050102010706020507" pitchFamily="18" charset="2"/>
                        </a:rPr>
                        <m:t>𝑃</m:t>
                      </m:r>
                    </m:oMath>
                  </m:oMathPara>
                </a14:m>
                <a:endParaRPr lang="en-US" sz="2000" dirty="0" smtClean="0">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If </a:t>
                </a:r>
                <a14:m>
                  <m:oMath xmlns:m="http://schemas.openxmlformats.org/officeDocument/2006/math">
                    <m:d>
                      <m:dPr>
                        <m:begChr m:val="["/>
                        <m:endChr m:val="]"/>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dPr>
                      <m:e>
                        <m:r>
                          <a:rPr lang="en-US" sz="2000" b="0" i="1" smtClean="0">
                            <a:latin typeface="Cambria Math" panose="02040503050406030204" pitchFamily="18" charset="0"/>
                            <a:ea typeface="Cambria Math" panose="02040503050406030204" pitchFamily="18" charset="0"/>
                            <a:sym typeface="Symbol" panose="05050102010706020507" pitchFamily="18" charset="2"/>
                          </a:rPr>
                          <m:t>𝑆</m:t>
                        </m:r>
                      </m:e>
                    </m:d>
                    <m:r>
                      <a:rPr lang="en-US" sz="2000" b="0" i="1" smtClean="0">
                        <a:latin typeface="Cambria Math" panose="02040503050406030204" pitchFamily="18" charset="0"/>
                        <a:ea typeface="Cambria Math" panose="02040503050406030204" pitchFamily="18" charset="0"/>
                        <a:sym typeface="Symbol" panose="05050102010706020507" pitchFamily="18" charset="2"/>
                      </a:rPr>
                      <m:t>≫</m:t>
                    </m:r>
                    <m:d>
                      <m:dPr>
                        <m:begChr m:val="["/>
                        <m:endChr m:val="]"/>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dPr>
                      <m:e>
                        <m:r>
                          <a:rPr lang="en-US" sz="2000" b="0" i="1" smtClean="0">
                            <a:latin typeface="Cambria Math" panose="02040503050406030204" pitchFamily="18" charset="0"/>
                            <a:ea typeface="Cambria Math" panose="02040503050406030204" pitchFamily="18" charset="0"/>
                            <a:sym typeface="Symbol" panose="05050102010706020507" pitchFamily="18" charset="2"/>
                          </a:rPr>
                          <m:t>𝐸</m:t>
                        </m:r>
                      </m:e>
                    </m:d>
                  </m:oMath>
                </a14:m>
                <a:r>
                  <a:rPr lang="en-US" sz="2000" dirty="0" smtClean="0">
                    <a:latin typeface="Cambria Math"/>
                    <a:ea typeface="Cambria Math" panose="02040503050406030204" pitchFamily="18" charset="0"/>
                    <a:sym typeface="Symbol" panose="05050102010706020507" pitchFamily="18" charset="2"/>
                  </a:rPr>
                  <a:t> and </a:t>
                </a:r>
                <a14:m>
                  <m:oMath xmlns:m="http://schemas.openxmlformats.org/officeDocument/2006/math">
                    <m:r>
                      <a:rPr lang="en-US" sz="2000" b="0" i="1" smtClean="0">
                        <a:latin typeface="Cambria Math" panose="02040503050406030204" pitchFamily="18" charset="0"/>
                        <a:ea typeface="Cambria Math" panose="02040503050406030204" pitchFamily="18" charset="0"/>
                        <a:sym typeface="Symbol" panose="05050102010706020507" pitchFamily="18" charset="2"/>
                      </a:rPr>
                      <m:t>𝑟</m:t>
                    </m:r>
                    <m:r>
                      <a:rPr lang="en-US" sz="20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0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000" b="0" i="1" smtClean="0">
                            <a:latin typeface="Cambria Math" panose="02040503050406030204" pitchFamily="18" charset="0"/>
                            <a:ea typeface="Cambria Math" panose="02040503050406030204" pitchFamily="18" charset="0"/>
                            <a:sym typeface="Symbol" panose="05050102010706020507" pitchFamily="18" charset="2"/>
                          </a:rPr>
                          <m:t>−</m:t>
                        </m:r>
                      </m:sub>
                    </m:sSub>
                    <m:r>
                      <a:rPr lang="en-US" sz="20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0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0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000" b="0" i="1" smtClean="0">
                            <a:latin typeface="Cambria Math" panose="02040503050406030204" pitchFamily="18" charset="0"/>
                            <a:ea typeface="Cambria Math" panose="02040503050406030204" pitchFamily="18" charset="0"/>
                            <a:sym typeface="Symbol" panose="05050102010706020507" pitchFamily="18" charset="2"/>
                          </a:rPr>
                          <m:t>+</m:t>
                        </m:r>
                      </m:sub>
                    </m:sSub>
                  </m:oMath>
                </a14:m>
                <a:endParaRPr lang="en-US" sz="2000" dirty="0" smtClean="0">
                  <a:latin typeface="Cambria Math"/>
                  <a:ea typeface="Cambria Math" panose="02040503050406030204" pitchFamily="18" charset="0"/>
                  <a:sym typeface="Symbol" panose="05050102010706020507" pitchFamily="18" charset="2"/>
                </a:endParaRPr>
              </a:p>
              <a:p>
                <a:endParaRPr lang="en-US" sz="2000" dirty="0">
                  <a:latin typeface="Cambria Math"/>
                  <a:ea typeface="Cambria Math" panose="02040503050406030204" pitchFamily="18" charset="0"/>
                  <a:sym typeface="Symbol" panose="05050102010706020507" pitchFamily="18" charset="2"/>
                </a:endParaRPr>
              </a:p>
              <a:p>
                <a:r>
                  <a:rPr lang="en-US" sz="2000" dirty="0" smtClean="0">
                    <a:latin typeface="Cambria Math" panose="02040503050406030204" pitchFamily="18" charset="0"/>
                    <a:ea typeface="Cambria Math" panose="02040503050406030204" pitchFamily="18" charset="0"/>
                    <a:sym typeface="Symbol" panose="05050102010706020507" pitchFamily="18" charset="2"/>
                  </a:rPr>
                  <a:t>The </a:t>
                </a:r>
                <a:r>
                  <a:rPr lang="en-US" sz="2000" b="1" dirty="0" smtClean="0">
                    <a:latin typeface="Cambria Math" panose="02040503050406030204" pitchFamily="18" charset="0"/>
                    <a:ea typeface="Cambria Math" panose="02040503050406030204" pitchFamily="18" charset="0"/>
                    <a:sym typeface="Symbol" panose="05050102010706020507" pitchFamily="18" charset="2"/>
                  </a:rPr>
                  <a:t>quasi-steady state </a:t>
                </a:r>
                <a:r>
                  <a:rPr lang="en-US" sz="2000" dirty="0" smtClean="0">
                    <a:latin typeface="Cambria Math" panose="02040503050406030204" pitchFamily="18" charset="0"/>
                    <a:ea typeface="Cambria Math" panose="02040503050406030204" pitchFamily="18" charset="0"/>
                    <a:sym typeface="Symbol" panose="05050102010706020507" pitchFamily="18" charset="2"/>
                  </a:rPr>
                  <a:t>approximation holds:</a:t>
                </a:r>
              </a:p>
              <a:p>
                <a:endParaRPr lang="en-US" sz="2000" dirty="0">
                  <a:latin typeface="Cambria Math" panose="02040503050406030204" pitchFamily="18" charset="0"/>
                  <a:ea typeface="Cambria Math" panose="02040503050406030204" pitchFamily="18" charset="0"/>
                  <a:sym typeface="Symbol" panose="05050102010706020507" pitchFamily="18" charset="2"/>
                </a:endParaRPr>
              </a:p>
              <a:p>
                <a:pPr/>
                <a14:m>
                  <m:oMathPara xmlns:m="http://schemas.openxmlformats.org/officeDocument/2006/math">
                    <m:oMathParaPr>
                      <m:jc m:val="centerGroup"/>
                    </m:oMathParaPr>
                    <m:oMath xmlns:m="http://schemas.openxmlformats.org/officeDocument/2006/math">
                      <m:f>
                        <m:fPr>
                          <m:ctrlPr>
                            <a:rPr lang="en-US" sz="2000" i="1">
                              <a:latin typeface="Cambria Math" panose="02040503050406030204" pitchFamily="18" charset="0"/>
                              <a:ea typeface="Cambria Math" panose="02040503050406030204" pitchFamily="18" charset="0"/>
                              <a:sym typeface="Symbol" panose="05050102010706020507" pitchFamily="18" charset="2"/>
                            </a:rPr>
                          </m:ctrlPr>
                        </m:fPr>
                        <m:num>
                          <m:r>
                            <a:rPr lang="en-US" sz="2000" i="1">
                              <a:latin typeface="Cambria Math" panose="02040503050406030204" pitchFamily="18" charset="0"/>
                              <a:ea typeface="Cambria Math" panose="02040503050406030204" pitchFamily="18" charset="0"/>
                              <a:sym typeface="Symbol" panose="05050102010706020507" pitchFamily="18" charset="2"/>
                            </a:rPr>
                            <m:t>𝑑</m:t>
                          </m:r>
                          <m:r>
                            <a:rPr lang="en-US" sz="2000" i="1">
                              <a:latin typeface="Cambria Math" panose="02040503050406030204" pitchFamily="18" charset="0"/>
                              <a:ea typeface="Cambria Math" panose="02040503050406030204" pitchFamily="18" charset="0"/>
                              <a:sym typeface="Symbol" panose="05050102010706020507" pitchFamily="18" charset="2"/>
                            </a:rPr>
                            <m:t>[</m:t>
                          </m:r>
                          <m:r>
                            <a:rPr lang="en-US" sz="2000" i="1">
                              <a:latin typeface="Cambria Math" panose="02040503050406030204" pitchFamily="18" charset="0"/>
                              <a:ea typeface="Cambria Math" panose="02040503050406030204" pitchFamily="18" charset="0"/>
                              <a:sym typeface="Symbol" panose="05050102010706020507" pitchFamily="18" charset="2"/>
                            </a:rPr>
                            <m:t>𝐸𝑆</m:t>
                          </m:r>
                          <m:r>
                            <a:rPr lang="en-US" sz="2000" i="1">
                              <a:latin typeface="Cambria Math" panose="02040503050406030204" pitchFamily="18" charset="0"/>
                              <a:ea typeface="Cambria Math" panose="02040503050406030204" pitchFamily="18" charset="0"/>
                              <a:sym typeface="Symbol" panose="05050102010706020507" pitchFamily="18" charset="2"/>
                            </a:rPr>
                            <m:t>]</m:t>
                          </m:r>
                        </m:num>
                        <m:den>
                          <m:r>
                            <a:rPr lang="en-US" sz="2000" i="1">
                              <a:latin typeface="Cambria Math" panose="02040503050406030204" pitchFamily="18" charset="0"/>
                              <a:ea typeface="Cambria Math" panose="02040503050406030204" pitchFamily="18" charset="0"/>
                              <a:sym typeface="Symbol" panose="05050102010706020507" pitchFamily="18" charset="2"/>
                            </a:rPr>
                            <m:t>𝑑𝑡</m:t>
                          </m:r>
                        </m:den>
                      </m:f>
                      <m:r>
                        <a:rPr lang="en-US" sz="2000" b="0" i="1" smtClean="0">
                          <a:latin typeface="Cambria Math" panose="02040503050406030204" pitchFamily="18" charset="0"/>
                          <a:ea typeface="Cambria Math" panose="02040503050406030204" pitchFamily="18" charset="0"/>
                          <a:sym typeface="Symbol" panose="05050102010706020507" pitchFamily="18" charset="2"/>
                        </a:rPr>
                        <m:t>≈0</m:t>
                      </m:r>
                    </m:oMath>
                  </m:oMathPara>
                </a14:m>
                <a:endParaRPr lang="en-US" sz="2000" i="1" dirty="0" smtClean="0">
                  <a:latin typeface="Cambria Math" panose="02040503050406030204" pitchFamily="18" charset="0"/>
                  <a:ea typeface="Cambria Math" panose="02040503050406030204" pitchFamily="18" charset="0"/>
                  <a:sym typeface="Symbol" panose="05050102010706020507" pitchFamily="18" charset="2"/>
                </a:endParaRPr>
              </a:p>
              <a:p>
                <a:endParaRPr lang="en-US" sz="2000" dirty="0" smtClean="0">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Define the </a:t>
                </a:r>
                <a:r>
                  <a:rPr lang="en-US" sz="2000" b="1" dirty="0" err="1" smtClean="0">
                    <a:latin typeface="Cambria Math"/>
                    <a:ea typeface="Cambria Math" panose="02040503050406030204" pitchFamily="18" charset="0"/>
                    <a:sym typeface="Symbol" panose="05050102010706020507" pitchFamily="18" charset="2"/>
                  </a:rPr>
                  <a:t>Michaelis</a:t>
                </a:r>
                <a:r>
                  <a:rPr lang="en-US" sz="2000" b="1" dirty="0" smtClean="0">
                    <a:latin typeface="Cambria Math"/>
                    <a:ea typeface="Cambria Math" panose="02040503050406030204" pitchFamily="18" charset="0"/>
                    <a:sym typeface="Symbol" panose="05050102010706020507" pitchFamily="18" charset="2"/>
                  </a:rPr>
                  <a:t> Constant (</a:t>
                </a:r>
                <a:r>
                  <a:rPr lang="en-US" sz="2000" dirty="0">
                    <a:latin typeface="Cambria Math"/>
                    <a:ea typeface="Cambria Math" panose="02040503050406030204" pitchFamily="18" charset="0"/>
                    <a:sym typeface="Symbol" panose="05050102010706020507" pitchFamily="18" charset="2"/>
                  </a:rPr>
                  <a:t>the concentration of [S] at which the reaction occurs at half its maximum </a:t>
                </a:r>
                <a:r>
                  <a:rPr lang="en-US" sz="2000" dirty="0" smtClean="0">
                    <a:latin typeface="Cambria Math"/>
                    <a:ea typeface="Cambria Math" panose="02040503050406030204" pitchFamily="18" charset="0"/>
                    <a:sym typeface="Symbol" panose="05050102010706020507" pitchFamily="18" charset="2"/>
                  </a:rPr>
                  <a:t>velocity)</a:t>
                </a:r>
              </a:p>
              <a:p>
                <a:endParaRPr lang="en-US" sz="2000" dirty="0">
                  <a:latin typeface="Cambria Math"/>
                  <a:ea typeface="Cambria Math" panose="02040503050406030204" pitchFamily="18" charset="0"/>
                  <a:sym typeface="Symbol" panose="05050102010706020507" pitchFamily="18" charset="2"/>
                </a:endParaRPr>
              </a:p>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𝐾</m:t>
                          </m:r>
                        </m:e>
                        <m:sub>
                          <m:r>
                            <a:rPr lang="en-US" sz="2000" i="1">
                              <a:latin typeface="Cambria Math" panose="02040503050406030204" pitchFamily="18" charset="0"/>
                              <a:ea typeface="Cambria Math" panose="02040503050406030204" pitchFamily="18" charset="0"/>
                              <a:sym typeface="Symbol" panose="05050102010706020507" pitchFamily="18" charset="2"/>
                            </a:rPr>
                            <m:t>𝑚</m:t>
                          </m:r>
                        </m:sub>
                      </m:sSub>
                      <m:r>
                        <a:rPr lang="en-US" sz="2000" b="0" i="1" smtClean="0">
                          <a:latin typeface="Cambria Math" panose="02040503050406030204" pitchFamily="18" charset="0"/>
                          <a:ea typeface="Cambria Math" panose="02040503050406030204" pitchFamily="18" charset="0"/>
                          <a:sym typeface="Symbol" panose="05050102010706020507" pitchFamily="18" charset="2"/>
                        </a:rPr>
                        <m:t>≡</m:t>
                      </m:r>
                      <m:f>
                        <m:fPr>
                          <m:ctrlPr>
                            <a:rPr lang="en-US" sz="2000"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𝑘</m:t>
                              </m:r>
                            </m:e>
                            <m:sub>
                              <m:r>
                                <a:rPr lang="en-US" sz="2000" i="1">
                                  <a:latin typeface="Cambria Math" panose="02040503050406030204" pitchFamily="18" charset="0"/>
                                  <a:ea typeface="Cambria Math" panose="02040503050406030204" pitchFamily="18" charset="0"/>
                                  <a:sym typeface="Symbol" panose="05050102010706020507" pitchFamily="18" charset="2"/>
                                </a:rPr>
                                <m:t>−</m:t>
                              </m:r>
                            </m:sub>
                          </m:sSub>
                          <m:r>
                            <a:rPr lang="en-US" sz="2000" i="1">
                              <a:latin typeface="Cambria Math" panose="02040503050406030204" pitchFamily="18" charset="0"/>
                              <a:ea typeface="Cambria Math" panose="02040503050406030204" pitchFamily="18" charset="0"/>
                              <a:sym typeface="Symbol" panose="05050102010706020507" pitchFamily="18" charset="2"/>
                            </a:rPr>
                            <m:t>+</m:t>
                          </m:r>
                          <m:r>
                            <a:rPr lang="en-US" sz="2000" i="1">
                              <a:latin typeface="Cambria Math" panose="02040503050406030204" pitchFamily="18" charset="0"/>
                              <a:ea typeface="Cambria Math" panose="02040503050406030204" pitchFamily="18" charset="0"/>
                              <a:sym typeface="Symbol" panose="05050102010706020507" pitchFamily="18" charset="2"/>
                            </a:rPr>
                            <m:t>𝑟</m:t>
                          </m:r>
                        </m:num>
                        <m:den>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𝑘</m:t>
                              </m:r>
                            </m:e>
                            <m:sub>
                              <m:r>
                                <a:rPr lang="en-US" sz="2000" i="1">
                                  <a:latin typeface="Cambria Math" panose="02040503050406030204" pitchFamily="18" charset="0"/>
                                  <a:ea typeface="Cambria Math" panose="02040503050406030204" pitchFamily="18" charset="0"/>
                                  <a:sym typeface="Symbol" panose="05050102010706020507" pitchFamily="18" charset="2"/>
                                </a:rPr>
                                <m:t>+</m:t>
                              </m:r>
                            </m:sub>
                          </m:sSub>
                        </m:den>
                      </m:f>
                    </m:oMath>
                  </m:oMathPara>
                </a14:m>
                <a:endParaRPr lang="en-US" sz="2000" i="1" dirty="0" smtClean="0">
                  <a:latin typeface="Cambria Math" panose="02040503050406030204" pitchFamily="18" charset="0"/>
                  <a:ea typeface="Cambria Math" panose="02040503050406030204" pitchFamily="18" charset="0"/>
                  <a:sym typeface="Symbol" panose="05050102010706020507" pitchFamily="18" charset="2"/>
                </a:endParaRPr>
              </a:p>
              <a:p>
                <a:r>
                  <a:rPr lang="en-US" sz="2000" dirty="0" smtClean="0">
                    <a:latin typeface="Cambria Math" panose="02040503050406030204" pitchFamily="18" charset="0"/>
                    <a:ea typeface="Cambria Math" panose="02040503050406030204" pitchFamily="18" charset="0"/>
                    <a:sym typeface="Symbol" panose="05050102010706020507" pitchFamily="18" charset="2"/>
                  </a:rPr>
                  <a:t>And the Maximum velocity</a:t>
                </a:r>
              </a:p>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𝑉</m:t>
                          </m:r>
                        </m:e>
                        <m:sub>
                          <m:r>
                            <a:rPr lang="en-US" sz="2000" i="1">
                              <a:latin typeface="Cambria Math" panose="02040503050406030204" pitchFamily="18" charset="0"/>
                              <a:ea typeface="Cambria Math" panose="02040503050406030204" pitchFamily="18" charset="0"/>
                              <a:sym typeface="Symbol" panose="05050102010706020507" pitchFamily="18" charset="2"/>
                            </a:rPr>
                            <m:t>𝑚𝑎𝑥</m:t>
                          </m:r>
                        </m:sub>
                      </m:sSub>
                      <m:r>
                        <a:rPr lang="en-US" sz="2000" i="1">
                          <a:latin typeface="Cambria Math" panose="02040503050406030204" pitchFamily="18" charset="0"/>
                          <a:ea typeface="Cambria Math" panose="02040503050406030204" pitchFamily="18" charset="0"/>
                          <a:sym typeface="Symbol" panose="05050102010706020507" pitchFamily="18" charset="2"/>
                        </a:rPr>
                        <m:t>≡</m:t>
                      </m:r>
                      <m:r>
                        <a:rPr lang="en-US" sz="2000" i="1">
                          <a:latin typeface="Cambria Math" panose="02040503050406030204" pitchFamily="18" charset="0"/>
                          <a:ea typeface="Cambria Math" panose="02040503050406030204" pitchFamily="18" charset="0"/>
                          <a:sym typeface="Symbol" panose="05050102010706020507" pitchFamily="18" charset="2"/>
                        </a:rPr>
                        <m:t>𝑟</m:t>
                      </m:r>
                      <m:d>
                        <m:dPr>
                          <m:begChr m:val="["/>
                          <m:endChr m:val="]"/>
                          <m:ctrlPr>
                            <a:rPr lang="en-US" sz="20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𝐸</m:t>
                              </m:r>
                            </m:e>
                            <m:sub>
                              <m:r>
                                <a:rPr lang="en-US" sz="2000" i="1">
                                  <a:latin typeface="Cambria Math" panose="02040503050406030204" pitchFamily="18" charset="0"/>
                                  <a:ea typeface="Cambria Math" panose="02040503050406030204" pitchFamily="18" charset="0"/>
                                  <a:sym typeface="Symbol" panose="05050102010706020507" pitchFamily="18" charset="2"/>
                                </a:rPr>
                                <m:t>𝑡𝑜𝑡</m:t>
                              </m:r>
                            </m:sub>
                          </m:sSub>
                        </m:e>
                      </m:d>
                    </m:oMath>
                  </m:oMathPara>
                </a14:m>
                <a:endParaRPr lang="en-US" sz="2000" b="1" dirty="0">
                  <a:latin typeface="Cambria Math"/>
                  <a:ea typeface="Cambria Math" panose="02040503050406030204" pitchFamily="18" charset="0"/>
                  <a:sym typeface="Symbol" panose="05050102010706020507" pitchFamily="18" charset="2"/>
                </a:endParaRPr>
              </a:p>
              <a:p>
                <a:endParaRPr lang="en-US" sz="2000" i="1" dirty="0" smtClean="0">
                  <a:latin typeface="Cambria Math" panose="02040503050406030204" pitchFamily="18" charset="0"/>
                  <a:ea typeface="Cambria Math" panose="02040503050406030204" pitchFamily="18" charset="0"/>
                  <a:sym typeface="Symbol" panose="05050102010706020507" pitchFamily="18" charset="2"/>
                </a:endParaRPr>
              </a:p>
              <a:p>
                <a:endParaRPr lang="en-US" sz="2000" dirty="0" smtClean="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panose="02040503050406030204" pitchFamily="18" charset="0"/>
                  <a:sym typeface="Symbol" panose="05050102010706020507" pitchFamily="18" charset="2"/>
                </a:endParaRPr>
              </a:p>
            </p:txBody>
          </p:sp>
        </mc:Choice>
        <mc:Fallback xmlns="">
          <p:sp>
            <p:nvSpPr>
              <p:cNvPr id="12" name="Rectangle 11"/>
              <p:cNvSpPr>
                <a:spLocks noRot="1" noChangeAspect="1" noMove="1" noResize="1" noEditPoints="1" noAdjustHandles="1" noChangeArrowheads="1" noChangeShapeType="1" noTextEdit="1"/>
              </p:cNvSpPr>
              <p:nvPr/>
            </p:nvSpPr>
            <p:spPr>
              <a:xfrm>
                <a:off x="152400" y="990600"/>
                <a:ext cx="8534401" cy="6494407"/>
              </a:xfrm>
              <a:prstGeom prst="rect">
                <a:avLst/>
              </a:prstGeom>
              <a:blipFill rotWithShape="0">
                <a:blip r:embed="rId3"/>
                <a:stretch>
                  <a:fillRect l="-714" t="-469"/>
                </a:stretch>
              </a:blipFill>
            </p:spPr>
            <p:txBody>
              <a:bodyPr/>
              <a:lstStyle/>
              <a:p>
                <a:r>
                  <a:rPr lang="en-US">
                    <a:noFill/>
                  </a:rPr>
                  <a:t> </a:t>
                </a:r>
              </a:p>
            </p:txBody>
          </p:sp>
        </mc:Fallback>
      </mc:AlternateContent>
      <p:pic>
        <p:nvPicPr>
          <p:cNvPr id="8" name="Picture 7"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Biocomplexity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5901037" y="1147035"/>
            <a:ext cx="2928322" cy="2278144"/>
          </a:xfrm>
          <a:prstGeom prst="rect">
            <a:avLst/>
          </a:prstGeom>
        </p:spPr>
      </p:pic>
    </p:spTree>
    <p:extLst>
      <p:ext uri="{BB962C8B-B14F-4D97-AF65-F5344CB8AC3E}">
        <p14:creationId xmlns:p14="http://schemas.microsoft.com/office/powerpoint/2010/main" val="28758357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259362" cy="3139321"/>
              </a:xfrm>
              <a:prstGeom prst="rect">
                <a:avLst/>
              </a:prstGeom>
            </p:spPr>
            <p:txBody>
              <a:bodyPr wrap="square">
                <a:spAutoFit/>
              </a:bodyPr>
              <a:lstStyle/>
              <a:p>
                <a:r>
                  <a:rPr lang="en-US" dirty="0" smtClean="0"/>
                  <a:t>Any </a:t>
                </a:r>
                <a:r>
                  <a:rPr lang="en-US" dirty="0"/>
                  <a:t>gene product (like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dirty="0"/>
                  <a:t>) must decay in time (with first order kinetics) or we would accumulate an infinite </a:t>
                </a:r>
                <a:r>
                  <a:rPr lang="en-US" dirty="0" smtClean="0"/>
                  <a:t>amount</a:t>
                </a:r>
              </a:p>
              <a:p>
                <a:endParaRPr lang="en-US" dirty="0" smtClean="0"/>
              </a:p>
              <a:p>
                <a:r>
                  <a:rPr lang="en-US" dirty="0" smtClean="0"/>
                  <a:t>So we add decay of the two regulated species to the model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t>
                </a:r>
                <a:r>
                  <a:rPr lang="en-US" dirty="0" smtClean="0"/>
                  <a:t>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dirty="0" smtClean="0"/>
                  <a:t>). </a:t>
                </a:r>
              </a:p>
              <a:p>
                <a:endParaRPr lang="en-US" dirty="0"/>
              </a:p>
              <a:p>
                <a:r>
                  <a:rPr lang="en-US" dirty="0" smtClean="0"/>
                  <a:t>In a global context,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must decay as well, but its value is fixed in our model, so we don’t include its decay</a:t>
                </a:r>
                <a:endParaRPr lang="en-US" dirty="0"/>
              </a:p>
              <a:p>
                <a:endParaRPr lang="en-US"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259362" cy="3139321"/>
              </a:xfrm>
              <a:prstGeom prst="rect">
                <a:avLst/>
              </a:prstGeom>
              <a:blipFill rotWithShape="0">
                <a:blip r:embed="rId4"/>
                <a:stretch>
                  <a:fillRect l="-1043" t="-971" r="-695"/>
                </a:stretch>
              </a:blipFill>
            </p:spPr>
            <p:txBody>
              <a:bodyPr/>
              <a:lstStyle/>
              <a:p>
                <a:r>
                  <a:rPr lang="en-US">
                    <a:noFill/>
                  </a:rPr>
                  <a:t> </a:t>
                </a:r>
              </a:p>
            </p:txBody>
          </p:sp>
        </mc:Fallback>
      </mc:AlternateContent>
      <p:pic>
        <p:nvPicPr>
          <p:cNvPr id="57" name="Picture 5" descr="redblackblocki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3" name="Picture 2"/>
          <p:cNvPicPr>
            <a:picLocks noChangeAspect="1"/>
          </p:cNvPicPr>
          <p:nvPr/>
        </p:nvPicPr>
        <p:blipFill rotWithShape="1">
          <a:blip r:embed="rId6"/>
          <a:srcRect r="52118"/>
          <a:stretch/>
        </p:blipFill>
        <p:spPr>
          <a:xfrm>
            <a:off x="7345524" y="787866"/>
            <a:ext cx="1722276" cy="2591025"/>
          </a:xfrm>
          <a:prstGeom prst="rect">
            <a:avLst/>
          </a:prstGeom>
        </p:spPr>
      </p:pic>
      <p:pic>
        <p:nvPicPr>
          <p:cNvPr id="4" name="Picture 3"/>
          <p:cNvPicPr>
            <a:picLocks noChangeAspect="1"/>
          </p:cNvPicPr>
          <p:nvPr/>
        </p:nvPicPr>
        <p:blipFill>
          <a:blip r:embed="rId7"/>
          <a:stretch>
            <a:fillRect/>
          </a:stretch>
        </p:blipFill>
        <p:spPr>
          <a:xfrm>
            <a:off x="5538857" y="3567458"/>
            <a:ext cx="3613334" cy="2508250"/>
          </a:xfrm>
          <a:prstGeom prst="rect">
            <a:avLst/>
          </a:prstGeom>
        </p:spPr>
      </p:pic>
      <p:pic>
        <p:nvPicPr>
          <p:cNvPr id="5" name="Picture 4"/>
          <p:cNvPicPr>
            <a:picLocks noChangeAspect="1"/>
          </p:cNvPicPr>
          <p:nvPr/>
        </p:nvPicPr>
        <p:blipFill>
          <a:blip r:embed="rId8"/>
          <a:stretch>
            <a:fillRect/>
          </a:stretch>
        </p:blipFill>
        <p:spPr>
          <a:xfrm>
            <a:off x="1828800" y="4685433"/>
            <a:ext cx="3190387" cy="2180705"/>
          </a:xfrm>
          <a:prstGeom prst="rect">
            <a:avLst/>
          </a:prstGeom>
        </p:spPr>
      </p:pic>
    </p:spTree>
    <p:extLst>
      <p:ext uri="{BB962C8B-B14F-4D97-AF65-F5344CB8AC3E}">
        <p14:creationId xmlns:p14="http://schemas.microsoft.com/office/powerpoint/2010/main" val="3815769336"/>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267370" y="3401856"/>
            <a:ext cx="4156307" cy="2840934"/>
          </a:xfrm>
          <a:prstGeom prst="rect">
            <a:avLst/>
          </a:prstGeom>
        </p:spPr>
      </p:pic>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70437" y="2743200"/>
                <a:ext cx="5807344" cy="4063933"/>
              </a:xfrm>
              <a:prstGeom prst="rect">
                <a:avLst/>
              </a:prstGeom>
            </p:spPr>
            <p:txBody>
              <a:bodyPr wrap="square">
                <a:spAutoFit/>
              </a:bodyPr>
              <a:lstStyle/>
              <a:p>
                <a:endParaRPr lang="en-US" dirty="0" smtClean="0"/>
              </a:p>
              <a:p>
                <a:r>
                  <a:rPr lang="en-US" dirty="0" smtClean="0"/>
                  <a:t>Herbert’s textbook </a:t>
                </a:r>
                <a:r>
                  <a:rPr lang="en-US" dirty="0"/>
                  <a:t>uses the slightly non-standard form</a:t>
                </a: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h</m:t>
                              </m:r>
                            </m:sup>
                          </m:sSup>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𝑃</m:t>
                                  </m:r>
                                </m:e>
                              </m:d>
                            </m:e>
                            <m:sup>
                              <m:r>
                                <a:rPr lang="en-US" i="1">
                                  <a:latin typeface="Cambria Math" panose="02040503050406030204" pitchFamily="18" charset="0"/>
                                </a:rPr>
                                <m:t>h</m:t>
                              </m:r>
                            </m:sup>
                          </m:sSup>
                        </m:den>
                      </m:f>
                    </m:oMath>
                  </m:oMathPara>
                </a14:m>
                <a:endParaRPr lang="en-US" dirty="0" smtClean="0"/>
              </a:p>
              <a:p>
                <a:r>
                  <a:rPr lang="en-US" dirty="0" smtClean="0"/>
                  <a:t>We will use the standard form</a:t>
                </a: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h</m:t>
                              </m:r>
                            </m:sup>
                          </m:sSup>
                        </m:num>
                        <m:den>
                          <m:sSup>
                            <m:sSupPr>
                              <m:ctrlPr>
                                <a:rPr lang="en-US" i="1">
                                  <a:latin typeface="Cambria Math" panose="02040503050406030204" pitchFamily="18" charset="0"/>
                                </a:rPr>
                              </m:ctrlPr>
                            </m:sSupPr>
                            <m:e>
                              <m:r>
                                <a:rPr lang="en-US" b="0" i="1" smtClean="0">
                                  <a:latin typeface="Cambria Math" panose="02040503050406030204" pitchFamily="18" charset="0"/>
                                </a:rPr>
                                <m:t>𝐾</m:t>
                              </m:r>
                            </m:e>
                            <m:sup>
                              <m:r>
                                <a:rPr lang="en-US" i="1">
                                  <a:latin typeface="Cambria Math" panose="02040503050406030204" pitchFamily="18" charset="0"/>
                                </a:rPr>
                                <m:t>h</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h</m:t>
                              </m:r>
                            </m:sup>
                          </m:sSup>
                        </m:den>
                      </m:f>
                    </m:oMath>
                  </m:oMathPara>
                </a14:m>
                <a:endParaRPr lang="en-US" dirty="0" smtClean="0"/>
              </a:p>
              <a:p>
                <a:endParaRPr lang="en-US" dirty="0"/>
              </a:p>
              <a:p>
                <a:r>
                  <a:rPr lang="en-US" dirty="0" smtClean="0"/>
                  <a:t>Often, the protein is produced at a low </a:t>
                </a:r>
                <a:r>
                  <a:rPr lang="en-US" b="1" dirty="0" smtClean="0"/>
                  <a:t>basal rate</a:t>
                </a:r>
                <a:r>
                  <a:rPr lang="en-US" dirty="0" smtClean="0"/>
                  <a:t> even in the absence of the promoter. Herbert’s textbook assumes this rate is 0</a:t>
                </a:r>
              </a:p>
              <a:p>
                <a:endParaRPr lang="en-US" dirty="0"/>
              </a:p>
              <a:p>
                <a:endParaRPr lang="en-US" dirty="0"/>
              </a:p>
              <a:p>
                <a:endParaRPr lang="en-US"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70437" y="2743200"/>
                <a:ext cx="5807344" cy="4063933"/>
              </a:xfrm>
              <a:prstGeom prst="rect">
                <a:avLst/>
              </a:prstGeom>
              <a:blipFill rotWithShape="0">
                <a:blip r:embed="rId5"/>
                <a:stretch>
                  <a:fillRect l="-945" r="-735"/>
                </a:stretch>
              </a:blipFill>
            </p:spPr>
            <p:txBody>
              <a:bodyPr/>
              <a:lstStyle/>
              <a:p>
                <a:r>
                  <a:rPr lang="en-US">
                    <a:noFill/>
                  </a:rPr>
                  <a:t> </a:t>
                </a:r>
              </a:p>
            </p:txBody>
          </p:sp>
        </mc:Fallback>
      </mc:AlternateContent>
      <p:pic>
        <p:nvPicPr>
          <p:cNvPr id="57" name="Picture 5" descr="redblackblockiu"/>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3" name="Picture 2"/>
          <p:cNvPicPr>
            <a:picLocks noChangeAspect="1"/>
          </p:cNvPicPr>
          <p:nvPr/>
        </p:nvPicPr>
        <p:blipFill rotWithShape="1">
          <a:blip r:embed="rId7"/>
          <a:srcRect r="52118"/>
          <a:stretch/>
        </p:blipFill>
        <p:spPr>
          <a:xfrm>
            <a:off x="7345524" y="787866"/>
            <a:ext cx="1722276" cy="2591025"/>
          </a:xfrm>
          <a:prstGeom prst="rect">
            <a:avLst/>
          </a:prstGeom>
        </p:spPr>
      </p:pic>
      <p:sp>
        <p:nvSpPr>
          <p:cNvPr id="4" name="Rectangle 3"/>
          <p:cNvSpPr/>
          <p:nvPr/>
        </p:nvSpPr>
        <p:spPr>
          <a:xfrm>
            <a:off x="70438" y="730957"/>
            <a:ext cx="7275085" cy="2308324"/>
          </a:xfrm>
          <a:prstGeom prst="rect">
            <a:avLst/>
          </a:prstGeom>
        </p:spPr>
        <p:txBody>
          <a:bodyPr wrap="square">
            <a:spAutoFit/>
          </a:bodyPr>
          <a:lstStyle/>
          <a:p>
            <a:r>
              <a:rPr lang="en-US" dirty="0"/>
              <a:t>We have to decide how the rate of transcription varies with the concentration of promoter</a:t>
            </a:r>
          </a:p>
          <a:p>
            <a:endParaRPr lang="en-US" dirty="0"/>
          </a:p>
          <a:p>
            <a:r>
              <a:rPr lang="en-US" dirty="0"/>
              <a:t>It can’t go to infinity, since there is a relatively slow maximum rate of transcription due to the RNA polymerase machinery, so we expect either a </a:t>
            </a:r>
            <a:r>
              <a:rPr lang="en-US" dirty="0" err="1"/>
              <a:t>Michaelis-Menten</a:t>
            </a:r>
            <a:r>
              <a:rPr lang="en-US" dirty="0"/>
              <a:t> or Hill form for the transcription rate (the </a:t>
            </a:r>
            <a:r>
              <a:rPr lang="en-US" dirty="0" err="1"/>
              <a:t>Michaelis-Menten</a:t>
            </a:r>
            <a:r>
              <a:rPr lang="en-US" dirty="0"/>
              <a:t> form is a special form of the Hill form, so we will use a Hill form)</a:t>
            </a:r>
          </a:p>
        </p:txBody>
      </p:sp>
    </p:spTree>
    <p:extLst>
      <p:ext uri="{BB962C8B-B14F-4D97-AF65-F5344CB8AC3E}">
        <p14:creationId xmlns:p14="http://schemas.microsoft.com/office/powerpoint/2010/main" val="1660342049"/>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259362" cy="5162760"/>
              </a:xfrm>
              <a:prstGeom prst="rect">
                <a:avLst/>
              </a:prstGeom>
            </p:spPr>
            <p:txBody>
              <a:bodyPr wrap="square">
                <a:spAutoFit/>
              </a:bodyPr>
              <a:lstStyle/>
              <a:p>
                <a:r>
                  <a:rPr lang="en-US" dirty="0" smtClean="0"/>
                  <a:t>Next we must decide how P1 and P2 affect the rate of production of P3</a:t>
                </a:r>
              </a:p>
              <a:p>
                <a:endParaRPr lang="en-US" dirty="0"/>
              </a:p>
              <a:p>
                <a:r>
                  <a:rPr lang="en-US" dirty="0" smtClean="0"/>
                  <a:t>The two limiting cases would be:</a:t>
                </a:r>
              </a:p>
              <a:p>
                <a:pPr marL="342900" indent="-342900">
                  <a:buAutoNum type="arabicParenR"/>
                </a:pPr>
                <a:r>
                  <a:rPr lang="en-US" dirty="0" smtClean="0"/>
                  <a:t>We need BOTH P1 </a:t>
                </a:r>
                <a:r>
                  <a:rPr lang="en-US" b="1" dirty="0" smtClean="0"/>
                  <a:t>AND</a:t>
                </a:r>
                <a:r>
                  <a:rPr lang="en-US" dirty="0" smtClean="0"/>
                  <a:t> P2 to produce P3</a:t>
                </a:r>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oMath>
                  </m:oMathPara>
                </a14:m>
                <a:endParaRPr lang="en-US" dirty="0" smtClean="0"/>
              </a:p>
              <a:p>
                <a:r>
                  <a:rPr lang="en-US" dirty="0" smtClean="0"/>
                  <a:t>(Herbert has another odd form)</a:t>
                </a:r>
              </a:p>
              <a:p>
                <a:pPr marL="342900" indent="-342900">
                  <a:buAutoNum type="arabicParenR"/>
                </a:pPr>
                <a:endParaRPr lang="en-US" dirty="0" smtClean="0"/>
              </a:p>
              <a:p>
                <a:pPr marL="342900" indent="-342900">
                  <a:buFont typeface="+mj-lt"/>
                  <a:buAutoNum type="arabicParenR" startAt="2"/>
                </a:pPr>
                <a:r>
                  <a:rPr lang="en-US" dirty="0" smtClean="0"/>
                  <a:t>The presence of EITHER P1 </a:t>
                </a:r>
                <a:r>
                  <a:rPr lang="en-US" b="1" dirty="0" smtClean="0"/>
                  <a:t>OR</a:t>
                </a:r>
                <a:r>
                  <a:rPr lang="en-US" dirty="0" smtClean="0"/>
                  <a:t> P2 leads to production of P3</a:t>
                </a:r>
              </a:p>
              <a:p>
                <a:pPr marL="342900" indent="-342900">
                  <a:buFont typeface="+mj-lt"/>
                  <a:buAutoNum type="arabicParenR" startAt="2"/>
                </a:pPr>
                <a:endParaRPr lang="en-US" dirty="0" smtClean="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den>
                              </m:f>
                            </m:num>
                            <m:den>
                              <m:r>
                                <a:rPr lang="en-US" b="0" i="1" smtClean="0">
                                  <a:latin typeface="Cambria Math" panose="02040503050406030204" pitchFamily="18" charset="0"/>
                                </a:rPr>
                                <m:t>1</m:t>
                              </m:r>
                              <m:r>
                                <a:rPr lang="en-US" i="1">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r>
                                <a:rPr lang="en-US" i="1">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den>
                          </m:f>
                        </m:e>
                      </m:d>
                    </m:oMath>
                  </m:oMathPara>
                </a14:m>
                <a:endParaRPr lang="en-US" dirty="0"/>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259362" cy="5162760"/>
              </a:xfrm>
              <a:prstGeom prst="rect">
                <a:avLst/>
              </a:prstGeom>
              <a:blipFill rotWithShape="0">
                <a:blip r:embed="rId4"/>
                <a:stretch>
                  <a:fillRect l="-1043" t="-590"/>
                </a:stretch>
              </a:blipFill>
            </p:spPr>
            <p:txBody>
              <a:bodyPr/>
              <a:lstStyle/>
              <a:p>
                <a:r>
                  <a:rPr lang="en-US">
                    <a:noFill/>
                  </a:rPr>
                  <a:t> </a:t>
                </a:r>
              </a:p>
            </p:txBody>
          </p:sp>
        </mc:Fallback>
      </mc:AlternateContent>
      <p:pic>
        <p:nvPicPr>
          <p:cNvPr id="57" name="Picture 5" descr="redblackblocki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646331"/>
          </a:xfrm>
          <a:prstGeom prst="rect">
            <a:avLst/>
          </a:prstGeom>
        </p:spPr>
        <p:txBody>
          <a:bodyPr wrap="square">
            <a:spAutoFit/>
          </a:bodyPr>
          <a:lstStyle/>
          <a:p>
            <a:endParaRPr lang="en-US" dirty="0"/>
          </a:p>
          <a:p>
            <a:endParaRPr lang="en-US" dirty="0"/>
          </a:p>
        </p:txBody>
      </p:sp>
      <p:pic>
        <p:nvPicPr>
          <p:cNvPr id="3" name="Picture 2"/>
          <p:cNvPicPr>
            <a:picLocks noChangeAspect="1"/>
          </p:cNvPicPr>
          <p:nvPr/>
        </p:nvPicPr>
        <p:blipFill rotWithShape="1">
          <a:blip r:embed="rId6"/>
          <a:srcRect r="52118"/>
          <a:stretch/>
        </p:blipFill>
        <p:spPr>
          <a:xfrm>
            <a:off x="7345524" y="787866"/>
            <a:ext cx="1722276" cy="2591025"/>
          </a:xfrm>
          <a:prstGeom prst="rect">
            <a:avLst/>
          </a:prstGeom>
        </p:spPr>
      </p:pic>
      <p:pic>
        <p:nvPicPr>
          <p:cNvPr id="5" name="Picture 4"/>
          <p:cNvPicPr>
            <a:picLocks noChangeAspect="1"/>
          </p:cNvPicPr>
          <p:nvPr/>
        </p:nvPicPr>
        <p:blipFill>
          <a:blip r:embed="rId7"/>
          <a:stretch>
            <a:fillRect/>
          </a:stretch>
        </p:blipFill>
        <p:spPr>
          <a:xfrm>
            <a:off x="5267370" y="3401856"/>
            <a:ext cx="4156307" cy="2840934"/>
          </a:xfrm>
          <a:prstGeom prst="rect">
            <a:avLst/>
          </a:prstGeom>
        </p:spPr>
      </p:pic>
    </p:spTree>
    <p:extLst>
      <p:ext uri="{BB962C8B-B14F-4D97-AF65-F5344CB8AC3E}">
        <p14:creationId xmlns:p14="http://schemas.microsoft.com/office/powerpoint/2010/main" val="4017254900"/>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5"/>
          <a:srcRect r="52118"/>
          <a:stretch/>
        </p:blipFill>
        <p:spPr>
          <a:xfrm>
            <a:off x="7345524" y="787866"/>
            <a:ext cx="1722276" cy="2591025"/>
          </a:xfrm>
          <a:prstGeom prst="rect">
            <a:avLst/>
          </a:prstGeom>
        </p:spPr>
      </p:pic>
      <p:pic>
        <p:nvPicPr>
          <p:cNvPr id="5" name="Picture 4"/>
          <p:cNvPicPr>
            <a:picLocks noChangeAspect="1"/>
          </p:cNvPicPr>
          <p:nvPr/>
        </p:nvPicPr>
        <p:blipFill>
          <a:blip r:embed="rId6"/>
          <a:stretch>
            <a:fillRect/>
          </a:stretch>
        </p:blipFill>
        <p:spPr>
          <a:xfrm>
            <a:off x="5267370" y="3401856"/>
            <a:ext cx="4156307" cy="284093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0056" y="787866"/>
                <a:ext cx="5807344" cy="3196901"/>
              </a:xfrm>
              <a:prstGeom prst="rect">
                <a:avLst/>
              </a:prstGeom>
            </p:spPr>
            <p:txBody>
              <a:bodyPr wrap="square">
                <a:spAutoFit/>
              </a:bodyPr>
              <a:lstStyle/>
              <a:p>
                <a:r>
                  <a:rPr lang="en-US" b="1" dirty="0" smtClean="0"/>
                  <a:t>Exercise: Write a simulation plotting </a:t>
                </a:r>
                <a14:m>
                  <m:oMath xmlns:m="http://schemas.openxmlformats.org/officeDocument/2006/math">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𝑷</m:t>
                        </m:r>
                      </m:e>
                      <m:sub>
                        <m:r>
                          <a:rPr lang="en-US" b="1" i="1" dirty="0" smtClean="0">
                            <a:latin typeface="Cambria Math" panose="02040503050406030204" pitchFamily="18" charset="0"/>
                          </a:rPr>
                          <m:t>𝟏</m:t>
                        </m:r>
                      </m:sub>
                    </m:sSub>
                    <m:r>
                      <a:rPr lang="en-US" b="1" i="1" dirty="0" smtClean="0">
                        <a:latin typeface="Cambria Math" panose="02040503050406030204" pitchFamily="18" charset="0"/>
                      </a:rPr>
                      <m:t>, </m:t>
                    </m:r>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𝑷</m:t>
                        </m:r>
                      </m:e>
                      <m:sub>
                        <m:r>
                          <a:rPr lang="en-US" b="1" i="1" dirty="0" smtClean="0">
                            <a:latin typeface="Cambria Math" panose="02040503050406030204" pitchFamily="18" charset="0"/>
                          </a:rPr>
                          <m:t>𝟐</m:t>
                        </m:r>
                      </m:sub>
                    </m:sSub>
                  </m:oMath>
                </a14:m>
                <a:r>
                  <a:rPr lang="en-US" b="1" dirty="0" smtClean="0"/>
                  <a:t> and </a:t>
                </a:r>
                <a14:m>
                  <m:oMath xmlns:m="http://schemas.openxmlformats.org/officeDocument/2006/math">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𝑷</m:t>
                        </m:r>
                      </m:e>
                      <m:sub>
                        <m:r>
                          <a:rPr lang="en-US" b="1" i="1" dirty="0" smtClean="0">
                            <a:latin typeface="Cambria Math" panose="02040503050406030204" pitchFamily="18" charset="0"/>
                          </a:rPr>
                          <m:t>𝟑</m:t>
                        </m:r>
                      </m:sub>
                    </m:sSub>
                  </m:oMath>
                </a14:m>
                <a:r>
                  <a:rPr lang="en-US" b="1" dirty="0" smtClean="0"/>
                  <a:t> vs </a:t>
                </a:r>
                <a14:m>
                  <m:oMath xmlns:m="http://schemas.openxmlformats.org/officeDocument/2006/math">
                    <m:r>
                      <a:rPr lang="en-US" b="1" i="1" dirty="0" smtClean="0">
                        <a:latin typeface="Cambria Math" panose="02040503050406030204" pitchFamily="18" charset="0"/>
                      </a:rPr>
                      <m:t>𝒕</m:t>
                    </m:r>
                  </m:oMath>
                </a14:m>
                <a:r>
                  <a:rPr lang="en-US" b="1" dirty="0" smtClean="0"/>
                  <a:t> letting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a:t>
                </a:r>
                <a:r>
                  <a:rPr lang="en-US" b="1" dirty="0" smtClean="0"/>
                  <a:t>1) Do </a:t>
                </a:r>
                <a:r>
                  <a:rPr lang="en-US" b="1" dirty="0"/>
                  <a:t>a parameter scan for </a:t>
                </a:r>
                <a14:m>
                  <m:oMath xmlns:m="http://schemas.openxmlformats.org/officeDocument/2006/math">
                    <m:sSub>
                      <m:sSubPr>
                        <m:ctrlPr>
                          <a:rPr lang="en-US" b="1" i="1" dirty="0">
                            <a:latin typeface="Cambria Math" panose="02040503050406030204" pitchFamily="18" charset="0"/>
                          </a:rPr>
                        </m:ctrlPr>
                      </m:sSubPr>
                      <m:e>
                        <m:r>
                          <a:rPr lang="en-US" b="1" i="1" dirty="0">
                            <a:latin typeface="Cambria Math" panose="02040503050406030204" pitchFamily="18" charset="0"/>
                          </a:rPr>
                          <m:t>𝑷</m:t>
                        </m:r>
                      </m:e>
                      <m:sub>
                        <m:r>
                          <a:rPr lang="en-US" b="1" i="1" dirty="0">
                            <a:latin typeface="Cambria Math" panose="02040503050406030204" pitchFamily="18" charset="0"/>
                          </a:rPr>
                          <m:t>𝟏</m:t>
                        </m:r>
                      </m:sub>
                    </m:sSub>
                    <m:r>
                      <a:rPr lang="en-US" b="1" i="1" dirty="0">
                        <a:latin typeface="Cambria Math" panose="02040503050406030204" pitchFamily="18" charset="0"/>
                      </a:rPr>
                      <m:t>∈</m:t>
                    </m:r>
                    <m:d>
                      <m:dPr>
                        <m:begChr m:val="["/>
                        <m:endChr m:val="]"/>
                        <m:ctrlPr>
                          <a:rPr lang="en-US" b="1" i="1" dirty="0">
                            <a:latin typeface="Cambria Math" panose="02040503050406030204" pitchFamily="18" charset="0"/>
                          </a:rPr>
                        </m:ctrlPr>
                      </m:dPr>
                      <m:e>
                        <m:r>
                          <a:rPr lang="en-US" b="1" i="1" dirty="0">
                            <a:latin typeface="Cambria Math" panose="02040503050406030204" pitchFamily="18" charset="0"/>
                          </a:rPr>
                          <m:t>𝟎</m:t>
                        </m:r>
                        <m:r>
                          <a:rPr lang="en-US" b="1" i="1" dirty="0">
                            <a:latin typeface="Cambria Math" panose="02040503050406030204" pitchFamily="18" charset="0"/>
                          </a:rPr>
                          <m:t>,</m:t>
                        </m:r>
                        <m:r>
                          <a:rPr lang="en-US" b="1" i="1" dirty="0">
                            <a:latin typeface="Cambria Math" panose="02040503050406030204" pitchFamily="18" charset="0"/>
                          </a:rPr>
                          <m:t>𝟏</m:t>
                        </m:r>
                        <m:r>
                          <a:rPr lang="en-US" b="1" i="1" dirty="0">
                            <a:latin typeface="Cambria Math" panose="02040503050406030204" pitchFamily="18" charset="0"/>
                          </a:rPr>
                          <m:t>.</m:t>
                        </m:r>
                        <m:r>
                          <a:rPr lang="en-US" b="1" i="1" dirty="0">
                            <a:latin typeface="Cambria Math" panose="02040503050406030204" pitchFamily="18" charset="0"/>
                          </a:rPr>
                          <m:t>𝟎</m:t>
                        </m:r>
                      </m:e>
                    </m:d>
                  </m:oMath>
                </a14:m>
                <a:endParaRPr lang="en-US" dirty="0" smtClean="0"/>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5807344" cy="3196901"/>
              </a:xfrm>
              <a:prstGeom prst="rect">
                <a:avLst/>
              </a:prstGeom>
              <a:blipFill rotWithShape="0">
                <a:blip r:embed="rId7"/>
                <a:stretch>
                  <a:fillRect l="-944" t="-952" b="-2095"/>
                </a:stretch>
              </a:blipFill>
            </p:spPr>
            <p:txBody>
              <a:bodyPr/>
              <a:lstStyle/>
              <a:p>
                <a:r>
                  <a:rPr lang="en-US">
                    <a:noFill/>
                  </a:rPr>
                  <a:t> </a:t>
                </a:r>
              </a:p>
            </p:txBody>
          </p:sp>
        </mc:Fallback>
      </mc:AlternateContent>
    </p:spTree>
    <p:extLst>
      <p:ext uri="{BB962C8B-B14F-4D97-AF65-F5344CB8AC3E}">
        <p14:creationId xmlns:p14="http://schemas.microsoft.com/office/powerpoint/2010/main" val="3559802528"/>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267370" y="3401856"/>
            <a:ext cx="4156307" cy="2840934"/>
          </a:xfrm>
          <a:prstGeom prst="rect">
            <a:avLst/>
          </a:prstGeom>
        </p:spPr>
      </p:pic>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 name="Rectangle 31"/>
              <p:cNvSpPr/>
              <p:nvPr/>
            </p:nvSpPr>
            <p:spPr>
              <a:xfrm>
                <a:off x="60056" y="787866"/>
                <a:ext cx="5807344" cy="3196901"/>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a:t>
                </a:r>
                <a:r>
                  <a:rPr lang="en-US" b="1" dirty="0" smtClean="0"/>
                  <a:t>1) Do </a:t>
                </a:r>
                <a:r>
                  <a:rPr lang="en-US" b="1" dirty="0"/>
                  <a:t>a parameter scan for </a:t>
                </a:r>
                <a14:m>
                  <m:oMath xmlns:m="http://schemas.openxmlformats.org/officeDocument/2006/math">
                    <m:sSub>
                      <m:sSubPr>
                        <m:ctrlPr>
                          <a:rPr lang="en-US" b="1" i="1" dirty="0">
                            <a:latin typeface="Cambria Math" panose="02040503050406030204" pitchFamily="18" charset="0"/>
                          </a:rPr>
                        </m:ctrlPr>
                      </m:sSubPr>
                      <m:e>
                        <m:r>
                          <a:rPr lang="en-US" b="1" i="1" dirty="0">
                            <a:latin typeface="Cambria Math" panose="02040503050406030204" pitchFamily="18" charset="0"/>
                          </a:rPr>
                          <m:t>𝑷</m:t>
                        </m:r>
                      </m:e>
                      <m:sub>
                        <m:r>
                          <a:rPr lang="en-US" b="1" i="1" dirty="0">
                            <a:latin typeface="Cambria Math" panose="02040503050406030204" pitchFamily="18" charset="0"/>
                          </a:rPr>
                          <m:t>𝟏</m:t>
                        </m:r>
                      </m:sub>
                    </m:sSub>
                    <m:r>
                      <a:rPr lang="en-US" b="1" i="1" dirty="0">
                        <a:latin typeface="Cambria Math" panose="02040503050406030204" pitchFamily="18" charset="0"/>
                      </a:rPr>
                      <m:t>∈</m:t>
                    </m:r>
                    <m:d>
                      <m:dPr>
                        <m:begChr m:val="["/>
                        <m:endChr m:val="]"/>
                        <m:ctrlPr>
                          <a:rPr lang="en-US" b="1" i="1" dirty="0">
                            <a:latin typeface="Cambria Math" panose="02040503050406030204" pitchFamily="18" charset="0"/>
                          </a:rPr>
                        </m:ctrlPr>
                      </m:dPr>
                      <m:e>
                        <m:r>
                          <a:rPr lang="en-US" b="1" i="1" dirty="0">
                            <a:latin typeface="Cambria Math" panose="02040503050406030204" pitchFamily="18" charset="0"/>
                          </a:rPr>
                          <m:t>𝟎</m:t>
                        </m:r>
                        <m:r>
                          <a:rPr lang="en-US" b="1" i="1" dirty="0">
                            <a:latin typeface="Cambria Math" panose="02040503050406030204" pitchFamily="18" charset="0"/>
                          </a:rPr>
                          <m:t>,</m:t>
                        </m:r>
                        <m:r>
                          <a:rPr lang="en-US" b="1" i="1" dirty="0">
                            <a:latin typeface="Cambria Math" panose="02040503050406030204" pitchFamily="18" charset="0"/>
                          </a:rPr>
                          <m:t>𝟏</m:t>
                        </m:r>
                        <m:r>
                          <a:rPr lang="en-US" b="1" i="1" dirty="0">
                            <a:latin typeface="Cambria Math" panose="02040503050406030204" pitchFamily="18" charset="0"/>
                          </a:rPr>
                          <m:t>.</m:t>
                        </m:r>
                        <m:r>
                          <a:rPr lang="en-US" b="1" i="1" dirty="0">
                            <a:latin typeface="Cambria Math" panose="02040503050406030204" pitchFamily="18" charset="0"/>
                          </a:rPr>
                          <m:t>𝟎</m:t>
                        </m:r>
                      </m:e>
                    </m:d>
                  </m:oMath>
                </a14:m>
                <a:endParaRPr lang="en-US" dirty="0" smtClean="0"/>
              </a:p>
            </p:txBody>
          </p:sp>
        </mc:Choice>
        <mc:Fallback xmlns="">
          <p:sp>
            <p:nvSpPr>
              <p:cNvPr id="32" name="Rectangle 31"/>
              <p:cNvSpPr>
                <a:spLocks noRot="1" noChangeAspect="1" noMove="1" noResize="1" noEditPoints="1" noAdjustHandles="1" noChangeArrowheads="1" noChangeShapeType="1" noTextEdit="1"/>
              </p:cNvSpPr>
              <p:nvPr/>
            </p:nvSpPr>
            <p:spPr>
              <a:xfrm>
                <a:off x="60056" y="787866"/>
                <a:ext cx="5807344" cy="3196901"/>
              </a:xfrm>
              <a:prstGeom prst="rect">
                <a:avLst/>
              </a:prstGeom>
              <a:blipFill rotWithShape="0">
                <a:blip r:embed="rId5"/>
                <a:stretch>
                  <a:fillRect l="-944" t="-952" b="-2095"/>
                </a:stretch>
              </a:blipFill>
            </p:spPr>
            <p:txBody>
              <a:bodyPr/>
              <a:lstStyle/>
              <a:p>
                <a:r>
                  <a:rPr lang="en-US">
                    <a:noFill/>
                  </a:rPr>
                  <a:t> </a:t>
                </a:r>
              </a:p>
            </p:txBody>
          </p:sp>
        </mc:Fallback>
      </mc:AlternateContent>
      <p:pic>
        <p:nvPicPr>
          <p:cNvPr id="57" name="Picture 5" descr="redblackblockiu"/>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7"/>
          <a:srcRect r="52118"/>
          <a:stretch/>
        </p:blipFill>
        <p:spPr>
          <a:xfrm>
            <a:off x="7345524" y="787866"/>
            <a:ext cx="1722276" cy="2591025"/>
          </a:xfrm>
          <a:prstGeom prst="rect">
            <a:avLst/>
          </a:prstGeom>
        </p:spPr>
      </p:pic>
      <p:pic>
        <p:nvPicPr>
          <p:cNvPr id="4" name="Picture 3"/>
          <p:cNvPicPr>
            <a:picLocks noChangeAspect="1"/>
          </p:cNvPicPr>
          <p:nvPr/>
        </p:nvPicPr>
        <p:blipFill>
          <a:blip r:embed="rId8"/>
          <a:stretch>
            <a:fillRect/>
          </a:stretch>
        </p:blipFill>
        <p:spPr>
          <a:xfrm>
            <a:off x="304800" y="4081796"/>
            <a:ext cx="2704111" cy="2002529"/>
          </a:xfrm>
          <a:prstGeom prst="rect">
            <a:avLst/>
          </a:prstGeom>
        </p:spPr>
      </p:pic>
      <p:pic>
        <p:nvPicPr>
          <p:cNvPr id="6" name="Picture 5"/>
          <p:cNvPicPr>
            <a:picLocks noChangeAspect="1"/>
          </p:cNvPicPr>
          <p:nvPr/>
        </p:nvPicPr>
        <p:blipFill>
          <a:blip r:embed="rId9"/>
          <a:stretch>
            <a:fillRect/>
          </a:stretch>
        </p:blipFill>
        <p:spPr>
          <a:xfrm>
            <a:off x="2895600" y="4095760"/>
            <a:ext cx="2594481" cy="1978919"/>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3060631" y="4237773"/>
                <a:ext cx="4739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3060631" y="4237773"/>
                <a:ext cx="473976" cy="369332"/>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37141" y="4200962"/>
                <a:ext cx="4739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dirty="0" smtClean="0">
                              <a:latin typeface="Cambria Math" panose="02040503050406030204" pitchFamily="18" charset="0"/>
                            </a:rPr>
                          </m:ctrlPr>
                        </m:sSubPr>
                        <m:e>
                          <m:r>
                            <a:rPr lang="en-US" i="1" dirty="0">
                              <a:latin typeface="Cambria Math" panose="02040503050406030204" pitchFamily="18" charset="0"/>
                            </a:rPr>
                            <m:t>𝑃</m:t>
                          </m:r>
                        </m:e>
                        <m:sub>
                          <m:r>
                            <a:rPr lang="en-US" b="0" i="1" dirty="0" smtClean="0">
                              <a:latin typeface="Cambria Math" panose="02040503050406030204" pitchFamily="18" charset="0"/>
                            </a:rPr>
                            <m:t>2</m:t>
                          </m:r>
                        </m:sub>
                      </m:sSub>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637141" y="4200962"/>
                <a:ext cx="473976" cy="369332"/>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645542" y="5996688"/>
                <a:ext cx="72673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rPr>
                        <m:t>𝑡𝑖𝑚𝑒</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2645542" y="5996688"/>
                <a:ext cx="726737" cy="369332"/>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70288610"/>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5"/>
          <a:srcRect r="52118"/>
          <a:stretch/>
        </p:blipFill>
        <p:spPr>
          <a:xfrm>
            <a:off x="7345524" y="787866"/>
            <a:ext cx="1722276" cy="2591025"/>
          </a:xfrm>
          <a:prstGeom prst="rect">
            <a:avLst/>
          </a:prstGeom>
        </p:spPr>
      </p:pic>
      <p:pic>
        <p:nvPicPr>
          <p:cNvPr id="5" name="Picture 4"/>
          <p:cNvPicPr>
            <a:picLocks noChangeAspect="1"/>
          </p:cNvPicPr>
          <p:nvPr/>
        </p:nvPicPr>
        <p:blipFill>
          <a:blip r:embed="rId6"/>
          <a:stretch>
            <a:fillRect/>
          </a:stretch>
        </p:blipFill>
        <p:spPr>
          <a:xfrm>
            <a:off x="5267370" y="3401856"/>
            <a:ext cx="4156307" cy="284093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0056" y="787866"/>
                <a:ext cx="5807344" cy="3473900"/>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2</a:t>
                </a:r>
                <a:r>
                  <a:rPr lang="en-US" b="1" dirty="0" smtClean="0"/>
                  <a:t>) Plot the steady states of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b="1" dirty="0" smtClean="0"/>
                  <a:t> for  </a:t>
                </a:r>
                <a14:m>
                  <m:oMath xmlns:m="http://schemas.openxmlformats.org/officeDocument/2006/math">
                    <m:sSub>
                      <m:sSubPr>
                        <m:ctrlPr>
                          <a:rPr lang="en-US" b="1" i="1" dirty="0">
                            <a:latin typeface="Cambria Math" panose="02040503050406030204" pitchFamily="18" charset="0"/>
                          </a:rPr>
                        </m:ctrlPr>
                      </m:sSubPr>
                      <m:e>
                        <m:r>
                          <a:rPr lang="en-US" b="1" i="1" dirty="0">
                            <a:latin typeface="Cambria Math" panose="02040503050406030204" pitchFamily="18" charset="0"/>
                          </a:rPr>
                          <m:t>𝑷</m:t>
                        </m:r>
                      </m:e>
                      <m:sub>
                        <m:r>
                          <a:rPr lang="en-US" b="1" i="1" dirty="0">
                            <a:latin typeface="Cambria Math" panose="02040503050406030204" pitchFamily="18" charset="0"/>
                          </a:rPr>
                          <m:t>𝟏</m:t>
                        </m:r>
                      </m:sub>
                    </m:sSub>
                    <m:r>
                      <a:rPr lang="en-US" b="1" i="1" dirty="0">
                        <a:latin typeface="Cambria Math" panose="02040503050406030204" pitchFamily="18" charset="0"/>
                      </a:rPr>
                      <m:t>∈</m:t>
                    </m:r>
                    <m:d>
                      <m:dPr>
                        <m:begChr m:val="["/>
                        <m:endChr m:val="]"/>
                        <m:ctrlPr>
                          <a:rPr lang="en-US" b="1" i="1" dirty="0">
                            <a:latin typeface="Cambria Math" panose="02040503050406030204" pitchFamily="18" charset="0"/>
                          </a:rPr>
                        </m:ctrlPr>
                      </m:dPr>
                      <m:e>
                        <m:r>
                          <a:rPr lang="en-US" b="1" i="1" dirty="0">
                            <a:latin typeface="Cambria Math" panose="02040503050406030204" pitchFamily="18" charset="0"/>
                          </a:rPr>
                          <m:t>𝟎</m:t>
                        </m:r>
                        <m:r>
                          <a:rPr lang="en-US" b="1" i="1" dirty="0">
                            <a:latin typeface="Cambria Math" panose="02040503050406030204" pitchFamily="18" charset="0"/>
                          </a:rPr>
                          <m:t>,</m:t>
                        </m:r>
                        <m:r>
                          <a:rPr lang="en-US" b="1" i="1" dirty="0">
                            <a:latin typeface="Cambria Math" panose="02040503050406030204" pitchFamily="18" charset="0"/>
                          </a:rPr>
                          <m:t>𝟏</m:t>
                        </m:r>
                        <m:r>
                          <a:rPr lang="en-US" b="1" i="1" dirty="0">
                            <a:latin typeface="Cambria Math" panose="02040503050406030204" pitchFamily="18" charset="0"/>
                          </a:rPr>
                          <m:t>.</m:t>
                        </m:r>
                        <m:r>
                          <a:rPr lang="en-US" b="1" i="1" dirty="0">
                            <a:latin typeface="Cambria Math" panose="02040503050406030204" pitchFamily="18" charset="0"/>
                          </a:rPr>
                          <m:t>𝟎</m:t>
                        </m:r>
                      </m:e>
                    </m:d>
                  </m:oMath>
                </a14:m>
                <a:endParaRPr lang="en-US" dirty="0" smtClean="0"/>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5807344" cy="3473900"/>
              </a:xfrm>
              <a:prstGeom prst="rect">
                <a:avLst/>
              </a:prstGeom>
              <a:blipFill rotWithShape="0">
                <a:blip r:embed="rId7"/>
                <a:stretch>
                  <a:fillRect l="-944" t="-877"/>
                </a:stretch>
              </a:blipFill>
            </p:spPr>
            <p:txBody>
              <a:bodyPr/>
              <a:lstStyle/>
              <a:p>
                <a:r>
                  <a:rPr lang="en-US">
                    <a:noFill/>
                  </a:rPr>
                  <a:t> </a:t>
                </a:r>
              </a:p>
            </p:txBody>
          </p:sp>
        </mc:Fallback>
      </mc:AlternateContent>
    </p:spTree>
    <p:extLst>
      <p:ext uri="{BB962C8B-B14F-4D97-AF65-F5344CB8AC3E}">
        <p14:creationId xmlns:p14="http://schemas.microsoft.com/office/powerpoint/2010/main" val="637149496"/>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5"/>
          <a:srcRect r="52118"/>
          <a:stretch/>
        </p:blipFill>
        <p:spPr>
          <a:xfrm>
            <a:off x="7345524" y="787866"/>
            <a:ext cx="1722276" cy="2591025"/>
          </a:xfrm>
          <a:prstGeom prst="rect">
            <a:avLst/>
          </a:prstGeom>
        </p:spPr>
      </p:pic>
      <p:pic>
        <p:nvPicPr>
          <p:cNvPr id="5" name="Picture 4"/>
          <p:cNvPicPr>
            <a:picLocks noChangeAspect="1"/>
          </p:cNvPicPr>
          <p:nvPr/>
        </p:nvPicPr>
        <p:blipFill>
          <a:blip r:embed="rId6"/>
          <a:stretch>
            <a:fillRect/>
          </a:stretch>
        </p:blipFill>
        <p:spPr>
          <a:xfrm>
            <a:off x="5267370" y="3401856"/>
            <a:ext cx="4156307" cy="284093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0056" y="787866"/>
                <a:ext cx="5807344" cy="3473900"/>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2</a:t>
                </a:r>
                <a:r>
                  <a:rPr lang="en-US" b="1" dirty="0" smtClean="0"/>
                  <a:t>) Plot the steady states of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b="1" dirty="0" smtClean="0"/>
                  <a:t> for  </a:t>
                </a:r>
                <a14:m>
                  <m:oMath xmlns:m="http://schemas.openxmlformats.org/officeDocument/2006/math">
                    <m:sSub>
                      <m:sSubPr>
                        <m:ctrlPr>
                          <a:rPr lang="en-US" b="1" i="1" dirty="0">
                            <a:latin typeface="Cambria Math" panose="02040503050406030204" pitchFamily="18" charset="0"/>
                          </a:rPr>
                        </m:ctrlPr>
                      </m:sSubPr>
                      <m:e>
                        <m:r>
                          <a:rPr lang="en-US" b="1" i="1" dirty="0">
                            <a:latin typeface="Cambria Math" panose="02040503050406030204" pitchFamily="18" charset="0"/>
                          </a:rPr>
                          <m:t>𝑷</m:t>
                        </m:r>
                      </m:e>
                      <m:sub>
                        <m:r>
                          <a:rPr lang="en-US" b="1" i="1" dirty="0">
                            <a:latin typeface="Cambria Math" panose="02040503050406030204" pitchFamily="18" charset="0"/>
                          </a:rPr>
                          <m:t>𝟏</m:t>
                        </m:r>
                      </m:sub>
                    </m:sSub>
                    <m:r>
                      <a:rPr lang="en-US" b="1" i="1" dirty="0">
                        <a:latin typeface="Cambria Math" panose="02040503050406030204" pitchFamily="18" charset="0"/>
                      </a:rPr>
                      <m:t>∈</m:t>
                    </m:r>
                    <m:d>
                      <m:dPr>
                        <m:begChr m:val="["/>
                        <m:endChr m:val="]"/>
                        <m:ctrlPr>
                          <a:rPr lang="en-US" b="1" i="1" dirty="0">
                            <a:latin typeface="Cambria Math" panose="02040503050406030204" pitchFamily="18" charset="0"/>
                          </a:rPr>
                        </m:ctrlPr>
                      </m:dPr>
                      <m:e>
                        <m:r>
                          <a:rPr lang="en-US" b="1" i="1" dirty="0">
                            <a:latin typeface="Cambria Math" panose="02040503050406030204" pitchFamily="18" charset="0"/>
                          </a:rPr>
                          <m:t>𝟎</m:t>
                        </m:r>
                        <m:r>
                          <a:rPr lang="en-US" b="1" i="1" dirty="0">
                            <a:latin typeface="Cambria Math" panose="02040503050406030204" pitchFamily="18" charset="0"/>
                          </a:rPr>
                          <m:t>,</m:t>
                        </m:r>
                        <m:r>
                          <a:rPr lang="en-US" b="1" i="1" dirty="0">
                            <a:latin typeface="Cambria Math" panose="02040503050406030204" pitchFamily="18" charset="0"/>
                          </a:rPr>
                          <m:t>𝟏</m:t>
                        </m:r>
                        <m:r>
                          <a:rPr lang="en-US" b="1" i="1" dirty="0">
                            <a:latin typeface="Cambria Math" panose="02040503050406030204" pitchFamily="18" charset="0"/>
                          </a:rPr>
                          <m:t>.</m:t>
                        </m:r>
                        <m:r>
                          <a:rPr lang="en-US" b="1" i="1" dirty="0">
                            <a:latin typeface="Cambria Math" panose="02040503050406030204" pitchFamily="18" charset="0"/>
                          </a:rPr>
                          <m:t>𝟎</m:t>
                        </m:r>
                      </m:e>
                    </m:d>
                  </m:oMath>
                </a14:m>
                <a:endParaRPr lang="en-US" dirty="0" smtClean="0"/>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5807344" cy="3473900"/>
              </a:xfrm>
              <a:prstGeom prst="rect">
                <a:avLst/>
              </a:prstGeom>
              <a:blipFill rotWithShape="0">
                <a:blip r:embed="rId7"/>
                <a:stretch>
                  <a:fillRect l="-944" t="-877"/>
                </a:stretch>
              </a:blipFill>
            </p:spPr>
            <p:txBody>
              <a:bodyPr/>
              <a:lstStyle/>
              <a:p>
                <a:r>
                  <a:rPr lang="en-US">
                    <a:noFill/>
                  </a:rPr>
                  <a:t> </a:t>
                </a:r>
              </a:p>
            </p:txBody>
          </p:sp>
        </mc:Fallback>
      </mc:AlternateContent>
      <p:pic>
        <p:nvPicPr>
          <p:cNvPr id="4" name="Picture 3"/>
          <p:cNvPicPr>
            <a:picLocks noChangeAspect="1"/>
          </p:cNvPicPr>
          <p:nvPr/>
        </p:nvPicPr>
        <p:blipFill>
          <a:blip r:embed="rId8"/>
          <a:stretch>
            <a:fillRect/>
          </a:stretch>
        </p:blipFill>
        <p:spPr>
          <a:xfrm>
            <a:off x="1828800" y="4169548"/>
            <a:ext cx="3300412" cy="2505977"/>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3276600" y="6488668"/>
                <a:ext cx="46865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dirty="0">
                              <a:latin typeface="Cambria Math" panose="02040503050406030204" pitchFamily="18" charset="0"/>
                            </a:rPr>
                          </m:ctrlPr>
                        </m:sSubPr>
                        <m:e>
                          <m:r>
                            <a:rPr lang="en-US" b="0" i="1" dirty="0">
                              <a:latin typeface="Cambria Math" panose="02040503050406030204" pitchFamily="18" charset="0"/>
                            </a:rPr>
                            <m:t>𝑃</m:t>
                          </m:r>
                        </m:e>
                        <m:sub>
                          <m:r>
                            <a:rPr lang="en-US" b="0" i="1" dirty="0">
                              <a:latin typeface="Cambria Math" panose="02040503050406030204" pitchFamily="18" charset="0"/>
                            </a:rPr>
                            <m:t>1</m:t>
                          </m:r>
                        </m:sub>
                      </m:sSub>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3276600" y="6488668"/>
                <a:ext cx="468653" cy="369332"/>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2189737" y="4452991"/>
                <a:ext cx="51802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b="1" i="1" dirty="0" smtClean="0">
                              <a:solidFill>
                                <a:srgbClr val="0000CC"/>
                              </a:solidFill>
                              <a:latin typeface="Cambria Math" panose="02040503050406030204" pitchFamily="18" charset="0"/>
                            </a:rPr>
                          </m:ctrlPr>
                        </m:sSubSupPr>
                        <m:e>
                          <m:r>
                            <a:rPr lang="en-US" b="1" i="1" dirty="0">
                              <a:solidFill>
                                <a:srgbClr val="0000CC"/>
                              </a:solidFill>
                              <a:latin typeface="Cambria Math" panose="02040503050406030204" pitchFamily="18" charset="0"/>
                            </a:rPr>
                            <m:t>𝑷</m:t>
                          </m:r>
                        </m:e>
                        <m:sub>
                          <m:r>
                            <a:rPr lang="en-US" b="1" i="1" dirty="0">
                              <a:solidFill>
                                <a:srgbClr val="0000CC"/>
                              </a:solidFill>
                              <a:latin typeface="Cambria Math" panose="02040503050406030204" pitchFamily="18" charset="0"/>
                            </a:rPr>
                            <m:t>𝟐</m:t>
                          </m:r>
                        </m:sub>
                        <m:sup>
                          <m:r>
                            <a:rPr lang="en-US" b="1" i="1" dirty="0" smtClean="0">
                              <a:solidFill>
                                <a:srgbClr val="0000CC"/>
                              </a:solidFill>
                              <a:latin typeface="Cambria Math" panose="02040503050406030204" pitchFamily="18" charset="0"/>
                            </a:rPr>
                            <m:t>∗</m:t>
                          </m:r>
                        </m:sup>
                      </m:sSubSup>
                    </m:oMath>
                  </m:oMathPara>
                </a14:m>
                <a:endParaRPr lang="en-US" b="1" dirty="0">
                  <a:solidFill>
                    <a:srgbClr val="0000CC"/>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2189737" y="4452991"/>
                <a:ext cx="518026" cy="369332"/>
              </a:xfrm>
              <a:prstGeom prst="rect">
                <a:avLst/>
              </a:prstGeom>
              <a:blipFill rotWithShape="0">
                <a:blip r:embed="rId10"/>
                <a:stretch>
                  <a:fillRect b="-32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3886200" y="5454237"/>
                <a:ext cx="51802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b="1" i="1" dirty="0" smtClean="0">
                              <a:solidFill>
                                <a:srgbClr val="FFC000"/>
                              </a:solidFill>
                              <a:latin typeface="Cambria Math" panose="02040503050406030204" pitchFamily="18" charset="0"/>
                            </a:rPr>
                          </m:ctrlPr>
                        </m:sSubSupPr>
                        <m:e>
                          <m:r>
                            <a:rPr lang="en-US" b="1" i="1" dirty="0">
                              <a:solidFill>
                                <a:srgbClr val="FFC000"/>
                              </a:solidFill>
                              <a:latin typeface="Cambria Math" panose="02040503050406030204" pitchFamily="18" charset="0"/>
                            </a:rPr>
                            <m:t>𝑷</m:t>
                          </m:r>
                        </m:e>
                        <m:sub>
                          <m:r>
                            <a:rPr lang="en-US" b="1" i="1" dirty="0" smtClean="0">
                              <a:solidFill>
                                <a:srgbClr val="FFC000"/>
                              </a:solidFill>
                              <a:latin typeface="Cambria Math" panose="02040503050406030204" pitchFamily="18" charset="0"/>
                            </a:rPr>
                            <m:t>𝟑</m:t>
                          </m:r>
                        </m:sub>
                        <m:sup>
                          <m:r>
                            <a:rPr lang="en-US" b="1" i="1" dirty="0" smtClean="0">
                              <a:solidFill>
                                <a:srgbClr val="FFC000"/>
                              </a:solidFill>
                              <a:latin typeface="Cambria Math" panose="02040503050406030204" pitchFamily="18" charset="0"/>
                            </a:rPr>
                            <m:t>∗</m:t>
                          </m:r>
                        </m:sup>
                      </m:sSubSup>
                    </m:oMath>
                  </m:oMathPara>
                </a14:m>
                <a:endParaRPr lang="en-US" b="1" dirty="0">
                  <a:solidFill>
                    <a:srgbClr val="FFC00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3886200" y="5454237"/>
                <a:ext cx="518027" cy="369332"/>
              </a:xfrm>
              <a:prstGeom prst="rect">
                <a:avLst/>
              </a:prstGeom>
              <a:blipFill rotWithShape="0">
                <a:blip r:embed="rId11"/>
                <a:stretch>
                  <a:fillRect b="-3333"/>
                </a:stretch>
              </a:blipFill>
            </p:spPr>
            <p:txBody>
              <a:bodyPr/>
              <a:lstStyle/>
              <a:p>
                <a:r>
                  <a:rPr lang="en-US">
                    <a:noFill/>
                  </a:rPr>
                  <a:t> </a:t>
                </a:r>
              </a:p>
            </p:txBody>
          </p:sp>
        </mc:Fallback>
      </mc:AlternateContent>
    </p:spTree>
    <p:extLst>
      <p:ext uri="{BB962C8B-B14F-4D97-AF65-F5344CB8AC3E}">
        <p14:creationId xmlns:p14="http://schemas.microsoft.com/office/powerpoint/2010/main" val="1326114982"/>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5"/>
          <a:srcRect r="52118"/>
          <a:stretch/>
        </p:blipFill>
        <p:spPr>
          <a:xfrm>
            <a:off x="7345524" y="787866"/>
            <a:ext cx="1722276" cy="2591025"/>
          </a:xfrm>
          <a:prstGeom prst="rect">
            <a:avLst/>
          </a:prstGeom>
        </p:spPr>
      </p:pic>
      <p:pic>
        <p:nvPicPr>
          <p:cNvPr id="5" name="Picture 4"/>
          <p:cNvPicPr>
            <a:picLocks noChangeAspect="1"/>
          </p:cNvPicPr>
          <p:nvPr/>
        </p:nvPicPr>
        <p:blipFill>
          <a:blip r:embed="rId6"/>
          <a:stretch>
            <a:fillRect/>
          </a:stretch>
        </p:blipFill>
        <p:spPr>
          <a:xfrm>
            <a:off x="5267370" y="3401856"/>
            <a:ext cx="4156307" cy="284093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0056" y="787866"/>
                <a:ext cx="5807344" cy="4304896"/>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a:t>
                </a:r>
                <a:r>
                  <a:rPr lang="en-US" b="1" dirty="0" smtClean="0"/>
                  <a:t>3) Use the events function in Antimony to plot the results for </a:t>
                </a:r>
                <a14:m>
                  <m:oMath xmlns:m="http://schemas.openxmlformats.org/officeDocument/2006/math">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𝑷</m:t>
                        </m:r>
                      </m:e>
                      <m:sub>
                        <m:r>
                          <a:rPr lang="en-US" b="1" i="1" dirty="0" smtClean="0">
                            <a:latin typeface="Cambria Math" panose="02040503050406030204" pitchFamily="18" charset="0"/>
                          </a:rPr>
                          <m:t>𝟏</m:t>
                        </m:r>
                      </m:sub>
                    </m:sSub>
                  </m:oMath>
                </a14:m>
                <a:r>
                  <a:rPr lang="en-US" b="1" dirty="0" smtClean="0"/>
                  <a:t> goes from 0.3 to 0.8 for pulses of length 1, 4 and 10</a:t>
                </a:r>
              </a:p>
              <a:p>
                <a:r>
                  <a:rPr lang="en-US" b="1" dirty="0" smtClean="0"/>
                  <a:t>Remember the syntax</a:t>
                </a:r>
              </a:p>
              <a:p>
                <a:r>
                  <a:rPr lang="en-US" dirty="0"/>
                  <a:t> </a:t>
                </a:r>
                <a:r>
                  <a:rPr lang="en-US" dirty="0" smtClean="0"/>
                  <a:t>“E1</a:t>
                </a:r>
                <a:r>
                  <a:rPr lang="en-US" dirty="0"/>
                  <a:t>: at (time&gt;10) : P1 = 0.4</a:t>
                </a:r>
                <a:r>
                  <a:rPr lang="en-US" dirty="0" smtClean="0"/>
                  <a:t>;”</a:t>
                </a:r>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5807344" cy="4304896"/>
              </a:xfrm>
              <a:prstGeom prst="rect">
                <a:avLst/>
              </a:prstGeom>
              <a:blipFill rotWithShape="0">
                <a:blip r:embed="rId7"/>
                <a:stretch>
                  <a:fillRect l="-944" t="-708" b="-1416"/>
                </a:stretch>
              </a:blipFill>
            </p:spPr>
            <p:txBody>
              <a:bodyPr/>
              <a:lstStyle/>
              <a:p>
                <a:r>
                  <a:rPr lang="en-US">
                    <a:noFill/>
                  </a:rPr>
                  <a:t> </a:t>
                </a:r>
              </a:p>
            </p:txBody>
          </p:sp>
        </mc:Fallback>
      </mc:AlternateContent>
    </p:spTree>
    <p:extLst>
      <p:ext uri="{BB962C8B-B14F-4D97-AF65-F5344CB8AC3E}">
        <p14:creationId xmlns:p14="http://schemas.microsoft.com/office/powerpoint/2010/main" val="420454604"/>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60056" y="787866"/>
                <a:ext cx="4588144" cy="2308324"/>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smtClean="0"/>
              </a:p>
              <a:p>
                <a:r>
                  <a:rPr lang="en-US" b="1" dirty="0"/>
                  <a:t>Exercise </a:t>
                </a:r>
                <a:r>
                  <a:rPr lang="en-US" b="1" dirty="0" smtClean="0"/>
                  <a:t>3) Use the events function in Antimony to plot the results for </a:t>
                </a:r>
                <a14:m>
                  <m:oMath xmlns:m="http://schemas.openxmlformats.org/officeDocument/2006/math">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𝑷</m:t>
                        </m:r>
                      </m:e>
                      <m:sub>
                        <m:r>
                          <a:rPr lang="en-US" b="1" i="1" dirty="0" smtClean="0">
                            <a:latin typeface="Cambria Math" panose="02040503050406030204" pitchFamily="18" charset="0"/>
                          </a:rPr>
                          <m:t>𝟏</m:t>
                        </m:r>
                      </m:sub>
                    </m:sSub>
                  </m:oMath>
                </a14:m>
                <a:r>
                  <a:rPr lang="en-US" b="1" dirty="0" smtClean="0"/>
                  <a:t> goes from 0.3 to 0.8 for pulses of length 1, 4 and 10</a:t>
                </a:r>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4588144" cy="2308324"/>
              </a:xfrm>
              <a:prstGeom prst="rect">
                <a:avLst/>
              </a:prstGeom>
              <a:blipFill rotWithShape="0">
                <a:blip r:embed="rId5"/>
                <a:stretch>
                  <a:fillRect l="-1195" t="-1319" r="-797" b="-31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530504" y="807805"/>
                <a:ext cx="4572000" cy="1811906"/>
              </a:xfrm>
              <a:prstGeom prst="rect">
                <a:avLst/>
              </a:prstGeom>
            </p:spPr>
            <p:txBody>
              <a:bodyPr>
                <a:spAutoFit/>
              </a:bodyPr>
              <a:lstStyle/>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b="1" dirty="0"/>
                  <a:t>AND</a:t>
                </a:r>
                <a:r>
                  <a:rPr lang="en-US" dirty="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4530504" y="807805"/>
                <a:ext cx="4572000" cy="1811906"/>
              </a:xfrm>
              <a:prstGeom prst="rect">
                <a:avLst/>
              </a:prstGeom>
              <a:blipFill rotWithShape="0">
                <a:blip r:embed="rId6"/>
                <a:stretch>
                  <a:fillRect l="-933" t="-2020"/>
                </a:stretch>
              </a:blipFill>
            </p:spPr>
            <p:txBody>
              <a:bodyPr/>
              <a:lstStyle/>
              <a:p>
                <a:r>
                  <a:rPr lang="en-US">
                    <a:noFill/>
                  </a:rPr>
                  <a:t> </a:t>
                </a:r>
              </a:p>
            </p:txBody>
          </p:sp>
        </mc:Fallback>
      </mc:AlternateContent>
      <p:pic>
        <p:nvPicPr>
          <p:cNvPr id="7" name="Picture 6"/>
          <p:cNvPicPr>
            <a:picLocks noChangeAspect="1"/>
          </p:cNvPicPr>
          <p:nvPr/>
        </p:nvPicPr>
        <p:blipFill>
          <a:blip r:embed="rId7"/>
          <a:stretch>
            <a:fillRect/>
          </a:stretch>
        </p:blipFill>
        <p:spPr>
          <a:xfrm>
            <a:off x="2209800" y="3768167"/>
            <a:ext cx="2111644" cy="1654369"/>
          </a:xfrm>
          <a:prstGeom prst="rect">
            <a:avLst/>
          </a:prstGeom>
        </p:spPr>
      </p:pic>
      <p:pic>
        <p:nvPicPr>
          <p:cNvPr id="8" name="Picture 7"/>
          <p:cNvPicPr>
            <a:picLocks noChangeAspect="1"/>
          </p:cNvPicPr>
          <p:nvPr/>
        </p:nvPicPr>
        <p:blipFill>
          <a:blip r:embed="rId8"/>
          <a:stretch>
            <a:fillRect/>
          </a:stretch>
        </p:blipFill>
        <p:spPr>
          <a:xfrm>
            <a:off x="4322184" y="3771096"/>
            <a:ext cx="2077004" cy="1616260"/>
          </a:xfrm>
          <a:prstGeom prst="rect">
            <a:avLst/>
          </a:prstGeom>
        </p:spPr>
      </p:pic>
      <p:pic>
        <p:nvPicPr>
          <p:cNvPr id="10" name="Picture 9"/>
          <p:cNvPicPr>
            <a:picLocks noChangeAspect="1"/>
          </p:cNvPicPr>
          <p:nvPr/>
        </p:nvPicPr>
        <p:blipFill>
          <a:blip r:embed="rId9"/>
          <a:stretch>
            <a:fillRect/>
          </a:stretch>
        </p:blipFill>
        <p:spPr>
          <a:xfrm>
            <a:off x="6456458" y="3768167"/>
            <a:ext cx="2055700" cy="1621798"/>
          </a:xfrm>
          <a:prstGeom prst="rect">
            <a:avLst/>
          </a:prstGeom>
        </p:spPr>
      </p:pic>
      <p:pic>
        <p:nvPicPr>
          <p:cNvPr id="11" name="Picture 10"/>
          <p:cNvPicPr>
            <a:picLocks noChangeAspect="1"/>
          </p:cNvPicPr>
          <p:nvPr/>
        </p:nvPicPr>
        <p:blipFill>
          <a:blip r:embed="rId10"/>
          <a:stretch>
            <a:fillRect/>
          </a:stretch>
        </p:blipFill>
        <p:spPr>
          <a:xfrm>
            <a:off x="95268" y="3784452"/>
            <a:ext cx="2114162" cy="1625424"/>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381000" y="5486400"/>
                <a:ext cx="4800600" cy="923330"/>
              </a:xfrm>
              <a:prstGeom prst="rect">
                <a:avLst/>
              </a:prstGeom>
              <a:noFill/>
            </p:spPr>
            <p:txBody>
              <a:bodyPr wrap="square" rtlCol="0">
                <a:spAutoFit/>
              </a:bodyPr>
              <a:lstStyle/>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rises more slowly than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b="0" i="1" dirty="0" smtClean="0">
                            <a:latin typeface="Cambria Math" panose="02040503050406030204" pitchFamily="18" charset="0"/>
                          </a:rPr>
                          <m:t>2</m:t>
                        </m:r>
                      </m:sub>
                    </m:sSub>
                  </m:oMath>
                </a14:m>
                <a:r>
                  <a:rPr lang="en-US" dirty="0" smtClean="0"/>
                  <a:t> and decays at the same rate. As a result it only increases significantly for pulses in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oMath>
                </a14:m>
                <a:r>
                  <a:rPr lang="en-US" dirty="0" smtClean="0"/>
                  <a:t> longer than 10</a:t>
                </a:r>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381000" y="5486400"/>
                <a:ext cx="4800600" cy="923330"/>
              </a:xfrm>
              <a:prstGeom prst="rect">
                <a:avLst/>
              </a:prstGeom>
              <a:blipFill rotWithShape="0">
                <a:blip r:embed="rId11"/>
                <a:stretch>
                  <a:fillRect l="-1144" t="-3311" b="-9934"/>
                </a:stretch>
              </a:blipFill>
            </p:spPr>
            <p:txBody>
              <a:bodyPr/>
              <a:lstStyle/>
              <a:p>
                <a:r>
                  <a:rPr lang="en-US">
                    <a:noFill/>
                  </a:rPr>
                  <a:t> </a:t>
                </a:r>
              </a:p>
            </p:txBody>
          </p:sp>
        </mc:Fallback>
      </mc:AlternateContent>
    </p:spTree>
    <p:extLst>
      <p:ext uri="{BB962C8B-B14F-4D97-AF65-F5344CB8AC3E}">
        <p14:creationId xmlns:p14="http://schemas.microsoft.com/office/powerpoint/2010/main" val="3836213619"/>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p:pic>
        <p:nvPicPr>
          <p:cNvPr id="3" name="Picture 2"/>
          <p:cNvPicPr>
            <a:picLocks noChangeAspect="1"/>
          </p:cNvPicPr>
          <p:nvPr/>
        </p:nvPicPr>
        <p:blipFill rotWithShape="1">
          <a:blip r:embed="rId5"/>
          <a:srcRect r="52118"/>
          <a:stretch/>
        </p:blipFill>
        <p:spPr>
          <a:xfrm>
            <a:off x="7345524" y="787866"/>
            <a:ext cx="1722276" cy="2591025"/>
          </a:xfrm>
          <a:prstGeom prst="rect">
            <a:avLst/>
          </a:prstGeom>
        </p:spPr>
      </p:pic>
      <p:pic>
        <p:nvPicPr>
          <p:cNvPr id="5" name="Picture 4"/>
          <p:cNvPicPr>
            <a:picLocks noChangeAspect="1"/>
          </p:cNvPicPr>
          <p:nvPr/>
        </p:nvPicPr>
        <p:blipFill>
          <a:blip r:embed="rId6"/>
          <a:stretch>
            <a:fillRect/>
          </a:stretch>
        </p:blipFill>
        <p:spPr>
          <a:xfrm>
            <a:off x="5267370" y="3401856"/>
            <a:ext cx="4156307" cy="284093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0056" y="787866"/>
                <a:ext cx="5807344" cy="4304896"/>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a:p>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smtClean="0"/>
                  <a:t> </a:t>
                </a:r>
                <a:r>
                  <a:rPr lang="en-US" b="1" dirty="0" smtClean="0"/>
                  <a:t>AND</a:t>
                </a:r>
                <a:r>
                  <a:rPr lang="en-US" dirty="0" smtClean="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smtClean="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𝑚𝑥</m:t>
                          </m:r>
                        </m:sub>
                      </m:sSub>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1</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m:t>
                                      </m:r>
                                    </m:sub>
                                  </m:sSub>
                                </m:sup>
                              </m:sSubSup>
                            </m:den>
                          </m:f>
                        </m:e>
                      </m:d>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2</m:t>
                                      </m:r>
                                    </m:sub>
                                  </m:sSub>
                                </m:sup>
                              </m:sSub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𝐾</m:t>
                                  </m:r>
                                </m:e>
                                <m:sub>
                                  <m:r>
                                    <a:rPr lang="en-US" b="0" i="1" smtClean="0">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r>
                                <a:rPr lang="en-US" i="1">
                                  <a:latin typeface="Cambria Math" panose="02040503050406030204" pitchFamily="18" charset="0"/>
                                </a:rPr>
                                <m:t>+</m:t>
                              </m:r>
                              <m:sSubSup>
                                <m:sSubSupPr>
                                  <m:ctrlPr>
                                    <a:rPr lang="en-US" b="0" i="1" smtClean="0">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2</m:t>
                                      </m:r>
                                    </m:sub>
                                  </m:sSub>
                                </m:sup>
                              </m:sSubSup>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smtClean="0"/>
              </a:p>
              <a:p>
                <a:endParaRPr lang="en-US" dirty="0" smtClean="0"/>
              </a:p>
              <a:p>
                <a:r>
                  <a:rPr lang="en-US" b="1" dirty="0"/>
                  <a:t>Exercise 4</a:t>
                </a:r>
                <a:r>
                  <a:rPr lang="en-US" b="1" dirty="0" smtClean="0"/>
                  <a:t>) Suppose that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b="1" dirty="0" smtClean="0"/>
                  <a:t> is now </a:t>
                </a:r>
                <a:r>
                  <a:rPr lang="en-US" b="1" dirty="0" err="1" smtClean="0"/>
                  <a:t>sinusoidally</a:t>
                </a:r>
                <a:r>
                  <a:rPr lang="en-US" b="1" dirty="0" smtClean="0"/>
                  <a:t> varying in time. What happens to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b="1" dirty="0" smtClean="0"/>
                  <a:t> as a function of the oscillation period? Remember the syntax</a:t>
                </a:r>
              </a:p>
              <a:p>
                <a:r>
                  <a:rPr lang="en-US" dirty="0"/>
                  <a:t> </a:t>
                </a:r>
                <a:r>
                  <a:rPr lang="en-US" dirty="0" smtClean="0"/>
                  <a:t>“P1 := 0.5+0.5*sin(time/period);”</a:t>
                </a:r>
              </a:p>
            </p:txBody>
          </p:sp>
        </mc:Choice>
        <mc:Fallback xmlns="">
          <p:sp>
            <p:nvSpPr>
              <p:cNvPr id="9" name="Rectangle 8"/>
              <p:cNvSpPr>
                <a:spLocks noRot="1" noChangeAspect="1" noMove="1" noResize="1" noEditPoints="1" noAdjustHandles="1" noChangeArrowheads="1" noChangeShapeType="1" noTextEdit="1"/>
              </p:cNvSpPr>
              <p:nvPr/>
            </p:nvSpPr>
            <p:spPr>
              <a:xfrm>
                <a:off x="60056" y="787866"/>
                <a:ext cx="5807344" cy="4304896"/>
              </a:xfrm>
              <a:prstGeom prst="rect">
                <a:avLst/>
              </a:prstGeom>
              <a:blipFill rotWithShape="0">
                <a:blip r:embed="rId7"/>
                <a:stretch>
                  <a:fillRect l="-944" t="-708" b="-1416"/>
                </a:stretch>
              </a:blipFill>
            </p:spPr>
            <p:txBody>
              <a:bodyPr/>
              <a:lstStyle/>
              <a:p>
                <a:r>
                  <a:rPr lang="en-US">
                    <a:noFill/>
                  </a:rPr>
                  <a:t> </a:t>
                </a:r>
              </a:p>
            </p:txBody>
          </p:sp>
        </mc:Fallback>
      </mc:AlternateContent>
    </p:spTree>
    <p:extLst>
      <p:ext uri="{BB962C8B-B14F-4D97-AF65-F5344CB8AC3E}">
        <p14:creationId xmlns:p14="http://schemas.microsoft.com/office/powerpoint/2010/main" val="293394897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igure_15_17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9395" y="1605985"/>
            <a:ext cx="3404010" cy="311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3" name="Rectangle 3"/>
          <p:cNvSpPr>
            <a:spLocks noGrp="1" noChangeArrowheads="1"/>
          </p:cNvSpPr>
          <p:nvPr>
            <p:ph type="title"/>
          </p:nvPr>
        </p:nvSpPr>
        <p:spPr>
          <a:xfrm>
            <a:off x="0" y="208978"/>
            <a:ext cx="9144000" cy="825500"/>
          </a:xfrm>
        </p:spPr>
        <p:txBody>
          <a:bodyPr>
            <a:noAutofit/>
          </a:bodyPr>
          <a:lstStyle/>
          <a:p>
            <a:pPr eaLnBrk="1" hangingPunct="1"/>
            <a:r>
              <a:rPr lang="en-US" sz="4000" b="1" dirty="0" smtClean="0">
                <a:solidFill>
                  <a:srgbClr val="0000CC"/>
                </a:solidFill>
              </a:rPr>
              <a:t>Last Time: </a:t>
            </a:r>
            <a:r>
              <a:rPr lang="en-US" sz="4000" b="1" dirty="0" err="1" smtClean="0">
                <a:solidFill>
                  <a:srgbClr val="0000CC"/>
                </a:solidFill>
              </a:rPr>
              <a:t>Michaelis-Menten</a:t>
            </a:r>
            <a:r>
              <a:rPr lang="en-US" sz="4000" b="1" dirty="0" smtClean="0">
                <a:solidFill>
                  <a:srgbClr val="0000CC"/>
                </a:solidFill>
              </a:rPr>
              <a:t> Kinetics </a:t>
            </a:r>
          </a:p>
        </p:txBody>
      </p:sp>
      <p:sp>
        <p:nvSpPr>
          <p:cNvPr id="2" name="Rectangle 1"/>
          <p:cNvSpPr/>
          <p:nvPr/>
        </p:nvSpPr>
        <p:spPr>
          <a:xfrm>
            <a:off x="0" y="685800"/>
            <a:ext cx="9144000" cy="2246769"/>
          </a:xfrm>
          <a:prstGeom prst="rect">
            <a:avLst/>
          </a:prstGeom>
        </p:spPr>
        <p:txBody>
          <a:bodyPr wrap="square">
            <a:spAutoFit/>
          </a:bodyPr>
          <a:lstStyle/>
          <a:p>
            <a:endParaRPr lang="en-US" sz="2000" dirty="0">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 </a:t>
            </a:r>
            <a:endParaRPr lang="en-US" sz="2000" dirty="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a:sym typeface="Symbol" panose="05050102010706020507" pitchFamily="18" charset="2"/>
            </a:endParaRPr>
          </a:p>
        </p:txBody>
      </p:sp>
      <p:sp>
        <p:nvSpPr>
          <p:cNvPr id="3" name="Rectangle 2"/>
          <p:cNvSpPr/>
          <p:nvPr/>
        </p:nvSpPr>
        <p:spPr>
          <a:xfrm>
            <a:off x="0" y="3393590"/>
            <a:ext cx="9144000" cy="646331"/>
          </a:xfrm>
          <a:prstGeom prst="rect">
            <a:avLst/>
          </a:prstGeom>
        </p:spPr>
        <p:txBody>
          <a:bodyPr wrap="square">
            <a:spAutoFit/>
          </a:bodyPr>
          <a:lstStyle/>
          <a:p>
            <a:endParaRPr lang="en-US" dirty="0" smtClean="0"/>
          </a:p>
          <a:p>
            <a:endParaRPr lang="en-US" dirty="0"/>
          </a:p>
        </p:txBody>
      </p:sp>
      <mc:AlternateContent xmlns:mc="http://schemas.openxmlformats.org/markup-compatibility/2006" xmlns:a14="http://schemas.microsoft.com/office/drawing/2010/main">
        <mc:Choice Requires="a14">
          <p:sp>
            <p:nvSpPr>
              <p:cNvPr id="12" name="Rectangle 11"/>
              <p:cNvSpPr/>
              <p:nvPr/>
            </p:nvSpPr>
            <p:spPr>
              <a:xfrm>
                <a:off x="242094" y="1281560"/>
                <a:ext cx="6248400" cy="3297634"/>
              </a:xfrm>
              <a:prstGeom prst="rect">
                <a:avLst/>
              </a:prstGeom>
            </p:spPr>
            <p:txBody>
              <a:bodyPr wrap="square">
                <a:spAutoFit/>
              </a:bodyPr>
              <a:lstStyle/>
              <a:p>
                <a:r>
                  <a:rPr lang="en-US" sz="2400" b="0" dirty="0" smtClean="0">
                    <a:latin typeface="Cambria Math" panose="02040503050406030204" pitchFamily="18" charset="0"/>
                    <a:ea typeface="Cambria Math" panose="02040503050406030204" pitchFamily="18" charset="0"/>
                    <a:sym typeface="Symbol" panose="05050102010706020507" pitchFamily="18" charset="2"/>
                  </a:rPr>
                  <a:t>So during the quasi-steady-state period, we can represent the reaction </a:t>
                </a:r>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sym typeface="Symbol" panose="05050102010706020507" pitchFamily="18" charset="2"/>
                        </a:rPr>
                        <m:t>𝐸</m:t>
                      </m:r>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𝑆</m:t>
                      </m:r>
                      <m:m>
                        <m:mPr>
                          <m:mcs>
                            <m:mc>
                              <m:mcPr>
                                <m:count m:val="1"/>
                                <m:mcJc m:val="center"/>
                              </m:mcPr>
                            </m:mc>
                          </m:mcs>
                          <m:ctrlPr>
                            <a:rPr lang="en-US" sz="2400" i="1">
                              <a:latin typeface="Cambria Math" panose="02040503050406030204" pitchFamily="18" charset="0"/>
                              <a:ea typeface="Cambria Math" panose="02040503050406030204" pitchFamily="18" charset="0"/>
                              <a:sym typeface="Symbol" panose="05050102010706020507" pitchFamily="18" charset="2"/>
                            </a:rPr>
                          </m:ctrlPr>
                        </m:mPr>
                        <m:m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m:rPr>
                                    <m:brk m:alnAt="7"/>
                                  </m:rPr>
                                  <a:rPr lang="en-US" sz="2400" i="1">
                                    <a:latin typeface="Cambria Math" panose="02040503050406030204" pitchFamily="18" charset="0"/>
                                    <a:ea typeface="Cambria Math" panose="02040503050406030204" pitchFamily="18" charset="0"/>
                                    <a:sym typeface="Symbol" panose="05050102010706020507" pitchFamily="18" charset="2"/>
                                  </a:rPr>
                                  <m:t>𝑘</m:t>
                                </m:r>
                              </m:e>
                              <m:sub>
                                <m:r>
                                  <m:rPr>
                                    <m:brk m:alnAt="7"/>
                                  </m:rPr>
                                  <a:rPr lang="en-US" sz="2400" i="1">
                                    <a:latin typeface="Cambria Math" panose="02040503050406030204" pitchFamily="18" charset="0"/>
                                    <a:ea typeface="Cambria Math" panose="02040503050406030204" pitchFamily="18" charset="0"/>
                                    <a:sym typeface="Symbol" panose="05050102010706020507" pitchFamily="18" charset="2"/>
                                  </a:rPr>
                                  <m:t>+</m:t>
                                </m:r>
                              </m:sub>
                            </m:sSub>
                          </m:e>
                        </m:mr>
                        <m:mr>
                          <m:e>
                            <m:r>
                              <a:rPr lang="en-US" sz="2400" i="1">
                                <a:latin typeface="Cambria Math" panose="02040503050406030204" pitchFamily="18" charset="0"/>
                                <a:ea typeface="Cambria Math" panose="02040503050406030204" pitchFamily="18" charset="0"/>
                                <a:sym typeface="Symbol" panose="05050102010706020507" pitchFamily="18" charset="2"/>
                              </a:rPr>
                              <m:t>⇄</m:t>
                            </m:r>
                          </m:e>
                        </m:mr>
                        <m:m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i="1">
                                    <a:latin typeface="Cambria Math" panose="02040503050406030204" pitchFamily="18" charset="0"/>
                                    <a:ea typeface="Cambria Math" panose="02040503050406030204" pitchFamily="18" charset="0"/>
                                    <a:sym typeface="Symbol" panose="05050102010706020507" pitchFamily="18" charset="2"/>
                                  </a:rPr>
                                  <m:t>−</m:t>
                                </m:r>
                              </m:sub>
                            </m:sSub>
                          </m:e>
                        </m:mr>
                      </m:m>
                      <m:r>
                        <a:rPr lang="en-US" sz="2400" i="1">
                          <a:latin typeface="Cambria Math" panose="02040503050406030204" pitchFamily="18" charset="0"/>
                          <a:ea typeface="Cambria Math" panose="02040503050406030204" pitchFamily="18" charset="0"/>
                          <a:sym typeface="Symbol" panose="05050102010706020507" pitchFamily="18" charset="2"/>
                        </a:rPr>
                        <m:t>𝐸𝑆</m:t>
                      </m:r>
                      <m:groupChr>
                        <m:groupChrPr>
                          <m:chr m:val="→"/>
                          <m:vertJc m:val="bot"/>
                          <m:ctrlPr>
                            <a:rPr lang="en-US" sz="2400" i="1">
                              <a:latin typeface="Cambria Math" panose="02040503050406030204" pitchFamily="18" charset="0"/>
                              <a:ea typeface="Cambria Math" panose="02040503050406030204" pitchFamily="18" charset="0"/>
                              <a:sym typeface="Symbol" panose="05050102010706020507" pitchFamily="18" charset="2"/>
                            </a:rPr>
                          </m:ctrlPr>
                        </m:groupChrPr>
                        <m:e>
                          <m:r>
                            <m:rPr>
                              <m:brk m:alnAt="2"/>
                            </m:rPr>
                            <a:rPr lang="en-US" sz="2400" i="1">
                              <a:latin typeface="Cambria Math" panose="02040503050406030204" pitchFamily="18" charset="0"/>
                              <a:ea typeface="Cambria Math" panose="02040503050406030204" pitchFamily="18" charset="0"/>
                              <a:sym typeface="Symbol" panose="05050102010706020507" pitchFamily="18" charset="2"/>
                            </a:rPr>
                            <m:t>𝑟</m:t>
                          </m:r>
                        </m:e>
                      </m:groupChr>
                      <m:r>
                        <a:rPr lang="en-US" sz="2400" i="1">
                          <a:latin typeface="Cambria Math" panose="02040503050406030204" pitchFamily="18" charset="0"/>
                          <a:ea typeface="Cambria Math" panose="02040503050406030204" pitchFamily="18" charset="0"/>
                          <a:sym typeface="Symbol" panose="05050102010706020507" pitchFamily="18" charset="2"/>
                        </a:rPr>
                        <m:t>𝐸</m:t>
                      </m:r>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𝑃</m:t>
                      </m:r>
                    </m:oMath>
                  </m:oMathPara>
                </a14:m>
                <a:endParaRPr lang="en-US" sz="2400" i="1" dirty="0">
                  <a:latin typeface="Cambria Math" panose="02040503050406030204" pitchFamily="18" charset="0"/>
                  <a:ea typeface="Cambria Math" panose="02040503050406030204" pitchFamily="18" charset="0"/>
                  <a:sym typeface="Symbol" panose="05050102010706020507" pitchFamily="18" charset="2"/>
                </a:endParaRPr>
              </a:p>
              <a:p>
                <a:r>
                  <a:rPr lang="en-US" sz="2400" b="0" dirty="0" smtClean="0">
                    <a:latin typeface="Cambria Math" panose="02040503050406030204" pitchFamily="18" charset="0"/>
                    <a:ea typeface="Cambria Math" panose="02040503050406030204" pitchFamily="18" charset="0"/>
                    <a:sym typeface="Symbol" panose="05050102010706020507" pitchFamily="18" charset="2"/>
                  </a:rPr>
                  <a:t>As a simpler reaction</a:t>
                </a:r>
              </a:p>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ea typeface="Cambria Math" panose="02040503050406030204" pitchFamily="18" charset="0"/>
                          <a:sym typeface="Symbol" panose="05050102010706020507" pitchFamily="18" charset="2"/>
                        </a:rPr>
                        <m:t>𝑆</m:t>
                      </m:r>
                      <m:groupChr>
                        <m:groupChrPr>
                          <m:chr m:val="→"/>
                          <m:vertJc m:val="bot"/>
                          <m:ctrlPr>
                            <a:rPr lang="el-GR" sz="2000" i="1" smtClean="0">
                              <a:latin typeface="Cambria Math" panose="02040503050406030204" pitchFamily="18" charset="0"/>
                              <a:ea typeface="Cambria Math" panose="02040503050406030204" pitchFamily="18" charset="0"/>
                              <a:sym typeface="Symbol" panose="05050102010706020507" pitchFamily="18" charset="2"/>
                            </a:rPr>
                          </m:ctrlPr>
                        </m:groupChrPr>
                        <m:e>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𝑉</m:t>
                              </m:r>
                            </m:e>
                            <m:sub>
                              <m:r>
                                <a:rPr lang="en-US" sz="2000" i="1">
                                  <a:latin typeface="Cambria Math" panose="02040503050406030204" pitchFamily="18" charset="0"/>
                                  <a:ea typeface="Cambria Math" panose="02040503050406030204" pitchFamily="18" charset="0"/>
                                  <a:sym typeface="Symbol" panose="05050102010706020507" pitchFamily="18" charset="2"/>
                                </a:rPr>
                                <m:t>𝑚𝑎𝑥</m:t>
                              </m:r>
                            </m:sub>
                          </m:sSub>
                          <m:f>
                            <m:fPr>
                              <m:ctrlPr>
                                <a:rPr lang="en-US" sz="2000" i="1">
                                  <a:latin typeface="Cambria Math" panose="02040503050406030204" pitchFamily="18" charset="0"/>
                                  <a:ea typeface="Cambria Math" panose="02040503050406030204" pitchFamily="18" charset="0"/>
                                  <a:sym typeface="Symbol" panose="05050102010706020507" pitchFamily="18" charset="2"/>
                                </a:rPr>
                              </m:ctrlPr>
                            </m:fPr>
                            <m:num>
                              <m:d>
                                <m:dPr>
                                  <m:begChr m:val="["/>
                                  <m:endChr m:val="]"/>
                                  <m:ctrlPr>
                                    <a:rPr lang="en-US" sz="2000" i="1">
                                      <a:latin typeface="Cambria Math" panose="02040503050406030204" pitchFamily="18" charset="0"/>
                                      <a:ea typeface="Cambria Math" panose="02040503050406030204" pitchFamily="18" charset="0"/>
                                      <a:sym typeface="Symbol" panose="05050102010706020507" pitchFamily="18" charset="2"/>
                                    </a:rPr>
                                  </m:ctrlPr>
                                </m:dPr>
                                <m:e>
                                  <m:r>
                                    <a:rPr lang="en-US" sz="2000" i="1">
                                      <a:latin typeface="Cambria Math" panose="02040503050406030204" pitchFamily="18" charset="0"/>
                                      <a:ea typeface="Cambria Math" panose="02040503050406030204" pitchFamily="18" charset="0"/>
                                      <a:sym typeface="Symbol" panose="05050102010706020507" pitchFamily="18" charset="2"/>
                                    </a:rPr>
                                    <m:t>𝑆</m:t>
                                  </m:r>
                                </m:e>
                              </m:d>
                              <m:r>
                                <a:rPr lang="en-US" sz="2000" i="1">
                                  <a:latin typeface="Cambria Math" panose="02040503050406030204" pitchFamily="18" charset="0"/>
                                  <a:ea typeface="Cambria Math" panose="02040503050406030204" pitchFamily="18" charset="0"/>
                                  <a:sym typeface="Symbol" panose="05050102010706020507" pitchFamily="18" charset="2"/>
                                </a:rPr>
                                <m:t>/</m:t>
                              </m:r>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𝐾</m:t>
                                  </m:r>
                                </m:e>
                                <m:sub>
                                  <m:r>
                                    <a:rPr lang="en-US" sz="2000" i="1">
                                      <a:latin typeface="Cambria Math" panose="02040503050406030204" pitchFamily="18" charset="0"/>
                                      <a:ea typeface="Cambria Math" panose="02040503050406030204" pitchFamily="18" charset="0"/>
                                      <a:sym typeface="Symbol" panose="05050102010706020507" pitchFamily="18" charset="2"/>
                                    </a:rPr>
                                    <m:t>𝑚</m:t>
                                  </m:r>
                                </m:sub>
                              </m:sSub>
                            </m:num>
                            <m:den>
                              <m:r>
                                <a:rPr lang="en-US" sz="2000" i="1">
                                  <a:latin typeface="Cambria Math" panose="02040503050406030204" pitchFamily="18" charset="0"/>
                                  <a:ea typeface="Cambria Math" panose="02040503050406030204" pitchFamily="18" charset="0"/>
                                  <a:sym typeface="Symbol" panose="05050102010706020507" pitchFamily="18" charset="2"/>
                                </a:rPr>
                                <m:t>1+</m:t>
                              </m:r>
                              <m:f>
                                <m:fPr>
                                  <m:type m:val="lin"/>
                                  <m:ctrlPr>
                                    <a:rPr lang="en-US" sz="2000" i="1">
                                      <a:latin typeface="Cambria Math" panose="02040503050406030204" pitchFamily="18" charset="0"/>
                                      <a:ea typeface="Cambria Math" panose="02040503050406030204" pitchFamily="18" charset="0"/>
                                      <a:sym typeface="Symbol" panose="05050102010706020507" pitchFamily="18" charset="2"/>
                                    </a:rPr>
                                  </m:ctrlPr>
                                </m:fPr>
                                <m:num>
                                  <m:d>
                                    <m:dPr>
                                      <m:begChr m:val="["/>
                                      <m:endChr m:val="]"/>
                                      <m:ctrlPr>
                                        <a:rPr lang="en-US" sz="2000" i="1">
                                          <a:latin typeface="Cambria Math" panose="02040503050406030204" pitchFamily="18" charset="0"/>
                                          <a:ea typeface="Cambria Math" panose="02040503050406030204" pitchFamily="18" charset="0"/>
                                          <a:sym typeface="Symbol" panose="05050102010706020507" pitchFamily="18" charset="2"/>
                                        </a:rPr>
                                      </m:ctrlPr>
                                    </m:dPr>
                                    <m:e>
                                      <m:r>
                                        <a:rPr lang="en-US" sz="2000" i="1">
                                          <a:latin typeface="Cambria Math" panose="02040503050406030204" pitchFamily="18" charset="0"/>
                                          <a:ea typeface="Cambria Math" panose="02040503050406030204" pitchFamily="18" charset="0"/>
                                          <a:sym typeface="Symbol" panose="05050102010706020507" pitchFamily="18" charset="2"/>
                                        </a:rPr>
                                        <m:t>𝑆</m:t>
                                      </m:r>
                                    </m:e>
                                  </m:d>
                                </m:num>
                                <m:den>
                                  <m:sSub>
                                    <m:sSubPr>
                                      <m:ctrlPr>
                                        <a:rPr lang="en-US" sz="2000" i="1">
                                          <a:latin typeface="Cambria Math" panose="02040503050406030204" pitchFamily="18" charset="0"/>
                                          <a:ea typeface="Cambria Math" panose="02040503050406030204" pitchFamily="18" charset="0"/>
                                          <a:sym typeface="Symbol" panose="05050102010706020507" pitchFamily="18" charset="2"/>
                                        </a:rPr>
                                      </m:ctrlPr>
                                    </m:sSubPr>
                                    <m:e>
                                      <m:r>
                                        <a:rPr lang="en-US" sz="2000" i="1">
                                          <a:latin typeface="Cambria Math" panose="02040503050406030204" pitchFamily="18" charset="0"/>
                                          <a:ea typeface="Cambria Math" panose="02040503050406030204" pitchFamily="18" charset="0"/>
                                          <a:sym typeface="Symbol" panose="05050102010706020507" pitchFamily="18" charset="2"/>
                                        </a:rPr>
                                        <m:t>𝐾</m:t>
                                      </m:r>
                                    </m:e>
                                    <m:sub>
                                      <m:r>
                                        <a:rPr lang="en-US" sz="2000" i="1">
                                          <a:latin typeface="Cambria Math" panose="02040503050406030204" pitchFamily="18" charset="0"/>
                                          <a:ea typeface="Cambria Math" panose="02040503050406030204" pitchFamily="18" charset="0"/>
                                          <a:sym typeface="Symbol" panose="05050102010706020507" pitchFamily="18" charset="2"/>
                                        </a:rPr>
                                        <m:t>𝑚</m:t>
                                      </m:r>
                                    </m:sub>
                                  </m:sSub>
                                </m:den>
                              </m:f>
                            </m:den>
                          </m:f>
                        </m:e>
                      </m:groupChr>
                      <m:r>
                        <a:rPr lang="en-US" sz="2000" i="1">
                          <a:latin typeface="Cambria Math" panose="02040503050406030204" pitchFamily="18" charset="0"/>
                          <a:ea typeface="Cambria Math" panose="02040503050406030204" pitchFamily="18" charset="0"/>
                          <a:sym typeface="Symbol" panose="05050102010706020507" pitchFamily="18" charset="2"/>
                        </a:rPr>
                        <m:t>𝑃</m:t>
                      </m:r>
                    </m:oMath>
                  </m:oMathPara>
                </a14:m>
                <a:endParaRPr lang="en-US" sz="2000" dirty="0" smtClean="0">
                  <a:latin typeface="Cambria Math"/>
                  <a:ea typeface="Cambria Math" panose="02040503050406030204" pitchFamily="18" charset="0"/>
                  <a:sym typeface="Symbol" panose="05050102010706020507" pitchFamily="18" charset="2"/>
                </a:endParaRPr>
              </a:p>
              <a:p>
                <a:r>
                  <a:rPr lang="en-US" sz="2000" dirty="0">
                    <a:latin typeface="Cambria Math" panose="02040503050406030204" pitchFamily="18" charset="0"/>
                    <a:ea typeface="Cambria Math" panose="02040503050406030204" pitchFamily="18" charset="0"/>
                    <a:sym typeface="Symbol" panose="05050102010706020507" pitchFamily="18" charset="2"/>
                  </a:rPr>
                  <a:t>obeying </a:t>
                </a:r>
                <a:r>
                  <a:rPr lang="en-US" sz="2000" dirty="0" err="1">
                    <a:latin typeface="Cambria Math" panose="02040503050406030204" pitchFamily="18" charset="0"/>
                    <a:ea typeface="Cambria Math" panose="02040503050406030204" pitchFamily="18" charset="0"/>
                    <a:sym typeface="Symbol" panose="05050102010706020507" pitchFamily="18" charset="2"/>
                  </a:rPr>
                  <a:t>Michaelis-Menten</a:t>
                </a:r>
                <a:r>
                  <a:rPr lang="en-US" sz="2000">
                    <a:latin typeface="Cambria Math" panose="02040503050406030204" pitchFamily="18" charset="0"/>
                    <a:ea typeface="Cambria Math" panose="02040503050406030204" pitchFamily="18" charset="0"/>
                    <a:sym typeface="Symbol" panose="05050102010706020507" pitchFamily="18" charset="2"/>
                  </a:rPr>
                  <a:t> </a:t>
                </a:r>
                <a:r>
                  <a:rPr lang="en-US" sz="2000" smtClean="0">
                    <a:latin typeface="Cambria Math" panose="02040503050406030204" pitchFamily="18" charset="0"/>
                    <a:ea typeface="Cambria Math" panose="02040503050406030204" pitchFamily="18" charset="0"/>
                    <a:sym typeface="Symbol" panose="05050102010706020507" pitchFamily="18" charset="2"/>
                  </a:rPr>
                  <a:t>Kinetics</a:t>
                </a:r>
                <a:endParaRPr lang="en-US" sz="2000" dirty="0" smtClean="0">
                  <a:latin typeface="Cambria Math"/>
                  <a:ea typeface="Cambria Math" panose="02040503050406030204" pitchFamily="18" charset="0"/>
                  <a:sym typeface="Symbol" panose="05050102010706020507" pitchFamily="18" charset="2"/>
                </a:endParaRPr>
              </a:p>
            </p:txBody>
          </p:sp>
        </mc:Choice>
        <mc:Fallback xmlns="">
          <p:sp>
            <p:nvSpPr>
              <p:cNvPr id="12" name="Rectangle 11"/>
              <p:cNvSpPr>
                <a:spLocks noRot="1" noChangeAspect="1" noMove="1" noResize="1" noEditPoints="1" noAdjustHandles="1" noChangeArrowheads="1" noChangeShapeType="1" noTextEdit="1"/>
              </p:cNvSpPr>
              <p:nvPr/>
            </p:nvSpPr>
            <p:spPr>
              <a:xfrm>
                <a:off x="242094" y="1281560"/>
                <a:ext cx="6248400" cy="3297634"/>
              </a:xfrm>
              <a:prstGeom prst="rect">
                <a:avLst/>
              </a:prstGeom>
              <a:blipFill rotWithShape="0">
                <a:blip r:embed="rId4"/>
                <a:stretch>
                  <a:fillRect l="-1561" t="-1479" b="-370"/>
                </a:stretch>
              </a:blipFill>
            </p:spPr>
            <p:txBody>
              <a:bodyPr/>
              <a:lstStyle/>
              <a:p>
                <a:r>
                  <a:rPr lang="en-US">
                    <a:noFill/>
                  </a:rPr>
                  <a:t> </a:t>
                </a:r>
              </a:p>
            </p:txBody>
          </p:sp>
        </mc:Fallback>
      </mc:AlternateContent>
      <p:pic>
        <p:nvPicPr>
          <p:cNvPr id="8" name="Picture 7" descr="redblackblocki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242094" y="4292189"/>
                <a:ext cx="5867400" cy="1040734"/>
              </a:xfrm>
              <a:prstGeom prst="rect">
                <a:avLst/>
              </a:prstGeom>
            </p:spPr>
            <p:txBody>
              <a:bodyPr wrap="square">
                <a:spAutoFit/>
              </a:bodyPr>
              <a:lstStyle/>
              <a:p>
                <a:endParaRPr lang="en-US" sz="2400" dirty="0" smtClean="0">
                  <a:latin typeface="Cambria Math"/>
                  <a:ea typeface="Cambria Math" panose="02040503050406030204" pitchFamily="18" charset="0"/>
                  <a:sym typeface="Symbol" panose="05050102010706020507" pitchFamily="18" charset="2"/>
                </a:endParaRPr>
              </a:p>
              <a:p>
                <a:r>
                  <a:rPr lang="en-US" sz="2400" dirty="0" smtClean="0">
                    <a:latin typeface="Cambria Math"/>
                    <a:ea typeface="Cambria Math" panose="02040503050406030204" pitchFamily="18" charset="0"/>
                    <a:sym typeface="Symbol" panose="05050102010706020507" pitchFamily="18" charset="2"/>
                  </a:rPr>
                  <a:t>Where </a:t>
                </a:r>
                <a14:m>
                  <m:oMath xmlns:m="http://schemas.openxmlformats.org/officeDocument/2006/math">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𝐾</m:t>
                        </m:r>
                      </m:e>
                      <m:sub>
                        <m:r>
                          <a:rPr lang="en-US" sz="2400" i="1">
                            <a:latin typeface="Cambria Math" panose="02040503050406030204" pitchFamily="18" charset="0"/>
                            <a:ea typeface="Cambria Math" panose="02040503050406030204" pitchFamily="18" charset="0"/>
                            <a:sym typeface="Symbol" panose="05050102010706020507" pitchFamily="18" charset="2"/>
                          </a:rPr>
                          <m:t>𝑚</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f>
                      <m:fPr>
                        <m:ctrlPr>
                          <a:rPr lang="en-US" sz="2400"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i="1">
                                <a:latin typeface="Cambria Math" panose="02040503050406030204" pitchFamily="18" charset="0"/>
                                <a:ea typeface="Cambria Math" panose="02040503050406030204" pitchFamily="18" charset="0"/>
                                <a:sym typeface="Symbol" panose="05050102010706020507" pitchFamily="18" charset="2"/>
                              </a:rPr>
                              <m:t>−</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𝑟</m:t>
                        </m:r>
                      </m:num>
                      <m:den>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i="1">
                                <a:latin typeface="Cambria Math" panose="02040503050406030204" pitchFamily="18" charset="0"/>
                                <a:ea typeface="Cambria Math" panose="02040503050406030204" pitchFamily="18" charset="0"/>
                                <a:sym typeface="Symbol" panose="05050102010706020507" pitchFamily="18" charset="2"/>
                              </a:rPr>
                              <m:t>+</m:t>
                            </m:r>
                          </m:sub>
                        </m:sSub>
                      </m:den>
                    </m:f>
                  </m:oMath>
                </a14:m>
                <a:r>
                  <a:rPr lang="en-US" sz="2400" dirty="0" smtClean="0">
                    <a:latin typeface="Cambria Math" panose="02040503050406030204" pitchFamily="18" charset="0"/>
                    <a:ea typeface="Cambria Math" panose="02040503050406030204" pitchFamily="18" charset="0"/>
                    <a:sym typeface="Symbol" panose="05050102010706020507" pitchFamily="18" charset="2"/>
                  </a:rPr>
                  <a:t> and</a:t>
                </a:r>
                <a:r>
                  <a:rPr lang="en-US" sz="2400" i="1" dirty="0" smtClean="0">
                    <a:latin typeface="Cambria Math" panose="02040503050406030204" pitchFamily="18" charset="0"/>
                    <a:ea typeface="Cambria Math" panose="02040503050406030204" pitchFamily="18" charset="0"/>
                    <a:sym typeface="Symbol" panose="05050102010706020507" pitchFamily="18" charset="2"/>
                  </a:rPr>
                  <a:t> </a:t>
                </a:r>
                <a14:m>
                  <m:oMath xmlns:m="http://schemas.openxmlformats.org/officeDocument/2006/math">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𝑉</m:t>
                        </m:r>
                      </m:e>
                      <m:sub>
                        <m:r>
                          <a:rPr lang="en-US" sz="2400" i="1">
                            <a:latin typeface="Cambria Math" panose="02040503050406030204" pitchFamily="18" charset="0"/>
                            <a:ea typeface="Cambria Math" panose="02040503050406030204" pitchFamily="18" charset="0"/>
                            <a:sym typeface="Symbol" panose="05050102010706020507" pitchFamily="18" charset="2"/>
                          </a:rPr>
                          <m:t>𝑚𝑎𝑥</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𝑟</m:t>
                    </m:r>
                    <m:d>
                      <m:dPr>
                        <m:begChr m:val="["/>
                        <m:endChr m:val="]"/>
                        <m:ctrlPr>
                          <a:rPr lang="en-US"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𝐸</m:t>
                            </m:r>
                          </m:e>
                          <m:sub>
                            <m:r>
                              <a:rPr lang="en-US" sz="2400" i="1">
                                <a:latin typeface="Cambria Math" panose="02040503050406030204" pitchFamily="18" charset="0"/>
                                <a:ea typeface="Cambria Math" panose="02040503050406030204" pitchFamily="18" charset="0"/>
                                <a:sym typeface="Symbol" panose="05050102010706020507" pitchFamily="18" charset="2"/>
                              </a:rPr>
                              <m:t>𝑡𝑜𝑡</m:t>
                            </m:r>
                          </m:sub>
                        </m:sSub>
                      </m:e>
                    </m:d>
                  </m:oMath>
                </a14:m>
                <a:endParaRPr lang="en-US" sz="2400" b="1" dirty="0" smtClean="0">
                  <a:solidFill>
                    <a:srgbClr val="FF0000"/>
                  </a:solidFill>
                  <a:latin typeface="Cambria Math"/>
                  <a:ea typeface="Cambria Math" panose="02040503050406030204" pitchFamily="18" charset="0"/>
                  <a:sym typeface="Symbol" panose="05050102010706020507" pitchFamily="18"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242094" y="4292189"/>
                <a:ext cx="5867400" cy="1040734"/>
              </a:xfrm>
              <a:prstGeom prst="rect">
                <a:avLst/>
              </a:prstGeom>
              <a:blipFill rotWithShape="0">
                <a:blip r:embed="rId6"/>
                <a:stretch>
                  <a:fillRect l="-1663"/>
                </a:stretch>
              </a:blipFill>
            </p:spPr>
            <p:txBody>
              <a:bodyPr/>
              <a:lstStyle/>
              <a:p>
                <a:r>
                  <a:rPr lang="en-US">
                    <a:noFill/>
                  </a:rPr>
                  <a:t> </a:t>
                </a:r>
              </a:p>
            </p:txBody>
          </p:sp>
        </mc:Fallback>
      </mc:AlternateContent>
      <p:sp>
        <p:nvSpPr>
          <p:cNvPr id="5" name="TextBox 4"/>
          <p:cNvSpPr txBox="1"/>
          <p:nvPr/>
        </p:nvSpPr>
        <p:spPr>
          <a:xfrm>
            <a:off x="5716768" y="4646742"/>
            <a:ext cx="3276600" cy="1200329"/>
          </a:xfrm>
          <a:prstGeom prst="rect">
            <a:avLst/>
          </a:prstGeom>
          <a:solidFill>
            <a:schemeClr val="bg1"/>
          </a:solidFill>
        </p:spPr>
        <p:txBody>
          <a:bodyPr wrap="square" rtlCol="0">
            <a:spAutoFit/>
          </a:bodyPr>
          <a:lstStyle/>
          <a:p>
            <a:r>
              <a:rPr lang="en-US" dirty="0" err="1" smtClean="0"/>
              <a:t>Michaelis</a:t>
            </a:r>
            <a:r>
              <a:rPr lang="en-US" dirty="0" smtClean="0"/>
              <a:t> </a:t>
            </a:r>
            <a:r>
              <a:rPr lang="en-US" dirty="0" err="1" smtClean="0"/>
              <a:t>Menten</a:t>
            </a:r>
            <a:r>
              <a:rPr lang="en-US" dirty="0" smtClean="0"/>
              <a:t> curve and reaction rate for ATP hydrolysis by rabbit skeletal myosin as a function of [ATP]</a:t>
            </a:r>
            <a:endParaRPr lang="en-US" dirty="0"/>
          </a:p>
        </p:txBody>
      </p:sp>
      <p:sp>
        <p:nvSpPr>
          <p:cNvPr id="6" name="Rectangle 5"/>
          <p:cNvSpPr/>
          <p:nvPr/>
        </p:nvSpPr>
        <p:spPr>
          <a:xfrm>
            <a:off x="285791" y="5167528"/>
            <a:ext cx="5554105" cy="830997"/>
          </a:xfrm>
          <a:prstGeom prst="rect">
            <a:avLst/>
          </a:prstGeom>
        </p:spPr>
        <p:txBody>
          <a:bodyPr wrap="square">
            <a:spAutoFit/>
          </a:bodyPr>
          <a:lstStyle/>
          <a:p>
            <a:r>
              <a:rPr lang="en-US" sz="2400" b="1" dirty="0">
                <a:solidFill>
                  <a:srgbClr val="FF0000"/>
                </a:solidFill>
                <a:latin typeface="Cambria Math"/>
                <a:ea typeface="Cambria Math" panose="02040503050406030204" pitchFamily="18" charset="0"/>
                <a:sym typeface="Symbol" panose="05050102010706020507" pitchFamily="18" charset="2"/>
              </a:rPr>
              <a:t>It </a:t>
            </a:r>
            <a:r>
              <a:rPr lang="en-US" sz="2400" b="1" dirty="0" smtClean="0">
                <a:solidFill>
                  <a:srgbClr val="FF0000"/>
                </a:solidFill>
                <a:latin typeface="Cambria Math"/>
                <a:ea typeface="Cambria Math" panose="02040503050406030204" pitchFamily="18" charset="0"/>
                <a:sym typeface="Symbol" panose="05050102010706020507" pitchFamily="18" charset="2"/>
              </a:rPr>
              <a:t>fails </a:t>
            </a:r>
            <a:r>
              <a:rPr lang="en-US" sz="2400" b="1" dirty="0">
                <a:solidFill>
                  <a:srgbClr val="FF0000"/>
                </a:solidFill>
                <a:latin typeface="Cambria Math"/>
                <a:ea typeface="Cambria Math" panose="02040503050406030204" pitchFamily="18" charset="0"/>
                <a:sym typeface="Symbol" panose="05050102010706020507" pitchFamily="18" charset="2"/>
              </a:rPr>
              <a:t>to describe short </a:t>
            </a:r>
            <a:r>
              <a:rPr lang="en-US" sz="2400" b="1" dirty="0" smtClean="0">
                <a:solidFill>
                  <a:srgbClr val="FF0000"/>
                </a:solidFill>
                <a:latin typeface="Cambria Math"/>
                <a:ea typeface="Cambria Math" panose="02040503050406030204" pitchFamily="18" charset="0"/>
                <a:sym typeface="Symbol" panose="05050102010706020507" pitchFamily="18" charset="2"/>
              </a:rPr>
              <a:t>and long time </a:t>
            </a:r>
            <a:r>
              <a:rPr lang="en-US" sz="2400" b="1" dirty="0">
                <a:solidFill>
                  <a:srgbClr val="FF0000"/>
                </a:solidFill>
                <a:latin typeface="Cambria Math"/>
                <a:ea typeface="Cambria Math" panose="02040503050406030204" pitchFamily="18" charset="0"/>
                <a:sym typeface="Symbol" panose="05050102010706020507" pitchFamily="18" charset="2"/>
              </a:rPr>
              <a:t>behaviors</a:t>
            </a:r>
          </a:p>
        </p:txBody>
      </p:sp>
      <p:pic>
        <p:nvPicPr>
          <p:cNvPr id="11" name="Picture 4" descr="Biocomplexity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7474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Building Models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60055" y="697249"/>
                <a:ext cx="4511944" cy="2862322"/>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smtClean="0"/>
              </a:p>
              <a:p>
                <a:r>
                  <a:rPr lang="en-US" b="1" dirty="0"/>
                  <a:t>Exercise 4</a:t>
                </a:r>
                <a:r>
                  <a:rPr lang="en-US" b="1" dirty="0" smtClean="0"/>
                  <a:t>) Suppose that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b="1" dirty="0" smtClean="0"/>
                  <a:t> is now </a:t>
                </a:r>
                <a:r>
                  <a:rPr lang="en-US" b="1" dirty="0" err="1" smtClean="0"/>
                  <a:t>sinusoidally</a:t>
                </a:r>
                <a:r>
                  <a:rPr lang="en-US" b="1" dirty="0" smtClean="0"/>
                  <a:t> varying in time. What happens to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and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r>
                  <a:rPr lang="en-US" b="1" dirty="0" smtClean="0"/>
                  <a:t> as a function of the oscillation period? Remember the syntax</a:t>
                </a:r>
              </a:p>
              <a:p>
                <a:r>
                  <a:rPr lang="en-US" dirty="0"/>
                  <a:t> </a:t>
                </a:r>
                <a:r>
                  <a:rPr lang="en-US" dirty="0" smtClean="0"/>
                  <a:t>“P1 := 0.5+0.5*sin(time/period);”</a:t>
                </a:r>
              </a:p>
            </p:txBody>
          </p:sp>
        </mc:Choice>
        <mc:Fallback xmlns="">
          <p:sp>
            <p:nvSpPr>
              <p:cNvPr id="9" name="Rectangle 8"/>
              <p:cNvSpPr>
                <a:spLocks noRot="1" noChangeAspect="1" noMove="1" noResize="1" noEditPoints="1" noAdjustHandles="1" noChangeArrowheads="1" noChangeShapeType="1" noTextEdit="1"/>
              </p:cNvSpPr>
              <p:nvPr/>
            </p:nvSpPr>
            <p:spPr>
              <a:xfrm>
                <a:off x="60055" y="697249"/>
                <a:ext cx="4511944" cy="2862322"/>
              </a:xfrm>
              <a:prstGeom prst="rect">
                <a:avLst/>
              </a:prstGeom>
              <a:blipFill rotWithShape="0">
                <a:blip r:embed="rId5"/>
                <a:stretch>
                  <a:fillRect l="-1216" t="-1064" r="-270" b="-23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497213" y="720113"/>
                <a:ext cx="4572000" cy="1811906"/>
              </a:xfrm>
              <a:prstGeom prst="rect">
                <a:avLst/>
              </a:prstGeom>
            </p:spPr>
            <p:txBody>
              <a:bodyPr>
                <a:spAutoFit/>
              </a:bodyPr>
              <a:lstStyle/>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b="1" dirty="0"/>
                  <a:t>AND</a:t>
                </a:r>
                <a:r>
                  <a:rPr lang="en-US" dirty="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4497213" y="720113"/>
                <a:ext cx="4572000" cy="1811906"/>
              </a:xfrm>
              <a:prstGeom prst="rect">
                <a:avLst/>
              </a:prstGeom>
              <a:blipFill rotWithShape="0">
                <a:blip r:embed="rId6"/>
                <a:stretch>
                  <a:fillRect l="-1067" t="-1684"/>
                </a:stretch>
              </a:blipFill>
            </p:spPr>
            <p:txBody>
              <a:bodyPr/>
              <a:lstStyle/>
              <a:p>
                <a:r>
                  <a:rPr lang="en-US">
                    <a:noFill/>
                  </a:rPr>
                  <a:t> </a:t>
                </a:r>
              </a:p>
            </p:txBody>
          </p:sp>
        </mc:Fallback>
      </mc:AlternateContent>
      <p:pic>
        <p:nvPicPr>
          <p:cNvPr id="6" name="Picture 5"/>
          <p:cNvPicPr>
            <a:picLocks noChangeAspect="1"/>
          </p:cNvPicPr>
          <p:nvPr/>
        </p:nvPicPr>
        <p:blipFill>
          <a:blip r:embed="rId7"/>
          <a:stretch>
            <a:fillRect/>
          </a:stretch>
        </p:blipFill>
        <p:spPr>
          <a:xfrm>
            <a:off x="484188" y="3657600"/>
            <a:ext cx="2103789" cy="1686722"/>
          </a:xfrm>
          <a:prstGeom prst="rect">
            <a:avLst/>
          </a:prstGeom>
        </p:spPr>
      </p:pic>
      <p:pic>
        <p:nvPicPr>
          <p:cNvPr id="7" name="Picture 6"/>
          <p:cNvPicPr>
            <a:picLocks noChangeAspect="1"/>
          </p:cNvPicPr>
          <p:nvPr/>
        </p:nvPicPr>
        <p:blipFill>
          <a:blip r:embed="rId8"/>
          <a:stretch>
            <a:fillRect/>
          </a:stretch>
        </p:blipFill>
        <p:spPr>
          <a:xfrm>
            <a:off x="2648170" y="3646788"/>
            <a:ext cx="2133600" cy="1708346"/>
          </a:xfrm>
          <a:prstGeom prst="rect">
            <a:avLst/>
          </a:prstGeom>
        </p:spPr>
      </p:pic>
      <p:pic>
        <p:nvPicPr>
          <p:cNvPr id="8" name="Picture 7"/>
          <p:cNvPicPr>
            <a:picLocks noChangeAspect="1"/>
          </p:cNvPicPr>
          <p:nvPr/>
        </p:nvPicPr>
        <p:blipFill>
          <a:blip r:embed="rId9"/>
          <a:stretch>
            <a:fillRect/>
          </a:stretch>
        </p:blipFill>
        <p:spPr>
          <a:xfrm>
            <a:off x="4953000" y="3657600"/>
            <a:ext cx="2063926" cy="1626775"/>
          </a:xfrm>
          <a:prstGeom prst="rect">
            <a:avLst/>
          </a:prstGeom>
        </p:spPr>
      </p:pic>
      <p:pic>
        <p:nvPicPr>
          <p:cNvPr id="10" name="Picture 9"/>
          <p:cNvPicPr>
            <a:picLocks noChangeAspect="1"/>
          </p:cNvPicPr>
          <p:nvPr/>
        </p:nvPicPr>
        <p:blipFill>
          <a:blip r:embed="rId10"/>
          <a:stretch>
            <a:fillRect/>
          </a:stretch>
        </p:blipFill>
        <p:spPr>
          <a:xfrm>
            <a:off x="7102416" y="3693850"/>
            <a:ext cx="2067682" cy="1590525"/>
          </a:xfrm>
          <a:prstGeom prst="rect">
            <a:avLst/>
          </a:prstGeom>
        </p:spPr>
      </p:pic>
      <p:pic>
        <p:nvPicPr>
          <p:cNvPr id="11" name="Picture 10"/>
          <p:cNvPicPr>
            <a:picLocks noChangeAspect="1"/>
          </p:cNvPicPr>
          <p:nvPr/>
        </p:nvPicPr>
        <p:blipFill>
          <a:blip r:embed="rId11"/>
          <a:stretch>
            <a:fillRect/>
          </a:stretch>
        </p:blipFill>
        <p:spPr>
          <a:xfrm>
            <a:off x="484188" y="5235686"/>
            <a:ext cx="2130422" cy="1622314"/>
          </a:xfrm>
          <a:prstGeom prst="rect">
            <a:avLst/>
          </a:prstGeom>
        </p:spPr>
      </p:pic>
      <p:pic>
        <p:nvPicPr>
          <p:cNvPr id="12" name="Picture 11"/>
          <p:cNvPicPr>
            <a:picLocks noChangeAspect="1"/>
          </p:cNvPicPr>
          <p:nvPr/>
        </p:nvPicPr>
        <p:blipFill>
          <a:blip r:embed="rId12"/>
          <a:stretch>
            <a:fillRect/>
          </a:stretch>
        </p:blipFill>
        <p:spPr>
          <a:xfrm>
            <a:off x="2730525" y="5309551"/>
            <a:ext cx="1881057" cy="1454426"/>
          </a:xfrm>
          <a:prstGeom prst="rect">
            <a:avLst/>
          </a:prstGeom>
        </p:spPr>
      </p:pic>
    </p:spTree>
    <p:extLst>
      <p:ext uri="{BB962C8B-B14F-4D97-AF65-F5344CB8AC3E}">
        <p14:creationId xmlns:p14="http://schemas.microsoft.com/office/powerpoint/2010/main" val="1515627271"/>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a:t>
            </a:r>
            <a:r>
              <a:rPr lang="en-US" sz="3600" b="1" dirty="0" smtClean="0">
                <a:solidFill>
                  <a:srgbClr val="0000CC"/>
                </a:solidFill>
              </a:rPr>
              <a:t>Random Noise</a:t>
            </a:r>
            <a:endParaRPr lang="en-US" sz="3600" b="1" dirty="0" smtClean="0">
              <a:solidFill>
                <a:srgbClr val="0000CC"/>
              </a:solidFill>
            </a:endParaRP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60055" y="697249"/>
                <a:ext cx="4511944" cy="2031325"/>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smtClean="0"/>
              </a:p>
              <a:p>
                <a:r>
                  <a:rPr lang="en-US" b="1" dirty="0"/>
                  <a:t>Exercise </a:t>
                </a:r>
                <a:r>
                  <a:rPr lang="en-US" b="1" dirty="0" smtClean="0"/>
                  <a:t>5) I asked you to consider the effect of noise on the input or output</a:t>
                </a:r>
              </a:p>
              <a:p>
                <a:endParaRPr lang="en-US" b="1" dirty="0"/>
              </a:p>
            </p:txBody>
          </p:sp>
        </mc:Choice>
        <mc:Fallback xmlns="">
          <p:sp>
            <p:nvSpPr>
              <p:cNvPr id="9" name="Rectangle 8"/>
              <p:cNvSpPr>
                <a:spLocks noRot="1" noChangeAspect="1" noMove="1" noResize="1" noEditPoints="1" noAdjustHandles="1" noChangeArrowheads="1" noChangeShapeType="1" noTextEdit="1"/>
              </p:cNvSpPr>
              <p:nvPr/>
            </p:nvSpPr>
            <p:spPr>
              <a:xfrm>
                <a:off x="60055" y="697249"/>
                <a:ext cx="4511944" cy="2031325"/>
              </a:xfrm>
              <a:prstGeom prst="rect">
                <a:avLst/>
              </a:prstGeom>
              <a:blipFill rotWithShape="0">
                <a:blip r:embed="rId5"/>
                <a:stretch>
                  <a:fillRect l="-1216" t="-1497" r="-2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497213" y="720113"/>
                <a:ext cx="4572000" cy="1811906"/>
              </a:xfrm>
              <a:prstGeom prst="rect">
                <a:avLst/>
              </a:prstGeom>
            </p:spPr>
            <p:txBody>
              <a:bodyPr>
                <a:spAutoFit/>
              </a:bodyPr>
              <a:lstStyle/>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b="1" dirty="0"/>
                  <a:t>AND</a:t>
                </a:r>
                <a:r>
                  <a:rPr lang="en-US" dirty="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4497213" y="720113"/>
                <a:ext cx="4572000" cy="1811906"/>
              </a:xfrm>
              <a:prstGeom prst="rect">
                <a:avLst/>
              </a:prstGeom>
              <a:blipFill rotWithShape="0">
                <a:blip r:embed="rId6"/>
                <a:stretch>
                  <a:fillRect l="-1067" t="-1684"/>
                </a:stretch>
              </a:blipFill>
            </p:spPr>
            <p:txBody>
              <a:bodyPr/>
              <a:lstStyle/>
              <a:p>
                <a:r>
                  <a:rPr lang="en-US">
                    <a:noFill/>
                  </a:rPr>
                  <a:t> </a:t>
                </a:r>
              </a:p>
            </p:txBody>
          </p:sp>
        </mc:Fallback>
      </mc:AlternateContent>
      <p:sp>
        <p:nvSpPr>
          <p:cNvPr id="3" name="Rectangle 2"/>
          <p:cNvSpPr/>
          <p:nvPr/>
        </p:nvSpPr>
        <p:spPr>
          <a:xfrm>
            <a:off x="74786" y="2575691"/>
            <a:ext cx="9069214" cy="3693319"/>
          </a:xfrm>
          <a:prstGeom prst="rect">
            <a:avLst/>
          </a:prstGeom>
        </p:spPr>
        <p:txBody>
          <a:bodyPr wrap="square">
            <a:spAutoFit/>
          </a:bodyPr>
          <a:lstStyle/>
          <a:p>
            <a:r>
              <a:rPr lang="en-US" b="1" dirty="0"/>
              <a:t>Antimony includes some very </a:t>
            </a:r>
            <a:r>
              <a:rPr lang="en-US" b="1" dirty="0" smtClean="0"/>
              <a:t>useful random number generators: </a:t>
            </a:r>
          </a:p>
          <a:p>
            <a:endParaRPr lang="en-US" b="1" dirty="0"/>
          </a:p>
          <a:p>
            <a:r>
              <a:rPr lang="en-US" dirty="0"/>
              <a:t>normal(mean, </a:t>
            </a:r>
            <a:r>
              <a:rPr lang="en-US" dirty="0" err="1"/>
              <a:t>stddev</a:t>
            </a:r>
            <a:r>
              <a:rPr lang="en-US" dirty="0"/>
              <a:t>), </a:t>
            </a:r>
            <a:r>
              <a:rPr lang="en-US" dirty="0" err="1"/>
              <a:t>truncatedNormal</a:t>
            </a:r>
            <a:r>
              <a:rPr lang="en-US" dirty="0"/>
              <a:t>(mean, </a:t>
            </a:r>
            <a:r>
              <a:rPr lang="en-US" dirty="0" err="1"/>
              <a:t>stddev</a:t>
            </a:r>
            <a:r>
              <a:rPr lang="en-US" dirty="0"/>
              <a:t>, min, max), uniform(min, max), exponential(rate), </a:t>
            </a:r>
            <a:r>
              <a:rPr lang="en-US" dirty="0" err="1"/>
              <a:t>truncatedExponential</a:t>
            </a:r>
            <a:r>
              <a:rPr lang="en-US" dirty="0"/>
              <a:t>(rate, min, max), gamma(shape, scale), </a:t>
            </a:r>
            <a:r>
              <a:rPr lang="en-US" dirty="0" err="1"/>
              <a:t>truncatedGamma</a:t>
            </a:r>
            <a:r>
              <a:rPr lang="en-US" dirty="0"/>
              <a:t>(shape, scale, min, max), </a:t>
            </a:r>
            <a:r>
              <a:rPr lang="en-US" dirty="0" err="1"/>
              <a:t>poisson</a:t>
            </a:r>
            <a:r>
              <a:rPr lang="en-US" dirty="0"/>
              <a:t>(rate), and </a:t>
            </a:r>
            <a:r>
              <a:rPr lang="en-US" dirty="0" err="1"/>
              <a:t>truncatedPoisson</a:t>
            </a:r>
            <a:r>
              <a:rPr lang="en-US" dirty="0"/>
              <a:t>(rate, min, max) </a:t>
            </a:r>
            <a:endParaRPr lang="en-US" b="1" dirty="0"/>
          </a:p>
          <a:p>
            <a:endParaRPr lang="en-US" b="1" dirty="0"/>
          </a:p>
          <a:p>
            <a:r>
              <a:rPr lang="en-US" b="1" dirty="0"/>
              <a:t>Unfortunately, the </a:t>
            </a:r>
            <a:r>
              <a:rPr lang="en-US" b="1" dirty="0" smtClean="0"/>
              <a:t>obvious way to apply these, e.g.</a:t>
            </a:r>
          </a:p>
          <a:p>
            <a:r>
              <a:rPr lang="en-US" b="1" dirty="0"/>
              <a:t>P</a:t>
            </a:r>
            <a:r>
              <a:rPr lang="en-US" b="1" dirty="0" smtClean="0"/>
              <a:t>1:= P0+uniform(0,0.1)</a:t>
            </a:r>
          </a:p>
          <a:p>
            <a:endParaRPr lang="en-US" b="1" dirty="0" smtClean="0"/>
          </a:p>
          <a:p>
            <a:r>
              <a:rPr lang="en-US" b="1" dirty="0" smtClean="0"/>
              <a:t>Doesn’t work</a:t>
            </a:r>
          </a:p>
          <a:p>
            <a:endParaRPr lang="en-US" b="1" dirty="0" smtClean="0"/>
          </a:p>
          <a:p>
            <a:r>
              <a:rPr lang="en-US" b="1" dirty="0" smtClean="0"/>
              <a:t>Try it and explain why you think it doesn’t work</a:t>
            </a:r>
            <a:endParaRPr lang="en-US" dirty="0"/>
          </a:p>
        </p:txBody>
      </p:sp>
    </p:spTree>
    <p:extLst>
      <p:ext uri="{BB962C8B-B14F-4D97-AF65-F5344CB8AC3E}">
        <p14:creationId xmlns:p14="http://schemas.microsoft.com/office/powerpoint/2010/main" val="3513474170"/>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a:t>
            </a:r>
            <a:r>
              <a:rPr lang="en-US" sz="3600" b="1" dirty="0" smtClean="0">
                <a:solidFill>
                  <a:srgbClr val="0000CC"/>
                </a:solidFill>
              </a:rPr>
              <a:t>Random Noise</a:t>
            </a:r>
            <a:endParaRPr lang="en-US" sz="3600" b="1" dirty="0" smtClean="0">
              <a:solidFill>
                <a:srgbClr val="0000CC"/>
              </a:solidFill>
            </a:endParaRP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60055" y="697249"/>
                <a:ext cx="4511944" cy="2031325"/>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smtClean="0"/>
              </a:p>
              <a:p>
                <a:r>
                  <a:rPr lang="en-US" b="1" dirty="0"/>
                  <a:t>Exercise </a:t>
                </a:r>
                <a:r>
                  <a:rPr lang="en-US" b="1" dirty="0" smtClean="0"/>
                  <a:t>5) I asked you to consider the effect of noise on the input or output</a:t>
                </a:r>
              </a:p>
              <a:p>
                <a:endParaRPr lang="en-US" b="1" dirty="0"/>
              </a:p>
            </p:txBody>
          </p:sp>
        </mc:Choice>
        <mc:Fallback xmlns="">
          <p:sp>
            <p:nvSpPr>
              <p:cNvPr id="9" name="Rectangle 8"/>
              <p:cNvSpPr>
                <a:spLocks noRot="1" noChangeAspect="1" noMove="1" noResize="1" noEditPoints="1" noAdjustHandles="1" noChangeArrowheads="1" noChangeShapeType="1" noTextEdit="1"/>
              </p:cNvSpPr>
              <p:nvPr/>
            </p:nvSpPr>
            <p:spPr>
              <a:xfrm>
                <a:off x="60055" y="697249"/>
                <a:ext cx="4511944" cy="2031325"/>
              </a:xfrm>
              <a:prstGeom prst="rect">
                <a:avLst/>
              </a:prstGeom>
              <a:blipFill rotWithShape="0">
                <a:blip r:embed="rId5"/>
                <a:stretch>
                  <a:fillRect l="-1216" t="-1497" r="-2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497213" y="720113"/>
                <a:ext cx="4572000" cy="1811906"/>
              </a:xfrm>
              <a:prstGeom prst="rect">
                <a:avLst/>
              </a:prstGeom>
            </p:spPr>
            <p:txBody>
              <a:bodyPr>
                <a:spAutoFit/>
              </a:bodyPr>
              <a:lstStyle/>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b="1" dirty="0"/>
                  <a:t>AND</a:t>
                </a:r>
                <a:r>
                  <a:rPr lang="en-US" dirty="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4497213" y="720113"/>
                <a:ext cx="4572000" cy="1811906"/>
              </a:xfrm>
              <a:prstGeom prst="rect">
                <a:avLst/>
              </a:prstGeom>
              <a:blipFill rotWithShape="0">
                <a:blip r:embed="rId6"/>
                <a:stretch>
                  <a:fillRect l="-1067" t="-1684"/>
                </a:stretch>
              </a:blipFill>
            </p:spPr>
            <p:txBody>
              <a:bodyPr/>
              <a:lstStyle/>
              <a:p>
                <a:r>
                  <a:rPr lang="en-US">
                    <a:noFill/>
                  </a:rPr>
                  <a:t> </a:t>
                </a:r>
              </a:p>
            </p:txBody>
          </p:sp>
        </mc:Fallback>
      </mc:AlternateContent>
      <p:sp>
        <p:nvSpPr>
          <p:cNvPr id="3" name="Rectangle 2"/>
          <p:cNvSpPr/>
          <p:nvPr/>
        </p:nvSpPr>
        <p:spPr>
          <a:xfrm>
            <a:off x="74786" y="2575691"/>
            <a:ext cx="9069214" cy="3693319"/>
          </a:xfrm>
          <a:prstGeom prst="rect">
            <a:avLst/>
          </a:prstGeom>
        </p:spPr>
        <p:txBody>
          <a:bodyPr wrap="square">
            <a:spAutoFit/>
          </a:bodyPr>
          <a:lstStyle/>
          <a:p>
            <a:r>
              <a:rPr lang="en-US" b="1" dirty="0"/>
              <a:t>Antimony includes some very </a:t>
            </a:r>
            <a:r>
              <a:rPr lang="en-US" b="1" dirty="0" smtClean="0"/>
              <a:t>useful random number generators: </a:t>
            </a:r>
          </a:p>
          <a:p>
            <a:endParaRPr lang="en-US" b="1" dirty="0"/>
          </a:p>
          <a:p>
            <a:r>
              <a:rPr lang="en-US" dirty="0"/>
              <a:t>normal(mean, </a:t>
            </a:r>
            <a:r>
              <a:rPr lang="en-US" dirty="0" err="1"/>
              <a:t>stddev</a:t>
            </a:r>
            <a:r>
              <a:rPr lang="en-US" dirty="0"/>
              <a:t>), </a:t>
            </a:r>
            <a:r>
              <a:rPr lang="en-US" dirty="0" err="1"/>
              <a:t>truncatedNormal</a:t>
            </a:r>
            <a:r>
              <a:rPr lang="en-US" dirty="0"/>
              <a:t>(mean, </a:t>
            </a:r>
            <a:r>
              <a:rPr lang="en-US" dirty="0" err="1"/>
              <a:t>stddev</a:t>
            </a:r>
            <a:r>
              <a:rPr lang="en-US" dirty="0"/>
              <a:t>, min, max), uniform(min, max), exponential(rate), </a:t>
            </a:r>
            <a:r>
              <a:rPr lang="en-US" dirty="0" err="1"/>
              <a:t>truncatedExponential</a:t>
            </a:r>
            <a:r>
              <a:rPr lang="en-US" dirty="0"/>
              <a:t>(rate, min, max), gamma(shape, scale), </a:t>
            </a:r>
            <a:r>
              <a:rPr lang="en-US" dirty="0" err="1"/>
              <a:t>truncatedGamma</a:t>
            </a:r>
            <a:r>
              <a:rPr lang="en-US" dirty="0"/>
              <a:t>(shape, scale, min, max), </a:t>
            </a:r>
            <a:r>
              <a:rPr lang="en-US" dirty="0" err="1"/>
              <a:t>poisson</a:t>
            </a:r>
            <a:r>
              <a:rPr lang="en-US" dirty="0"/>
              <a:t>(rate), and </a:t>
            </a:r>
            <a:r>
              <a:rPr lang="en-US" dirty="0" err="1"/>
              <a:t>truncatedPoisson</a:t>
            </a:r>
            <a:r>
              <a:rPr lang="en-US" dirty="0"/>
              <a:t>(rate, min, max) </a:t>
            </a:r>
            <a:endParaRPr lang="en-US" b="1" dirty="0"/>
          </a:p>
          <a:p>
            <a:endParaRPr lang="en-US" b="1" dirty="0"/>
          </a:p>
          <a:p>
            <a:r>
              <a:rPr lang="en-US" b="1" dirty="0"/>
              <a:t>Unfortunately, the </a:t>
            </a:r>
            <a:r>
              <a:rPr lang="en-US" b="1" dirty="0" smtClean="0"/>
              <a:t>obvious way to apply these, e.g.</a:t>
            </a:r>
          </a:p>
          <a:p>
            <a:r>
              <a:rPr lang="en-US" b="1" dirty="0"/>
              <a:t>P</a:t>
            </a:r>
            <a:r>
              <a:rPr lang="en-US" b="1" dirty="0" smtClean="0"/>
              <a:t>1:= P0+uniform(0,0.1)</a:t>
            </a:r>
          </a:p>
          <a:p>
            <a:endParaRPr lang="en-US" b="1" dirty="0" smtClean="0"/>
          </a:p>
          <a:p>
            <a:r>
              <a:rPr lang="en-US" b="1" dirty="0" smtClean="0"/>
              <a:t>Doesn’t work</a:t>
            </a:r>
            <a:r>
              <a:rPr lang="en-US" b="1" dirty="0"/>
              <a:t> </a:t>
            </a:r>
            <a:r>
              <a:rPr lang="en-US" b="1" dirty="0" smtClean="0"/>
              <a:t>because the integrators use the higher derivatives of the rate function to solve the ODE, each time the function is called it returns a different value so these derivatives are undefined</a:t>
            </a:r>
          </a:p>
        </p:txBody>
      </p:sp>
    </p:spTree>
    <p:extLst>
      <p:ext uri="{BB962C8B-B14F-4D97-AF65-F5344CB8AC3E}">
        <p14:creationId xmlns:p14="http://schemas.microsoft.com/office/powerpoint/2010/main" val="2477546059"/>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a:t>
            </a:r>
            <a:r>
              <a:rPr lang="en-US" sz="3600" b="1" dirty="0" smtClean="0">
                <a:solidFill>
                  <a:srgbClr val="0000CC"/>
                </a:solidFill>
              </a:rPr>
              <a:t>Random Noise</a:t>
            </a:r>
            <a:endParaRPr lang="en-US" sz="3600" b="1" dirty="0" smtClean="0">
              <a:solidFill>
                <a:srgbClr val="0000CC"/>
              </a:solidFill>
            </a:endParaRP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mc:Choice xmlns:a14="http://schemas.microsoft.com/office/drawing/2010/main" Requires="a14">
          <p:sp>
            <p:nvSpPr>
              <p:cNvPr id="3" name="Rectangle 2"/>
              <p:cNvSpPr/>
              <p:nvPr/>
            </p:nvSpPr>
            <p:spPr>
              <a:xfrm>
                <a:off x="216201" y="795264"/>
                <a:ext cx="9069214" cy="4247317"/>
              </a:xfrm>
              <a:prstGeom prst="rect">
                <a:avLst/>
              </a:prstGeom>
            </p:spPr>
            <p:txBody>
              <a:bodyPr wrap="square">
                <a:spAutoFit/>
              </a:bodyPr>
              <a:lstStyle/>
              <a:p>
                <a:r>
                  <a:rPr lang="en-US" dirty="0" smtClean="0"/>
                  <a:t>normal(mean</a:t>
                </a:r>
                <a:r>
                  <a:rPr lang="en-US" dirty="0"/>
                  <a:t>, </a:t>
                </a:r>
                <a:r>
                  <a:rPr lang="en-US" dirty="0" err="1"/>
                  <a:t>stddev</a:t>
                </a:r>
                <a:r>
                  <a:rPr lang="en-US" dirty="0"/>
                  <a:t>), </a:t>
                </a:r>
                <a:r>
                  <a:rPr lang="en-US" dirty="0" err="1"/>
                  <a:t>truncatedNormal</a:t>
                </a:r>
                <a:r>
                  <a:rPr lang="en-US" dirty="0"/>
                  <a:t>(mean, </a:t>
                </a:r>
                <a:r>
                  <a:rPr lang="en-US" dirty="0" err="1"/>
                  <a:t>stddev</a:t>
                </a:r>
                <a:r>
                  <a:rPr lang="en-US" dirty="0"/>
                  <a:t>, min, max), uniform(min, max), exponential(rate), </a:t>
                </a:r>
                <a:r>
                  <a:rPr lang="en-US" dirty="0" err="1"/>
                  <a:t>truncatedExponential</a:t>
                </a:r>
                <a:r>
                  <a:rPr lang="en-US" dirty="0"/>
                  <a:t>(rate, min, max), gamma(shape, scale), </a:t>
                </a:r>
                <a:r>
                  <a:rPr lang="en-US" dirty="0" err="1"/>
                  <a:t>truncatedGamma</a:t>
                </a:r>
                <a:r>
                  <a:rPr lang="en-US" dirty="0"/>
                  <a:t>(shape, scale, min, max), </a:t>
                </a:r>
                <a:r>
                  <a:rPr lang="en-US" dirty="0" err="1"/>
                  <a:t>poisson</a:t>
                </a:r>
                <a:r>
                  <a:rPr lang="en-US" dirty="0"/>
                  <a:t>(rate), and </a:t>
                </a:r>
                <a:r>
                  <a:rPr lang="en-US" dirty="0" err="1"/>
                  <a:t>truncatedPoisson</a:t>
                </a:r>
                <a:r>
                  <a:rPr lang="en-US" dirty="0"/>
                  <a:t>(rate, min, max) </a:t>
                </a:r>
                <a:endParaRPr lang="en-US" b="1" dirty="0"/>
              </a:p>
              <a:p>
                <a:endParaRPr lang="en-US" b="1" dirty="0" smtClean="0"/>
              </a:p>
              <a:p>
                <a:r>
                  <a:rPr lang="en-US" b="1" dirty="0" smtClean="0"/>
                  <a:t>We could integrate repeatedly over small </a:t>
                </a:r>
                <a14:m>
                  <m:oMath xmlns:m="http://schemas.openxmlformats.org/officeDocument/2006/math">
                    <m:r>
                      <a:rPr lang="en-US" b="1" i="0" dirty="0" smtClean="0">
                        <a:latin typeface="Cambria Math" panose="02040503050406030204" pitchFamily="18" charset="0"/>
                      </a:rPr>
                      <m:t>𝚫</m:t>
                    </m:r>
                    <m:r>
                      <a:rPr lang="en-US" b="1" i="1" dirty="0" smtClean="0">
                        <a:latin typeface="Cambria Math" panose="02040503050406030204" pitchFamily="18" charset="0"/>
                      </a:rPr>
                      <m:t>𝒕</m:t>
                    </m:r>
                    <m:r>
                      <a:rPr lang="en-US" b="1" i="1" dirty="0" smtClean="0">
                        <a:latin typeface="Cambria Math" panose="02040503050406030204" pitchFamily="18" charset="0"/>
                      </a:rPr>
                      <m:t> </m:t>
                    </m:r>
                  </m:oMath>
                </a14:m>
                <a:r>
                  <a:rPr lang="en-US" b="1" dirty="0" smtClean="0"/>
                  <a:t>and keep changing the value in Python, but this violates our effort to use a standard specification language</a:t>
                </a:r>
              </a:p>
              <a:p>
                <a:endParaRPr lang="en-US" b="1" dirty="0"/>
              </a:p>
              <a:p>
                <a:r>
                  <a:rPr lang="en-US" b="1" dirty="0" smtClean="0"/>
                  <a:t>Here is my workaround:</a:t>
                </a:r>
              </a:p>
              <a:p>
                <a:r>
                  <a:rPr lang="en-US" b="1" dirty="0"/>
                  <a:t>E1: at </a:t>
                </a:r>
                <a:r>
                  <a:rPr lang="en-US" b="1" dirty="0"/>
                  <a:t>(</a:t>
                </a:r>
                <a:r>
                  <a:rPr lang="en-US" b="1" dirty="0" smtClean="0"/>
                  <a:t>time*10.</a:t>
                </a:r>
                <a:r>
                  <a:rPr lang="en-US" b="1" dirty="0" smtClean="0"/>
                  <a:t>%10</a:t>
                </a:r>
                <a:r>
                  <a:rPr lang="en-US" b="1" dirty="0" smtClean="0"/>
                  <a:t> </a:t>
                </a:r>
                <a:r>
                  <a:rPr lang="en-US" b="1" dirty="0"/>
                  <a:t>&gt; </a:t>
                </a:r>
                <a:r>
                  <a:rPr lang="en-US" b="1" dirty="0" smtClean="0"/>
                  <a:t>5</a:t>
                </a:r>
                <a:r>
                  <a:rPr lang="en-US" b="1" dirty="0"/>
                  <a:t>) : P1A = P1 + uniform(0, 0.5</a:t>
                </a:r>
                <a:r>
                  <a:rPr lang="en-US" b="1" dirty="0" smtClean="0"/>
                  <a:t>);</a:t>
                </a:r>
              </a:p>
              <a:p>
                <a:endParaRPr lang="en-US" b="1" dirty="0"/>
              </a:p>
              <a:p>
                <a:r>
                  <a:rPr lang="en-US" b="1" dirty="0" smtClean="0"/>
                  <a:t>Will change the value of P1A 10 times per unit time</a:t>
                </a:r>
              </a:p>
              <a:p>
                <a:endParaRPr lang="en-US" b="1" dirty="0" smtClean="0"/>
              </a:p>
              <a:p>
                <a:r>
                  <a:rPr lang="en-US" b="1" dirty="0" smtClean="0"/>
                  <a:t>Changing the “100” to another value changes the rate of updating</a:t>
                </a:r>
              </a:p>
              <a:p>
                <a:r>
                  <a:rPr lang="en-US" b="1" dirty="0"/>
                  <a:t>	</a:t>
                </a:r>
                <a:r>
                  <a:rPr lang="en-US" b="1" dirty="0" smtClean="0"/>
                  <a:t>Try it!</a:t>
                </a:r>
                <a:endParaRPr lang="en-US" b="1" dirty="0"/>
              </a:p>
            </p:txBody>
          </p:sp>
        </mc:Choice>
        <mc:Fallback>
          <p:sp>
            <p:nvSpPr>
              <p:cNvPr id="3" name="Rectangle 2"/>
              <p:cNvSpPr>
                <a:spLocks noRot="1" noChangeAspect="1" noMove="1" noResize="1" noEditPoints="1" noAdjustHandles="1" noChangeArrowheads="1" noChangeShapeType="1" noTextEdit="1"/>
              </p:cNvSpPr>
              <p:nvPr/>
            </p:nvSpPr>
            <p:spPr>
              <a:xfrm>
                <a:off x="216201" y="795264"/>
                <a:ext cx="9069214" cy="4247317"/>
              </a:xfrm>
              <a:prstGeom prst="rect">
                <a:avLst/>
              </a:prstGeom>
              <a:blipFill rotWithShape="0">
                <a:blip r:embed="rId5"/>
                <a:stretch>
                  <a:fillRect l="-538" t="-717" b="-1291"/>
                </a:stretch>
              </a:blipFill>
            </p:spPr>
            <p:txBody>
              <a:bodyPr/>
              <a:lstStyle/>
              <a:p>
                <a:r>
                  <a:rPr lang="en-US">
                    <a:noFill/>
                  </a:rPr>
                  <a:t> </a:t>
                </a:r>
              </a:p>
            </p:txBody>
          </p:sp>
        </mc:Fallback>
      </mc:AlternateContent>
      <p:pic>
        <p:nvPicPr>
          <p:cNvPr id="5" name="Picture 4"/>
          <p:cNvPicPr>
            <a:picLocks noChangeAspect="1"/>
          </p:cNvPicPr>
          <p:nvPr/>
        </p:nvPicPr>
        <p:blipFill>
          <a:blip r:embed="rId6"/>
          <a:stretch>
            <a:fillRect/>
          </a:stretch>
        </p:blipFill>
        <p:spPr>
          <a:xfrm>
            <a:off x="5410200" y="4734546"/>
            <a:ext cx="2954298" cy="2233613"/>
          </a:xfrm>
          <a:prstGeom prst="rect">
            <a:avLst/>
          </a:prstGeom>
        </p:spPr>
      </p:pic>
    </p:spTree>
    <p:extLst>
      <p:ext uri="{BB962C8B-B14F-4D97-AF65-F5344CB8AC3E}">
        <p14:creationId xmlns:p14="http://schemas.microsoft.com/office/powerpoint/2010/main" val="157196276"/>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In Class Exercise: </a:t>
            </a:r>
            <a:r>
              <a:rPr lang="en-US" sz="3600" b="1" smtClean="0">
                <a:solidFill>
                  <a:srgbClr val="0000CC"/>
                </a:solidFill>
              </a:rPr>
              <a:t>Random Noise</a:t>
            </a:r>
            <a:endParaRPr lang="en-US" sz="3600" b="1" dirty="0" smtClean="0">
              <a:solidFill>
                <a:srgbClr val="0000CC"/>
              </a:solidFill>
            </a:endParaRP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4786" y="3401953"/>
            <a:ext cx="8994427" cy="1200329"/>
          </a:xfrm>
          <a:prstGeom prst="rect">
            <a:avLst/>
          </a:prstGeom>
        </p:spPr>
        <p:txBody>
          <a:bodyPr wrap="square">
            <a:spAutoFit/>
          </a:bodyPr>
          <a:lstStyle/>
          <a:p>
            <a:endParaRPr lang="en-US" dirty="0" smtClean="0"/>
          </a:p>
          <a:p>
            <a:endParaRPr lang="en-US" dirty="0" smtClean="0"/>
          </a:p>
          <a:p>
            <a:endParaRPr lang="en-US" dirty="0"/>
          </a:p>
          <a:p>
            <a:endParaRPr lang="en-US" dirty="0"/>
          </a:p>
        </p:txBody>
      </p:sp>
      <mc:AlternateContent xmlns:mc="http://schemas.openxmlformats.org/markup-compatibility/2006" xmlns:a14="http://schemas.microsoft.com/office/drawing/2010/main">
        <mc:Choice Requires="a14">
          <p:sp>
            <p:nvSpPr>
              <p:cNvPr id="9" name="Rectangle 8"/>
              <p:cNvSpPr/>
              <p:nvPr/>
            </p:nvSpPr>
            <p:spPr>
              <a:xfrm>
                <a:off x="60055" y="697249"/>
                <a:ext cx="4511944" cy="2031325"/>
              </a:xfrm>
              <a:prstGeom prst="rect">
                <a:avLst/>
              </a:prstGeom>
            </p:spPr>
            <p:txBody>
              <a:bodyPr wrap="square">
                <a:spAutoFit/>
              </a:bodyPr>
              <a:lstStyle/>
              <a:p>
                <a:r>
                  <a:rPr lang="en-US" dirty="0" smtClean="0"/>
                  <a:t>Write a simulation plotting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1</m:t>
                        </m:r>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2</m:t>
                        </m:r>
                      </m:sub>
                    </m:sSub>
                  </m:oMath>
                </a14:m>
                <a:r>
                  <a:rPr lang="en-US" dirty="0" smtClean="0"/>
                  <a:t> and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𝑃</m:t>
                        </m:r>
                      </m:e>
                      <m:sub>
                        <m:r>
                          <a:rPr lang="en-US" i="1" dirty="0" smtClean="0">
                            <a:latin typeface="Cambria Math" panose="02040503050406030204" pitchFamily="18" charset="0"/>
                          </a:rPr>
                          <m:t>3</m:t>
                        </m:r>
                      </m:sub>
                    </m:sSub>
                  </m:oMath>
                </a14:m>
                <a:r>
                  <a:rPr lang="en-US" dirty="0" smtClean="0"/>
                  <a:t> vs </a:t>
                </a:r>
                <a14:m>
                  <m:oMath xmlns:m="http://schemas.openxmlformats.org/officeDocument/2006/math">
                    <m:r>
                      <a:rPr lang="en-US" i="1" dirty="0" smtClean="0">
                        <a:latin typeface="Cambria Math" panose="02040503050406030204" pitchFamily="18" charset="0"/>
                      </a:rPr>
                      <m:t>𝑡</m:t>
                    </m:r>
                  </m:oMath>
                </a14:m>
                <a:r>
                  <a:rPr lang="en-US" dirty="0" smtClean="0"/>
                  <a:t> letting</a:t>
                </a:r>
              </a:p>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𝐾</m:t>
                        </m:r>
                      </m:e>
                      <m:sub>
                        <m:r>
                          <a:rPr lang="en-US" i="1" dirty="0" smtClean="0">
                            <a:latin typeface="Cambria Math" panose="02040503050406030204" pitchFamily="18" charset="0"/>
                          </a:rPr>
                          <m:t>2</m:t>
                        </m:r>
                      </m:sub>
                    </m:sSub>
                    <m:r>
                      <a:rPr lang="en-US" i="1" dirty="0" smtClean="0">
                        <a:latin typeface="Cambria Math" panose="02040503050406030204" pitchFamily="18" charset="0"/>
                      </a:rPr>
                      <m:t>=0.5,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1</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h</m:t>
                        </m:r>
                      </m:e>
                      <m:sub>
                        <m:r>
                          <a:rPr lang="en-US" i="1" dirty="0" smtClean="0">
                            <a:latin typeface="Cambria Math" panose="02040503050406030204" pitchFamily="18" charset="0"/>
                          </a:rPr>
                          <m:t>2</m:t>
                        </m:r>
                      </m:sub>
                    </m:sSub>
                    <m:r>
                      <a:rPr lang="en-US" i="1" dirty="0" smtClean="0">
                        <a:latin typeface="Cambria Math" panose="02040503050406030204" pitchFamily="18" charset="0"/>
                      </a:rPr>
                      <m:t>=4, </m:t>
                    </m:r>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𝑣</m:t>
                        </m:r>
                      </m:e>
                      <m:sub>
                        <m:r>
                          <a:rPr lang="en-US" i="1" dirty="0" err="1" smtClean="0">
                            <a:latin typeface="Cambria Math" panose="02040503050406030204" pitchFamily="18" charset="0"/>
                          </a:rPr>
                          <m:t>𝑚𝑥</m:t>
                        </m:r>
                      </m:sub>
                    </m:sSub>
                    <m:r>
                      <a:rPr lang="en-US"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=0.2</m:t>
                    </m:r>
                  </m:oMath>
                </a14:m>
                <a:r>
                  <a:rPr lang="en-US" dirty="0" smtClean="0"/>
                  <a:t> </a:t>
                </a:r>
              </a:p>
              <a:p>
                <a:endParaRPr lang="en-US" dirty="0" smtClean="0"/>
              </a:p>
              <a:p>
                <a:r>
                  <a:rPr lang="en-US" b="1" dirty="0"/>
                  <a:t>Exercise </a:t>
                </a:r>
                <a:r>
                  <a:rPr lang="en-US" b="1" dirty="0" smtClean="0"/>
                  <a:t>5) I asked you to consider the effect of noise on the input or output</a:t>
                </a:r>
              </a:p>
              <a:p>
                <a:endParaRPr lang="en-US" b="1" dirty="0"/>
              </a:p>
            </p:txBody>
          </p:sp>
        </mc:Choice>
        <mc:Fallback xmlns="">
          <p:sp>
            <p:nvSpPr>
              <p:cNvPr id="9" name="Rectangle 8"/>
              <p:cNvSpPr>
                <a:spLocks noRot="1" noChangeAspect="1" noMove="1" noResize="1" noEditPoints="1" noAdjustHandles="1" noChangeArrowheads="1" noChangeShapeType="1" noTextEdit="1"/>
              </p:cNvSpPr>
              <p:nvPr/>
            </p:nvSpPr>
            <p:spPr>
              <a:xfrm>
                <a:off x="60055" y="697249"/>
                <a:ext cx="4511944" cy="2031325"/>
              </a:xfrm>
              <a:prstGeom prst="rect">
                <a:avLst/>
              </a:prstGeom>
              <a:blipFill rotWithShape="0">
                <a:blip r:embed="rId5"/>
                <a:stretch>
                  <a:fillRect l="-1216" t="-1497" r="-2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497213" y="720113"/>
                <a:ext cx="4572000" cy="1811906"/>
              </a:xfrm>
              <a:prstGeom prst="rect">
                <a:avLst/>
              </a:prstGeom>
            </p:spPr>
            <p:txBody>
              <a:bodyPr>
                <a:spAutoFit/>
              </a:bodyPr>
              <a:lstStyle/>
              <a:p>
                <a:pPr marL="342900" indent="-342900">
                  <a:buAutoNum type="arabicParenR"/>
                </a:pP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1</m:t>
                        </m:r>
                      </m:sub>
                    </m:sSub>
                  </m:oMath>
                </a14:m>
                <a:r>
                  <a:rPr lang="en-US" dirty="0"/>
                  <a:t> </a:t>
                </a:r>
                <a:r>
                  <a:rPr lang="en-US" b="1" dirty="0"/>
                  <a:t>AND</a:t>
                </a:r>
                <a:r>
                  <a:rPr lang="en-US" dirty="0"/>
                  <a:t>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2</m:t>
                        </m:r>
                      </m:sub>
                    </m:sSub>
                  </m:oMath>
                </a14:m>
                <a:r>
                  <a:rPr lang="en-US" dirty="0"/>
                  <a:t> to produce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m:t>
                        </m:r>
                      </m:e>
                      <m:sub>
                        <m:r>
                          <a:rPr lang="en-US" i="1" dirty="0">
                            <a:latin typeface="Cambria Math" panose="02040503050406030204" pitchFamily="18" charset="0"/>
                          </a:rPr>
                          <m:t>3</m:t>
                        </m:r>
                      </m:sub>
                    </m:sSub>
                  </m:oMath>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2</m:t>
                          </m:r>
                        </m:sub>
                      </m:sSub>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num>
                        <m:den>
                          <m:r>
                            <a:rPr lang="en-US" i="1">
                              <a:latin typeface="Cambria Math" panose="02040503050406030204" pitchFamily="18" charset="0"/>
                            </a:rPr>
                            <m:t>𝑑𝑡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𝑚𝑥</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1</m:t>
                                      </m:r>
                                    </m:sub>
                                  </m:sSub>
                                </m:sup>
                              </m:sSubSup>
                            </m:den>
                          </m:f>
                        </m:e>
                      </m:d>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𝐾</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2</m:t>
                                  </m:r>
                                </m:sub>
                                <m:sup>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2</m:t>
                                      </m:r>
                                    </m:sub>
                                  </m:sSub>
                                </m:sup>
                              </m:sSubSup>
                            </m:den>
                          </m:f>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3</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4497213" y="720113"/>
                <a:ext cx="4572000" cy="1811906"/>
              </a:xfrm>
              <a:prstGeom prst="rect">
                <a:avLst/>
              </a:prstGeom>
              <a:blipFill rotWithShape="0">
                <a:blip r:embed="rId6"/>
                <a:stretch>
                  <a:fillRect l="-1067" t="-1684"/>
                </a:stretch>
              </a:blipFill>
            </p:spPr>
            <p:txBody>
              <a:bodyPr/>
              <a:lstStyle/>
              <a:p>
                <a:r>
                  <a:rPr lang="en-US">
                    <a:noFill/>
                  </a:rPr>
                  <a:t> </a:t>
                </a:r>
              </a:p>
            </p:txBody>
          </p:sp>
        </mc:Fallback>
      </mc:AlternateContent>
      <p:sp>
        <p:nvSpPr>
          <p:cNvPr id="3" name="Rectangle 2"/>
          <p:cNvSpPr/>
          <p:nvPr/>
        </p:nvSpPr>
        <p:spPr>
          <a:xfrm>
            <a:off x="74786" y="2575691"/>
            <a:ext cx="9069214" cy="2031325"/>
          </a:xfrm>
          <a:prstGeom prst="rect">
            <a:avLst/>
          </a:prstGeom>
        </p:spPr>
        <p:txBody>
          <a:bodyPr wrap="square">
            <a:spAutoFit/>
          </a:bodyPr>
          <a:lstStyle/>
          <a:p>
            <a:r>
              <a:rPr lang="en-US" b="1" dirty="0" smtClean="0"/>
              <a:t>E1</a:t>
            </a:r>
            <a:r>
              <a:rPr lang="en-US" b="1" dirty="0"/>
              <a:t>: </a:t>
            </a:r>
            <a:r>
              <a:rPr lang="en-US" b="1"/>
              <a:t>at </a:t>
            </a:r>
            <a:r>
              <a:rPr lang="en-US" b="1" smtClean="0"/>
              <a:t>(time*100%10 </a:t>
            </a:r>
            <a:r>
              <a:rPr lang="en-US" b="1"/>
              <a:t>&gt; </a:t>
            </a:r>
            <a:r>
              <a:rPr lang="en-US" b="1" smtClean="0"/>
              <a:t>5</a:t>
            </a:r>
            <a:r>
              <a:rPr lang="en-US" b="1" dirty="0"/>
              <a:t>) : P1A </a:t>
            </a:r>
            <a:r>
              <a:rPr lang="en-US" b="1" dirty="0" smtClean="0"/>
              <a:t>= </a:t>
            </a:r>
            <a:r>
              <a:rPr lang="en-US" b="1" dirty="0"/>
              <a:t>P1 + uniform(0, 0.5</a:t>
            </a:r>
            <a:r>
              <a:rPr lang="en-US" b="1" dirty="0" smtClean="0"/>
              <a:t>);</a:t>
            </a:r>
          </a:p>
          <a:p>
            <a:endParaRPr lang="en-US" b="1" dirty="0"/>
          </a:p>
          <a:p>
            <a:r>
              <a:rPr lang="en-US" b="1" dirty="0" smtClean="0"/>
              <a:t>In your homework, try comparing the SD of the input noise to the SD of the output noise and check if the noise shifts the mean of the signal</a:t>
            </a:r>
          </a:p>
          <a:p>
            <a:endParaRPr lang="en-US" b="1" dirty="0"/>
          </a:p>
          <a:p>
            <a:r>
              <a:rPr lang="en-US" b="1" dirty="0" smtClean="0"/>
              <a:t>In this case you better compare P1A=P1+0.25 to P1A </a:t>
            </a:r>
            <a:r>
              <a:rPr lang="en-US" b="1" dirty="0"/>
              <a:t>= P1 + uniform(0, 0.5</a:t>
            </a:r>
            <a:r>
              <a:rPr lang="en-US" b="1" dirty="0" smtClean="0"/>
              <a:t>) !</a:t>
            </a:r>
          </a:p>
          <a:p>
            <a:endParaRPr lang="en-US" b="1" dirty="0" smtClean="0"/>
          </a:p>
        </p:txBody>
      </p:sp>
    </p:spTree>
    <p:extLst>
      <p:ext uri="{BB962C8B-B14F-4D97-AF65-F5344CB8AC3E}">
        <p14:creationId xmlns:p14="http://schemas.microsoft.com/office/powerpoint/2010/main" val="328809313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0" y="12700"/>
            <a:ext cx="9144000" cy="825500"/>
          </a:xfrm>
        </p:spPr>
        <p:txBody>
          <a:bodyPr>
            <a:noAutofit/>
          </a:bodyPr>
          <a:lstStyle/>
          <a:p>
            <a:pPr eaLnBrk="1" hangingPunct="1"/>
            <a:r>
              <a:rPr lang="en-US" sz="3600" b="1" dirty="0" smtClean="0">
                <a:solidFill>
                  <a:srgbClr val="0000CC"/>
                </a:solidFill>
              </a:rPr>
              <a:t>Last Time: Equilibrium Approximation</a:t>
            </a:r>
          </a:p>
        </p:txBody>
      </p:sp>
      <p:sp>
        <p:nvSpPr>
          <p:cNvPr id="2" name="Rectangle 1"/>
          <p:cNvSpPr/>
          <p:nvPr/>
        </p:nvSpPr>
        <p:spPr>
          <a:xfrm>
            <a:off x="0" y="685800"/>
            <a:ext cx="9144000" cy="2246769"/>
          </a:xfrm>
          <a:prstGeom prst="rect">
            <a:avLst/>
          </a:prstGeom>
        </p:spPr>
        <p:txBody>
          <a:bodyPr wrap="square">
            <a:spAutoFit/>
          </a:bodyPr>
          <a:lstStyle/>
          <a:p>
            <a:endParaRPr lang="en-US" sz="2000" dirty="0">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 </a:t>
            </a:r>
            <a:endParaRPr lang="en-US" sz="2000" dirty="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a:sym typeface="Symbol" panose="05050102010706020507" pitchFamily="18" charset="2"/>
            </a:endParaRPr>
          </a:p>
        </p:txBody>
      </p:sp>
      <p:sp>
        <p:nvSpPr>
          <p:cNvPr id="3" name="Rectangle 2"/>
          <p:cNvSpPr/>
          <p:nvPr/>
        </p:nvSpPr>
        <p:spPr>
          <a:xfrm>
            <a:off x="0" y="3393590"/>
            <a:ext cx="9144000" cy="646331"/>
          </a:xfrm>
          <a:prstGeom prst="rect">
            <a:avLst/>
          </a:prstGeom>
        </p:spPr>
        <p:txBody>
          <a:bodyPr wrap="square">
            <a:spAutoFit/>
          </a:bodyPr>
          <a:lstStyle/>
          <a:p>
            <a:endParaRPr lang="en-US" dirty="0" smtClean="0"/>
          </a:p>
          <a:p>
            <a:endParaRPr lang="en-US" dirty="0"/>
          </a:p>
        </p:txBody>
      </p:sp>
      <mc:AlternateContent xmlns:mc="http://schemas.openxmlformats.org/markup-compatibility/2006" xmlns:a14="http://schemas.microsoft.com/office/drawing/2010/main">
        <mc:Choice Requires="a14">
          <p:sp>
            <p:nvSpPr>
              <p:cNvPr id="12" name="Rectangle 11"/>
              <p:cNvSpPr/>
              <p:nvPr/>
            </p:nvSpPr>
            <p:spPr>
              <a:xfrm>
                <a:off x="609600" y="732368"/>
                <a:ext cx="8534400" cy="6015173"/>
              </a:xfrm>
              <a:prstGeom prst="rect">
                <a:avLst/>
              </a:prstGeom>
            </p:spPr>
            <p:txBody>
              <a:bodyPr wrap="square">
                <a:spAutoFit/>
              </a:bodyPr>
              <a:lstStyle/>
              <a:p>
                <a:r>
                  <a:rPr lang="en-US" sz="2400" b="0" dirty="0" smtClean="0">
                    <a:ea typeface="Cambria Math" panose="02040503050406030204" pitchFamily="18" charset="0"/>
                    <a:sym typeface="Symbol" panose="05050102010706020507" pitchFamily="18" charset="2"/>
                  </a:rPr>
                  <a:t>Consider </a:t>
                </a:r>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sym typeface="Symbol" panose="05050102010706020507" pitchFamily="18" charset="2"/>
                        </a:rPr>
                        <m:t>𝐸</m:t>
                      </m:r>
                      <m:r>
                        <a:rPr lang="en-US" sz="2400" b="0" i="1" smtClean="0">
                          <a:latin typeface="Cambria Math" panose="02040503050406030204" pitchFamily="18" charset="0"/>
                          <a:ea typeface="Cambria Math" panose="02040503050406030204" pitchFamily="18" charset="0"/>
                          <a:sym typeface="Symbol" panose="05050102010706020507" pitchFamily="18" charset="2"/>
                        </a:rPr>
                        <m:t>+</m:t>
                      </m:r>
                      <m:r>
                        <a:rPr lang="en-US" sz="2400" b="0" i="1" smtClean="0">
                          <a:latin typeface="Cambria Math" panose="02040503050406030204" pitchFamily="18" charset="0"/>
                          <a:ea typeface="Cambria Math" panose="02040503050406030204" pitchFamily="18" charset="0"/>
                          <a:sym typeface="Symbol" panose="05050102010706020507" pitchFamily="18" charset="2"/>
                        </a:rPr>
                        <m:t>𝑛𝑆</m:t>
                      </m:r>
                      <m:m>
                        <m:mPr>
                          <m:mcs>
                            <m:mc>
                              <m:mcPr>
                                <m:count m:val="1"/>
                                <m:mcJc m:val="center"/>
                              </m:mcPr>
                            </m:mc>
                          </m:mcs>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mPr>
                        <m:mr>
                          <m:e>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m:rPr>
                                    <m:brk m:alnAt="7"/>
                                  </m:rP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𝑓</m:t>
                                </m:r>
                              </m:sub>
                            </m:sSub>
                          </m:e>
                        </m:mr>
                        <m:mr>
                          <m:e>
                            <m:r>
                              <a:rPr lang="en-US" sz="2400" i="1">
                                <a:latin typeface="Cambria Math" panose="02040503050406030204" pitchFamily="18" charset="0"/>
                                <a:ea typeface="Cambria Math" panose="02040503050406030204" pitchFamily="18" charset="0"/>
                                <a:sym typeface="Symbol" panose="05050102010706020507" pitchFamily="18" charset="2"/>
                              </a:rPr>
                              <m:t>⇄</m:t>
                            </m:r>
                          </m:e>
                        </m:mr>
                        <m:mr>
                          <m:e>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sub>
                            </m:sSub>
                          </m:e>
                        </m:mr>
                      </m:m>
                      <m:r>
                        <a:rPr lang="en-US" sz="2400" b="0" i="1" smtClean="0">
                          <a:latin typeface="Cambria Math" panose="02040503050406030204" pitchFamily="18" charset="0"/>
                          <a:ea typeface="Cambria Math" panose="02040503050406030204" pitchFamily="18" charset="0"/>
                          <a:sym typeface="Symbol" panose="05050102010706020507" pitchFamily="18" charset="2"/>
                        </a:rPr>
                        <m:t>𝐸</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𝑆</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𝑛</m:t>
                          </m:r>
                        </m:sub>
                      </m:sSub>
                      <m:groupChr>
                        <m:groupChrPr>
                          <m:chr m:val="→"/>
                          <m:vertJc m:val="bot"/>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groupChrPr>
                        <m:e>
                          <m:r>
                            <m:rPr>
                              <m:brk m:alnAt="2"/>
                            </m:rP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e>
                      </m:groupChr>
                      <m:r>
                        <a:rPr lang="en-US" sz="2400" b="0" i="1" smtClean="0">
                          <a:latin typeface="Cambria Math" panose="02040503050406030204" pitchFamily="18" charset="0"/>
                          <a:ea typeface="Cambria Math" panose="02040503050406030204" pitchFamily="18" charset="0"/>
                          <a:sym typeface="Symbol" panose="05050102010706020507" pitchFamily="18" charset="2"/>
                        </a:rPr>
                        <m:t>𝐸</m:t>
                      </m:r>
                      <m:r>
                        <a:rPr lang="en-US" sz="2400" b="0" i="1" smtClean="0">
                          <a:latin typeface="Cambria Math" panose="02040503050406030204" pitchFamily="18" charset="0"/>
                          <a:ea typeface="Cambria Math" panose="02040503050406030204" pitchFamily="18" charset="0"/>
                          <a:sym typeface="Symbol" panose="05050102010706020507" pitchFamily="18" charset="2"/>
                        </a:rPr>
                        <m:t>+</m:t>
                      </m:r>
                      <m:r>
                        <a:rPr lang="en-US" sz="2400" b="0" i="1" smtClean="0">
                          <a:latin typeface="Cambria Math" panose="02040503050406030204" pitchFamily="18" charset="0"/>
                          <a:ea typeface="Cambria Math" panose="02040503050406030204" pitchFamily="18" charset="0"/>
                          <a:sym typeface="Symbol" panose="05050102010706020507" pitchFamily="18" charset="2"/>
                        </a:rPr>
                        <m:t>𝑃</m:t>
                      </m:r>
                    </m:oMath>
                  </m:oMathPara>
                </a14:m>
                <a:endParaRPr lang="en-US" sz="2400" b="0" dirty="0" smtClean="0">
                  <a:latin typeface="Cambria Math"/>
                  <a:ea typeface="Cambria Math" panose="02040503050406030204" pitchFamily="18" charset="0"/>
                  <a:sym typeface="Symbol" panose="05050102010706020507" pitchFamily="18" charset="2"/>
                </a:endParaRPr>
              </a:p>
              <a:p>
                <a:r>
                  <a:rPr lang="en-US" sz="2400" b="0" dirty="0" smtClean="0">
                    <a:latin typeface="Cambria Math"/>
                    <a:ea typeface="Cambria Math" panose="02040503050406030204" pitchFamily="18" charset="0"/>
                    <a:sym typeface="Symbol" panose="05050102010706020507" pitchFamily="18" charset="2"/>
                  </a:rPr>
                  <a:t>If </a:t>
                </a:r>
                <a14:m>
                  <m:oMath xmlns:m="http://schemas.openxmlformats.org/officeDocument/2006/math">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r>
                      <a:rPr lang="en-US"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𝑓</m:t>
                        </m:r>
                      </m:sub>
                    </m:sSub>
                    <m:r>
                      <a:rPr lang="en-US" sz="2400" b="0" i="1" smtClean="0">
                        <a:latin typeface="Cambria Math" panose="02040503050406030204" pitchFamily="18" charset="0"/>
                        <a:ea typeface="Cambria Math" panose="02040503050406030204" pitchFamily="18" charset="0"/>
                        <a:sym typeface="Symbol" panose="05050102010706020507" pitchFamily="18" charset="2"/>
                      </a:rPr>
                      <m:t>, </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sub>
                    </m:sSub>
                  </m:oMath>
                </a14:m>
                <a:r>
                  <a:rPr lang="en-US" sz="2400" b="1" dirty="0" smtClean="0">
                    <a:latin typeface="Cambria Math"/>
                    <a:ea typeface="Cambria Math" panose="02040503050406030204" pitchFamily="18" charset="0"/>
                    <a:sym typeface="Symbol" panose="05050102010706020507" pitchFamily="18" charset="2"/>
                  </a:rPr>
                  <a:t> </a:t>
                </a:r>
                <a:r>
                  <a:rPr lang="en-US" sz="2400" dirty="0">
                    <a:latin typeface="Cambria Math"/>
                    <a:ea typeface="Cambria Math" panose="02040503050406030204" pitchFamily="18" charset="0"/>
                    <a:sym typeface="Symbol" panose="05050102010706020507" pitchFamily="18" charset="2"/>
                  </a:rPr>
                  <a:t>the forward and reverse rates in the first reaction roughly </a:t>
                </a:r>
                <a:r>
                  <a:rPr lang="en-US" sz="2400" dirty="0" smtClean="0">
                    <a:latin typeface="Cambria Math"/>
                    <a:ea typeface="Cambria Math" panose="02040503050406030204" pitchFamily="18" charset="0"/>
                    <a:sym typeface="Symbol" panose="05050102010706020507" pitchFamily="18" charset="2"/>
                  </a:rPr>
                  <a:t>balance, so make the </a:t>
                </a:r>
                <a:r>
                  <a:rPr lang="en-US" sz="2400" b="1" dirty="0" smtClean="0">
                    <a:latin typeface="Cambria Math"/>
                    <a:ea typeface="Cambria Math" panose="02040503050406030204" pitchFamily="18" charset="0"/>
                    <a:sym typeface="Symbol" panose="05050102010706020507" pitchFamily="18" charset="2"/>
                  </a:rPr>
                  <a:t>equilibrium approximation</a:t>
                </a:r>
              </a:p>
              <a:p>
                <a:endParaRPr lang="en-US" sz="2000" i="1" dirty="0">
                  <a:latin typeface="Cambria Math" panose="02040503050406030204" pitchFamily="18" charset="0"/>
                  <a:sym typeface="Symbol" panose="05050102010706020507" pitchFamily="18" charset="2"/>
                </a:endParaRPr>
              </a:p>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𝑣</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𝑓</m:t>
                          </m:r>
                        </m:sub>
                      </m:sSub>
                      <m:r>
                        <a:rPr lang="en-US"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𝑓</m:t>
                          </m:r>
                        </m:sub>
                      </m:sSub>
                      <m:d>
                        <m:dPr>
                          <m:begChr m:val="["/>
                          <m:endChr m:val="]"/>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dPr>
                        <m:e>
                          <m:r>
                            <a:rPr lang="en-US" sz="2400" b="0" i="1" smtClean="0">
                              <a:latin typeface="Cambria Math" panose="02040503050406030204" pitchFamily="18" charset="0"/>
                              <a:ea typeface="Cambria Math" panose="02040503050406030204" pitchFamily="18" charset="0"/>
                              <a:sym typeface="Symbol" panose="05050102010706020507" pitchFamily="18" charset="2"/>
                            </a:rPr>
                            <m:t>𝐸</m:t>
                          </m:r>
                        </m:e>
                      </m:d>
                      <m:sSup>
                        <m:sSup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pPr>
                        <m:e>
                          <m:d>
                            <m:dPr>
                              <m:begChr m:val="["/>
                              <m:endChr m:val="]"/>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dPr>
                            <m:e>
                              <m:r>
                                <a:rPr lang="en-US" sz="2400" b="0" i="1" smtClean="0">
                                  <a:latin typeface="Cambria Math" panose="02040503050406030204" pitchFamily="18" charset="0"/>
                                  <a:ea typeface="Cambria Math" panose="02040503050406030204" pitchFamily="18" charset="0"/>
                                  <a:sym typeface="Symbol" panose="05050102010706020507" pitchFamily="18" charset="2"/>
                                </a:rPr>
                                <m:t>𝑆</m:t>
                              </m:r>
                            </m:e>
                          </m:d>
                        </m:e>
                        <m:sup>
                          <m:r>
                            <a:rPr lang="en-US" sz="2400" b="0" i="1" smtClean="0">
                              <a:latin typeface="Cambria Math" panose="02040503050406030204" pitchFamily="18" charset="0"/>
                              <a:ea typeface="Cambria Math" panose="02040503050406030204" pitchFamily="18" charset="0"/>
                              <a:sym typeface="Symbol" panose="05050102010706020507" pitchFamily="18" charset="2"/>
                            </a:rPr>
                            <m:t>𝑛</m:t>
                          </m:r>
                        </m:sup>
                      </m:sSup>
                      <m:r>
                        <a:rPr lang="en-US"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𝑣</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sub>
                      </m:sSub>
                      <m:r>
                        <a:rPr lang="en-US"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sub>
                      </m:sSub>
                      <m:r>
                        <a:rPr lang="en-US" sz="2400" b="0" i="1" smtClean="0">
                          <a:latin typeface="Cambria Math" panose="02040503050406030204" pitchFamily="18" charset="0"/>
                          <a:ea typeface="Cambria Math" panose="02040503050406030204" pitchFamily="18" charset="0"/>
                          <a:sym typeface="Symbol" panose="05050102010706020507" pitchFamily="18" charset="2"/>
                        </a:rPr>
                        <m:t>[</m:t>
                      </m:r>
                      <m:r>
                        <a:rPr lang="en-US" sz="2400" b="0" i="1" smtClean="0">
                          <a:latin typeface="Cambria Math" panose="02040503050406030204" pitchFamily="18" charset="0"/>
                          <a:ea typeface="Cambria Math" panose="02040503050406030204" pitchFamily="18" charset="0"/>
                          <a:sym typeface="Symbol" panose="05050102010706020507" pitchFamily="18" charset="2"/>
                        </a:rPr>
                        <m:t>𝐸</m:t>
                      </m:r>
                      <m:sSub>
                        <m:sSubPr>
                          <m:ctrlPr>
                            <a:rPr lang="en-US"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n-US" sz="2400" b="0" i="1" smtClean="0">
                              <a:latin typeface="Cambria Math" panose="02040503050406030204" pitchFamily="18" charset="0"/>
                              <a:ea typeface="Cambria Math" panose="02040503050406030204" pitchFamily="18" charset="0"/>
                              <a:sym typeface="Symbol" panose="05050102010706020507" pitchFamily="18" charset="2"/>
                            </a:rPr>
                            <m:t>𝑆</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𝑛</m:t>
                          </m:r>
                        </m:sub>
                      </m:sSub>
                      <m:r>
                        <a:rPr lang="en-US" sz="2400" b="0" i="1" smtClean="0">
                          <a:latin typeface="Cambria Math" panose="02040503050406030204" pitchFamily="18" charset="0"/>
                          <a:ea typeface="Cambria Math" panose="02040503050406030204" pitchFamily="18" charset="0"/>
                          <a:sym typeface="Symbol" panose="05050102010706020507" pitchFamily="18" charset="2"/>
                        </a:rPr>
                        <m:t>]</m:t>
                      </m:r>
                    </m:oMath>
                  </m:oMathPara>
                </a14:m>
                <a:endParaRPr lang="en-US" sz="2400" dirty="0" smtClean="0">
                  <a:latin typeface="Cambria Math" panose="02040503050406030204" pitchFamily="18" charset="0"/>
                  <a:ea typeface="Cambria Math" panose="02040503050406030204" pitchFamily="18" charset="0"/>
                  <a:sym typeface="Symbol" panose="05050102010706020507" pitchFamily="18" charset="2"/>
                </a:endParaRPr>
              </a:p>
              <a:p>
                <a:endParaRPr lang="en-US" sz="2400" dirty="0" smtClean="0">
                  <a:latin typeface="Cambria Math" panose="02040503050406030204" pitchFamily="18" charset="0"/>
                  <a:ea typeface="Cambria Math" panose="02040503050406030204" pitchFamily="18" charset="0"/>
                  <a:sym typeface="Symbol" panose="05050102010706020507" pitchFamily="18" charset="2"/>
                </a:endParaRPr>
              </a:p>
              <a:p>
                <a:r>
                  <a:rPr lang="en-US" sz="2400" dirty="0" smtClean="0">
                    <a:latin typeface="Cambria Math" panose="02040503050406030204" pitchFamily="18" charset="0"/>
                    <a:ea typeface="Cambria Math" panose="02040503050406030204" pitchFamily="18" charset="0"/>
                    <a:sym typeface="Symbol" panose="05050102010706020507" pitchFamily="18" charset="2"/>
                  </a:rPr>
                  <a:t>Define the </a:t>
                </a:r>
                <a:r>
                  <a:rPr lang="en-US" sz="2400" b="1" dirty="0" smtClean="0">
                    <a:latin typeface="Cambria Math" panose="02040503050406030204" pitchFamily="18" charset="0"/>
                    <a:ea typeface="Cambria Math" panose="02040503050406030204" pitchFamily="18" charset="0"/>
                    <a:sym typeface="Symbol" panose="05050102010706020507" pitchFamily="18" charset="2"/>
                  </a:rPr>
                  <a:t>Hill constant</a:t>
                </a:r>
                <a:r>
                  <a:rPr lang="en-US" sz="2400" dirty="0" smtClean="0">
                    <a:latin typeface="Cambria Math" panose="02040503050406030204" pitchFamily="18" charset="0"/>
                    <a:ea typeface="Cambria Math" panose="02040503050406030204" pitchFamily="18" charset="0"/>
                    <a:sym typeface="Symbol" panose="05050102010706020507" pitchFamily="18" charset="2"/>
                  </a:rPr>
                  <a:t>, the concentration of </a:t>
                </a:r>
                <a14:m>
                  <m:oMath xmlns:m="http://schemas.openxmlformats.org/officeDocument/2006/math">
                    <m:r>
                      <a:rPr lang="en-US" sz="2400" i="1" dirty="0" smtClean="0">
                        <a:latin typeface="Cambria Math" panose="02040503050406030204" pitchFamily="18" charset="0"/>
                        <a:ea typeface="Cambria Math" panose="02040503050406030204" pitchFamily="18" charset="0"/>
                        <a:sym typeface="Symbol" panose="05050102010706020507" pitchFamily="18" charset="2"/>
                      </a:rPr>
                      <m:t>𝑆</m:t>
                    </m:r>
                  </m:oMath>
                </a14:m>
                <a:r>
                  <a:rPr lang="en-US" sz="2400" dirty="0" smtClean="0">
                    <a:latin typeface="Cambria Math" panose="02040503050406030204" pitchFamily="18" charset="0"/>
                    <a:ea typeface="Cambria Math" panose="02040503050406030204" pitchFamily="18" charset="0"/>
                    <a:sym typeface="Symbol" panose="05050102010706020507" pitchFamily="18" charset="2"/>
                  </a:rPr>
                  <a:t> where the reaction occurs at half its maximum velocity </a:t>
                </a:r>
              </a:p>
              <a:p>
                <a:pP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pitchFamily="18" charset="0"/>
                              <a:ea typeface="Cambria Math"/>
                              <a:sym typeface="Symbol"/>
                            </a:rPr>
                          </m:ctrlPr>
                        </m:sSubSupPr>
                        <m:e>
                          <m:r>
                            <a:rPr lang="en-US" sz="2400" i="1">
                              <a:latin typeface="Cambria Math"/>
                              <a:ea typeface="Cambria Math"/>
                            </a:rPr>
                            <m:t>𝐾</m:t>
                          </m:r>
                        </m:e>
                        <m:sub>
                          <m:r>
                            <a:rPr lang="en-US" sz="2400" i="1">
                              <a:latin typeface="Cambria Math"/>
                              <a:ea typeface="Cambria Math"/>
                            </a:rPr>
                            <m:t>𝑑</m:t>
                          </m:r>
                        </m:sub>
                        <m:sup>
                          <m:r>
                            <a:rPr lang="en-US" sz="2400" i="1">
                              <a:latin typeface="Cambria Math"/>
                              <a:ea typeface="Cambria Math"/>
                            </a:rPr>
                            <m:t>𝑛</m:t>
                          </m:r>
                        </m:sup>
                      </m:sSubSup>
                      <m:r>
                        <a:rPr lang="en-US" sz="2400" b="0" i="1" smtClean="0">
                          <a:latin typeface="Cambria Math" panose="02040503050406030204" pitchFamily="18" charset="0"/>
                          <a:ea typeface="Cambria Math"/>
                        </a:rPr>
                        <m:t>≡</m:t>
                      </m:r>
                      <m:f>
                        <m:fPr>
                          <m:ctrlPr>
                            <a:rPr lang="en-US" sz="2400" i="1">
                              <a:latin typeface="Cambria Math" panose="02040503050406030204" pitchFamily="18" charset="0"/>
                              <a:ea typeface="Cambria Math"/>
                              <a:sym typeface="Symbol"/>
                            </a:rPr>
                          </m:ctrlPr>
                        </m:fPr>
                        <m:num>
                          <m:d>
                            <m:dPr>
                              <m:begChr m:val="["/>
                              <m:endChr m:val="]"/>
                              <m:ctrlPr>
                                <a:rPr lang="en-US" sz="2400" i="1">
                                  <a:latin typeface="Cambria Math" panose="02040503050406030204" pitchFamily="18" charset="0"/>
                                  <a:ea typeface="Cambria Math"/>
                                </a:rPr>
                              </m:ctrlPr>
                            </m:dPr>
                            <m:e>
                              <m:r>
                                <a:rPr lang="en-US" sz="2400" i="1">
                                  <a:latin typeface="Cambria Math" panose="02040503050406030204" pitchFamily="18" charset="0"/>
                                  <a:ea typeface="Cambria Math"/>
                                </a:rPr>
                                <m:t>𝐸</m:t>
                              </m:r>
                            </m:e>
                          </m:d>
                          <m:sSup>
                            <m:sSupPr>
                              <m:ctrlPr>
                                <a:rPr lang="en-US" sz="2400" i="1">
                                  <a:latin typeface="Cambria Math" panose="02040503050406030204" pitchFamily="18" charset="0"/>
                                  <a:ea typeface="Cambria Math"/>
                                  <a:sym typeface="Symbol"/>
                                </a:rPr>
                              </m:ctrlPr>
                            </m:sSupPr>
                            <m:e>
                              <m:d>
                                <m:dPr>
                                  <m:begChr m:val="["/>
                                  <m:endChr m:val="]"/>
                                  <m:ctrlPr>
                                    <a:rPr lang="en-US" sz="2400" i="1">
                                      <a:latin typeface="Cambria Math" panose="02040503050406030204" pitchFamily="18" charset="0"/>
                                      <a:ea typeface="Cambria Math"/>
                                      <a:sym typeface="Symbol"/>
                                    </a:rPr>
                                  </m:ctrlPr>
                                </m:dPr>
                                <m:e>
                                  <m:r>
                                    <a:rPr lang="en-US" sz="2400" i="1">
                                      <a:latin typeface="Cambria Math" panose="02040503050406030204" pitchFamily="18" charset="0"/>
                                      <a:ea typeface="Cambria Math"/>
                                      <a:sym typeface="Symbol"/>
                                    </a:rPr>
                                    <m:t>𝑆</m:t>
                                  </m:r>
                                </m:e>
                              </m:d>
                            </m:e>
                            <m:sup>
                              <m:r>
                                <a:rPr lang="en-US" sz="2400" i="1">
                                  <a:latin typeface="Cambria Math"/>
                                  <a:ea typeface="Cambria Math"/>
                                </a:rPr>
                                <m:t>𝑛</m:t>
                              </m:r>
                            </m:sup>
                          </m:sSup>
                        </m:num>
                        <m:den>
                          <m:d>
                            <m:dPr>
                              <m:begChr m:val="["/>
                              <m:endChr m:val="]"/>
                              <m:ctrlPr>
                                <a:rPr lang="en-US" sz="2400" i="1">
                                  <a:latin typeface="Cambria Math" panose="02040503050406030204" pitchFamily="18" charset="0"/>
                                  <a:ea typeface="Cambria Math"/>
                                </a:rPr>
                              </m:ctrlPr>
                            </m:dPr>
                            <m:e>
                              <m:r>
                                <a:rPr lang="en-US" sz="2400" i="1">
                                  <a:latin typeface="Cambria Math" panose="02040503050406030204" pitchFamily="18" charset="0"/>
                                  <a:ea typeface="Cambria Math"/>
                                </a:rPr>
                                <m:t>𝐸</m:t>
                              </m:r>
                              <m:sSub>
                                <m:sSubPr>
                                  <m:ctrlPr>
                                    <a:rPr lang="en-US" sz="2400" i="1">
                                      <a:latin typeface="Cambria Math" panose="02040503050406030204" pitchFamily="18" charset="0"/>
                                      <a:ea typeface="Cambria Math"/>
                                      <a:sym typeface="Symbol"/>
                                    </a:rPr>
                                  </m:ctrlPr>
                                </m:sSubPr>
                                <m:e>
                                  <m:r>
                                    <a:rPr lang="en-US" sz="2400" i="1">
                                      <a:latin typeface="Cambria Math" panose="02040503050406030204" pitchFamily="18" charset="0"/>
                                      <a:ea typeface="Cambria Math"/>
                                      <a:sym typeface="Symbol"/>
                                    </a:rPr>
                                    <m:t>𝑆</m:t>
                                  </m:r>
                                </m:e>
                                <m:sub>
                                  <m:r>
                                    <a:rPr lang="en-US" sz="2400" i="1">
                                      <a:latin typeface="Cambria Math"/>
                                      <a:ea typeface="Cambria Math"/>
                                      <a:sym typeface="Symbol"/>
                                    </a:rPr>
                                    <m:t>𝑛</m:t>
                                  </m:r>
                                </m:sub>
                              </m:sSub>
                            </m:e>
                          </m:d>
                        </m:den>
                      </m:f>
                      <m:r>
                        <a:rPr lang="en-US" sz="2400" i="1">
                          <a:latin typeface="Cambria Math"/>
                          <a:ea typeface="Cambria Math"/>
                        </a:rPr>
                        <m:t>=</m:t>
                      </m:r>
                      <m:f>
                        <m:fPr>
                          <m:ctrlPr>
                            <a:rPr lang="en-US" sz="2400" b="0" i="1" smtClean="0">
                              <a:latin typeface="Cambria Math" panose="02040503050406030204" pitchFamily="18" charset="0"/>
                              <a:ea typeface="Cambria Math"/>
                              <a:sym typeface="Symbol"/>
                            </a:rPr>
                          </m:ctrlPr>
                        </m:fPr>
                        <m:num>
                          <m:sSub>
                            <m:sSubPr>
                              <m:ctrlPr>
                                <a:rPr lang="en-US" sz="2400" b="0" i="1" smtClean="0">
                                  <a:latin typeface="Cambria Math" panose="02040503050406030204" pitchFamily="18" charset="0"/>
                                  <a:ea typeface="Cambria Math"/>
                                  <a:sym typeface="Symbol"/>
                                </a:rPr>
                              </m:ctrlPr>
                            </m:sSubPr>
                            <m:e>
                              <m:r>
                                <a:rPr lang="en-US" sz="2400" b="0" i="1" smtClean="0">
                                  <a:latin typeface="Cambria Math" panose="02040503050406030204" pitchFamily="18" charset="0"/>
                                  <a:ea typeface="Cambria Math"/>
                                </a:rPr>
                                <m:t>𝑘</m:t>
                              </m:r>
                            </m:e>
                            <m:sub>
                              <m:r>
                                <a:rPr lang="en-US" sz="2400" b="0" i="1" smtClean="0">
                                  <a:latin typeface="Cambria Math" panose="02040503050406030204" pitchFamily="18" charset="0"/>
                                  <a:ea typeface="Cambria Math"/>
                                </a:rPr>
                                <m:t>𝑓</m:t>
                              </m:r>
                            </m:sub>
                          </m:sSub>
                        </m:num>
                        <m:den>
                          <m:sSub>
                            <m:sSubPr>
                              <m:ctrlPr>
                                <a:rPr lang="en-US" sz="2400" b="0" i="1" smtClean="0">
                                  <a:latin typeface="Cambria Math" panose="02040503050406030204" pitchFamily="18" charset="0"/>
                                  <a:ea typeface="Cambria Math"/>
                                </a:rPr>
                              </m:ctrlPr>
                            </m:sSubPr>
                            <m:e>
                              <m:r>
                                <a:rPr lang="en-US" sz="2400" b="0" i="1" smtClean="0">
                                  <a:latin typeface="Cambria Math" panose="02040503050406030204" pitchFamily="18" charset="0"/>
                                  <a:ea typeface="Cambria Math"/>
                                </a:rPr>
                                <m:t>𝑘</m:t>
                              </m:r>
                            </m:e>
                            <m:sub>
                              <m:r>
                                <a:rPr lang="en-US" sz="2400" b="0" i="1" smtClean="0">
                                  <a:latin typeface="Cambria Math" panose="02040503050406030204" pitchFamily="18" charset="0"/>
                                  <a:ea typeface="Cambria Math"/>
                                </a:rPr>
                                <m:t>𝑟</m:t>
                              </m:r>
                            </m:sub>
                          </m:sSub>
                        </m:den>
                      </m:f>
                    </m:oMath>
                  </m:oMathPara>
                </a14:m>
                <a:endParaRPr lang="en-US" sz="2400" dirty="0" smtClean="0">
                  <a:latin typeface="Cambria Math" panose="02040503050406030204" pitchFamily="18" charset="0"/>
                  <a:ea typeface="Cambria Math" panose="02040503050406030204" pitchFamily="18" charset="0"/>
                  <a:sym typeface="Symbol" panose="05050102010706020507" pitchFamily="18" charset="2"/>
                </a:endParaRPr>
              </a:p>
              <a:p>
                <a:r>
                  <a:rPr lang="en-US" sz="2400" dirty="0">
                    <a:latin typeface="Cambria Math" panose="02040503050406030204" pitchFamily="18" charset="0"/>
                    <a:ea typeface="Cambria Math" panose="02040503050406030204" pitchFamily="18" charset="0"/>
                    <a:sym typeface="Symbol" panose="05050102010706020507" pitchFamily="18" charset="2"/>
                  </a:rPr>
                  <a:t>and</a:t>
                </a:r>
                <a:r>
                  <a:rPr lang="en-US" sz="2400" i="1" dirty="0">
                    <a:latin typeface="Cambria Math" panose="02040503050406030204" pitchFamily="18" charset="0"/>
                    <a:ea typeface="Cambria Math" panose="02040503050406030204" pitchFamily="18" charset="0"/>
                    <a:sym typeface="Symbol" panose="05050102010706020507" pitchFamily="18" charset="2"/>
                  </a:rPr>
                  <a:t> </a:t>
                </a:r>
                <a:r>
                  <a:rPr lang="en-US" sz="2400" dirty="0" smtClean="0">
                    <a:latin typeface="Cambria Math" panose="02040503050406030204" pitchFamily="18" charset="0"/>
                    <a:ea typeface="Cambria Math" panose="02040503050406030204" pitchFamily="18" charset="0"/>
                    <a:sym typeface="Symbol" panose="05050102010706020507" pitchFamily="18" charset="2"/>
                  </a:rPr>
                  <a:t>the </a:t>
                </a:r>
                <a:r>
                  <a:rPr lang="en-US" sz="2400" b="1" dirty="0" smtClean="0">
                    <a:latin typeface="Cambria Math" panose="02040503050406030204" pitchFamily="18" charset="0"/>
                    <a:ea typeface="Cambria Math" panose="02040503050406030204" pitchFamily="18" charset="0"/>
                    <a:sym typeface="Symbol" panose="05050102010706020507" pitchFamily="18" charset="2"/>
                  </a:rPr>
                  <a:t>maximum velocity</a:t>
                </a:r>
              </a:p>
              <a:p>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𝑉</m:t>
                          </m:r>
                        </m:e>
                        <m:sub>
                          <m:r>
                            <a:rPr lang="en-US" sz="2400" i="1">
                              <a:latin typeface="Cambria Math" panose="02040503050406030204" pitchFamily="18" charset="0"/>
                              <a:ea typeface="Cambria Math" panose="02040503050406030204" pitchFamily="18" charset="0"/>
                              <a:sym typeface="Symbol" panose="05050102010706020507" pitchFamily="18" charset="2"/>
                            </a:rPr>
                            <m:t>𝑚𝑎𝑥</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𝑟</m:t>
                      </m:r>
                      <m:d>
                        <m:dPr>
                          <m:begChr m:val="["/>
                          <m:endChr m:val="]"/>
                          <m:ctrlPr>
                            <a:rPr lang="en-US"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𝐸</m:t>
                              </m:r>
                            </m:e>
                            <m:sub>
                              <m:r>
                                <a:rPr lang="en-US" sz="2400" i="1">
                                  <a:latin typeface="Cambria Math" panose="02040503050406030204" pitchFamily="18" charset="0"/>
                                  <a:ea typeface="Cambria Math" panose="02040503050406030204" pitchFamily="18" charset="0"/>
                                  <a:sym typeface="Symbol" panose="05050102010706020507" pitchFamily="18" charset="2"/>
                                </a:rPr>
                                <m:t>𝑡𝑜𝑡</m:t>
                              </m:r>
                            </m:sub>
                          </m:sSub>
                        </m:e>
                      </m:d>
                    </m:oMath>
                  </m:oMathPara>
                </a14:m>
                <a:endParaRPr lang="en-US" sz="2400" dirty="0" smtClean="0">
                  <a:latin typeface="Cambria Math" panose="02040503050406030204" pitchFamily="18" charset="0"/>
                  <a:ea typeface="Cambria Math" panose="02040503050406030204" pitchFamily="18" charset="0"/>
                  <a:sym typeface="Symbol" panose="05050102010706020507" pitchFamily="18" charset="2"/>
                </a:endParaRPr>
              </a:p>
              <a:p>
                <a:endParaRPr lang="en-US" sz="2400" b="0" dirty="0" smtClean="0">
                  <a:latin typeface="Cambria Math"/>
                  <a:ea typeface="Cambria Math" panose="02040503050406030204" pitchFamily="18" charset="0"/>
                  <a:sym typeface="Symbol" panose="05050102010706020507" pitchFamily="18" charset="2"/>
                </a:endParaRPr>
              </a:p>
            </p:txBody>
          </p:sp>
        </mc:Choice>
        <mc:Fallback xmlns="">
          <p:sp>
            <p:nvSpPr>
              <p:cNvPr id="12" name="Rectangle 11"/>
              <p:cNvSpPr>
                <a:spLocks noRot="1" noChangeAspect="1" noMove="1" noResize="1" noEditPoints="1" noAdjustHandles="1" noChangeArrowheads="1" noChangeShapeType="1" noTextEdit="1"/>
              </p:cNvSpPr>
              <p:nvPr/>
            </p:nvSpPr>
            <p:spPr>
              <a:xfrm>
                <a:off x="609600" y="732368"/>
                <a:ext cx="8534400" cy="6015173"/>
              </a:xfrm>
              <a:prstGeom prst="rect">
                <a:avLst/>
              </a:prstGeom>
              <a:blipFill rotWithShape="0">
                <a:blip r:embed="rId3"/>
                <a:stretch>
                  <a:fillRect l="-1071" t="-709"/>
                </a:stretch>
              </a:blipFill>
            </p:spPr>
            <p:txBody>
              <a:bodyPr/>
              <a:lstStyle/>
              <a:p>
                <a:r>
                  <a:rPr lang="en-US">
                    <a:noFill/>
                  </a:rPr>
                  <a:t> </a:t>
                </a:r>
              </a:p>
            </p:txBody>
          </p:sp>
        </mc:Fallback>
      </mc:AlternateContent>
      <p:pic>
        <p:nvPicPr>
          <p:cNvPr id="8" name="Picture 7"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Biocomplexity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0366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0" y="12700"/>
            <a:ext cx="9144000" cy="825500"/>
          </a:xfrm>
        </p:spPr>
        <p:txBody>
          <a:bodyPr>
            <a:noAutofit/>
          </a:bodyPr>
          <a:lstStyle/>
          <a:p>
            <a:pPr eaLnBrk="1" hangingPunct="1"/>
            <a:r>
              <a:rPr lang="en-US" sz="4000" b="1" dirty="0" smtClean="0">
                <a:solidFill>
                  <a:srgbClr val="0000CC"/>
                </a:solidFill>
              </a:rPr>
              <a:t>Last Time: Hill Equation</a:t>
            </a:r>
          </a:p>
        </p:txBody>
      </p:sp>
      <p:sp>
        <p:nvSpPr>
          <p:cNvPr id="2" name="Rectangle 1"/>
          <p:cNvSpPr/>
          <p:nvPr/>
        </p:nvSpPr>
        <p:spPr>
          <a:xfrm>
            <a:off x="0" y="685800"/>
            <a:ext cx="9144000" cy="2246769"/>
          </a:xfrm>
          <a:prstGeom prst="rect">
            <a:avLst/>
          </a:prstGeom>
        </p:spPr>
        <p:txBody>
          <a:bodyPr wrap="square">
            <a:spAutoFit/>
          </a:bodyPr>
          <a:lstStyle/>
          <a:p>
            <a:endParaRPr lang="en-US" sz="2000" dirty="0">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endParaRPr lang="en-US" sz="2000" dirty="0">
              <a:solidFill>
                <a:srgbClr val="FF0000"/>
              </a:solidFill>
              <a:latin typeface="Cambria Math"/>
              <a:ea typeface="Cambria Math" panose="02040503050406030204" pitchFamily="18" charset="0"/>
              <a:sym typeface="Symbol" panose="05050102010706020507" pitchFamily="18" charset="2"/>
            </a:endParaRPr>
          </a:p>
          <a:p>
            <a:endParaRPr lang="en-US" sz="2000" dirty="0" smtClean="0">
              <a:solidFill>
                <a:srgbClr val="FF0000"/>
              </a:solidFill>
              <a:latin typeface="Cambria Math"/>
              <a:ea typeface="Cambria Math" panose="02040503050406030204" pitchFamily="18" charset="0"/>
              <a:sym typeface="Symbol" panose="05050102010706020507" pitchFamily="18" charset="2"/>
            </a:endParaRPr>
          </a:p>
          <a:p>
            <a:r>
              <a:rPr lang="en-US" sz="2000" dirty="0" smtClean="0">
                <a:latin typeface="Cambria Math"/>
                <a:ea typeface="Cambria Math" panose="02040503050406030204" pitchFamily="18" charset="0"/>
                <a:sym typeface="Symbol" panose="05050102010706020507" pitchFamily="18" charset="2"/>
              </a:rPr>
              <a:t> </a:t>
            </a:r>
            <a:endParaRPr lang="en-US" sz="2000" dirty="0">
              <a:latin typeface="Cambria Math"/>
              <a:ea typeface="Cambria Math" panose="02040503050406030204" pitchFamily="18" charset="0"/>
              <a:sym typeface="Symbol" panose="05050102010706020507" pitchFamily="18" charset="2"/>
            </a:endParaRPr>
          </a:p>
          <a:p>
            <a:endParaRPr lang="en-US" sz="2000" dirty="0" smtClean="0">
              <a:latin typeface="Cambria Math"/>
              <a:ea typeface="Cambria Math"/>
              <a:sym typeface="Symbol" panose="05050102010706020507" pitchFamily="18" charset="2"/>
            </a:endParaRPr>
          </a:p>
        </p:txBody>
      </p:sp>
      <p:sp>
        <p:nvSpPr>
          <p:cNvPr id="3" name="Rectangle 2"/>
          <p:cNvSpPr/>
          <p:nvPr/>
        </p:nvSpPr>
        <p:spPr>
          <a:xfrm>
            <a:off x="0" y="3393590"/>
            <a:ext cx="9144000" cy="646331"/>
          </a:xfrm>
          <a:prstGeom prst="rect">
            <a:avLst/>
          </a:prstGeom>
        </p:spPr>
        <p:txBody>
          <a:bodyPr wrap="square">
            <a:spAutoFit/>
          </a:bodyPr>
          <a:lstStyle/>
          <a:p>
            <a:endParaRPr lang="en-US" dirty="0" smtClean="0"/>
          </a:p>
          <a:p>
            <a:endParaRPr lang="en-US" dirty="0"/>
          </a:p>
        </p:txBody>
      </p:sp>
      <p:pic>
        <p:nvPicPr>
          <p:cNvPr id="8" name="Picture 7" descr="redblackblocki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609600" y="609600"/>
                <a:ext cx="8305800" cy="5937523"/>
              </a:xfrm>
              <a:prstGeom prst="rect">
                <a:avLst/>
              </a:prstGeom>
            </p:spPr>
            <p:txBody>
              <a:bodyPr wrap="square">
                <a:spAutoFit/>
              </a:bodyPr>
              <a:lstStyle/>
              <a:p>
                <a:r>
                  <a:rPr lang="en-US" sz="2400" dirty="0" smtClean="0">
                    <a:ea typeface="Cambria Math" panose="02040503050406030204" pitchFamily="18" charset="0"/>
                    <a:sym typeface="Symbol" panose="05050102010706020507" pitchFamily="18" charset="2"/>
                  </a:rPr>
                  <a:t>In quasi-equilibrium </a:t>
                </a:r>
              </a:p>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sym typeface="Symbol" panose="05050102010706020507" pitchFamily="18" charset="2"/>
                        </a:rPr>
                        <m:t>𝐸</m:t>
                      </m:r>
                      <m:r>
                        <a:rPr lang="en-US" sz="2400" i="1" smtClean="0">
                          <a:latin typeface="Cambria Math" panose="02040503050406030204" pitchFamily="18" charset="0"/>
                          <a:ea typeface="Cambria Math" panose="02040503050406030204" pitchFamily="18" charset="0"/>
                          <a:sym typeface="Symbol" panose="05050102010706020507" pitchFamily="18" charset="2"/>
                        </a:rPr>
                        <m:t>+</m:t>
                      </m:r>
                      <m:r>
                        <a:rPr lang="en-US" sz="2400" i="1" smtClean="0">
                          <a:latin typeface="Cambria Math" panose="02040503050406030204" pitchFamily="18" charset="0"/>
                          <a:ea typeface="Cambria Math" panose="02040503050406030204" pitchFamily="18" charset="0"/>
                          <a:sym typeface="Symbol" panose="05050102010706020507" pitchFamily="18" charset="2"/>
                        </a:rPr>
                        <m:t>𝑛𝑆</m:t>
                      </m:r>
                      <m:m>
                        <m:mPr>
                          <m:mcs>
                            <m:mc>
                              <m:mcPr>
                                <m:count m:val="1"/>
                                <m:mcJc m:val="center"/>
                              </m:mcPr>
                            </m:mc>
                          </m:mcs>
                          <m:ctrlPr>
                            <a:rPr lang="en-US" sz="2400" i="1">
                              <a:latin typeface="Cambria Math" panose="02040503050406030204" pitchFamily="18" charset="0"/>
                              <a:ea typeface="Cambria Math" panose="02040503050406030204" pitchFamily="18" charset="0"/>
                              <a:sym typeface="Symbol" panose="05050102010706020507" pitchFamily="18" charset="2"/>
                            </a:rPr>
                          </m:ctrlPr>
                        </m:mPr>
                        <m:m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m:rPr>
                                    <m:brk m:alnAt="7"/>
                                  </m:rP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𝑓</m:t>
                                </m:r>
                              </m:sub>
                            </m:sSub>
                          </m:e>
                        </m:mr>
                        <m:mr>
                          <m:e>
                            <m:r>
                              <a:rPr lang="en-US" sz="2400" i="1">
                                <a:latin typeface="Cambria Math" panose="02040503050406030204" pitchFamily="18" charset="0"/>
                                <a:ea typeface="Cambria Math" panose="02040503050406030204" pitchFamily="18" charset="0"/>
                                <a:sym typeface="Symbol" panose="05050102010706020507" pitchFamily="18" charset="2"/>
                              </a:rPr>
                              <m:t>⇄</m:t>
                            </m:r>
                          </m:e>
                        </m:mr>
                        <m:m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𝑟</m:t>
                                </m:r>
                              </m:sub>
                            </m:sSub>
                          </m:e>
                        </m:mr>
                      </m:m>
                      <m:r>
                        <a:rPr lang="en-US" sz="2400" i="1">
                          <a:latin typeface="Cambria Math" panose="02040503050406030204" pitchFamily="18" charset="0"/>
                          <a:ea typeface="Cambria Math" panose="02040503050406030204" pitchFamily="18" charset="0"/>
                          <a:sym typeface="Symbol" panose="05050102010706020507" pitchFamily="18" charset="2"/>
                        </a:rPr>
                        <m:t>𝐸</m:t>
                      </m:r>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𝑆</m:t>
                          </m:r>
                        </m:e>
                        <m:sub>
                          <m:r>
                            <a:rPr lang="en-US" sz="2400" i="1">
                              <a:latin typeface="Cambria Math" panose="02040503050406030204" pitchFamily="18" charset="0"/>
                              <a:ea typeface="Cambria Math" panose="02040503050406030204" pitchFamily="18" charset="0"/>
                              <a:sym typeface="Symbol" panose="05050102010706020507" pitchFamily="18" charset="2"/>
                            </a:rPr>
                            <m:t>𝑛</m:t>
                          </m:r>
                        </m:sub>
                      </m:sSub>
                      <m:groupChr>
                        <m:groupChrPr>
                          <m:chr m:val="→"/>
                          <m:vertJc m:val="bot"/>
                          <m:ctrlPr>
                            <a:rPr lang="en-US" sz="2400" i="1">
                              <a:latin typeface="Cambria Math" panose="02040503050406030204" pitchFamily="18" charset="0"/>
                              <a:ea typeface="Cambria Math" panose="02040503050406030204" pitchFamily="18" charset="0"/>
                              <a:sym typeface="Symbol" panose="05050102010706020507" pitchFamily="18" charset="2"/>
                            </a:rPr>
                          </m:ctrlPr>
                        </m:groupChrPr>
                        <m:e>
                          <m:r>
                            <m:rPr>
                              <m:brk m:alnAt="2"/>
                            </m:rPr>
                            <a:rPr lang="en-US" sz="2400" i="1">
                              <a:latin typeface="Cambria Math" panose="02040503050406030204" pitchFamily="18" charset="0"/>
                              <a:ea typeface="Cambria Math" panose="02040503050406030204" pitchFamily="18" charset="0"/>
                              <a:sym typeface="Symbol" panose="05050102010706020507" pitchFamily="18" charset="2"/>
                            </a:rPr>
                            <m:t>𝑟</m:t>
                          </m:r>
                        </m:e>
                      </m:groupChr>
                      <m:r>
                        <a:rPr lang="en-US" sz="2400" i="1">
                          <a:latin typeface="Cambria Math" panose="02040503050406030204" pitchFamily="18" charset="0"/>
                          <a:ea typeface="Cambria Math" panose="02040503050406030204" pitchFamily="18" charset="0"/>
                          <a:sym typeface="Symbol" panose="05050102010706020507" pitchFamily="18" charset="2"/>
                        </a:rPr>
                        <m:t>𝐸</m:t>
                      </m:r>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𝑃</m:t>
                      </m:r>
                      <m:r>
                        <a:rPr lang="en-US" sz="2400" b="0" i="0" smtClean="0">
                          <a:latin typeface="Cambria Math" panose="02040503050406030204" pitchFamily="18" charset="0"/>
                          <a:ea typeface="Cambria Math" panose="02040503050406030204" pitchFamily="18" charset="0"/>
                          <a:sym typeface="Symbol" panose="05050102010706020507" pitchFamily="18" charset="2"/>
                        </a:rPr>
                        <m:t> </m:t>
                      </m:r>
                    </m:oMath>
                  </m:oMathPara>
                </a14:m>
                <a:endParaRPr lang="en-US" sz="2400" b="0" i="0" dirty="0" smtClean="0">
                  <a:latin typeface="Cambria Math" panose="02040503050406030204" pitchFamily="18" charset="0"/>
                  <a:ea typeface="Cambria Math" panose="02040503050406030204" pitchFamily="18" charset="0"/>
                  <a:sym typeface="Symbol" panose="05050102010706020507" pitchFamily="18" charset="2"/>
                </a:endParaRPr>
              </a:p>
              <a:p>
                <a:r>
                  <a:rPr lang="en-US" sz="2400" b="0" dirty="0" smtClean="0">
                    <a:ea typeface="Cambria Math" panose="02040503050406030204" pitchFamily="18" charset="0"/>
                    <a:sym typeface="Symbol" panose="05050102010706020507" pitchFamily="18" charset="2"/>
                  </a:rPr>
                  <a:t>Reduces </a:t>
                </a:r>
                <a:r>
                  <a:rPr lang="en-US" sz="2400" dirty="0" smtClean="0">
                    <a:ea typeface="Cambria Math" panose="02040503050406030204" pitchFamily="18" charset="0"/>
                    <a:sym typeface="Symbol" panose="05050102010706020507" pitchFamily="18" charset="2"/>
                  </a:rPr>
                  <a:t>to the </a:t>
                </a:r>
                <a:r>
                  <a:rPr lang="en-US" sz="2400" dirty="0">
                    <a:ea typeface="Cambria Math" panose="02040503050406030204" pitchFamily="18" charset="0"/>
                    <a:sym typeface="Symbol" panose="05050102010706020507" pitchFamily="18" charset="2"/>
                  </a:rPr>
                  <a:t>Hill Equation</a:t>
                </a:r>
                <a:endParaRPr lang="en-US" sz="2400" b="1" dirty="0">
                  <a:latin typeface="Cambria Math"/>
                  <a:ea typeface="Cambria Math" panose="02040503050406030204" pitchFamily="18" charset="0"/>
                  <a:sym typeface="Symbol" panose="05050102010706020507" pitchFamily="18" charset="2"/>
                </a:endParaRPr>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sym typeface="Symbol" panose="05050102010706020507" pitchFamily="18" charset="2"/>
                        </a:rPr>
                        <m:t>𝑛𝑆</m:t>
                      </m:r>
                      <m:groupChr>
                        <m:groupChrPr>
                          <m:chr m:val="→"/>
                          <m:vertJc m:val="bot"/>
                          <m:ctrlPr>
                            <a:rPr lang="en-US" sz="2400" i="1">
                              <a:latin typeface="Cambria Math" panose="02040503050406030204" pitchFamily="18" charset="0"/>
                              <a:ea typeface="Cambria Math" panose="02040503050406030204" pitchFamily="18" charset="0"/>
                              <a:sym typeface="Symbol" panose="05050102010706020507" pitchFamily="18" charset="2"/>
                            </a:rPr>
                          </m:ctrlPr>
                        </m:groupChrPr>
                        <m:e>
                          <m:f>
                            <m:fPr>
                              <m:ctrlPr>
                                <a:rPr lang="en-US" sz="2400"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𝑉</m:t>
                                  </m:r>
                                </m:e>
                                <m:sub>
                                  <m:r>
                                    <a:rPr lang="en-US" sz="2400" i="1">
                                      <a:latin typeface="Cambria Math" panose="02040503050406030204" pitchFamily="18" charset="0"/>
                                      <a:ea typeface="Cambria Math" panose="02040503050406030204" pitchFamily="18" charset="0"/>
                                      <a:sym typeface="Symbol" panose="05050102010706020507" pitchFamily="18" charset="2"/>
                                    </a:rPr>
                                    <m:t>𝑚𝑎𝑥</m:t>
                                  </m:r>
                                </m:sub>
                              </m:sSub>
                              <m:sSup>
                                <m:sSupPr>
                                  <m:ctrlPr>
                                    <a:rPr lang="en-US" sz="2400" i="1">
                                      <a:latin typeface="Cambria Math" panose="02040503050406030204" pitchFamily="18" charset="0"/>
                                      <a:ea typeface="Cambria Math" panose="02040503050406030204" pitchFamily="18" charset="0"/>
                                      <a:sym typeface="Symbol" panose="05050102010706020507" pitchFamily="18" charset="2"/>
                                    </a:rPr>
                                  </m:ctrlPr>
                                </m:sSupPr>
                                <m:e>
                                  <m:d>
                                    <m:dPr>
                                      <m:ctrlPr>
                                        <a:rPr lang="en-US" sz="2400" i="1">
                                          <a:latin typeface="Cambria Math" panose="02040503050406030204" pitchFamily="18" charset="0"/>
                                          <a:ea typeface="Cambria Math" panose="02040503050406030204" pitchFamily="18" charset="0"/>
                                          <a:sym typeface="Symbol" panose="05050102010706020507" pitchFamily="18" charset="2"/>
                                        </a:rPr>
                                      </m:ctrlPr>
                                    </m:dPr>
                                    <m:e>
                                      <m:f>
                                        <m:fPr>
                                          <m:ctrlPr>
                                            <a:rPr lang="en-US" sz="2400" i="1">
                                              <a:latin typeface="Cambria Math" panose="02040503050406030204" pitchFamily="18" charset="0"/>
                                              <a:ea typeface="Cambria Math" panose="02040503050406030204" pitchFamily="18" charset="0"/>
                                              <a:sym typeface="Symbol" panose="05050102010706020507" pitchFamily="18" charset="2"/>
                                            </a:rPr>
                                          </m:ctrlPr>
                                        </m:fPr>
                                        <m:num>
                                          <m:d>
                                            <m:dPr>
                                              <m:begChr m:val="["/>
                                              <m:endChr m:val="]"/>
                                              <m:ctrlPr>
                                                <a:rPr lang="en-US" sz="2400" i="1">
                                                  <a:latin typeface="Cambria Math" panose="02040503050406030204" pitchFamily="18" charset="0"/>
                                                  <a:ea typeface="Cambria Math" panose="02040503050406030204" pitchFamily="18" charset="0"/>
                                                  <a:sym typeface="Symbol" panose="05050102010706020507" pitchFamily="18" charset="2"/>
                                                </a:rPr>
                                              </m:ctrlPr>
                                            </m:dPr>
                                            <m:e>
                                              <m:r>
                                                <a:rPr lang="en-US" sz="2400" i="1">
                                                  <a:latin typeface="Cambria Math" panose="02040503050406030204" pitchFamily="18" charset="0"/>
                                                  <a:ea typeface="Cambria Math" panose="02040503050406030204" pitchFamily="18" charset="0"/>
                                                  <a:sym typeface="Symbol" panose="05050102010706020507" pitchFamily="18" charset="2"/>
                                                </a:rPr>
                                                <m:t>𝑆</m:t>
                                              </m:r>
                                            </m:e>
                                          </m:d>
                                        </m:num>
                                        <m:den>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𝐾</m:t>
                                              </m:r>
                                            </m:e>
                                            <m:sub>
                                              <m:r>
                                                <a:rPr lang="en-US" sz="2400" i="1">
                                                  <a:latin typeface="Cambria Math" panose="02040503050406030204" pitchFamily="18" charset="0"/>
                                                  <a:ea typeface="Cambria Math" panose="02040503050406030204" pitchFamily="18" charset="0"/>
                                                  <a:sym typeface="Symbol" panose="05050102010706020507" pitchFamily="18" charset="2"/>
                                                </a:rPr>
                                                <m:t>𝑑</m:t>
                                              </m:r>
                                            </m:sub>
                                          </m:sSub>
                                        </m:den>
                                      </m:f>
                                    </m:e>
                                  </m:d>
                                </m:e>
                                <m:sup>
                                  <m:r>
                                    <a:rPr lang="en-US" sz="2400" i="1">
                                      <a:latin typeface="Cambria Math" panose="02040503050406030204" pitchFamily="18" charset="0"/>
                                      <a:ea typeface="Cambria Math" panose="02040503050406030204" pitchFamily="18" charset="0"/>
                                      <a:sym typeface="Symbol" panose="05050102010706020507" pitchFamily="18" charset="2"/>
                                    </a:rPr>
                                    <m:t>𝑛</m:t>
                                  </m:r>
                                </m:sup>
                              </m:sSup>
                            </m:num>
                            <m:den>
                              <m:r>
                                <a:rPr lang="en-US" sz="2400" i="1">
                                  <a:latin typeface="Cambria Math" panose="02040503050406030204" pitchFamily="18" charset="0"/>
                                  <a:ea typeface="Cambria Math" panose="02040503050406030204" pitchFamily="18" charset="0"/>
                                  <a:sym typeface="Symbol" panose="05050102010706020507" pitchFamily="18" charset="2"/>
                                </a:rPr>
                                <m:t>1+</m:t>
                              </m:r>
                              <m:sSup>
                                <m:sSupPr>
                                  <m:ctrlPr>
                                    <a:rPr lang="en-US" sz="2400" i="1">
                                      <a:latin typeface="Cambria Math" panose="02040503050406030204" pitchFamily="18" charset="0"/>
                                      <a:ea typeface="Cambria Math" panose="02040503050406030204" pitchFamily="18" charset="0"/>
                                      <a:sym typeface="Symbol" panose="05050102010706020507" pitchFamily="18" charset="2"/>
                                    </a:rPr>
                                  </m:ctrlPr>
                                </m:sSupPr>
                                <m:e>
                                  <m:d>
                                    <m:dPr>
                                      <m:ctrlPr>
                                        <a:rPr lang="en-US" sz="2400" i="1">
                                          <a:latin typeface="Cambria Math" panose="02040503050406030204" pitchFamily="18" charset="0"/>
                                          <a:ea typeface="Cambria Math" panose="02040503050406030204" pitchFamily="18" charset="0"/>
                                          <a:sym typeface="Symbol" panose="05050102010706020507" pitchFamily="18" charset="2"/>
                                        </a:rPr>
                                      </m:ctrlPr>
                                    </m:dPr>
                                    <m:e>
                                      <m:f>
                                        <m:fPr>
                                          <m:ctrlPr>
                                            <a:rPr lang="en-US" sz="2400" i="1">
                                              <a:latin typeface="Cambria Math" panose="02040503050406030204" pitchFamily="18" charset="0"/>
                                              <a:ea typeface="Cambria Math" panose="02040503050406030204" pitchFamily="18" charset="0"/>
                                              <a:sym typeface="Symbol" panose="05050102010706020507" pitchFamily="18" charset="2"/>
                                            </a:rPr>
                                          </m:ctrlPr>
                                        </m:fPr>
                                        <m:num>
                                          <m:d>
                                            <m:dPr>
                                              <m:begChr m:val="["/>
                                              <m:endChr m:val="]"/>
                                              <m:ctrlPr>
                                                <a:rPr lang="en-US" sz="2400" i="1">
                                                  <a:latin typeface="Cambria Math" panose="02040503050406030204" pitchFamily="18" charset="0"/>
                                                  <a:ea typeface="Cambria Math" panose="02040503050406030204" pitchFamily="18" charset="0"/>
                                                  <a:sym typeface="Symbol" panose="05050102010706020507" pitchFamily="18" charset="2"/>
                                                </a:rPr>
                                              </m:ctrlPr>
                                            </m:dPr>
                                            <m:e>
                                              <m:r>
                                                <a:rPr lang="en-US" sz="2400" i="1">
                                                  <a:latin typeface="Cambria Math" panose="02040503050406030204" pitchFamily="18" charset="0"/>
                                                  <a:ea typeface="Cambria Math" panose="02040503050406030204" pitchFamily="18" charset="0"/>
                                                  <a:sym typeface="Symbol" panose="05050102010706020507" pitchFamily="18" charset="2"/>
                                                </a:rPr>
                                                <m:t>𝑆</m:t>
                                              </m:r>
                                            </m:e>
                                          </m:d>
                                        </m:num>
                                        <m:den>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𝐾</m:t>
                                              </m:r>
                                            </m:e>
                                            <m:sub>
                                              <m:r>
                                                <a:rPr lang="en-US" sz="2400" i="1">
                                                  <a:latin typeface="Cambria Math" panose="02040503050406030204" pitchFamily="18" charset="0"/>
                                                  <a:ea typeface="Cambria Math" panose="02040503050406030204" pitchFamily="18" charset="0"/>
                                                  <a:sym typeface="Symbol" panose="05050102010706020507" pitchFamily="18" charset="2"/>
                                                </a:rPr>
                                                <m:t>𝑑</m:t>
                                              </m:r>
                                            </m:sub>
                                          </m:sSub>
                                        </m:den>
                                      </m:f>
                                    </m:e>
                                  </m:d>
                                </m:e>
                                <m:sup>
                                  <m:r>
                                    <a:rPr lang="en-US" sz="2400" i="1">
                                      <a:latin typeface="Cambria Math" panose="02040503050406030204" pitchFamily="18" charset="0"/>
                                      <a:ea typeface="Cambria Math" panose="02040503050406030204" pitchFamily="18" charset="0"/>
                                      <a:sym typeface="Symbol" panose="05050102010706020507" pitchFamily="18" charset="2"/>
                                    </a:rPr>
                                    <m:t>𝑛</m:t>
                                  </m:r>
                                </m:sup>
                              </m:sSup>
                            </m:den>
                          </m:f>
                        </m:e>
                      </m:groupChr>
                      <m:r>
                        <a:rPr lang="en-US" sz="2400" i="1">
                          <a:latin typeface="Cambria Math" panose="02040503050406030204" pitchFamily="18" charset="0"/>
                          <a:ea typeface="Cambria Math" panose="02040503050406030204" pitchFamily="18" charset="0"/>
                          <a:sym typeface="Symbol" panose="05050102010706020507" pitchFamily="18" charset="2"/>
                        </a:rPr>
                        <m:t>𝑃</m:t>
                      </m:r>
                      <m:r>
                        <a:rPr lang="en-US" sz="2400">
                          <a:latin typeface="Cambria Math" panose="02040503050406030204" pitchFamily="18" charset="0"/>
                          <a:ea typeface="Cambria Math" panose="02040503050406030204" pitchFamily="18" charset="0"/>
                          <a:sym typeface="Symbol" panose="05050102010706020507" pitchFamily="18" charset="2"/>
                        </a:rPr>
                        <m:t> </m:t>
                      </m:r>
                    </m:oMath>
                  </m:oMathPara>
                </a14:m>
                <a:endParaRPr lang="en-US" sz="2400" dirty="0">
                  <a:latin typeface="Cambria Math" panose="02040503050406030204" pitchFamily="18" charset="0"/>
                  <a:ea typeface="Cambria Math" panose="02040503050406030204" pitchFamily="18" charset="0"/>
                  <a:sym typeface="Symbol" panose="05050102010706020507" pitchFamily="18" charset="2"/>
                </a:endParaRPr>
              </a:p>
              <a:p>
                <a:endParaRPr lang="en-US" sz="2400" dirty="0" smtClean="0">
                  <a:latin typeface="Cambria Math"/>
                  <a:ea typeface="Cambria Math" panose="02040503050406030204" pitchFamily="18" charset="0"/>
                  <a:sym typeface="Symbol" panose="05050102010706020507" pitchFamily="18" charset="2"/>
                </a:endParaRPr>
              </a:p>
              <a:p>
                <a:r>
                  <a:rPr lang="en-US" sz="2400" dirty="0" smtClean="0">
                    <a:latin typeface="Cambria Math"/>
                    <a:ea typeface="Cambria Math" panose="02040503050406030204" pitchFamily="18" charset="0"/>
                    <a:sym typeface="Symbol" panose="05050102010706020507" pitchFamily="18" charset="2"/>
                  </a:rPr>
                  <a:t>Where </a:t>
                </a:r>
                <a14:m>
                  <m:oMath xmlns:m="http://schemas.openxmlformats.org/officeDocument/2006/math">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𝐾</m:t>
                        </m:r>
                      </m:e>
                      <m:sub>
                        <m:r>
                          <a:rPr lang="en-US" sz="2400" b="0" i="1" smtClean="0">
                            <a:latin typeface="Cambria Math" panose="02040503050406030204" pitchFamily="18" charset="0"/>
                            <a:ea typeface="Cambria Math" panose="02040503050406030204" pitchFamily="18" charset="0"/>
                            <a:sym typeface="Symbol" panose="05050102010706020507" pitchFamily="18" charset="2"/>
                          </a:rPr>
                          <m:t>h</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f>
                      <m:fPr>
                        <m:ctrlPr>
                          <a:rPr lang="en-US" sz="2400"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i="1">
                                <a:latin typeface="Cambria Math" panose="02040503050406030204" pitchFamily="18" charset="0"/>
                                <a:ea typeface="Cambria Math" panose="02040503050406030204" pitchFamily="18" charset="0"/>
                                <a:sym typeface="Symbol" panose="05050102010706020507" pitchFamily="18" charset="2"/>
                              </a:rPr>
                              <m:t>−</m:t>
                            </m:r>
                          </m:sub>
                        </m:sSub>
                      </m:num>
                      <m:den>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𝑘</m:t>
                            </m:r>
                          </m:e>
                          <m:sub>
                            <m:r>
                              <a:rPr lang="en-US" sz="2400" i="1">
                                <a:latin typeface="Cambria Math" panose="02040503050406030204" pitchFamily="18" charset="0"/>
                                <a:ea typeface="Cambria Math" panose="02040503050406030204" pitchFamily="18" charset="0"/>
                                <a:sym typeface="Symbol" panose="05050102010706020507" pitchFamily="18" charset="2"/>
                              </a:rPr>
                              <m:t>+</m:t>
                            </m:r>
                          </m:sub>
                        </m:sSub>
                      </m:den>
                    </m:f>
                  </m:oMath>
                </a14:m>
                <a:r>
                  <a:rPr lang="en-US" sz="2400" dirty="0">
                    <a:latin typeface="Cambria Math" panose="02040503050406030204" pitchFamily="18" charset="0"/>
                    <a:ea typeface="Cambria Math" panose="02040503050406030204" pitchFamily="18" charset="0"/>
                    <a:sym typeface="Symbol" panose="05050102010706020507" pitchFamily="18" charset="2"/>
                  </a:rPr>
                  <a:t> and</a:t>
                </a:r>
                <a:r>
                  <a:rPr lang="en-US" sz="2400" i="1" dirty="0">
                    <a:latin typeface="Cambria Math" panose="02040503050406030204" pitchFamily="18" charset="0"/>
                    <a:ea typeface="Cambria Math" panose="02040503050406030204" pitchFamily="18" charset="0"/>
                    <a:sym typeface="Symbol" panose="05050102010706020507" pitchFamily="18" charset="2"/>
                  </a:rPr>
                  <a:t> </a:t>
                </a:r>
                <a14:m>
                  <m:oMath xmlns:m="http://schemas.openxmlformats.org/officeDocument/2006/math">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𝑉</m:t>
                        </m:r>
                      </m:e>
                      <m:sub>
                        <m:r>
                          <a:rPr lang="en-US" sz="2400" i="1">
                            <a:latin typeface="Cambria Math" panose="02040503050406030204" pitchFamily="18" charset="0"/>
                            <a:ea typeface="Cambria Math" panose="02040503050406030204" pitchFamily="18" charset="0"/>
                            <a:sym typeface="Symbol" panose="05050102010706020507" pitchFamily="18" charset="2"/>
                          </a:rPr>
                          <m:t>𝑚𝑎𝑥</m:t>
                        </m:r>
                      </m:sub>
                    </m:sSub>
                    <m:r>
                      <a:rPr lang="en-US" sz="2400" i="1">
                        <a:latin typeface="Cambria Math" panose="02040503050406030204" pitchFamily="18" charset="0"/>
                        <a:ea typeface="Cambria Math" panose="02040503050406030204" pitchFamily="18" charset="0"/>
                        <a:sym typeface="Symbol" panose="05050102010706020507" pitchFamily="18" charset="2"/>
                      </a:rPr>
                      <m:t>≡</m:t>
                    </m:r>
                    <m:r>
                      <a:rPr lang="en-US" sz="2400" i="1">
                        <a:latin typeface="Cambria Math" panose="02040503050406030204" pitchFamily="18" charset="0"/>
                        <a:ea typeface="Cambria Math" panose="02040503050406030204" pitchFamily="18" charset="0"/>
                        <a:sym typeface="Symbol" panose="05050102010706020507" pitchFamily="18" charset="2"/>
                      </a:rPr>
                      <m:t>𝑟</m:t>
                    </m:r>
                    <m:d>
                      <m:dPr>
                        <m:begChr m:val="["/>
                        <m:endChr m:val="]"/>
                        <m:ctrlPr>
                          <a:rPr lang="en-US"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sz="2400" i="1">
                                <a:latin typeface="Cambria Math" panose="02040503050406030204" pitchFamily="18" charset="0"/>
                                <a:ea typeface="Cambria Math" panose="02040503050406030204" pitchFamily="18" charset="0"/>
                                <a:sym typeface="Symbol" panose="05050102010706020507" pitchFamily="18" charset="2"/>
                              </a:rPr>
                            </m:ctrlPr>
                          </m:sSubPr>
                          <m:e>
                            <m:r>
                              <a:rPr lang="en-US" sz="2400" i="1">
                                <a:latin typeface="Cambria Math" panose="02040503050406030204" pitchFamily="18" charset="0"/>
                                <a:ea typeface="Cambria Math" panose="02040503050406030204" pitchFamily="18" charset="0"/>
                                <a:sym typeface="Symbol" panose="05050102010706020507" pitchFamily="18" charset="2"/>
                              </a:rPr>
                              <m:t>𝐸</m:t>
                            </m:r>
                          </m:e>
                          <m:sub>
                            <m:r>
                              <a:rPr lang="en-US" sz="2400" i="1">
                                <a:latin typeface="Cambria Math" panose="02040503050406030204" pitchFamily="18" charset="0"/>
                                <a:ea typeface="Cambria Math" panose="02040503050406030204" pitchFamily="18" charset="0"/>
                                <a:sym typeface="Symbol" panose="05050102010706020507" pitchFamily="18" charset="2"/>
                              </a:rPr>
                              <m:t>𝑡𝑜𝑡</m:t>
                            </m:r>
                          </m:sub>
                        </m:sSub>
                      </m:e>
                    </m:d>
                  </m:oMath>
                </a14:m>
                <a:endParaRPr lang="en-US" sz="2400" b="1" dirty="0" smtClean="0">
                  <a:latin typeface="Cambria Math"/>
                  <a:ea typeface="Cambria Math" panose="02040503050406030204" pitchFamily="18" charset="0"/>
                  <a:sym typeface="Symbol" panose="05050102010706020507" pitchFamily="18" charset="2"/>
                </a:endParaRPr>
              </a:p>
              <a:p>
                <a:pPr marL="0" lvl="2"/>
                <a:endParaRPr lang="en-US" sz="2400" i="1" dirty="0" smtClean="0">
                  <a:latin typeface="Cambria Math" panose="02040503050406030204" pitchFamily="18" charset="0"/>
                </a:endParaRPr>
              </a:p>
              <a:p>
                <a:pPr marL="0" lvl="2"/>
                <a:r>
                  <a:rPr lang="en-US" sz="2400" dirty="0" smtClean="0"/>
                  <a:t>For </a:t>
                </a:r>
                <a14:m>
                  <m:oMath xmlns:m="http://schemas.openxmlformats.org/officeDocument/2006/math">
                    <m:r>
                      <a:rPr lang="en-US" sz="2400" i="1" dirty="0">
                        <a:latin typeface="Cambria Math" panose="02040503050406030204" pitchFamily="18" charset="0"/>
                      </a:rPr>
                      <m:t>𝑛</m:t>
                    </m:r>
                    <m:r>
                      <a:rPr lang="en-US" sz="2400" i="1" dirty="0">
                        <a:latin typeface="Cambria Math" panose="02040503050406030204" pitchFamily="18" charset="0"/>
                      </a:rPr>
                      <m:t>&gt;1</m:t>
                    </m:r>
                  </m:oMath>
                </a14:m>
                <a:r>
                  <a:rPr lang="en-US" sz="2400" dirty="0"/>
                  <a:t>, </a:t>
                </a:r>
                <a14:m>
                  <m:oMath xmlns:m="http://schemas.openxmlformats.org/officeDocument/2006/math">
                    <m:sSub>
                      <m:sSubPr>
                        <m:ctrlPr>
                          <a:rPr lang="en-US" sz="2400" i="1" dirty="0">
                            <a:latin typeface="Cambria Math" panose="02040503050406030204" pitchFamily="18" charset="0"/>
                          </a:rPr>
                        </m:ctrlPr>
                      </m:sSubPr>
                      <m:e>
                        <m:d>
                          <m:dPr>
                            <m:begChr m:val=""/>
                            <m:endChr m:val="|"/>
                            <m:ctrlPr>
                              <a:rPr lang="en-US" sz="2400" i="1" dirty="0">
                                <a:latin typeface="Cambria Math" panose="02040503050406030204" pitchFamily="18" charset="0"/>
                              </a:rPr>
                            </m:ctrlPr>
                          </m:dPr>
                          <m:e>
                            <m:f>
                              <m:fPr>
                                <m:ctrlPr>
                                  <a:rPr lang="en-US" sz="2400" i="1" dirty="0">
                                    <a:latin typeface="Cambria Math" panose="02040503050406030204" pitchFamily="18" charset="0"/>
                                  </a:rPr>
                                </m:ctrlPr>
                              </m:fPr>
                              <m:num>
                                <m:r>
                                  <a:rPr lang="en-US" sz="2400" i="1" dirty="0">
                                    <a:latin typeface="Cambria Math" panose="02040503050406030204" pitchFamily="18" charset="0"/>
                                  </a:rPr>
                                  <m:t>𝑑𝑓</m:t>
                                </m:r>
                              </m:num>
                              <m:den>
                                <m:r>
                                  <a:rPr lang="en-US" sz="2400" i="1" dirty="0">
                                    <a:latin typeface="Cambria Math" panose="02040503050406030204" pitchFamily="18" charset="0"/>
                                  </a:rPr>
                                  <m:t>𝑑𝑥</m:t>
                                </m:r>
                              </m:den>
                            </m:f>
                          </m:e>
                        </m:d>
                      </m:e>
                      <m:sub>
                        <m:r>
                          <a:rPr lang="en-US" sz="2400" i="1" dirty="0">
                            <a:latin typeface="Cambria Math" panose="02040503050406030204" pitchFamily="18" charset="0"/>
                          </a:rPr>
                          <m:t>𝑥</m:t>
                        </m:r>
                        <m:r>
                          <a:rPr lang="en-US" sz="2400" i="1" dirty="0">
                            <a:latin typeface="Cambria Math" panose="02040503050406030204" pitchFamily="18" charset="0"/>
                          </a:rPr>
                          <m:t>=0</m:t>
                        </m:r>
                      </m:sub>
                    </m:sSub>
                    <m:r>
                      <a:rPr lang="en-US" sz="2400" i="1" dirty="0">
                        <a:latin typeface="Cambria Math" panose="02040503050406030204" pitchFamily="18" charset="0"/>
                      </a:rPr>
                      <m:t>=0</m:t>
                    </m:r>
                    <m:r>
                      <a:rPr lang="en-US" sz="2400" b="0" i="0" dirty="0" smtClean="0">
                        <a:latin typeface="Cambria Math" panose="02040503050406030204" pitchFamily="18" charset="0"/>
                      </a:rPr>
                      <m:t> </m:t>
                    </m:r>
                    <m:r>
                      <m:rPr>
                        <m:sty m:val="p"/>
                      </m:rPr>
                      <a:rPr lang="en-US" sz="2400" b="0" i="0" dirty="0" smtClean="0">
                        <a:latin typeface="Cambria Math" panose="02040503050406030204" pitchFamily="18" charset="0"/>
                      </a:rPr>
                      <m:t>unlike</m:t>
                    </m:r>
                    <m:r>
                      <a:rPr lang="en-US" sz="2400" b="0" i="0" dirty="0" smtClean="0">
                        <a:latin typeface="Cambria Math" panose="02040503050406030204" pitchFamily="18" charset="0"/>
                      </a:rPr>
                      <m:t> </m:t>
                    </m:r>
                  </m:oMath>
                </a14:m>
                <a:r>
                  <a:rPr lang="en-US" sz="2400" dirty="0" smtClean="0"/>
                  <a:t>MM</a:t>
                </a:r>
                <a:r>
                  <a:rPr lang="en-US" sz="2400" dirty="0"/>
                  <a:t>, where</a:t>
                </a:r>
                <a14:m>
                  <m:oMath xmlns:m="http://schemas.openxmlformats.org/officeDocument/2006/math">
                    <m:sSub>
                      <m:sSubPr>
                        <m:ctrlPr>
                          <a:rPr lang="en-US" sz="2400" i="1" dirty="0">
                            <a:latin typeface="Cambria Math" panose="02040503050406030204" pitchFamily="18" charset="0"/>
                          </a:rPr>
                        </m:ctrlPr>
                      </m:sSubPr>
                      <m:e>
                        <m:d>
                          <m:dPr>
                            <m:begChr m:val=""/>
                            <m:endChr m:val="|"/>
                            <m:ctrlPr>
                              <a:rPr lang="en-US" sz="2400" i="1" dirty="0">
                                <a:latin typeface="Cambria Math" panose="02040503050406030204" pitchFamily="18" charset="0"/>
                              </a:rPr>
                            </m:ctrlPr>
                          </m:dPr>
                          <m:e>
                            <m:r>
                              <a:rPr lang="en-US" sz="2400" i="1" dirty="0">
                                <a:latin typeface="Cambria Math" panose="02040503050406030204" pitchFamily="18" charset="0"/>
                              </a:rPr>
                              <m:t> </m:t>
                            </m:r>
                            <m:f>
                              <m:fPr>
                                <m:ctrlPr>
                                  <a:rPr lang="en-US" sz="2400" i="1" dirty="0">
                                    <a:latin typeface="Cambria Math" panose="02040503050406030204" pitchFamily="18" charset="0"/>
                                  </a:rPr>
                                </m:ctrlPr>
                              </m:fPr>
                              <m:num>
                                <m:r>
                                  <a:rPr lang="en-US" sz="2400" i="1" dirty="0">
                                    <a:latin typeface="Cambria Math" panose="02040503050406030204" pitchFamily="18" charset="0"/>
                                  </a:rPr>
                                  <m:t>𝑑𝑓</m:t>
                                </m:r>
                              </m:num>
                              <m:den>
                                <m:r>
                                  <a:rPr lang="en-US" sz="2400" i="1" dirty="0">
                                    <a:latin typeface="Cambria Math" panose="02040503050406030204" pitchFamily="18" charset="0"/>
                                  </a:rPr>
                                  <m:t>𝑑𝑆</m:t>
                                </m:r>
                              </m:den>
                            </m:f>
                          </m:e>
                        </m:d>
                      </m:e>
                      <m:sub>
                        <m:r>
                          <a:rPr lang="en-US" sz="2400" i="1" dirty="0">
                            <a:latin typeface="Cambria Math" panose="02040503050406030204" pitchFamily="18" charset="0"/>
                          </a:rPr>
                          <m:t>𝑆</m:t>
                        </m:r>
                        <m:r>
                          <a:rPr lang="en-US" sz="2400" i="1" dirty="0">
                            <a:latin typeface="Cambria Math" panose="02040503050406030204" pitchFamily="18" charset="0"/>
                          </a:rPr>
                          <m:t>=0</m:t>
                        </m:r>
                      </m:sub>
                    </m:sSub>
                    <m:r>
                      <a:rPr lang="en-US" sz="2400" i="1" dirty="0">
                        <a:latin typeface="Cambria Math" panose="02040503050406030204" pitchFamily="18" charset="0"/>
                      </a:rPr>
                      <m:t>=</m:t>
                    </m:r>
                    <m:f>
                      <m:fPr>
                        <m:ctrlPr>
                          <a:rPr lang="en-US" sz="2400" i="1" dirty="0">
                            <a:latin typeface="Cambria Math" panose="02040503050406030204" pitchFamily="18" charset="0"/>
                          </a:rPr>
                        </m:ctrlPr>
                      </m:fPr>
                      <m:num>
                        <m:r>
                          <a:rPr lang="en-US" sz="2400" i="1" dirty="0">
                            <a:latin typeface="Cambria Math" panose="02040503050406030204" pitchFamily="18" charset="0"/>
                          </a:rPr>
                          <m:t>1</m:t>
                        </m:r>
                      </m:num>
                      <m:den>
                        <m:sSub>
                          <m:sSubPr>
                            <m:ctrlPr>
                              <a:rPr lang="en-US" sz="2400" i="1" dirty="0">
                                <a:latin typeface="Cambria Math" panose="02040503050406030204" pitchFamily="18" charset="0"/>
                              </a:rPr>
                            </m:ctrlPr>
                          </m:sSubPr>
                          <m:e>
                            <m:r>
                              <a:rPr lang="en-US" sz="2400" i="1" dirty="0">
                                <a:latin typeface="Cambria Math" panose="02040503050406030204" pitchFamily="18" charset="0"/>
                              </a:rPr>
                              <m:t>𝐾</m:t>
                            </m:r>
                          </m:e>
                          <m:sub>
                            <m:r>
                              <a:rPr lang="en-US" sz="2400" i="1" dirty="0">
                                <a:latin typeface="Cambria Math" panose="02040503050406030204" pitchFamily="18" charset="0"/>
                              </a:rPr>
                              <m:t>𝑑</m:t>
                            </m:r>
                          </m:sub>
                        </m:sSub>
                      </m:den>
                    </m:f>
                    <m:r>
                      <a:rPr lang="en-US" sz="2400" i="1" dirty="0">
                        <a:latin typeface="Cambria Math" panose="02040503050406030204" pitchFamily="18" charset="0"/>
                      </a:rPr>
                      <m:t>&gt;0</m:t>
                    </m:r>
                  </m:oMath>
                </a14:m>
                <a:endParaRPr lang="en-US" sz="2400" dirty="0"/>
              </a:p>
              <a:p>
                <a:pPr marL="0" lvl="2"/>
                <a:endParaRPr lang="en-US" sz="2400" dirty="0"/>
              </a:p>
              <a:p>
                <a:pPr marL="0" lvl="2"/>
                <a:r>
                  <a:rPr lang="en-US" sz="2400" dirty="0"/>
                  <a:t>The inflection point of the reaction rate </a:t>
                </a:r>
                <a:r>
                  <a:rPr lang="en-US" sz="2400" dirty="0" smtClean="0"/>
                  <a:t>is </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𝑆</m:t>
                        </m:r>
                        <m:r>
                          <a:rPr lang="en-US" sz="2400" i="1" dirty="0">
                            <a:latin typeface="Cambria Math" panose="02040503050406030204" pitchFamily="18" charset="0"/>
                          </a:rPr>
                          <m:t>=</m:t>
                        </m:r>
                        <m:r>
                          <a:rPr lang="en-US" sz="2400" i="1" dirty="0">
                            <a:latin typeface="Cambria Math" panose="02040503050406030204" pitchFamily="18" charset="0"/>
                          </a:rPr>
                          <m:t>𝐾</m:t>
                        </m:r>
                      </m:e>
                      <m:sub>
                        <m:r>
                          <a:rPr lang="en-US" sz="2400" i="1" dirty="0">
                            <a:latin typeface="Cambria Math" panose="02040503050406030204" pitchFamily="18" charset="0"/>
                          </a:rPr>
                          <m:t>𝑑</m:t>
                        </m:r>
                      </m:sub>
                    </m:sSub>
                  </m:oMath>
                </a14:m>
                <a:endParaRPr lang="en-US" sz="2400" b="1" dirty="0">
                  <a:latin typeface="Cambria Math"/>
                  <a:ea typeface="Cambria Math" panose="02040503050406030204" pitchFamily="18" charset="0"/>
                  <a:sym typeface="Symbol" panose="05050102010706020507" pitchFamily="18"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609600" y="609600"/>
                <a:ext cx="8305800" cy="5937523"/>
              </a:xfrm>
              <a:prstGeom prst="rect">
                <a:avLst/>
              </a:prstGeom>
              <a:blipFill rotWithShape="0">
                <a:blip r:embed="rId4"/>
                <a:stretch>
                  <a:fillRect l="-1101" t="-719" b="-1437"/>
                </a:stretch>
              </a:blipFill>
            </p:spPr>
            <p:txBody>
              <a:bodyPr/>
              <a:lstStyle/>
              <a:p>
                <a:r>
                  <a:rPr lang="en-US">
                    <a:noFill/>
                  </a:rPr>
                  <a:t> </a:t>
                </a:r>
              </a:p>
            </p:txBody>
          </p:sp>
        </mc:Fallback>
      </mc:AlternateContent>
      <p:pic>
        <p:nvPicPr>
          <p:cNvPr id="9" name="Picture 4" descr="Biocomplexity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figure_06_2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64371" y="4033263"/>
            <a:ext cx="2165329" cy="178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Rectangle 4"/>
              <p:cNvSpPr/>
              <p:nvPr/>
            </p:nvSpPr>
            <p:spPr>
              <a:xfrm>
                <a:off x="6057900" y="2816745"/>
                <a:ext cx="2971800" cy="830997"/>
              </a:xfrm>
              <a:prstGeom prst="rect">
                <a:avLst/>
              </a:prstGeom>
            </p:spPr>
            <p:txBody>
              <a:bodyPr wrap="square">
                <a:spAutoFit/>
              </a:bodyPr>
              <a:lstStyle/>
              <a:p>
                <a:pPr marL="0" lvl="2"/>
                <a14:m>
                  <m:oMath xmlns:m="http://schemas.openxmlformats.org/officeDocument/2006/math">
                    <m:r>
                      <a:rPr lang="en-US" sz="2400" i="1" dirty="0">
                        <a:latin typeface="Cambria Math" panose="02040503050406030204" pitchFamily="18" charset="0"/>
                      </a:rPr>
                      <m:t>𝑛</m:t>
                    </m:r>
                    <m:r>
                      <a:rPr lang="en-US" sz="2400" i="1" dirty="0">
                        <a:latin typeface="Cambria Math" panose="02040503050406030204" pitchFamily="18" charset="0"/>
                      </a:rPr>
                      <m:t>=1</m:t>
                    </m:r>
                  </m:oMath>
                </a14:m>
                <a:r>
                  <a:rPr lang="en-US" sz="2400" dirty="0"/>
                  <a:t> recovers </a:t>
                </a:r>
                <a:endParaRPr lang="en-US" sz="2400" dirty="0" smtClean="0"/>
              </a:p>
              <a:p>
                <a:pPr marL="0" lvl="2"/>
                <a:r>
                  <a:rPr lang="en-US" sz="2400" dirty="0" err="1" smtClean="0"/>
                  <a:t>Michaelis-Menten</a:t>
                </a:r>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6057900" y="2816745"/>
                <a:ext cx="2971800" cy="830997"/>
              </a:xfrm>
              <a:prstGeom prst="rect">
                <a:avLst/>
              </a:prstGeom>
              <a:blipFill rotWithShape="0">
                <a:blip r:embed="rId7"/>
                <a:stretch>
                  <a:fillRect l="-3285" t="-5147" b="-16912"/>
                </a:stretch>
              </a:blipFill>
            </p:spPr>
            <p:txBody>
              <a:bodyPr/>
              <a:lstStyle/>
              <a:p>
                <a:r>
                  <a:rPr lang="en-US">
                    <a:noFill/>
                  </a:rPr>
                  <a:t> </a:t>
                </a:r>
              </a:p>
            </p:txBody>
          </p:sp>
        </mc:Fallback>
      </mc:AlternateContent>
    </p:spTree>
    <p:extLst>
      <p:ext uri="{BB962C8B-B14F-4D97-AF65-F5344CB8AC3E}">
        <p14:creationId xmlns:p14="http://schemas.microsoft.com/office/powerpoint/2010/main" val="221138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Limiting Cases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23637" y="782273"/>
            <a:ext cx="9096563" cy="2092881"/>
          </a:xfrm>
          <a:prstGeom prst="rect">
            <a:avLst/>
          </a:prstGeom>
          <a:noFill/>
        </p:spPr>
        <p:txBody>
          <a:bodyPr wrap="square" rtlCol="0">
            <a:spAutoFit/>
          </a:bodyPr>
          <a:lstStyle/>
          <a:p>
            <a:r>
              <a:rPr lang="en-US" sz="2800" dirty="0"/>
              <a:t>In dynamic networks values change smoothly in </a:t>
            </a:r>
            <a:r>
              <a:rPr lang="en-US" sz="2800" dirty="0" err="1" smtClean="0"/>
              <a:t>parameter</a:t>
            </a:r>
            <a:r>
              <a:rPr lang="en-US" sz="2800" dirty="0" err="1" smtClean="0">
                <a:sym typeface="Wingdings" panose="05000000000000000000" pitchFamily="2" charset="2"/>
              </a:rPr>
              <a:t></a:t>
            </a:r>
            <a:r>
              <a:rPr lang="en-US" sz="2800" dirty="0" err="1" smtClean="0"/>
              <a:t>Even</a:t>
            </a:r>
            <a:r>
              <a:rPr lang="en-US" sz="2800" dirty="0" smtClean="0"/>
              <a:t> when details unknown, considering </a:t>
            </a:r>
            <a:r>
              <a:rPr lang="en-US" sz="2800" b="1" dirty="0" smtClean="0"/>
              <a:t>necessary behaviors</a:t>
            </a:r>
            <a:r>
              <a:rPr lang="en-US" sz="2800" dirty="0" smtClean="0"/>
              <a:t> for small or large limits can constrain model structures and sanity-check results</a:t>
            </a:r>
          </a:p>
          <a:p>
            <a:endParaRPr lang="en-US" dirty="0"/>
          </a:p>
        </p:txBody>
      </p:sp>
      <p:sp>
        <p:nvSpPr>
          <p:cNvPr id="3" name="TextBox 2"/>
          <p:cNvSpPr txBox="1"/>
          <p:nvPr/>
        </p:nvSpPr>
        <p:spPr>
          <a:xfrm>
            <a:off x="4419600" y="4876800"/>
            <a:ext cx="702436" cy="1107996"/>
          </a:xfrm>
          <a:prstGeom prst="rect">
            <a:avLst/>
          </a:prstGeom>
          <a:noFill/>
        </p:spPr>
        <p:txBody>
          <a:bodyPr wrap="none" rtlCol="0">
            <a:spAutoFit/>
          </a:bodyPr>
          <a:lstStyle/>
          <a:p>
            <a:pPr algn="ctr"/>
            <a:r>
              <a:rPr lang="en-US" sz="6600" b="1" dirty="0" smtClean="0">
                <a:solidFill>
                  <a:srgbClr val="0000CC"/>
                </a:solidFill>
              </a:rPr>
              <a:t>?</a:t>
            </a:r>
            <a:endParaRPr lang="en-US" sz="6600" b="1" dirty="0">
              <a:solidFill>
                <a:srgbClr val="0000CC"/>
              </a:solidFill>
            </a:endParaRPr>
          </a:p>
        </p:txBody>
      </p:sp>
      <p:grpSp>
        <p:nvGrpSpPr>
          <p:cNvPr id="148" name="Group 147"/>
          <p:cNvGrpSpPr/>
          <p:nvPr/>
        </p:nvGrpSpPr>
        <p:grpSpPr>
          <a:xfrm>
            <a:off x="381217" y="3152153"/>
            <a:ext cx="8151303" cy="1254773"/>
            <a:chOff x="388420" y="3215772"/>
            <a:chExt cx="8151303" cy="1254773"/>
          </a:xfrm>
        </p:grpSpPr>
        <p:grpSp>
          <p:nvGrpSpPr>
            <p:cNvPr id="149" name="Group 148"/>
            <p:cNvGrpSpPr/>
            <p:nvPr/>
          </p:nvGrpSpPr>
          <p:grpSpPr>
            <a:xfrm>
              <a:off x="388420" y="3215772"/>
              <a:ext cx="8151303" cy="1254773"/>
              <a:chOff x="388420" y="3215772"/>
              <a:chExt cx="8151303" cy="1254773"/>
            </a:xfrm>
          </p:grpSpPr>
          <p:grpSp>
            <p:nvGrpSpPr>
              <p:cNvPr id="151" name="Group 150"/>
              <p:cNvGrpSpPr/>
              <p:nvPr/>
            </p:nvGrpSpPr>
            <p:grpSpPr>
              <a:xfrm>
                <a:off x="388420" y="3215772"/>
                <a:ext cx="8151303" cy="1254773"/>
                <a:chOff x="388420" y="3215772"/>
                <a:chExt cx="8151303" cy="1254773"/>
              </a:xfrm>
            </p:grpSpPr>
            <p:grpSp>
              <p:nvGrpSpPr>
                <p:cNvPr id="153" name="Group 152"/>
                <p:cNvGrpSpPr/>
                <p:nvPr/>
              </p:nvGrpSpPr>
              <p:grpSpPr>
                <a:xfrm>
                  <a:off x="388420" y="3215772"/>
                  <a:ext cx="8151303" cy="1254773"/>
                  <a:chOff x="388420" y="3215772"/>
                  <a:chExt cx="8151303" cy="1254773"/>
                </a:xfrm>
              </p:grpSpPr>
              <p:grpSp>
                <p:nvGrpSpPr>
                  <p:cNvPr id="155" name="Group 154"/>
                  <p:cNvGrpSpPr/>
                  <p:nvPr/>
                </p:nvGrpSpPr>
                <p:grpSpPr>
                  <a:xfrm>
                    <a:off x="388420" y="3215772"/>
                    <a:ext cx="1717404" cy="1254773"/>
                    <a:chOff x="6225711" y="3092442"/>
                    <a:chExt cx="1717404" cy="1254773"/>
                  </a:xfrm>
                </p:grpSpPr>
                <p:grpSp>
                  <p:nvGrpSpPr>
                    <p:cNvPr id="183" name="Group 182"/>
                    <p:cNvGrpSpPr/>
                    <p:nvPr/>
                  </p:nvGrpSpPr>
                  <p:grpSpPr>
                    <a:xfrm>
                      <a:off x="6225711" y="3092442"/>
                      <a:ext cx="1717404" cy="1254773"/>
                      <a:chOff x="2221414" y="2672593"/>
                      <a:chExt cx="1717404" cy="1254773"/>
                    </a:xfrm>
                  </p:grpSpPr>
                  <p:grpSp>
                    <p:nvGrpSpPr>
                      <p:cNvPr id="185" name="Group 184"/>
                      <p:cNvGrpSpPr/>
                      <p:nvPr/>
                    </p:nvGrpSpPr>
                    <p:grpSpPr>
                      <a:xfrm>
                        <a:off x="2221414" y="2672593"/>
                        <a:ext cx="1656397" cy="914400"/>
                        <a:chOff x="2221414" y="2672593"/>
                        <a:chExt cx="1656397" cy="914400"/>
                      </a:xfrm>
                    </p:grpSpPr>
                    <p:grpSp>
                      <p:nvGrpSpPr>
                        <p:cNvPr id="187" name="Group 186"/>
                        <p:cNvGrpSpPr/>
                        <p:nvPr/>
                      </p:nvGrpSpPr>
                      <p:grpSpPr>
                        <a:xfrm>
                          <a:off x="2658611" y="2672593"/>
                          <a:ext cx="1219200" cy="914400"/>
                          <a:chOff x="2658611" y="2672593"/>
                          <a:chExt cx="1219200" cy="914400"/>
                        </a:xfrm>
                      </p:grpSpPr>
                      <p:cxnSp>
                        <p:nvCxnSpPr>
                          <p:cNvPr id="189" name="Straight Arrow Connector 188"/>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8" name="TextBox 187"/>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86" name="TextBox 185"/>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sp>
                  <p:nvSpPr>
                    <p:cNvPr id="184" name="Freeform 183"/>
                    <p:cNvSpPr/>
                    <p:nvPr/>
                  </p:nvSpPr>
                  <p:spPr>
                    <a:xfrm>
                      <a:off x="6675922" y="3423582"/>
                      <a:ext cx="1136194" cy="860710"/>
                    </a:xfrm>
                    <a:custGeom>
                      <a:avLst/>
                      <a:gdLst>
                        <a:gd name="connsiteX0" fmla="*/ 0 w 1134844"/>
                        <a:gd name="connsiteY0" fmla="*/ 854301 h 861966"/>
                        <a:gd name="connsiteX1" fmla="*/ 179109 w 1134844"/>
                        <a:gd name="connsiteY1" fmla="*/ 844874 h 861966"/>
                        <a:gd name="connsiteX2" fmla="*/ 556181 w 1134844"/>
                        <a:gd name="connsiteY2" fmla="*/ 703472 h 861966"/>
                        <a:gd name="connsiteX3" fmla="*/ 829559 w 1134844"/>
                        <a:gd name="connsiteY3" fmla="*/ 486656 h 861966"/>
                        <a:gd name="connsiteX4" fmla="*/ 1093509 w 1134844"/>
                        <a:gd name="connsiteY4" fmla="*/ 203851 h 861966"/>
                        <a:gd name="connsiteX5" fmla="*/ 1131216 w 1134844"/>
                        <a:gd name="connsiteY5" fmla="*/ 15315 h 861966"/>
                        <a:gd name="connsiteX6" fmla="*/ 1131216 w 1134844"/>
                        <a:gd name="connsiteY6" fmla="*/ 24742 h 861966"/>
                        <a:gd name="connsiteX0" fmla="*/ 0 w 1136194"/>
                        <a:gd name="connsiteY0" fmla="*/ 853611 h 861276"/>
                        <a:gd name="connsiteX1" fmla="*/ 179109 w 1136194"/>
                        <a:gd name="connsiteY1" fmla="*/ 844184 h 861276"/>
                        <a:gd name="connsiteX2" fmla="*/ 556181 w 1136194"/>
                        <a:gd name="connsiteY2" fmla="*/ 702782 h 861276"/>
                        <a:gd name="connsiteX3" fmla="*/ 829559 w 1136194"/>
                        <a:gd name="connsiteY3" fmla="*/ 48596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1276"/>
                        <a:gd name="connsiteX1" fmla="*/ 179109 w 1136194"/>
                        <a:gd name="connsiteY1" fmla="*/ 844184 h 861276"/>
                        <a:gd name="connsiteX2" fmla="*/ 556181 w 1136194"/>
                        <a:gd name="connsiteY2" fmla="*/ 702782 h 861276"/>
                        <a:gd name="connsiteX3" fmla="*/ 876693 w 1136194"/>
                        <a:gd name="connsiteY3" fmla="*/ 514246 h 861276"/>
                        <a:gd name="connsiteX4" fmla="*/ 1074655 w 1136194"/>
                        <a:gd name="connsiteY4" fmla="*/ 193734 h 861276"/>
                        <a:gd name="connsiteX5" fmla="*/ 1131216 w 1136194"/>
                        <a:gd name="connsiteY5" fmla="*/ 14625 h 861276"/>
                        <a:gd name="connsiteX6" fmla="*/ 1131216 w 1136194"/>
                        <a:gd name="connsiteY6" fmla="*/ 24052 h 861276"/>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 name="connsiteX0" fmla="*/ 0 w 1136194"/>
                        <a:gd name="connsiteY0" fmla="*/ 853611 h 860710"/>
                        <a:gd name="connsiteX1" fmla="*/ 179109 w 1136194"/>
                        <a:gd name="connsiteY1" fmla="*/ 844184 h 860710"/>
                        <a:gd name="connsiteX2" fmla="*/ 556181 w 1136194"/>
                        <a:gd name="connsiteY2" fmla="*/ 712208 h 860710"/>
                        <a:gd name="connsiteX3" fmla="*/ 876693 w 1136194"/>
                        <a:gd name="connsiteY3" fmla="*/ 514246 h 860710"/>
                        <a:gd name="connsiteX4" fmla="*/ 1074655 w 1136194"/>
                        <a:gd name="connsiteY4" fmla="*/ 193734 h 860710"/>
                        <a:gd name="connsiteX5" fmla="*/ 1131216 w 1136194"/>
                        <a:gd name="connsiteY5" fmla="*/ 14625 h 860710"/>
                        <a:gd name="connsiteX6" fmla="*/ 1131216 w 1136194"/>
                        <a:gd name="connsiteY6" fmla="*/ 24052 h 8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194" h="860710">
                          <a:moveTo>
                            <a:pt x="0" y="853611"/>
                          </a:moveTo>
                          <a:cubicBezTo>
                            <a:pt x="43206" y="861466"/>
                            <a:pt x="86412" y="867751"/>
                            <a:pt x="179109" y="844184"/>
                          </a:cubicBezTo>
                          <a:cubicBezTo>
                            <a:pt x="271806" y="820617"/>
                            <a:pt x="439917" y="767198"/>
                            <a:pt x="556181" y="712208"/>
                          </a:cubicBezTo>
                          <a:cubicBezTo>
                            <a:pt x="672445" y="657218"/>
                            <a:pt x="790281" y="600658"/>
                            <a:pt x="876693" y="514246"/>
                          </a:cubicBezTo>
                          <a:cubicBezTo>
                            <a:pt x="963105" y="427834"/>
                            <a:pt x="1032235" y="277004"/>
                            <a:pt x="1074655" y="193734"/>
                          </a:cubicBezTo>
                          <a:cubicBezTo>
                            <a:pt x="1117075" y="110464"/>
                            <a:pt x="1121789" y="42905"/>
                            <a:pt x="1131216" y="14625"/>
                          </a:cubicBezTo>
                          <a:cubicBezTo>
                            <a:pt x="1140643" y="-13655"/>
                            <a:pt x="1134358" y="4413"/>
                            <a:pt x="1131216" y="24052"/>
                          </a:cubicBezTo>
                        </a:path>
                      </a:pathLst>
                    </a:cu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6" name="Group 155"/>
                  <p:cNvGrpSpPr/>
                  <p:nvPr/>
                </p:nvGrpSpPr>
                <p:grpSpPr>
                  <a:xfrm>
                    <a:off x="2477967" y="3215772"/>
                    <a:ext cx="1770336" cy="1254773"/>
                    <a:chOff x="5846522" y="973058"/>
                    <a:chExt cx="1770336" cy="1254773"/>
                  </a:xfrm>
                </p:grpSpPr>
                <p:sp>
                  <p:nvSpPr>
                    <p:cNvPr id="175" name="Freeform 174"/>
                    <p:cNvSpPr/>
                    <p:nvPr/>
                  </p:nvSpPr>
                  <p:spPr>
                    <a:xfrm>
                      <a:off x="6334812" y="1316760"/>
                      <a:ext cx="1282046" cy="516198"/>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16198">
                          <a:moveTo>
                            <a:pt x="0" y="493187"/>
                          </a:moveTo>
                          <a:cubicBezTo>
                            <a:pt x="71487" y="521467"/>
                            <a:pt x="322083" y="526181"/>
                            <a:pt x="414780" y="493187"/>
                          </a:cubicBezTo>
                          <a:cubicBezTo>
                            <a:pt x="507477" y="460193"/>
                            <a:pt x="496479" y="372210"/>
                            <a:pt x="556182" y="295225"/>
                          </a:cubicBezTo>
                          <a:cubicBezTo>
                            <a:pt x="615885" y="218240"/>
                            <a:pt x="685016" y="79980"/>
                            <a:pt x="772999" y="31275"/>
                          </a:cubicBezTo>
                          <a:cubicBezTo>
                            <a:pt x="860982" y="-17430"/>
                            <a:pt x="999242" y="6135"/>
                            <a:pt x="1084083" y="2993"/>
                          </a:cubicBezTo>
                          <a:cubicBezTo>
                            <a:pt x="1168924" y="-149"/>
                            <a:pt x="1243553" y="6136"/>
                            <a:pt x="1282046" y="124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5846522" y="973058"/>
                      <a:ext cx="1717404" cy="1254773"/>
                      <a:chOff x="2221414" y="2672593"/>
                      <a:chExt cx="1717404" cy="1254773"/>
                    </a:xfrm>
                  </p:grpSpPr>
                  <p:grpSp>
                    <p:nvGrpSpPr>
                      <p:cNvPr id="177" name="Group 176"/>
                      <p:cNvGrpSpPr/>
                      <p:nvPr/>
                    </p:nvGrpSpPr>
                    <p:grpSpPr>
                      <a:xfrm>
                        <a:off x="2221414" y="2672593"/>
                        <a:ext cx="1656397" cy="914400"/>
                        <a:chOff x="2221414" y="2672593"/>
                        <a:chExt cx="1656397" cy="914400"/>
                      </a:xfrm>
                    </p:grpSpPr>
                    <p:grpSp>
                      <p:nvGrpSpPr>
                        <p:cNvPr id="179" name="Group 178"/>
                        <p:cNvGrpSpPr/>
                        <p:nvPr/>
                      </p:nvGrpSpPr>
                      <p:grpSpPr>
                        <a:xfrm>
                          <a:off x="2658611" y="2672593"/>
                          <a:ext cx="1219200" cy="914400"/>
                          <a:chOff x="2658611" y="2672593"/>
                          <a:chExt cx="1219200" cy="914400"/>
                        </a:xfrm>
                      </p:grpSpPr>
                      <p:cxnSp>
                        <p:nvCxnSpPr>
                          <p:cNvPr id="181" name="Straight Arrow Connector 180"/>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0" name="TextBox 179"/>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78" name="TextBox 177"/>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grpSp>
              <p:grpSp>
                <p:nvGrpSpPr>
                  <p:cNvPr id="157" name="Group 156"/>
                  <p:cNvGrpSpPr/>
                  <p:nvPr/>
                </p:nvGrpSpPr>
                <p:grpSpPr>
                  <a:xfrm>
                    <a:off x="6730033" y="3215772"/>
                    <a:ext cx="1809690" cy="1254773"/>
                    <a:chOff x="5846522" y="1161598"/>
                    <a:chExt cx="1809690" cy="1254773"/>
                  </a:xfrm>
                </p:grpSpPr>
                <p:sp>
                  <p:nvSpPr>
                    <p:cNvPr id="167" name="Freeform 166"/>
                    <p:cNvSpPr/>
                    <p:nvPr/>
                  </p:nvSpPr>
                  <p:spPr>
                    <a:xfrm>
                      <a:off x="6308178" y="1222836"/>
                      <a:ext cx="1348034" cy="700257"/>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 name="connsiteX0" fmla="*/ 0 w 1282046"/>
                        <a:gd name="connsiteY0" fmla="*/ 584622 h 584622"/>
                        <a:gd name="connsiteX1" fmla="*/ 235671 w 1282046"/>
                        <a:gd name="connsiteY1" fmla="*/ 292391 h 584622"/>
                        <a:gd name="connsiteX2" fmla="*/ 490194 w 1282046"/>
                        <a:gd name="connsiteY2" fmla="*/ 141563 h 584622"/>
                        <a:gd name="connsiteX3" fmla="*/ 782426 w 1282046"/>
                        <a:gd name="connsiteY3" fmla="*/ 66150 h 584622"/>
                        <a:gd name="connsiteX4" fmla="*/ 1093509 w 1282046"/>
                        <a:gd name="connsiteY4" fmla="*/ 160 h 584622"/>
                        <a:gd name="connsiteX5" fmla="*/ 1282046 w 1282046"/>
                        <a:gd name="connsiteY5" fmla="*/ 47295 h 584622"/>
                        <a:gd name="connsiteX0" fmla="*/ 0 w 1329180"/>
                        <a:gd name="connsiteY0" fmla="*/ 632348 h 632348"/>
                        <a:gd name="connsiteX1" fmla="*/ 235671 w 1329180"/>
                        <a:gd name="connsiteY1" fmla="*/ 340117 h 632348"/>
                        <a:gd name="connsiteX2" fmla="*/ 490194 w 1329180"/>
                        <a:gd name="connsiteY2" fmla="*/ 189289 h 632348"/>
                        <a:gd name="connsiteX3" fmla="*/ 782426 w 1329180"/>
                        <a:gd name="connsiteY3" fmla="*/ 113876 h 632348"/>
                        <a:gd name="connsiteX4" fmla="*/ 1093509 w 1329180"/>
                        <a:gd name="connsiteY4" fmla="*/ 47886 h 632348"/>
                        <a:gd name="connsiteX5" fmla="*/ 1329180 w 1329180"/>
                        <a:gd name="connsiteY5" fmla="*/ 753 h 632348"/>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29180"/>
                        <a:gd name="connsiteY0" fmla="*/ 632295 h 632295"/>
                        <a:gd name="connsiteX1" fmla="*/ 235671 w 1329180"/>
                        <a:gd name="connsiteY1" fmla="*/ 340064 h 632295"/>
                        <a:gd name="connsiteX2" fmla="*/ 490194 w 1329180"/>
                        <a:gd name="connsiteY2" fmla="*/ 189236 h 632295"/>
                        <a:gd name="connsiteX3" fmla="*/ 791853 w 1329180"/>
                        <a:gd name="connsiteY3" fmla="*/ 94969 h 632295"/>
                        <a:gd name="connsiteX4" fmla="*/ 1093509 w 1329180"/>
                        <a:gd name="connsiteY4" fmla="*/ 47833 h 632295"/>
                        <a:gd name="connsiteX5" fmla="*/ 1329180 w 1329180"/>
                        <a:gd name="connsiteY5" fmla="*/ 700 h 632295"/>
                        <a:gd name="connsiteX0" fmla="*/ 0 w 1348034"/>
                        <a:gd name="connsiteY0" fmla="*/ 604865 h 604865"/>
                        <a:gd name="connsiteX1" fmla="*/ 235671 w 1348034"/>
                        <a:gd name="connsiteY1" fmla="*/ 312634 h 604865"/>
                        <a:gd name="connsiteX2" fmla="*/ 490194 w 1348034"/>
                        <a:gd name="connsiteY2" fmla="*/ 161806 h 604865"/>
                        <a:gd name="connsiteX3" fmla="*/ 791853 w 1348034"/>
                        <a:gd name="connsiteY3" fmla="*/ 67539 h 604865"/>
                        <a:gd name="connsiteX4" fmla="*/ 1093509 w 1348034"/>
                        <a:gd name="connsiteY4" fmla="*/ 20403 h 604865"/>
                        <a:gd name="connsiteX5" fmla="*/ 1348034 w 1348034"/>
                        <a:gd name="connsiteY5" fmla="*/ 1551 h 604865"/>
                        <a:gd name="connsiteX0" fmla="*/ 0 w 1348034"/>
                        <a:gd name="connsiteY0" fmla="*/ 604865 h 686159"/>
                        <a:gd name="connsiteX1" fmla="*/ 244549 w 1348034"/>
                        <a:gd name="connsiteY1" fmla="*/ 667740 h 686159"/>
                        <a:gd name="connsiteX2" fmla="*/ 490194 w 1348034"/>
                        <a:gd name="connsiteY2" fmla="*/ 161806 h 686159"/>
                        <a:gd name="connsiteX3" fmla="*/ 791853 w 1348034"/>
                        <a:gd name="connsiteY3" fmla="*/ 67539 h 686159"/>
                        <a:gd name="connsiteX4" fmla="*/ 1093509 w 1348034"/>
                        <a:gd name="connsiteY4" fmla="*/ 20403 h 686159"/>
                        <a:gd name="connsiteX5" fmla="*/ 1348034 w 1348034"/>
                        <a:gd name="connsiteY5" fmla="*/ 1551 h 686159"/>
                        <a:gd name="connsiteX0" fmla="*/ 0 w 1348034"/>
                        <a:gd name="connsiteY0" fmla="*/ 604865 h 707077"/>
                        <a:gd name="connsiteX1" fmla="*/ 244549 w 1348034"/>
                        <a:gd name="connsiteY1" fmla="*/ 667740 h 707077"/>
                        <a:gd name="connsiteX2" fmla="*/ 490194 w 1348034"/>
                        <a:gd name="connsiteY2" fmla="*/ 161806 h 707077"/>
                        <a:gd name="connsiteX3" fmla="*/ 791853 w 1348034"/>
                        <a:gd name="connsiteY3" fmla="*/ 67539 h 707077"/>
                        <a:gd name="connsiteX4" fmla="*/ 1093509 w 1348034"/>
                        <a:gd name="connsiteY4" fmla="*/ 20403 h 707077"/>
                        <a:gd name="connsiteX5" fmla="*/ 1348034 w 1348034"/>
                        <a:gd name="connsiteY5" fmla="*/ 1551 h 707077"/>
                        <a:gd name="connsiteX0" fmla="*/ 0 w 1348034"/>
                        <a:gd name="connsiteY0" fmla="*/ 604865 h 700915"/>
                        <a:gd name="connsiteX1" fmla="*/ 244549 w 1348034"/>
                        <a:gd name="connsiteY1" fmla="*/ 667740 h 700915"/>
                        <a:gd name="connsiteX2" fmla="*/ 570093 w 1348034"/>
                        <a:gd name="connsiteY2" fmla="*/ 188439 h 700915"/>
                        <a:gd name="connsiteX3" fmla="*/ 791853 w 1348034"/>
                        <a:gd name="connsiteY3" fmla="*/ 67539 h 700915"/>
                        <a:gd name="connsiteX4" fmla="*/ 1093509 w 1348034"/>
                        <a:gd name="connsiteY4" fmla="*/ 20403 h 700915"/>
                        <a:gd name="connsiteX5" fmla="*/ 1348034 w 1348034"/>
                        <a:gd name="connsiteY5" fmla="*/ 1551 h 700915"/>
                        <a:gd name="connsiteX0" fmla="*/ 0 w 1348034"/>
                        <a:gd name="connsiteY0" fmla="*/ 604865 h 700915"/>
                        <a:gd name="connsiteX1" fmla="*/ 244549 w 1348034"/>
                        <a:gd name="connsiteY1" fmla="*/ 667740 h 700915"/>
                        <a:gd name="connsiteX2" fmla="*/ 570093 w 1348034"/>
                        <a:gd name="connsiteY2" fmla="*/ 188439 h 700915"/>
                        <a:gd name="connsiteX3" fmla="*/ 827363 w 1348034"/>
                        <a:gd name="connsiteY3" fmla="*/ 67539 h 700915"/>
                        <a:gd name="connsiteX4" fmla="*/ 1093509 w 1348034"/>
                        <a:gd name="connsiteY4" fmla="*/ 20403 h 700915"/>
                        <a:gd name="connsiteX5" fmla="*/ 1348034 w 1348034"/>
                        <a:gd name="connsiteY5" fmla="*/ 1551 h 700915"/>
                        <a:gd name="connsiteX0" fmla="*/ 0 w 1348034"/>
                        <a:gd name="connsiteY0" fmla="*/ 604865 h 700915"/>
                        <a:gd name="connsiteX1" fmla="*/ 244549 w 1348034"/>
                        <a:gd name="connsiteY1" fmla="*/ 667740 h 700915"/>
                        <a:gd name="connsiteX2" fmla="*/ 570093 w 1348034"/>
                        <a:gd name="connsiteY2" fmla="*/ 188439 h 700915"/>
                        <a:gd name="connsiteX3" fmla="*/ 827363 w 1348034"/>
                        <a:gd name="connsiteY3" fmla="*/ 67539 h 700915"/>
                        <a:gd name="connsiteX4" fmla="*/ 1120142 w 1348034"/>
                        <a:gd name="connsiteY4" fmla="*/ 20403 h 700915"/>
                        <a:gd name="connsiteX5" fmla="*/ 1348034 w 1348034"/>
                        <a:gd name="connsiteY5" fmla="*/ 1551 h 700915"/>
                        <a:gd name="connsiteX0" fmla="*/ 0 w 1348034"/>
                        <a:gd name="connsiteY0" fmla="*/ 604865 h 700257"/>
                        <a:gd name="connsiteX1" fmla="*/ 244549 w 1348034"/>
                        <a:gd name="connsiteY1" fmla="*/ 667740 h 700257"/>
                        <a:gd name="connsiteX2" fmla="*/ 605604 w 1348034"/>
                        <a:gd name="connsiteY2" fmla="*/ 197316 h 700257"/>
                        <a:gd name="connsiteX3" fmla="*/ 827363 w 1348034"/>
                        <a:gd name="connsiteY3" fmla="*/ 67539 h 700257"/>
                        <a:gd name="connsiteX4" fmla="*/ 1120142 w 1348034"/>
                        <a:gd name="connsiteY4" fmla="*/ 20403 h 700257"/>
                        <a:gd name="connsiteX5" fmla="*/ 1348034 w 1348034"/>
                        <a:gd name="connsiteY5" fmla="*/ 1551 h 700257"/>
                        <a:gd name="connsiteX0" fmla="*/ 0 w 1348034"/>
                        <a:gd name="connsiteY0" fmla="*/ 604865 h 700257"/>
                        <a:gd name="connsiteX1" fmla="*/ 244549 w 1348034"/>
                        <a:gd name="connsiteY1" fmla="*/ 667740 h 700257"/>
                        <a:gd name="connsiteX2" fmla="*/ 605604 w 1348034"/>
                        <a:gd name="connsiteY2" fmla="*/ 197316 h 700257"/>
                        <a:gd name="connsiteX3" fmla="*/ 862873 w 1348034"/>
                        <a:gd name="connsiteY3" fmla="*/ 67539 h 700257"/>
                        <a:gd name="connsiteX4" fmla="*/ 1120142 w 1348034"/>
                        <a:gd name="connsiteY4" fmla="*/ 20403 h 700257"/>
                        <a:gd name="connsiteX5" fmla="*/ 1348034 w 1348034"/>
                        <a:gd name="connsiteY5" fmla="*/ 1551 h 700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34" h="700257">
                          <a:moveTo>
                            <a:pt x="0" y="604865"/>
                          </a:moveTo>
                          <a:cubicBezTo>
                            <a:pt x="159165" y="688699"/>
                            <a:pt x="143615" y="735665"/>
                            <a:pt x="244549" y="667740"/>
                          </a:cubicBezTo>
                          <a:cubicBezTo>
                            <a:pt x="345483" y="599815"/>
                            <a:pt x="502550" y="297349"/>
                            <a:pt x="605604" y="197316"/>
                          </a:cubicBezTo>
                          <a:cubicBezTo>
                            <a:pt x="708658" y="97283"/>
                            <a:pt x="777117" y="97024"/>
                            <a:pt x="862873" y="67539"/>
                          </a:cubicBezTo>
                          <a:cubicBezTo>
                            <a:pt x="948629" y="38054"/>
                            <a:pt x="1027445" y="31401"/>
                            <a:pt x="1120142" y="20403"/>
                          </a:cubicBezTo>
                          <a:cubicBezTo>
                            <a:pt x="1212839" y="9405"/>
                            <a:pt x="1309541" y="-4734"/>
                            <a:pt x="1348034" y="1551"/>
                          </a:cubicBezTo>
                        </a:path>
                      </a:pathLst>
                    </a:cu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8" name="Group 167"/>
                    <p:cNvGrpSpPr/>
                    <p:nvPr/>
                  </p:nvGrpSpPr>
                  <p:grpSpPr>
                    <a:xfrm>
                      <a:off x="5846522" y="1161598"/>
                      <a:ext cx="1717404" cy="1254773"/>
                      <a:chOff x="2221414" y="2861133"/>
                      <a:chExt cx="1717404" cy="1254773"/>
                    </a:xfrm>
                  </p:grpSpPr>
                  <p:grpSp>
                    <p:nvGrpSpPr>
                      <p:cNvPr id="169" name="Group 168"/>
                      <p:cNvGrpSpPr/>
                      <p:nvPr/>
                    </p:nvGrpSpPr>
                    <p:grpSpPr>
                      <a:xfrm>
                        <a:off x="2221414" y="2861133"/>
                        <a:ext cx="1656397" cy="914400"/>
                        <a:chOff x="2221414" y="2861133"/>
                        <a:chExt cx="1656397" cy="914400"/>
                      </a:xfrm>
                    </p:grpSpPr>
                    <p:grpSp>
                      <p:nvGrpSpPr>
                        <p:cNvPr id="171" name="Group 170"/>
                        <p:cNvGrpSpPr/>
                        <p:nvPr/>
                      </p:nvGrpSpPr>
                      <p:grpSpPr>
                        <a:xfrm>
                          <a:off x="2658611" y="2861133"/>
                          <a:ext cx="1219200" cy="914400"/>
                          <a:chOff x="2658611" y="2861133"/>
                          <a:chExt cx="1219200" cy="914400"/>
                        </a:xfrm>
                      </p:grpSpPr>
                      <p:cxnSp>
                        <p:nvCxnSpPr>
                          <p:cNvPr id="173" name="Straight Arrow Connector 172"/>
                          <p:cNvCxnSpPr/>
                          <p:nvPr/>
                        </p:nvCxnSpPr>
                        <p:spPr>
                          <a:xfrm flipV="1">
                            <a:off x="2667000" y="286113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rot="5400000" flipV="1">
                            <a:off x="3268211" y="314252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2" name="TextBox 171"/>
                        <p:cNvSpPr txBox="1"/>
                        <p:nvPr/>
                      </p:nvSpPr>
                      <p:spPr>
                        <a:xfrm>
                          <a:off x="2221414" y="301684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70" name="TextBox 169"/>
                      <p:cNvSpPr txBox="1"/>
                      <p:nvPr/>
                    </p:nvSpPr>
                    <p:spPr>
                      <a:xfrm>
                        <a:off x="2597603" y="374657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grpSp>
              <p:grpSp>
                <p:nvGrpSpPr>
                  <p:cNvPr id="158" name="Group 157"/>
                  <p:cNvGrpSpPr/>
                  <p:nvPr/>
                </p:nvGrpSpPr>
                <p:grpSpPr>
                  <a:xfrm>
                    <a:off x="4620446" y="3215772"/>
                    <a:ext cx="1736022" cy="1254773"/>
                    <a:chOff x="5846522" y="973058"/>
                    <a:chExt cx="1736022" cy="1254773"/>
                  </a:xfrm>
                </p:grpSpPr>
                <p:sp>
                  <p:nvSpPr>
                    <p:cNvPr id="159" name="Freeform 158"/>
                    <p:cNvSpPr/>
                    <p:nvPr/>
                  </p:nvSpPr>
                  <p:spPr>
                    <a:xfrm flipV="1">
                      <a:off x="6300498" y="1511621"/>
                      <a:ext cx="1282046" cy="540955"/>
                    </a:xfrm>
                    <a:custGeom>
                      <a:avLst/>
                      <a:gdLst>
                        <a:gd name="connsiteX0" fmla="*/ 0 w 1263192"/>
                        <a:gd name="connsiteY0" fmla="*/ 472175 h 509202"/>
                        <a:gd name="connsiteX1" fmla="*/ 226244 w 1263192"/>
                        <a:gd name="connsiteY1" fmla="*/ 491029 h 509202"/>
                        <a:gd name="connsiteX2" fmla="*/ 499621 w 1263192"/>
                        <a:gd name="connsiteY2" fmla="*/ 245932 h 509202"/>
                        <a:gd name="connsiteX3" fmla="*/ 650450 w 1263192"/>
                        <a:gd name="connsiteY3" fmla="*/ 29116 h 509202"/>
                        <a:gd name="connsiteX4" fmla="*/ 1084083 w 1263192"/>
                        <a:gd name="connsiteY4" fmla="*/ 835 h 509202"/>
                        <a:gd name="connsiteX5" fmla="*/ 1263192 w 1263192"/>
                        <a:gd name="connsiteY5" fmla="*/ 10262 h 509202"/>
                        <a:gd name="connsiteX0" fmla="*/ 0 w 1263192"/>
                        <a:gd name="connsiteY0" fmla="*/ 474333 h 507873"/>
                        <a:gd name="connsiteX1" fmla="*/ 226244 w 1263192"/>
                        <a:gd name="connsiteY1" fmla="*/ 493187 h 507873"/>
                        <a:gd name="connsiteX2" fmla="*/ 499621 w 1263192"/>
                        <a:gd name="connsiteY2" fmla="*/ 295224 h 507873"/>
                        <a:gd name="connsiteX3" fmla="*/ 650450 w 1263192"/>
                        <a:gd name="connsiteY3" fmla="*/ 31274 h 507873"/>
                        <a:gd name="connsiteX4" fmla="*/ 1084083 w 1263192"/>
                        <a:gd name="connsiteY4" fmla="*/ 2993 h 507873"/>
                        <a:gd name="connsiteX5" fmla="*/ 1263192 w 1263192"/>
                        <a:gd name="connsiteY5" fmla="*/ 12420 h 507873"/>
                        <a:gd name="connsiteX0" fmla="*/ 0 w 1263192"/>
                        <a:gd name="connsiteY0" fmla="*/ 474333 h 507873"/>
                        <a:gd name="connsiteX1" fmla="*/ 226244 w 1263192"/>
                        <a:gd name="connsiteY1" fmla="*/ 493187 h 507873"/>
                        <a:gd name="connsiteX2" fmla="*/ 499621 w 1263192"/>
                        <a:gd name="connsiteY2" fmla="*/ 295224 h 507873"/>
                        <a:gd name="connsiteX3" fmla="*/ 716438 w 1263192"/>
                        <a:gd name="connsiteY3" fmla="*/ 31274 h 507873"/>
                        <a:gd name="connsiteX4" fmla="*/ 1084083 w 1263192"/>
                        <a:gd name="connsiteY4" fmla="*/ 2993 h 507873"/>
                        <a:gd name="connsiteX5" fmla="*/ 1263192 w 1263192"/>
                        <a:gd name="connsiteY5" fmla="*/ 12420 h 507873"/>
                        <a:gd name="connsiteX0" fmla="*/ 0 w 1263192"/>
                        <a:gd name="connsiteY0" fmla="*/ 473255 h 508190"/>
                        <a:gd name="connsiteX1" fmla="*/ 226244 w 1263192"/>
                        <a:gd name="connsiteY1" fmla="*/ 492109 h 508190"/>
                        <a:gd name="connsiteX2" fmla="*/ 556182 w 1263192"/>
                        <a:gd name="connsiteY2" fmla="*/ 275293 h 508190"/>
                        <a:gd name="connsiteX3" fmla="*/ 716438 w 1263192"/>
                        <a:gd name="connsiteY3" fmla="*/ 30196 h 508190"/>
                        <a:gd name="connsiteX4" fmla="*/ 1084083 w 1263192"/>
                        <a:gd name="connsiteY4" fmla="*/ 1915 h 508190"/>
                        <a:gd name="connsiteX5" fmla="*/ 1263192 w 1263192"/>
                        <a:gd name="connsiteY5" fmla="*/ 11342 h 508190"/>
                        <a:gd name="connsiteX0" fmla="*/ 0 w 1263192"/>
                        <a:gd name="connsiteY0" fmla="*/ 463856 h 498791"/>
                        <a:gd name="connsiteX1" fmla="*/ 226244 w 1263192"/>
                        <a:gd name="connsiteY1" fmla="*/ 482710 h 498791"/>
                        <a:gd name="connsiteX2" fmla="*/ 556182 w 1263192"/>
                        <a:gd name="connsiteY2" fmla="*/ 265894 h 498791"/>
                        <a:gd name="connsiteX3" fmla="*/ 716438 w 1263192"/>
                        <a:gd name="connsiteY3" fmla="*/ 20797 h 498791"/>
                        <a:gd name="connsiteX4" fmla="*/ 1084083 w 1263192"/>
                        <a:gd name="connsiteY4" fmla="*/ 11370 h 498791"/>
                        <a:gd name="connsiteX5" fmla="*/ 1263192 w 1263192"/>
                        <a:gd name="connsiteY5" fmla="*/ 1943 h 498791"/>
                        <a:gd name="connsiteX0" fmla="*/ 0 w 1263192"/>
                        <a:gd name="connsiteY0" fmla="*/ 463805 h 498740"/>
                        <a:gd name="connsiteX1" fmla="*/ 226244 w 1263192"/>
                        <a:gd name="connsiteY1" fmla="*/ 482659 h 498740"/>
                        <a:gd name="connsiteX2" fmla="*/ 556182 w 1263192"/>
                        <a:gd name="connsiteY2" fmla="*/ 265843 h 498740"/>
                        <a:gd name="connsiteX3" fmla="*/ 772999 w 1263192"/>
                        <a:gd name="connsiteY3" fmla="*/ 30173 h 498740"/>
                        <a:gd name="connsiteX4" fmla="*/ 1084083 w 1263192"/>
                        <a:gd name="connsiteY4" fmla="*/ 11319 h 498740"/>
                        <a:gd name="connsiteX5" fmla="*/ 1263192 w 1263192"/>
                        <a:gd name="connsiteY5" fmla="*/ 1892 h 498740"/>
                        <a:gd name="connsiteX0" fmla="*/ 0 w 1263192"/>
                        <a:gd name="connsiteY0" fmla="*/ 463805 h 486816"/>
                        <a:gd name="connsiteX1" fmla="*/ 367646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63805 h 486816"/>
                        <a:gd name="connsiteX1" fmla="*/ 414780 w 1263192"/>
                        <a:gd name="connsiteY1" fmla="*/ 463805 h 486816"/>
                        <a:gd name="connsiteX2" fmla="*/ 556182 w 1263192"/>
                        <a:gd name="connsiteY2" fmla="*/ 265843 h 486816"/>
                        <a:gd name="connsiteX3" fmla="*/ 772999 w 1263192"/>
                        <a:gd name="connsiteY3" fmla="*/ 30173 h 486816"/>
                        <a:gd name="connsiteX4" fmla="*/ 1084083 w 1263192"/>
                        <a:gd name="connsiteY4" fmla="*/ 11319 h 486816"/>
                        <a:gd name="connsiteX5" fmla="*/ 1263192 w 1263192"/>
                        <a:gd name="connsiteY5" fmla="*/ 1892 h 486816"/>
                        <a:gd name="connsiteX0" fmla="*/ 0 w 1263192"/>
                        <a:gd name="connsiteY0" fmla="*/ 478598 h 501609"/>
                        <a:gd name="connsiteX1" fmla="*/ 414780 w 1263192"/>
                        <a:gd name="connsiteY1" fmla="*/ 478598 h 501609"/>
                        <a:gd name="connsiteX2" fmla="*/ 556182 w 1263192"/>
                        <a:gd name="connsiteY2" fmla="*/ 280636 h 501609"/>
                        <a:gd name="connsiteX3" fmla="*/ 772999 w 1263192"/>
                        <a:gd name="connsiteY3" fmla="*/ 16686 h 501609"/>
                        <a:gd name="connsiteX4" fmla="*/ 1084083 w 1263192"/>
                        <a:gd name="connsiteY4" fmla="*/ 26112 h 501609"/>
                        <a:gd name="connsiteX5" fmla="*/ 1263192 w 1263192"/>
                        <a:gd name="connsiteY5" fmla="*/ 16685 h 501609"/>
                        <a:gd name="connsiteX0" fmla="*/ 0 w 1263192"/>
                        <a:gd name="connsiteY0" fmla="*/ 494442 h 517453"/>
                        <a:gd name="connsiteX1" fmla="*/ 414780 w 1263192"/>
                        <a:gd name="connsiteY1" fmla="*/ 494442 h 517453"/>
                        <a:gd name="connsiteX2" fmla="*/ 556182 w 1263192"/>
                        <a:gd name="connsiteY2" fmla="*/ 296480 h 517453"/>
                        <a:gd name="connsiteX3" fmla="*/ 772999 w 1263192"/>
                        <a:gd name="connsiteY3" fmla="*/ 32530 h 517453"/>
                        <a:gd name="connsiteX4" fmla="*/ 1084083 w 1263192"/>
                        <a:gd name="connsiteY4" fmla="*/ 4248 h 517453"/>
                        <a:gd name="connsiteX5" fmla="*/ 1263192 w 1263192"/>
                        <a:gd name="connsiteY5" fmla="*/ 32529 h 517453"/>
                        <a:gd name="connsiteX0" fmla="*/ 0 w 1282046"/>
                        <a:gd name="connsiteY0" fmla="*/ 493187 h 516198"/>
                        <a:gd name="connsiteX1" fmla="*/ 414780 w 1282046"/>
                        <a:gd name="connsiteY1" fmla="*/ 493187 h 516198"/>
                        <a:gd name="connsiteX2" fmla="*/ 556182 w 1282046"/>
                        <a:gd name="connsiteY2" fmla="*/ 295225 h 516198"/>
                        <a:gd name="connsiteX3" fmla="*/ 772999 w 1282046"/>
                        <a:gd name="connsiteY3" fmla="*/ 31275 h 516198"/>
                        <a:gd name="connsiteX4" fmla="*/ 1084083 w 1282046"/>
                        <a:gd name="connsiteY4" fmla="*/ 2993 h 516198"/>
                        <a:gd name="connsiteX5" fmla="*/ 1282046 w 1282046"/>
                        <a:gd name="connsiteY5" fmla="*/ 12421 h 516198"/>
                        <a:gd name="connsiteX0" fmla="*/ 0 w 1282046"/>
                        <a:gd name="connsiteY0" fmla="*/ 493187 h 495494"/>
                        <a:gd name="connsiteX1" fmla="*/ 216817 w 1282046"/>
                        <a:gd name="connsiteY1" fmla="*/ 248090 h 495494"/>
                        <a:gd name="connsiteX2" fmla="*/ 556182 w 1282046"/>
                        <a:gd name="connsiteY2" fmla="*/ 295225 h 495494"/>
                        <a:gd name="connsiteX3" fmla="*/ 772999 w 1282046"/>
                        <a:gd name="connsiteY3" fmla="*/ 31275 h 495494"/>
                        <a:gd name="connsiteX4" fmla="*/ 1084083 w 1282046"/>
                        <a:gd name="connsiteY4" fmla="*/ 2993 h 495494"/>
                        <a:gd name="connsiteX5" fmla="*/ 1282046 w 1282046"/>
                        <a:gd name="connsiteY5" fmla="*/ 12421 h 495494"/>
                        <a:gd name="connsiteX0" fmla="*/ 0 w 1282046"/>
                        <a:gd name="connsiteY0" fmla="*/ 491030 h 493754"/>
                        <a:gd name="connsiteX1" fmla="*/ 216817 w 1282046"/>
                        <a:gd name="connsiteY1" fmla="*/ 245933 h 493754"/>
                        <a:gd name="connsiteX2" fmla="*/ 490194 w 1282046"/>
                        <a:gd name="connsiteY2" fmla="*/ 47971 h 493754"/>
                        <a:gd name="connsiteX3" fmla="*/ 772999 w 1282046"/>
                        <a:gd name="connsiteY3" fmla="*/ 29118 h 493754"/>
                        <a:gd name="connsiteX4" fmla="*/ 1084083 w 1282046"/>
                        <a:gd name="connsiteY4" fmla="*/ 836 h 493754"/>
                        <a:gd name="connsiteX5" fmla="*/ 1282046 w 1282046"/>
                        <a:gd name="connsiteY5" fmla="*/ 10264 h 493754"/>
                        <a:gd name="connsiteX0" fmla="*/ 0 w 1282046"/>
                        <a:gd name="connsiteY0" fmla="*/ 519779 h 522503"/>
                        <a:gd name="connsiteX1" fmla="*/ 216817 w 1282046"/>
                        <a:gd name="connsiteY1" fmla="*/ 274682 h 522503"/>
                        <a:gd name="connsiteX2" fmla="*/ 490194 w 1282046"/>
                        <a:gd name="connsiteY2" fmla="*/ 76720 h 522503"/>
                        <a:gd name="connsiteX3" fmla="*/ 782426 w 1282046"/>
                        <a:gd name="connsiteY3" fmla="*/ 1307 h 522503"/>
                        <a:gd name="connsiteX4" fmla="*/ 1084083 w 1282046"/>
                        <a:gd name="connsiteY4" fmla="*/ 29585 h 522503"/>
                        <a:gd name="connsiteX5" fmla="*/ 1282046 w 1282046"/>
                        <a:gd name="connsiteY5" fmla="*/ 39013 h 522503"/>
                        <a:gd name="connsiteX0" fmla="*/ 0 w 1282046"/>
                        <a:gd name="connsiteY0" fmla="*/ 519779 h 522392"/>
                        <a:gd name="connsiteX1" fmla="*/ 235671 w 1282046"/>
                        <a:gd name="connsiteY1" fmla="*/ 265255 h 522392"/>
                        <a:gd name="connsiteX2" fmla="*/ 490194 w 1282046"/>
                        <a:gd name="connsiteY2" fmla="*/ 76720 h 522392"/>
                        <a:gd name="connsiteX3" fmla="*/ 782426 w 1282046"/>
                        <a:gd name="connsiteY3" fmla="*/ 1307 h 522392"/>
                        <a:gd name="connsiteX4" fmla="*/ 1084083 w 1282046"/>
                        <a:gd name="connsiteY4" fmla="*/ 29585 h 522392"/>
                        <a:gd name="connsiteX5" fmla="*/ 1282046 w 1282046"/>
                        <a:gd name="connsiteY5" fmla="*/ 39013 h 522392"/>
                        <a:gd name="connsiteX0" fmla="*/ 0 w 1282046"/>
                        <a:gd name="connsiteY0" fmla="*/ 519779 h 522025"/>
                        <a:gd name="connsiteX1" fmla="*/ 235671 w 1282046"/>
                        <a:gd name="connsiteY1" fmla="*/ 227548 h 522025"/>
                        <a:gd name="connsiteX2" fmla="*/ 490194 w 1282046"/>
                        <a:gd name="connsiteY2" fmla="*/ 76720 h 522025"/>
                        <a:gd name="connsiteX3" fmla="*/ 782426 w 1282046"/>
                        <a:gd name="connsiteY3" fmla="*/ 1307 h 522025"/>
                        <a:gd name="connsiteX4" fmla="*/ 1084083 w 1282046"/>
                        <a:gd name="connsiteY4" fmla="*/ 29585 h 522025"/>
                        <a:gd name="connsiteX5" fmla="*/ 1282046 w 1282046"/>
                        <a:gd name="connsiteY5" fmla="*/ 39013 h 522025"/>
                        <a:gd name="connsiteX0" fmla="*/ 0 w 1282046"/>
                        <a:gd name="connsiteY0" fmla="*/ 519779 h 522191"/>
                        <a:gd name="connsiteX1" fmla="*/ 235671 w 1282046"/>
                        <a:gd name="connsiteY1" fmla="*/ 227548 h 522191"/>
                        <a:gd name="connsiteX2" fmla="*/ 490194 w 1282046"/>
                        <a:gd name="connsiteY2" fmla="*/ 76720 h 522191"/>
                        <a:gd name="connsiteX3" fmla="*/ 782426 w 1282046"/>
                        <a:gd name="connsiteY3" fmla="*/ 1307 h 522191"/>
                        <a:gd name="connsiteX4" fmla="*/ 1084083 w 1282046"/>
                        <a:gd name="connsiteY4" fmla="*/ 29585 h 522191"/>
                        <a:gd name="connsiteX5" fmla="*/ 1282046 w 1282046"/>
                        <a:gd name="connsiteY5" fmla="*/ 39013 h 522191"/>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19779 h 519779"/>
                        <a:gd name="connsiteX1" fmla="*/ 235671 w 1282046"/>
                        <a:gd name="connsiteY1" fmla="*/ 227548 h 519779"/>
                        <a:gd name="connsiteX2" fmla="*/ 490194 w 1282046"/>
                        <a:gd name="connsiteY2" fmla="*/ 76720 h 519779"/>
                        <a:gd name="connsiteX3" fmla="*/ 782426 w 1282046"/>
                        <a:gd name="connsiteY3" fmla="*/ 1307 h 519779"/>
                        <a:gd name="connsiteX4" fmla="*/ 1084083 w 1282046"/>
                        <a:gd name="connsiteY4" fmla="*/ 29585 h 519779"/>
                        <a:gd name="connsiteX5" fmla="*/ 1282046 w 1282046"/>
                        <a:gd name="connsiteY5" fmla="*/ 39013 h 519779"/>
                        <a:gd name="connsiteX0" fmla="*/ 0 w 1282046"/>
                        <a:gd name="connsiteY0" fmla="*/ 539296 h 539296"/>
                        <a:gd name="connsiteX1" fmla="*/ 235671 w 1282046"/>
                        <a:gd name="connsiteY1" fmla="*/ 247065 h 539296"/>
                        <a:gd name="connsiteX2" fmla="*/ 490194 w 1282046"/>
                        <a:gd name="connsiteY2" fmla="*/ 96237 h 539296"/>
                        <a:gd name="connsiteX3" fmla="*/ 782426 w 1282046"/>
                        <a:gd name="connsiteY3" fmla="*/ 20824 h 539296"/>
                        <a:gd name="connsiteX4" fmla="*/ 1093509 w 1282046"/>
                        <a:gd name="connsiteY4" fmla="*/ 1968 h 539296"/>
                        <a:gd name="connsiteX5" fmla="*/ 1282046 w 1282046"/>
                        <a:gd name="connsiteY5" fmla="*/ 58530 h 539296"/>
                        <a:gd name="connsiteX0" fmla="*/ 0 w 1282046"/>
                        <a:gd name="connsiteY0" fmla="*/ 540955 h 540955"/>
                        <a:gd name="connsiteX1" fmla="*/ 235671 w 1282046"/>
                        <a:gd name="connsiteY1" fmla="*/ 248724 h 540955"/>
                        <a:gd name="connsiteX2" fmla="*/ 490194 w 1282046"/>
                        <a:gd name="connsiteY2" fmla="*/ 97896 h 540955"/>
                        <a:gd name="connsiteX3" fmla="*/ 782426 w 1282046"/>
                        <a:gd name="connsiteY3" fmla="*/ 22483 h 540955"/>
                        <a:gd name="connsiteX4" fmla="*/ 1093509 w 1282046"/>
                        <a:gd name="connsiteY4" fmla="*/ 3627 h 540955"/>
                        <a:gd name="connsiteX5" fmla="*/ 1282046 w 1282046"/>
                        <a:gd name="connsiteY5" fmla="*/ 3628 h 54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046" h="540955">
                          <a:moveTo>
                            <a:pt x="0" y="540955"/>
                          </a:moveTo>
                          <a:cubicBezTo>
                            <a:pt x="52633" y="456113"/>
                            <a:pt x="144546" y="331993"/>
                            <a:pt x="235671" y="248724"/>
                          </a:cubicBezTo>
                          <a:cubicBezTo>
                            <a:pt x="326796" y="165455"/>
                            <a:pt x="399068" y="135603"/>
                            <a:pt x="490194" y="97896"/>
                          </a:cubicBezTo>
                          <a:cubicBezTo>
                            <a:pt x="581320" y="60189"/>
                            <a:pt x="681874" y="38195"/>
                            <a:pt x="782426" y="22483"/>
                          </a:cubicBezTo>
                          <a:cubicBezTo>
                            <a:pt x="882979" y="6771"/>
                            <a:pt x="1010239" y="6769"/>
                            <a:pt x="1093509" y="3627"/>
                          </a:cubicBezTo>
                          <a:cubicBezTo>
                            <a:pt x="1176779" y="485"/>
                            <a:pt x="1243553" y="-2657"/>
                            <a:pt x="1282046" y="362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p:cNvGrpSpPr/>
                    <p:nvPr/>
                  </p:nvGrpSpPr>
                  <p:grpSpPr>
                    <a:xfrm>
                      <a:off x="5846522" y="973058"/>
                      <a:ext cx="1717404" cy="1254773"/>
                      <a:chOff x="2221414" y="2672593"/>
                      <a:chExt cx="1717404" cy="1254773"/>
                    </a:xfrm>
                  </p:grpSpPr>
                  <p:grpSp>
                    <p:nvGrpSpPr>
                      <p:cNvPr id="161" name="Group 160"/>
                      <p:cNvGrpSpPr/>
                      <p:nvPr/>
                    </p:nvGrpSpPr>
                    <p:grpSpPr>
                      <a:xfrm>
                        <a:off x="2221414" y="2672593"/>
                        <a:ext cx="1656397" cy="914400"/>
                        <a:chOff x="2221414" y="2672593"/>
                        <a:chExt cx="1656397" cy="914400"/>
                      </a:xfrm>
                    </p:grpSpPr>
                    <p:grpSp>
                      <p:nvGrpSpPr>
                        <p:cNvPr id="163" name="Group 162"/>
                        <p:cNvGrpSpPr/>
                        <p:nvPr/>
                      </p:nvGrpSpPr>
                      <p:grpSpPr>
                        <a:xfrm>
                          <a:off x="2658611" y="2672593"/>
                          <a:ext cx="1219200" cy="914400"/>
                          <a:chOff x="2658611" y="2672593"/>
                          <a:chExt cx="1219200" cy="914400"/>
                        </a:xfrm>
                      </p:grpSpPr>
                      <p:cxnSp>
                        <p:nvCxnSpPr>
                          <p:cNvPr id="165" name="Straight Arrow Connector 164"/>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rot="5400000" flipV="1">
                            <a:off x="3268211" y="2953984"/>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4" name="TextBox 163"/>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62" name="TextBox 161"/>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grpSp>
            </p:grpSp>
            <p:sp>
              <p:nvSpPr>
                <p:cNvPr id="154" name="TextBox 153"/>
                <p:cNvSpPr txBox="1"/>
                <p:nvPr/>
              </p:nvSpPr>
              <p:spPr>
                <a:xfrm>
                  <a:off x="2044817" y="3658492"/>
                  <a:ext cx="570033" cy="369332"/>
                </a:xfrm>
                <a:prstGeom prst="rect">
                  <a:avLst/>
                </a:prstGeom>
                <a:noFill/>
              </p:spPr>
              <p:txBody>
                <a:bodyPr wrap="square" rtlCol="0">
                  <a:spAutoFit/>
                </a:bodyPr>
                <a:lstStyle/>
                <a:p>
                  <a:r>
                    <a:rPr lang="en-US" b="1" dirty="0" smtClean="0"/>
                    <a:t>OR</a:t>
                  </a:r>
                  <a:endParaRPr lang="en-US" b="1" dirty="0"/>
                </a:p>
              </p:txBody>
            </p:sp>
          </p:grpSp>
          <p:sp>
            <p:nvSpPr>
              <p:cNvPr id="152" name="TextBox 151"/>
              <p:cNvSpPr txBox="1"/>
              <p:nvPr/>
            </p:nvSpPr>
            <p:spPr>
              <a:xfrm>
                <a:off x="4202948" y="3658492"/>
                <a:ext cx="570033" cy="369332"/>
              </a:xfrm>
              <a:prstGeom prst="rect">
                <a:avLst/>
              </a:prstGeom>
              <a:noFill/>
            </p:spPr>
            <p:txBody>
              <a:bodyPr wrap="square" rtlCol="0">
                <a:spAutoFit/>
              </a:bodyPr>
              <a:lstStyle/>
              <a:p>
                <a:r>
                  <a:rPr lang="en-US" b="1" dirty="0" smtClean="0"/>
                  <a:t>OR</a:t>
                </a:r>
                <a:endParaRPr lang="en-US" b="1" dirty="0"/>
              </a:p>
            </p:txBody>
          </p:sp>
        </p:grpSp>
        <p:sp>
          <p:nvSpPr>
            <p:cNvPr id="150" name="TextBox 149"/>
            <p:cNvSpPr txBox="1"/>
            <p:nvPr/>
          </p:nvSpPr>
          <p:spPr>
            <a:xfrm>
              <a:off x="6323371" y="3658492"/>
              <a:ext cx="570033" cy="369332"/>
            </a:xfrm>
            <a:prstGeom prst="rect">
              <a:avLst/>
            </a:prstGeom>
            <a:noFill/>
          </p:spPr>
          <p:txBody>
            <a:bodyPr wrap="square" rtlCol="0">
              <a:spAutoFit/>
            </a:bodyPr>
            <a:lstStyle/>
            <a:p>
              <a:r>
                <a:rPr lang="en-US" b="1" dirty="0" smtClean="0"/>
                <a:t>OR</a:t>
              </a:r>
              <a:endParaRPr lang="en-US" b="1" dirty="0"/>
            </a:p>
          </p:txBody>
        </p:sp>
      </p:grpSp>
    </p:spTree>
    <p:extLst>
      <p:ext uri="{BB962C8B-B14F-4D97-AF65-F5344CB8AC3E}">
        <p14:creationId xmlns:p14="http://schemas.microsoft.com/office/powerpoint/2010/main" val="322749356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Positivity</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123637" y="782273"/>
                <a:ext cx="8791763" cy="6093976"/>
              </a:xfrm>
              <a:prstGeom prst="rect">
                <a:avLst/>
              </a:prstGeom>
              <a:noFill/>
            </p:spPr>
            <p:txBody>
              <a:bodyPr wrap="square" rtlCol="0">
                <a:spAutoFit/>
              </a:bodyPr>
              <a:lstStyle/>
              <a:p>
                <a:r>
                  <a:rPr lang="en-US" sz="3000" dirty="0" smtClean="0">
                    <a:latin typeface="+mj-lt"/>
                  </a:rPr>
                  <a:t>Always consider whether:</a:t>
                </a:r>
              </a:p>
              <a:p>
                <a:pPr marL="514350" indent="-514350">
                  <a:buAutoNum type="arabicParenR"/>
                </a:pPr>
                <a:r>
                  <a:rPr lang="en-US" sz="3000" dirty="0" smtClean="0">
                    <a:latin typeface="+mj-lt"/>
                  </a:rPr>
                  <a:t>Values must be:</a:t>
                </a:r>
              </a:p>
              <a:p>
                <a:pPr marL="971550" lvl="1" indent="-514350">
                  <a:buAutoNum type="arabicParenR"/>
                </a:pPr>
                <a:r>
                  <a:rPr lang="en-US" sz="3000" dirty="0" smtClean="0">
                    <a:latin typeface="+mj-lt"/>
                  </a:rPr>
                  <a:t>Positive?</a:t>
                </a:r>
              </a:p>
              <a:p>
                <a:pPr marL="971550" lvl="1" indent="-514350">
                  <a:buAutoNum type="arabicParenR"/>
                </a:pPr>
                <a:r>
                  <a:rPr lang="en-US" sz="3000" dirty="0" smtClean="0">
                    <a:latin typeface="+mj-lt"/>
                  </a:rPr>
                  <a:t>Finite?</a:t>
                </a:r>
              </a:p>
              <a:p>
                <a:pPr marL="514350" indent="-514350">
                  <a:buAutoNum type="arabicParenR"/>
                </a:pPr>
                <a:r>
                  <a:rPr lang="en-US" sz="3000" dirty="0" smtClean="0">
                    <a:latin typeface="+mj-lt"/>
                  </a:rPr>
                  <a:t>Whether parameters have:</a:t>
                </a:r>
              </a:p>
              <a:p>
                <a:pPr marL="971550" lvl="1" indent="-514350">
                  <a:buAutoNum type="arabicParenR"/>
                </a:pPr>
                <a:r>
                  <a:rPr lang="en-US" sz="3000" dirty="0" smtClean="0">
                    <a:latin typeface="+mj-lt"/>
                  </a:rPr>
                  <a:t>Lower limit </a:t>
                </a:r>
                <a14:m>
                  <m:oMath xmlns:m="http://schemas.openxmlformats.org/officeDocument/2006/math">
                    <m:r>
                      <a:rPr lang="en-US" sz="3000" i="0" dirty="0" smtClean="0">
                        <a:latin typeface="Cambria Math" panose="02040503050406030204" pitchFamily="18" charset="0"/>
                      </a:rPr>
                      <m:t>−∞</m:t>
                    </m:r>
                    <m:r>
                      <a:rPr lang="en-US" sz="3000" b="0" i="0" dirty="0" smtClean="0">
                        <a:latin typeface="Cambria Math" panose="02040503050406030204" pitchFamily="18" charset="0"/>
                      </a:rPr>
                      <m:t>, 0, +∞,…?</m:t>
                    </m:r>
                  </m:oMath>
                </a14:m>
                <a:endParaRPr lang="en-US" sz="3000" b="0" dirty="0" smtClean="0">
                  <a:latin typeface="+mj-lt"/>
                </a:endParaRPr>
              </a:p>
              <a:p>
                <a:pPr marL="971550" lvl="1" indent="-514350">
                  <a:buFontTx/>
                  <a:buAutoNum type="arabicParenR"/>
                </a:pPr>
                <a:r>
                  <a:rPr lang="en-US" sz="3000" dirty="0" smtClean="0">
                    <a:latin typeface="+mj-lt"/>
                  </a:rPr>
                  <a:t>Upper limit </a:t>
                </a:r>
                <a14:m>
                  <m:oMath xmlns:m="http://schemas.openxmlformats.org/officeDocument/2006/math">
                    <m:r>
                      <a:rPr lang="en-US" sz="3000" i="0" dirty="0">
                        <a:latin typeface="Cambria Math" panose="02040503050406030204" pitchFamily="18" charset="0"/>
                      </a:rPr>
                      <m:t>−∞, 0, +∞,…?</m:t>
                    </m:r>
                  </m:oMath>
                </a14:m>
                <a:endParaRPr lang="en-US" sz="3000" dirty="0">
                  <a:latin typeface="+mj-lt"/>
                </a:endParaRPr>
              </a:p>
              <a:p>
                <a:pPr marL="971550" lvl="1" indent="-514350">
                  <a:buAutoNum type="arabicParenR"/>
                </a:pPr>
                <a:r>
                  <a:rPr lang="en-US" sz="3000" b="0" dirty="0" smtClean="0">
                    <a:latin typeface="+mj-lt"/>
                  </a:rPr>
                  <a:t>Could be constrained at 3 points (</a:t>
                </a:r>
                <a14:m>
                  <m:oMath xmlns:m="http://schemas.openxmlformats.org/officeDocument/2006/math">
                    <m:r>
                      <a:rPr lang="en-US" sz="3000" i="0" dirty="0">
                        <a:latin typeface="Cambria Math" panose="02040503050406030204" pitchFamily="18" charset="0"/>
                      </a:rPr>
                      <m:t>−∞, 0, +∞</m:t>
                    </m:r>
                  </m:oMath>
                </a14:m>
                <a:r>
                  <a:rPr lang="en-US" sz="3000" b="0" dirty="0" smtClean="0">
                    <a:latin typeface="+mj-lt"/>
                  </a:rPr>
                  <a:t>)?</a:t>
                </a:r>
              </a:p>
              <a:p>
                <a:pPr marL="514350" indent="-514350">
                  <a:buAutoNum type="arabicParenR"/>
                </a:pPr>
                <a:r>
                  <a:rPr lang="en-US" sz="3000" dirty="0" smtClean="0">
                    <a:latin typeface="+mj-lt"/>
                  </a:rPr>
                  <a:t>Is dependence of value on parameters monotonic</a:t>
                </a:r>
                <a:r>
                  <a:rPr lang="en-US" sz="3000" dirty="0">
                    <a:latin typeface="+mj-lt"/>
                  </a:rPr>
                  <a:t>? </a:t>
                </a:r>
                <a:r>
                  <a:rPr lang="en-US" sz="3000" dirty="0" smtClean="0">
                    <a:latin typeface="+mj-lt"/>
                  </a:rPr>
                  <a:t>For </a:t>
                </a:r>
                <a:r>
                  <a:rPr lang="en-US" sz="3000" dirty="0">
                    <a:latin typeface="+mj-lt"/>
                  </a:rPr>
                  <a:t>oscillatory or chaotic </a:t>
                </a:r>
                <a:r>
                  <a:rPr lang="en-US" sz="3000" dirty="0" smtClean="0">
                    <a:latin typeface="+mj-lt"/>
                  </a:rPr>
                  <a:t>values less constrained, however </a:t>
                </a:r>
                <a:r>
                  <a:rPr lang="en-US" sz="3000" dirty="0">
                    <a:latin typeface="+mj-lt"/>
                  </a:rPr>
                  <a:t>most </a:t>
                </a:r>
                <a:r>
                  <a:rPr lang="en-US" sz="3000" dirty="0" smtClean="0">
                    <a:latin typeface="+mj-lt"/>
                  </a:rPr>
                  <a:t>ideas </a:t>
                </a:r>
                <a:r>
                  <a:rPr lang="en-US" sz="3000" dirty="0">
                    <a:latin typeface="+mj-lt"/>
                  </a:rPr>
                  <a:t>still apply</a:t>
                </a:r>
              </a:p>
              <a:p>
                <a:pPr marL="514350" indent="-514350">
                  <a:buAutoNum type="arabicParenR"/>
                </a:pPr>
                <a:endParaRPr lang="en-US" sz="3000" b="0" dirty="0" smtClean="0">
                  <a:latin typeface="+mj-lt"/>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23637" y="782273"/>
                <a:ext cx="8791763" cy="6093976"/>
              </a:xfrm>
              <a:prstGeom prst="rect">
                <a:avLst/>
              </a:prstGeom>
              <a:blipFill rotWithShape="0">
                <a:blip r:embed="rId5"/>
                <a:stretch>
                  <a:fillRect l="-1594" t="-1300" r="-762"/>
                </a:stretch>
              </a:blipFill>
            </p:spPr>
            <p:txBody>
              <a:bodyPr/>
              <a:lstStyle/>
              <a:p>
                <a:r>
                  <a:rPr lang="en-US">
                    <a:noFill/>
                  </a:rPr>
                  <a:t> </a:t>
                </a:r>
              </a:p>
            </p:txBody>
          </p:sp>
        </mc:Fallback>
      </mc:AlternateContent>
    </p:spTree>
    <p:extLst>
      <p:ext uri="{BB962C8B-B14F-4D97-AF65-F5344CB8AC3E}">
        <p14:creationId xmlns:p14="http://schemas.microsoft.com/office/powerpoint/2010/main" val="236944560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0334"/>
            <a:ext cx="9144000" cy="838200"/>
          </a:xfrm>
        </p:spPr>
        <p:txBody>
          <a:bodyPr/>
          <a:lstStyle/>
          <a:p>
            <a:pPr eaLnBrk="1" hangingPunct="1"/>
            <a:r>
              <a:rPr lang="en-US" sz="3600" b="1" dirty="0" smtClean="0">
                <a:solidFill>
                  <a:srgbClr val="0000CC"/>
                </a:solidFill>
              </a:rPr>
              <a:t>Last Time: Values</a:t>
            </a:r>
          </a:p>
        </p:txBody>
      </p:sp>
      <p:pic>
        <p:nvPicPr>
          <p:cNvPr id="13316" name="Picture 4" descr="Biocomplexit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0275" y="6264275"/>
            <a:ext cx="5937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redblackblocki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19825"/>
            <a:ext cx="4841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67028" y="734777"/>
            <a:ext cx="5743763" cy="3477875"/>
          </a:xfrm>
          <a:prstGeom prst="rect">
            <a:avLst/>
          </a:prstGeom>
          <a:noFill/>
        </p:spPr>
        <p:txBody>
          <a:bodyPr wrap="square" rtlCol="0">
            <a:spAutoFit/>
          </a:bodyPr>
          <a:lstStyle/>
          <a:p>
            <a:r>
              <a:rPr lang="en-US" sz="2000" dirty="0" smtClean="0"/>
              <a:t>When thinking about rate laws, or about results </a:t>
            </a:r>
            <a:r>
              <a:rPr lang="en-US" sz="2000" b="1" dirty="0" smtClean="0"/>
              <a:t>ALWAYS</a:t>
            </a:r>
            <a:r>
              <a:rPr lang="en-US" sz="2000" dirty="0" smtClean="0"/>
              <a:t> ask</a:t>
            </a:r>
          </a:p>
          <a:p>
            <a:endParaRPr lang="en-US" sz="2000" dirty="0" smtClean="0"/>
          </a:p>
          <a:p>
            <a:pPr marL="457200" indent="-457200">
              <a:buAutoNum type="arabicParenR"/>
            </a:pPr>
            <a:r>
              <a:rPr lang="en-US" sz="2000" dirty="0" smtClean="0"/>
              <a:t>What is the value at parameter/variable at 0 (or appropriate lower limit)? </a:t>
            </a:r>
          </a:p>
          <a:p>
            <a:pPr lvl="1"/>
            <a:r>
              <a:rPr lang="en-US" sz="2000" dirty="0" smtClean="0"/>
              <a:t>Is it 0, nonzero, infinite?</a:t>
            </a:r>
          </a:p>
          <a:p>
            <a:pPr marL="457200" indent="-457200">
              <a:buAutoNum type="arabicParenR"/>
            </a:pPr>
            <a:r>
              <a:rPr lang="en-US" sz="2000" dirty="0" smtClean="0"/>
              <a:t>What is the value for very large parameter/variable? </a:t>
            </a:r>
          </a:p>
          <a:p>
            <a:pPr lvl="1"/>
            <a:r>
              <a:rPr lang="en-US" sz="2000" dirty="0" smtClean="0"/>
              <a:t>Is it 0, nonzero, infinite?</a:t>
            </a:r>
          </a:p>
          <a:p>
            <a:pPr marL="457200" indent="-457200">
              <a:buFont typeface="+mj-lt"/>
              <a:buAutoNum type="arabicParenR"/>
            </a:pPr>
            <a:r>
              <a:rPr lang="en-US" sz="2000" dirty="0" smtClean="0"/>
              <a:t>Are there other places the value is constrained?</a:t>
            </a:r>
            <a:endParaRPr lang="en-US" sz="2000" dirty="0"/>
          </a:p>
        </p:txBody>
      </p:sp>
      <p:grpSp>
        <p:nvGrpSpPr>
          <p:cNvPr id="30" name="Group 29"/>
          <p:cNvGrpSpPr/>
          <p:nvPr/>
        </p:nvGrpSpPr>
        <p:grpSpPr>
          <a:xfrm>
            <a:off x="5754138" y="1585841"/>
            <a:ext cx="1717404" cy="1254773"/>
            <a:chOff x="6553200" y="3124200"/>
            <a:chExt cx="1717404" cy="1254773"/>
          </a:xfrm>
        </p:grpSpPr>
        <p:grpSp>
          <p:nvGrpSpPr>
            <p:cNvPr id="13" name="Group 12"/>
            <p:cNvGrpSpPr/>
            <p:nvPr/>
          </p:nvGrpSpPr>
          <p:grpSpPr>
            <a:xfrm>
              <a:off x="6553200" y="3124200"/>
              <a:ext cx="1717404" cy="1254773"/>
              <a:chOff x="2221414" y="2672593"/>
              <a:chExt cx="1717404" cy="1254773"/>
            </a:xfrm>
          </p:grpSpPr>
          <p:grpSp>
            <p:nvGrpSpPr>
              <p:cNvPr id="14" name="Group 13"/>
              <p:cNvGrpSpPr/>
              <p:nvPr/>
            </p:nvGrpSpPr>
            <p:grpSpPr>
              <a:xfrm>
                <a:off x="2221414" y="2672593"/>
                <a:ext cx="1656397" cy="914400"/>
                <a:chOff x="2221414" y="2672593"/>
                <a:chExt cx="1656397" cy="914400"/>
              </a:xfrm>
            </p:grpSpPr>
            <p:grpSp>
              <p:nvGrpSpPr>
                <p:cNvPr id="16" name="Group 15"/>
                <p:cNvGrpSpPr/>
                <p:nvPr/>
              </p:nvGrpSpPr>
              <p:grpSpPr>
                <a:xfrm>
                  <a:off x="2658611" y="2672593"/>
                  <a:ext cx="1219200" cy="914400"/>
                  <a:chOff x="2658611" y="2672593"/>
                  <a:chExt cx="1219200" cy="914400"/>
                </a:xfrm>
              </p:grpSpPr>
              <p:cxnSp>
                <p:nvCxnSpPr>
                  <p:cNvPr id="18" name="Straight Arrow Connector 17"/>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15" name="TextBox 14"/>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20" name="Straight Arrow Connector 19"/>
            <p:cNvCxnSpPr/>
            <p:nvPr/>
          </p:nvCxnSpPr>
          <p:spPr>
            <a:xfrm>
              <a:off x="7014865" y="3981377"/>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002981" y="3403612"/>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002981" y="3197536"/>
              <a:ext cx="585131" cy="206077"/>
            </a:xfrm>
            <a:prstGeom prst="straightConnector1">
              <a:avLst/>
            </a:prstGeom>
            <a:ln w="381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7014865" y="3801269"/>
              <a:ext cx="585131" cy="19299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023254" y="3404048"/>
              <a:ext cx="564858" cy="179673"/>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5867400" y="4084203"/>
            <a:ext cx="2245265" cy="1964565"/>
            <a:chOff x="6580900" y="4588469"/>
            <a:chExt cx="2245265" cy="1964565"/>
          </a:xfrm>
        </p:grpSpPr>
        <p:cxnSp>
          <p:nvCxnSpPr>
            <p:cNvPr id="66" name="Straight Arrow Connector 65"/>
            <p:cNvCxnSpPr/>
            <p:nvPr/>
          </p:nvCxnSpPr>
          <p:spPr>
            <a:xfrm>
              <a:off x="8180026" y="5638800"/>
              <a:ext cx="609600" cy="0"/>
            </a:xfrm>
            <a:prstGeom prst="straightConnector1">
              <a:avLst/>
            </a:prstGeom>
            <a:ln w="38100">
              <a:solidFill>
                <a:srgbClr val="0000CC"/>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6580900" y="4588469"/>
              <a:ext cx="2245265" cy="1964565"/>
              <a:chOff x="6580900" y="4588469"/>
              <a:chExt cx="2245265" cy="1964565"/>
            </a:xfrm>
          </p:grpSpPr>
          <p:grpSp>
            <p:nvGrpSpPr>
              <p:cNvPr id="40" name="Group 39"/>
              <p:cNvGrpSpPr/>
              <p:nvPr/>
            </p:nvGrpSpPr>
            <p:grpSpPr>
              <a:xfrm>
                <a:off x="6580900" y="4882619"/>
                <a:ext cx="2245265" cy="1670415"/>
                <a:chOff x="6553200" y="2708558"/>
                <a:chExt cx="2245265" cy="1670415"/>
              </a:xfrm>
            </p:grpSpPr>
            <p:grpSp>
              <p:nvGrpSpPr>
                <p:cNvPr id="41" name="Group 40"/>
                <p:cNvGrpSpPr/>
                <p:nvPr/>
              </p:nvGrpSpPr>
              <p:grpSpPr>
                <a:xfrm>
                  <a:off x="6553200" y="3124200"/>
                  <a:ext cx="1717404" cy="1254773"/>
                  <a:chOff x="2221414" y="2672593"/>
                  <a:chExt cx="1717404" cy="1254773"/>
                </a:xfrm>
              </p:grpSpPr>
              <p:grpSp>
                <p:nvGrpSpPr>
                  <p:cNvPr id="47" name="Group 46"/>
                  <p:cNvGrpSpPr/>
                  <p:nvPr/>
                </p:nvGrpSpPr>
                <p:grpSpPr>
                  <a:xfrm>
                    <a:off x="2221414" y="2672593"/>
                    <a:ext cx="1656397" cy="914400"/>
                    <a:chOff x="2221414" y="2672593"/>
                    <a:chExt cx="1656397" cy="914400"/>
                  </a:xfrm>
                </p:grpSpPr>
                <p:grpSp>
                  <p:nvGrpSpPr>
                    <p:cNvPr id="49" name="Group 48"/>
                    <p:cNvGrpSpPr/>
                    <p:nvPr/>
                  </p:nvGrpSpPr>
                  <p:grpSpPr>
                    <a:xfrm>
                      <a:off x="2658611" y="2672593"/>
                      <a:ext cx="1219200" cy="914400"/>
                      <a:chOff x="2658611" y="2672593"/>
                      <a:chExt cx="1219200" cy="914400"/>
                    </a:xfrm>
                  </p:grpSpPr>
                  <p:cxnSp>
                    <p:nvCxnSpPr>
                      <p:cNvPr id="51" name="Straight Arrow Connector 50"/>
                      <p:cNvCxnSpPr/>
                      <p:nvPr/>
                    </p:nvCxnSpPr>
                    <p:spPr>
                      <a:xfrm flipV="1">
                        <a:off x="2667000" y="2672593"/>
                        <a:ext cx="0" cy="914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flipV="1">
                        <a:off x="3268211" y="2963411"/>
                        <a:ext cx="0" cy="1219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p:cNvSpPr txBox="1"/>
                    <p:nvPr/>
                  </p:nvSpPr>
                  <p:spPr>
                    <a:xfrm>
                      <a:off x="2221414" y="2828300"/>
                      <a:ext cx="461665" cy="665118"/>
                    </a:xfrm>
                    <a:prstGeom prst="rect">
                      <a:avLst/>
                    </a:prstGeom>
                    <a:noFill/>
                  </p:spPr>
                  <p:txBody>
                    <a:bodyPr vert="vert270" wrap="none" rtlCol="0">
                      <a:spAutoFit/>
                    </a:bodyPr>
                    <a:lstStyle/>
                    <a:p>
                      <a:r>
                        <a:rPr lang="en-US" dirty="0" smtClean="0">
                          <a:solidFill>
                            <a:srgbClr val="0000CC"/>
                          </a:solidFill>
                        </a:rPr>
                        <a:t>Value</a:t>
                      </a:r>
                      <a:endParaRPr lang="en-US" dirty="0">
                        <a:solidFill>
                          <a:srgbClr val="0000CC"/>
                        </a:solidFill>
                      </a:endParaRPr>
                    </a:p>
                  </p:txBody>
                </p:sp>
              </p:grpSp>
              <p:sp>
                <p:nvSpPr>
                  <p:cNvPr id="48" name="TextBox 47"/>
                  <p:cNvSpPr txBox="1"/>
                  <p:nvPr/>
                </p:nvSpPr>
                <p:spPr>
                  <a:xfrm>
                    <a:off x="2597603" y="3558034"/>
                    <a:ext cx="1341215" cy="369332"/>
                  </a:xfrm>
                  <a:prstGeom prst="rect">
                    <a:avLst/>
                  </a:prstGeom>
                  <a:noFill/>
                </p:spPr>
                <p:txBody>
                  <a:bodyPr wrap="square" rtlCol="0">
                    <a:spAutoFit/>
                  </a:bodyPr>
                  <a:lstStyle/>
                  <a:p>
                    <a:r>
                      <a:rPr lang="en-US" dirty="0" smtClean="0">
                        <a:solidFill>
                          <a:srgbClr val="0000CC"/>
                        </a:solidFill>
                      </a:rPr>
                      <a:t>parameter</a:t>
                    </a:r>
                    <a:endParaRPr lang="en-US" dirty="0">
                      <a:solidFill>
                        <a:srgbClr val="0000CC"/>
                      </a:solidFill>
                    </a:endParaRPr>
                  </a:p>
                </p:txBody>
              </p:sp>
            </p:grpSp>
            <p:cxnSp>
              <p:nvCxnSpPr>
                <p:cNvPr id="42" name="Straight Arrow Connector 41"/>
                <p:cNvCxnSpPr/>
                <p:nvPr/>
              </p:nvCxnSpPr>
              <p:spPr>
                <a:xfrm>
                  <a:off x="8188865" y="3980596"/>
                  <a:ext cx="609600"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8140817" y="2914634"/>
                  <a:ext cx="609600" cy="0"/>
                </a:xfrm>
                <a:prstGeom prst="straightConnector1">
                  <a:avLst/>
                </a:prstGeom>
                <a:ln w="38100" cmpd="dbl">
                  <a:solidFill>
                    <a:srgbClr val="0000CC"/>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8140817" y="2708558"/>
                  <a:ext cx="585131" cy="206077"/>
                </a:xfrm>
                <a:prstGeom prst="straightConnector1">
                  <a:avLst/>
                </a:prstGeom>
                <a:ln w="38100" cmpd="dbl">
                  <a:solidFill>
                    <a:srgbClr val="00B050"/>
                  </a:solidFill>
                  <a:prstDash val="solid"/>
                  <a:tailEnd type="triangle"/>
                </a:ln>
              </p:spPr>
              <p:style>
                <a:lnRef idx="1">
                  <a:schemeClr val="accent1"/>
                </a:lnRef>
                <a:fillRef idx="0">
                  <a:schemeClr val="accent1"/>
                </a:fillRef>
                <a:effectRef idx="0">
                  <a:schemeClr val="accent1"/>
                </a:effectRef>
                <a:fontRef idx="minor">
                  <a:schemeClr val="tx1"/>
                </a:fontRef>
              </p:style>
            </p:cxnSp>
          </p:grpSp>
          <p:cxnSp>
            <p:nvCxnSpPr>
              <p:cNvPr id="69" name="Straight Arrow Connector 68"/>
              <p:cNvCxnSpPr/>
              <p:nvPr/>
            </p:nvCxnSpPr>
            <p:spPr>
              <a:xfrm flipV="1">
                <a:off x="8179631" y="4588469"/>
                <a:ext cx="395" cy="461780"/>
              </a:xfrm>
              <a:prstGeom prst="straightConnector1">
                <a:avLst/>
              </a:prstGeom>
              <a:ln w="38100" cmpd="dbl">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grpSp>
      <p:cxnSp>
        <p:nvCxnSpPr>
          <p:cNvPr id="76" name="Straight Arrow Connector 75"/>
          <p:cNvCxnSpPr/>
          <p:nvPr/>
        </p:nvCxnSpPr>
        <p:spPr>
          <a:xfrm>
            <a:off x="6224192" y="787866"/>
            <a:ext cx="0" cy="457200"/>
          </a:xfrm>
          <a:prstGeom prst="straightConnector1">
            <a:avLst/>
          </a:prstGeom>
          <a:ln w="38100" cmpd="dbl">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910791" y="2825111"/>
            <a:ext cx="4800599" cy="646331"/>
          </a:xfrm>
          <a:prstGeom prst="rect">
            <a:avLst/>
          </a:prstGeom>
          <a:noFill/>
        </p:spPr>
        <p:txBody>
          <a:bodyPr wrap="square" rtlCol="0">
            <a:spAutoFit/>
          </a:bodyPr>
          <a:lstStyle/>
          <a:p>
            <a:r>
              <a:rPr lang="en-US" b="1" dirty="0" smtClean="0">
                <a:solidFill>
                  <a:srgbClr val="0000CC"/>
                </a:solidFill>
              </a:rPr>
              <a:t>Behavior at 0</a:t>
            </a:r>
          </a:p>
          <a:p>
            <a:r>
              <a:rPr lang="en-US" b="1" dirty="0">
                <a:solidFill>
                  <a:srgbClr val="0000CC"/>
                </a:solidFill>
              </a:rPr>
              <a:t>o</a:t>
            </a:r>
            <a:r>
              <a:rPr lang="en-US" b="1" dirty="0" smtClean="0">
                <a:solidFill>
                  <a:srgbClr val="0000CC"/>
                </a:solidFill>
              </a:rPr>
              <a:t>r appropriate lower limit</a:t>
            </a:r>
            <a:endParaRPr lang="en-US" b="1" dirty="0">
              <a:solidFill>
                <a:srgbClr val="0000CC"/>
              </a:solidFill>
            </a:endParaRPr>
          </a:p>
        </p:txBody>
      </p:sp>
      <mc:AlternateContent xmlns:mc="http://schemas.openxmlformats.org/markup-compatibility/2006" xmlns:a14="http://schemas.microsoft.com/office/drawing/2010/main">
        <mc:Choice Requires="a14">
          <p:sp>
            <p:nvSpPr>
              <p:cNvPr id="46" name="TextBox 45"/>
              <p:cNvSpPr txBox="1"/>
              <p:nvPr/>
            </p:nvSpPr>
            <p:spPr>
              <a:xfrm>
                <a:off x="5518676" y="6048768"/>
                <a:ext cx="2993127" cy="646331"/>
              </a:xfrm>
              <a:prstGeom prst="rect">
                <a:avLst/>
              </a:prstGeom>
              <a:noFill/>
            </p:spPr>
            <p:txBody>
              <a:bodyPr wrap="none" rtlCol="0">
                <a:spAutoFit/>
              </a:bodyPr>
              <a:lstStyle/>
              <a:p>
                <a:r>
                  <a:rPr lang="en-US" b="1" dirty="0" smtClean="0">
                    <a:solidFill>
                      <a:srgbClr val="0000CC"/>
                    </a:solidFill>
                  </a:rPr>
                  <a:t>Behavior at </a:t>
                </a:r>
                <a14:m>
                  <m:oMath xmlns:m="http://schemas.openxmlformats.org/officeDocument/2006/math">
                    <m:r>
                      <a:rPr lang="en-US" b="1" i="1" dirty="0" smtClean="0">
                        <a:solidFill>
                          <a:srgbClr val="0000CC"/>
                        </a:solidFill>
                        <a:latin typeface="Cambria Math" panose="02040503050406030204" pitchFamily="18" charset="0"/>
                      </a:rPr>
                      <m:t>∞</m:t>
                    </m:r>
                  </m:oMath>
                </a14:m>
                <a:r>
                  <a:rPr lang="en-US" b="1" dirty="0" smtClean="0">
                    <a:solidFill>
                      <a:srgbClr val="0000CC"/>
                    </a:solidFill>
                  </a:rPr>
                  <a:t> </a:t>
                </a:r>
              </a:p>
              <a:p>
                <a:r>
                  <a:rPr lang="en-US" b="1" dirty="0">
                    <a:solidFill>
                      <a:srgbClr val="0000CC"/>
                    </a:solidFill>
                  </a:rPr>
                  <a:t>o</a:t>
                </a:r>
                <a:r>
                  <a:rPr lang="en-US" b="1" dirty="0" smtClean="0">
                    <a:solidFill>
                      <a:srgbClr val="0000CC"/>
                    </a:solidFill>
                  </a:rPr>
                  <a:t>r appropriate upper limit</a:t>
                </a:r>
                <a:endParaRPr lang="en-US" b="1" dirty="0">
                  <a:solidFill>
                    <a:srgbClr val="0000CC"/>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518676" y="6048768"/>
                <a:ext cx="2993127" cy="646331"/>
              </a:xfrm>
              <a:prstGeom prst="rect">
                <a:avLst/>
              </a:prstGeom>
              <a:blipFill rotWithShape="0">
                <a:blip r:embed="rId8"/>
                <a:stretch>
                  <a:fillRect l="-1629" t="-4717" r="-1426" b="-14151"/>
                </a:stretch>
              </a:blipFill>
            </p:spPr>
            <p:txBody>
              <a:bodyPr/>
              <a:lstStyle/>
              <a:p>
                <a:r>
                  <a:rPr lang="en-US">
                    <a:noFill/>
                  </a:rPr>
                  <a:t> </a:t>
                </a:r>
              </a:p>
            </p:txBody>
          </p:sp>
        </mc:Fallback>
      </mc:AlternateContent>
      <p:cxnSp>
        <p:nvCxnSpPr>
          <p:cNvPr id="54" name="Straight Arrow Connector 53"/>
          <p:cNvCxnSpPr/>
          <p:nvPr/>
        </p:nvCxnSpPr>
        <p:spPr>
          <a:xfrm flipV="1">
            <a:off x="6285200" y="2046718"/>
            <a:ext cx="395" cy="461780"/>
          </a:xfrm>
          <a:prstGeom prst="straightConnector1">
            <a:avLst/>
          </a:prstGeom>
          <a:ln w="38100" cmpd="sng">
            <a:solidFill>
              <a:srgbClr val="FFC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6235415" y="1391619"/>
            <a:ext cx="395" cy="461780"/>
          </a:xfrm>
          <a:prstGeom prst="straightConnector1">
            <a:avLst/>
          </a:prstGeom>
          <a:ln w="38100" cmpd="sng">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6235020" y="1880231"/>
            <a:ext cx="395" cy="461780"/>
          </a:xfrm>
          <a:prstGeom prst="straightConnector1">
            <a:avLst/>
          </a:prstGeom>
          <a:ln w="38100" cmpd="sng">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0618336"/>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6252</TotalTime>
  <Words>2514</Words>
  <Application>Microsoft Office PowerPoint</Application>
  <PresentationFormat>On-screen Show (4:3)</PresentationFormat>
  <Paragraphs>819</Paragraphs>
  <Slides>44</Slides>
  <Notes>44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Cambria Math</vt:lpstr>
      <vt:lpstr>Symbol</vt:lpstr>
      <vt:lpstr>Verdana</vt:lpstr>
      <vt:lpstr>Wingdings</vt:lpstr>
      <vt:lpstr>Default Design</vt:lpstr>
      <vt:lpstr>E399/E599: Introduction to Computational Bioengineering—Dynamics on Networks Lecture 7 Limiting Cases and Model Building</vt:lpstr>
      <vt:lpstr>Last Time: Hierarchy of Rates and Effect on Timescales</vt:lpstr>
      <vt:lpstr>Last Time Quasisteady-State Approximation</vt:lpstr>
      <vt:lpstr>Last Time: Michaelis-Menten Kinetics </vt:lpstr>
      <vt:lpstr>Last Time: Equilibrium Approximation</vt:lpstr>
      <vt:lpstr>Last Time: Hill Equation</vt:lpstr>
      <vt:lpstr>Last Time: Limiting Cases</vt:lpstr>
      <vt:lpstr>Last Time: Positivity</vt:lpstr>
      <vt:lpstr>Last Time: Values</vt:lpstr>
      <vt:lpstr>Last Time: Slopes</vt:lpstr>
      <vt:lpstr>Last Time: Monotonic Limiting Cases</vt:lpstr>
      <vt:lpstr>Last Time: Monotonic Divergent Limiting Cases</vt:lpstr>
      <vt:lpstr>Last Time: Monotonic Divergent Limiting Cases</vt:lpstr>
      <vt:lpstr>Last Time: Monotonic Divergent Limiting Cases</vt:lpstr>
      <vt:lpstr>Last Time: Monotonic Divergent Limiting Cases</vt:lpstr>
      <vt:lpstr>Nonmotonic Bounded Limiting Cases</vt:lpstr>
      <vt:lpstr>Nonmotonic Bounded Limiting Cases</vt:lpstr>
      <vt:lpstr>Nonmotonic Bounded Limiting Cases</vt:lpstr>
      <vt:lpstr>Nonmotonic Bounded Limiting Cases</vt:lpstr>
      <vt:lpstr>Nonmotonic Bounded Limiting Cases</vt:lpstr>
      <vt:lpstr>Nonmotonic Bounded Limiting Cases</vt:lpstr>
      <vt:lpstr>Nonmotonic Divergent Limiting Cases</vt:lpstr>
      <vt:lpstr>Building Models</vt:lpstr>
      <vt:lpstr>Building Models</vt:lpstr>
      <vt:lpstr>Building Models</vt:lpstr>
      <vt:lpstr>Building Models</vt:lpstr>
      <vt:lpstr>Building Models</vt:lpstr>
      <vt:lpstr>Building Models</vt:lpstr>
      <vt:lpstr>Building Models</vt:lpstr>
      <vt:lpstr>Building Models</vt:lpstr>
      <vt:lpstr>Building Models</vt:lpstr>
      <vt:lpstr>Building Models</vt:lpstr>
      <vt:lpstr>In Class Exercise: Building Models</vt:lpstr>
      <vt:lpstr>In Class Exercise: Building Models</vt:lpstr>
      <vt:lpstr>In Class Exercise: Building Models</vt:lpstr>
      <vt:lpstr>In Class Exercise: Building Models</vt:lpstr>
      <vt:lpstr>In Class Exercise: Building Models</vt:lpstr>
      <vt:lpstr>In Class Exercise: Building Models</vt:lpstr>
      <vt:lpstr>In Class Exercise: Building Models</vt:lpstr>
      <vt:lpstr>In Class Exercise: Building Models</vt:lpstr>
      <vt:lpstr>In Class Exercise: Random Noise</vt:lpstr>
      <vt:lpstr>In Class Exercise: Random Noise</vt:lpstr>
      <vt:lpstr>In Class Exercise: Random Noise</vt:lpstr>
      <vt:lpstr>In Class Exercise: Random Noise</vt:lpstr>
    </vt:vector>
  </TitlesOfParts>
  <Company>Indiana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P548/M548 Mathematical Biology</dc:title>
  <dc:creator>James Glazier</dc:creator>
  <cp:lastModifiedBy>JamesG</cp:lastModifiedBy>
  <cp:revision>627</cp:revision>
  <dcterms:created xsi:type="dcterms:W3CDTF">2006-01-12T00:58:50Z</dcterms:created>
  <dcterms:modified xsi:type="dcterms:W3CDTF">2017-10-18T19:47:13Z</dcterms:modified>
</cp:coreProperties>
</file>