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66" r:id="rId2"/>
    <p:sldId id="1062" r:id="rId3"/>
    <p:sldId id="861" r:id="rId4"/>
    <p:sldId id="1267" r:id="rId5"/>
    <p:sldId id="1217" r:id="rId6"/>
    <p:sldId id="1224" r:id="rId7"/>
    <p:sldId id="1218" r:id="rId8"/>
    <p:sldId id="1219" r:id="rId9"/>
    <p:sldId id="1220" r:id="rId10"/>
    <p:sldId id="1226" r:id="rId11"/>
    <p:sldId id="1225" r:id="rId12"/>
    <p:sldId id="1227" r:id="rId13"/>
    <p:sldId id="1223" r:id="rId14"/>
    <p:sldId id="1228" r:id="rId15"/>
    <p:sldId id="866" r:id="rId16"/>
    <p:sldId id="1265" r:id="rId17"/>
    <p:sldId id="1266" r:id="rId18"/>
    <p:sldId id="1249" r:id="rId19"/>
    <p:sldId id="1250" r:id="rId20"/>
    <p:sldId id="1251" r:id="rId21"/>
    <p:sldId id="1472" r:id="rId22"/>
    <p:sldId id="1475" r:id="rId23"/>
    <p:sldId id="1473" r:id="rId24"/>
    <p:sldId id="1476" r:id="rId25"/>
    <p:sldId id="1477" r:id="rId26"/>
    <p:sldId id="1253" r:id="rId27"/>
    <p:sldId id="1479" r:id="rId28"/>
    <p:sldId id="1482" r:id="rId29"/>
    <p:sldId id="1481" r:id="rId30"/>
    <p:sldId id="1483" r:id="rId31"/>
    <p:sldId id="1484" r:id="rId32"/>
    <p:sldId id="1254" r:id="rId33"/>
    <p:sldId id="1255" r:id="rId34"/>
    <p:sldId id="1256" r:id="rId35"/>
    <p:sldId id="1269" r:id="rId36"/>
    <p:sldId id="1270" r:id="rId37"/>
    <p:sldId id="1271" r:id="rId38"/>
    <p:sldId id="1272" r:id="rId39"/>
    <p:sldId id="1273" r:id="rId40"/>
    <p:sldId id="1274" r:id="rId41"/>
    <p:sldId id="1276" r:id="rId42"/>
    <p:sldId id="1258" r:id="rId43"/>
    <p:sldId id="1275" r:id="rId44"/>
    <p:sldId id="1485" r:id="rId45"/>
    <p:sldId id="1486" r:id="rId46"/>
    <p:sldId id="1487" r:id="rId47"/>
    <p:sldId id="1488" r:id="rId48"/>
    <p:sldId id="1489" r:id="rId49"/>
    <p:sldId id="1259" r:id="rId50"/>
    <p:sldId id="1261" r:id="rId51"/>
    <p:sldId id="1471" r:id="rId52"/>
    <p:sldId id="1262" r:id="rId53"/>
    <p:sldId id="1263" r:id="rId54"/>
    <p:sldId id="1490" r:id="rId55"/>
    <p:sldId id="1268" r:id="rId56"/>
    <p:sldId id="1047" r:id="rId57"/>
    <p:sldId id="1068" r:id="rId58"/>
    <p:sldId id="1066" r:id="rId59"/>
    <p:sldId id="1070" r:id="rId60"/>
    <p:sldId id="1071" r:id="rId61"/>
    <p:sldId id="1072" r:id="rId62"/>
    <p:sldId id="1049" r:id="rId63"/>
    <p:sldId id="1053" r:id="rId64"/>
    <p:sldId id="1069" r:id="rId65"/>
    <p:sldId id="1099" r:id="rId6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 Fu" initials="XF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6" d="100"/>
          <a:sy n="86" d="100"/>
        </p:scale>
        <p:origin x="581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commentAuthors" Target="commentAuthors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B55F373-7BCF-4994-8E90-F22E1D3DB1DB}" type="datetimeFigureOut">
              <a:rPr lang="en-US"/>
              <a:pPr>
                <a:defRPr/>
              </a:pPr>
              <a:t>9/18/2017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108B2DD-3C97-43C7-A40D-4F648D603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6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9A26DA1-F7E7-4EAD-A7C7-680743A4A3C5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040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26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440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738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28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81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29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6987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30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003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31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624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32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505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33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514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34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0388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DE6DF1-70F1-463D-A46E-62E1ADA17D2B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35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649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2833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1240E60-E05B-4B2C-A94A-F0C5FE90C3F5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36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3907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B4A6D10-8560-4722-AF1D-72DA79942ECB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37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7403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2424AC6-4318-4C7C-BC49-AE28CA5A4DC6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38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529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84F1E5D-D8D2-4EBC-BAA5-AAFD5554319B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39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9844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84F1E5D-D8D2-4EBC-BAA5-AAFD5554319B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40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7524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7321992-51BF-401D-A93D-B700B1D94D30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41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4429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7321992-51BF-401D-A93D-B700B1D94D30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42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2867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9F66180-E3AA-44B0-A061-2C5BDB46CA94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43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531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9F66180-E3AA-44B0-A061-2C5BDB46CA94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44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510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9F66180-E3AA-44B0-A061-2C5BDB46CA94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45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40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19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2091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9F66180-E3AA-44B0-A061-2C5BDB46CA94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46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39675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9F66180-E3AA-44B0-A061-2C5BDB46CA94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47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2332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9F66180-E3AA-44B0-A061-2C5BDB46CA94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48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31846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7A2C678-EEBC-461B-B55D-FBC71AC05013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49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2289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DF952CB-9D1D-4D45-8449-8F6DCEE1DE18}" type="slidenum">
              <a:rPr lang="en-US" smtClean="0">
                <a:latin typeface="Verdana" pitchFamily="34" charset="0"/>
              </a:rPr>
              <a:pPr/>
              <a:t>65</a:t>
            </a:fld>
            <a:endParaRPr lang="en-US" dirty="0" smtClean="0">
              <a:latin typeface="Verdana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1689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20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92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21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273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066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592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24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977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B42451-878F-4343-B9EA-CD6B51B8DA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8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92FA0-2F44-4092-A01A-2B6418E3B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37EC7-5807-440E-A5B2-E1CEEB8AE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F2564-F238-4C4E-92AB-3C60302F2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21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0BAA9-906F-4369-B716-2AAC1AC7B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6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98F2B-54DE-42A6-945F-CDC327BF6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163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10FBB-497E-4A03-B7DA-B18851BC4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375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3FDDC-4AE0-48FE-A9DE-9DB1C7B3F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8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60A61-93C8-4496-96E2-DF306E17D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0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B9C89-B45A-4220-B3DB-03E13E7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8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4BF51-B50C-454E-BB14-109CEA97A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53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D6412-D282-4AFE-BB7D-A79A89512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7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E420C-DBCB-4DD4-BBE2-A311D551C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4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B3BD2-46F6-4D42-8A97-FE2C800C1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2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1762B-3C88-4511-B923-9FB8ABB71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4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6B63DE1-6DF1-49E9-A645-190D7EA17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0.png"/><Relationship Id="rId13" Type="http://schemas.openxmlformats.org/officeDocument/2006/relationships/image" Target="../media/image1611.png"/><Relationship Id="rId3" Type="http://schemas.openxmlformats.org/officeDocument/2006/relationships/image" Target="../media/image610.png"/><Relationship Id="rId7" Type="http://schemas.openxmlformats.org/officeDocument/2006/relationships/image" Target="../media/image1011.png"/><Relationship Id="rId12" Type="http://schemas.openxmlformats.org/officeDocument/2006/relationships/image" Target="../media/image15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10.png"/><Relationship Id="rId11" Type="http://schemas.openxmlformats.org/officeDocument/2006/relationships/image" Target="../media/image1412.png"/><Relationship Id="rId5" Type="http://schemas.openxmlformats.org/officeDocument/2006/relationships/image" Target="../media/image810.png"/><Relationship Id="rId10" Type="http://schemas.openxmlformats.org/officeDocument/2006/relationships/image" Target="../media/image1311.png"/><Relationship Id="rId4" Type="http://schemas.openxmlformats.org/officeDocument/2006/relationships/image" Target="../media/image710.png"/><Relationship Id="rId9" Type="http://schemas.openxmlformats.org/officeDocument/2006/relationships/image" Target="../media/image1212.png"/><Relationship Id="rId14" Type="http://schemas.openxmlformats.org/officeDocument/2006/relationships/image" Target="../media/image171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10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10.png"/><Relationship Id="rId11" Type="http://schemas.openxmlformats.org/officeDocument/2006/relationships/image" Target="../media/image26.png"/><Relationship Id="rId5" Type="http://schemas.openxmlformats.org/officeDocument/2006/relationships/image" Target="../media/image2010.png"/><Relationship Id="rId15" Type="http://schemas.openxmlformats.org/officeDocument/2006/relationships/image" Target="../media/image4.jpeg"/><Relationship Id="rId10" Type="http://schemas.openxmlformats.org/officeDocument/2006/relationships/image" Target="../media/image25.png"/><Relationship Id="rId4" Type="http://schemas.openxmlformats.org/officeDocument/2006/relationships/image" Target="../media/image1910.png"/><Relationship Id="rId9" Type="http://schemas.openxmlformats.org/officeDocument/2006/relationships/image" Target="../media/image24.png"/><Relationship Id="rId1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2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2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2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01.png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40.png"/><Relationship Id="rId3" Type="http://schemas.openxmlformats.org/officeDocument/2006/relationships/image" Target="../media/image1310.png"/><Relationship Id="rId12" Type="http://schemas.openxmlformats.org/officeDocument/2006/relationships/image" Target="../media/image13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11" Type="http://schemas.openxmlformats.org/officeDocument/2006/relationships/image" Target="../media/image1010.png"/><Relationship Id="rId5" Type="http://schemas.openxmlformats.org/officeDocument/2006/relationships/image" Target="../media/image4.jpeg"/><Relationship Id="rId15" Type="http://schemas.openxmlformats.org/officeDocument/2006/relationships/image" Target="../media/image1370.png"/><Relationship Id="rId4" Type="http://schemas.openxmlformats.org/officeDocument/2006/relationships/image" Target="../media/image2.png"/><Relationship Id="rId14" Type="http://schemas.openxmlformats.org/officeDocument/2006/relationships/image" Target="../media/image136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1.png"/><Relationship Id="rId3" Type="http://schemas.openxmlformats.org/officeDocument/2006/relationships/image" Target="../media/image49.png"/><Relationship Id="rId7" Type="http://schemas.openxmlformats.org/officeDocument/2006/relationships/image" Target="../media/image14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00.png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0.png"/><Relationship Id="rId13" Type="http://schemas.openxmlformats.org/officeDocument/2006/relationships/image" Target="../media/image1360.png"/><Relationship Id="rId3" Type="http://schemas.openxmlformats.org/officeDocument/2006/relationships/image" Target="../media/image50.png"/><Relationship Id="rId7" Type="http://schemas.openxmlformats.org/officeDocument/2006/relationships/image" Target="../media/image1412.png"/><Relationship Id="rId12" Type="http://schemas.openxmlformats.org/officeDocument/2006/relationships/image" Target="../media/image13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330.png"/><Relationship Id="rId10" Type="http://schemas.openxmlformats.org/officeDocument/2006/relationships/image" Target="../media/image4.jpeg"/><Relationship Id="rId9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52.png"/><Relationship Id="rId7" Type="http://schemas.openxmlformats.org/officeDocument/2006/relationships/image" Target="../media/image26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0.png"/><Relationship Id="rId11" Type="http://schemas.openxmlformats.org/officeDocument/2006/relationships/image" Target="../media/image1490.png"/><Relationship Id="rId5" Type="http://schemas.openxmlformats.org/officeDocument/2006/relationships/image" Target="../media/image4.jpeg"/><Relationship Id="rId10" Type="http://schemas.openxmlformats.org/officeDocument/2006/relationships/image" Target="../media/image1461.png"/><Relationship Id="rId4" Type="http://schemas.openxmlformats.org/officeDocument/2006/relationships/image" Target="../media/image2.png"/><Relationship Id="rId9" Type="http://schemas.openxmlformats.org/officeDocument/2006/relationships/image" Target="../media/image145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30.png"/><Relationship Id="rId3" Type="http://schemas.openxmlformats.org/officeDocument/2006/relationships/image" Target="../media/image1500.png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12.xml"/><Relationship Id="rId11" Type="http://schemas.openxmlformats.org/officeDocument/2006/relationships/image" Target="../media/image190.png"/><Relationship Id="rId5" Type="http://schemas.openxmlformats.org/officeDocument/2006/relationships/image" Target="../media/image50.png"/><Relationship Id="rId15" Type="http://schemas.openxmlformats.org/officeDocument/2006/relationships/image" Target="../media/image2.png"/><Relationship Id="rId10" Type="http://schemas.openxmlformats.org/officeDocument/2006/relationships/image" Target="../media/image1810.png"/><Relationship Id="rId4" Type="http://schemas.openxmlformats.org/officeDocument/2006/relationships/image" Target="../media/image4.jpeg"/><Relationship Id="rId14" Type="http://schemas.openxmlformats.org/officeDocument/2006/relationships/image" Target="../media/image1540.png"/></Relationships>
</file>

<file path=ppt/slides/_rels/slide41.xml.rels><?xml version="1.0" encoding="UTF-8" standalone="yes"?>
<Relationships xmlns="http://schemas.openxmlformats.org/package/2006/relationships"><Relationship Id="rId18" Type="http://schemas.openxmlformats.org/officeDocument/2006/relationships/image" Target="../media/image430.png"/><Relationship Id="rId3" Type="http://schemas.openxmlformats.org/officeDocument/2006/relationships/image" Target="../media/image400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2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.jpeg"/><Relationship Id="rId15" Type="http://schemas.openxmlformats.org/officeDocument/2006/relationships/image" Target="../media/image260.png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430.png"/><Relationship Id="rId3" Type="http://schemas.openxmlformats.org/officeDocument/2006/relationships/image" Target="../media/image410.pn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2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.jpeg"/><Relationship Id="rId15" Type="http://schemas.openxmlformats.org/officeDocument/2006/relationships/image" Target="../media/image260.png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0.png"/><Relationship Id="rId12" Type="http://schemas.openxmlformats.org/officeDocument/2006/relationships/image" Target="../media/image5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11" Type="http://schemas.openxmlformats.org/officeDocument/2006/relationships/image" Target="../media/image1640.png"/><Relationship Id="rId5" Type="http://schemas.openxmlformats.org/officeDocument/2006/relationships/image" Target="../media/image2.png"/><Relationship Id="rId10" Type="http://schemas.openxmlformats.org/officeDocument/2006/relationships/image" Target="../media/image1630.png"/><Relationship Id="rId4" Type="http://schemas.openxmlformats.org/officeDocument/2006/relationships/image" Target="../media/image4.jpeg"/><Relationship Id="rId9" Type="http://schemas.openxmlformats.org/officeDocument/2006/relationships/image" Target="../media/image161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Relationship Id="rId11" Type="http://schemas.openxmlformats.org/officeDocument/2006/relationships/image" Target="../media/image1640.png"/><Relationship Id="rId5" Type="http://schemas.openxmlformats.org/officeDocument/2006/relationships/image" Target="../media/image2.png"/><Relationship Id="rId10" Type="http://schemas.openxmlformats.org/officeDocument/2006/relationships/image" Target="../media/image1630.png"/><Relationship Id="rId4" Type="http://schemas.openxmlformats.org/officeDocument/2006/relationships/image" Target="../media/image4.jpeg"/><Relationship Id="rId9" Type="http://schemas.openxmlformats.org/officeDocument/2006/relationships/image" Target="../media/image161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Relationship Id="rId11" Type="http://schemas.openxmlformats.org/officeDocument/2006/relationships/image" Target="../media/image1640.png"/><Relationship Id="rId5" Type="http://schemas.openxmlformats.org/officeDocument/2006/relationships/image" Target="../media/image2.png"/><Relationship Id="rId10" Type="http://schemas.openxmlformats.org/officeDocument/2006/relationships/image" Target="../media/image1630.png"/><Relationship Id="rId4" Type="http://schemas.openxmlformats.org/officeDocument/2006/relationships/image" Target="../media/image4.jpeg"/><Relationship Id="rId9" Type="http://schemas.openxmlformats.org/officeDocument/2006/relationships/image" Target="../media/image16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Relationship Id="rId11" Type="http://schemas.openxmlformats.org/officeDocument/2006/relationships/image" Target="../media/image1640.png"/><Relationship Id="rId5" Type="http://schemas.openxmlformats.org/officeDocument/2006/relationships/image" Target="../media/image2.png"/><Relationship Id="rId10" Type="http://schemas.openxmlformats.org/officeDocument/2006/relationships/image" Target="../media/image1630.png"/><Relationship Id="rId4" Type="http://schemas.openxmlformats.org/officeDocument/2006/relationships/image" Target="../media/image4.jpeg"/><Relationship Id="rId9" Type="http://schemas.openxmlformats.org/officeDocument/2006/relationships/image" Target="../media/image161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12" Type="http://schemas.openxmlformats.org/officeDocument/2006/relationships/image" Target="../media/image6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Relationship Id="rId11" Type="http://schemas.openxmlformats.org/officeDocument/2006/relationships/image" Target="../media/image1640.png"/><Relationship Id="rId5" Type="http://schemas.openxmlformats.org/officeDocument/2006/relationships/image" Target="../media/image2.png"/><Relationship Id="rId10" Type="http://schemas.openxmlformats.org/officeDocument/2006/relationships/image" Target="../media/image1630.png"/><Relationship Id="rId4" Type="http://schemas.openxmlformats.org/officeDocument/2006/relationships/image" Target="../media/image4.jpeg"/><Relationship Id="rId9" Type="http://schemas.openxmlformats.org/officeDocument/2006/relationships/image" Target="../media/image1610.png"/></Relationships>
</file>

<file path=ppt/slides/_rels/slide4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8.png"/><Relationship Id="rId18" Type="http://schemas.openxmlformats.org/officeDocument/2006/relationships/image" Target="../media/image66.png"/><Relationship Id="rId3" Type="http://schemas.openxmlformats.org/officeDocument/2006/relationships/image" Target="../media/image4.jpeg"/><Relationship Id="rId12" Type="http://schemas.openxmlformats.org/officeDocument/2006/relationships/image" Target="../media/image62.png"/><Relationship Id="rId17" Type="http://schemas.openxmlformats.org/officeDocument/2006/relationships/image" Target="../media/image65.png"/><Relationship Id="rId2" Type="http://schemas.openxmlformats.org/officeDocument/2006/relationships/notesSlide" Target="../notesSlides/notesSlide32.xml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14.xml"/><Relationship Id="rId11" Type="http://schemas.openxmlformats.org/officeDocument/2006/relationships/image" Target="../media/image1640.png"/><Relationship Id="rId15" Type="http://schemas.openxmlformats.org/officeDocument/2006/relationships/image" Target="../media/image63.png"/><Relationship Id="rId10" Type="http://schemas.openxmlformats.org/officeDocument/2006/relationships/image" Target="../media/image1630.png"/><Relationship Id="rId4" Type="http://schemas.openxmlformats.org/officeDocument/2006/relationships/image" Target="../media/image2.png"/><Relationship Id="rId9" Type="http://schemas.openxmlformats.org/officeDocument/2006/relationships/image" Target="../media/image1610.png"/><Relationship Id="rId14" Type="http://schemas.openxmlformats.org/officeDocument/2006/relationships/image" Target="../media/image6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png"/><Relationship Id="rId4" Type="http://schemas.openxmlformats.org/officeDocument/2006/relationships/image" Target="../media/image6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1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png"/><Relationship Id="rId4" Type="http://schemas.openxmlformats.org/officeDocument/2006/relationships/image" Target="../media/image113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11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11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2.png"/><Relationship Id="rId2" Type="http://schemas.openxmlformats.org/officeDocument/2006/relationships/image" Target="../media/image11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12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759041"/>
            <a:ext cx="8839200" cy="17526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0000CC"/>
                </a:solidFill>
              </a:rPr>
              <a:t>E399/E599: Introduction </a:t>
            </a:r>
            <a:r>
              <a:rPr lang="en-US" sz="2800" b="1" dirty="0">
                <a:solidFill>
                  <a:srgbClr val="0000CC"/>
                </a:solidFill>
              </a:rPr>
              <a:t>to Computational </a:t>
            </a:r>
            <a:r>
              <a:rPr lang="en-US" sz="2800" b="1" dirty="0" smtClean="0">
                <a:solidFill>
                  <a:srgbClr val="0000CC"/>
                </a:solidFill>
              </a:rPr>
              <a:t>Bioengineering—Dynamics </a:t>
            </a:r>
            <a:r>
              <a:rPr lang="en-US" sz="2800" b="1" dirty="0">
                <a:solidFill>
                  <a:srgbClr val="0000CC"/>
                </a:solidFill>
              </a:rPr>
              <a:t>on Networks</a:t>
            </a:r>
            <a:r>
              <a:rPr lang="en-US" sz="2800" b="1" dirty="0" smtClean="0">
                <a:solidFill>
                  <a:srgbClr val="0000CC"/>
                </a:solidFill>
              </a:rPr>
              <a:t/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800" b="1" dirty="0" smtClean="0">
                <a:solidFill>
                  <a:srgbClr val="0000CC"/>
                </a:solidFill>
              </a:rPr>
              <a:t>Lecture 4</a:t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800" b="1" dirty="0">
                <a:solidFill>
                  <a:srgbClr val="0000CC"/>
                </a:solidFill>
              </a:rPr>
              <a:t>Fixed </a:t>
            </a:r>
            <a:r>
              <a:rPr lang="en-US" sz="2800" b="1" dirty="0" smtClean="0">
                <a:solidFill>
                  <a:srgbClr val="0000CC"/>
                </a:solidFill>
              </a:rPr>
              <a:t>Points, </a:t>
            </a:r>
            <a:r>
              <a:rPr lang="en-US" sz="2800" b="1" dirty="0">
                <a:solidFill>
                  <a:srgbClr val="0000CC"/>
                </a:solidFill>
              </a:rPr>
              <a:t>Linear Stability, </a:t>
            </a:r>
            <a:r>
              <a:rPr lang="en-US" sz="2800" b="1" dirty="0" smtClean="0">
                <a:solidFill>
                  <a:srgbClr val="0000CC"/>
                </a:solidFill>
              </a:rPr>
              <a:t>Introducing </a:t>
            </a:r>
            <a:r>
              <a:rPr lang="en-US" sz="2800" b="1" dirty="0" err="1" smtClean="0">
                <a:solidFill>
                  <a:srgbClr val="0000CC"/>
                </a:solidFill>
              </a:rPr>
              <a:t>Michaelis</a:t>
            </a:r>
            <a:r>
              <a:rPr lang="en-US" sz="2800" b="1" dirty="0" smtClean="0">
                <a:solidFill>
                  <a:srgbClr val="0000CC"/>
                </a:solidFill>
              </a:rPr>
              <a:t> </a:t>
            </a:r>
            <a:r>
              <a:rPr lang="en-US" sz="2800" b="1" dirty="0" err="1" smtClean="0">
                <a:solidFill>
                  <a:srgbClr val="0000CC"/>
                </a:solidFill>
              </a:rPr>
              <a:t>Menten</a:t>
            </a:r>
            <a:r>
              <a:rPr lang="en-US" sz="2800" b="1" dirty="0" smtClean="0">
                <a:solidFill>
                  <a:srgbClr val="0000CC"/>
                </a:solidFill>
              </a:rPr>
              <a:t> </a:t>
            </a:r>
            <a:r>
              <a:rPr lang="en-US" sz="2800" b="1" dirty="0" smtClean="0">
                <a:solidFill>
                  <a:srgbClr val="0000CC"/>
                </a:solidFill>
              </a:rPr>
              <a:t>Kinetics</a:t>
            </a:r>
            <a:endParaRPr lang="en-US" sz="2800" b="1" dirty="0" smtClean="0">
              <a:solidFill>
                <a:srgbClr val="000099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9812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James  A. Glazier</a:t>
            </a:r>
          </a:p>
          <a:p>
            <a:pPr eaLnBrk="1" hangingPunct="1"/>
            <a:r>
              <a:rPr lang="en-US" sz="2000" dirty="0" err="1" smtClean="0">
                <a:solidFill>
                  <a:srgbClr val="000099"/>
                </a:solidFill>
              </a:rPr>
              <a:t>Biocomplexity</a:t>
            </a:r>
            <a:r>
              <a:rPr lang="en-US" sz="2000" dirty="0" smtClean="0">
                <a:solidFill>
                  <a:srgbClr val="000099"/>
                </a:solidFill>
              </a:rPr>
              <a:t> Institute</a:t>
            </a:r>
          </a:p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Indiana University </a:t>
            </a:r>
          </a:p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Bloomington, IN 47405</a:t>
            </a:r>
          </a:p>
          <a:p>
            <a:pPr eaLnBrk="1" hangingPunct="1"/>
            <a:r>
              <a:rPr lang="en-US" sz="2000" b="1" dirty="0" smtClean="0">
                <a:solidFill>
                  <a:srgbClr val="000099"/>
                </a:solidFill>
              </a:rPr>
              <a:t>USA</a:t>
            </a:r>
          </a:p>
        </p:txBody>
      </p:sp>
      <p:pic>
        <p:nvPicPr>
          <p:cNvPr id="3076" name="Picture 5" descr="IU seal, red on white, 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76600"/>
            <a:ext cx="1944688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657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5626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Reference: </a:t>
            </a:r>
            <a:r>
              <a:rPr lang="en-US" b="1" dirty="0"/>
              <a:t>Herbert </a:t>
            </a:r>
            <a:r>
              <a:rPr lang="en-US" b="1" dirty="0" err="1"/>
              <a:t>Sauro</a:t>
            </a:r>
            <a:r>
              <a:rPr lang="en-US" b="1" dirty="0"/>
              <a:t>, </a:t>
            </a:r>
            <a:r>
              <a:rPr lang="en-US" b="1" i="1" dirty="0"/>
              <a:t>Systems Biology: Introduction to Pathway </a:t>
            </a:r>
            <a:r>
              <a:rPr lang="en-US" b="1" i="1" dirty="0" smtClean="0"/>
              <a:t>Modeling, </a:t>
            </a:r>
            <a:r>
              <a:rPr lang="en-US" b="1" dirty="0" smtClean="0"/>
              <a:t>Chapters 2, 3, 12.1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878" y="1447800"/>
            <a:ext cx="3390900" cy="5229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Using Pathway Designer: Changing Parameters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966" y="762000"/>
                <a:ext cx="5297912" cy="31812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groupCh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To scan a parameter, select the parameter you wish </a:t>
                </a:r>
                <a:r>
                  <a:rPr lang="en-US" sz="2400" dirty="0"/>
                  <a:t>to vary: here, the initial value of </a:t>
                </a:r>
                <a:r>
                  <a:rPr lang="en-US" sz="2400" dirty="0" smtClean="0"/>
                  <a:t>A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 smtClean="0"/>
                  <a:t>Set the minimum and maximum values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66" y="762000"/>
                <a:ext cx="5297912" cy="3181255"/>
              </a:xfrm>
              <a:prstGeom prst="rect">
                <a:avLst/>
              </a:prstGeom>
              <a:blipFill rotWithShape="0">
                <a:blip r:embed="rId3"/>
                <a:stretch>
                  <a:fillRect l="-1726" r="-1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499878" y="5474050"/>
            <a:ext cx="2133600" cy="621950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95400" y="2750796"/>
            <a:ext cx="3276600" cy="368809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9" idx="0"/>
            <a:endCxn id="11" idx="3"/>
          </p:cNvCxnSpPr>
          <p:nvPr/>
        </p:nvCxnSpPr>
        <p:spPr>
          <a:xfrm flipH="1" flipV="1">
            <a:off x="4572000" y="2935201"/>
            <a:ext cx="1994678" cy="2538849"/>
          </a:xfrm>
          <a:prstGeom prst="straightConnector1">
            <a:avLst/>
          </a:prstGeom>
          <a:ln w="63500">
            <a:solidFill>
              <a:srgbClr val="00CC00">
                <a:alpha val="39000"/>
              </a:srgb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97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878" y="1447800"/>
            <a:ext cx="3390900" cy="5229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Using Pathway Designer: Changing Parameters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966" y="762000"/>
                <a:ext cx="5297912" cy="35505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groupCh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To scan a parameter, select the parameter you wish </a:t>
                </a:r>
                <a:r>
                  <a:rPr lang="en-US" sz="2400" dirty="0"/>
                  <a:t>to vary: here, the initial value of </a:t>
                </a:r>
                <a:r>
                  <a:rPr lang="en-US" sz="2400" dirty="0" smtClean="0"/>
                  <a:t>A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 smtClean="0"/>
                  <a:t>Set the minimum and maximum values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 smtClean="0"/>
                  <a:t>, the number of steps, set this number to be 10 for the example</a:t>
                </a: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66" y="762000"/>
                <a:ext cx="5297912" cy="3550587"/>
              </a:xfrm>
              <a:prstGeom prst="rect">
                <a:avLst/>
              </a:prstGeom>
              <a:blipFill rotWithShape="0">
                <a:blip r:embed="rId3"/>
                <a:stretch>
                  <a:fillRect l="-1726" r="-1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7543800" y="5486400"/>
            <a:ext cx="1219200" cy="621950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25244" y="3124200"/>
            <a:ext cx="2299156" cy="368809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9" idx="0"/>
            <a:endCxn id="11" idx="3"/>
          </p:cNvCxnSpPr>
          <p:nvPr/>
        </p:nvCxnSpPr>
        <p:spPr>
          <a:xfrm flipH="1" flipV="1">
            <a:off x="4724400" y="3308605"/>
            <a:ext cx="3429000" cy="2177795"/>
          </a:xfrm>
          <a:prstGeom prst="straightConnector1">
            <a:avLst/>
          </a:prstGeom>
          <a:ln w="63500">
            <a:solidFill>
              <a:srgbClr val="00CC00">
                <a:alpha val="39000"/>
              </a:srgb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50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878" y="1447800"/>
            <a:ext cx="3390900" cy="5229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Using Pathway Designer: Changing Parameters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966" y="762000"/>
                <a:ext cx="5297912" cy="42892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groupCh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To scan a parameter, select the parameter you wish </a:t>
                </a:r>
                <a:r>
                  <a:rPr lang="en-US" sz="2400" dirty="0"/>
                  <a:t>to vary: here, the initial value of </a:t>
                </a:r>
                <a:r>
                  <a:rPr lang="en-US" sz="2400" dirty="0" smtClean="0"/>
                  <a:t>A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 smtClean="0"/>
                  <a:t>Set the minimum and maximum values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 smtClean="0"/>
                  <a:t>, the number of steps, and whether to use a linear or logarithmic spacing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(1, 10, 100, 1000)</m:t>
                    </m:r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66" y="762000"/>
                <a:ext cx="5297912" cy="4289251"/>
              </a:xfrm>
              <a:prstGeom prst="rect">
                <a:avLst/>
              </a:prstGeom>
              <a:blipFill rotWithShape="0">
                <a:blip r:embed="rId3"/>
                <a:stretch>
                  <a:fillRect l="-1726" r="-2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499878" y="6045550"/>
            <a:ext cx="2120122" cy="355250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9999" y="3505200"/>
            <a:ext cx="1524001" cy="368809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9" idx="1"/>
          </p:cNvCxnSpPr>
          <p:nvPr/>
        </p:nvCxnSpPr>
        <p:spPr>
          <a:xfrm flipH="1" flipV="1">
            <a:off x="4572000" y="3874009"/>
            <a:ext cx="927878" cy="2349166"/>
          </a:xfrm>
          <a:prstGeom prst="straightConnector1">
            <a:avLst/>
          </a:prstGeom>
          <a:ln w="63500">
            <a:solidFill>
              <a:srgbClr val="00CC00">
                <a:alpha val="39000"/>
              </a:srgb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85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Using Pathway Designer: Changing Parameters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966" y="762000"/>
                <a:ext cx="8713433" cy="17039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groupCh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For this simple model, the results aren’t that interesting, changing B[</a:t>
                </a:r>
                <a:r>
                  <a:rPr lang="en-US" sz="2400" dirty="0" err="1" smtClean="0"/>
                  <a:t>init</a:t>
                </a:r>
                <a:r>
                  <a:rPr lang="en-US" sz="2400" dirty="0"/>
                  <a:t>]</a:t>
                </a:r>
                <a:r>
                  <a:rPr lang="en-US" sz="2400" dirty="0" smtClean="0"/>
                  <a:t> changes the initial value of our exponential decay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66" y="762000"/>
                <a:ext cx="8713433" cy="1703928"/>
              </a:xfrm>
              <a:prstGeom prst="rect">
                <a:avLst/>
              </a:prstGeom>
              <a:blipFill rotWithShape="0">
                <a:blip r:embed="rId2"/>
                <a:stretch>
                  <a:fillRect l="-1050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8400" y="2514600"/>
            <a:ext cx="5719763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79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Using Pathway Designer: Changing Parameters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966" y="762000"/>
                <a:ext cx="8713433" cy="17039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groupCh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For this simple model, the results aren’t that interesting, changing J0_k changes the decay rate of our exponential decay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66" y="762000"/>
                <a:ext cx="8713433" cy="1703928"/>
              </a:xfrm>
              <a:prstGeom prst="rect">
                <a:avLst/>
              </a:prstGeom>
              <a:blipFill rotWithShape="0">
                <a:blip r:embed="rId2"/>
                <a:stretch>
                  <a:fillRect l="-1050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4767" y="2324099"/>
            <a:ext cx="5724525" cy="421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92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In Class Exercises/Homework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966" y="762000"/>
                <a:ext cx="8713434" cy="42892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AutoNum type="arabicParenR"/>
                </a:pPr>
                <a:r>
                  <a:rPr lang="en-US" sz="2400" dirty="0" smtClean="0">
                    <a:latin typeface="Cambria Math" panose="02040503050406030204" pitchFamily="18" charset="0"/>
                  </a:rPr>
                  <a:t>Look at the next simplest reaction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groupCh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en-US" sz="2400" dirty="0" smtClean="0"/>
              </a:p>
              <a:p>
                <a:pPr marL="914400" lvl="1" indent="-457200">
                  <a:buAutoNum type="arabicParenR"/>
                </a:pPr>
                <a:r>
                  <a:rPr lang="en-US" sz="2400" dirty="0" smtClean="0"/>
                  <a:t>What is the ODE corresponding to this reaction?</a:t>
                </a:r>
              </a:p>
              <a:p>
                <a:pPr marL="914400" lvl="1" indent="-457200">
                  <a:buFontTx/>
                  <a:buAutoNum type="arabicParenR"/>
                </a:pPr>
                <a:r>
                  <a:rPr lang="en-US" sz="2400" dirty="0"/>
                  <a:t>How many parameters do you need to specify </a:t>
                </a:r>
                <a:r>
                  <a:rPr lang="en-US" sz="2400" dirty="0" smtClean="0"/>
                  <a:t>this reaction?</a:t>
                </a:r>
              </a:p>
              <a:p>
                <a:pPr marL="914400" lvl="1" indent="-457200">
                  <a:buFontTx/>
                  <a:buAutoNum type="arabicParenR"/>
                </a:pPr>
                <a:r>
                  <a:rPr lang="en-US" sz="2400" dirty="0" smtClean="0"/>
                  <a:t>What is the steady state of this reaction?</a:t>
                </a:r>
              </a:p>
              <a:p>
                <a:pPr marL="914400" lvl="1" indent="-457200">
                  <a:buAutoNum type="arabicParenR"/>
                </a:pPr>
                <a:r>
                  <a:rPr lang="en-US" sz="2400" dirty="0" smtClean="0"/>
                  <a:t>What is the shape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 smtClean="0"/>
                  <a:t>? How does it change when you change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r>
                  <a:rPr lang="en-US" sz="2400" dirty="0" smtClean="0"/>
                  <a:t>?</a:t>
                </a:r>
              </a:p>
              <a:p>
                <a:pPr marL="914400" lvl="1" indent="-457200">
                  <a:buAutoNum type="arabicParenR"/>
                </a:pPr>
                <a:r>
                  <a:rPr lang="en-US" sz="2400" dirty="0" smtClean="0"/>
                  <a:t>If you can, solve the equation analytically and compare to your simulation</a:t>
                </a:r>
                <a:endParaRPr lang="en-US" sz="2400" dirty="0"/>
              </a:p>
              <a:p>
                <a:pPr marL="0" indent="0">
                  <a:buNone/>
                </a:pPr>
                <a:endParaRPr lang="en-US" sz="2400" b="0" dirty="0" smtClean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66" y="762000"/>
                <a:ext cx="8713434" cy="4289251"/>
              </a:xfrm>
              <a:prstGeom prst="rect">
                <a:avLst/>
              </a:prstGeom>
              <a:blipFill rotWithShape="0">
                <a:blip r:embed="rId2"/>
                <a:stretch>
                  <a:fillRect l="-1049" t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22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In Class Exercises/Homework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966" y="762000"/>
                <a:ext cx="6275034" cy="53828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latin typeface="Cambria Math" panose="02040503050406030204" pitchFamily="18" charset="0"/>
                  </a:rPr>
                  <a:t>Look at the next simplest reaction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groupCh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en-US" sz="2400" dirty="0" smtClean="0"/>
              </a:p>
              <a:p>
                <a:pPr marL="914400" lvl="1" indent="-457200">
                  <a:buAutoNum type="arabicParenR"/>
                </a:pPr>
                <a:r>
                  <a:rPr lang="en-US" sz="2400" dirty="0" smtClean="0"/>
                  <a:t>What is the ODE corresponding to this reaction?</a:t>
                </a:r>
              </a:p>
              <a:p>
                <a:pPr lvl="1"/>
                <a:endParaRPr lang="en-US" sz="2400" dirty="0"/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400" dirty="0" smtClean="0"/>
              </a:p>
              <a:p>
                <a:pPr lvl="1"/>
                <a:r>
                  <a:rPr lang="en-US" sz="2400" dirty="0" smtClean="0"/>
                  <a:t>2) How </a:t>
                </a:r>
                <a:r>
                  <a:rPr lang="en-US" sz="2400" dirty="0"/>
                  <a:t>many parameters do you need to specify </a:t>
                </a:r>
                <a:r>
                  <a:rPr lang="en-US" sz="2400" dirty="0" smtClean="0"/>
                  <a:t>this reaction?</a:t>
                </a:r>
              </a:p>
              <a:p>
                <a:pPr lvl="1"/>
                <a:r>
                  <a:rPr lang="en-US" sz="2400" dirty="0"/>
                  <a:t>	</a:t>
                </a:r>
                <a:r>
                  <a:rPr lang="en-US" sz="2400" dirty="0" smtClean="0"/>
                  <a:t>Three,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endParaRPr lang="en-US" sz="2400" dirty="0" smtClean="0"/>
              </a:p>
              <a:p>
                <a:pPr lvl="1"/>
                <a:r>
                  <a:rPr lang="en-US" sz="2400" dirty="0" smtClean="0"/>
                  <a:t>3) What is the steady state of this reaction?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66" y="762000"/>
                <a:ext cx="6275034" cy="5382820"/>
              </a:xfrm>
              <a:prstGeom prst="rect">
                <a:avLst/>
              </a:prstGeom>
              <a:blipFill rotWithShape="0">
                <a:blip r:embed="rId2"/>
                <a:stretch>
                  <a:fillRect l="-1456" t="-906" r="-10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t="4611" r="28976"/>
          <a:stretch/>
        </p:blipFill>
        <p:spPr>
          <a:xfrm>
            <a:off x="6400800" y="3505200"/>
            <a:ext cx="2743200" cy="3152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07323" y="2847772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Scanning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from 0.1 to 10,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23" y="2847772"/>
                <a:ext cx="1981200" cy="646331"/>
              </a:xfrm>
              <a:prstGeom prst="rect">
                <a:avLst/>
              </a:prstGeom>
              <a:blipFill rotWithShape="0">
                <a:blip r:embed="rId6"/>
                <a:stretch>
                  <a:fillRect l="-2769" t="-4717" r="-3692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124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In Class Exercises/Homework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26558" y="612123"/>
                <a:ext cx="5360634" cy="62458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latin typeface="Cambria Math" panose="02040503050406030204" pitchFamily="18" charset="0"/>
                  </a:rPr>
                  <a:t>Look at the next simplest reaction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groupCh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en-US" sz="2400" dirty="0" smtClean="0"/>
              </a:p>
              <a:p>
                <a:pPr lvl="1"/>
                <a:r>
                  <a:rPr lang="en-US" sz="2400" dirty="0" smtClean="0"/>
                  <a:t>3) What is the steady state of this reaction?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lvl="1"/>
                <a:endParaRPr lang="en-US" sz="2400" dirty="0" smtClean="0"/>
              </a:p>
              <a:p>
                <a:pPr lvl="1"/>
                <a:r>
                  <a:rPr lang="en-US" sz="2400" dirty="0" smtClean="0"/>
                  <a:t>4) What is the shape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 smtClean="0"/>
                  <a:t>? How does it change when you change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r>
                  <a:rPr lang="en-US" sz="2400" dirty="0" smtClean="0"/>
                  <a:t>? If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=0)&lt;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 smtClean="0"/>
                  <a:t> have an increasing exponential decay,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 smtClean="0"/>
                  <a:t>, if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=0)&gt;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 smtClean="0"/>
                  <a:t> have decreasing exponential decay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558" y="612123"/>
                <a:ext cx="5360634" cy="6245877"/>
              </a:xfrm>
              <a:prstGeom prst="rect">
                <a:avLst/>
              </a:prstGeom>
              <a:blipFill rotWithShape="0">
                <a:blip r:embed="rId2"/>
                <a:stretch>
                  <a:fillRect l="-1705" t="-780" r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7192" y="2397677"/>
            <a:ext cx="3466117" cy="38162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741682" y="1564002"/>
                <a:ext cx="3157135" cy="8084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Scanning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𝑨</m:t>
                    </m:r>
                    <m:d>
                      <m:d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</m:oMath>
                </a14:m>
                <a:r>
                  <a:rPr lang="en-US" b="1" dirty="0" smtClean="0"/>
                  <a:t> from 0 to 3 in steps of 0.3,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dirty="0" smtClean="0">
                                <a:latin typeface="Cambria Math" panose="02040503050406030204" pitchFamily="18" charset="0"/>
                              </a:rPr>
                              <m:t>𝐤</m:t>
                            </m:r>
                          </m:e>
                          <m:sub>
                            <m:r>
                              <a:rPr lang="en-US" b="1" i="0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dirty="0" smtClean="0">
                                <a:latin typeface="Cambria Math" panose="02040503050406030204" pitchFamily="18" charset="0"/>
                              </a:rPr>
                              <m:t>𝐤</m:t>
                            </m:r>
                          </m:e>
                          <m:sub>
                            <m:r>
                              <a:rPr lang="en-US" b="1" i="0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1682" y="1564002"/>
                <a:ext cx="3157135" cy="808491"/>
              </a:xfrm>
              <a:prstGeom prst="rect">
                <a:avLst/>
              </a:prstGeom>
              <a:blipFill rotWithShape="0">
                <a:blip r:embed="rId6"/>
                <a:stretch>
                  <a:fillRect l="-1737" t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183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Stability of Fixed Points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083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0" y="1219200"/>
                <a:ext cx="9144000" cy="990600"/>
              </a:xfrm>
            </p:spPr>
            <p:txBody>
              <a:bodyPr/>
              <a:lstStyle/>
              <a:p>
                <a:pPr eaLnBrk="1" hangingPunct="1"/>
                <a:r>
                  <a:rPr lang="en-US" sz="2800" dirty="0" smtClean="0"/>
                  <a:t>If we start at a fixed point,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800" dirty="0" smtClean="0"/>
                  <a:t> then we say the fixed point is </a:t>
                </a:r>
                <a:r>
                  <a:rPr lang="en-US" sz="2800" b="1" dirty="0" smtClean="0">
                    <a:solidFill>
                      <a:srgbClr val="00B050"/>
                    </a:solidFill>
                  </a:rPr>
                  <a:t>stable</a:t>
                </a:r>
                <a:r>
                  <a:rPr lang="en-US" sz="2800" b="1" dirty="0" smtClean="0"/>
                  <a:t> </a:t>
                </a:r>
                <a:r>
                  <a:rPr lang="en-US" sz="2800" dirty="0" smtClean="0"/>
                  <a:t>if for initial values sufficiently near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 smtClean="0"/>
                  <a:t>,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800" dirty="0" smtClean="0"/>
                  <a:t> returns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 smtClean="0"/>
                  <a:t>, otherwise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 smtClean="0"/>
                  <a:t>is </a:t>
                </a:r>
                <a:r>
                  <a:rPr lang="en-US" sz="2800" b="1" dirty="0" smtClean="0">
                    <a:solidFill>
                      <a:srgbClr val="FF0000"/>
                    </a:solidFill>
                  </a:rPr>
                  <a:t>unstable</a:t>
                </a:r>
              </a:p>
            </p:txBody>
          </p:sp>
        </mc:Choice>
        <mc:Fallback xmlns="">
          <p:sp>
            <p:nvSpPr>
              <p:cNvPr id="460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0" y="1219200"/>
                <a:ext cx="9144000" cy="990600"/>
              </a:xfrm>
              <a:blipFill rotWithShape="0">
                <a:blip r:embed="rId3"/>
                <a:stretch>
                  <a:fillRect l="-1200" t="-6135" b="-55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/>
          <p:cNvGrpSpPr/>
          <p:nvPr/>
        </p:nvGrpSpPr>
        <p:grpSpPr>
          <a:xfrm>
            <a:off x="4965662" y="2925294"/>
            <a:ext cx="3377314" cy="1881895"/>
            <a:chOff x="289967" y="2971337"/>
            <a:chExt cx="3377314" cy="1881895"/>
          </a:xfrm>
        </p:grpSpPr>
        <p:grpSp>
          <p:nvGrpSpPr>
            <p:cNvPr id="24" name="Group 23"/>
            <p:cNvGrpSpPr/>
            <p:nvPr/>
          </p:nvGrpSpPr>
          <p:grpSpPr>
            <a:xfrm>
              <a:off x="289967" y="3274081"/>
              <a:ext cx="3051510" cy="1579151"/>
              <a:chOff x="3702470" y="3160959"/>
              <a:chExt cx="3051510" cy="1579151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702470" y="3160959"/>
                <a:ext cx="3051510" cy="1579151"/>
                <a:chOff x="3702470" y="3160959"/>
                <a:chExt cx="3051510" cy="1579151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4022736" y="3160959"/>
                  <a:ext cx="2731244" cy="1579151"/>
                  <a:chOff x="4022736" y="3160959"/>
                  <a:chExt cx="2731244" cy="1579151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4022736" y="3160959"/>
                    <a:ext cx="2731244" cy="1579151"/>
                    <a:chOff x="4022736" y="3160959"/>
                    <a:chExt cx="2731244" cy="1579151"/>
                  </a:xfrm>
                </p:grpSpPr>
                <p:grpSp>
                  <p:nvGrpSpPr>
                    <p:cNvPr id="12" name="Group 11"/>
                    <p:cNvGrpSpPr/>
                    <p:nvPr/>
                  </p:nvGrpSpPr>
                  <p:grpSpPr>
                    <a:xfrm>
                      <a:off x="4022736" y="3160959"/>
                      <a:ext cx="2731244" cy="1579151"/>
                      <a:chOff x="4022736" y="3160959"/>
                      <a:chExt cx="2731244" cy="1579151"/>
                    </a:xfrm>
                  </p:grpSpPr>
                  <p:grpSp>
                    <p:nvGrpSpPr>
                      <p:cNvPr id="11" name="Group 10"/>
                      <p:cNvGrpSpPr/>
                      <p:nvPr/>
                    </p:nvGrpSpPr>
                    <p:grpSpPr>
                      <a:xfrm>
                        <a:off x="4022736" y="3160959"/>
                        <a:ext cx="2689149" cy="1301475"/>
                        <a:chOff x="4022736" y="3160959"/>
                        <a:chExt cx="2689149" cy="1301475"/>
                      </a:xfrm>
                    </p:grpSpPr>
                    <p:grpSp>
                      <p:nvGrpSpPr>
                        <p:cNvPr id="9" name="Group 8"/>
                        <p:cNvGrpSpPr/>
                        <p:nvPr/>
                      </p:nvGrpSpPr>
                      <p:grpSpPr>
                        <a:xfrm>
                          <a:off x="4572000" y="3284083"/>
                          <a:ext cx="2139885" cy="1178351"/>
                          <a:chOff x="4572000" y="3394302"/>
                          <a:chExt cx="2139885" cy="1178351"/>
                        </a:xfrm>
                      </p:grpSpPr>
                      <p:cxnSp>
                        <p:nvCxnSpPr>
                          <p:cNvPr id="5" name="Straight Arrow Connector 4"/>
                          <p:cNvCxnSpPr/>
                          <p:nvPr/>
                        </p:nvCxnSpPr>
                        <p:spPr>
                          <a:xfrm>
                            <a:off x="4572000" y="3394302"/>
                            <a:ext cx="0" cy="1178351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2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" name="Straight Arrow Connector 6"/>
                          <p:cNvCxnSpPr/>
                          <p:nvPr/>
                        </p:nvCxnSpPr>
                        <p:spPr>
                          <a:xfrm flipV="1">
                            <a:off x="4572000" y="4543066"/>
                            <a:ext cx="2139885" cy="29587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2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10" name="TextBox 9"/>
                            <p:cNvSpPr txBox="1"/>
                            <p:nvPr/>
                          </p:nvSpPr>
                          <p:spPr>
                            <a:xfrm>
                              <a:off x="4022736" y="3160959"/>
                              <a:ext cx="527452" cy="276999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0" tIns="0" rIns="0" bIns="0" rtlCol="0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10" name="TextBox 9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4022736" y="3160959"/>
                              <a:ext cx="527452" cy="276999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4"/>
                              <a:stretch>
                                <a:fillRect l="-8046" t="-2222" r="-13793" b="-37778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8" name="TextBox 17"/>
                          <p:cNvSpPr txBox="1"/>
                          <p:nvPr/>
                        </p:nvSpPr>
                        <p:spPr>
                          <a:xfrm>
                            <a:off x="6592846" y="4463111"/>
                            <a:ext cx="161134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8" name="TextBox 17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92846" y="4463111"/>
                            <a:ext cx="161134" cy="276999"/>
                          </a:xfrm>
                          <a:prstGeom prst="rect">
                            <a:avLst/>
                          </a:prstGeom>
                          <a:blipFill rotWithShape="0">
                            <a:blip r:embed="rId5"/>
                            <a:stretch>
                              <a:fillRect l="-30769" r="-23077" b="-6522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0" name="TextBox 19"/>
                        <p:cNvSpPr txBox="1"/>
                        <p:nvPr/>
                      </p:nvSpPr>
                      <p:spPr>
                        <a:xfrm>
                          <a:off x="4235626" y="3691697"/>
                          <a:ext cx="336374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20" name="TextBox 19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235626" y="3691697"/>
                          <a:ext cx="336374" cy="276999"/>
                        </a:xfrm>
                        <a:prstGeom prst="rect">
                          <a:avLst/>
                        </a:prstGeom>
                        <a:blipFill rotWithShape="0">
                          <a:blip r:embed="rId6"/>
                          <a:stretch>
                            <a:fillRect l="-14545" r="-1818" b="-888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15" name="Straight Connector 14"/>
                  <p:cNvCxnSpPr>
                    <a:endCxn id="20" idx="3"/>
                  </p:cNvCxnSpPr>
                  <p:nvPr/>
                </p:nvCxnSpPr>
                <p:spPr>
                  <a:xfrm flipH="1">
                    <a:off x="4572000" y="3808429"/>
                    <a:ext cx="2103120" cy="21768"/>
                  </a:xfrm>
                  <a:prstGeom prst="line">
                    <a:avLst/>
                  </a:prstGeom>
                  <a:ln w="25400">
                    <a:solidFill>
                      <a:srgbClr val="FF0000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Rectangle 20"/>
                    <p:cNvSpPr/>
                    <p:nvPr/>
                  </p:nvSpPr>
                  <p:spPr>
                    <a:xfrm>
                      <a:off x="3702470" y="3789256"/>
                      <a:ext cx="91146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1" name="Rectangle 20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02470" y="3789256"/>
                      <a:ext cx="911468" cy="369332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Rectangle 27"/>
                    <p:cNvSpPr/>
                    <p:nvPr/>
                  </p:nvSpPr>
                  <p:spPr>
                    <a:xfrm>
                      <a:off x="3702470" y="3392333"/>
                      <a:ext cx="91146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8" name="Rectangle 2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02470" y="3392333"/>
                      <a:ext cx="911468" cy="369332"/>
                    </a:xfrm>
                    <a:prstGeom prst="rect">
                      <a:avLst/>
                    </a:prstGeom>
                    <a:blipFill rotWithShape="0"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3" name="Freeform 22"/>
              <p:cNvSpPr/>
              <p:nvPr/>
            </p:nvSpPr>
            <p:spPr>
              <a:xfrm flipH="1">
                <a:off x="4550188" y="3534732"/>
                <a:ext cx="2064470" cy="254524"/>
              </a:xfrm>
              <a:custGeom>
                <a:avLst/>
                <a:gdLst>
                  <a:gd name="connsiteX0" fmla="*/ 0 w 2064470"/>
                  <a:gd name="connsiteY0" fmla="*/ 0 h 254524"/>
                  <a:gd name="connsiteX1" fmla="*/ 772998 w 2064470"/>
                  <a:gd name="connsiteY1" fmla="*/ 207390 h 254524"/>
                  <a:gd name="connsiteX2" fmla="*/ 2064470 w 2064470"/>
                  <a:gd name="connsiteY2" fmla="*/ 254524 h 254524"/>
                  <a:gd name="connsiteX3" fmla="*/ 2064470 w 2064470"/>
                  <a:gd name="connsiteY3" fmla="*/ 254524 h 25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470" h="254524">
                    <a:moveTo>
                      <a:pt x="0" y="0"/>
                    </a:moveTo>
                    <a:cubicBezTo>
                      <a:pt x="214460" y="82484"/>
                      <a:pt x="428920" y="164969"/>
                      <a:pt x="772998" y="207390"/>
                    </a:cubicBezTo>
                    <a:cubicBezTo>
                      <a:pt x="1117076" y="249811"/>
                      <a:pt x="2064470" y="254524"/>
                      <a:pt x="2064470" y="254524"/>
                    </a:cubicBezTo>
                    <a:lnTo>
                      <a:pt x="2064470" y="25452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 30"/>
              <p:cNvSpPr/>
              <p:nvPr/>
            </p:nvSpPr>
            <p:spPr>
              <a:xfrm flipH="1" flipV="1">
                <a:off x="4550188" y="3876961"/>
                <a:ext cx="2064470" cy="254524"/>
              </a:xfrm>
              <a:custGeom>
                <a:avLst/>
                <a:gdLst>
                  <a:gd name="connsiteX0" fmla="*/ 0 w 2064470"/>
                  <a:gd name="connsiteY0" fmla="*/ 0 h 254524"/>
                  <a:gd name="connsiteX1" fmla="*/ 772998 w 2064470"/>
                  <a:gd name="connsiteY1" fmla="*/ 207390 h 254524"/>
                  <a:gd name="connsiteX2" fmla="*/ 2064470 w 2064470"/>
                  <a:gd name="connsiteY2" fmla="*/ 254524 h 254524"/>
                  <a:gd name="connsiteX3" fmla="*/ 2064470 w 2064470"/>
                  <a:gd name="connsiteY3" fmla="*/ 254524 h 25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470" h="254524">
                    <a:moveTo>
                      <a:pt x="0" y="0"/>
                    </a:moveTo>
                    <a:cubicBezTo>
                      <a:pt x="214460" y="82484"/>
                      <a:pt x="428920" y="164969"/>
                      <a:pt x="772998" y="207390"/>
                    </a:cubicBezTo>
                    <a:cubicBezTo>
                      <a:pt x="1117076" y="249811"/>
                      <a:pt x="2064470" y="254524"/>
                      <a:pt x="2064470" y="254524"/>
                    </a:cubicBezTo>
                    <a:lnTo>
                      <a:pt x="2064470" y="25452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1199939" y="2971337"/>
              <a:ext cx="2467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Unstable Fixed Point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33102" y="2954055"/>
            <a:ext cx="3096682" cy="1881895"/>
            <a:chOff x="288471" y="2971337"/>
            <a:chExt cx="3096682" cy="1881895"/>
          </a:xfrm>
        </p:grpSpPr>
        <p:grpSp>
          <p:nvGrpSpPr>
            <p:cNvPr id="36" name="Group 35"/>
            <p:cNvGrpSpPr/>
            <p:nvPr/>
          </p:nvGrpSpPr>
          <p:grpSpPr>
            <a:xfrm>
              <a:off x="288471" y="3264296"/>
              <a:ext cx="3053006" cy="1588936"/>
              <a:chOff x="3700974" y="3151174"/>
              <a:chExt cx="3053006" cy="1588936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3700974" y="3151174"/>
                <a:ext cx="3053006" cy="1588936"/>
                <a:chOff x="3700974" y="3151174"/>
                <a:chExt cx="3053006" cy="1588936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4043053" y="3151174"/>
                  <a:ext cx="2710927" cy="1588936"/>
                  <a:chOff x="4043053" y="3151174"/>
                  <a:chExt cx="2710927" cy="1588936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4043053" y="3151174"/>
                    <a:ext cx="2710927" cy="1588936"/>
                    <a:chOff x="4043053" y="3151174"/>
                    <a:chExt cx="2710927" cy="1588936"/>
                  </a:xfrm>
                </p:grpSpPr>
                <p:grpSp>
                  <p:nvGrpSpPr>
                    <p:cNvPr id="46" name="Group 45"/>
                    <p:cNvGrpSpPr/>
                    <p:nvPr/>
                  </p:nvGrpSpPr>
                  <p:grpSpPr>
                    <a:xfrm>
                      <a:off x="4043053" y="3151174"/>
                      <a:ext cx="2710927" cy="1588936"/>
                      <a:chOff x="4043053" y="3151174"/>
                      <a:chExt cx="2710927" cy="1588936"/>
                    </a:xfrm>
                  </p:grpSpPr>
                  <p:grpSp>
                    <p:nvGrpSpPr>
                      <p:cNvPr id="48" name="Group 47"/>
                      <p:cNvGrpSpPr/>
                      <p:nvPr/>
                    </p:nvGrpSpPr>
                    <p:grpSpPr>
                      <a:xfrm>
                        <a:off x="4043053" y="3151174"/>
                        <a:ext cx="2668832" cy="1311260"/>
                        <a:chOff x="4043053" y="3151174"/>
                        <a:chExt cx="2668832" cy="1311260"/>
                      </a:xfrm>
                    </p:grpSpPr>
                    <p:grpSp>
                      <p:nvGrpSpPr>
                        <p:cNvPr id="50" name="Group 49"/>
                        <p:cNvGrpSpPr/>
                        <p:nvPr/>
                      </p:nvGrpSpPr>
                      <p:grpSpPr>
                        <a:xfrm>
                          <a:off x="4572000" y="3284083"/>
                          <a:ext cx="2139885" cy="1178351"/>
                          <a:chOff x="4572000" y="3394302"/>
                          <a:chExt cx="2139885" cy="1178351"/>
                        </a:xfrm>
                      </p:grpSpPr>
                      <p:cxnSp>
                        <p:nvCxnSpPr>
                          <p:cNvPr id="52" name="Straight Arrow Connector 51"/>
                          <p:cNvCxnSpPr/>
                          <p:nvPr/>
                        </p:nvCxnSpPr>
                        <p:spPr>
                          <a:xfrm>
                            <a:off x="4572000" y="3394302"/>
                            <a:ext cx="0" cy="1178351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2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Straight Arrow Connector 52"/>
                          <p:cNvCxnSpPr/>
                          <p:nvPr/>
                        </p:nvCxnSpPr>
                        <p:spPr>
                          <a:xfrm flipV="1">
                            <a:off x="4572000" y="4543066"/>
                            <a:ext cx="2139885" cy="29587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2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51" name="TextBox 50"/>
                            <p:cNvSpPr txBox="1"/>
                            <p:nvPr/>
                          </p:nvSpPr>
                          <p:spPr>
                            <a:xfrm>
                              <a:off x="4043053" y="3151174"/>
                              <a:ext cx="527452" cy="276999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0" tIns="0" rIns="0" bIns="0" rtlCol="0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51" name="TextBox 50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4043053" y="3151174"/>
                              <a:ext cx="527452" cy="276999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9"/>
                              <a:stretch>
                                <a:fillRect l="-8046" b="-8889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9" name="TextBox 48"/>
                          <p:cNvSpPr txBox="1"/>
                          <p:nvPr/>
                        </p:nvSpPr>
                        <p:spPr>
                          <a:xfrm>
                            <a:off x="6592846" y="4463111"/>
                            <a:ext cx="161134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49" name="TextBox 48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92846" y="4463111"/>
                            <a:ext cx="161134" cy="276999"/>
                          </a:xfrm>
                          <a:prstGeom prst="rect">
                            <a:avLst/>
                          </a:prstGeom>
                          <a:blipFill rotWithShape="0">
                            <a:blip r:embed="rId10"/>
                            <a:stretch>
                              <a:fillRect l="-30769" r="-23077" b="-6667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7" name="TextBox 46"/>
                        <p:cNvSpPr txBox="1"/>
                        <p:nvPr/>
                      </p:nvSpPr>
                      <p:spPr>
                        <a:xfrm>
                          <a:off x="4235626" y="3691697"/>
                          <a:ext cx="336374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47" name="TextBox 4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235626" y="3691697"/>
                          <a:ext cx="336374" cy="276999"/>
                        </a:xfrm>
                        <a:prstGeom prst="rect">
                          <a:avLst/>
                        </a:prstGeom>
                        <a:blipFill rotWithShape="0">
                          <a:blip r:embed="rId11"/>
                          <a:stretch>
                            <a:fillRect l="-16364" r="-1818" b="-8696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45" name="Straight Connector 44"/>
                  <p:cNvCxnSpPr>
                    <a:endCxn id="47" idx="3"/>
                  </p:cNvCxnSpPr>
                  <p:nvPr/>
                </p:nvCxnSpPr>
                <p:spPr>
                  <a:xfrm flipH="1">
                    <a:off x="4572000" y="3808429"/>
                    <a:ext cx="2103120" cy="21768"/>
                  </a:xfrm>
                  <a:prstGeom prst="line">
                    <a:avLst/>
                  </a:prstGeom>
                  <a:ln w="25400">
                    <a:solidFill>
                      <a:srgbClr val="00B050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2" name="Rectangle 41"/>
                    <p:cNvSpPr/>
                    <p:nvPr/>
                  </p:nvSpPr>
                  <p:spPr>
                    <a:xfrm>
                      <a:off x="3700974" y="3921465"/>
                      <a:ext cx="91146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2" name="Rectangle 4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00974" y="3921465"/>
                      <a:ext cx="911468" cy="369332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Rectangle 42"/>
                    <p:cNvSpPr/>
                    <p:nvPr/>
                  </p:nvSpPr>
                  <p:spPr>
                    <a:xfrm>
                      <a:off x="3700974" y="3347224"/>
                      <a:ext cx="91146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3" name="Rectangle 4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00974" y="3347224"/>
                      <a:ext cx="911468" cy="369332"/>
                    </a:xfrm>
                    <a:prstGeom prst="rect">
                      <a:avLst/>
                    </a:prstGeom>
                    <a:blipFill rotWithShape="0">
                      <a:blip r:embed="rId1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39" name="Freeform 38"/>
              <p:cNvSpPr/>
              <p:nvPr/>
            </p:nvSpPr>
            <p:spPr>
              <a:xfrm>
                <a:off x="4550188" y="3515878"/>
                <a:ext cx="2064470" cy="254524"/>
              </a:xfrm>
              <a:custGeom>
                <a:avLst/>
                <a:gdLst>
                  <a:gd name="connsiteX0" fmla="*/ 0 w 2064470"/>
                  <a:gd name="connsiteY0" fmla="*/ 0 h 254524"/>
                  <a:gd name="connsiteX1" fmla="*/ 772998 w 2064470"/>
                  <a:gd name="connsiteY1" fmla="*/ 207390 h 254524"/>
                  <a:gd name="connsiteX2" fmla="*/ 2064470 w 2064470"/>
                  <a:gd name="connsiteY2" fmla="*/ 254524 h 254524"/>
                  <a:gd name="connsiteX3" fmla="*/ 2064470 w 2064470"/>
                  <a:gd name="connsiteY3" fmla="*/ 254524 h 25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470" h="254524">
                    <a:moveTo>
                      <a:pt x="0" y="0"/>
                    </a:moveTo>
                    <a:cubicBezTo>
                      <a:pt x="214460" y="82484"/>
                      <a:pt x="428920" y="164969"/>
                      <a:pt x="772998" y="207390"/>
                    </a:cubicBezTo>
                    <a:cubicBezTo>
                      <a:pt x="1117076" y="249811"/>
                      <a:pt x="2064470" y="254524"/>
                      <a:pt x="2064470" y="254524"/>
                    </a:cubicBezTo>
                    <a:lnTo>
                      <a:pt x="2064470" y="25452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 flipV="1">
                <a:off x="4550188" y="3858107"/>
                <a:ext cx="2064470" cy="254524"/>
              </a:xfrm>
              <a:custGeom>
                <a:avLst/>
                <a:gdLst>
                  <a:gd name="connsiteX0" fmla="*/ 0 w 2064470"/>
                  <a:gd name="connsiteY0" fmla="*/ 0 h 254524"/>
                  <a:gd name="connsiteX1" fmla="*/ 772998 w 2064470"/>
                  <a:gd name="connsiteY1" fmla="*/ 207390 h 254524"/>
                  <a:gd name="connsiteX2" fmla="*/ 2064470 w 2064470"/>
                  <a:gd name="connsiteY2" fmla="*/ 254524 h 254524"/>
                  <a:gd name="connsiteX3" fmla="*/ 2064470 w 2064470"/>
                  <a:gd name="connsiteY3" fmla="*/ 254524 h 25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470" h="254524">
                    <a:moveTo>
                      <a:pt x="0" y="0"/>
                    </a:moveTo>
                    <a:cubicBezTo>
                      <a:pt x="214460" y="82484"/>
                      <a:pt x="428920" y="164969"/>
                      <a:pt x="772998" y="207390"/>
                    </a:cubicBezTo>
                    <a:cubicBezTo>
                      <a:pt x="1117076" y="249811"/>
                      <a:pt x="2064470" y="254524"/>
                      <a:pt x="2064470" y="254524"/>
                    </a:cubicBezTo>
                    <a:lnTo>
                      <a:pt x="2064470" y="25452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1199939" y="2971337"/>
              <a:ext cx="21852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Stable Fixed Point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3"/>
              <p:cNvSpPr txBox="1">
                <a:spLocks noChangeArrowheads="1"/>
              </p:cNvSpPr>
              <p:nvPr/>
            </p:nvSpPr>
            <p:spPr bwMode="auto">
              <a:xfrm>
                <a:off x="0" y="4723060"/>
                <a:ext cx="9144000" cy="990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eaLnBrk="1" hangingPunct="1"/>
                <a:r>
                  <a:rPr lang="en-US" sz="2800" kern="0" dirty="0" smtClean="0"/>
                  <a:t>Formally: a fixed point,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kern="0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kern="0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800" kern="0" dirty="0" smtClean="0"/>
                  <a:t> is </a:t>
                </a:r>
                <a:r>
                  <a:rPr lang="en-US" sz="2800" b="1" kern="0" dirty="0" smtClean="0">
                    <a:solidFill>
                      <a:srgbClr val="00B050"/>
                    </a:solidFill>
                  </a:rPr>
                  <a:t>stable</a:t>
                </a:r>
                <a:r>
                  <a:rPr lang="en-US" sz="2800" b="1" kern="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⟺∃</m:t>
                    </m:r>
                    <m:r>
                      <a:rPr lang="en-US" sz="28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2800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28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2800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∋∀</m:t>
                    </m:r>
                    <m:r>
                      <a:rPr lang="en-US" sz="28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sz="2800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sz="280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2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n-US" sz="2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80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2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d>
                    <m:r>
                      <a:rPr lang="en-US" sz="28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func>
                      <m:funcPr>
                        <m:ctrlPr>
                          <a:rPr lang="en-US" sz="2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800" b="0" i="0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r>
                          <a:rPr lang="en-US" sz="2800" i="1" kern="0" dirty="0"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en-US" sz="2800" i="1" kern="0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 kern="0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800" kern="0" dirty="0" smtClean="0"/>
                  <a:t> 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kern="0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kern="0" dirty="0" smtClean="0"/>
                  <a:t>, otherwise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kern="0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kern="0" dirty="0" smtClean="0"/>
                  <a:t>is </a:t>
                </a:r>
                <a:r>
                  <a:rPr lang="en-US" sz="2800" b="1" kern="0" dirty="0" smtClean="0">
                    <a:solidFill>
                      <a:srgbClr val="FF0000"/>
                    </a:solidFill>
                  </a:rPr>
                  <a:t>unstable</a:t>
                </a:r>
              </a:p>
              <a:p>
                <a:pPr eaLnBrk="1" hangingPunct="1"/>
                <a:r>
                  <a:rPr lang="en-US" sz="2800" kern="0" dirty="0" smtClean="0"/>
                  <a:t>How to determine stability mathematically?</a:t>
                </a:r>
              </a:p>
            </p:txBody>
          </p:sp>
        </mc:Choice>
        <mc:Fallback xmlns="">
          <p:sp>
            <p:nvSpPr>
              <p:cNvPr id="5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723060"/>
                <a:ext cx="9144000" cy="990600"/>
              </a:xfrm>
              <a:prstGeom prst="rect">
                <a:avLst/>
              </a:prstGeom>
              <a:blipFill rotWithShape="0">
                <a:blip r:embed="rId14"/>
                <a:stretch>
                  <a:fillRect l="-1200" t="-6790" b="-10802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310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Stability of Fixed Points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767700" y="926811"/>
            <a:ext cx="3377314" cy="1881895"/>
            <a:chOff x="289967" y="2971337"/>
            <a:chExt cx="3377314" cy="1881895"/>
          </a:xfrm>
        </p:grpSpPr>
        <p:grpSp>
          <p:nvGrpSpPr>
            <p:cNvPr id="24" name="Group 23"/>
            <p:cNvGrpSpPr/>
            <p:nvPr/>
          </p:nvGrpSpPr>
          <p:grpSpPr>
            <a:xfrm>
              <a:off x="289967" y="3274081"/>
              <a:ext cx="3051510" cy="1579151"/>
              <a:chOff x="3702470" y="3160959"/>
              <a:chExt cx="3051510" cy="1579151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702470" y="3160959"/>
                <a:ext cx="3051510" cy="1579151"/>
                <a:chOff x="3702470" y="3160959"/>
                <a:chExt cx="3051510" cy="1579151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4022736" y="3160959"/>
                  <a:ext cx="2731244" cy="1579151"/>
                  <a:chOff x="4022736" y="3160959"/>
                  <a:chExt cx="2731244" cy="1579151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4022736" y="3160959"/>
                    <a:ext cx="2731244" cy="1579151"/>
                    <a:chOff x="4022736" y="3160959"/>
                    <a:chExt cx="2731244" cy="1579151"/>
                  </a:xfrm>
                </p:grpSpPr>
                <p:grpSp>
                  <p:nvGrpSpPr>
                    <p:cNvPr id="12" name="Group 11"/>
                    <p:cNvGrpSpPr/>
                    <p:nvPr/>
                  </p:nvGrpSpPr>
                  <p:grpSpPr>
                    <a:xfrm>
                      <a:off x="4022736" y="3160959"/>
                      <a:ext cx="2731244" cy="1579151"/>
                      <a:chOff x="4022736" y="3160959"/>
                      <a:chExt cx="2731244" cy="1579151"/>
                    </a:xfrm>
                  </p:grpSpPr>
                  <p:grpSp>
                    <p:nvGrpSpPr>
                      <p:cNvPr id="11" name="Group 10"/>
                      <p:cNvGrpSpPr/>
                      <p:nvPr/>
                    </p:nvGrpSpPr>
                    <p:grpSpPr>
                      <a:xfrm>
                        <a:off x="4022736" y="3160959"/>
                        <a:ext cx="2689149" cy="1301475"/>
                        <a:chOff x="4022736" y="3160959"/>
                        <a:chExt cx="2689149" cy="1301475"/>
                      </a:xfrm>
                    </p:grpSpPr>
                    <p:grpSp>
                      <p:nvGrpSpPr>
                        <p:cNvPr id="9" name="Group 8"/>
                        <p:cNvGrpSpPr/>
                        <p:nvPr/>
                      </p:nvGrpSpPr>
                      <p:grpSpPr>
                        <a:xfrm>
                          <a:off x="4572000" y="3284083"/>
                          <a:ext cx="2139885" cy="1178351"/>
                          <a:chOff x="4572000" y="3394302"/>
                          <a:chExt cx="2139885" cy="1178351"/>
                        </a:xfrm>
                      </p:grpSpPr>
                      <p:cxnSp>
                        <p:nvCxnSpPr>
                          <p:cNvPr id="5" name="Straight Arrow Connector 4"/>
                          <p:cNvCxnSpPr/>
                          <p:nvPr/>
                        </p:nvCxnSpPr>
                        <p:spPr>
                          <a:xfrm>
                            <a:off x="4572000" y="3394302"/>
                            <a:ext cx="0" cy="1178351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2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" name="Straight Arrow Connector 6"/>
                          <p:cNvCxnSpPr/>
                          <p:nvPr/>
                        </p:nvCxnSpPr>
                        <p:spPr>
                          <a:xfrm flipV="1">
                            <a:off x="4572000" y="4543066"/>
                            <a:ext cx="2139885" cy="29587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2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10" name="TextBox 9"/>
                            <p:cNvSpPr txBox="1"/>
                            <p:nvPr/>
                          </p:nvSpPr>
                          <p:spPr>
                            <a:xfrm>
                              <a:off x="4022736" y="3160959"/>
                              <a:ext cx="527452" cy="276999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0" tIns="0" rIns="0" bIns="0" rtlCol="0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10" name="TextBox 9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4022736" y="3160959"/>
                              <a:ext cx="527452" cy="276999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3"/>
                              <a:stretch>
                                <a:fillRect l="-9302" t="-2222" r="-15116" b="-37778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8" name="TextBox 17"/>
                          <p:cNvSpPr txBox="1"/>
                          <p:nvPr/>
                        </p:nvSpPr>
                        <p:spPr>
                          <a:xfrm>
                            <a:off x="6592846" y="4463111"/>
                            <a:ext cx="161134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8" name="TextBox 17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92846" y="4463111"/>
                            <a:ext cx="161134" cy="276999"/>
                          </a:xfrm>
                          <a:prstGeom prst="rect">
                            <a:avLst/>
                          </a:prstGeom>
                          <a:blipFill rotWithShape="0">
                            <a:blip r:embed="rId4"/>
                            <a:stretch>
                              <a:fillRect l="-25926" r="-22222" b="-6522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0" name="TextBox 19"/>
                        <p:cNvSpPr txBox="1"/>
                        <p:nvPr/>
                      </p:nvSpPr>
                      <p:spPr>
                        <a:xfrm>
                          <a:off x="4235626" y="3691697"/>
                          <a:ext cx="336374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20" name="TextBox 19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235626" y="3691697"/>
                          <a:ext cx="336374" cy="276999"/>
                        </a:xfrm>
                        <a:prstGeom prst="rect">
                          <a:avLst/>
                        </a:prstGeom>
                        <a:blipFill rotWithShape="0">
                          <a:blip r:embed="rId5"/>
                          <a:stretch>
                            <a:fillRect l="-16364" r="-1818" b="-888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15" name="Straight Connector 14"/>
                  <p:cNvCxnSpPr>
                    <a:endCxn id="20" idx="3"/>
                  </p:cNvCxnSpPr>
                  <p:nvPr/>
                </p:nvCxnSpPr>
                <p:spPr>
                  <a:xfrm flipH="1">
                    <a:off x="4572000" y="3808429"/>
                    <a:ext cx="2103120" cy="21768"/>
                  </a:xfrm>
                  <a:prstGeom prst="line">
                    <a:avLst/>
                  </a:prstGeom>
                  <a:ln w="25400">
                    <a:solidFill>
                      <a:srgbClr val="FF0000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Rectangle 20"/>
                    <p:cNvSpPr/>
                    <p:nvPr/>
                  </p:nvSpPr>
                  <p:spPr>
                    <a:xfrm>
                      <a:off x="3702470" y="3789256"/>
                      <a:ext cx="91146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1" name="Rectangle 20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02470" y="3789256"/>
                      <a:ext cx="911468" cy="369332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Rectangle 27"/>
                    <p:cNvSpPr/>
                    <p:nvPr/>
                  </p:nvSpPr>
                  <p:spPr>
                    <a:xfrm>
                      <a:off x="3702470" y="3392333"/>
                      <a:ext cx="91146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8" name="Rectangle 2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02470" y="3392333"/>
                      <a:ext cx="911468" cy="369332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3" name="Freeform 22"/>
              <p:cNvSpPr/>
              <p:nvPr/>
            </p:nvSpPr>
            <p:spPr>
              <a:xfrm flipH="1">
                <a:off x="4550188" y="3534732"/>
                <a:ext cx="2064470" cy="254524"/>
              </a:xfrm>
              <a:custGeom>
                <a:avLst/>
                <a:gdLst>
                  <a:gd name="connsiteX0" fmla="*/ 0 w 2064470"/>
                  <a:gd name="connsiteY0" fmla="*/ 0 h 254524"/>
                  <a:gd name="connsiteX1" fmla="*/ 772998 w 2064470"/>
                  <a:gd name="connsiteY1" fmla="*/ 207390 h 254524"/>
                  <a:gd name="connsiteX2" fmla="*/ 2064470 w 2064470"/>
                  <a:gd name="connsiteY2" fmla="*/ 254524 h 254524"/>
                  <a:gd name="connsiteX3" fmla="*/ 2064470 w 2064470"/>
                  <a:gd name="connsiteY3" fmla="*/ 254524 h 25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470" h="254524">
                    <a:moveTo>
                      <a:pt x="0" y="0"/>
                    </a:moveTo>
                    <a:cubicBezTo>
                      <a:pt x="214460" y="82484"/>
                      <a:pt x="428920" y="164969"/>
                      <a:pt x="772998" y="207390"/>
                    </a:cubicBezTo>
                    <a:cubicBezTo>
                      <a:pt x="1117076" y="249811"/>
                      <a:pt x="2064470" y="254524"/>
                      <a:pt x="2064470" y="254524"/>
                    </a:cubicBezTo>
                    <a:lnTo>
                      <a:pt x="2064470" y="25452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 30"/>
              <p:cNvSpPr/>
              <p:nvPr/>
            </p:nvSpPr>
            <p:spPr>
              <a:xfrm flipH="1" flipV="1">
                <a:off x="4550188" y="3876961"/>
                <a:ext cx="2064470" cy="254524"/>
              </a:xfrm>
              <a:custGeom>
                <a:avLst/>
                <a:gdLst>
                  <a:gd name="connsiteX0" fmla="*/ 0 w 2064470"/>
                  <a:gd name="connsiteY0" fmla="*/ 0 h 254524"/>
                  <a:gd name="connsiteX1" fmla="*/ 772998 w 2064470"/>
                  <a:gd name="connsiteY1" fmla="*/ 207390 h 254524"/>
                  <a:gd name="connsiteX2" fmla="*/ 2064470 w 2064470"/>
                  <a:gd name="connsiteY2" fmla="*/ 254524 h 254524"/>
                  <a:gd name="connsiteX3" fmla="*/ 2064470 w 2064470"/>
                  <a:gd name="connsiteY3" fmla="*/ 254524 h 25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470" h="254524">
                    <a:moveTo>
                      <a:pt x="0" y="0"/>
                    </a:moveTo>
                    <a:cubicBezTo>
                      <a:pt x="214460" y="82484"/>
                      <a:pt x="428920" y="164969"/>
                      <a:pt x="772998" y="207390"/>
                    </a:cubicBezTo>
                    <a:cubicBezTo>
                      <a:pt x="1117076" y="249811"/>
                      <a:pt x="2064470" y="254524"/>
                      <a:pt x="2064470" y="254524"/>
                    </a:cubicBezTo>
                    <a:lnTo>
                      <a:pt x="2064470" y="25452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1199939" y="2971337"/>
              <a:ext cx="2467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Unstable Fixed Point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5140" y="955572"/>
            <a:ext cx="3096682" cy="1881895"/>
            <a:chOff x="288471" y="2971337"/>
            <a:chExt cx="3096682" cy="1881895"/>
          </a:xfrm>
        </p:grpSpPr>
        <p:grpSp>
          <p:nvGrpSpPr>
            <p:cNvPr id="36" name="Group 35"/>
            <p:cNvGrpSpPr/>
            <p:nvPr/>
          </p:nvGrpSpPr>
          <p:grpSpPr>
            <a:xfrm>
              <a:off x="288471" y="3264296"/>
              <a:ext cx="3053006" cy="1588936"/>
              <a:chOff x="3700974" y="3151174"/>
              <a:chExt cx="3053006" cy="1588936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3700974" y="3151174"/>
                <a:ext cx="3053006" cy="1588936"/>
                <a:chOff x="3700974" y="3151174"/>
                <a:chExt cx="3053006" cy="1588936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4043053" y="3151174"/>
                  <a:ext cx="2710927" cy="1588936"/>
                  <a:chOff x="4043053" y="3151174"/>
                  <a:chExt cx="2710927" cy="1588936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4043053" y="3151174"/>
                    <a:ext cx="2710927" cy="1588936"/>
                    <a:chOff x="4043053" y="3151174"/>
                    <a:chExt cx="2710927" cy="1588936"/>
                  </a:xfrm>
                </p:grpSpPr>
                <p:grpSp>
                  <p:nvGrpSpPr>
                    <p:cNvPr id="46" name="Group 45"/>
                    <p:cNvGrpSpPr/>
                    <p:nvPr/>
                  </p:nvGrpSpPr>
                  <p:grpSpPr>
                    <a:xfrm>
                      <a:off x="4043053" y="3151174"/>
                      <a:ext cx="2710927" cy="1588936"/>
                      <a:chOff x="4043053" y="3151174"/>
                      <a:chExt cx="2710927" cy="1588936"/>
                    </a:xfrm>
                  </p:grpSpPr>
                  <p:grpSp>
                    <p:nvGrpSpPr>
                      <p:cNvPr id="48" name="Group 47"/>
                      <p:cNvGrpSpPr/>
                      <p:nvPr/>
                    </p:nvGrpSpPr>
                    <p:grpSpPr>
                      <a:xfrm>
                        <a:off x="4043053" y="3151174"/>
                        <a:ext cx="2668832" cy="1311260"/>
                        <a:chOff x="4043053" y="3151174"/>
                        <a:chExt cx="2668832" cy="1311260"/>
                      </a:xfrm>
                    </p:grpSpPr>
                    <p:grpSp>
                      <p:nvGrpSpPr>
                        <p:cNvPr id="50" name="Group 49"/>
                        <p:cNvGrpSpPr/>
                        <p:nvPr/>
                      </p:nvGrpSpPr>
                      <p:grpSpPr>
                        <a:xfrm>
                          <a:off x="4572000" y="3284083"/>
                          <a:ext cx="2139885" cy="1178351"/>
                          <a:chOff x="4572000" y="3394302"/>
                          <a:chExt cx="2139885" cy="1178351"/>
                        </a:xfrm>
                      </p:grpSpPr>
                      <p:cxnSp>
                        <p:nvCxnSpPr>
                          <p:cNvPr id="52" name="Straight Arrow Connector 51"/>
                          <p:cNvCxnSpPr/>
                          <p:nvPr/>
                        </p:nvCxnSpPr>
                        <p:spPr>
                          <a:xfrm>
                            <a:off x="4572000" y="3394302"/>
                            <a:ext cx="0" cy="1178351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2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Straight Arrow Connector 52"/>
                          <p:cNvCxnSpPr/>
                          <p:nvPr/>
                        </p:nvCxnSpPr>
                        <p:spPr>
                          <a:xfrm flipV="1">
                            <a:off x="4572000" y="4543066"/>
                            <a:ext cx="2139885" cy="29587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2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51" name="TextBox 50"/>
                            <p:cNvSpPr txBox="1"/>
                            <p:nvPr/>
                          </p:nvSpPr>
                          <p:spPr>
                            <a:xfrm>
                              <a:off x="4043053" y="3151174"/>
                              <a:ext cx="527452" cy="276999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0" tIns="0" rIns="0" bIns="0" rtlCol="0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51" name="TextBox 50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4043053" y="3151174"/>
                              <a:ext cx="527452" cy="276999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8"/>
                              <a:stretch>
                                <a:fillRect l="-9302" b="-8889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9" name="TextBox 48"/>
                          <p:cNvSpPr txBox="1"/>
                          <p:nvPr/>
                        </p:nvSpPr>
                        <p:spPr>
                          <a:xfrm>
                            <a:off x="6592846" y="4463111"/>
                            <a:ext cx="161134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49" name="TextBox 48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92846" y="4463111"/>
                            <a:ext cx="161134" cy="276999"/>
                          </a:xfrm>
                          <a:prstGeom prst="rect">
                            <a:avLst/>
                          </a:prstGeom>
                          <a:blipFill rotWithShape="0">
                            <a:blip r:embed="rId9"/>
                            <a:stretch>
                              <a:fillRect l="-25926" r="-22222" b="-8889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7" name="TextBox 46"/>
                        <p:cNvSpPr txBox="1"/>
                        <p:nvPr/>
                      </p:nvSpPr>
                      <p:spPr>
                        <a:xfrm>
                          <a:off x="4235626" y="3691697"/>
                          <a:ext cx="336374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47" name="TextBox 4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235626" y="3691697"/>
                          <a:ext cx="336374" cy="276999"/>
                        </a:xfrm>
                        <a:prstGeom prst="rect">
                          <a:avLst/>
                        </a:prstGeom>
                        <a:blipFill rotWithShape="0">
                          <a:blip r:embed="rId10"/>
                          <a:stretch>
                            <a:fillRect l="-14286" b="-8696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45" name="Straight Connector 44"/>
                  <p:cNvCxnSpPr>
                    <a:endCxn id="47" idx="3"/>
                  </p:cNvCxnSpPr>
                  <p:nvPr/>
                </p:nvCxnSpPr>
                <p:spPr>
                  <a:xfrm flipH="1">
                    <a:off x="4572000" y="3808429"/>
                    <a:ext cx="2103120" cy="21768"/>
                  </a:xfrm>
                  <a:prstGeom prst="line">
                    <a:avLst/>
                  </a:prstGeom>
                  <a:ln w="25400">
                    <a:solidFill>
                      <a:srgbClr val="00B050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2" name="Rectangle 41"/>
                    <p:cNvSpPr/>
                    <p:nvPr/>
                  </p:nvSpPr>
                  <p:spPr>
                    <a:xfrm>
                      <a:off x="3700974" y="3921465"/>
                      <a:ext cx="91146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2" name="Rectangle 4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00974" y="3921465"/>
                      <a:ext cx="911468" cy="369332"/>
                    </a:xfrm>
                    <a:prstGeom prst="rect">
                      <a:avLst/>
                    </a:prstGeom>
                    <a:blipFill rotWithShape="0"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Rectangle 42"/>
                    <p:cNvSpPr/>
                    <p:nvPr/>
                  </p:nvSpPr>
                  <p:spPr>
                    <a:xfrm>
                      <a:off x="3700974" y="3347224"/>
                      <a:ext cx="91146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00CC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3" name="Rectangle 4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00974" y="3347224"/>
                      <a:ext cx="911468" cy="369332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39" name="Freeform 38"/>
              <p:cNvSpPr/>
              <p:nvPr/>
            </p:nvSpPr>
            <p:spPr>
              <a:xfrm>
                <a:off x="4550188" y="3515878"/>
                <a:ext cx="2064470" cy="254524"/>
              </a:xfrm>
              <a:custGeom>
                <a:avLst/>
                <a:gdLst>
                  <a:gd name="connsiteX0" fmla="*/ 0 w 2064470"/>
                  <a:gd name="connsiteY0" fmla="*/ 0 h 254524"/>
                  <a:gd name="connsiteX1" fmla="*/ 772998 w 2064470"/>
                  <a:gd name="connsiteY1" fmla="*/ 207390 h 254524"/>
                  <a:gd name="connsiteX2" fmla="*/ 2064470 w 2064470"/>
                  <a:gd name="connsiteY2" fmla="*/ 254524 h 254524"/>
                  <a:gd name="connsiteX3" fmla="*/ 2064470 w 2064470"/>
                  <a:gd name="connsiteY3" fmla="*/ 254524 h 25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470" h="254524">
                    <a:moveTo>
                      <a:pt x="0" y="0"/>
                    </a:moveTo>
                    <a:cubicBezTo>
                      <a:pt x="214460" y="82484"/>
                      <a:pt x="428920" y="164969"/>
                      <a:pt x="772998" y="207390"/>
                    </a:cubicBezTo>
                    <a:cubicBezTo>
                      <a:pt x="1117076" y="249811"/>
                      <a:pt x="2064470" y="254524"/>
                      <a:pt x="2064470" y="254524"/>
                    </a:cubicBezTo>
                    <a:lnTo>
                      <a:pt x="2064470" y="25452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 flipV="1">
                <a:off x="4550188" y="3858107"/>
                <a:ext cx="2064470" cy="254524"/>
              </a:xfrm>
              <a:custGeom>
                <a:avLst/>
                <a:gdLst>
                  <a:gd name="connsiteX0" fmla="*/ 0 w 2064470"/>
                  <a:gd name="connsiteY0" fmla="*/ 0 h 254524"/>
                  <a:gd name="connsiteX1" fmla="*/ 772998 w 2064470"/>
                  <a:gd name="connsiteY1" fmla="*/ 207390 h 254524"/>
                  <a:gd name="connsiteX2" fmla="*/ 2064470 w 2064470"/>
                  <a:gd name="connsiteY2" fmla="*/ 254524 h 254524"/>
                  <a:gd name="connsiteX3" fmla="*/ 2064470 w 2064470"/>
                  <a:gd name="connsiteY3" fmla="*/ 254524 h 25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470" h="254524">
                    <a:moveTo>
                      <a:pt x="0" y="0"/>
                    </a:moveTo>
                    <a:cubicBezTo>
                      <a:pt x="214460" y="82484"/>
                      <a:pt x="428920" y="164969"/>
                      <a:pt x="772998" y="207390"/>
                    </a:cubicBezTo>
                    <a:cubicBezTo>
                      <a:pt x="1117076" y="249811"/>
                      <a:pt x="2064470" y="254524"/>
                      <a:pt x="2064470" y="254524"/>
                    </a:cubicBezTo>
                    <a:lnTo>
                      <a:pt x="2064470" y="25452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1199939" y="2971337"/>
              <a:ext cx="21852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Stable Fixed Point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3"/>
              <p:cNvSpPr txBox="1">
                <a:spLocks noChangeArrowheads="1"/>
              </p:cNvSpPr>
              <p:nvPr/>
            </p:nvSpPr>
            <p:spPr bwMode="auto">
              <a:xfrm>
                <a:off x="0" y="2837467"/>
                <a:ext cx="9144000" cy="990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eaLnBrk="1" hangingPunct="1"/>
                <a:r>
                  <a:rPr lang="en-US" sz="2800" kern="0" dirty="0" smtClean="0"/>
                  <a:t>Looking at the diagram, it seems that if </a:t>
                </a:r>
              </a:p>
              <a:p>
                <a:pPr eaLnBrk="1" hangingPunct="1"/>
                <a14:m>
                  <m:oMath xmlns:m="http://schemas.openxmlformats.org/officeDocument/2006/math">
                    <m:f>
                      <m:fPr>
                        <m:ctrlPr>
                          <a:rPr lang="en-US" sz="2800" b="0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kern="0" smtClean="0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2800" b="0" i="1" kern="0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800" b="0" i="1" kern="0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800" kern="0" dirty="0" smtClean="0"/>
                  <a:t> for </a:t>
                </a:r>
                <a14:m>
                  <m:oMath xmlns:m="http://schemas.openxmlformats.org/officeDocument/2006/math">
                    <m:r>
                      <a:rPr lang="en-US" sz="2800" i="1" kern="0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i="1" kern="0" dirty="0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sz="2800" i="1" kern="0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kern="0" dirty="0" smtClean="0"/>
                  <a:t>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kern="0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2800" i="1" kern="0" dirty="0" err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800" i="1" kern="0" dirty="0" smtClean="0">
                        <a:latin typeface="Cambria Math" panose="02040503050406030204" pitchFamily="18" charset="0"/>
                      </a:rPr>
                      <m:t>&gt; 0 </m:t>
                    </m:r>
                  </m:oMath>
                </a14:m>
                <a:r>
                  <a:rPr lang="en-US" sz="2800" kern="0" dirty="0" smtClean="0"/>
                  <a:t>for </a:t>
                </a:r>
                <a14:m>
                  <m:oMath xmlns:m="http://schemas.openxmlformats.org/officeDocument/2006/math">
                    <m:r>
                      <a:rPr lang="en-US" sz="2800" i="1" kern="0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i="1" kern="0" dirty="0" smtClean="0">
                        <a:latin typeface="Cambria Math" panose="02040503050406030204" pitchFamily="18" charset="0"/>
                      </a:rPr>
                      <m:t> &lt; </m:t>
                    </m:r>
                    <m:sSup>
                      <m:sSupPr>
                        <m:ctrlPr>
                          <a:rPr lang="en-US" sz="2800" i="1" kern="0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kern="0" dirty="0" smtClean="0"/>
                  <a:t>, then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kern="0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kern="0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kern="0" dirty="0" smtClean="0"/>
                  <a:t>is </a:t>
                </a:r>
                <a:r>
                  <a:rPr lang="en-US" sz="2800" b="1" kern="0" dirty="0" smtClean="0">
                    <a:solidFill>
                      <a:srgbClr val="00CC00"/>
                    </a:solidFill>
                  </a:rPr>
                  <a:t>stable </a:t>
                </a:r>
              </a:p>
              <a:p>
                <a:pPr eaLnBrk="1" hangingPunct="1"/>
                <a:r>
                  <a:rPr lang="en-US" sz="2800" kern="0" dirty="0" smtClean="0"/>
                  <a:t>and if </a:t>
                </a:r>
              </a:p>
              <a:p>
                <a:pPr eaLnBrk="1" hangingPunct="1"/>
                <a14:m>
                  <m:oMath xmlns:m="http://schemas.openxmlformats.org/officeDocument/2006/math">
                    <m:f>
                      <m:fPr>
                        <m:ctrlPr>
                          <a:rPr lang="en-US" sz="2800" i="1" ker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kern="0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2800" i="1" ker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800" b="0" i="1" kern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800" i="1" ker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800" kern="0" dirty="0"/>
                  <a:t> for </a:t>
                </a:r>
                <a14:m>
                  <m:oMath xmlns:m="http://schemas.openxmlformats.org/officeDocument/2006/math">
                    <m:r>
                      <a:rPr lang="en-US" sz="2800" i="1" kern="0" dirty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i="1" kern="0" dirty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sz="2800" i="1" kern="0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kern="0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kern="0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kern="0" dirty="0"/>
                  <a:t>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kern="0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kern="0" dirty="0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2800" i="1" kern="0" dirty="0" err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800" b="0" i="1" kern="0" dirty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800" i="1" kern="0" dirty="0">
                        <a:latin typeface="Cambria Math" panose="02040503050406030204" pitchFamily="18" charset="0"/>
                      </a:rPr>
                      <m:t> 0 </m:t>
                    </m:r>
                  </m:oMath>
                </a14:m>
                <a:r>
                  <a:rPr lang="en-US" sz="2800" kern="0" dirty="0"/>
                  <a:t>for </a:t>
                </a:r>
                <a14:m>
                  <m:oMath xmlns:m="http://schemas.openxmlformats.org/officeDocument/2006/math">
                    <m:r>
                      <a:rPr lang="en-US" sz="2800" i="1" kern="0" dirty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i="1" kern="0" dirty="0">
                        <a:latin typeface="Cambria Math" panose="02040503050406030204" pitchFamily="18" charset="0"/>
                      </a:rPr>
                      <m:t> &lt; </m:t>
                    </m:r>
                    <m:sSup>
                      <m:sSupPr>
                        <m:ctrlPr>
                          <a:rPr lang="en-US" sz="2800" i="1" kern="0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kern="0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kern="0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kern="0" dirty="0"/>
                  <a:t>, then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kern="0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kern="0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kern="0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kern="0" dirty="0"/>
                  <a:t>is </a:t>
                </a:r>
                <a:r>
                  <a:rPr lang="en-US" sz="2800" b="1" kern="0" dirty="0" smtClean="0">
                    <a:solidFill>
                      <a:srgbClr val="FF0000"/>
                    </a:solidFill>
                  </a:rPr>
                  <a:t>unstable </a:t>
                </a:r>
                <a:endParaRPr lang="en-US" sz="2800" kern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37467"/>
                <a:ext cx="9144000" cy="990600"/>
              </a:xfrm>
              <a:prstGeom prst="rect">
                <a:avLst/>
              </a:prstGeom>
              <a:blipFill rotWithShape="0">
                <a:blip r:embed="rId13"/>
                <a:stretch>
                  <a:fillRect l="-1200" t="-6135" b="-2552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" name="Picture 4" descr="Biocomplexity Log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5" descr="redblackblockiu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092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Last Time: Order of Reactions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981" y="990600"/>
            <a:ext cx="8229600" cy="2057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b="1" dirty="0" smtClean="0"/>
              <a:t>order of the reaction </a:t>
            </a:r>
            <a:r>
              <a:rPr lang="en-US" dirty="0" smtClean="0"/>
              <a:t>for a given species is the power to which that species is raised in the rate law. For a mass-action reaction the order is just the stoichiometric amount 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33" y="2902684"/>
            <a:ext cx="846772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69781" y="6474002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Courtesy of Herbert </a:t>
            </a:r>
            <a:r>
              <a:rPr lang="en-US" dirty="0" err="1" smtClean="0"/>
              <a:t>Sauro</a:t>
            </a:r>
            <a:endParaRPr lang="en-US" dirty="0"/>
          </a:p>
        </p:txBody>
      </p:sp>
      <p:pic>
        <p:nvPicPr>
          <p:cNvPr id="6" name="Picture 5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38200" y="5292028"/>
                <a:ext cx="2362200" cy="7658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Typical of External Sources: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groupChr>
                    <m:r>
                      <a:rPr lang="en-US" b="1" i="1" smtClean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292028"/>
                <a:ext cx="2362200" cy="765851"/>
              </a:xfrm>
              <a:prstGeom prst="rect">
                <a:avLst/>
              </a:prstGeom>
              <a:blipFill rotWithShape="0">
                <a:blip r:embed="rId5"/>
                <a:stretch>
                  <a:fillRect l="-2326" t="-3968" b="-10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819400" y="5712482"/>
                <a:ext cx="4419600" cy="752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Typical of single molecular transformations and decay: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𝑨</m:t>
                    </m:r>
                    <m:groupChr>
                      <m:groupChrPr>
                        <m:chr m:val="→"/>
                        <m:vertJc m:val="bot"/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groupChr>
                    <m:r>
                      <a:rPr lang="en-US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𝑨</m:t>
                    </m:r>
                    <m:groupChr>
                      <m:groupChrPr>
                        <m:chr m:val="→"/>
                        <m:vertJc m:val="bot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groupChr>
                    <m:r>
                      <a:rPr lang="en-US" b="1" i="1" smtClean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5712482"/>
                <a:ext cx="4419600" cy="752642"/>
              </a:xfrm>
              <a:prstGeom prst="rect">
                <a:avLst/>
              </a:prstGeom>
              <a:blipFill rotWithShape="0">
                <a:blip r:embed="rId6"/>
                <a:stretch>
                  <a:fillRect l="-1241" t="-4032" b="-12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324600" y="5231807"/>
                <a:ext cx="2245038" cy="7526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/>
                  <a:t>Typical of Multiple </a:t>
                </a:r>
              </a:p>
              <a:p>
                <a:r>
                  <a:rPr lang="en-US" b="1" dirty="0" smtClean="0"/>
                  <a:t>Elements: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𝑩</m:t>
                    </m:r>
                    <m:groupChr>
                      <m:groupChrPr>
                        <m:chr m:val="→"/>
                        <m:vertJc m:val="bot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groupChr>
                    <m:r>
                      <a:rPr lang="en-US" b="1" i="1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5231807"/>
                <a:ext cx="2245038" cy="752642"/>
              </a:xfrm>
              <a:prstGeom prst="rect">
                <a:avLst/>
              </a:prstGeom>
              <a:blipFill rotWithShape="0">
                <a:blip r:embed="rId7"/>
                <a:stretch>
                  <a:fillRect l="-2446" t="-4032" r="-1359" b="-12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272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Calculating Stability: 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3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223599" y="1143000"/>
                <a:ext cx="9144000" cy="990600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:r>
                  <a:rPr lang="en-US" sz="2800" dirty="0" smtClean="0"/>
                  <a:t>Consider a starting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800" dirty="0" smtClean="0"/>
                  <a:t> for a </a:t>
                </a:r>
                <a:r>
                  <a:rPr lang="en-US" sz="2800" b="1" dirty="0" smtClean="0">
                    <a:solidFill>
                      <a:srgbClr val="0000CC"/>
                    </a:solidFill>
                  </a:rPr>
                  <a:t>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/>
                  <a:t>and </a:t>
                </a:r>
                <a:r>
                  <a:rPr lang="en-US" sz="2800" b="1" dirty="0" smtClean="0">
                    <a:solidFill>
                      <a:srgbClr val="00CC00"/>
                    </a:solidFill>
                  </a:rPr>
                  <a:t>Perturbation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r>
                  <a:rPr lang="en-US" sz="2800" dirty="0" smtClean="0"/>
                  <a:t>, what is </a:t>
                </a: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𝑑𝑁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US" sz="2800" dirty="0" smtClean="0"/>
              </a:p>
            </p:txBody>
          </p:sp>
        </mc:Choice>
        <mc:Fallback>
          <p:sp>
            <p:nvSpPr>
              <p:cNvPr id="460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223599" y="1143000"/>
                <a:ext cx="9144000" cy="990600"/>
              </a:xfrm>
              <a:blipFill rotWithShape="0">
                <a:blip r:embed="rId3"/>
                <a:stretch>
                  <a:fillRect l="-1400" t="-6790" b="-80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087" name="Rectangle 9"/>
              <p:cNvSpPr>
                <a:spLocks noChangeArrowheads="1"/>
              </p:cNvSpPr>
              <p:nvPr/>
            </p:nvSpPr>
            <p:spPr bwMode="auto">
              <a:xfrm>
                <a:off x="152400" y="3048000"/>
                <a:ext cx="9125712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indent="0">
                  <a:spcBef>
                    <a:spcPct val="20000"/>
                  </a:spcBef>
                </a:pPr>
                <a:r>
                  <a:rPr lang="en-US" sz="2800" dirty="0" smtClean="0"/>
                  <a:t>Taylor Expand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sz="2800" dirty="0" smtClean="0"/>
                  <a:t>around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sz="2800" baseline="-25000" dirty="0" smtClean="0"/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0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0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08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3048000"/>
                <a:ext cx="9125712" cy="533400"/>
              </a:xfrm>
              <a:prstGeom prst="rect">
                <a:avLst/>
              </a:prstGeom>
              <a:blipFill rotWithShape="0">
                <a:blip r:embed="rId4"/>
                <a:stretch>
                  <a:fillRect l="-1336" t="-11364" b="-14318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redblackblocki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68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Calculating Stability: 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3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0" y="1096651"/>
                <a:ext cx="9144000" cy="990600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:r>
                  <a:rPr lang="en-US" sz="2800" dirty="0" smtClean="0"/>
                  <a:t>Consider a starting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800" dirty="0" smtClean="0"/>
                  <a:t> for a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/>
                  <a:t>and </a:t>
                </a:r>
                <a:r>
                  <a:rPr lang="en-US" sz="2800" b="1" dirty="0" smtClean="0">
                    <a:solidFill>
                      <a:srgbClr val="00CC00"/>
                    </a:solidFill>
                  </a:rPr>
                  <a:t>Perturbation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endParaRPr lang="en-US" sz="2800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𝑑𝑁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800" dirty="0" smtClean="0"/>
              </a:p>
            </p:txBody>
          </p:sp>
        </mc:Choice>
        <mc:Fallback>
          <p:sp>
            <p:nvSpPr>
              <p:cNvPr id="460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0" y="1096651"/>
                <a:ext cx="9144000" cy="990600"/>
              </a:xfrm>
              <a:blipFill rotWithShape="0">
                <a:blip r:embed="rId3"/>
                <a:stretch>
                  <a:fillRect l="-1333" t="-6790" r="-1467" b="-95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087" name="Rectangle 9"/>
              <p:cNvSpPr>
                <a:spLocks noChangeArrowheads="1"/>
              </p:cNvSpPr>
              <p:nvPr/>
            </p:nvSpPr>
            <p:spPr bwMode="auto">
              <a:xfrm>
                <a:off x="223599" y="3550600"/>
                <a:ext cx="9125712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indent="0">
                  <a:spcBef>
                    <a:spcPct val="20000"/>
                  </a:spcBef>
                </a:pPr>
                <a:r>
                  <a:rPr lang="en-US" sz="2800" dirty="0">
                    <a:ea typeface="Cambria Math" panose="02040503050406030204" pitchFamily="18" charset="0"/>
                  </a:rPr>
                  <a:t>But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8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i="1" dirty="0">
                    <a:latin typeface="Cambria Math" panose="02040503050406030204" pitchFamily="18" charset="0"/>
                  </a:rPr>
                  <a:t>, </a:t>
                </a:r>
                <a:r>
                  <a:rPr lang="en-US" sz="2800" dirty="0">
                    <a:latin typeface="Cambria Math" panose="02040503050406030204" pitchFamily="18" charset="0"/>
                  </a:rPr>
                  <a:t>so</a:t>
                </a: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p>
                                    <m:sSup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p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8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0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08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3599" y="3550600"/>
                <a:ext cx="9125712" cy="533400"/>
              </a:xfrm>
              <a:prstGeom prst="rect">
                <a:avLst/>
              </a:prstGeom>
              <a:blipFill rotWithShape="0">
                <a:blip r:embed="rId4"/>
                <a:stretch>
                  <a:fillRect l="-1403" t="-11364" b="-20454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redblackblocki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3124200" y="4148109"/>
            <a:ext cx="1066800" cy="83820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733800" y="3781321"/>
                <a:ext cx="1104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3781321"/>
                <a:ext cx="1104900" cy="4616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942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Calculating Stability: 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3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0" y="1096651"/>
                <a:ext cx="9144000" cy="990600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:r>
                  <a:rPr lang="en-US" sz="2800" dirty="0" smtClean="0"/>
                  <a:t>Consider a starting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800" dirty="0" smtClean="0"/>
                  <a:t> for a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/>
                  <a:t>and </a:t>
                </a:r>
                <a:r>
                  <a:rPr lang="en-US" sz="2800" b="1" dirty="0" smtClean="0">
                    <a:solidFill>
                      <a:srgbClr val="00CC00"/>
                    </a:solidFill>
                  </a:rPr>
                  <a:t>Perturbation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endParaRPr lang="en-US" sz="2800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𝑑𝑁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800" dirty="0" smtClean="0"/>
              </a:p>
            </p:txBody>
          </p:sp>
        </mc:Choice>
        <mc:Fallback>
          <p:sp>
            <p:nvSpPr>
              <p:cNvPr id="460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0" y="1096651"/>
                <a:ext cx="9144000" cy="990600"/>
              </a:xfrm>
              <a:blipFill rotWithShape="0">
                <a:blip r:embed="rId3"/>
                <a:stretch>
                  <a:fillRect l="-1333" t="-6790" r="-1467" b="-95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087" name="Rectangle 9"/>
              <p:cNvSpPr>
                <a:spLocks noChangeArrowheads="1"/>
              </p:cNvSpPr>
              <p:nvPr/>
            </p:nvSpPr>
            <p:spPr bwMode="auto">
              <a:xfrm>
                <a:off x="103130" y="3558225"/>
                <a:ext cx="9125712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indent="0">
                  <a:spcBef>
                    <a:spcPct val="20000"/>
                  </a:spcBef>
                </a:pPr>
                <a:r>
                  <a:rPr lang="en-US" sz="2800" dirty="0">
                    <a:ea typeface="Cambria Math" panose="02040503050406030204" pitchFamily="18" charset="0"/>
                  </a:rPr>
                  <a:t>But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8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i="1" dirty="0">
                    <a:latin typeface="Cambria Math" panose="02040503050406030204" pitchFamily="18" charset="0"/>
                  </a:rPr>
                  <a:t>, </a:t>
                </a:r>
                <a:r>
                  <a:rPr lang="en-US" sz="2800" dirty="0">
                    <a:latin typeface="Cambria Math" panose="02040503050406030204" pitchFamily="18" charset="0"/>
                  </a:rPr>
                  <a:t>so</a:t>
                </a: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=±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800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r>
                  <a:rPr lang="en-US" sz="3600" dirty="0" smtClean="0">
                    <a:ea typeface="Cambria Math" panose="02040503050406030204" pitchFamily="18" charset="0"/>
                  </a:rPr>
                  <a:t/>
                </a:r>
                <a:br>
                  <a:rPr lang="en-US" sz="3600" dirty="0" smtClean="0">
                    <a:ea typeface="Cambria Math" panose="02040503050406030204" pitchFamily="18" charset="0"/>
                  </a:rPr>
                </a:br>
                <a:endParaRPr lang="en-US" sz="28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08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3130" y="3558225"/>
                <a:ext cx="9125712" cy="533400"/>
              </a:xfrm>
              <a:prstGeom prst="rect">
                <a:avLst/>
              </a:prstGeom>
              <a:blipFill rotWithShape="0">
                <a:blip r:embed="rId4"/>
                <a:stretch>
                  <a:fillRect l="-1403" t="-12644" b="-17701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redblackblocki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843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Calculating Stability: 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3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81000" y="1096651"/>
                <a:ext cx="8763000" cy="990600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:r>
                  <a:rPr lang="en-US" sz="2800" dirty="0" smtClean="0"/>
                  <a:t>Consider a starting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800" dirty="0" smtClean="0"/>
                  <a:t> for a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/>
                  <a:t>and </a:t>
                </a:r>
                <a:r>
                  <a:rPr lang="en-US" sz="2800" b="1" dirty="0" smtClean="0">
                    <a:solidFill>
                      <a:srgbClr val="00CC00"/>
                    </a:solidFill>
                  </a:rPr>
                  <a:t>Perturbation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r>
                  <a:rPr lang="en-US" sz="2800" dirty="0" smtClean="0"/>
                  <a:t>,</a:t>
                </a:r>
              </a:p>
              <a:p>
                <a:pPr marL="0" indent="0" eaLnBrk="1" hangingPunct="1">
                  <a:buNone/>
                </a:pPr>
                <a:r>
                  <a:rPr lang="en-US" sz="2800" dirty="0" smtClean="0"/>
                  <a:t>Look at</a:t>
                </a:r>
                <a:endParaRPr lang="en-US" sz="2800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=±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800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800" dirty="0" smtClean="0"/>
              </a:p>
              <a:p>
                <a:pPr marL="0" indent="0" eaLnBrk="1" hangingPunct="1">
                  <a:buNone/>
                </a:pPr>
                <a:r>
                  <a:rPr lang="en-US" sz="2800" dirty="0" smtClean="0"/>
                  <a:t>Assume that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sz="28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sz="2800" b="0" dirty="0" smtClean="0">
                    <a:ea typeface="Cambria Math" panose="02040503050406030204" pitchFamily="18" charset="0"/>
                  </a:rPr>
                  <a:t>, </a:t>
                </a:r>
                <a:r>
                  <a:rPr lang="en-US" sz="2800" dirty="0" smtClean="0"/>
                  <a:t>so </a:t>
                </a:r>
                <a:r>
                  <a:rPr lang="en-US" sz="2800" dirty="0" smtClean="0"/>
                  <a:t>we can </a:t>
                </a:r>
                <a:r>
                  <a:rPr lang="en-US" sz="2800" b="1" dirty="0" smtClean="0">
                    <a:solidFill>
                      <a:srgbClr val="0000CC"/>
                    </a:solidFill>
                    <a:ea typeface="Cambria Math" panose="02040503050406030204" pitchFamily="18" charset="0"/>
                  </a:rPr>
                  <a:t>linearize</a:t>
                </a:r>
                <a:r>
                  <a:rPr lang="en-US" sz="2800" dirty="0">
                    <a:ea typeface="Cambria Math" panose="02040503050406030204" pitchFamily="18" charset="0"/>
                  </a:rPr>
                  <a:t>, </a:t>
                </a:r>
                <a:r>
                  <a:rPr lang="en-US" sz="2800" i="1" dirty="0">
                    <a:ea typeface="Cambria Math" panose="02040503050406030204" pitchFamily="18" charset="0"/>
                  </a:rPr>
                  <a:t>i.e</a:t>
                </a:r>
                <a:r>
                  <a:rPr lang="en-US" sz="2800" dirty="0">
                    <a:ea typeface="Cambria Math" panose="02040503050406030204" pitchFamily="18" charset="0"/>
                  </a:rPr>
                  <a:t>. </a:t>
                </a:r>
                <a:r>
                  <a:rPr lang="en-US" sz="28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neglect</a:t>
                </a:r>
                <a:r>
                  <a:rPr lang="en-US" sz="2800" dirty="0">
                    <a:ea typeface="Cambria Math" panose="02040503050406030204" pitchFamily="18" charset="0"/>
                  </a:rPr>
                  <a:t> higher powers in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, (since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d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d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d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),</a:t>
                </a:r>
                <a:r>
                  <a:rPr lang="en-US" sz="2800" dirty="0" smtClean="0"/>
                  <a:t>   </a:t>
                </a:r>
              </a:p>
            </p:txBody>
          </p:sp>
        </mc:Choice>
        <mc:Fallback>
          <p:sp>
            <p:nvSpPr>
              <p:cNvPr id="460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81000" y="1096651"/>
                <a:ext cx="8763000" cy="990600"/>
              </a:xfrm>
              <a:blipFill rotWithShape="0">
                <a:blip r:embed="rId3"/>
                <a:stretch>
                  <a:fillRect l="-1461" t="-6790" b="-3358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0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Calculating Stability: 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3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609600" y="1096651"/>
                <a:ext cx="8534400" cy="990600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:r>
                  <a:rPr lang="en-US" sz="2800" dirty="0" smtClean="0"/>
                  <a:t>Consider a starting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800" dirty="0" smtClean="0"/>
                  <a:t> for a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/>
                  <a:t>and </a:t>
                </a:r>
                <a:r>
                  <a:rPr lang="en-US" sz="2800" b="1" dirty="0" smtClean="0">
                    <a:solidFill>
                      <a:srgbClr val="00CC00"/>
                    </a:solidFill>
                  </a:rPr>
                  <a:t>Perturbation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r>
                  <a:rPr lang="en-US" sz="2800" dirty="0" smtClean="0"/>
                  <a:t>,</a:t>
                </a:r>
              </a:p>
              <a:p>
                <a:pPr marL="0" indent="0" eaLnBrk="1" hangingPunct="1">
                  <a:buNone/>
                </a:pPr>
                <a:r>
                  <a:rPr lang="en-US" sz="2800" dirty="0" smtClean="0"/>
                  <a:t>Look at</a:t>
                </a:r>
                <a:endParaRPr lang="en-US" sz="2800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=±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800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800" dirty="0" smtClean="0"/>
              </a:p>
              <a:p>
                <a:pPr marL="0" indent="0" eaLnBrk="1" hangingPunct="1">
                  <a:buNone/>
                </a:pPr>
                <a:r>
                  <a:rPr lang="en-US" sz="2800" dirty="0" smtClean="0"/>
                  <a:t>Assume that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sz="28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sz="2800" b="0" dirty="0" smtClean="0">
                    <a:ea typeface="Cambria Math" panose="02040503050406030204" pitchFamily="18" charset="0"/>
                  </a:rPr>
                  <a:t>, </a:t>
                </a:r>
                <a:r>
                  <a:rPr lang="en-US" sz="2800" dirty="0" smtClean="0"/>
                  <a:t>so </a:t>
                </a:r>
                <a:r>
                  <a:rPr lang="en-US" sz="2800" dirty="0" smtClean="0"/>
                  <a:t>we can </a:t>
                </a:r>
                <a:r>
                  <a:rPr lang="en-US" sz="2800" b="1" dirty="0" smtClean="0">
                    <a:solidFill>
                      <a:srgbClr val="0000CC"/>
                    </a:solidFill>
                    <a:ea typeface="Cambria Math" panose="02040503050406030204" pitchFamily="18" charset="0"/>
                  </a:rPr>
                  <a:t>linearize</a:t>
                </a:r>
                <a:r>
                  <a:rPr lang="en-US" sz="2800" dirty="0">
                    <a:ea typeface="Cambria Math" panose="02040503050406030204" pitchFamily="18" charset="0"/>
                  </a:rPr>
                  <a:t>, </a:t>
                </a:r>
                <a:r>
                  <a:rPr lang="en-US" sz="2800" i="1" dirty="0">
                    <a:ea typeface="Cambria Math" panose="02040503050406030204" pitchFamily="18" charset="0"/>
                  </a:rPr>
                  <a:t>i.e</a:t>
                </a:r>
                <a:r>
                  <a:rPr lang="en-US" sz="2800" dirty="0">
                    <a:ea typeface="Cambria Math" panose="02040503050406030204" pitchFamily="18" charset="0"/>
                  </a:rPr>
                  <a:t>. </a:t>
                </a:r>
                <a:r>
                  <a:rPr lang="en-US" sz="28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neglect</a:t>
                </a:r>
                <a:r>
                  <a:rPr lang="en-US" sz="2800" dirty="0">
                    <a:ea typeface="Cambria Math" panose="02040503050406030204" pitchFamily="18" charset="0"/>
                  </a:rPr>
                  <a:t> higher powers in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, (since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d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d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d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),</a:t>
                </a:r>
                <a:r>
                  <a:rPr lang="en-US" sz="2800" dirty="0" smtClean="0"/>
                  <a:t>   </a:t>
                </a:r>
                <a:endParaRPr lang="en-US" sz="2800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𝑑𝑁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sz="280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0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609600" y="1096651"/>
                <a:ext cx="8534400" cy="990600"/>
              </a:xfrm>
              <a:blipFill rotWithShape="0">
                <a:blip r:embed="rId3"/>
                <a:stretch>
                  <a:fillRect l="-1429" t="-6790" b="-418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504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Calculating Stability: 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3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609600" y="1096651"/>
                <a:ext cx="8534400" cy="990600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:r>
                  <a:rPr lang="en-US" sz="2800" dirty="0" smtClean="0"/>
                  <a:t>Consider a starting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800" dirty="0" smtClean="0"/>
                  <a:t> for a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/>
                  <a:t>and </a:t>
                </a:r>
                <a:r>
                  <a:rPr lang="en-US" sz="2800" b="1" dirty="0" smtClean="0">
                    <a:solidFill>
                      <a:srgbClr val="00CC00"/>
                    </a:solidFill>
                  </a:rPr>
                  <a:t>Perturbation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r>
                  <a:rPr lang="en-US" sz="2800" dirty="0" smtClean="0"/>
                  <a:t>,</a:t>
                </a: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𝑑𝑁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 eaLnBrk="1" hangingPunct="1">
                  <a:buNone/>
                </a:pPr>
                <a:r>
                  <a:rPr lang="en-US" sz="2800" b="1" dirty="0" smtClean="0">
                    <a:solidFill>
                      <a:srgbClr val="FF0000"/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𝒅𝒇</m:t>
                                </m:r>
                              </m:num>
                              <m:den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𝒅𝑵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𝑵</m:t>
                            </m:r>
                          </m:e>
                          <m:sup>
                            <m:r>
                              <a:rPr lang="en-US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800" b="1" dirty="0" smtClean="0">
                    <a:solidFill>
                      <a:srgbClr val="FF0000"/>
                    </a:solidFill>
                  </a:rPr>
                  <a:t> have to do nonlinear analysis</a:t>
                </a:r>
                <a:endParaRPr lang="en-US" sz="28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60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609600" y="1096651"/>
                <a:ext cx="8534400" cy="990600"/>
              </a:xfrm>
              <a:blipFill rotWithShape="0">
                <a:blip r:embed="rId3"/>
                <a:stretch>
                  <a:fillRect l="-1429" t="-6790" b="-184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357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127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7" name="Rectangle 9"/>
              <p:cNvSpPr>
                <a:spLocks noChangeArrowheads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sz="2400" dirty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800" dirty="0" smtClean="0">
                    <a:ea typeface="Cambria Math" panose="02040503050406030204" pitchFamily="18" charset="0"/>
                  </a:rPr>
                  <a:t>Define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𝑑𝑁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))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2400" dirty="0"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240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08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blipFill rotWithShape="0">
                <a:blip r:embed="rId3"/>
                <a:stretch>
                  <a:fillRect l="-1389" b="-400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403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127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7" name="Rectangle 9"/>
              <p:cNvSpPr>
                <a:spLocks noChangeArrowheads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800" dirty="0" smtClean="0">
                    <a:ea typeface="Cambria Math" panose="02040503050406030204" pitchFamily="18" charset="0"/>
                  </a:rPr>
                  <a:t>S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ince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ea typeface="Cambria Math" panose="02040503050406030204" pitchFamily="18" charset="0"/>
                  </a:rPr>
                  <a:t> </a:t>
                </a:r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𝑑𝑁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2800" dirty="0"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800" dirty="0"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dirty="0" smtClean="0">
                    <a:ea typeface="Cambria Math" panose="02040503050406030204" pitchFamily="18" charset="0"/>
                  </a:rPr>
                  <a:t>So</a:t>
                </a:r>
                <a:endParaRPr lang="en-US" sz="24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08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blipFill rotWithShape="0">
                <a:blip r:embed="rId3"/>
                <a:stretch>
                  <a:fillRect l="-1389" b="-49080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038599" y="2362200"/>
            <a:ext cx="1066800" cy="83820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648200" y="2057400"/>
                <a:ext cx="1104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2057400"/>
                <a:ext cx="1104900" cy="4616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403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127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7" name="Rectangle 9"/>
              <p:cNvSpPr>
                <a:spLocks noChangeArrowheads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800" dirty="0" smtClean="0">
                    <a:ea typeface="Cambria Math" panose="02040503050406030204" pitchFamily="18" charset="0"/>
                  </a:rPr>
                  <a:t>S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ince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ea typeface="Cambria Math" panose="02040503050406030204" pitchFamily="18" charset="0"/>
                  </a:rPr>
                  <a:t> </a:t>
                </a:r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𝑑𝑁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2800" dirty="0"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800" dirty="0"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dirty="0" smtClean="0">
                    <a:ea typeface="Cambria Math" panose="02040503050406030204" pitchFamily="18" charset="0"/>
                  </a:rPr>
                  <a:t>So</a:t>
                </a: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𝑑𝑁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24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08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blipFill rotWithShape="0">
                <a:blip r:embed="rId3"/>
                <a:stretch>
                  <a:fillRect l="-1389" b="-58620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038599" y="2362200"/>
            <a:ext cx="1066800" cy="83820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648200" y="2057400"/>
                <a:ext cx="1104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2057400"/>
                <a:ext cx="1104900" cy="4616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585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127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7" name="Rectangle 9"/>
              <p:cNvSpPr>
                <a:spLocks noChangeArrowheads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𝑑𝑁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800" dirty="0"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800" dirty="0" smtClean="0">
                    <a:ea typeface="Cambria Math" panose="02040503050406030204" pitchFamily="18" charset="0"/>
                  </a:rPr>
                  <a:t>Substitute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sub>
                    </m:sSub>
                  </m:oMath>
                </a14:m>
                <a:r>
                  <a:rPr lang="en-US" sz="2800" dirty="0" smtClean="0">
                    <a:ea typeface="Cambria Math" panose="02040503050406030204" pitchFamily="18" charset="0"/>
                  </a:rPr>
                  <a:t>from above</a:t>
                </a:r>
              </a:p>
              <a:p>
                <a:pPr marL="0" indent="0">
                  <a:spcBef>
                    <a:spcPct val="20000"/>
                  </a:spcBef>
                </a:pPr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𝑑𝑁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800" dirty="0"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≈±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0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08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blipFill rotWithShape="0">
                <a:blip r:embed="rId3"/>
                <a:stretch>
                  <a:fillRect l="-1389" b="-65057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011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Last Time: Basics of Pathway Designer</a:t>
            </a:r>
            <a:endParaRPr lang="en-US" b="1" dirty="0">
              <a:solidFill>
                <a:srgbClr val="0000CC"/>
              </a:solidFill>
            </a:endParaRPr>
          </a:p>
        </p:txBody>
      </p:sp>
      <p:pic>
        <p:nvPicPr>
          <p:cNvPr id="4" name="Picture 3" descr="Biocomplexity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2094" y="1295400"/>
            <a:ext cx="8229600" cy="4525963"/>
          </a:xfrm>
        </p:spPr>
        <p:txBody>
          <a:bodyPr/>
          <a:lstStyle/>
          <a:p>
            <a:r>
              <a:rPr lang="en-US" dirty="0" smtClean="0"/>
              <a:t>Creating and Naming Chemical Species</a:t>
            </a:r>
          </a:p>
          <a:p>
            <a:r>
              <a:rPr lang="en-US" dirty="0" smtClean="0"/>
              <a:t>Creating Chemical Reactions and Specifying their Rate Laws</a:t>
            </a:r>
          </a:p>
          <a:p>
            <a:r>
              <a:rPr lang="en-US" dirty="0" smtClean="0"/>
              <a:t>Displaying Time Series</a:t>
            </a:r>
          </a:p>
          <a:p>
            <a:r>
              <a:rPr lang="en-US" dirty="0" smtClean="0"/>
              <a:t>Sliders to vary Parameter Values</a:t>
            </a:r>
          </a:p>
          <a:p>
            <a:r>
              <a:rPr lang="en-US" dirty="0" smtClean="0"/>
              <a:t>Saving and Opening 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89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127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7" name="Rectangle 9"/>
              <p:cNvSpPr>
                <a:spLocks noChangeArrowheads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sz="2400" dirty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dirty="0" smtClean="0">
                    <a:ea typeface="Cambria Math" panose="02040503050406030204" pitchFamily="18" charset="0"/>
                  </a:rPr>
                  <a:t>So </a:t>
                </a:r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sz="2000" dirty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800" dirty="0" smtClean="0">
                    <a:ea typeface="Cambria Math" panose="02040503050406030204" pitchFamily="18" charset="0"/>
                  </a:rPr>
                  <a:t>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2800" dirty="0" smtClean="0">
                    <a:ea typeface="Cambria Math" panose="02040503050406030204" pitchFamily="18" charset="0"/>
                  </a:rPr>
                  <a:t>	is </a:t>
                </a:r>
                <a:r>
                  <a:rPr lang="en-US" sz="2800" dirty="0" smtClean="0">
                    <a:ea typeface="Cambria Math" panose="02040503050406030204" pitchFamily="18" charset="0"/>
                  </a:rPr>
                  <a:t>independent of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800" dirty="0" smtClean="0">
                    <a:ea typeface="Cambria Math" panose="02040503050406030204" pitchFamily="18" charset="0"/>
                  </a:rPr>
                  <a:t>, </a:t>
                </a:r>
                <a:r>
                  <a:rPr lang="en-US" sz="2800" dirty="0" smtClean="0">
                    <a:ea typeface="Cambria Math" panose="02040503050406030204" pitchFamily="18" charset="0"/>
                  </a:rPr>
                  <a:t>this </a:t>
                </a:r>
                <a:r>
                  <a:rPr lang="en-US" sz="2800" dirty="0" smtClean="0">
                    <a:ea typeface="Cambria Math" panose="02040503050406030204" pitchFamily="18" charset="0"/>
                  </a:rPr>
                  <a:t>equation implies</a:t>
                </a:r>
                <a:endParaRPr lang="en-US" sz="2800" dirty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m:rPr>
                          <m:nor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𝑑𝑓</m:t>
                                      </m:r>
                                    </m:num>
                                    <m:den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𝑑𝑁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sub>
                          </m:sSub>
                        </m:sup>
                      </m:sSup>
                    </m:oMath>
                  </m:oMathPara>
                </a14:m>
                <a:endParaRPr lang="en-US" sz="360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08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blipFill rotWithShape="0">
                <a:blip r:embed="rId3"/>
                <a:stretch>
                  <a:fillRect l="-1389" b="-6011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54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127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7" name="Rectangle 9"/>
              <p:cNvSpPr>
                <a:spLocks noChangeArrowheads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sz="2400" dirty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dirty="0" smtClean="0">
                    <a:ea typeface="Cambria Math" panose="02040503050406030204" pitchFamily="18" charset="0"/>
                  </a:rPr>
                  <a:t>So </a:t>
                </a:r>
                <a:endParaRPr lang="en-US" sz="28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sz="2000" dirty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800" dirty="0" smtClean="0">
                    <a:ea typeface="Cambria Math" panose="02040503050406030204" pitchFamily="18" charset="0"/>
                  </a:rPr>
                  <a:t>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2800" dirty="0" smtClean="0">
                    <a:ea typeface="Cambria Math" panose="02040503050406030204" pitchFamily="18" charset="0"/>
                  </a:rPr>
                  <a:t>	is </a:t>
                </a:r>
                <a:r>
                  <a:rPr lang="en-US" sz="2800" dirty="0" smtClean="0">
                    <a:ea typeface="Cambria Math" panose="02040503050406030204" pitchFamily="18" charset="0"/>
                  </a:rPr>
                  <a:t>independent of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800" dirty="0" smtClean="0">
                    <a:ea typeface="Cambria Math" panose="02040503050406030204" pitchFamily="18" charset="0"/>
                  </a:rPr>
                  <a:t>, </a:t>
                </a:r>
                <a:r>
                  <a:rPr lang="en-US" sz="2800" dirty="0" smtClean="0">
                    <a:ea typeface="Cambria Math" panose="02040503050406030204" pitchFamily="18" charset="0"/>
                  </a:rPr>
                  <a:t>this </a:t>
                </a:r>
                <a:r>
                  <a:rPr lang="en-US" sz="2800" dirty="0" smtClean="0">
                    <a:ea typeface="Cambria Math" panose="02040503050406030204" pitchFamily="18" charset="0"/>
                  </a:rPr>
                  <a:t>equation implies</a:t>
                </a:r>
                <a:endParaRPr lang="en-US" sz="2800" dirty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m:rPr>
                          <m:nor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𝑑𝑓</m:t>
                                      </m:r>
                                    </m:num>
                                    <m:den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𝑑𝑁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sub>
                          </m:sSub>
                        </m:sup>
                      </m:sSup>
                    </m:oMath>
                  </m:oMathPara>
                </a14:m>
                <a:endParaRPr lang="en-US" sz="36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3200" dirty="0" smtClean="0">
                    <a:ea typeface="Cambria Math" panose="02040503050406030204" pitchFamily="18" charset="0"/>
                  </a:rPr>
                  <a:t>So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b="0" i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borderBox>
                        <m:borderBox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"/>
                                      <m:endChr m:val="|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𝑑𝑓</m:t>
                                          </m:r>
                                        </m:num>
                                        <m:den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𝑑𝑁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sub>
                              </m:sSub>
                            </m:sup>
                          </m:sSup>
                        </m:e>
                      </m:borderBox>
                    </m:oMath>
                  </m:oMathPara>
                </a14:m>
                <a:endParaRPr lang="en-US" sz="32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08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blipFill rotWithShape="0">
                <a:blip r:embed="rId3"/>
                <a:stretch>
                  <a:fillRect l="-1736" b="-85287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649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127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7" name="Rectangle 9"/>
              <p:cNvSpPr>
                <a:spLocks noChangeArrowheads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indent="0">
                  <a:spcBef>
                    <a:spcPct val="20000"/>
                  </a:spcBef>
                </a:pPr>
                <a:r>
                  <a:rPr lang="en-US" sz="3200" dirty="0" smtClean="0">
                    <a:ea typeface="Cambria Math" panose="02040503050406030204" pitchFamily="18" charset="0"/>
                  </a:rPr>
                  <a:t>Since</a:t>
                </a:r>
                <a:endParaRPr lang="en-US" sz="2000" b="0" i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𝑑𝑓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𝑑𝑁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sub>
                          </m:sSub>
                        </m:sup>
                      </m:sSup>
                    </m:oMath>
                  </m:oMathPara>
                </a14:m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dirty="0">
                    <a:ea typeface="Cambria Math" panose="020405030504060302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,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sz="2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sz="2400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lim</m:t>
                        </m:r>
                      </m:e>
                      <m:lim>
                        <m:r>
                          <a:rPr lang="en-US" sz="2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→∞</m:t>
                        </m:r>
                      </m:lim>
                    </m:limLow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converges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:r>
                  <a:rPr lang="en-US" sz="2400" b="1" dirty="0" smtClean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stable</a:t>
                </a:r>
                <a:endParaRPr lang="en-US" sz="2400" b="1" dirty="0" smtClean="0">
                  <a:solidFill>
                    <a:srgbClr val="00B050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400" b="1" dirty="0">
                  <a:solidFill>
                    <a:srgbClr val="00B050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dirty="0" smtClean="0">
                    <a:ea typeface="Cambria Math" panose="020405030504060302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,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sz="2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sz="2400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lim</m:t>
                        </m:r>
                      </m:e>
                      <m:lim>
                        <m:r>
                          <a:rPr lang="en-US" sz="2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→∞</m:t>
                        </m:r>
                      </m:lim>
                    </m:limLow>
                    <m:r>
                      <a:rPr lang="en-US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 diverges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 </a:t>
                </a:r>
                <a:r>
                  <a:rPr lang="en-US" sz="2400" b="1" dirty="0" smtClean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unstable</a:t>
                </a:r>
                <a:endParaRPr lang="en-US" sz="2400" b="1" dirty="0" smtClean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400" b="1" dirty="0" smtClean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dirty="0">
                    <a:ea typeface="Cambria Math" panose="020405030504060302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does not move w.r.t.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to first order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,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	</a:t>
                </a:r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fixed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	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is </a:t>
                </a:r>
                <a:r>
                  <a:rPr lang="en-US" sz="2400" b="1" dirty="0" smtClean="0">
                    <a:solidFill>
                      <a:srgbClr val="FFC000"/>
                    </a:solidFill>
                    <a:ea typeface="Cambria Math" panose="02040503050406030204" pitchFamily="18" charset="0"/>
                  </a:rPr>
                  <a:t>marginally stable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(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we have to look at higher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	derivatives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in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to understand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the stability in detail)</a:t>
                </a:r>
                <a:endParaRPr lang="en-US" sz="2400" dirty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4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08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blipFill rotWithShape="0">
                <a:blip r:embed="rId3"/>
                <a:stretch>
                  <a:fillRect l="-1736" t="-14943" r="-833" b="-82873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202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127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Linear Stability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087" name="Rectangle 9"/>
              <p:cNvSpPr>
                <a:spLocks noChangeArrowheads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indent="0">
                  <a:spcBef>
                    <a:spcPct val="20000"/>
                  </a:spcBef>
                </a:pPr>
                <a:r>
                  <a:rPr lang="en-US" sz="2400" dirty="0" smtClean="0">
                    <a:ea typeface="Cambria Math" panose="02040503050406030204" pitchFamily="18" charset="0"/>
                  </a:rPr>
                  <a:t>We can restate as a </a:t>
                </a: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b="1" dirty="0" smtClean="0">
                    <a:ea typeface="Cambria Math" panose="02040503050406030204" pitchFamily="18" charset="0"/>
                  </a:rPr>
                  <a:t>Theorem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:</a:t>
                </a: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dirty="0" smtClean="0">
                    <a:ea typeface="Cambria Math" panose="020405030504060302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 is differentiable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is a Fixed Point of the equation</a:t>
                </a: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𝑑𝑁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dirty="0" smtClean="0">
                    <a:ea typeface="Cambria Math" panose="02040503050406030204" pitchFamily="18" charset="0"/>
                  </a:rPr>
                  <a:t>Then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,</a:t>
                </a:r>
                <a14:m>
                  <m:oMath xmlns:m="http://schemas.openxmlformats.org/officeDocument/2006/math">
                    <m:r>
                      <a:rPr lang="en-US" sz="24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the </a:t>
                </a:r>
                <a:r>
                  <a:rPr lang="en-US" sz="2400" dirty="0">
                    <a:ea typeface="Cambria Math" panose="02040503050406030204" pitchFamily="18" charset="0"/>
                  </a:rPr>
                  <a:t>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is </a:t>
                </a:r>
                <a:r>
                  <a:rPr lang="en-US" sz="2400" b="1" dirty="0" smtClean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stable,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,</a:t>
                </a:r>
                <a14:m>
                  <m:oMath xmlns:m="http://schemas.openxmlformats.org/officeDocument/2006/math">
                    <m:r>
                      <a:rPr lang="en-US" sz="24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the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 is </a:t>
                </a:r>
                <a:r>
                  <a:rPr lang="en-US" sz="2400" b="1" dirty="0" smtClean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unstable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and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𝑑𝑁</m:t>
                                </m:r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,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the </a:t>
                </a:r>
                <a:r>
                  <a:rPr lang="en-US" sz="2400" dirty="0">
                    <a:ea typeface="Cambria Math" panose="02040503050406030204" pitchFamily="18" charset="0"/>
                  </a:rPr>
                  <a:t>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is </a:t>
                </a:r>
                <a:r>
                  <a:rPr lang="en-US" sz="2400" b="1" dirty="0" smtClean="0">
                    <a:solidFill>
                      <a:srgbClr val="FFC000"/>
                    </a:solidFill>
                    <a:ea typeface="Cambria Math" panose="02040503050406030204" pitchFamily="18" charset="0"/>
                  </a:rPr>
                  <a:t>marginally stable </a:t>
                </a:r>
              </a:p>
              <a:p>
                <a:pPr marL="0" indent="0">
                  <a:spcBef>
                    <a:spcPct val="20000"/>
                  </a:spcBef>
                </a:pPr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608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blipFill rotWithShape="0">
                <a:blip r:embed="rId3"/>
                <a:stretch>
                  <a:fillRect l="-1042" t="-8046" r="-625" b="-62758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54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127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Linear Stability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087" name="Rectangle 9"/>
              <p:cNvSpPr>
                <a:spLocks noChangeArrowheads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indent="0">
                  <a:spcBef>
                    <a:spcPct val="20000"/>
                  </a:spcBef>
                </a:pPr>
                <a:r>
                  <a:rPr lang="en-US" sz="3200" dirty="0" smtClean="0">
                    <a:ea typeface="Cambria Math" panose="02040503050406030204" pitchFamily="18" charset="0"/>
                  </a:rPr>
                  <a:t>Since</a:t>
                </a:r>
                <a:endParaRPr lang="en-US" sz="2000" b="0" i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𝑑𝑓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𝑑𝑁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sub>
                          </m:sSub>
                        </m:sup>
                      </m:sSup>
                    </m:oMath>
                  </m:oMathPara>
                </a14:m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dirty="0" smtClean="0">
                    <a:ea typeface="Cambria Math" panose="02040503050406030204" pitchFamily="18" charset="0"/>
                  </a:rPr>
                  <a:t>The time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 takes 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to move a factor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 closer or further from the fixed point is </a:t>
                </a:r>
              </a:p>
              <a:p>
                <a:pPr marL="0" indent="0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"/>
                                      <m:endChr m:val="|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𝑑𝑓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𝑑𝑁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dirty="0" smtClean="0">
                    <a:ea typeface="Cambria Math" panose="02040503050406030204" pitchFamily="18" charset="0"/>
                  </a:rPr>
                  <a:t>For a stable fixed point, we call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sz="2400" dirty="0" smtClean="0">
                    <a:ea typeface="Cambria Math" panose="02040503050406030204" pitchFamily="18" charset="0"/>
                  </a:rPr>
                  <a:t> the </a:t>
                </a:r>
                <a:r>
                  <a:rPr lang="en-US" sz="2400" b="1" dirty="0" smtClean="0">
                    <a:solidFill>
                      <a:srgbClr val="0000CC"/>
                    </a:solidFill>
                    <a:ea typeface="Cambria Math" panose="02040503050406030204" pitchFamily="18" charset="0"/>
                  </a:rPr>
                  <a:t>convergence time</a:t>
                </a:r>
                <a:endParaRPr lang="en-US" sz="2400" b="1" dirty="0">
                  <a:solidFill>
                    <a:srgbClr val="0000CC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b="1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Note on </a:t>
                </a:r>
                <a:r>
                  <a:rPr lang="en-US" sz="2400" b="1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Notation: for </a:t>
                </a:r>
                <a:r>
                  <a:rPr lang="en-US" sz="2400" b="1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a function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𝑵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, we will often write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𝒅𝒇</m:t>
                        </m:r>
                      </m:num>
                      <m:den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𝒇𝒕</m:t>
                        </m:r>
                      </m:den>
                    </m:f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𝒅𝒇</m:t>
                        </m:r>
                      </m:num>
                      <m:den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𝒅𝑵</m:t>
                        </m:r>
                      </m:den>
                    </m:f>
                  </m:oMath>
                </a14:m>
                <a:endParaRPr lang="en-US" sz="2400" b="1" dirty="0" smtClean="0">
                  <a:solidFill>
                    <a:srgbClr val="0000CC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400" b="1" dirty="0" smtClean="0">
                  <a:solidFill>
                    <a:srgbClr val="0000CC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r>
                  <a:rPr lang="en-US" sz="2400" b="1" dirty="0" smtClean="0">
                    <a:solidFill>
                      <a:srgbClr val="0000CC"/>
                    </a:solidFill>
                    <a:ea typeface="Cambria Math" panose="02040503050406030204" pitchFamily="18" charset="0"/>
                  </a:rPr>
                  <a:t>Let’s </a:t>
                </a:r>
                <a:r>
                  <a:rPr lang="en-US" sz="2400" b="1" dirty="0">
                    <a:solidFill>
                      <a:srgbClr val="0000CC"/>
                    </a:solidFill>
                    <a:ea typeface="Cambria Math" panose="02040503050406030204" pitchFamily="18" charset="0"/>
                  </a:rPr>
                  <a:t>look at a simple </a:t>
                </a:r>
                <a:r>
                  <a:rPr lang="en-US" sz="2400" b="1" dirty="0" smtClean="0">
                    <a:solidFill>
                      <a:srgbClr val="0000CC"/>
                    </a:solidFill>
                    <a:ea typeface="Cambria Math" panose="02040503050406030204" pitchFamily="18" charset="0"/>
                  </a:rPr>
                  <a:t>example of Linear Stability Analysis</a:t>
                </a:r>
                <a:endParaRPr lang="en-US" sz="2400" b="1" dirty="0">
                  <a:solidFill>
                    <a:srgbClr val="0000CC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400" b="1" dirty="0" smtClean="0">
                  <a:solidFill>
                    <a:srgbClr val="0000CC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</a:pPr>
                <a:endParaRPr lang="en-US" sz="24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08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681" y="669303"/>
                <a:ext cx="8776637" cy="533400"/>
              </a:xfrm>
              <a:prstGeom prst="rect">
                <a:avLst/>
              </a:prstGeom>
              <a:blipFill rotWithShape="0">
                <a:blip r:embed="rId3"/>
                <a:stretch>
                  <a:fillRect l="-1736" t="-14943" r="-1528" b="-9701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538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" y="-27432"/>
            <a:ext cx="9125712" cy="944562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Logistic Growth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699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90144" y="917130"/>
                <a:ext cx="8525256" cy="4525963"/>
              </a:xfrm>
            </p:spPr>
            <p:txBody>
              <a:bodyPr/>
              <a:lstStyle/>
              <a:p>
                <a:pPr eaLnBrk="1" hangingPunct="1"/>
                <a:r>
                  <a:rPr lang="en-US" sz="2800" dirty="0" smtClean="0"/>
                  <a:t>Given a </a:t>
                </a:r>
                <a:r>
                  <a:rPr lang="en-US" sz="2800" dirty="0" smtClean="0">
                    <a:solidFill>
                      <a:srgbClr val="00CC00"/>
                    </a:solidFill>
                  </a:rPr>
                  <a:t>Population</a:t>
                </a:r>
                <a:r>
                  <a:rPr lang="en-US" sz="2800" dirty="0" smtClean="0"/>
                  <a:t>,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i="1" baseline="-25000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800" dirty="0" smtClean="0"/>
                  <a:t> of an animal, cell, bacterium,… at time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 smtClean="0"/>
                  <a:t>, what is the Population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 smtClean="0"/>
                  <a:t> at time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800" dirty="0" smtClean="0"/>
                  <a:t>? Assume population large so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800" i="1" dirty="0" smtClean="0"/>
                  <a:t> </a:t>
                </a:r>
                <a:r>
                  <a:rPr lang="en-US" sz="2800" dirty="0" smtClean="0"/>
                  <a:t>as a continuous variable</a:t>
                </a: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Births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Deaths</m:t>
                      </m:r>
                    </m:oMath>
                  </m:oMathPara>
                </a14:m>
                <a:endParaRPr lang="en-US" sz="2400" dirty="0" smtClean="0"/>
              </a:p>
              <a:p>
                <a:pPr eaLnBrk="1" hangingPunct="1"/>
                <a:r>
                  <a:rPr lang="en-US" sz="2800" dirty="0" smtClean="0"/>
                  <a:t>Assume that for small population sizes, the individuals don’t interfere, so the birth and death rates are independent for each </a:t>
                </a:r>
                <a:r>
                  <a:rPr lang="en-US" sz="2800" dirty="0" smtClean="0"/>
                  <a:t>individual and the </a:t>
                </a:r>
                <a:r>
                  <a:rPr lang="en-US" sz="2800" dirty="0" smtClean="0"/>
                  <a:t>net rates are linear in the population (mass action)</a:t>
                </a:r>
              </a:p>
              <a:p>
                <a:pPr marL="0" indent="0" eaLnBrk="1" hangingPunct="1">
                  <a:buNone/>
                </a:pPr>
                <a:endParaRPr lang="en-US" sz="2800" b="0" i="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small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Births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𝑏𝑁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Deaths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𝑑𝑁</m:t>
                      </m:r>
                    </m:oMath>
                  </m:oMathPara>
                </a14:m>
                <a:endParaRPr lang="en-US" sz="2800" dirty="0"/>
              </a:p>
              <a:p>
                <a:pPr marL="0" indent="0" eaLnBrk="1" hangingPunct="1">
                  <a:buNone/>
                </a:pPr>
                <a:endParaRPr lang="en-US" sz="2800" dirty="0" smtClean="0"/>
              </a:p>
              <a:p>
                <a:pPr marL="0" indent="0" eaLnBrk="1" hangingPunct="1">
                  <a:buNone/>
                </a:pPr>
                <a:endParaRPr lang="en-US" sz="2800" dirty="0" smtClean="0"/>
              </a:p>
            </p:txBody>
          </p:sp>
        </mc:Choice>
        <mc:Fallback>
          <p:sp>
            <p:nvSpPr>
              <p:cNvPr id="296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90144" y="917130"/>
                <a:ext cx="8525256" cy="4525963"/>
              </a:xfrm>
              <a:blipFill rotWithShape="0">
                <a:blip r:embed="rId3"/>
                <a:stretch>
                  <a:fillRect l="-1287" t="-1346" r="-2001" b="-139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701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7817787" y="2514600"/>
            <a:ext cx="772746" cy="803994"/>
            <a:chOff x="7950571" y="3429000"/>
            <a:chExt cx="772746" cy="803994"/>
          </a:xfrm>
        </p:grpSpPr>
        <p:grpSp>
          <p:nvGrpSpPr>
            <p:cNvPr id="2" name="Group 1"/>
            <p:cNvGrpSpPr/>
            <p:nvPr/>
          </p:nvGrpSpPr>
          <p:grpSpPr>
            <a:xfrm>
              <a:off x="7950571" y="3429000"/>
              <a:ext cx="772746" cy="528996"/>
              <a:chOff x="7357872" y="3429000"/>
              <a:chExt cx="772746" cy="52899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Oval 5"/>
                  <p:cNvSpPr/>
                  <p:nvPr/>
                </p:nvSpPr>
                <p:spPr>
                  <a:xfrm>
                    <a:off x="7357872" y="3464898"/>
                    <a:ext cx="457200" cy="457200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oMath>
                      </m:oMathPara>
                    </a14:m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" name="Oval 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7872" y="3464898"/>
                    <a:ext cx="457200" cy="457200"/>
                  </a:xfrm>
                  <a:prstGeom prst="ellipse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" name="Freeform 7"/>
              <p:cNvSpPr/>
              <p:nvPr/>
            </p:nvSpPr>
            <p:spPr>
              <a:xfrm flipH="1">
                <a:off x="7772400" y="3429000"/>
                <a:ext cx="358218" cy="528996"/>
              </a:xfrm>
              <a:custGeom>
                <a:avLst/>
                <a:gdLst>
                  <a:gd name="connsiteX0" fmla="*/ 358218 w 358218"/>
                  <a:gd name="connsiteY0" fmla="*/ 443525 h 528996"/>
                  <a:gd name="connsiteX1" fmla="*/ 84841 w 358218"/>
                  <a:gd name="connsiteY1" fmla="*/ 518939 h 528996"/>
                  <a:gd name="connsiteX2" fmla="*/ 0 w 358218"/>
                  <a:gd name="connsiteY2" fmla="*/ 245562 h 528996"/>
                  <a:gd name="connsiteX3" fmla="*/ 84841 w 358218"/>
                  <a:gd name="connsiteY3" fmla="*/ 9892 h 528996"/>
                  <a:gd name="connsiteX4" fmla="*/ 329938 w 358218"/>
                  <a:gd name="connsiteY4" fmla="*/ 66453 h 528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8218" h="528996">
                    <a:moveTo>
                      <a:pt x="358218" y="443525"/>
                    </a:moveTo>
                    <a:cubicBezTo>
                      <a:pt x="251381" y="497729"/>
                      <a:pt x="144544" y="551933"/>
                      <a:pt x="84841" y="518939"/>
                    </a:cubicBezTo>
                    <a:cubicBezTo>
                      <a:pt x="25138" y="485945"/>
                      <a:pt x="0" y="330403"/>
                      <a:pt x="0" y="245562"/>
                    </a:cubicBezTo>
                    <a:cubicBezTo>
                      <a:pt x="0" y="160721"/>
                      <a:pt x="29851" y="39743"/>
                      <a:pt x="84841" y="9892"/>
                    </a:cubicBezTo>
                    <a:cubicBezTo>
                      <a:pt x="139831" y="-19959"/>
                      <a:pt x="234884" y="23247"/>
                      <a:pt x="329938" y="66453"/>
                    </a:cubicBezTo>
                  </a:path>
                </a:pathLst>
              </a:custGeom>
              <a:noFill/>
              <a:ln w="38100">
                <a:solidFill>
                  <a:srgbClr val="0000CC"/>
                </a:solidFill>
                <a:headEnd type="none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rot="5400000">
              <a:off x="8074152" y="4077546"/>
              <a:ext cx="310896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5275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41375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Malthusian Model (Exponential Growth)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47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0" y="865724"/>
                <a:ext cx="8019774" cy="4525963"/>
              </a:xfrm>
            </p:spPr>
            <p:txBody>
              <a:bodyPr/>
              <a:lstStyle/>
              <a:p>
                <a:pPr eaLnBrk="1" hangingPunct="1"/>
                <a:r>
                  <a:rPr lang="en-US" sz="2800" dirty="0" smtClean="0"/>
                  <a:t>For a </a:t>
                </a:r>
                <a:r>
                  <a:rPr lang="en-US" sz="2800" dirty="0" smtClean="0">
                    <a:solidFill>
                      <a:srgbClr val="00CC00"/>
                    </a:solidFill>
                  </a:rPr>
                  <a:t>Fertility Rate</a:t>
                </a:r>
                <a:r>
                  <a:rPr lang="en-US" sz="2800" dirty="0" smtClean="0"/>
                  <a:t>,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800" dirty="0" smtClean="0"/>
                  <a:t> (births/individual/time), and </a:t>
                </a:r>
                <a:r>
                  <a:rPr lang="en-US" sz="2800" dirty="0" smtClean="0">
                    <a:solidFill>
                      <a:srgbClr val="00CC00"/>
                    </a:solidFill>
                  </a:rPr>
                  <a:t>Death Rate</a:t>
                </a:r>
                <a:r>
                  <a:rPr lang="en-US" sz="2800" dirty="0" smtClean="0"/>
                  <a:t>,</a:t>
                </a:r>
                <a:r>
                  <a:rPr lang="en-US" sz="2800" dirty="0" smtClean="0">
                    <a:solidFill>
                      <a:srgbClr val="00CC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800" i="1" dirty="0" smtClean="0">
                    <a:latin typeface="Times New Roman" panose="02020603050405020304" pitchFamily="18" charset="0"/>
                  </a:rPr>
                  <a:t> </a:t>
                </a:r>
                <a:r>
                  <a:rPr lang="en-US" sz="2800" dirty="0" smtClean="0"/>
                  <a:t>(deaths/individual/time):</a:t>
                </a: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Births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Deaths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</m:oMath>
                  </m:oMathPara>
                </a14:m>
                <a:endParaRPr lang="en-US" sz="2800" b="0" i="1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buNone/>
                </a:pPr>
                <a:r>
                  <a:rPr lang="en-US" sz="2800" dirty="0" smtClean="0"/>
                  <a:t>	</a:t>
                </a:r>
              </a:p>
              <a:p>
                <a:pPr marL="0" indent="0" eaLnBrk="1" hangingPunct="1">
                  <a:buNone/>
                </a:pPr>
                <a:endParaRPr lang="en-US" sz="2800" dirty="0"/>
              </a:p>
              <a:p>
                <a:pPr marL="0" indent="0" eaLnBrk="1" hangingPunct="1">
                  <a:buNone/>
                </a:pPr>
                <a:endParaRPr lang="en-US" sz="2800" dirty="0" smtClean="0"/>
              </a:p>
              <a:p>
                <a:pPr marL="0" indent="0" eaLnBrk="1" hangingPunct="1">
                  <a:buNone/>
                </a:pPr>
                <a:endParaRPr lang="en-US" sz="2800" dirty="0"/>
              </a:p>
              <a:p>
                <a:pPr marL="0" indent="0" eaLnBrk="1" hangingPunct="1">
                  <a:buNone/>
                </a:pPr>
                <a:endParaRPr lang="en-US" sz="2800" dirty="0" smtClean="0"/>
              </a:p>
              <a:p>
                <a:pPr marL="0" indent="0" eaLnBrk="1" hangingPunct="1">
                  <a:buNone/>
                </a:pPr>
                <a:r>
                  <a:rPr lang="en-US" sz="2800" dirty="0" smtClean="0"/>
                  <a:t>But we know the environment can’t support an unlimited number of individuals</a:t>
                </a:r>
              </a:p>
            </p:txBody>
          </p:sp>
        </mc:Choice>
        <mc:Fallback xmlns="">
          <p:sp>
            <p:nvSpPr>
              <p:cNvPr id="3174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0" y="865724"/>
                <a:ext cx="8019774" cy="4525963"/>
              </a:xfrm>
              <a:blipFill rotWithShape="0">
                <a:blip r:embed="rId3"/>
                <a:stretch>
                  <a:fillRect l="-1520" t="-1348" b="-199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753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363005" y="2362200"/>
            <a:ext cx="4762500" cy="2857500"/>
            <a:chOff x="4381500" y="2152936"/>
            <a:chExt cx="4762500" cy="28575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81500" y="2152936"/>
              <a:ext cx="4762500" cy="28575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7610856" y="2362200"/>
                  <a:ext cx="1227137" cy="92333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en-US" b="1" i="1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US" b="1" i="1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US" b="1" dirty="0" smtClean="0">
                    <a:solidFill>
                      <a:srgbClr val="0000CC"/>
                    </a:solidFill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en-US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US" b="1" dirty="0" smtClean="0">
                    <a:solidFill>
                      <a:srgbClr val="00B050"/>
                    </a:solidFill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10856" y="2362200"/>
                  <a:ext cx="1227137" cy="923330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7592361" y="939597"/>
            <a:ext cx="1308579" cy="1356499"/>
            <a:chOff x="7592361" y="939597"/>
            <a:chExt cx="1308579" cy="1356499"/>
          </a:xfrm>
        </p:grpSpPr>
        <p:grpSp>
          <p:nvGrpSpPr>
            <p:cNvPr id="5" name="Group 4"/>
            <p:cNvGrpSpPr/>
            <p:nvPr/>
          </p:nvGrpSpPr>
          <p:grpSpPr>
            <a:xfrm>
              <a:off x="7592361" y="939597"/>
              <a:ext cx="1303778" cy="1356499"/>
              <a:chOff x="7592361" y="939597"/>
              <a:chExt cx="1303778" cy="1356499"/>
            </a:xfrm>
          </p:grpSpPr>
          <p:grpSp>
            <p:nvGrpSpPr>
              <p:cNvPr id="13" name="Group 12"/>
              <p:cNvGrpSpPr>
                <a:grpSpLocks noChangeAspect="1"/>
              </p:cNvGrpSpPr>
              <p:nvPr/>
            </p:nvGrpSpPr>
            <p:grpSpPr>
              <a:xfrm>
                <a:off x="7592361" y="939597"/>
                <a:ext cx="1303778" cy="1356499"/>
                <a:chOff x="7950571" y="3429000"/>
                <a:chExt cx="772746" cy="803994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7950571" y="3429000"/>
                  <a:ext cx="772746" cy="528996"/>
                  <a:chOff x="7357872" y="3429000"/>
                  <a:chExt cx="772746" cy="528996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" name="Oval 15"/>
                      <p:cNvSpPr/>
                      <p:nvPr/>
                    </p:nvSpPr>
                    <p:spPr>
                      <a:xfrm>
                        <a:off x="7357872" y="3464898"/>
                        <a:ext cx="457200" cy="457200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oMath>
                          </m:oMathPara>
                        </a14:m>
                        <a:endParaRPr lang="en-US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6" name="Oval 15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357872" y="3464898"/>
                        <a:ext cx="457200" cy="457200"/>
                      </a:xfrm>
                      <a:prstGeom prst="ellipse">
                        <a:avLst/>
                      </a:prstGeom>
                      <a:blipFill rotWithShape="0">
                        <a:blip r:embed="rId12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17" name="Freeform 16"/>
                  <p:cNvSpPr/>
                  <p:nvPr/>
                </p:nvSpPr>
                <p:spPr>
                  <a:xfrm flipH="1">
                    <a:off x="7772400" y="3429000"/>
                    <a:ext cx="358218" cy="528996"/>
                  </a:xfrm>
                  <a:custGeom>
                    <a:avLst/>
                    <a:gdLst>
                      <a:gd name="connsiteX0" fmla="*/ 358218 w 358218"/>
                      <a:gd name="connsiteY0" fmla="*/ 443525 h 528996"/>
                      <a:gd name="connsiteX1" fmla="*/ 84841 w 358218"/>
                      <a:gd name="connsiteY1" fmla="*/ 518939 h 528996"/>
                      <a:gd name="connsiteX2" fmla="*/ 0 w 358218"/>
                      <a:gd name="connsiteY2" fmla="*/ 245562 h 528996"/>
                      <a:gd name="connsiteX3" fmla="*/ 84841 w 358218"/>
                      <a:gd name="connsiteY3" fmla="*/ 9892 h 528996"/>
                      <a:gd name="connsiteX4" fmla="*/ 329938 w 358218"/>
                      <a:gd name="connsiteY4" fmla="*/ 66453 h 5289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8218" h="528996">
                        <a:moveTo>
                          <a:pt x="358218" y="443525"/>
                        </a:moveTo>
                        <a:cubicBezTo>
                          <a:pt x="251381" y="497729"/>
                          <a:pt x="144544" y="551933"/>
                          <a:pt x="84841" y="518939"/>
                        </a:cubicBezTo>
                        <a:cubicBezTo>
                          <a:pt x="25138" y="485945"/>
                          <a:pt x="0" y="330403"/>
                          <a:pt x="0" y="245562"/>
                        </a:cubicBezTo>
                        <a:cubicBezTo>
                          <a:pt x="0" y="160721"/>
                          <a:pt x="29851" y="39743"/>
                          <a:pt x="84841" y="9892"/>
                        </a:cubicBezTo>
                        <a:cubicBezTo>
                          <a:pt x="139831" y="-19959"/>
                          <a:pt x="234884" y="23247"/>
                          <a:pt x="329938" y="66453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00CC"/>
                    </a:solidFill>
                    <a:headEnd type="none"/>
                    <a:tail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15" name="Straight Arrow Connector 14"/>
                <p:cNvCxnSpPr/>
                <p:nvPr/>
              </p:nvCxnSpPr>
              <p:spPr>
                <a:xfrm rot="5400000">
                  <a:off x="8074152" y="4077546"/>
                  <a:ext cx="310896" cy="0"/>
                </a:xfrm>
                <a:prstGeom prst="straightConnector1">
                  <a:avLst/>
                </a:prstGeom>
                <a:ln w="508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" name="TextBox 1"/>
                  <p:cNvSpPr txBox="1"/>
                  <p:nvPr/>
                </p:nvSpPr>
                <p:spPr>
                  <a:xfrm>
                    <a:off x="8205929" y="1903765"/>
                    <a:ext cx="40467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" name="TextBox 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05929" y="1903765"/>
                    <a:ext cx="404671" cy="369332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8496269" y="1149830"/>
                  <a:ext cx="40467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oMath>
                    </m:oMathPara>
                  </a14:m>
                  <a:endParaRPr lang="en-US" b="1" dirty="0">
                    <a:solidFill>
                      <a:srgbClr val="0000CC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96269" y="1149830"/>
                  <a:ext cx="404671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6200" y="2754648"/>
                <a:ext cx="4572000" cy="16031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i="1" smtClean="0">
                          <a:latin typeface="Cambria Math" panose="02040503050406030204" pitchFamily="18" charset="0"/>
                        </a:rPr>
                        <m:t>𝑏𝑁</m:t>
                      </m:r>
                      <m:r>
                        <a:rPr lang="en-US" sz="320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i="1" smtClean="0">
                          <a:latin typeface="Cambria Math" panose="02040503050406030204" pitchFamily="18" charset="0"/>
                        </a:rPr>
                        <m:t>𝑑𝑁</m:t>
                      </m:r>
                    </m:oMath>
                  </m:oMathPara>
                </a14:m>
                <a:endParaRPr lang="en-US" sz="3200" i="1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</m:oMath>
                  </m:oMathPara>
                </a14:m>
                <a:endParaRPr lang="en-US" sz="3200" i="1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d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754648"/>
                <a:ext cx="4572000" cy="160313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082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>
          <a:xfrm>
            <a:off x="495300" y="-3048"/>
            <a:ext cx="8229600" cy="792162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Logistic Growth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939" name="Rectangle 5"/>
              <p:cNvSpPr>
                <a:spLocks noChangeArrowheads="1"/>
              </p:cNvSpPr>
              <p:nvPr/>
            </p:nvSpPr>
            <p:spPr bwMode="auto">
              <a:xfrm>
                <a:off x="484189" y="685800"/>
                <a:ext cx="8583612" cy="59360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sz="2400" dirty="0" smtClean="0"/>
                  <a:t>For large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400" dirty="0"/>
                  <a:t> either births </a:t>
                </a:r>
                <a:r>
                  <a:rPr lang="en-US" sz="2400" dirty="0" smtClean="0"/>
                  <a:t>must go </a:t>
                </a:r>
                <a:r>
                  <a:rPr lang="en-US" sz="2400" dirty="0"/>
                  <a:t>down or deaths </a:t>
                </a:r>
                <a:r>
                  <a:rPr lang="en-US" sz="2400" dirty="0" smtClean="0"/>
                  <a:t>must go </a:t>
                </a:r>
                <a:r>
                  <a:rPr lang="en-US" sz="2400" dirty="0"/>
                  <a:t>up</a:t>
                </a:r>
              </a:p>
              <a:p>
                <a:endParaRPr lang="en-US" sz="2400" i="1" dirty="0" smtClean="0"/>
              </a:p>
              <a:p>
                <a:r>
                  <a:rPr lang="en-US" sz="2400" i="1" dirty="0" smtClean="0"/>
                  <a:t>E.g</a:t>
                </a:r>
                <a:r>
                  <a:rPr lang="en-US" sz="2400" dirty="0" smtClean="0"/>
                  <a:t>.: If the birth rate is independent of population at rate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 smtClean="0"/>
                  <a:t> but the death rate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400" dirty="0" smtClean="0"/>
                  <a:t> increases linearly with the population because crowding leads to the spread of disease: 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 smtClean="0"/>
                  <a:t>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400" dirty="0" smtClean="0"/>
                  <a:t>,</a:t>
                </a:r>
              </a:p>
              <a:p>
                <a:r>
                  <a:rPr lang="en-US" sz="2400" dirty="0" smtClean="0"/>
                  <a:t>then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2400" i="1" dirty="0" err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num>
                          <m:den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 err="1" smtClean="0">
                        <a:latin typeface="Cambria Math" panose="02040503050406030204" pitchFamily="18" charset="0"/>
                      </a:rPr>
                      <m:t>𝑟𝑁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e>
                    </m:d>
                  </m:oMath>
                </a14:m>
                <a:endParaRPr lang="en-US" sz="2400" dirty="0" smtClean="0"/>
              </a:p>
              <a:p>
                <a:endParaRPr lang="en-US" sz="2400" i="1" dirty="0" smtClean="0"/>
              </a:p>
              <a:p>
                <a:r>
                  <a:rPr lang="en-US" sz="2400" i="1" dirty="0" smtClean="0"/>
                  <a:t>E.g</a:t>
                </a:r>
                <a:r>
                  <a:rPr lang="en-US" sz="2400" dirty="0" smtClean="0"/>
                  <a:t>.: If the death rate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 smtClean="0"/>
                  <a:t>, but competition for a limited number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2400" dirty="0" smtClean="0"/>
                  <a:t> of nesting sites reduces the birth rate in crowded conditions: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dirty="0" smtClean="0"/>
                  <a:t>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then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2400" i="1" dirty="0" err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i="1" dirty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num>
                              <m:den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den>
                            </m:f>
                          </m:e>
                        </m:d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 err="1">
                        <a:latin typeface="Cambria Math" panose="02040503050406030204" pitchFamily="18" charset="0"/>
                      </a:rPr>
                      <m:t>𝑟𝑁</m:t>
                    </m:r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e>
                    </m: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In both cases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𝑲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defines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the </a:t>
                </a:r>
                <a:r>
                  <a:rPr lang="en-US" sz="2400" b="1" dirty="0" smtClean="0">
                    <a:solidFill>
                      <a:srgbClr val="0000CC"/>
                    </a:solidFill>
                  </a:rPr>
                  <a:t>Carrying </a:t>
                </a:r>
                <a:r>
                  <a:rPr lang="en-US" sz="2400" b="1" dirty="0" smtClean="0">
                    <a:solidFill>
                      <a:srgbClr val="0000CC"/>
                    </a:solidFill>
                  </a:rPr>
                  <a:t>Capacity</a:t>
                </a:r>
                <a:endParaRPr lang="en-US" sz="2400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39939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189" y="685800"/>
                <a:ext cx="8583612" cy="5936049"/>
              </a:xfrm>
              <a:prstGeom prst="rect">
                <a:avLst/>
              </a:prstGeom>
              <a:blipFill rotWithShape="0">
                <a:blip r:embed="rId3"/>
                <a:stretch>
                  <a:fillRect l="-1065" t="-308" r="-497" b="-195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7620000" y="2209800"/>
            <a:ext cx="1308579" cy="1622761"/>
            <a:chOff x="7592361" y="673335"/>
            <a:chExt cx="1308579" cy="1622761"/>
          </a:xfrm>
        </p:grpSpPr>
        <p:grpSp>
          <p:nvGrpSpPr>
            <p:cNvPr id="7" name="Group 6"/>
            <p:cNvGrpSpPr/>
            <p:nvPr/>
          </p:nvGrpSpPr>
          <p:grpSpPr>
            <a:xfrm>
              <a:off x="7592361" y="939597"/>
              <a:ext cx="1308579" cy="1356499"/>
              <a:chOff x="7592361" y="939597"/>
              <a:chExt cx="1308579" cy="1356499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7592361" y="939597"/>
                <a:ext cx="1303778" cy="1356499"/>
                <a:chOff x="7592361" y="939597"/>
                <a:chExt cx="1303778" cy="1356499"/>
              </a:xfrm>
            </p:grpSpPr>
            <p:grpSp>
              <p:nvGrpSpPr>
                <p:cNvPr id="13" name="Group 12"/>
                <p:cNvGrpSpPr>
                  <a:grpSpLocks noChangeAspect="1"/>
                </p:cNvGrpSpPr>
                <p:nvPr/>
              </p:nvGrpSpPr>
              <p:grpSpPr>
                <a:xfrm>
                  <a:off x="7592361" y="939597"/>
                  <a:ext cx="1303778" cy="1356499"/>
                  <a:chOff x="7950571" y="3429000"/>
                  <a:chExt cx="772746" cy="803994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7950571" y="3429000"/>
                    <a:ext cx="772746" cy="528996"/>
                    <a:chOff x="7357872" y="3429000"/>
                    <a:chExt cx="772746" cy="528996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7" name="Oval 16"/>
                        <p:cNvSpPr/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7" name="Oval 16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  <a:blipFill rotWithShape="0">
                          <a:blip r:embed="rId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8" name="Freeform 17"/>
                    <p:cNvSpPr/>
                    <p:nvPr/>
                  </p:nvSpPr>
                  <p:spPr>
                    <a:xfrm flipH="1">
                      <a:off x="7772400" y="3429000"/>
                      <a:ext cx="358218" cy="528996"/>
                    </a:xfrm>
                    <a:custGeom>
                      <a:avLst/>
                      <a:gdLst>
                        <a:gd name="connsiteX0" fmla="*/ 358218 w 358218"/>
                        <a:gd name="connsiteY0" fmla="*/ 443525 h 528996"/>
                        <a:gd name="connsiteX1" fmla="*/ 84841 w 358218"/>
                        <a:gd name="connsiteY1" fmla="*/ 518939 h 528996"/>
                        <a:gd name="connsiteX2" fmla="*/ 0 w 358218"/>
                        <a:gd name="connsiteY2" fmla="*/ 245562 h 528996"/>
                        <a:gd name="connsiteX3" fmla="*/ 84841 w 358218"/>
                        <a:gd name="connsiteY3" fmla="*/ 9892 h 528996"/>
                        <a:gd name="connsiteX4" fmla="*/ 329938 w 358218"/>
                        <a:gd name="connsiteY4" fmla="*/ 66453 h 5289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8218" h="528996">
                          <a:moveTo>
                            <a:pt x="358218" y="443525"/>
                          </a:moveTo>
                          <a:cubicBezTo>
                            <a:pt x="251381" y="497729"/>
                            <a:pt x="144544" y="551933"/>
                            <a:pt x="84841" y="518939"/>
                          </a:cubicBezTo>
                          <a:cubicBezTo>
                            <a:pt x="25138" y="485945"/>
                            <a:pt x="0" y="330403"/>
                            <a:pt x="0" y="245562"/>
                          </a:cubicBezTo>
                          <a:cubicBezTo>
                            <a:pt x="0" y="160721"/>
                            <a:pt x="29851" y="39743"/>
                            <a:pt x="84841" y="9892"/>
                          </a:cubicBezTo>
                          <a:cubicBezTo>
                            <a:pt x="139831" y="-19959"/>
                            <a:pt x="234884" y="23247"/>
                            <a:pt x="329938" y="66453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  <a:headEnd type="none"/>
                      <a:tailEnd type="oval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16" name="Straight Arrow Connector 15"/>
                  <p:cNvCxnSpPr/>
                  <p:nvPr/>
                </p:nvCxnSpPr>
                <p:spPr>
                  <a:xfrm rot="5400000">
                    <a:off x="8074152" y="4077546"/>
                    <a:ext cx="310896" cy="0"/>
                  </a:xfrm>
                  <a:prstGeom prst="straightConnector1">
                    <a:avLst/>
                  </a:prstGeom>
                  <a:ln w="508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TextBox 13"/>
                    <p:cNvSpPr txBox="1"/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oMath>
                        </m:oMathPara>
                      </a14:m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4" name="Text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" name="TextBox 1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" name="Freeform 7"/>
            <p:cNvSpPr/>
            <p:nvPr/>
          </p:nvSpPr>
          <p:spPr>
            <a:xfrm>
              <a:off x="7612262" y="1669002"/>
              <a:ext cx="395396" cy="399572"/>
            </a:xfrm>
            <a:custGeom>
              <a:avLst/>
              <a:gdLst>
                <a:gd name="connsiteX0" fmla="*/ 84678 w 395396"/>
                <a:gd name="connsiteY0" fmla="*/ 0 h 399572"/>
                <a:gd name="connsiteX1" fmla="*/ 4779 w 395396"/>
                <a:gd name="connsiteY1" fmla="*/ 301841 h 399572"/>
                <a:gd name="connsiteX2" fmla="*/ 208965 w 395396"/>
                <a:gd name="connsiteY2" fmla="*/ 399495 h 399572"/>
                <a:gd name="connsiteX3" fmla="*/ 395396 w 395396"/>
                <a:gd name="connsiteY3" fmla="*/ 319596 h 399572"/>
                <a:gd name="connsiteX4" fmla="*/ 395396 w 395396"/>
                <a:gd name="connsiteY4" fmla="*/ 319596 h 39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396" h="399572">
                  <a:moveTo>
                    <a:pt x="84678" y="0"/>
                  </a:moveTo>
                  <a:cubicBezTo>
                    <a:pt x="34371" y="117629"/>
                    <a:pt x="-15935" y="235259"/>
                    <a:pt x="4779" y="301841"/>
                  </a:cubicBezTo>
                  <a:cubicBezTo>
                    <a:pt x="25493" y="368423"/>
                    <a:pt x="143862" y="396536"/>
                    <a:pt x="208965" y="399495"/>
                  </a:cubicBezTo>
                  <a:cubicBezTo>
                    <a:pt x="274068" y="402454"/>
                    <a:pt x="395396" y="319596"/>
                    <a:pt x="395396" y="319596"/>
                  </a:cubicBezTo>
                  <a:lnTo>
                    <a:pt x="395396" y="319596"/>
                  </a:lnTo>
                </a:path>
              </a:pathLst>
            </a:custGeom>
            <a:noFill/>
            <a:ln w="38100">
              <a:solidFill>
                <a:srgbClr val="00CC00"/>
              </a:solidFill>
              <a:prstDash val="sysDot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7945515" y="673335"/>
              <a:ext cx="585926" cy="312086"/>
            </a:xfrm>
            <a:custGeom>
              <a:avLst/>
              <a:gdLst>
                <a:gd name="connsiteX0" fmla="*/ 0 w 585926"/>
                <a:gd name="connsiteY0" fmla="*/ 312086 h 312086"/>
                <a:gd name="connsiteX1" fmla="*/ 168675 w 585926"/>
                <a:gd name="connsiteY1" fmla="*/ 19123 h 312086"/>
                <a:gd name="connsiteX2" fmla="*/ 452761 w 585926"/>
                <a:gd name="connsiteY2" fmla="*/ 54634 h 312086"/>
                <a:gd name="connsiteX3" fmla="*/ 585926 w 585926"/>
                <a:gd name="connsiteY3" fmla="*/ 267698 h 31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5926" h="312086">
                  <a:moveTo>
                    <a:pt x="0" y="312086"/>
                  </a:moveTo>
                  <a:cubicBezTo>
                    <a:pt x="46607" y="187059"/>
                    <a:pt x="93215" y="62032"/>
                    <a:pt x="168675" y="19123"/>
                  </a:cubicBezTo>
                  <a:cubicBezTo>
                    <a:pt x="244135" y="-23786"/>
                    <a:pt x="383219" y="13205"/>
                    <a:pt x="452761" y="54634"/>
                  </a:cubicBezTo>
                  <a:cubicBezTo>
                    <a:pt x="522303" y="96063"/>
                    <a:pt x="554114" y="181880"/>
                    <a:pt x="585926" y="2676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8406025" y="886800"/>
              <a:ext cx="250832" cy="75149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8102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909515" y="4723891"/>
            <a:ext cx="3253073" cy="2134109"/>
            <a:chOff x="5491163" y="3200400"/>
            <a:chExt cx="3253073" cy="213410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55252" y="3200400"/>
              <a:ext cx="2721293" cy="163277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7602077" y="4725432"/>
                  <a:ext cx="1142159" cy="6090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2077" y="4725432"/>
                  <a:ext cx="1142159" cy="60907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5491163" y="3337767"/>
                  <a:ext cx="720390" cy="129204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1163" y="3337767"/>
                  <a:ext cx="720390" cy="129204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Density Dependent Effects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79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7157" y="727297"/>
                <a:ext cx="6952814" cy="5440363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:r>
                  <a:rPr lang="en-US" sz="2400" dirty="0" smtClean="0"/>
                  <a:t>Properties of the Growth </a:t>
                </a:r>
                <a:r>
                  <a:rPr lang="en-US" sz="2400" dirty="0"/>
                  <a:t>R</a:t>
                </a:r>
                <a:r>
                  <a:rPr lang="en-US" sz="2400" dirty="0" smtClean="0"/>
                  <a:t>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𝑓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𝑁</m:t>
                        </m:r>
                      </m:e>
                    </m:d>
                    <m:r>
                      <a:rPr lang="en-US" sz="2400" b="0" i="0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𝑟𝑁</m:t>
                    </m:r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 eaLnBrk="1" hangingPunct="1">
                  <a:buFont typeface="+mj-lt"/>
                  <a:buAutoNum type="arabicPeriod"/>
                </a:pPr>
                <a:r>
                  <a:rPr lang="en-US" sz="2400" dirty="0" smtClean="0">
                    <a:sym typeface="Symbol" panose="05050102010706020507" pitchFamily="18" charset="2"/>
                  </a:rPr>
                  <a:t>Rate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𝑓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sz="2400" dirty="0" smtClean="0"/>
                  <a:t> is continuous and differentiable</a:t>
                </a:r>
              </a:p>
              <a:p>
                <a:pPr marL="457200" indent="-457200" eaLnBrk="1" hangingPunct="1">
                  <a:buFont typeface="+mj-lt"/>
                  <a:buAutoNum type="arabicPeriod"/>
                </a:pPr>
                <a:r>
                  <a:rPr lang="en-US" sz="2400" dirty="0" smtClean="0">
                    <a:sym typeface="Symbol" panose="05050102010706020507" pitchFamily="18" charset="2"/>
                  </a:rPr>
                  <a:t>If </a:t>
                </a:r>
                <a:r>
                  <a:rPr lang="en-US" sz="2400" dirty="0" smtClean="0">
                    <a:sym typeface="Symbol" panose="05050102010706020507" pitchFamily="18" charset="2"/>
                  </a:rPr>
                  <a:t>no individuals to reproduce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𝑁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=0</m:t>
                    </m:r>
                  </m:oMath>
                </a14:m>
                <a:r>
                  <a:rPr lang="en-US" sz="2400" dirty="0" smtClean="0">
                    <a:sym typeface="Symbol" panose="05050102010706020507" pitchFamily="18" charset="2"/>
                  </a:rPr>
                  <a:t>),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⇒ </m:t>
                    </m:r>
                  </m:oMath>
                </a14:m>
                <a:r>
                  <a:rPr lang="en-US" sz="2400" dirty="0" smtClean="0">
                    <a:sym typeface="Symbol" panose="05050102010706020507" pitchFamily="18" charset="2"/>
                  </a:rPr>
                  <a:t>no reproduction, </a:t>
                </a:r>
                <a:r>
                  <a:rPr lang="en-US" sz="2400" dirty="0" smtClean="0">
                    <a:sym typeface="Symbol" panose="05050102010706020507" pitchFamily="18" charset="2"/>
                  </a:rPr>
                  <a:t>so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𝑓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e>
                    </m:d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0</m:t>
                    </m:r>
                  </m:oMath>
                </a14:m>
                <a:r>
                  <a:rPr lang="en-US" sz="2400" b="0" dirty="0" smtClean="0">
                    <a:sym typeface="Symbol" panose="05050102010706020507" pitchFamily="18" charset="2"/>
                  </a:rPr>
                  <a:t>, </a:t>
                </a:r>
                <a:r>
                  <a:rPr lang="en-US" sz="2400" b="0" i="1" dirty="0" smtClean="0">
                    <a:sym typeface="Symbol" panose="05050102010706020507" pitchFamily="18" charset="2"/>
                  </a:rPr>
                  <a:t>i.e.,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𝑁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=0</m:t>
                    </m:r>
                  </m:oMath>
                </a14:m>
                <a:r>
                  <a:rPr lang="en-US" sz="2400" b="0" dirty="0" smtClean="0">
                    <a:sym typeface="Symbol" panose="05050102010706020507" pitchFamily="18" charset="2"/>
                  </a:rPr>
                  <a:t> is a </a:t>
                </a:r>
                <a:r>
                  <a:rPr lang="en-US" sz="2400" b="1" dirty="0" smtClean="0">
                    <a:sym typeface="Symbol" panose="05050102010706020507" pitchFamily="18" charset="2"/>
                  </a:rPr>
                  <a:t>fixed point </a:t>
                </a:r>
                <a:r>
                  <a:rPr lang="en-US" sz="2400" b="0" dirty="0" smtClean="0">
                    <a:sym typeface="Symbol" panose="05050102010706020507" pitchFamily="18" charset="2"/>
                  </a:rPr>
                  <a:t>of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𝑓</m:t>
                    </m:r>
                  </m:oMath>
                </a14:m>
                <a:endParaRPr lang="en-US" sz="2400" b="0" dirty="0" smtClean="0">
                  <a:sym typeface="Symbol" panose="05050102010706020507" pitchFamily="18" charset="2"/>
                </a:endParaRPr>
              </a:p>
              <a:p>
                <a:pPr marL="457200" indent="-457200" eaLnBrk="1" hangingPunct="1">
                  <a:buFont typeface="+mj-lt"/>
                  <a:buAutoNum type="arabicPeriod"/>
                </a:pPr>
                <a:r>
                  <a:rPr lang="en-US" sz="2400" dirty="0" smtClean="0">
                    <a:sym typeface="Symbol" panose="05050102010706020507" pitchFamily="18" charset="2"/>
                  </a:rPr>
                  <a:t>For small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𝑁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𝑁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≪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𝐾</m:t>
                        </m:r>
                      </m:e>
                    </m:d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𝑓</m:t>
                    </m:r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𝑁</m:t>
                        </m:r>
                      </m:e>
                    </m:d>
                    <m:r>
                      <a:rPr 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≈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𝑟𝑁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0" dirty="0" smtClean="0">
                    <a:latin typeface="Cambria Math" panose="02040503050406030204" pitchFamily="18" charset="0"/>
                    <a:sym typeface="Symbol" panose="05050102010706020507" pitchFamily="18" charset="2"/>
                  </a:rPr>
                  <a:t>exponential </a:t>
                </a:r>
                <a:r>
                  <a:rPr lang="en-US" sz="2400" b="0" dirty="0" smtClean="0">
                    <a:latin typeface="Cambria Math" panose="02040503050406030204" pitchFamily="18" charset="0"/>
                    <a:sym typeface="Symbol" panose="05050102010706020507" pitchFamily="18" charset="2"/>
                  </a:rPr>
                  <a:t>growth </a:t>
                </a:r>
                <a:r>
                  <a:rPr lang="en-US" sz="2400" b="0" dirty="0" smtClean="0">
                    <a:latin typeface="Cambria Math" panose="02040503050406030204" pitchFamily="18" charset="0"/>
                    <a:sym typeface="Symbol" panose="05050102010706020507" pitchFamily="18" charset="2"/>
                  </a:rPr>
                  <a:t>in time for </a:t>
                </a:r>
                <a:r>
                  <a:rPr lang="en-US" sz="2400" b="0" dirty="0" smtClean="0">
                    <a:latin typeface="Cambria Math" panose="02040503050406030204" pitchFamily="18" charset="0"/>
                    <a:sym typeface="Symbol" panose="05050102010706020507" pitchFamily="18" charset="2"/>
                  </a:rPr>
                  <a:t>small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𝑁</m:t>
                    </m:r>
                  </m:oMath>
                </a14:m>
                <a:endParaRPr lang="en-US" sz="2400" b="0" dirty="0" smtClean="0">
                  <a:latin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 marL="457200" indent="-457200" eaLnBrk="1" hangingPunct="1">
                  <a:buFont typeface="+mj-lt"/>
                  <a:buAutoNum type="arabicPeriod"/>
                </a:pPr>
                <a:r>
                  <a:rPr lang="en-US" sz="2400" dirty="0" smtClean="0">
                    <a:latin typeface="Cambria Math" panose="02040503050406030204" pitchFamily="18" charset="0"/>
                    <a:sym typeface="Symbol" panose="05050102010706020507" pitchFamily="18" charset="2"/>
                  </a:rPr>
                  <a:t>At carrying capacity,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𝑁</m:t>
                    </m:r>
                    <m:r>
                      <a:rPr 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𝐾</m:t>
                    </m:r>
                    <m:r>
                      <m:rPr>
                        <m:nor/>
                      </m:rPr>
                      <a:rPr lang="en-US" sz="2400" b="0" i="0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𝑓</m:t>
                    </m:r>
                    <m:d>
                      <m:dPr>
                        <m:ctrlP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𝐾</m:t>
                        </m:r>
                      </m:e>
                    </m:d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 0</m:t>
                    </m:r>
                    <m:r>
                      <a:rPr lang="en-US" sz="24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</m:t>
                    </m:r>
                    <m:r>
                      <m:rPr>
                        <m:nor/>
                      </m:rPr>
                      <a:rPr lang="en-US" sz="2400" dirty="0">
                        <a:sym typeface="Symbol" panose="05050102010706020507" pitchFamily="18" charset="2"/>
                      </a:rPr>
                      <m:t>so</m:t>
                    </m:r>
                    <m:r>
                      <m:rPr>
                        <m:nor/>
                      </m:rPr>
                      <a:rPr lang="en-US" sz="2400" dirty="0">
                        <a:sym typeface="Symbol" panose="05050102010706020507" pitchFamily="18" charset="2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𝑁</m:t>
                    </m:r>
                    <m:r>
                      <a:rPr 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𝐾</m:t>
                    </m:r>
                    <m:r>
                      <m:rPr>
                        <m:nor/>
                      </m:rPr>
                      <a:rPr lang="en-US" sz="2400" dirty="0"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sym typeface="Symbol" panose="05050102010706020507" pitchFamily="18" charset="2"/>
                      </a:rPr>
                      <m:t>is</m:t>
                    </m:r>
                    <m:r>
                      <m:rPr>
                        <m:nor/>
                      </m:rPr>
                      <a:rPr lang="en-US" sz="2400" dirty="0"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sym typeface="Symbol" panose="05050102010706020507" pitchFamily="18" charset="2"/>
                      </a:rPr>
                      <m:t>a</m:t>
                    </m:r>
                    <m:r>
                      <m:rPr>
                        <m:nor/>
                      </m:rPr>
                      <a:rPr lang="en-US" sz="2400" dirty="0"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nor/>
                      </m:rPr>
                      <a:rPr lang="en-US" sz="2400" b="1" dirty="0" smtClean="0">
                        <a:sym typeface="Symbol" panose="05050102010706020507" pitchFamily="18" charset="2"/>
                      </a:rPr>
                      <m:t>fixed</m:t>
                    </m:r>
                    <m:r>
                      <m:rPr>
                        <m:nor/>
                      </m:rPr>
                      <a:rPr lang="en-US" sz="2400" b="1" dirty="0" smtClean="0"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nor/>
                      </m:rPr>
                      <a:rPr lang="en-US" sz="2400" b="1" dirty="0" smtClean="0">
                        <a:sym typeface="Symbol" panose="05050102010706020507" pitchFamily="18" charset="2"/>
                      </a:rPr>
                      <m:t>point</m:t>
                    </m:r>
                    <m:r>
                      <m:rPr>
                        <m:nor/>
                      </m:rPr>
                      <a:rPr lang="en-US" sz="2400" b="1" dirty="0" smtClean="0"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sym typeface="Symbol" panose="05050102010706020507" pitchFamily="18" charset="2"/>
                      </a:rPr>
                      <m:t>of</m:t>
                    </m:r>
                    <m:r>
                      <m:rPr>
                        <m:nor/>
                      </m:rPr>
                      <a:rPr lang="en-US" sz="2400" dirty="0">
                        <a:sym typeface="Symbol" panose="05050102010706020507" pitchFamily="18" charset="2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𝑓</m:t>
                    </m:r>
                  </m:oMath>
                </a14:m>
                <a:endParaRPr lang="en-US" sz="2400" dirty="0" smtClean="0">
                  <a:solidFill>
                    <a:schemeClr val="tx1"/>
                  </a:solidFill>
                  <a:sym typeface="Symbol" panose="05050102010706020507" pitchFamily="18" charset="2"/>
                </a:endParaRPr>
              </a:p>
              <a:p>
                <a:pPr marL="457200" indent="-457200" eaLnBrk="1" hangingPunct="1">
                  <a:buFont typeface="+mj-lt"/>
                  <a:buAutoNum type="arabicPeriod"/>
                </a:pPr>
                <a:r>
                  <a:rPr lang="en-US" sz="2400" dirty="0">
                    <a:sym typeface="Symbol" panose="05050102010706020507" pitchFamily="18" charset="2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𝑁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&lt;</m:t>
                    </m:r>
                    <m:r>
                      <a:rPr 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𝐾</m:t>
                    </m:r>
                    <m:r>
                      <a:rPr 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𝑓</m:t>
                    </m:r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𝑁</m:t>
                        </m:r>
                      </m:e>
                    </m:d>
                    <m:r>
                      <a:rPr 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&gt;</m:t>
                    </m:r>
                    <m:r>
                      <a:rPr 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0 </m:t>
                    </m:r>
                  </m:oMath>
                </a14:m>
                <a:r>
                  <a:rPr lang="en-US" sz="2400" dirty="0">
                    <a:sym typeface="Symbol" panose="05050102010706020507" pitchFamily="18" charset="2"/>
                  </a:rPr>
                  <a:t>, </a:t>
                </a:r>
                <a:r>
                  <a:rPr lang="en-US" sz="2400" i="1" dirty="0">
                    <a:sym typeface="Symbol" panose="05050102010706020507" pitchFamily="18" charset="2"/>
                  </a:rPr>
                  <a:t>i.e. </a:t>
                </a:r>
                <a:r>
                  <a:rPr lang="en-US" sz="2400" dirty="0">
                    <a:sym typeface="Symbol" panose="05050102010706020507" pitchFamily="18" charset="2"/>
                  </a:rPr>
                  <a:t>the population </a:t>
                </a:r>
                <a:r>
                  <a:rPr lang="en-US" sz="2400" dirty="0" smtClean="0">
                    <a:sym typeface="Symbol" panose="05050102010706020507" pitchFamily="18" charset="2"/>
                  </a:rPr>
                  <a:t>increases</a:t>
                </a:r>
                <a:endParaRPr lang="en-US" sz="2400" dirty="0" smtClean="0">
                  <a:solidFill>
                    <a:schemeClr val="tx1"/>
                  </a:solidFill>
                  <a:sym typeface="Symbol" panose="05050102010706020507" pitchFamily="18" charset="2"/>
                </a:endParaRPr>
              </a:p>
              <a:p>
                <a:pPr marL="457200" indent="-457200" eaLnBrk="1" hangingPunct="1">
                  <a:buFont typeface="+mj-lt"/>
                  <a:buAutoNum type="arabicPeriod"/>
                </a:pPr>
                <a:r>
                  <a:rPr lang="en-US" sz="2400" dirty="0" smtClean="0">
                    <a:sym typeface="Symbol" panose="05050102010706020507" pitchFamily="18" charset="2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𝑁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&gt;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𝐾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𝑓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𝑁</m:t>
                        </m:r>
                      </m:e>
                    </m:d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&lt;0 </m:t>
                    </m:r>
                  </m:oMath>
                </a14:m>
                <a:r>
                  <a:rPr lang="en-US" sz="2400" dirty="0" smtClean="0">
                    <a:sym typeface="Symbol" panose="05050102010706020507" pitchFamily="18" charset="2"/>
                  </a:rPr>
                  <a:t>, </a:t>
                </a:r>
                <a:r>
                  <a:rPr lang="en-US" sz="2400" i="1" dirty="0" smtClean="0">
                    <a:sym typeface="Symbol" panose="05050102010706020507" pitchFamily="18" charset="2"/>
                  </a:rPr>
                  <a:t>i.e. </a:t>
                </a:r>
                <a:r>
                  <a:rPr lang="en-US" sz="2400" dirty="0" smtClean="0">
                    <a:sym typeface="Symbol" panose="05050102010706020507" pitchFamily="18" charset="2"/>
                  </a:rPr>
                  <a:t>the population decreases</a:t>
                </a:r>
                <a:endParaRPr lang="en-US" sz="2400" dirty="0" smtClean="0"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37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7157" y="727297"/>
                <a:ext cx="6952814" cy="5440363"/>
              </a:xfrm>
              <a:blipFill rotWithShape="0">
                <a:blip r:embed="rId9"/>
                <a:stretch>
                  <a:fillRect l="-1404" b="-30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797" name="Picture 5" descr="redblackblocki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7592361" y="673335"/>
            <a:ext cx="1308579" cy="1622761"/>
            <a:chOff x="7592361" y="673335"/>
            <a:chExt cx="1308579" cy="1622761"/>
          </a:xfrm>
        </p:grpSpPr>
        <p:grpSp>
          <p:nvGrpSpPr>
            <p:cNvPr id="6" name="Group 5"/>
            <p:cNvGrpSpPr/>
            <p:nvPr/>
          </p:nvGrpSpPr>
          <p:grpSpPr>
            <a:xfrm>
              <a:off x="7592361" y="939597"/>
              <a:ext cx="1308579" cy="1356499"/>
              <a:chOff x="7592361" y="939597"/>
              <a:chExt cx="1308579" cy="1356499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7592361" y="939597"/>
                <a:ext cx="1303778" cy="1356499"/>
                <a:chOff x="7592361" y="939597"/>
                <a:chExt cx="1303778" cy="1356499"/>
              </a:xfrm>
            </p:grpSpPr>
            <p:grpSp>
              <p:nvGrpSpPr>
                <p:cNvPr id="9" name="Group 8"/>
                <p:cNvGrpSpPr>
                  <a:grpSpLocks noChangeAspect="1"/>
                </p:cNvGrpSpPr>
                <p:nvPr/>
              </p:nvGrpSpPr>
              <p:grpSpPr>
                <a:xfrm>
                  <a:off x="7592361" y="939597"/>
                  <a:ext cx="1303778" cy="1356499"/>
                  <a:chOff x="7950571" y="3429000"/>
                  <a:chExt cx="772746" cy="803994"/>
                </a:xfrm>
              </p:grpSpPr>
              <p:grpSp>
                <p:nvGrpSpPr>
                  <p:cNvPr id="11" name="Group 10"/>
                  <p:cNvGrpSpPr/>
                  <p:nvPr/>
                </p:nvGrpSpPr>
                <p:grpSpPr>
                  <a:xfrm>
                    <a:off x="7950571" y="3429000"/>
                    <a:ext cx="772746" cy="528996"/>
                    <a:chOff x="7357872" y="3429000"/>
                    <a:chExt cx="772746" cy="528996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" name="Oval 12"/>
                        <p:cNvSpPr/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" name="Oval 1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  <a:blipFill rotWithShape="0">
                          <a:blip r:embed="rId11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4" name="Freeform 13"/>
                    <p:cNvSpPr/>
                    <p:nvPr/>
                  </p:nvSpPr>
                  <p:spPr>
                    <a:xfrm flipH="1">
                      <a:off x="7772400" y="3429000"/>
                      <a:ext cx="358218" cy="528996"/>
                    </a:xfrm>
                    <a:custGeom>
                      <a:avLst/>
                      <a:gdLst>
                        <a:gd name="connsiteX0" fmla="*/ 358218 w 358218"/>
                        <a:gd name="connsiteY0" fmla="*/ 443525 h 528996"/>
                        <a:gd name="connsiteX1" fmla="*/ 84841 w 358218"/>
                        <a:gd name="connsiteY1" fmla="*/ 518939 h 528996"/>
                        <a:gd name="connsiteX2" fmla="*/ 0 w 358218"/>
                        <a:gd name="connsiteY2" fmla="*/ 245562 h 528996"/>
                        <a:gd name="connsiteX3" fmla="*/ 84841 w 358218"/>
                        <a:gd name="connsiteY3" fmla="*/ 9892 h 528996"/>
                        <a:gd name="connsiteX4" fmla="*/ 329938 w 358218"/>
                        <a:gd name="connsiteY4" fmla="*/ 66453 h 5289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8218" h="528996">
                          <a:moveTo>
                            <a:pt x="358218" y="443525"/>
                          </a:moveTo>
                          <a:cubicBezTo>
                            <a:pt x="251381" y="497729"/>
                            <a:pt x="144544" y="551933"/>
                            <a:pt x="84841" y="518939"/>
                          </a:cubicBezTo>
                          <a:cubicBezTo>
                            <a:pt x="25138" y="485945"/>
                            <a:pt x="0" y="330403"/>
                            <a:pt x="0" y="245562"/>
                          </a:cubicBezTo>
                          <a:cubicBezTo>
                            <a:pt x="0" y="160721"/>
                            <a:pt x="29851" y="39743"/>
                            <a:pt x="84841" y="9892"/>
                          </a:cubicBezTo>
                          <a:cubicBezTo>
                            <a:pt x="139831" y="-19959"/>
                            <a:pt x="234884" y="23247"/>
                            <a:pt x="329938" y="66453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  <a:headEnd type="none"/>
                      <a:tailEnd type="oval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12" name="Straight Arrow Connector 11"/>
                  <p:cNvCxnSpPr/>
                  <p:nvPr/>
                </p:nvCxnSpPr>
                <p:spPr>
                  <a:xfrm rot="5400000">
                    <a:off x="8074152" y="4077546"/>
                    <a:ext cx="310896" cy="0"/>
                  </a:xfrm>
                  <a:prstGeom prst="straightConnector1">
                    <a:avLst/>
                  </a:prstGeom>
                  <a:ln w="508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" name="TextBox 9"/>
                    <p:cNvSpPr txBox="1"/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oMath>
                        </m:oMathPara>
                      </a14:m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0" name="TextBox 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8" name="TextBox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" name="Freeform 1"/>
            <p:cNvSpPr/>
            <p:nvPr/>
          </p:nvSpPr>
          <p:spPr>
            <a:xfrm>
              <a:off x="7612262" y="1669002"/>
              <a:ext cx="395396" cy="399572"/>
            </a:xfrm>
            <a:custGeom>
              <a:avLst/>
              <a:gdLst>
                <a:gd name="connsiteX0" fmla="*/ 84678 w 395396"/>
                <a:gd name="connsiteY0" fmla="*/ 0 h 399572"/>
                <a:gd name="connsiteX1" fmla="*/ 4779 w 395396"/>
                <a:gd name="connsiteY1" fmla="*/ 301841 h 399572"/>
                <a:gd name="connsiteX2" fmla="*/ 208965 w 395396"/>
                <a:gd name="connsiteY2" fmla="*/ 399495 h 399572"/>
                <a:gd name="connsiteX3" fmla="*/ 395396 w 395396"/>
                <a:gd name="connsiteY3" fmla="*/ 319596 h 399572"/>
                <a:gd name="connsiteX4" fmla="*/ 395396 w 395396"/>
                <a:gd name="connsiteY4" fmla="*/ 319596 h 39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396" h="399572">
                  <a:moveTo>
                    <a:pt x="84678" y="0"/>
                  </a:moveTo>
                  <a:cubicBezTo>
                    <a:pt x="34371" y="117629"/>
                    <a:pt x="-15935" y="235259"/>
                    <a:pt x="4779" y="301841"/>
                  </a:cubicBezTo>
                  <a:cubicBezTo>
                    <a:pt x="25493" y="368423"/>
                    <a:pt x="143862" y="396536"/>
                    <a:pt x="208965" y="399495"/>
                  </a:cubicBezTo>
                  <a:cubicBezTo>
                    <a:pt x="274068" y="402454"/>
                    <a:pt x="395396" y="319596"/>
                    <a:pt x="395396" y="319596"/>
                  </a:cubicBezTo>
                  <a:lnTo>
                    <a:pt x="395396" y="319596"/>
                  </a:lnTo>
                </a:path>
              </a:pathLst>
            </a:custGeom>
            <a:noFill/>
            <a:ln w="38100">
              <a:solidFill>
                <a:srgbClr val="00CC00"/>
              </a:solidFill>
              <a:prstDash val="sysDot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7945515" y="673335"/>
              <a:ext cx="585926" cy="312086"/>
            </a:xfrm>
            <a:custGeom>
              <a:avLst/>
              <a:gdLst>
                <a:gd name="connsiteX0" fmla="*/ 0 w 585926"/>
                <a:gd name="connsiteY0" fmla="*/ 312086 h 312086"/>
                <a:gd name="connsiteX1" fmla="*/ 168675 w 585926"/>
                <a:gd name="connsiteY1" fmla="*/ 19123 h 312086"/>
                <a:gd name="connsiteX2" fmla="*/ 452761 w 585926"/>
                <a:gd name="connsiteY2" fmla="*/ 54634 h 312086"/>
                <a:gd name="connsiteX3" fmla="*/ 585926 w 585926"/>
                <a:gd name="connsiteY3" fmla="*/ 267698 h 31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5926" h="312086">
                  <a:moveTo>
                    <a:pt x="0" y="312086"/>
                  </a:moveTo>
                  <a:cubicBezTo>
                    <a:pt x="46607" y="187059"/>
                    <a:pt x="93215" y="62032"/>
                    <a:pt x="168675" y="19123"/>
                  </a:cubicBezTo>
                  <a:cubicBezTo>
                    <a:pt x="244135" y="-23786"/>
                    <a:pt x="383219" y="13205"/>
                    <a:pt x="452761" y="54634"/>
                  </a:cubicBezTo>
                  <a:cubicBezTo>
                    <a:pt x="522303" y="96063"/>
                    <a:pt x="554114" y="181880"/>
                    <a:pt x="585926" y="2676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/>
            <p:cNvCxnSpPr/>
            <p:nvPr/>
          </p:nvCxnSpPr>
          <p:spPr>
            <a:xfrm flipV="1">
              <a:off x="8406025" y="886800"/>
              <a:ext cx="250832" cy="75149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270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85407"/>
            <a:ext cx="9144000" cy="1143000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0000CC"/>
                </a:solidFill>
              </a:rPr>
              <a:t>Verhulst</a:t>
            </a:r>
            <a:r>
              <a:rPr lang="en-US" b="1" dirty="0" smtClean="0">
                <a:solidFill>
                  <a:srgbClr val="0000CC"/>
                </a:solidFill>
              </a:rPr>
              <a:t> or Logistic Equation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843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484188" y="1412738"/>
                <a:ext cx="7371175" cy="4525963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𝑑𝑁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𝑟𝑁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 smtClean="0">
                  <a:sym typeface="Symbol" panose="05050102010706020507" pitchFamily="18" charset="2"/>
                </a:endParaRPr>
              </a:p>
              <a:p>
                <a:pPr eaLnBrk="1" hangingPunct="1"/>
                <a:endParaRPr lang="en-US" sz="2400" dirty="0" smtClean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en-US" sz="2400" dirty="0" smtClean="0">
                    <a:sym typeface="Symbol" panose="05050102010706020507" pitchFamily="18" charset="2"/>
                  </a:rPr>
                  <a:t>Equation appears to have two parameters,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𝑟</m:t>
                    </m:r>
                  </m:oMath>
                </a14:m>
                <a:r>
                  <a:rPr lang="en-US" sz="2400" dirty="0" smtClean="0">
                    <a:sym typeface="Symbol" panose="05050102010706020507" pitchFamily="18" charset="2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𝐾</m:t>
                    </m:r>
                  </m:oMath>
                </a14:m>
                <a:r>
                  <a:rPr lang="en-US" sz="2400" dirty="0" smtClean="0">
                    <a:sym typeface="Symbol" panose="05050102010706020507" pitchFamily="18" charset="2"/>
                  </a:rPr>
                  <a:t>. </a:t>
                </a:r>
              </a:p>
              <a:p>
                <a:pPr eaLnBrk="1" hangingPunct="1"/>
                <a:r>
                  <a:rPr lang="en-US" sz="2400" dirty="0" smtClean="0">
                    <a:sym typeface="Symbol" panose="05050102010706020507" pitchFamily="18" charset="2"/>
                  </a:rPr>
                  <a:t>We can eliminate both parameters by rescaling (</a:t>
                </a:r>
                <a:r>
                  <a:rPr lang="en-US" sz="2400" dirty="0" err="1" smtClean="0">
                    <a:sym typeface="Symbol" panose="05050102010706020507" pitchFamily="18" charset="2"/>
                  </a:rPr>
                  <a:t>dedimensionalization</a:t>
                </a:r>
                <a:r>
                  <a:rPr lang="en-US" sz="2400" dirty="0" smtClean="0">
                    <a:sym typeface="Symbol" panose="05050102010706020507" pitchFamily="18" charset="2"/>
                  </a:rPr>
                  <a:t>):</a:t>
                </a: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≡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𝑁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𝐾</m:t>
                          </m:r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, </m:t>
                      </m:r>
                      <m: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𝜏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≡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𝑡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sz="2400" b="0" i="1" dirty="0" smtClean="0">
                  <a:sym typeface="Symbol" panose="05050102010706020507" pitchFamily="18" charset="2"/>
                </a:endParaRP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𝑥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𝜏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𝑥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1−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sz="2400" dirty="0" smtClean="0">
                  <a:sym typeface="Symbol" panose="05050102010706020507" pitchFamily="18" charset="2"/>
                </a:endParaRPr>
              </a:p>
              <a:p>
                <a:pPr marL="0" indent="0" eaLnBrk="1" hangingPunct="1">
                  <a:buNone/>
                </a:pPr>
                <a:r>
                  <a:rPr lang="en-US" sz="2400" dirty="0" smtClean="0">
                    <a:sym typeface="Symbol" panose="05050102010706020507" pitchFamily="18" charset="2"/>
                  </a:rPr>
                  <a:t>So only the initial condition,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𝑥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𝜏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=0</m:t>
                        </m:r>
                      </m:e>
                    </m:d>
                    <m:r>
                      <a:rPr lang="en-US" sz="24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sz="2400" dirty="0" smtClean="0">
                    <a:sym typeface="Symbol" panose="05050102010706020507" pitchFamily="18" charset="2"/>
                  </a:rPr>
                  <a:t>matters</a:t>
                </a:r>
              </a:p>
            </p:txBody>
          </p:sp>
        </mc:Choice>
        <mc:Fallback>
          <p:sp>
            <p:nvSpPr>
              <p:cNvPr id="3584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484188" y="1412738"/>
                <a:ext cx="7371175" cy="4525963"/>
              </a:xfrm>
              <a:blipFill rotWithShape="0">
                <a:blip r:embed="rId3"/>
                <a:stretch>
                  <a:fillRect l="-1240" b="-87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848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715000" y="4085716"/>
            <a:ext cx="3253073" cy="2134109"/>
            <a:chOff x="5491163" y="3200400"/>
            <a:chExt cx="3253073" cy="213410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55252" y="3200400"/>
              <a:ext cx="2721293" cy="163277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7602077" y="4725432"/>
                  <a:ext cx="1142159" cy="6090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2077" y="4725432"/>
                  <a:ext cx="1142159" cy="60907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5491163" y="3337767"/>
                  <a:ext cx="720390" cy="129204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1163" y="3337767"/>
                  <a:ext cx="720390" cy="129204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/>
          <p:cNvGrpSpPr/>
          <p:nvPr/>
        </p:nvGrpSpPr>
        <p:grpSpPr>
          <a:xfrm>
            <a:off x="7206502" y="1371600"/>
            <a:ext cx="1308579" cy="1622761"/>
            <a:chOff x="7592361" y="673335"/>
            <a:chExt cx="1308579" cy="1622761"/>
          </a:xfrm>
        </p:grpSpPr>
        <p:grpSp>
          <p:nvGrpSpPr>
            <p:cNvPr id="11" name="Group 10"/>
            <p:cNvGrpSpPr/>
            <p:nvPr/>
          </p:nvGrpSpPr>
          <p:grpSpPr>
            <a:xfrm>
              <a:off x="7592361" y="939597"/>
              <a:ext cx="1308579" cy="1356499"/>
              <a:chOff x="7592361" y="939597"/>
              <a:chExt cx="1308579" cy="1356499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7592361" y="939597"/>
                <a:ext cx="1303778" cy="1356499"/>
                <a:chOff x="7592361" y="939597"/>
                <a:chExt cx="1303778" cy="1356499"/>
              </a:xfrm>
            </p:grpSpPr>
            <p:grpSp>
              <p:nvGrpSpPr>
                <p:cNvPr id="17" name="Group 16"/>
                <p:cNvGrpSpPr>
                  <a:grpSpLocks noChangeAspect="1"/>
                </p:cNvGrpSpPr>
                <p:nvPr/>
              </p:nvGrpSpPr>
              <p:grpSpPr>
                <a:xfrm>
                  <a:off x="7592361" y="939597"/>
                  <a:ext cx="1303778" cy="1356499"/>
                  <a:chOff x="7950571" y="3429000"/>
                  <a:chExt cx="772746" cy="803994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7950571" y="3429000"/>
                    <a:ext cx="772746" cy="528996"/>
                    <a:chOff x="7357872" y="3429000"/>
                    <a:chExt cx="772746" cy="528996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1" name="Oval 20"/>
                        <p:cNvSpPr/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1" name="Oval 20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  <a:blipFill rotWithShape="0">
                          <a:blip r:embed="rId9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22" name="Freeform 21"/>
                    <p:cNvSpPr/>
                    <p:nvPr/>
                  </p:nvSpPr>
                  <p:spPr>
                    <a:xfrm flipH="1">
                      <a:off x="7772400" y="3429000"/>
                      <a:ext cx="358218" cy="528996"/>
                    </a:xfrm>
                    <a:custGeom>
                      <a:avLst/>
                      <a:gdLst>
                        <a:gd name="connsiteX0" fmla="*/ 358218 w 358218"/>
                        <a:gd name="connsiteY0" fmla="*/ 443525 h 528996"/>
                        <a:gd name="connsiteX1" fmla="*/ 84841 w 358218"/>
                        <a:gd name="connsiteY1" fmla="*/ 518939 h 528996"/>
                        <a:gd name="connsiteX2" fmla="*/ 0 w 358218"/>
                        <a:gd name="connsiteY2" fmla="*/ 245562 h 528996"/>
                        <a:gd name="connsiteX3" fmla="*/ 84841 w 358218"/>
                        <a:gd name="connsiteY3" fmla="*/ 9892 h 528996"/>
                        <a:gd name="connsiteX4" fmla="*/ 329938 w 358218"/>
                        <a:gd name="connsiteY4" fmla="*/ 66453 h 5289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8218" h="528996">
                          <a:moveTo>
                            <a:pt x="358218" y="443525"/>
                          </a:moveTo>
                          <a:cubicBezTo>
                            <a:pt x="251381" y="497729"/>
                            <a:pt x="144544" y="551933"/>
                            <a:pt x="84841" y="518939"/>
                          </a:cubicBezTo>
                          <a:cubicBezTo>
                            <a:pt x="25138" y="485945"/>
                            <a:pt x="0" y="330403"/>
                            <a:pt x="0" y="245562"/>
                          </a:cubicBezTo>
                          <a:cubicBezTo>
                            <a:pt x="0" y="160721"/>
                            <a:pt x="29851" y="39743"/>
                            <a:pt x="84841" y="9892"/>
                          </a:cubicBezTo>
                          <a:cubicBezTo>
                            <a:pt x="139831" y="-19959"/>
                            <a:pt x="234884" y="23247"/>
                            <a:pt x="329938" y="66453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  <a:headEnd type="none"/>
                      <a:tailEnd type="oval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0" name="Straight Arrow Connector 19"/>
                  <p:cNvCxnSpPr/>
                  <p:nvPr/>
                </p:nvCxnSpPr>
                <p:spPr>
                  <a:xfrm rot="5400000">
                    <a:off x="8074152" y="4077546"/>
                    <a:ext cx="310896" cy="0"/>
                  </a:xfrm>
                  <a:prstGeom prst="straightConnector1">
                    <a:avLst/>
                  </a:prstGeom>
                  <a:ln w="508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oMath>
                        </m:oMathPara>
                      </a14:m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8" name="TextBox 1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" name="Freeform 11"/>
            <p:cNvSpPr/>
            <p:nvPr/>
          </p:nvSpPr>
          <p:spPr>
            <a:xfrm>
              <a:off x="7612262" y="1669002"/>
              <a:ext cx="395396" cy="399572"/>
            </a:xfrm>
            <a:custGeom>
              <a:avLst/>
              <a:gdLst>
                <a:gd name="connsiteX0" fmla="*/ 84678 w 395396"/>
                <a:gd name="connsiteY0" fmla="*/ 0 h 399572"/>
                <a:gd name="connsiteX1" fmla="*/ 4779 w 395396"/>
                <a:gd name="connsiteY1" fmla="*/ 301841 h 399572"/>
                <a:gd name="connsiteX2" fmla="*/ 208965 w 395396"/>
                <a:gd name="connsiteY2" fmla="*/ 399495 h 399572"/>
                <a:gd name="connsiteX3" fmla="*/ 395396 w 395396"/>
                <a:gd name="connsiteY3" fmla="*/ 319596 h 399572"/>
                <a:gd name="connsiteX4" fmla="*/ 395396 w 395396"/>
                <a:gd name="connsiteY4" fmla="*/ 319596 h 39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396" h="399572">
                  <a:moveTo>
                    <a:pt x="84678" y="0"/>
                  </a:moveTo>
                  <a:cubicBezTo>
                    <a:pt x="34371" y="117629"/>
                    <a:pt x="-15935" y="235259"/>
                    <a:pt x="4779" y="301841"/>
                  </a:cubicBezTo>
                  <a:cubicBezTo>
                    <a:pt x="25493" y="368423"/>
                    <a:pt x="143862" y="396536"/>
                    <a:pt x="208965" y="399495"/>
                  </a:cubicBezTo>
                  <a:cubicBezTo>
                    <a:pt x="274068" y="402454"/>
                    <a:pt x="395396" y="319596"/>
                    <a:pt x="395396" y="319596"/>
                  </a:cubicBezTo>
                  <a:lnTo>
                    <a:pt x="395396" y="319596"/>
                  </a:lnTo>
                </a:path>
              </a:pathLst>
            </a:custGeom>
            <a:noFill/>
            <a:ln w="38100">
              <a:solidFill>
                <a:srgbClr val="00CC00"/>
              </a:solidFill>
              <a:prstDash val="sysDot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7945515" y="673335"/>
              <a:ext cx="585926" cy="312086"/>
            </a:xfrm>
            <a:custGeom>
              <a:avLst/>
              <a:gdLst>
                <a:gd name="connsiteX0" fmla="*/ 0 w 585926"/>
                <a:gd name="connsiteY0" fmla="*/ 312086 h 312086"/>
                <a:gd name="connsiteX1" fmla="*/ 168675 w 585926"/>
                <a:gd name="connsiteY1" fmla="*/ 19123 h 312086"/>
                <a:gd name="connsiteX2" fmla="*/ 452761 w 585926"/>
                <a:gd name="connsiteY2" fmla="*/ 54634 h 312086"/>
                <a:gd name="connsiteX3" fmla="*/ 585926 w 585926"/>
                <a:gd name="connsiteY3" fmla="*/ 267698 h 31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5926" h="312086">
                  <a:moveTo>
                    <a:pt x="0" y="312086"/>
                  </a:moveTo>
                  <a:cubicBezTo>
                    <a:pt x="46607" y="187059"/>
                    <a:pt x="93215" y="62032"/>
                    <a:pt x="168675" y="19123"/>
                  </a:cubicBezTo>
                  <a:cubicBezTo>
                    <a:pt x="244135" y="-23786"/>
                    <a:pt x="383219" y="13205"/>
                    <a:pt x="452761" y="54634"/>
                  </a:cubicBezTo>
                  <a:cubicBezTo>
                    <a:pt x="522303" y="96063"/>
                    <a:pt x="554114" y="181880"/>
                    <a:pt x="585926" y="2676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8406025" y="886800"/>
              <a:ext cx="250832" cy="75149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3117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4361"/>
            <a:ext cx="9144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Last Time: Steady States/Fixed Points</a:t>
            </a:r>
            <a:endParaRPr lang="en-US" sz="3600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916" y="802263"/>
                <a:ext cx="9009884" cy="3797193"/>
              </a:xfr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If we have a set of interacting species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,…}, </m:t>
                    </m:r>
                  </m:oMath>
                </a14:m>
                <a:r>
                  <a:rPr lang="en-US" sz="2400" dirty="0" smtClean="0"/>
                  <a:t>we say a species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 smtClean="0"/>
                  <a:t> is at steady state when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𝑑𝐴</m:t>
                        </m:r>
                      </m:num>
                      <m:den>
                        <m:r>
                          <a:rPr lang="en-US" sz="2400" i="1" dirty="0" err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The system is at </a:t>
                </a:r>
                <a:r>
                  <a:rPr lang="en-US" sz="2400" b="1" dirty="0" smtClean="0"/>
                  <a:t>steady state </a:t>
                </a:r>
                <a:r>
                  <a:rPr lang="en-US" sz="2400" dirty="0" smtClean="0"/>
                  <a:t>or </a:t>
                </a:r>
                <a:r>
                  <a:rPr lang="en-US" sz="2400" b="1" dirty="0" smtClean="0"/>
                  <a:t>fixed point </a:t>
                </a:r>
                <a:r>
                  <a:rPr lang="en-US" sz="2400" dirty="0" smtClean="0"/>
                  <a:t>when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𝑑𝐴</m:t>
                              </m:r>
                            </m:num>
                            <m:den>
                              <m:r>
                                <a:rPr lang="en-US" sz="2400" i="1" dirty="0" err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=0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num>
                            <m:den>
                              <m:r>
                                <a:rPr lang="en-US" sz="2400" i="1" dirty="0" err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=0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num>
                            <m:den>
                              <m:r>
                                <a:rPr lang="en-US" sz="2400" i="1" dirty="0" err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=0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,…</m:t>
                          </m:r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i="1" dirty="0" smtClean="0"/>
                  <a:t>E.g.</a:t>
                </a:r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groupChr>
                      <m:r>
                        <a:rPr lang="en-US" sz="2400" i="1">
                          <a:latin typeface="Cambria Math" panose="02040503050406030204" pitchFamily="18" charset="0"/>
                        </a:rPr>
                        <m:t>𝐴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⇌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916" y="802263"/>
                <a:ext cx="9009884" cy="3797193"/>
              </a:xfrm>
              <a:blipFill rotWithShape="0">
                <a:blip r:embed="rId2"/>
                <a:stretch>
                  <a:fillRect l="-1083" t="-1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446" y="4286250"/>
            <a:ext cx="8582025" cy="2571750"/>
          </a:xfrm>
          <a:prstGeom prst="rect">
            <a:avLst/>
          </a:prstGeom>
        </p:spPr>
      </p:pic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93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85407"/>
            <a:ext cx="9144000" cy="1143000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0000CC"/>
                </a:solidFill>
              </a:rPr>
              <a:t>Verhulst</a:t>
            </a:r>
            <a:r>
              <a:rPr lang="en-US" b="1" dirty="0" smtClean="0">
                <a:solidFill>
                  <a:srgbClr val="0000CC"/>
                </a:solidFill>
              </a:rPr>
              <a:t> or Logistic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43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0" y="788511"/>
                <a:ext cx="8229600" cy="4525963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𝑑𝑥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𝑥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sz="2800" dirty="0" smtClean="0">
                  <a:sym typeface="Symbol" panose="05050102010706020507" pitchFamily="18" charset="2"/>
                </a:endParaRPr>
              </a:p>
              <a:p>
                <a:pPr eaLnBrk="1" hangingPunct="1"/>
                <a:endParaRPr lang="en-US" sz="2800" dirty="0" smtClean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en-US" sz="2800" dirty="0" smtClean="0">
                    <a:sym typeface="Symbol" panose="05050102010706020507" pitchFamily="18" charset="2"/>
                  </a:rPr>
                  <a:t>The Logistic Equation has a Closed-Form Solution: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𝑥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1−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0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𝑡</m:t>
                            </m:r>
                          </m:sup>
                        </m:sSup>
                      </m:den>
                    </m:f>
                  </m:oMath>
                </a14:m>
                <a:endParaRPr lang="en-US" sz="2800" dirty="0" smtClean="0">
                  <a:sym typeface="Symbol" panose="05050102010706020507" pitchFamily="18" charset="2"/>
                </a:endParaRPr>
              </a:p>
              <a:p>
                <a:pPr eaLnBrk="1" hangingPunct="1"/>
                <a:endParaRPr lang="en-US" sz="2800" dirty="0" smtClean="0"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3584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0" y="788511"/>
                <a:ext cx="8229600" cy="4525963"/>
              </a:xfrm>
              <a:blipFill rotWithShape="0">
                <a:blip r:embed="rId3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849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019800" y="771113"/>
            <a:ext cx="3253073" cy="2134109"/>
            <a:chOff x="5491163" y="3200400"/>
            <a:chExt cx="3253073" cy="213410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55252" y="3200400"/>
              <a:ext cx="2721293" cy="163277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7602077" y="4725432"/>
                  <a:ext cx="1142159" cy="6090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2077" y="4725432"/>
                  <a:ext cx="1142159" cy="609077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5491163" y="3337767"/>
                  <a:ext cx="720390" cy="129204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1163" y="3337767"/>
                  <a:ext cx="720390" cy="1292045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5181600" y="3642441"/>
            <a:ext cx="4023582" cy="2377359"/>
            <a:chOff x="629841" y="3834608"/>
            <a:chExt cx="5003403" cy="2952147"/>
          </a:xfrm>
        </p:grpSpPr>
        <p:grpSp>
          <p:nvGrpSpPr>
            <p:cNvPr id="8" name="Group 7"/>
            <p:cNvGrpSpPr/>
            <p:nvPr/>
          </p:nvGrpSpPr>
          <p:grpSpPr>
            <a:xfrm>
              <a:off x="870744" y="3834608"/>
              <a:ext cx="4762500" cy="2952147"/>
              <a:chOff x="870744" y="3834608"/>
              <a:chExt cx="4762500" cy="295214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70744" y="3834608"/>
                <a:ext cx="4762500" cy="28575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/>
                  <p:cNvSpPr txBox="1"/>
                  <p:nvPr/>
                </p:nvSpPr>
                <p:spPr>
                  <a:xfrm>
                    <a:off x="3251994" y="6417423"/>
                    <a:ext cx="481806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" name="TextBox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51994" y="6417423"/>
                    <a:ext cx="481806" cy="369332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629841" y="4648200"/>
                  <a:ext cx="481806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841" y="4648200"/>
                  <a:ext cx="481806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b="-81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5848" name="Picture 4" descr="Biocomplexity Log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90004" y="3810480"/>
                <a:ext cx="5548796" cy="22579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&gt;1,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/>
                  <a:t>decreases exponentially to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000" dirty="0"/>
              </a:p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/>
                  <a:t>increases </a:t>
                </a:r>
                <a:r>
                  <a:rPr lang="en-US" sz="2000" dirty="0" err="1"/>
                  <a:t>sigmoidally</a:t>
                </a:r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000" dirty="0"/>
              </a:p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&lt;1,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/>
                  <a:t>increases exponentially to </a:t>
                </a:r>
                <a:r>
                  <a:rPr lang="en-US" sz="2000" dirty="0" smtClean="0"/>
                  <a:t>1</a:t>
                </a:r>
              </a:p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sz="2400" i="1" dirty="0" smtClean="0">
                    <a:latin typeface="Times New Roman" panose="02020603050405020304" pitchFamily="18" charset="0"/>
                  </a:rPr>
                  <a:t>So </a:t>
                </a:r>
                <a:r>
                  <a:rPr lang="en-US" sz="2400" dirty="0" smtClean="0">
                    <a:latin typeface="Times New Roman" panose="02020603050405020304" pitchFamily="18" charset="0"/>
                  </a:rPr>
                  <a:t>the</a:t>
                </a:r>
                <a:r>
                  <a:rPr lang="en-US" sz="2400" i="1" dirty="0" smtClean="0">
                    <a:latin typeface="Times New Roman" panose="02020603050405020304" pitchFamily="18" charset="0"/>
                  </a:rPr>
                  <a:t> unique steady state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2400" i="1" dirty="0">
                  <a:latin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4" y="3810480"/>
                <a:ext cx="5548796" cy="2257926"/>
              </a:xfrm>
              <a:prstGeom prst="rect">
                <a:avLst/>
              </a:prstGeom>
              <a:blipFill rotWithShape="0">
                <a:blip r:embed="rId16"/>
                <a:stretch>
                  <a:fillRect l="-1758" t="-1081" r="-549" b="-5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020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" y="-19494"/>
            <a:ext cx="9144000" cy="987869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Fixed Points of Logistic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134" name="Text Box 7"/>
              <p:cNvSpPr txBox="1">
                <a:spLocks noChangeArrowheads="1"/>
              </p:cNvSpPr>
              <p:nvPr/>
            </p:nvSpPr>
            <p:spPr bwMode="auto">
              <a:xfrm>
                <a:off x="153436" y="988693"/>
                <a:ext cx="5866522" cy="5436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𝑟𝑁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b="0" dirty="0" smtClean="0"/>
              </a:p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sz="2400" dirty="0" smtClean="0"/>
                  <a:t>Fixed Points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/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sz="2400" i="1" dirty="0" smtClean="0">
                  <a:latin typeface="Times New Roman" panose="020206030504050203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sz="2400" dirty="0">
                    <a:latin typeface="Times New Roman" panose="02020603050405020304" pitchFamily="18" charset="0"/>
                  </a:rPr>
                  <a:t>Need to evaluate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sz="2400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where</m:t>
                    </m:r>
                    <m:r>
                      <a:rPr lang="en-US" sz="2400" dirty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 err="1">
                        <a:latin typeface="Cambria Math" panose="02040503050406030204" pitchFamily="18" charset="0"/>
                      </a:rPr>
                      <m:t>𝑟𝑁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(1−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</a:rPr>
                  <a:t>) at</a:t>
                </a:r>
                <a:r>
                  <a:rPr lang="en-US" sz="2400" i="1" dirty="0">
                    <a:latin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sz="2400" i="1" dirty="0" smtClean="0">
                  <a:latin typeface="Times New Roman" panose="020206030504050203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𝑑𝑁</m:t>
                          </m:r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𝑟𝑁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2400" i="1" dirty="0"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𝑑𝑁</m:t>
                          </m:r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𝑟𝑁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i="1" dirty="0"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𝑟𝑁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sz="2400" i="1" dirty="0"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8134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3436" y="988693"/>
                <a:ext cx="5866522" cy="5436873"/>
              </a:xfrm>
              <a:prstGeom prst="rect">
                <a:avLst/>
              </a:prstGeom>
              <a:blipFill rotWithShape="0">
                <a:blip r:embed="rId3"/>
                <a:stretch>
                  <a:fillRect l="-15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142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3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5623560" y="884491"/>
            <a:ext cx="3253073" cy="2134109"/>
            <a:chOff x="5491163" y="3200400"/>
            <a:chExt cx="3253073" cy="213410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55252" y="3200400"/>
              <a:ext cx="2721293" cy="163277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7602077" y="4725432"/>
                  <a:ext cx="1142159" cy="6090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2077" y="4725432"/>
                  <a:ext cx="1142159" cy="609077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5491163" y="3337767"/>
                  <a:ext cx="720390" cy="129204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1163" y="3337767"/>
                  <a:ext cx="720390" cy="1292045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708218" y="3000184"/>
                <a:ext cx="216841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I have rescaled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 smtClean="0">
                    <a:solidFill>
                      <a:srgbClr val="0000CC"/>
                    </a:solidFill>
                  </a:rPr>
                  <a:t> by dividing by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 smtClean="0">
                    <a:solidFill>
                      <a:srgbClr val="0000CC"/>
                    </a:solidFill>
                  </a:rPr>
                  <a:t> in this graph to obtain the dimensionless variable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8218" y="3000184"/>
                <a:ext cx="2168415" cy="1477328"/>
              </a:xfrm>
              <a:prstGeom prst="rect">
                <a:avLst/>
              </a:prstGeom>
              <a:blipFill rotWithShape="0">
                <a:blip r:embed="rId18"/>
                <a:stretch>
                  <a:fillRect l="-2247" t="-2058" r="-3371" b="-5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704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" y="-19494"/>
            <a:ext cx="9144000" cy="987869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Fixed Points of Logistic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134" name="Text Box 7"/>
              <p:cNvSpPr txBox="1">
                <a:spLocks noChangeArrowheads="1"/>
              </p:cNvSpPr>
              <p:nvPr/>
            </p:nvSpPr>
            <p:spPr bwMode="auto">
              <a:xfrm>
                <a:off x="153436" y="988693"/>
                <a:ext cx="5866522" cy="5360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𝑟𝑁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b="0" dirty="0" smtClean="0"/>
              </a:p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sz="2400" dirty="0" smtClean="0"/>
                  <a:t>Fixed Points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/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sz="2400" i="1" dirty="0" smtClean="0">
                  <a:latin typeface="Times New Roman" panose="020206030504050203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𝑟𝑁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>
                  <a:buNone/>
                </a:pPr>
                <a:r>
                  <a:rPr lang="en-US" sz="2400" dirty="0" smtClean="0"/>
                  <a:t>So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&gt;0⇒</m:t>
                      </m:r>
                      <m:r>
                        <a:rPr lang="en-US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𝐮𝐧𝐬𝐭𝐚𝐛𝐥𝐞</m:t>
                      </m:r>
                    </m:oMath>
                  </m:oMathPara>
                </a14:m>
                <a:endParaRPr lang="en-US" sz="2400" b="1" dirty="0" smtClean="0"/>
              </a:p>
              <a:p>
                <a:pPr>
                  <a:buNone/>
                </a:pPr>
                <a:endParaRPr lang="en-US" sz="2400" dirty="0"/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𝑟𝐾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&lt;0⇒</m:t>
                      </m:r>
                      <m:r>
                        <a:rPr lang="en-US" sz="2400" b="1" i="0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𝐬𝐭𝐚𝐛𝐥𝐞</m:t>
                      </m:r>
                    </m:oMath>
                  </m:oMathPara>
                </a14:m>
                <a:endParaRPr lang="en-US" sz="2400" b="1" dirty="0"/>
              </a:p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sz="2400" i="1" dirty="0"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8134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3436" y="988693"/>
                <a:ext cx="5866522" cy="5360314"/>
              </a:xfrm>
              <a:prstGeom prst="rect">
                <a:avLst/>
              </a:prstGeom>
              <a:blipFill rotWithShape="0">
                <a:blip r:embed="rId3"/>
                <a:stretch>
                  <a:fillRect l="-15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142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3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5623560" y="884491"/>
            <a:ext cx="3253073" cy="2134109"/>
            <a:chOff x="5491163" y="3200400"/>
            <a:chExt cx="3253073" cy="213410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55252" y="3200400"/>
              <a:ext cx="2721293" cy="163277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7602077" y="4725432"/>
                  <a:ext cx="1142159" cy="6090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2077" y="4725432"/>
                  <a:ext cx="1142159" cy="609077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5491163" y="3337767"/>
                  <a:ext cx="720390" cy="129204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1163" y="3337767"/>
                  <a:ext cx="720390" cy="1292045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708218" y="3000184"/>
                <a:ext cx="216841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I have rescaled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 smtClean="0">
                    <a:solidFill>
                      <a:srgbClr val="0000CC"/>
                    </a:solidFill>
                  </a:rPr>
                  <a:t> by dividing by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 smtClean="0">
                    <a:solidFill>
                      <a:srgbClr val="0000CC"/>
                    </a:solidFill>
                  </a:rPr>
                  <a:t> in this graph to obtain the dimensionless variable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8218" y="3000184"/>
                <a:ext cx="2168415" cy="1477328"/>
              </a:xfrm>
              <a:prstGeom prst="rect">
                <a:avLst/>
              </a:prstGeom>
              <a:blipFill rotWithShape="0">
                <a:blip r:embed="rId18"/>
                <a:stretch>
                  <a:fillRect l="-2247" t="-2058" r="-3371" b="-5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49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In Class Exercise/Homework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229" name="Text Box 14"/>
              <p:cNvSpPr txBox="1">
                <a:spLocks noChangeArrowheads="1"/>
              </p:cNvSpPr>
              <p:nvPr/>
            </p:nvSpPr>
            <p:spPr bwMode="auto">
              <a:xfrm>
                <a:off x="152400" y="914400"/>
                <a:ext cx="6858000" cy="62983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𝑥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𝑡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𝑡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𝑡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pPr marL="457200" indent="-457200" eaLnBrk="1" hangingPunct="1">
                  <a:spcBef>
                    <a:spcPct val="50000"/>
                  </a:spcBef>
                  <a:buFontTx/>
                  <a:buAutoNum type="arabicParenR"/>
                </a:pPr>
                <a:r>
                  <a:rPr lang="en-US" sz="2000" dirty="0" smtClean="0"/>
                  <a:t>Reproduce the figure using the 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Parameter scan in pathway designer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:endParaRPr lang="en-US" sz="2000" dirty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2) Many biological models assume Logistic growth or a related form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A common form for autocatalysis is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(1−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What are the fixed points for this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? 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Repeat the parameter scan. How is it different?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3) Repeat the above 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)=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000" i="1" dirty="0">
                        <a:latin typeface="Cambria Math" panose="02040503050406030204" pitchFamily="18" charset="0"/>
                      </a:rPr>
                      <m:t>(1−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/>
                  <a:t>	</a:t>
                </a:r>
                <a:r>
                  <a:rPr lang="en-US" sz="2000" dirty="0" smtClean="0"/>
                  <a:t>What does this exercise tell you about the level of 	detail you need in a model?</a:t>
                </a:r>
                <a:endParaRPr lang="en-US" sz="2000" dirty="0"/>
              </a:p>
              <a:p>
                <a:pPr eaLnBrk="1" hangingPunct="1">
                  <a:spcBef>
                    <a:spcPct val="500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52229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914400"/>
                <a:ext cx="6858000" cy="6298391"/>
              </a:xfrm>
              <a:prstGeom prst="rect">
                <a:avLst/>
              </a:prstGeom>
              <a:blipFill rotWithShape="0">
                <a:blip r:embed="rId3"/>
                <a:stretch>
                  <a:fillRect l="-88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232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7241696" y="4071288"/>
            <a:ext cx="1308579" cy="1622761"/>
            <a:chOff x="7592361" y="673335"/>
            <a:chExt cx="1308579" cy="1622761"/>
          </a:xfrm>
        </p:grpSpPr>
        <p:grpSp>
          <p:nvGrpSpPr>
            <p:cNvPr id="20" name="Group 19"/>
            <p:cNvGrpSpPr/>
            <p:nvPr/>
          </p:nvGrpSpPr>
          <p:grpSpPr>
            <a:xfrm>
              <a:off x="7592361" y="939597"/>
              <a:ext cx="1308579" cy="1356499"/>
              <a:chOff x="7592361" y="939597"/>
              <a:chExt cx="1308579" cy="1356499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7592361" y="939597"/>
                <a:ext cx="1303778" cy="1356499"/>
                <a:chOff x="7592361" y="939597"/>
                <a:chExt cx="1303778" cy="1356499"/>
              </a:xfrm>
            </p:grpSpPr>
            <p:grpSp>
              <p:nvGrpSpPr>
                <p:cNvPr id="26" name="Group 25"/>
                <p:cNvGrpSpPr>
                  <a:grpSpLocks noChangeAspect="1"/>
                </p:cNvGrpSpPr>
                <p:nvPr/>
              </p:nvGrpSpPr>
              <p:grpSpPr>
                <a:xfrm>
                  <a:off x="7592361" y="939597"/>
                  <a:ext cx="1303778" cy="1356499"/>
                  <a:chOff x="7950571" y="3429000"/>
                  <a:chExt cx="772746" cy="803994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7950571" y="3429000"/>
                    <a:ext cx="772746" cy="528996"/>
                    <a:chOff x="7357872" y="3429000"/>
                    <a:chExt cx="772746" cy="528996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0" name="Oval 29"/>
                        <p:cNvSpPr/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" name="Oval 29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  <a:blipFill rotWithShape="0">
                          <a:blip r:embed="rId9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31" name="Freeform 30"/>
                    <p:cNvSpPr/>
                    <p:nvPr/>
                  </p:nvSpPr>
                  <p:spPr>
                    <a:xfrm flipH="1">
                      <a:off x="7772400" y="3429000"/>
                      <a:ext cx="358218" cy="528996"/>
                    </a:xfrm>
                    <a:custGeom>
                      <a:avLst/>
                      <a:gdLst>
                        <a:gd name="connsiteX0" fmla="*/ 358218 w 358218"/>
                        <a:gd name="connsiteY0" fmla="*/ 443525 h 528996"/>
                        <a:gd name="connsiteX1" fmla="*/ 84841 w 358218"/>
                        <a:gd name="connsiteY1" fmla="*/ 518939 h 528996"/>
                        <a:gd name="connsiteX2" fmla="*/ 0 w 358218"/>
                        <a:gd name="connsiteY2" fmla="*/ 245562 h 528996"/>
                        <a:gd name="connsiteX3" fmla="*/ 84841 w 358218"/>
                        <a:gd name="connsiteY3" fmla="*/ 9892 h 528996"/>
                        <a:gd name="connsiteX4" fmla="*/ 329938 w 358218"/>
                        <a:gd name="connsiteY4" fmla="*/ 66453 h 5289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8218" h="528996">
                          <a:moveTo>
                            <a:pt x="358218" y="443525"/>
                          </a:moveTo>
                          <a:cubicBezTo>
                            <a:pt x="251381" y="497729"/>
                            <a:pt x="144544" y="551933"/>
                            <a:pt x="84841" y="518939"/>
                          </a:cubicBezTo>
                          <a:cubicBezTo>
                            <a:pt x="25138" y="485945"/>
                            <a:pt x="0" y="330403"/>
                            <a:pt x="0" y="245562"/>
                          </a:cubicBezTo>
                          <a:cubicBezTo>
                            <a:pt x="0" y="160721"/>
                            <a:pt x="29851" y="39743"/>
                            <a:pt x="84841" y="9892"/>
                          </a:cubicBezTo>
                          <a:cubicBezTo>
                            <a:pt x="139831" y="-19959"/>
                            <a:pt x="234884" y="23247"/>
                            <a:pt x="329938" y="66453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  <a:headEnd type="none"/>
                      <a:tailEnd type="oval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9" name="Straight Arrow Connector 28"/>
                  <p:cNvCxnSpPr/>
                  <p:nvPr/>
                </p:nvCxnSpPr>
                <p:spPr>
                  <a:xfrm rot="5400000">
                    <a:off x="8074152" y="4077546"/>
                    <a:ext cx="310896" cy="0"/>
                  </a:xfrm>
                  <a:prstGeom prst="straightConnector1">
                    <a:avLst/>
                  </a:prstGeom>
                  <a:ln w="508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oMath>
                        </m:oMathPara>
                      </a14:m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7" name="TextBox 2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TextBox 2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1" name="Freeform 20"/>
            <p:cNvSpPr/>
            <p:nvPr/>
          </p:nvSpPr>
          <p:spPr>
            <a:xfrm>
              <a:off x="7612262" y="1669002"/>
              <a:ext cx="395396" cy="399572"/>
            </a:xfrm>
            <a:custGeom>
              <a:avLst/>
              <a:gdLst>
                <a:gd name="connsiteX0" fmla="*/ 84678 w 395396"/>
                <a:gd name="connsiteY0" fmla="*/ 0 h 399572"/>
                <a:gd name="connsiteX1" fmla="*/ 4779 w 395396"/>
                <a:gd name="connsiteY1" fmla="*/ 301841 h 399572"/>
                <a:gd name="connsiteX2" fmla="*/ 208965 w 395396"/>
                <a:gd name="connsiteY2" fmla="*/ 399495 h 399572"/>
                <a:gd name="connsiteX3" fmla="*/ 395396 w 395396"/>
                <a:gd name="connsiteY3" fmla="*/ 319596 h 399572"/>
                <a:gd name="connsiteX4" fmla="*/ 395396 w 395396"/>
                <a:gd name="connsiteY4" fmla="*/ 319596 h 39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396" h="399572">
                  <a:moveTo>
                    <a:pt x="84678" y="0"/>
                  </a:moveTo>
                  <a:cubicBezTo>
                    <a:pt x="34371" y="117629"/>
                    <a:pt x="-15935" y="235259"/>
                    <a:pt x="4779" y="301841"/>
                  </a:cubicBezTo>
                  <a:cubicBezTo>
                    <a:pt x="25493" y="368423"/>
                    <a:pt x="143862" y="396536"/>
                    <a:pt x="208965" y="399495"/>
                  </a:cubicBezTo>
                  <a:cubicBezTo>
                    <a:pt x="274068" y="402454"/>
                    <a:pt x="395396" y="319596"/>
                    <a:pt x="395396" y="319596"/>
                  </a:cubicBezTo>
                  <a:lnTo>
                    <a:pt x="395396" y="319596"/>
                  </a:lnTo>
                </a:path>
              </a:pathLst>
            </a:custGeom>
            <a:noFill/>
            <a:ln w="38100">
              <a:solidFill>
                <a:srgbClr val="00CC00"/>
              </a:solidFill>
              <a:prstDash val="sysDot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945515" y="673335"/>
              <a:ext cx="585926" cy="312086"/>
            </a:xfrm>
            <a:custGeom>
              <a:avLst/>
              <a:gdLst>
                <a:gd name="connsiteX0" fmla="*/ 0 w 585926"/>
                <a:gd name="connsiteY0" fmla="*/ 312086 h 312086"/>
                <a:gd name="connsiteX1" fmla="*/ 168675 w 585926"/>
                <a:gd name="connsiteY1" fmla="*/ 19123 h 312086"/>
                <a:gd name="connsiteX2" fmla="*/ 452761 w 585926"/>
                <a:gd name="connsiteY2" fmla="*/ 54634 h 312086"/>
                <a:gd name="connsiteX3" fmla="*/ 585926 w 585926"/>
                <a:gd name="connsiteY3" fmla="*/ 267698 h 31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5926" h="312086">
                  <a:moveTo>
                    <a:pt x="0" y="312086"/>
                  </a:moveTo>
                  <a:cubicBezTo>
                    <a:pt x="46607" y="187059"/>
                    <a:pt x="93215" y="62032"/>
                    <a:pt x="168675" y="19123"/>
                  </a:cubicBezTo>
                  <a:cubicBezTo>
                    <a:pt x="244135" y="-23786"/>
                    <a:pt x="383219" y="13205"/>
                    <a:pt x="452761" y="54634"/>
                  </a:cubicBezTo>
                  <a:cubicBezTo>
                    <a:pt x="522303" y="96063"/>
                    <a:pt x="554114" y="181880"/>
                    <a:pt x="585926" y="2676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8406025" y="886800"/>
              <a:ext cx="250832" cy="75149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38569" y="1143000"/>
            <a:ext cx="2205037" cy="248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82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In Class Exercise/Homework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229" name="Text Box 14"/>
              <p:cNvSpPr txBox="1">
                <a:spLocks noChangeArrowheads="1"/>
              </p:cNvSpPr>
              <p:nvPr/>
            </p:nvSpPr>
            <p:spPr bwMode="auto">
              <a:xfrm>
                <a:off x="152400" y="914400"/>
                <a:ext cx="7859052" cy="5632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2</a:t>
                </a:r>
                <a:r>
                  <a:rPr lang="en-US" sz="2000" dirty="0" smtClean="0"/>
                  <a:t>) Many biological models assume Logistic growth or a related form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A common form for autocatalysis is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(1−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What are the fixed points for this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? </a:t>
                </a:r>
                <a:endParaRPr lang="en-US" sz="200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={0,1}</m:t>
                      </m:r>
                    </m:oMath>
                  </m:oMathPara>
                </a14:m>
                <a:endParaRPr lang="en-US" sz="200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b="1" dirty="0" smtClean="0"/>
                  <a:t>Same fixed points </a:t>
                </a:r>
                <a:r>
                  <a:rPr lang="en-US" sz="2000" dirty="0" smtClean="0"/>
                  <a:t>as Logistic Equation</a:t>
                </a:r>
                <a:endParaRPr lang="en-US" sz="2000" dirty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What about stability?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−3</m:t>
                      </m:r>
                      <m:sSup>
                        <m:sSup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b="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So</a:t>
                </a:r>
                <a:endParaRPr lang="en-US" sz="2000" b="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×0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−3</m:t>
                      </m:r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×0</m:t>
                          </m:r>
                        </m:e>
                        <m:sup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=0⇒</m:t>
                      </m:r>
                    </m:oMath>
                  </m:oMathPara>
                </a14:m>
                <a:endParaRPr lang="en-US" sz="2000" b="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b="1" dirty="0" smtClean="0">
                    <a:solidFill>
                      <a:srgbClr val="FFC000"/>
                    </a:solidFill>
                  </a:rPr>
                  <a:t>0 is Marginally stable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−3</m:t>
                      </m:r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−1⇒</m:t>
                      </m:r>
                    </m:oMath>
                  </m:oMathPara>
                </a14:m>
                <a:endParaRPr lang="en-US" sz="2000" b="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</a:rPr>
                  <a:t>1 is Linearly stable</a:t>
                </a:r>
                <a:endParaRPr lang="en-US" sz="2000" b="1" dirty="0">
                  <a:solidFill>
                    <a:srgbClr val="00CC00"/>
                  </a:solidFill>
                </a:endParaRPr>
              </a:p>
              <a:p>
                <a:pPr eaLnBrk="1" hangingPunct="1">
                  <a:spcBef>
                    <a:spcPct val="50000"/>
                  </a:spcBef>
                  <a:buNone/>
                </a:pPr>
                <a:endParaRPr lang="en-US" sz="2000" dirty="0"/>
              </a:p>
            </p:txBody>
          </p:sp>
        </mc:Choice>
        <mc:Fallback>
          <p:sp>
            <p:nvSpPr>
              <p:cNvPr id="52229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914400"/>
                <a:ext cx="7859052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776" t="-43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232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7312060" y="3283208"/>
            <a:ext cx="1308579" cy="1622761"/>
            <a:chOff x="7592361" y="673335"/>
            <a:chExt cx="1308579" cy="1622761"/>
          </a:xfrm>
        </p:grpSpPr>
        <p:grpSp>
          <p:nvGrpSpPr>
            <p:cNvPr id="20" name="Group 19"/>
            <p:cNvGrpSpPr/>
            <p:nvPr/>
          </p:nvGrpSpPr>
          <p:grpSpPr>
            <a:xfrm>
              <a:off x="7592361" y="939597"/>
              <a:ext cx="1308579" cy="1356499"/>
              <a:chOff x="7592361" y="939597"/>
              <a:chExt cx="1308579" cy="1356499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7592361" y="939597"/>
                <a:ext cx="1303778" cy="1356499"/>
                <a:chOff x="7592361" y="939597"/>
                <a:chExt cx="1303778" cy="1356499"/>
              </a:xfrm>
            </p:grpSpPr>
            <p:grpSp>
              <p:nvGrpSpPr>
                <p:cNvPr id="26" name="Group 25"/>
                <p:cNvGrpSpPr>
                  <a:grpSpLocks noChangeAspect="1"/>
                </p:cNvGrpSpPr>
                <p:nvPr/>
              </p:nvGrpSpPr>
              <p:grpSpPr>
                <a:xfrm>
                  <a:off x="7592361" y="939597"/>
                  <a:ext cx="1303778" cy="1356499"/>
                  <a:chOff x="7950571" y="3429000"/>
                  <a:chExt cx="772746" cy="803994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7950571" y="3429000"/>
                    <a:ext cx="772746" cy="528996"/>
                    <a:chOff x="7357872" y="3429000"/>
                    <a:chExt cx="772746" cy="528996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0" name="Oval 29"/>
                        <p:cNvSpPr/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" name="Oval 29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  <a:blipFill rotWithShape="0">
                          <a:blip r:embed="rId9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31" name="Freeform 30"/>
                    <p:cNvSpPr/>
                    <p:nvPr/>
                  </p:nvSpPr>
                  <p:spPr>
                    <a:xfrm flipH="1">
                      <a:off x="7772400" y="3429000"/>
                      <a:ext cx="358218" cy="528996"/>
                    </a:xfrm>
                    <a:custGeom>
                      <a:avLst/>
                      <a:gdLst>
                        <a:gd name="connsiteX0" fmla="*/ 358218 w 358218"/>
                        <a:gd name="connsiteY0" fmla="*/ 443525 h 528996"/>
                        <a:gd name="connsiteX1" fmla="*/ 84841 w 358218"/>
                        <a:gd name="connsiteY1" fmla="*/ 518939 h 528996"/>
                        <a:gd name="connsiteX2" fmla="*/ 0 w 358218"/>
                        <a:gd name="connsiteY2" fmla="*/ 245562 h 528996"/>
                        <a:gd name="connsiteX3" fmla="*/ 84841 w 358218"/>
                        <a:gd name="connsiteY3" fmla="*/ 9892 h 528996"/>
                        <a:gd name="connsiteX4" fmla="*/ 329938 w 358218"/>
                        <a:gd name="connsiteY4" fmla="*/ 66453 h 5289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8218" h="528996">
                          <a:moveTo>
                            <a:pt x="358218" y="443525"/>
                          </a:moveTo>
                          <a:cubicBezTo>
                            <a:pt x="251381" y="497729"/>
                            <a:pt x="144544" y="551933"/>
                            <a:pt x="84841" y="518939"/>
                          </a:cubicBezTo>
                          <a:cubicBezTo>
                            <a:pt x="25138" y="485945"/>
                            <a:pt x="0" y="330403"/>
                            <a:pt x="0" y="245562"/>
                          </a:cubicBezTo>
                          <a:cubicBezTo>
                            <a:pt x="0" y="160721"/>
                            <a:pt x="29851" y="39743"/>
                            <a:pt x="84841" y="9892"/>
                          </a:cubicBezTo>
                          <a:cubicBezTo>
                            <a:pt x="139831" y="-19959"/>
                            <a:pt x="234884" y="23247"/>
                            <a:pt x="329938" y="66453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  <a:headEnd type="none"/>
                      <a:tailEnd type="oval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9" name="Straight Arrow Connector 28"/>
                  <p:cNvCxnSpPr/>
                  <p:nvPr/>
                </p:nvCxnSpPr>
                <p:spPr>
                  <a:xfrm rot="5400000">
                    <a:off x="8074152" y="4077546"/>
                    <a:ext cx="310896" cy="0"/>
                  </a:xfrm>
                  <a:prstGeom prst="straightConnector1">
                    <a:avLst/>
                  </a:prstGeom>
                  <a:ln w="508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oMath>
                        </m:oMathPara>
                      </a14:m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7" name="TextBox 2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TextBox 2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1" name="Freeform 20"/>
            <p:cNvSpPr/>
            <p:nvPr/>
          </p:nvSpPr>
          <p:spPr>
            <a:xfrm>
              <a:off x="7612262" y="1669002"/>
              <a:ext cx="395396" cy="399572"/>
            </a:xfrm>
            <a:custGeom>
              <a:avLst/>
              <a:gdLst>
                <a:gd name="connsiteX0" fmla="*/ 84678 w 395396"/>
                <a:gd name="connsiteY0" fmla="*/ 0 h 399572"/>
                <a:gd name="connsiteX1" fmla="*/ 4779 w 395396"/>
                <a:gd name="connsiteY1" fmla="*/ 301841 h 399572"/>
                <a:gd name="connsiteX2" fmla="*/ 208965 w 395396"/>
                <a:gd name="connsiteY2" fmla="*/ 399495 h 399572"/>
                <a:gd name="connsiteX3" fmla="*/ 395396 w 395396"/>
                <a:gd name="connsiteY3" fmla="*/ 319596 h 399572"/>
                <a:gd name="connsiteX4" fmla="*/ 395396 w 395396"/>
                <a:gd name="connsiteY4" fmla="*/ 319596 h 39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396" h="399572">
                  <a:moveTo>
                    <a:pt x="84678" y="0"/>
                  </a:moveTo>
                  <a:cubicBezTo>
                    <a:pt x="34371" y="117629"/>
                    <a:pt x="-15935" y="235259"/>
                    <a:pt x="4779" y="301841"/>
                  </a:cubicBezTo>
                  <a:cubicBezTo>
                    <a:pt x="25493" y="368423"/>
                    <a:pt x="143862" y="396536"/>
                    <a:pt x="208965" y="399495"/>
                  </a:cubicBezTo>
                  <a:cubicBezTo>
                    <a:pt x="274068" y="402454"/>
                    <a:pt x="395396" y="319596"/>
                    <a:pt x="395396" y="319596"/>
                  </a:cubicBezTo>
                  <a:lnTo>
                    <a:pt x="395396" y="319596"/>
                  </a:lnTo>
                </a:path>
              </a:pathLst>
            </a:custGeom>
            <a:noFill/>
            <a:ln w="38100">
              <a:solidFill>
                <a:srgbClr val="00CC00"/>
              </a:solidFill>
              <a:prstDash val="sysDot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945515" y="673335"/>
              <a:ext cx="585926" cy="312086"/>
            </a:xfrm>
            <a:custGeom>
              <a:avLst/>
              <a:gdLst>
                <a:gd name="connsiteX0" fmla="*/ 0 w 585926"/>
                <a:gd name="connsiteY0" fmla="*/ 312086 h 312086"/>
                <a:gd name="connsiteX1" fmla="*/ 168675 w 585926"/>
                <a:gd name="connsiteY1" fmla="*/ 19123 h 312086"/>
                <a:gd name="connsiteX2" fmla="*/ 452761 w 585926"/>
                <a:gd name="connsiteY2" fmla="*/ 54634 h 312086"/>
                <a:gd name="connsiteX3" fmla="*/ 585926 w 585926"/>
                <a:gd name="connsiteY3" fmla="*/ 267698 h 31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5926" h="312086">
                  <a:moveTo>
                    <a:pt x="0" y="312086"/>
                  </a:moveTo>
                  <a:cubicBezTo>
                    <a:pt x="46607" y="187059"/>
                    <a:pt x="93215" y="62032"/>
                    <a:pt x="168675" y="19123"/>
                  </a:cubicBezTo>
                  <a:cubicBezTo>
                    <a:pt x="244135" y="-23786"/>
                    <a:pt x="383219" y="13205"/>
                    <a:pt x="452761" y="54634"/>
                  </a:cubicBezTo>
                  <a:cubicBezTo>
                    <a:pt x="522303" y="96063"/>
                    <a:pt x="554114" y="181880"/>
                    <a:pt x="585926" y="2676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8406025" y="886800"/>
              <a:ext cx="250832" cy="75149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189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In Class Exercise/Homework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229" name="Text Box 14"/>
              <p:cNvSpPr txBox="1">
                <a:spLocks noChangeArrowheads="1"/>
              </p:cNvSpPr>
              <p:nvPr/>
            </p:nvSpPr>
            <p:spPr bwMode="auto">
              <a:xfrm>
                <a:off x="152400" y="914400"/>
                <a:ext cx="5410200" cy="3939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2</a:t>
                </a:r>
                <a:r>
                  <a:rPr lang="en-US" sz="2000" dirty="0" smtClean="0"/>
                  <a:t>)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)=</m:t>
                    </m:r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(1−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 smtClean="0"/>
                  <a:t>points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endParaRPr lang="en-US" sz="2000" b="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&gt;1 </m:t>
                    </m:r>
                  </m:oMath>
                </a14:m>
                <a:r>
                  <a:rPr lang="en-US" sz="2000" dirty="0" smtClean="0"/>
                  <a:t>decay to 1 similar to Logistic equation but a bit faster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/>
                  <a:t>F</a:t>
                </a:r>
                <a:r>
                  <a:rPr lang="en-US" sz="2000" dirty="0" smtClean="0"/>
                  <a:t>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0.5&lt;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1 </m:t>
                    </m:r>
                  </m:oMath>
                </a14:m>
                <a:r>
                  <a:rPr lang="en-US" sz="2000" dirty="0" smtClean="0"/>
                  <a:t>growth to </a:t>
                </a:r>
                <a:r>
                  <a:rPr lang="en-US" sz="2000" dirty="0"/>
                  <a:t>1 similar to Logistic equation but a bit </a:t>
                </a:r>
                <a:r>
                  <a:rPr lang="en-US" sz="2000" dirty="0" smtClean="0"/>
                  <a:t>faster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≪0.5 </m:t>
                    </m:r>
                  </m:oMath>
                </a14:m>
                <a:r>
                  <a:rPr lang="en-US" sz="2000" dirty="0" smtClean="0"/>
                  <a:t>growth is much slower than logistic equation, but still eventually reaches 1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i="1" dirty="0" smtClean="0"/>
                  <a:t>i.e.</a:t>
                </a:r>
                <a:r>
                  <a:rPr lang="en-US" sz="2000" dirty="0" smtClean="0"/>
                  <a:t> fixed point at 0 is still 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UNSTABLE</a:t>
                </a:r>
                <a:endParaRPr lang="en-US" sz="2000" b="1" dirty="0" smtClean="0">
                  <a:solidFill>
                    <a:srgbClr val="FF0000"/>
                  </a:solidFill>
                </a:endParaRPr>
              </a:p>
              <a:p>
                <a:pPr eaLnBrk="1" hangingPunct="1">
                  <a:spcBef>
                    <a:spcPct val="50000"/>
                  </a:spcBef>
                  <a:buNone/>
                </a:pPr>
                <a:endParaRPr lang="en-US" sz="2000" dirty="0"/>
              </a:p>
            </p:txBody>
          </p:sp>
        </mc:Choice>
        <mc:Fallback>
          <p:sp>
            <p:nvSpPr>
              <p:cNvPr id="52229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914400"/>
                <a:ext cx="5410200" cy="3939540"/>
              </a:xfrm>
              <a:prstGeom prst="rect">
                <a:avLst/>
              </a:prstGeom>
              <a:blipFill rotWithShape="0">
                <a:blip r:embed="rId3"/>
                <a:stretch>
                  <a:fillRect l="-1126" t="-61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232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7010400" y="1269496"/>
            <a:ext cx="1308579" cy="1622761"/>
            <a:chOff x="7592361" y="673335"/>
            <a:chExt cx="1308579" cy="1622761"/>
          </a:xfrm>
        </p:grpSpPr>
        <p:grpSp>
          <p:nvGrpSpPr>
            <p:cNvPr id="20" name="Group 19"/>
            <p:cNvGrpSpPr/>
            <p:nvPr/>
          </p:nvGrpSpPr>
          <p:grpSpPr>
            <a:xfrm>
              <a:off x="7592361" y="939597"/>
              <a:ext cx="1308579" cy="1356499"/>
              <a:chOff x="7592361" y="939597"/>
              <a:chExt cx="1308579" cy="1356499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7592361" y="939597"/>
                <a:ext cx="1303778" cy="1356499"/>
                <a:chOff x="7592361" y="939597"/>
                <a:chExt cx="1303778" cy="1356499"/>
              </a:xfrm>
            </p:grpSpPr>
            <p:grpSp>
              <p:nvGrpSpPr>
                <p:cNvPr id="26" name="Group 25"/>
                <p:cNvGrpSpPr>
                  <a:grpSpLocks noChangeAspect="1"/>
                </p:cNvGrpSpPr>
                <p:nvPr/>
              </p:nvGrpSpPr>
              <p:grpSpPr>
                <a:xfrm>
                  <a:off x="7592361" y="939597"/>
                  <a:ext cx="1303778" cy="1356499"/>
                  <a:chOff x="7950571" y="3429000"/>
                  <a:chExt cx="772746" cy="803994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7950571" y="3429000"/>
                    <a:ext cx="772746" cy="528996"/>
                    <a:chOff x="7357872" y="3429000"/>
                    <a:chExt cx="772746" cy="528996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0" name="Oval 29"/>
                        <p:cNvSpPr/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" name="Oval 29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  <a:blipFill rotWithShape="0">
                          <a:blip r:embed="rId9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31" name="Freeform 30"/>
                    <p:cNvSpPr/>
                    <p:nvPr/>
                  </p:nvSpPr>
                  <p:spPr>
                    <a:xfrm flipH="1">
                      <a:off x="7772400" y="3429000"/>
                      <a:ext cx="358218" cy="528996"/>
                    </a:xfrm>
                    <a:custGeom>
                      <a:avLst/>
                      <a:gdLst>
                        <a:gd name="connsiteX0" fmla="*/ 358218 w 358218"/>
                        <a:gd name="connsiteY0" fmla="*/ 443525 h 528996"/>
                        <a:gd name="connsiteX1" fmla="*/ 84841 w 358218"/>
                        <a:gd name="connsiteY1" fmla="*/ 518939 h 528996"/>
                        <a:gd name="connsiteX2" fmla="*/ 0 w 358218"/>
                        <a:gd name="connsiteY2" fmla="*/ 245562 h 528996"/>
                        <a:gd name="connsiteX3" fmla="*/ 84841 w 358218"/>
                        <a:gd name="connsiteY3" fmla="*/ 9892 h 528996"/>
                        <a:gd name="connsiteX4" fmla="*/ 329938 w 358218"/>
                        <a:gd name="connsiteY4" fmla="*/ 66453 h 5289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8218" h="528996">
                          <a:moveTo>
                            <a:pt x="358218" y="443525"/>
                          </a:moveTo>
                          <a:cubicBezTo>
                            <a:pt x="251381" y="497729"/>
                            <a:pt x="144544" y="551933"/>
                            <a:pt x="84841" y="518939"/>
                          </a:cubicBezTo>
                          <a:cubicBezTo>
                            <a:pt x="25138" y="485945"/>
                            <a:pt x="0" y="330403"/>
                            <a:pt x="0" y="245562"/>
                          </a:cubicBezTo>
                          <a:cubicBezTo>
                            <a:pt x="0" y="160721"/>
                            <a:pt x="29851" y="39743"/>
                            <a:pt x="84841" y="9892"/>
                          </a:cubicBezTo>
                          <a:cubicBezTo>
                            <a:pt x="139831" y="-19959"/>
                            <a:pt x="234884" y="23247"/>
                            <a:pt x="329938" y="66453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  <a:headEnd type="none"/>
                      <a:tailEnd type="oval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9" name="Straight Arrow Connector 28"/>
                  <p:cNvCxnSpPr/>
                  <p:nvPr/>
                </p:nvCxnSpPr>
                <p:spPr>
                  <a:xfrm rot="5400000">
                    <a:off x="8074152" y="4077546"/>
                    <a:ext cx="310896" cy="0"/>
                  </a:xfrm>
                  <a:prstGeom prst="straightConnector1">
                    <a:avLst/>
                  </a:prstGeom>
                  <a:ln w="508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oMath>
                        </m:oMathPara>
                      </a14:m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7" name="TextBox 2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TextBox 2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1" name="Freeform 20"/>
            <p:cNvSpPr/>
            <p:nvPr/>
          </p:nvSpPr>
          <p:spPr>
            <a:xfrm>
              <a:off x="7612262" y="1669002"/>
              <a:ext cx="395396" cy="399572"/>
            </a:xfrm>
            <a:custGeom>
              <a:avLst/>
              <a:gdLst>
                <a:gd name="connsiteX0" fmla="*/ 84678 w 395396"/>
                <a:gd name="connsiteY0" fmla="*/ 0 h 399572"/>
                <a:gd name="connsiteX1" fmla="*/ 4779 w 395396"/>
                <a:gd name="connsiteY1" fmla="*/ 301841 h 399572"/>
                <a:gd name="connsiteX2" fmla="*/ 208965 w 395396"/>
                <a:gd name="connsiteY2" fmla="*/ 399495 h 399572"/>
                <a:gd name="connsiteX3" fmla="*/ 395396 w 395396"/>
                <a:gd name="connsiteY3" fmla="*/ 319596 h 399572"/>
                <a:gd name="connsiteX4" fmla="*/ 395396 w 395396"/>
                <a:gd name="connsiteY4" fmla="*/ 319596 h 39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396" h="399572">
                  <a:moveTo>
                    <a:pt x="84678" y="0"/>
                  </a:moveTo>
                  <a:cubicBezTo>
                    <a:pt x="34371" y="117629"/>
                    <a:pt x="-15935" y="235259"/>
                    <a:pt x="4779" y="301841"/>
                  </a:cubicBezTo>
                  <a:cubicBezTo>
                    <a:pt x="25493" y="368423"/>
                    <a:pt x="143862" y="396536"/>
                    <a:pt x="208965" y="399495"/>
                  </a:cubicBezTo>
                  <a:cubicBezTo>
                    <a:pt x="274068" y="402454"/>
                    <a:pt x="395396" y="319596"/>
                    <a:pt x="395396" y="319596"/>
                  </a:cubicBezTo>
                  <a:lnTo>
                    <a:pt x="395396" y="319596"/>
                  </a:lnTo>
                </a:path>
              </a:pathLst>
            </a:custGeom>
            <a:noFill/>
            <a:ln w="38100">
              <a:solidFill>
                <a:srgbClr val="00CC00"/>
              </a:solidFill>
              <a:prstDash val="sysDot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945515" y="673335"/>
              <a:ext cx="585926" cy="312086"/>
            </a:xfrm>
            <a:custGeom>
              <a:avLst/>
              <a:gdLst>
                <a:gd name="connsiteX0" fmla="*/ 0 w 585926"/>
                <a:gd name="connsiteY0" fmla="*/ 312086 h 312086"/>
                <a:gd name="connsiteX1" fmla="*/ 168675 w 585926"/>
                <a:gd name="connsiteY1" fmla="*/ 19123 h 312086"/>
                <a:gd name="connsiteX2" fmla="*/ 452761 w 585926"/>
                <a:gd name="connsiteY2" fmla="*/ 54634 h 312086"/>
                <a:gd name="connsiteX3" fmla="*/ 585926 w 585926"/>
                <a:gd name="connsiteY3" fmla="*/ 267698 h 31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5926" h="312086">
                  <a:moveTo>
                    <a:pt x="0" y="312086"/>
                  </a:moveTo>
                  <a:cubicBezTo>
                    <a:pt x="46607" y="187059"/>
                    <a:pt x="93215" y="62032"/>
                    <a:pt x="168675" y="19123"/>
                  </a:cubicBezTo>
                  <a:cubicBezTo>
                    <a:pt x="244135" y="-23786"/>
                    <a:pt x="383219" y="13205"/>
                    <a:pt x="452761" y="54634"/>
                  </a:cubicBezTo>
                  <a:cubicBezTo>
                    <a:pt x="522303" y="96063"/>
                    <a:pt x="554114" y="181880"/>
                    <a:pt x="585926" y="2676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8406025" y="886800"/>
              <a:ext cx="250832" cy="75149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5257800" y="3097118"/>
            <a:ext cx="3589337" cy="353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9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In Class Exercise/Homework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229" name="Text Box 14"/>
              <p:cNvSpPr txBox="1">
                <a:spLocks noChangeArrowheads="1"/>
              </p:cNvSpPr>
              <p:nvPr/>
            </p:nvSpPr>
            <p:spPr bwMode="auto">
              <a:xfrm>
                <a:off x="152400" y="914400"/>
                <a:ext cx="7859052" cy="5290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2</a:t>
                </a:r>
                <a:r>
                  <a:rPr lang="en-US" sz="2000" dirty="0" smtClean="0"/>
                  <a:t>) </a:t>
                </a:r>
                <a:r>
                  <a:rPr lang="en-US" sz="2000" dirty="0" smtClean="0"/>
                  <a:t>What about </a:t>
                </a:r>
                <a:endParaRPr lang="en-US" sz="200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(1−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What are the fixed points for this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? </a:t>
                </a:r>
                <a:endParaRPr lang="en-US" sz="200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={0,1}</m:t>
                      </m:r>
                    </m:oMath>
                  </m:oMathPara>
                </a14:m>
                <a:endParaRPr lang="en-US" sz="200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b="1" dirty="0" smtClean="0"/>
                  <a:t>Same fixed points </a:t>
                </a:r>
                <a:r>
                  <a:rPr lang="en-US" sz="2000" dirty="0" smtClean="0"/>
                  <a:t>as Logistic equation</a:t>
                </a:r>
                <a:endParaRPr lang="en-US" sz="2000" dirty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What about stability?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=3</m:t>
                      </m:r>
                      <m:sSup>
                        <m:sSup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−4</m:t>
                      </m:r>
                      <m:sSup>
                        <m:sSup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000" b="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So</a:t>
                </a:r>
                <a:endParaRPr lang="en-US" sz="2000" b="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3×</m:t>
                      </m:r>
                      <m:sSup>
                        <m:sSup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×0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=0⇒</m:t>
                      </m:r>
                    </m:oMath>
                  </m:oMathPara>
                </a14:m>
                <a:endParaRPr lang="en-US" sz="2000" b="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b="1" dirty="0" smtClean="0">
                    <a:solidFill>
                      <a:srgbClr val="FFC000"/>
                    </a:solidFill>
                  </a:rPr>
                  <a:t>0 is Marginally stable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−1⇒</m:t>
                      </m:r>
                    </m:oMath>
                  </m:oMathPara>
                </a14:m>
                <a:endParaRPr lang="en-US" sz="2000" b="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</a:rPr>
                  <a:t>1 is Linearly stable</a:t>
                </a:r>
                <a:endParaRPr lang="en-US" sz="2000" b="1" dirty="0">
                  <a:solidFill>
                    <a:srgbClr val="00CC00"/>
                  </a:solidFill>
                </a:endParaRPr>
              </a:p>
              <a:p>
                <a:pPr eaLnBrk="1" hangingPunct="1">
                  <a:spcBef>
                    <a:spcPct val="50000"/>
                  </a:spcBef>
                  <a:buNone/>
                </a:pPr>
                <a:endParaRPr lang="en-US" sz="2000" dirty="0"/>
              </a:p>
            </p:txBody>
          </p:sp>
        </mc:Choice>
        <mc:Fallback>
          <p:sp>
            <p:nvSpPr>
              <p:cNvPr id="52229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914400"/>
                <a:ext cx="7859052" cy="5290872"/>
              </a:xfrm>
              <a:prstGeom prst="rect">
                <a:avLst/>
              </a:prstGeom>
              <a:blipFill rotWithShape="0">
                <a:blip r:embed="rId3"/>
                <a:stretch>
                  <a:fillRect l="-776" t="-46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232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7312060" y="3283208"/>
            <a:ext cx="1308579" cy="1622761"/>
            <a:chOff x="7592361" y="673335"/>
            <a:chExt cx="1308579" cy="1622761"/>
          </a:xfrm>
        </p:grpSpPr>
        <p:grpSp>
          <p:nvGrpSpPr>
            <p:cNvPr id="20" name="Group 19"/>
            <p:cNvGrpSpPr/>
            <p:nvPr/>
          </p:nvGrpSpPr>
          <p:grpSpPr>
            <a:xfrm>
              <a:off x="7592361" y="939597"/>
              <a:ext cx="1308579" cy="1356499"/>
              <a:chOff x="7592361" y="939597"/>
              <a:chExt cx="1308579" cy="1356499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7592361" y="939597"/>
                <a:ext cx="1303778" cy="1356499"/>
                <a:chOff x="7592361" y="939597"/>
                <a:chExt cx="1303778" cy="1356499"/>
              </a:xfrm>
            </p:grpSpPr>
            <p:grpSp>
              <p:nvGrpSpPr>
                <p:cNvPr id="26" name="Group 25"/>
                <p:cNvGrpSpPr>
                  <a:grpSpLocks noChangeAspect="1"/>
                </p:cNvGrpSpPr>
                <p:nvPr/>
              </p:nvGrpSpPr>
              <p:grpSpPr>
                <a:xfrm>
                  <a:off x="7592361" y="939597"/>
                  <a:ext cx="1303778" cy="1356499"/>
                  <a:chOff x="7950571" y="3429000"/>
                  <a:chExt cx="772746" cy="803994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7950571" y="3429000"/>
                    <a:ext cx="772746" cy="528996"/>
                    <a:chOff x="7357872" y="3429000"/>
                    <a:chExt cx="772746" cy="528996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0" name="Oval 29"/>
                        <p:cNvSpPr/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" name="Oval 29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  <a:blipFill rotWithShape="0">
                          <a:blip r:embed="rId9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31" name="Freeform 30"/>
                    <p:cNvSpPr/>
                    <p:nvPr/>
                  </p:nvSpPr>
                  <p:spPr>
                    <a:xfrm flipH="1">
                      <a:off x="7772400" y="3429000"/>
                      <a:ext cx="358218" cy="528996"/>
                    </a:xfrm>
                    <a:custGeom>
                      <a:avLst/>
                      <a:gdLst>
                        <a:gd name="connsiteX0" fmla="*/ 358218 w 358218"/>
                        <a:gd name="connsiteY0" fmla="*/ 443525 h 528996"/>
                        <a:gd name="connsiteX1" fmla="*/ 84841 w 358218"/>
                        <a:gd name="connsiteY1" fmla="*/ 518939 h 528996"/>
                        <a:gd name="connsiteX2" fmla="*/ 0 w 358218"/>
                        <a:gd name="connsiteY2" fmla="*/ 245562 h 528996"/>
                        <a:gd name="connsiteX3" fmla="*/ 84841 w 358218"/>
                        <a:gd name="connsiteY3" fmla="*/ 9892 h 528996"/>
                        <a:gd name="connsiteX4" fmla="*/ 329938 w 358218"/>
                        <a:gd name="connsiteY4" fmla="*/ 66453 h 5289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8218" h="528996">
                          <a:moveTo>
                            <a:pt x="358218" y="443525"/>
                          </a:moveTo>
                          <a:cubicBezTo>
                            <a:pt x="251381" y="497729"/>
                            <a:pt x="144544" y="551933"/>
                            <a:pt x="84841" y="518939"/>
                          </a:cubicBezTo>
                          <a:cubicBezTo>
                            <a:pt x="25138" y="485945"/>
                            <a:pt x="0" y="330403"/>
                            <a:pt x="0" y="245562"/>
                          </a:cubicBezTo>
                          <a:cubicBezTo>
                            <a:pt x="0" y="160721"/>
                            <a:pt x="29851" y="39743"/>
                            <a:pt x="84841" y="9892"/>
                          </a:cubicBezTo>
                          <a:cubicBezTo>
                            <a:pt x="139831" y="-19959"/>
                            <a:pt x="234884" y="23247"/>
                            <a:pt x="329938" y="66453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  <a:headEnd type="none"/>
                      <a:tailEnd type="oval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9" name="Straight Arrow Connector 28"/>
                  <p:cNvCxnSpPr/>
                  <p:nvPr/>
                </p:nvCxnSpPr>
                <p:spPr>
                  <a:xfrm rot="5400000">
                    <a:off x="8074152" y="4077546"/>
                    <a:ext cx="310896" cy="0"/>
                  </a:xfrm>
                  <a:prstGeom prst="straightConnector1">
                    <a:avLst/>
                  </a:prstGeom>
                  <a:ln w="508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oMath>
                        </m:oMathPara>
                      </a14:m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7" name="TextBox 2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TextBox 2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1" name="Freeform 20"/>
            <p:cNvSpPr/>
            <p:nvPr/>
          </p:nvSpPr>
          <p:spPr>
            <a:xfrm>
              <a:off x="7612262" y="1669002"/>
              <a:ext cx="395396" cy="399572"/>
            </a:xfrm>
            <a:custGeom>
              <a:avLst/>
              <a:gdLst>
                <a:gd name="connsiteX0" fmla="*/ 84678 w 395396"/>
                <a:gd name="connsiteY0" fmla="*/ 0 h 399572"/>
                <a:gd name="connsiteX1" fmla="*/ 4779 w 395396"/>
                <a:gd name="connsiteY1" fmla="*/ 301841 h 399572"/>
                <a:gd name="connsiteX2" fmla="*/ 208965 w 395396"/>
                <a:gd name="connsiteY2" fmla="*/ 399495 h 399572"/>
                <a:gd name="connsiteX3" fmla="*/ 395396 w 395396"/>
                <a:gd name="connsiteY3" fmla="*/ 319596 h 399572"/>
                <a:gd name="connsiteX4" fmla="*/ 395396 w 395396"/>
                <a:gd name="connsiteY4" fmla="*/ 319596 h 39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396" h="399572">
                  <a:moveTo>
                    <a:pt x="84678" y="0"/>
                  </a:moveTo>
                  <a:cubicBezTo>
                    <a:pt x="34371" y="117629"/>
                    <a:pt x="-15935" y="235259"/>
                    <a:pt x="4779" y="301841"/>
                  </a:cubicBezTo>
                  <a:cubicBezTo>
                    <a:pt x="25493" y="368423"/>
                    <a:pt x="143862" y="396536"/>
                    <a:pt x="208965" y="399495"/>
                  </a:cubicBezTo>
                  <a:cubicBezTo>
                    <a:pt x="274068" y="402454"/>
                    <a:pt x="395396" y="319596"/>
                    <a:pt x="395396" y="319596"/>
                  </a:cubicBezTo>
                  <a:lnTo>
                    <a:pt x="395396" y="319596"/>
                  </a:lnTo>
                </a:path>
              </a:pathLst>
            </a:custGeom>
            <a:noFill/>
            <a:ln w="38100">
              <a:solidFill>
                <a:srgbClr val="00CC00"/>
              </a:solidFill>
              <a:prstDash val="sysDot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945515" y="673335"/>
              <a:ext cx="585926" cy="312086"/>
            </a:xfrm>
            <a:custGeom>
              <a:avLst/>
              <a:gdLst>
                <a:gd name="connsiteX0" fmla="*/ 0 w 585926"/>
                <a:gd name="connsiteY0" fmla="*/ 312086 h 312086"/>
                <a:gd name="connsiteX1" fmla="*/ 168675 w 585926"/>
                <a:gd name="connsiteY1" fmla="*/ 19123 h 312086"/>
                <a:gd name="connsiteX2" fmla="*/ 452761 w 585926"/>
                <a:gd name="connsiteY2" fmla="*/ 54634 h 312086"/>
                <a:gd name="connsiteX3" fmla="*/ 585926 w 585926"/>
                <a:gd name="connsiteY3" fmla="*/ 267698 h 31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5926" h="312086">
                  <a:moveTo>
                    <a:pt x="0" y="312086"/>
                  </a:moveTo>
                  <a:cubicBezTo>
                    <a:pt x="46607" y="187059"/>
                    <a:pt x="93215" y="62032"/>
                    <a:pt x="168675" y="19123"/>
                  </a:cubicBezTo>
                  <a:cubicBezTo>
                    <a:pt x="244135" y="-23786"/>
                    <a:pt x="383219" y="13205"/>
                    <a:pt x="452761" y="54634"/>
                  </a:cubicBezTo>
                  <a:cubicBezTo>
                    <a:pt x="522303" y="96063"/>
                    <a:pt x="554114" y="181880"/>
                    <a:pt x="585926" y="2676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8406025" y="886800"/>
              <a:ext cx="250832" cy="75149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5361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In Class Exercise/Homework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229" name="Text Box 14"/>
              <p:cNvSpPr txBox="1">
                <a:spLocks noChangeArrowheads="1"/>
              </p:cNvSpPr>
              <p:nvPr/>
            </p:nvSpPr>
            <p:spPr bwMode="auto">
              <a:xfrm>
                <a:off x="152400" y="914400"/>
                <a:ext cx="5410200" cy="44012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2</a:t>
                </a:r>
                <a:r>
                  <a:rPr lang="en-US" sz="2000" dirty="0" smtClean="0"/>
                  <a:t>)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)=</m:t>
                    </m:r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(1−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 smtClean="0"/>
                  <a:t>points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endParaRPr lang="en-US" sz="2000" b="0" dirty="0" smtClean="0"/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&gt;1 </m:t>
                    </m:r>
                  </m:oMath>
                </a14:m>
                <a:r>
                  <a:rPr lang="en-US" sz="2000" dirty="0" smtClean="0"/>
                  <a:t>decay to 1 similar to Logistic equation but a bit faster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/>
                  <a:t>F</a:t>
                </a:r>
                <a:r>
                  <a:rPr lang="en-US" sz="2000" dirty="0" smtClean="0"/>
                  <a:t>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0.5&lt;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1 </m:t>
                    </m:r>
                  </m:oMath>
                </a14:m>
                <a:r>
                  <a:rPr lang="en-US" sz="2000" dirty="0" smtClean="0"/>
                  <a:t>growth to </a:t>
                </a:r>
                <a:r>
                  <a:rPr lang="en-US" sz="2000" dirty="0"/>
                  <a:t>1 similar to Logistic equation but a bit </a:t>
                </a:r>
                <a:r>
                  <a:rPr lang="en-US" sz="2000" dirty="0" smtClean="0"/>
                  <a:t>faster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≪0.5 </m:t>
                    </m:r>
                  </m:oMath>
                </a14:m>
                <a:r>
                  <a:rPr lang="en-US" sz="2000" dirty="0" smtClean="0"/>
                  <a:t>growth occurs and eventually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→1  </m:t>
                    </m:r>
                  </m:oMath>
                </a14:m>
                <a:r>
                  <a:rPr lang="en-US" sz="2000" i="1" dirty="0" smtClean="0"/>
                  <a:t>i.e.</a:t>
                </a:r>
                <a:r>
                  <a:rPr lang="en-US" sz="2000" dirty="0" smtClean="0"/>
                  <a:t> fixed point at 0 is still 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UNSTABLE</a:t>
                </a:r>
              </a:p>
              <a:p>
                <a:pPr eaLnBrk="1" hangingPunct="1">
                  <a:spcBef>
                    <a:spcPct val="50000"/>
                  </a:spcBef>
                  <a:buNone/>
                </a:pPr>
                <a:r>
                  <a:rPr lang="en-US" sz="2000" dirty="0" smtClean="0"/>
                  <a:t>However, for initially </a:t>
                </a:r>
                <a:r>
                  <a:rPr lang="en-US" sz="2000" dirty="0"/>
                  <a:t>very small values of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r>
                  <a:rPr lang="en-US" sz="2000" dirty="0" smtClean="0"/>
                  <a:t>, growth is </a:t>
                </a:r>
                <a:r>
                  <a:rPr lang="en-US" sz="2000" dirty="0"/>
                  <a:t>so much slower than logistic equation that </a:t>
                </a:r>
                <a:r>
                  <a:rPr lang="en-US" sz="2000" dirty="0" smtClean="0"/>
                  <a:t>might </a:t>
                </a:r>
                <a:r>
                  <a:rPr lang="en-US" sz="2000" dirty="0"/>
                  <a:t>not move away from 0 during the lifetime of an </a:t>
                </a:r>
                <a:r>
                  <a:rPr lang="en-US" sz="2000" dirty="0" smtClean="0"/>
                  <a:t>experiment</a:t>
                </a:r>
              </a:p>
            </p:txBody>
          </p:sp>
        </mc:Choice>
        <mc:Fallback>
          <p:sp>
            <p:nvSpPr>
              <p:cNvPr id="52229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914400"/>
                <a:ext cx="5410200" cy="4401205"/>
              </a:xfrm>
              <a:prstGeom prst="rect">
                <a:avLst/>
              </a:prstGeom>
              <a:blipFill rotWithShape="0">
                <a:blip r:embed="rId3"/>
                <a:stretch>
                  <a:fillRect l="-1126" t="-554" r="-1689" b="-166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232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7010400" y="1269496"/>
            <a:ext cx="1308579" cy="1622761"/>
            <a:chOff x="7592361" y="673335"/>
            <a:chExt cx="1308579" cy="1622761"/>
          </a:xfrm>
        </p:grpSpPr>
        <p:grpSp>
          <p:nvGrpSpPr>
            <p:cNvPr id="20" name="Group 19"/>
            <p:cNvGrpSpPr/>
            <p:nvPr/>
          </p:nvGrpSpPr>
          <p:grpSpPr>
            <a:xfrm>
              <a:off x="7592361" y="939597"/>
              <a:ext cx="1308579" cy="1356499"/>
              <a:chOff x="7592361" y="939597"/>
              <a:chExt cx="1308579" cy="1356499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7592361" y="939597"/>
                <a:ext cx="1303778" cy="1356499"/>
                <a:chOff x="7592361" y="939597"/>
                <a:chExt cx="1303778" cy="1356499"/>
              </a:xfrm>
            </p:grpSpPr>
            <p:grpSp>
              <p:nvGrpSpPr>
                <p:cNvPr id="26" name="Group 25"/>
                <p:cNvGrpSpPr>
                  <a:grpSpLocks noChangeAspect="1"/>
                </p:cNvGrpSpPr>
                <p:nvPr/>
              </p:nvGrpSpPr>
              <p:grpSpPr>
                <a:xfrm>
                  <a:off x="7592361" y="939597"/>
                  <a:ext cx="1303778" cy="1356499"/>
                  <a:chOff x="7950571" y="3429000"/>
                  <a:chExt cx="772746" cy="803994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7950571" y="3429000"/>
                    <a:ext cx="772746" cy="528996"/>
                    <a:chOff x="7357872" y="3429000"/>
                    <a:chExt cx="772746" cy="528996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0" name="Oval 29"/>
                        <p:cNvSpPr/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" name="Oval 29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  <a:blipFill rotWithShape="0">
                          <a:blip r:embed="rId9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31" name="Freeform 30"/>
                    <p:cNvSpPr/>
                    <p:nvPr/>
                  </p:nvSpPr>
                  <p:spPr>
                    <a:xfrm flipH="1">
                      <a:off x="7772400" y="3429000"/>
                      <a:ext cx="358218" cy="528996"/>
                    </a:xfrm>
                    <a:custGeom>
                      <a:avLst/>
                      <a:gdLst>
                        <a:gd name="connsiteX0" fmla="*/ 358218 w 358218"/>
                        <a:gd name="connsiteY0" fmla="*/ 443525 h 528996"/>
                        <a:gd name="connsiteX1" fmla="*/ 84841 w 358218"/>
                        <a:gd name="connsiteY1" fmla="*/ 518939 h 528996"/>
                        <a:gd name="connsiteX2" fmla="*/ 0 w 358218"/>
                        <a:gd name="connsiteY2" fmla="*/ 245562 h 528996"/>
                        <a:gd name="connsiteX3" fmla="*/ 84841 w 358218"/>
                        <a:gd name="connsiteY3" fmla="*/ 9892 h 528996"/>
                        <a:gd name="connsiteX4" fmla="*/ 329938 w 358218"/>
                        <a:gd name="connsiteY4" fmla="*/ 66453 h 5289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8218" h="528996">
                          <a:moveTo>
                            <a:pt x="358218" y="443525"/>
                          </a:moveTo>
                          <a:cubicBezTo>
                            <a:pt x="251381" y="497729"/>
                            <a:pt x="144544" y="551933"/>
                            <a:pt x="84841" y="518939"/>
                          </a:cubicBezTo>
                          <a:cubicBezTo>
                            <a:pt x="25138" y="485945"/>
                            <a:pt x="0" y="330403"/>
                            <a:pt x="0" y="245562"/>
                          </a:cubicBezTo>
                          <a:cubicBezTo>
                            <a:pt x="0" y="160721"/>
                            <a:pt x="29851" y="39743"/>
                            <a:pt x="84841" y="9892"/>
                          </a:cubicBezTo>
                          <a:cubicBezTo>
                            <a:pt x="139831" y="-19959"/>
                            <a:pt x="234884" y="23247"/>
                            <a:pt x="329938" y="66453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  <a:headEnd type="none"/>
                      <a:tailEnd type="oval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9" name="Straight Arrow Connector 28"/>
                  <p:cNvCxnSpPr/>
                  <p:nvPr/>
                </p:nvCxnSpPr>
                <p:spPr>
                  <a:xfrm rot="5400000">
                    <a:off x="8074152" y="4077546"/>
                    <a:ext cx="310896" cy="0"/>
                  </a:xfrm>
                  <a:prstGeom prst="straightConnector1">
                    <a:avLst/>
                  </a:prstGeom>
                  <a:ln w="508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oMath>
                        </m:oMathPara>
                      </a14:m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7" name="TextBox 2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TextBox 2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1" name="Freeform 20"/>
            <p:cNvSpPr/>
            <p:nvPr/>
          </p:nvSpPr>
          <p:spPr>
            <a:xfrm>
              <a:off x="7612262" y="1669002"/>
              <a:ext cx="395396" cy="399572"/>
            </a:xfrm>
            <a:custGeom>
              <a:avLst/>
              <a:gdLst>
                <a:gd name="connsiteX0" fmla="*/ 84678 w 395396"/>
                <a:gd name="connsiteY0" fmla="*/ 0 h 399572"/>
                <a:gd name="connsiteX1" fmla="*/ 4779 w 395396"/>
                <a:gd name="connsiteY1" fmla="*/ 301841 h 399572"/>
                <a:gd name="connsiteX2" fmla="*/ 208965 w 395396"/>
                <a:gd name="connsiteY2" fmla="*/ 399495 h 399572"/>
                <a:gd name="connsiteX3" fmla="*/ 395396 w 395396"/>
                <a:gd name="connsiteY3" fmla="*/ 319596 h 399572"/>
                <a:gd name="connsiteX4" fmla="*/ 395396 w 395396"/>
                <a:gd name="connsiteY4" fmla="*/ 319596 h 39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396" h="399572">
                  <a:moveTo>
                    <a:pt x="84678" y="0"/>
                  </a:moveTo>
                  <a:cubicBezTo>
                    <a:pt x="34371" y="117629"/>
                    <a:pt x="-15935" y="235259"/>
                    <a:pt x="4779" y="301841"/>
                  </a:cubicBezTo>
                  <a:cubicBezTo>
                    <a:pt x="25493" y="368423"/>
                    <a:pt x="143862" y="396536"/>
                    <a:pt x="208965" y="399495"/>
                  </a:cubicBezTo>
                  <a:cubicBezTo>
                    <a:pt x="274068" y="402454"/>
                    <a:pt x="395396" y="319596"/>
                    <a:pt x="395396" y="319596"/>
                  </a:cubicBezTo>
                  <a:lnTo>
                    <a:pt x="395396" y="319596"/>
                  </a:lnTo>
                </a:path>
              </a:pathLst>
            </a:custGeom>
            <a:noFill/>
            <a:ln w="38100">
              <a:solidFill>
                <a:srgbClr val="00CC00"/>
              </a:solidFill>
              <a:prstDash val="sysDot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945515" y="673335"/>
              <a:ext cx="585926" cy="312086"/>
            </a:xfrm>
            <a:custGeom>
              <a:avLst/>
              <a:gdLst>
                <a:gd name="connsiteX0" fmla="*/ 0 w 585926"/>
                <a:gd name="connsiteY0" fmla="*/ 312086 h 312086"/>
                <a:gd name="connsiteX1" fmla="*/ 168675 w 585926"/>
                <a:gd name="connsiteY1" fmla="*/ 19123 h 312086"/>
                <a:gd name="connsiteX2" fmla="*/ 452761 w 585926"/>
                <a:gd name="connsiteY2" fmla="*/ 54634 h 312086"/>
                <a:gd name="connsiteX3" fmla="*/ 585926 w 585926"/>
                <a:gd name="connsiteY3" fmla="*/ 267698 h 31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5926" h="312086">
                  <a:moveTo>
                    <a:pt x="0" y="312086"/>
                  </a:moveTo>
                  <a:cubicBezTo>
                    <a:pt x="46607" y="187059"/>
                    <a:pt x="93215" y="62032"/>
                    <a:pt x="168675" y="19123"/>
                  </a:cubicBezTo>
                  <a:cubicBezTo>
                    <a:pt x="244135" y="-23786"/>
                    <a:pt x="383219" y="13205"/>
                    <a:pt x="452761" y="54634"/>
                  </a:cubicBezTo>
                  <a:cubicBezTo>
                    <a:pt x="522303" y="96063"/>
                    <a:pt x="554114" y="181880"/>
                    <a:pt x="585926" y="2676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8406025" y="886800"/>
              <a:ext cx="250832" cy="75149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79752" y="3001471"/>
            <a:ext cx="3002851" cy="337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3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In Class Exercise/Homework</a:t>
            </a:r>
          </a:p>
        </p:txBody>
      </p:sp>
      <p:sp>
        <p:nvSpPr>
          <p:cNvPr id="52229" name="Text Box 14"/>
          <p:cNvSpPr txBox="1">
            <a:spLocks noChangeArrowheads="1"/>
          </p:cNvSpPr>
          <p:nvPr/>
        </p:nvSpPr>
        <p:spPr bwMode="auto">
          <a:xfrm>
            <a:off x="152400" y="914400"/>
            <a:ext cx="5410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sz="2000" dirty="0" smtClean="0"/>
              <a:t>Compare the three cases</a:t>
            </a:r>
            <a:endParaRPr lang="en-US" sz="2000" b="0" dirty="0" smtClean="0"/>
          </a:p>
        </p:txBody>
      </p:sp>
      <p:pic>
        <p:nvPicPr>
          <p:cNvPr id="52232" name="Picture 5" descr="redblackblocki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7010400" y="1269496"/>
            <a:ext cx="1308579" cy="1622761"/>
            <a:chOff x="7592361" y="673335"/>
            <a:chExt cx="1308579" cy="1622761"/>
          </a:xfrm>
        </p:grpSpPr>
        <p:grpSp>
          <p:nvGrpSpPr>
            <p:cNvPr id="20" name="Group 19"/>
            <p:cNvGrpSpPr/>
            <p:nvPr/>
          </p:nvGrpSpPr>
          <p:grpSpPr>
            <a:xfrm>
              <a:off x="7592361" y="939597"/>
              <a:ext cx="1308579" cy="1356499"/>
              <a:chOff x="7592361" y="939597"/>
              <a:chExt cx="1308579" cy="1356499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7592361" y="939597"/>
                <a:ext cx="1303778" cy="1356499"/>
                <a:chOff x="7592361" y="939597"/>
                <a:chExt cx="1303778" cy="1356499"/>
              </a:xfrm>
            </p:grpSpPr>
            <p:grpSp>
              <p:nvGrpSpPr>
                <p:cNvPr id="26" name="Group 25"/>
                <p:cNvGrpSpPr>
                  <a:grpSpLocks noChangeAspect="1"/>
                </p:cNvGrpSpPr>
                <p:nvPr/>
              </p:nvGrpSpPr>
              <p:grpSpPr>
                <a:xfrm>
                  <a:off x="7592361" y="939597"/>
                  <a:ext cx="1303778" cy="1356499"/>
                  <a:chOff x="7950571" y="3429000"/>
                  <a:chExt cx="772746" cy="803994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7950571" y="3429000"/>
                    <a:ext cx="772746" cy="528996"/>
                    <a:chOff x="7357872" y="3429000"/>
                    <a:chExt cx="772746" cy="528996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0" name="Oval 29"/>
                        <p:cNvSpPr/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" name="Oval 29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57872" y="3464898"/>
                          <a:ext cx="457200" cy="457200"/>
                        </a:xfrm>
                        <a:prstGeom prst="ellipse">
                          <a:avLst/>
                        </a:prstGeom>
                        <a:blipFill rotWithShape="0">
                          <a:blip r:embed="rId9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31" name="Freeform 30"/>
                    <p:cNvSpPr/>
                    <p:nvPr/>
                  </p:nvSpPr>
                  <p:spPr>
                    <a:xfrm flipH="1">
                      <a:off x="7772400" y="3429000"/>
                      <a:ext cx="358218" cy="528996"/>
                    </a:xfrm>
                    <a:custGeom>
                      <a:avLst/>
                      <a:gdLst>
                        <a:gd name="connsiteX0" fmla="*/ 358218 w 358218"/>
                        <a:gd name="connsiteY0" fmla="*/ 443525 h 528996"/>
                        <a:gd name="connsiteX1" fmla="*/ 84841 w 358218"/>
                        <a:gd name="connsiteY1" fmla="*/ 518939 h 528996"/>
                        <a:gd name="connsiteX2" fmla="*/ 0 w 358218"/>
                        <a:gd name="connsiteY2" fmla="*/ 245562 h 528996"/>
                        <a:gd name="connsiteX3" fmla="*/ 84841 w 358218"/>
                        <a:gd name="connsiteY3" fmla="*/ 9892 h 528996"/>
                        <a:gd name="connsiteX4" fmla="*/ 329938 w 358218"/>
                        <a:gd name="connsiteY4" fmla="*/ 66453 h 5289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8218" h="528996">
                          <a:moveTo>
                            <a:pt x="358218" y="443525"/>
                          </a:moveTo>
                          <a:cubicBezTo>
                            <a:pt x="251381" y="497729"/>
                            <a:pt x="144544" y="551933"/>
                            <a:pt x="84841" y="518939"/>
                          </a:cubicBezTo>
                          <a:cubicBezTo>
                            <a:pt x="25138" y="485945"/>
                            <a:pt x="0" y="330403"/>
                            <a:pt x="0" y="245562"/>
                          </a:cubicBezTo>
                          <a:cubicBezTo>
                            <a:pt x="0" y="160721"/>
                            <a:pt x="29851" y="39743"/>
                            <a:pt x="84841" y="9892"/>
                          </a:cubicBezTo>
                          <a:cubicBezTo>
                            <a:pt x="139831" y="-19959"/>
                            <a:pt x="234884" y="23247"/>
                            <a:pt x="329938" y="66453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CC"/>
                      </a:solidFill>
                      <a:headEnd type="none"/>
                      <a:tailEnd type="oval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9" name="Straight Arrow Connector 28"/>
                  <p:cNvCxnSpPr/>
                  <p:nvPr/>
                </p:nvCxnSpPr>
                <p:spPr>
                  <a:xfrm rot="5400000">
                    <a:off x="8074152" y="4077546"/>
                    <a:ext cx="310896" cy="0"/>
                  </a:xfrm>
                  <a:prstGeom prst="straightConnector1">
                    <a:avLst/>
                  </a:prstGeom>
                  <a:ln w="508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oMath>
                        </m:oMathPara>
                      </a14:m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7" name="TextBox 2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05929" y="1903765"/>
                      <a:ext cx="404671" cy="369332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00CC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TextBox 2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96269" y="1149830"/>
                    <a:ext cx="404671" cy="36933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1" name="Freeform 20"/>
            <p:cNvSpPr/>
            <p:nvPr/>
          </p:nvSpPr>
          <p:spPr>
            <a:xfrm>
              <a:off x="7612262" y="1669002"/>
              <a:ext cx="395396" cy="399572"/>
            </a:xfrm>
            <a:custGeom>
              <a:avLst/>
              <a:gdLst>
                <a:gd name="connsiteX0" fmla="*/ 84678 w 395396"/>
                <a:gd name="connsiteY0" fmla="*/ 0 h 399572"/>
                <a:gd name="connsiteX1" fmla="*/ 4779 w 395396"/>
                <a:gd name="connsiteY1" fmla="*/ 301841 h 399572"/>
                <a:gd name="connsiteX2" fmla="*/ 208965 w 395396"/>
                <a:gd name="connsiteY2" fmla="*/ 399495 h 399572"/>
                <a:gd name="connsiteX3" fmla="*/ 395396 w 395396"/>
                <a:gd name="connsiteY3" fmla="*/ 319596 h 399572"/>
                <a:gd name="connsiteX4" fmla="*/ 395396 w 395396"/>
                <a:gd name="connsiteY4" fmla="*/ 319596 h 39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396" h="399572">
                  <a:moveTo>
                    <a:pt x="84678" y="0"/>
                  </a:moveTo>
                  <a:cubicBezTo>
                    <a:pt x="34371" y="117629"/>
                    <a:pt x="-15935" y="235259"/>
                    <a:pt x="4779" y="301841"/>
                  </a:cubicBezTo>
                  <a:cubicBezTo>
                    <a:pt x="25493" y="368423"/>
                    <a:pt x="143862" y="396536"/>
                    <a:pt x="208965" y="399495"/>
                  </a:cubicBezTo>
                  <a:cubicBezTo>
                    <a:pt x="274068" y="402454"/>
                    <a:pt x="395396" y="319596"/>
                    <a:pt x="395396" y="319596"/>
                  </a:cubicBezTo>
                  <a:lnTo>
                    <a:pt x="395396" y="319596"/>
                  </a:lnTo>
                </a:path>
              </a:pathLst>
            </a:custGeom>
            <a:noFill/>
            <a:ln w="38100">
              <a:solidFill>
                <a:srgbClr val="00CC00"/>
              </a:solidFill>
              <a:prstDash val="sysDot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945515" y="673335"/>
              <a:ext cx="585926" cy="312086"/>
            </a:xfrm>
            <a:custGeom>
              <a:avLst/>
              <a:gdLst>
                <a:gd name="connsiteX0" fmla="*/ 0 w 585926"/>
                <a:gd name="connsiteY0" fmla="*/ 312086 h 312086"/>
                <a:gd name="connsiteX1" fmla="*/ 168675 w 585926"/>
                <a:gd name="connsiteY1" fmla="*/ 19123 h 312086"/>
                <a:gd name="connsiteX2" fmla="*/ 452761 w 585926"/>
                <a:gd name="connsiteY2" fmla="*/ 54634 h 312086"/>
                <a:gd name="connsiteX3" fmla="*/ 585926 w 585926"/>
                <a:gd name="connsiteY3" fmla="*/ 267698 h 31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5926" h="312086">
                  <a:moveTo>
                    <a:pt x="0" y="312086"/>
                  </a:moveTo>
                  <a:cubicBezTo>
                    <a:pt x="46607" y="187059"/>
                    <a:pt x="93215" y="62032"/>
                    <a:pt x="168675" y="19123"/>
                  </a:cubicBezTo>
                  <a:cubicBezTo>
                    <a:pt x="244135" y="-23786"/>
                    <a:pt x="383219" y="13205"/>
                    <a:pt x="452761" y="54634"/>
                  </a:cubicBezTo>
                  <a:cubicBezTo>
                    <a:pt x="522303" y="96063"/>
                    <a:pt x="554114" y="181880"/>
                    <a:pt x="585926" y="2676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8406025" y="886800"/>
              <a:ext cx="250832" cy="75149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1247439" y="1276250"/>
            <a:ext cx="4543774" cy="1919509"/>
          </a:xfrm>
          <a:prstGeom prst="rect">
            <a:avLst/>
          </a:prstGeom>
        </p:spPr>
      </p:pic>
      <p:pic>
        <p:nvPicPr>
          <p:cNvPr id="32" name="Picture 31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1122938" y="3019138"/>
            <a:ext cx="4712128" cy="19958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19200" y="4843500"/>
            <a:ext cx="4615866" cy="19789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3551720" y="5071897"/>
                <a:ext cx="20405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)=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(1−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1720" y="5071897"/>
                <a:ext cx="2040559" cy="369332"/>
              </a:xfrm>
              <a:prstGeom prst="rect">
                <a:avLst/>
              </a:prstGeom>
              <a:blipFill rotWithShape="0">
                <a:blip r:embed="rId15"/>
                <a:stretch>
                  <a:fillRect l="-898"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3551720" y="3244334"/>
                <a:ext cx="197643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 dirty="0">
                          <a:latin typeface="Cambria Math" panose="02040503050406030204" pitchFamily="18" charset="0"/>
                        </a:rPr>
                        <m:t>(1−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1720" y="3244334"/>
                <a:ext cx="1976438" cy="369332"/>
              </a:xfrm>
              <a:prstGeom prst="rect">
                <a:avLst/>
              </a:prstGeom>
              <a:blipFill rotWithShape="0">
                <a:blip r:embed="rId16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3575351" y="1441316"/>
                <a:ext cx="1927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(1−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5351" y="1441316"/>
                <a:ext cx="1927579" cy="369332"/>
              </a:xfrm>
              <a:prstGeom prst="rect">
                <a:avLst/>
              </a:prstGeom>
              <a:blipFill rotWithShape="0">
                <a:blip r:embed="rId17"/>
                <a:stretch>
                  <a:fillRect l="-949"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096000" y="3886200"/>
                <a:ext cx="289560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Qualitative and semi-quantitative behaviors similar, time scales and small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/>
                  <a:t> behaviors differ</a:t>
                </a:r>
              </a:p>
              <a:p>
                <a:r>
                  <a:rPr lang="en-US" dirty="0" smtClean="0"/>
                  <a:t>So for many purposes could use any of the three</a:t>
                </a:r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886200"/>
                <a:ext cx="2895600" cy="1754326"/>
              </a:xfrm>
              <a:prstGeom prst="rect">
                <a:avLst/>
              </a:prstGeom>
              <a:blipFill rotWithShape="0">
                <a:blip r:embed="rId18"/>
                <a:stretch>
                  <a:fillRect l="-1684" t="-2091" b="-45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079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Phase Portraits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27347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Idea: Describe Stability Behavior Graphically</a:t>
            </a:r>
          </a:p>
        </p:txBody>
      </p:sp>
      <p:pic>
        <p:nvPicPr>
          <p:cNvPr id="50180" name="Picture 5" descr="fig03_edi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92"/>
          <a:stretch>
            <a:fillRect/>
          </a:stretch>
        </p:blipFill>
        <p:spPr bwMode="auto">
          <a:xfrm rot="60000">
            <a:off x="1143000" y="1905000"/>
            <a:ext cx="6386513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Text Box 6"/>
          <p:cNvSpPr txBox="1">
            <a:spLocks noChangeArrowheads="1"/>
          </p:cNvSpPr>
          <p:nvPr/>
        </p:nvSpPr>
        <p:spPr bwMode="auto">
          <a:xfrm>
            <a:off x="5105400" y="2057400"/>
            <a:ext cx="3429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Arrows show direction of Flow</a:t>
            </a:r>
          </a:p>
        </p:txBody>
      </p:sp>
      <p:pic>
        <p:nvPicPr>
          <p:cNvPr id="50182" name="Picture 7" descr="fig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">
            <a:off x="1828800" y="4343400"/>
            <a:ext cx="67341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Text Box 8"/>
          <p:cNvSpPr txBox="1">
            <a:spLocks noChangeArrowheads="1"/>
          </p:cNvSpPr>
          <p:nvPr/>
        </p:nvSpPr>
        <p:spPr bwMode="auto">
          <a:xfrm>
            <a:off x="304800" y="41910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Generally:</a:t>
            </a:r>
          </a:p>
        </p:txBody>
      </p:sp>
      <p:sp>
        <p:nvSpPr>
          <p:cNvPr id="50184" name="Text Box 9"/>
          <p:cNvSpPr txBox="1">
            <a:spLocks noChangeArrowheads="1"/>
          </p:cNvSpPr>
          <p:nvPr/>
        </p:nvSpPr>
        <p:spPr bwMode="auto">
          <a:xfrm>
            <a:off x="2590800" y="3124200"/>
            <a:ext cx="381000" cy="366713"/>
          </a:xfrm>
          <a:prstGeom prst="rect">
            <a:avLst/>
          </a:prstGeom>
          <a:solidFill>
            <a:srgbClr val="FF00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85" name="Text Box 10"/>
          <p:cNvSpPr txBox="1">
            <a:spLocks noChangeArrowheads="1"/>
          </p:cNvSpPr>
          <p:nvPr/>
        </p:nvSpPr>
        <p:spPr bwMode="auto">
          <a:xfrm>
            <a:off x="4953000" y="3200400"/>
            <a:ext cx="381000" cy="366713"/>
          </a:xfrm>
          <a:prstGeom prst="rect">
            <a:avLst/>
          </a:prstGeom>
          <a:solidFill>
            <a:srgbClr val="00FF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86" name="Text Box 11"/>
          <p:cNvSpPr txBox="1">
            <a:spLocks noChangeArrowheads="1"/>
          </p:cNvSpPr>
          <p:nvPr/>
        </p:nvSpPr>
        <p:spPr bwMode="auto">
          <a:xfrm>
            <a:off x="3200400" y="5257800"/>
            <a:ext cx="381000" cy="366713"/>
          </a:xfrm>
          <a:prstGeom prst="rect">
            <a:avLst/>
          </a:prstGeom>
          <a:solidFill>
            <a:srgbClr val="FF00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87" name="Text Box 12"/>
          <p:cNvSpPr txBox="1">
            <a:spLocks noChangeArrowheads="1"/>
          </p:cNvSpPr>
          <p:nvPr/>
        </p:nvSpPr>
        <p:spPr bwMode="auto">
          <a:xfrm>
            <a:off x="4572000" y="5257800"/>
            <a:ext cx="304800" cy="366713"/>
          </a:xfrm>
          <a:prstGeom prst="rect">
            <a:avLst/>
          </a:prstGeom>
          <a:solidFill>
            <a:srgbClr val="FF00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88" name="Text Box 13"/>
          <p:cNvSpPr txBox="1">
            <a:spLocks noChangeArrowheads="1"/>
          </p:cNvSpPr>
          <p:nvPr/>
        </p:nvSpPr>
        <p:spPr bwMode="auto">
          <a:xfrm>
            <a:off x="6553200" y="5257800"/>
            <a:ext cx="304800" cy="366713"/>
          </a:xfrm>
          <a:prstGeom prst="rect">
            <a:avLst/>
          </a:prstGeom>
          <a:solidFill>
            <a:srgbClr val="FF00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89" name="Text Box 14"/>
          <p:cNvSpPr txBox="1">
            <a:spLocks noChangeArrowheads="1"/>
          </p:cNvSpPr>
          <p:nvPr/>
        </p:nvSpPr>
        <p:spPr bwMode="auto">
          <a:xfrm>
            <a:off x="5638800" y="5257800"/>
            <a:ext cx="381000" cy="366713"/>
          </a:xfrm>
          <a:prstGeom prst="rect">
            <a:avLst/>
          </a:prstGeom>
          <a:solidFill>
            <a:srgbClr val="00FF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90" name="Text Box 15"/>
          <p:cNvSpPr txBox="1">
            <a:spLocks noChangeArrowheads="1"/>
          </p:cNvSpPr>
          <p:nvPr/>
        </p:nvSpPr>
        <p:spPr bwMode="auto">
          <a:xfrm>
            <a:off x="3962400" y="5257800"/>
            <a:ext cx="381000" cy="366713"/>
          </a:xfrm>
          <a:prstGeom prst="rect">
            <a:avLst/>
          </a:prstGeom>
          <a:solidFill>
            <a:srgbClr val="00FF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50191" name="Text Box 16"/>
          <p:cNvSpPr txBox="1">
            <a:spLocks noChangeArrowheads="1"/>
          </p:cNvSpPr>
          <p:nvPr/>
        </p:nvSpPr>
        <p:spPr bwMode="auto">
          <a:xfrm>
            <a:off x="2514600" y="5257800"/>
            <a:ext cx="381000" cy="366713"/>
          </a:xfrm>
          <a:prstGeom prst="rect">
            <a:avLst/>
          </a:prstGeom>
          <a:solidFill>
            <a:srgbClr val="00FF0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pic>
        <p:nvPicPr>
          <p:cNvPr id="50192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93" name="Picture 5" descr="redblackblocki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61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8597" y="3295486"/>
            <a:ext cx="38338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/>
              <a:t>Select “Parameter Scanner” in the Menu to open the Parameter </a:t>
            </a:r>
            <a:r>
              <a:rPr lang="en-US" sz="2400" dirty="0" smtClean="0"/>
              <a:t>Scanner Plugin </a:t>
            </a:r>
            <a:r>
              <a:rPr lang="en-US" sz="2400" dirty="0"/>
              <a:t>window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769" y="3038074"/>
            <a:ext cx="5038978" cy="37039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</a:rPr>
              <a:t>Using Pathway Designer: Parameter Scanning</a:t>
            </a:r>
            <a:endParaRPr lang="en-US" sz="2800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966" y="762000"/>
                <a:ext cx="8484834" cy="28119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groupChr>
                    </m:oMath>
                  </m:oMathPara>
                </a14:m>
                <a:endParaRPr lang="en-US" sz="2400" b="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The “Plugins” Pulldown menu has some useful tools to explore the simulation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66" y="762000"/>
                <a:ext cx="8484834" cy="2811924"/>
              </a:xfrm>
              <a:prstGeom prst="rect">
                <a:avLst/>
              </a:prstGeom>
              <a:blipFill rotWithShape="0">
                <a:blip r:embed="rId3"/>
                <a:stretch>
                  <a:fillRect l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2035717"/>
            <a:ext cx="5943600" cy="97163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696200" y="2338047"/>
            <a:ext cx="546767" cy="243390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92070" y="1276565"/>
            <a:ext cx="1241530" cy="381000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9" idx="1"/>
            <a:endCxn id="11" idx="3"/>
          </p:cNvCxnSpPr>
          <p:nvPr/>
        </p:nvCxnSpPr>
        <p:spPr>
          <a:xfrm flipH="1" flipV="1">
            <a:off x="2133600" y="1467065"/>
            <a:ext cx="5562600" cy="992677"/>
          </a:xfrm>
          <a:prstGeom prst="straightConnector1">
            <a:avLst/>
          </a:prstGeom>
          <a:ln w="63500">
            <a:solidFill>
              <a:srgbClr val="00CC00">
                <a:alpha val="39000"/>
              </a:srgb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26266" y="3299555"/>
            <a:ext cx="1055334" cy="205645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447801" y="4068108"/>
            <a:ext cx="1524000" cy="421761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6" idx="1"/>
            <a:endCxn id="18" idx="3"/>
          </p:cNvCxnSpPr>
          <p:nvPr/>
        </p:nvCxnSpPr>
        <p:spPr>
          <a:xfrm flipH="1">
            <a:off x="2971801" y="3402378"/>
            <a:ext cx="1154465" cy="876611"/>
          </a:xfrm>
          <a:prstGeom prst="straightConnector1">
            <a:avLst/>
          </a:prstGeom>
          <a:ln w="63500">
            <a:solidFill>
              <a:srgbClr val="FF0000">
                <a:alpha val="39000"/>
              </a:srgb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01966" y="4420143"/>
            <a:ext cx="2084034" cy="421761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7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4361"/>
            <a:ext cx="9144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Steady States</a:t>
            </a:r>
            <a:endParaRPr lang="en-US" sz="3600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802263"/>
                <a:ext cx="8458200" cy="7260642"/>
              </a:xfr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What are the steady states of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l-GR" sz="24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mr>
                      <m:m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⇌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mr>
                      <m:m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mr>
                    </m:m>
                    <m:groupChr>
                      <m:groupChrPr>
                        <m:chr m:val="→"/>
                        <m:vertJc m:val="bot"/>
                        <m:ctrlPr>
                          <a:rPr lang="el-GR" sz="24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groupChr>
                  </m:oMath>
                </a14:m>
                <a:r>
                  <a:rPr lang="en-US" sz="2400" dirty="0" smtClean="0"/>
                  <a:t>?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400" b="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Set LHS to </a:t>
                </a:r>
                <a:r>
                  <a:rPr lang="en-US" sz="2400" dirty="0" smtClean="0"/>
                  <a:t>0 in second equation</a:t>
                </a:r>
                <a:endParaRPr lang="en-US" sz="24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Solve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/>
                  <a:t>in terms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/>
                  <a:t>in second equation</a:t>
                </a:r>
              </a:p>
              <a:p>
                <a:pPr marL="0" indent="0">
                  <a:buNone/>
                </a:pPr>
                <a:endParaRPr lang="en-US" sz="24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0=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24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b="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802263"/>
                <a:ext cx="8458200" cy="7260642"/>
              </a:xfrm>
              <a:blipFill rotWithShape="0">
                <a:blip r:embed="rId2"/>
                <a:stretch>
                  <a:fillRect l="-1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23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4361"/>
            <a:ext cx="9144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Steady States</a:t>
            </a:r>
            <a:endParaRPr lang="en-US" sz="3600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802263"/>
                <a:ext cx="8458200" cy="5382692"/>
              </a:xfr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What are the steady states of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l-GR" sz="24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mr>
                      <m:m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⇌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mr>
                      <m:m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mr>
                    </m:m>
                    <m:groupChr>
                      <m:groupChrPr>
                        <m:chr m:val="→"/>
                        <m:vertJc m:val="bot"/>
                        <m:ctrlPr>
                          <a:rPr lang="el-GR" sz="24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groupChr>
                  </m:oMath>
                </a14:m>
                <a:r>
                  <a:rPr lang="en-US" sz="2400" dirty="0" smtClean="0"/>
                  <a:t>?</a:t>
                </a:r>
                <a:endParaRPr lang="en-US" sz="24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⇒</m:t>
                      </m:r>
                      <m:borderBox>
                        <m:borderBox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</m:e>
                      </m:borderBox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Already an interesting result, since the equilibrium ratio of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/>
                  <a:t> is independent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b="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802263"/>
                <a:ext cx="8458200" cy="5382692"/>
              </a:xfrm>
              <a:blipFill rotWithShape="0">
                <a:blip r:embed="rId2"/>
                <a:stretch>
                  <a:fillRect l="-1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549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4361"/>
            <a:ext cx="9144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Steady States</a:t>
            </a:r>
            <a:endParaRPr lang="en-US" sz="3600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058" y="685800"/>
                <a:ext cx="9009884" cy="7062383"/>
              </a:xfr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What are the steady states of 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l-GR" sz="24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mr>
                      <m:m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⇌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mr>
                      <m:m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mr>
                    </m:m>
                    <m:groupChr>
                      <m:groupChrPr>
                        <m:chr m:val="→"/>
                        <m:vertJc m:val="bot"/>
                        <m:ctrlPr>
                          <a:rPr lang="el-GR" sz="24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groupChr>
                  </m:oMath>
                </a14:m>
                <a:r>
                  <a:rPr lang="en-US" sz="2400" dirty="0" smtClean="0"/>
                  <a:t>?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Set </a:t>
                </a:r>
                <a:r>
                  <a:rPr lang="en-US" sz="2400" dirty="0" smtClean="0"/>
                  <a:t>LHS to </a:t>
                </a:r>
                <a:r>
                  <a:rPr lang="en-US" sz="2400" dirty="0" smtClean="0"/>
                  <a:t>0 in first equation</a:t>
                </a:r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Insert value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/>
                  <a:t>in first equation and solve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0=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24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sub>
                                      </m:s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058" y="685800"/>
                <a:ext cx="9009884" cy="7062383"/>
              </a:xfrm>
              <a:blipFill rotWithShape="0">
                <a:blip r:embed="rId2"/>
                <a:stretch>
                  <a:fillRect l="-1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667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4361"/>
            <a:ext cx="9144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Steady States</a:t>
            </a:r>
            <a:endParaRPr lang="en-US" sz="3600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916" y="802263"/>
                <a:ext cx="9009884" cy="5077159"/>
              </a:xfr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What are the steady states of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l-GR" sz="24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mr>
                      <m:m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⇌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mr>
                      <m:m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mr>
                    </m:m>
                    <m:groupChr>
                      <m:groupChrPr>
                        <m:chr m:val="→"/>
                        <m:vertJc m:val="bot"/>
                        <m:ctrlPr>
                          <a:rPr lang="el-GR" sz="24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groupChr>
                  </m:oMath>
                </a14:m>
                <a:r>
                  <a:rPr lang="en-US" sz="2400" dirty="0" smtClean="0"/>
                  <a:t>?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Rearrange a bit</a:t>
                </a:r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Simplify 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916" y="802263"/>
                <a:ext cx="9009884" cy="5077159"/>
              </a:xfrm>
              <a:blipFill rotWithShape="0">
                <a:blip r:embed="rId2"/>
                <a:stretch>
                  <a:fillRect l="-1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065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4361"/>
            <a:ext cx="9144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Steady States</a:t>
            </a:r>
            <a:endParaRPr lang="en-US" sz="3600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916" y="802263"/>
                <a:ext cx="9009884" cy="5011628"/>
              </a:xfr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What are the steady states of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l-GR" sz="24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mr>
                      <m:m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⇌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mr>
                      <m:m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mr>
                    </m:m>
                    <m:groupChr>
                      <m:groupChrPr>
                        <m:chr m:val="→"/>
                        <m:vertJc m:val="bot"/>
                        <m:ctrlPr>
                          <a:rPr lang="el-GR" sz="24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groupChr>
                  </m:oMath>
                </a14:m>
                <a:r>
                  <a:rPr lang="en-US" sz="2400" dirty="0" smtClean="0"/>
                  <a:t>?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Simplify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916" y="802263"/>
                <a:ext cx="9009884" cy="5011628"/>
              </a:xfrm>
              <a:blipFill rotWithShape="0">
                <a:blip r:embed="rId2"/>
                <a:stretch>
                  <a:fillRect l="-1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495800" y="3256806"/>
            <a:ext cx="762000" cy="35242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6172200" y="2743200"/>
            <a:ext cx="762000" cy="35242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648200" y="2783464"/>
            <a:ext cx="457200" cy="352426"/>
          </a:xfrm>
          <a:prstGeom prst="straightConnector1">
            <a:avLst/>
          </a:prstGeom>
          <a:ln w="508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204012" y="3256805"/>
            <a:ext cx="457200" cy="352426"/>
          </a:xfrm>
          <a:prstGeom prst="straightConnector1">
            <a:avLst/>
          </a:prstGeom>
          <a:ln w="508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9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4361"/>
            <a:ext cx="9144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In Class Exercise</a:t>
            </a:r>
            <a:endParaRPr lang="en-US" sz="3600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916" y="802263"/>
                <a:ext cx="9009884" cy="6343211"/>
              </a:xfr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We solved the steady states of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l-GR" sz="24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mr>
                      <m:m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⇌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mr>
                      <m:m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mr>
                    </m:m>
                    <m:groupChr>
                      <m:groupChrPr>
                        <m:chr m:val="→"/>
                        <m:vertJc m:val="bot"/>
                        <m:ctrlPr>
                          <a:rPr lang="el-GR" sz="24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groupChr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Note that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/>
                  <a:t> is independent of the rate constants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2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400" dirty="0" smtClean="0"/>
                  <a:t> so an experiment couldn’t learn anything about these by measuring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 smtClean="0"/>
                  <a:t>Use </a:t>
                </a:r>
                <a:r>
                  <a:rPr lang="en-US" sz="2400" dirty="0" smtClean="0"/>
                  <a:t>the parameter scanner to see if this set of equations agrees with what you observe!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Is the steady state stable?</a:t>
                </a: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916" y="802263"/>
                <a:ext cx="9009884" cy="6343211"/>
              </a:xfrm>
              <a:blipFill rotWithShape="0">
                <a:blip r:embed="rId2"/>
                <a:stretch>
                  <a:fillRect l="-1083" r="-19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60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4361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Chemical Equilibrium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916" y="802263"/>
                <a:ext cx="9009884" cy="685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Consider the reversible mass-action reaction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⇌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No matter what your initial values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 smtClean="0"/>
                  <a:t>your time series will look like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916" y="802263"/>
                <a:ext cx="9009884" cy="685800"/>
              </a:xfrm>
              <a:blipFill rotWithShape="0">
                <a:blip r:embed="rId2"/>
                <a:stretch>
                  <a:fillRect l="-1759" t="-11607" b="-382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5" y="3810000"/>
            <a:ext cx="4437884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57915" y="3931384"/>
                <a:ext cx="4477569" cy="2438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 smtClean="0"/>
                  <a:t>At long times, the concentrations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tend to reach steady values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All of the examples in class today have reached steady values </a:t>
                </a:r>
                <a:endParaRPr lang="en-US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5" y="3931384"/>
                <a:ext cx="4477569" cy="2438400"/>
              </a:xfrm>
              <a:prstGeom prst="rect">
                <a:avLst/>
              </a:prstGeom>
              <a:blipFill rotWithShape="0">
                <a:blip r:embed="rId4"/>
                <a:stretch>
                  <a:fillRect l="-2316" t="-5250" b="-3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572000" y="6369784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Courtesy of Herbert </a:t>
            </a:r>
            <a:r>
              <a:rPr lang="en-US" dirty="0" err="1" smtClean="0"/>
              <a:t>Sauro</a:t>
            </a:r>
            <a:endParaRPr lang="en-US" dirty="0"/>
          </a:p>
        </p:txBody>
      </p:sp>
      <p:pic>
        <p:nvPicPr>
          <p:cNvPr id="8" name="Picture 7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redblackblocki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61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4361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Chemical Equilibrium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916" y="802263"/>
                <a:ext cx="9009884" cy="685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Consider the reversible mass-action reaction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⇌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b="1" dirty="0" smtClean="0"/>
                  <a:t>If there is no source of material </a:t>
                </a:r>
                <a:r>
                  <a:rPr lang="en-US" dirty="0" smtClean="0"/>
                  <a:t>into the reaction (no arrow of form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), the steady-state values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𝑒𝑞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=∞</m:t>
                            </m:r>
                          </m:e>
                        </m:d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𝑒𝑞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=∞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are those of </a:t>
                </a:r>
                <a:r>
                  <a:rPr lang="en-US" b="1" dirty="0" smtClean="0"/>
                  <a:t>Chemical Equilibrium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916" y="802263"/>
                <a:ext cx="9009884" cy="685800"/>
              </a:xfrm>
              <a:blipFill rotWithShape="0">
                <a:blip r:embed="rId2"/>
                <a:stretch>
                  <a:fillRect l="-1759" t="-11607" r="-1218" b="-67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82226"/>
            <a:ext cx="3105969" cy="183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0" y="6369784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Courtesy of Herbert </a:t>
            </a:r>
            <a:r>
              <a:rPr lang="en-US" dirty="0" err="1" smtClean="0"/>
              <a:t>Sauro</a:t>
            </a:r>
            <a:endParaRPr lang="en-US" dirty="0"/>
          </a:p>
        </p:txBody>
      </p:sp>
      <p:pic>
        <p:nvPicPr>
          <p:cNvPr id="6" name="Picture 5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558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4361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Chemical Equilibrium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916" y="802263"/>
                <a:ext cx="9009884" cy="685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Consider the reversible mass-action reaction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⇌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For a particular </a:t>
                </a:r>
                <a:r>
                  <a:rPr lang="en-US" dirty="0" smtClean="0"/>
                  <a:t>reaction at equilibrium, </a:t>
                </a:r>
                <a:r>
                  <a:rPr lang="en-US" dirty="0"/>
                  <a:t>the ratio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𝑒𝑞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𝑒𝑞</m:t>
                            </m:r>
                          </m:sub>
                        </m:sSub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has a unique value </a:t>
                </a:r>
                <a:r>
                  <a:rPr lang="en-US" dirty="0" smtClean="0"/>
                  <a:t>(for constant </a:t>
                </a:r>
                <a:r>
                  <a:rPr lang="en-US" dirty="0"/>
                  <a:t>temperature, </a:t>
                </a:r>
                <a:r>
                  <a:rPr lang="en-US" dirty="0" smtClean="0"/>
                  <a:t>pressure, </a:t>
                </a:r>
                <a:r>
                  <a:rPr lang="en-US" i="1" dirty="0" err="1"/>
                  <a:t>etc</a:t>
                </a:r>
                <a:r>
                  <a:rPr lang="en-US" dirty="0"/>
                  <a:t>) called the </a:t>
                </a:r>
                <a:r>
                  <a:rPr lang="en-US" b="1" dirty="0"/>
                  <a:t>equilibrium </a:t>
                </a:r>
                <a:r>
                  <a:rPr lang="en-US" b="1" dirty="0" smtClean="0"/>
                  <a:t>constant</a:t>
                </a:r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b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𝒆𝒒</m:t>
                          </m:r>
                        </m:sub>
                      </m:sSub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dirty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b="1" i="1" dirty="0">
                                  <a:latin typeface="Cambria Math" panose="02040503050406030204" pitchFamily="18" charset="0"/>
                                </a:rPr>
                                <m:t>𝒆𝒒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dirty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n-US" b="1" i="1" dirty="0">
                                  <a:latin typeface="Cambria Math" panose="02040503050406030204" pitchFamily="18" charset="0"/>
                                </a:rPr>
                                <m:t>𝒆𝒒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916" y="802263"/>
                <a:ext cx="9009884" cy="685800"/>
              </a:xfrm>
              <a:blipFill rotWithShape="0">
                <a:blip r:embed="rId2"/>
                <a:stretch>
                  <a:fillRect l="-1759" t="-11607" r="-2436" b="-7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82226"/>
            <a:ext cx="3105969" cy="183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51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4361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Chemical Equilibrium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802263"/>
                <a:ext cx="6705600" cy="685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We reach </a:t>
                </a:r>
                <a:r>
                  <a:rPr lang="en-US" b="1" dirty="0" smtClean="0"/>
                  <a:t>chemical equilibrium </a:t>
                </a:r>
                <a:r>
                  <a:rPr lang="en-US" dirty="0" smtClean="0"/>
                  <a:t>when the </a:t>
                </a:r>
                <a:r>
                  <a:rPr lang="en-US" b="1" dirty="0" smtClean="0"/>
                  <a:t>forward and reverse rates of the reaction balance:</a:t>
                </a:r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For mass-action kinetics,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So chemical equilibrium</a:t>
                </a: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den>
                      </m:f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dirty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dirty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dirty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den>
                      </m:f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b="1" dirty="0" smtClean="0"/>
                  <a:t>If there is no source of material </a:t>
                </a:r>
                <a:r>
                  <a:rPr lang="en-US" dirty="0" smtClean="0"/>
                  <a:t>into the reaction (no arrow of form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brk m:alnAt="2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groupCh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), the steady-state values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𝑒𝑞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=∞</m:t>
                            </m:r>
                          </m:e>
                        </m:d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𝑒𝑞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=∞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are those of </a:t>
                </a:r>
                <a:r>
                  <a:rPr lang="en-US" b="1" dirty="0" smtClean="0"/>
                  <a:t>Chemical Equilibrium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802263"/>
                <a:ext cx="6705600" cy="685800"/>
              </a:xfrm>
              <a:blipFill rotWithShape="0">
                <a:blip r:embed="rId2"/>
                <a:stretch>
                  <a:fillRect l="-2273" t="-11607" r="-818" b="-157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010400" y="802263"/>
                <a:ext cx="1929374" cy="13859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𝐴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brk m:alnAt="7"/>
                                  </m:r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d>
                          </m:e>
                        </m:mr>
                        <m:m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⇌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0" y="802263"/>
                <a:ext cx="1929374" cy="13859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675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878" y="1447800"/>
            <a:ext cx="3390900" cy="52292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967" y="762000"/>
                <a:ext cx="4522434" cy="31812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groupCh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r>
                  <a:rPr lang="en-US" sz="2400" dirty="0" smtClean="0"/>
                  <a:t>In a more complex model, you may have multiple variables you can plot. Select them using the “Change what to Plot” button</a:t>
                </a: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67" y="762000"/>
                <a:ext cx="4522434" cy="3181255"/>
              </a:xfrm>
              <a:prstGeom prst="rect">
                <a:avLst/>
              </a:prstGeom>
              <a:blipFill rotWithShape="0">
                <a:blip r:embed="rId3"/>
                <a:stretch>
                  <a:fillRect l="-2022" r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Using Pathway Designer: Changing Parameters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562600" y="1676400"/>
            <a:ext cx="1676400" cy="381000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62000" y="2743200"/>
            <a:ext cx="3048000" cy="414594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>
            <a:stCxn id="24" idx="1"/>
            <a:endCxn id="25" idx="3"/>
          </p:cNvCxnSpPr>
          <p:nvPr/>
        </p:nvCxnSpPr>
        <p:spPr>
          <a:xfrm flipH="1">
            <a:off x="3810000" y="1866900"/>
            <a:ext cx="1752600" cy="1083597"/>
          </a:xfrm>
          <a:prstGeom prst="straightConnector1">
            <a:avLst/>
          </a:prstGeom>
          <a:ln w="63500">
            <a:solidFill>
              <a:srgbClr val="FF0000">
                <a:alpha val="39000"/>
              </a:srgb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169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815223"/>
                <a:ext cx="8458199" cy="6339108"/>
              </a:xfrm>
            </p:spPr>
            <p:txBody>
              <a:bodyPr wrap="square">
                <a:spAutoFit/>
              </a:bodyPr>
              <a:lstStyle/>
              <a:p>
                <a:r>
                  <a:rPr lang="en-US" sz="3000" dirty="0" smtClean="0"/>
                  <a:t>For a reversible reaction of the form:</a:t>
                </a:r>
              </a:p>
              <a:p>
                <a:endParaRPr lang="en-US" sz="3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𝑎𝐴</m:t>
                      </m:r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𝑏𝐵</m:t>
                      </m:r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𝐴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⇌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</m:m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𝑝𝑃</m:t>
                      </m:r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𝑞𝑄</m:t>
                      </m:r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…</m:t>
                      </m:r>
                    </m:oMath>
                  </m:oMathPara>
                </a14:m>
                <a:endParaRPr lang="en-US" sz="300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3000" dirty="0" smtClean="0">
                  <a:ea typeface="Cambria Math" panose="02040503050406030204" pitchFamily="18" charset="0"/>
                </a:endParaRPr>
              </a:p>
              <a:p>
                <a:r>
                  <a:rPr lang="en-US" sz="3000" dirty="0" smtClean="0"/>
                  <a:t>So the </a:t>
                </a:r>
                <a:r>
                  <a:rPr lang="en-US" sz="3000" b="1" dirty="0"/>
                  <a:t>equilibrium constant </a:t>
                </a:r>
                <a:r>
                  <a:rPr lang="en-US" sz="3000" dirty="0" smtClean="0"/>
                  <a:t>is: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p>
                          </m:sSup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en-US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3000" i="1" dirty="0" smtClean="0"/>
              </a:p>
              <a:p>
                <a:pPr marL="0" indent="0">
                  <a:buNone/>
                </a:pPr>
                <a:r>
                  <a:rPr lang="en-US" sz="3000" i="1" dirty="0" smtClean="0"/>
                  <a:t>Just as if there was only a single component on each side</a:t>
                </a:r>
              </a:p>
              <a:p>
                <a:endParaRPr lang="en-US" sz="3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815223"/>
                <a:ext cx="8458199" cy="6339108"/>
              </a:xfrm>
              <a:blipFill rotWithShape="0">
                <a:blip r:embed="rId2"/>
                <a:stretch>
                  <a:fillRect l="-1658" t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736643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6369784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Courtesy of Herbert </a:t>
            </a:r>
            <a:r>
              <a:rPr lang="en-US" dirty="0" err="1" smtClean="0"/>
              <a:t>Sauro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-144361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Chemical Equilibrium</a:t>
            </a:r>
            <a:endParaRPr lang="en-US" b="1" dirty="0">
              <a:solidFill>
                <a:srgbClr val="0000CC"/>
              </a:solidFill>
            </a:endParaRPr>
          </a:p>
        </p:txBody>
      </p:sp>
      <p:pic>
        <p:nvPicPr>
          <p:cNvPr id="6" name="Picture 5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627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9570" y="815223"/>
                <a:ext cx="8728229" cy="5476884"/>
              </a:xfr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p>
                          </m:sSup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en-US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3000" i="1" dirty="0" smtClean="0"/>
              </a:p>
              <a:p>
                <a:pPr marL="0" indent="0">
                  <a:buNone/>
                </a:pPr>
                <a:r>
                  <a:rPr lang="en-US" sz="3000" dirty="0"/>
                  <a:t>For the </a:t>
                </a:r>
                <a:r>
                  <a:rPr lang="en-US" sz="3000" dirty="0" smtClean="0"/>
                  <a:t>dissociation reaction </a:t>
                </a:r>
                <a14:m>
                  <m:oMath xmlns:m="http://schemas.openxmlformats.org/officeDocument/2006/math">
                    <m:r>
                      <a:rPr lang="en-US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𝐻𝐴</m:t>
                    </m:r>
                    <m:r>
                      <a:rPr lang="en-US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⇌</m:t>
                    </m:r>
                    <m:r>
                      <a:rPr lang="en-US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3000" dirty="0" smtClean="0">
                    <a:ea typeface="Cambria Math" panose="02040503050406030204" pitchFamily="18" charset="0"/>
                  </a:rPr>
                  <a:t> </a:t>
                </a:r>
                <a:r>
                  <a:rPr lang="en-US" sz="3000" dirty="0" smtClean="0"/>
                  <a:t>the </a:t>
                </a:r>
                <a:r>
                  <a:rPr lang="en-US" sz="3000" dirty="0"/>
                  <a:t>equilibrium constant is </a:t>
                </a:r>
                <a:r>
                  <a:rPr lang="en-US" sz="3000" dirty="0" smtClean="0"/>
                  <a:t>called </a:t>
                </a:r>
                <a:r>
                  <a:rPr lang="en-US" sz="3000" dirty="0"/>
                  <a:t>the </a:t>
                </a:r>
                <a:r>
                  <a:rPr lang="en-US" sz="3000" b="1" dirty="0"/>
                  <a:t>dissociation constant</a:t>
                </a:r>
                <a:r>
                  <a:rPr lang="en-US" sz="3000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3000" dirty="0" smtClean="0"/>
              </a:p>
              <a:p>
                <a:pPr marL="0" indent="0">
                  <a:buNone/>
                </a:pPr>
                <a:r>
                  <a:rPr lang="en-US" sz="3000" dirty="0" smtClean="0"/>
                  <a:t>The reverse association reaction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⇌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𝐻𝐴</m:t>
                    </m:r>
                  </m:oMath>
                </a14:m>
                <a:r>
                  <a:rPr lang="en-US" sz="2800" dirty="0" smtClean="0"/>
                  <a:t> de</a:t>
                </a:r>
                <a:r>
                  <a:rPr lang="en-US" sz="3000" dirty="0" smtClean="0"/>
                  <a:t>fines the </a:t>
                </a:r>
                <a:r>
                  <a:rPr lang="en-US" sz="3000" b="1" dirty="0" smtClean="0"/>
                  <a:t>association constant: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𝐻𝐴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US" sz="30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9570" y="815223"/>
                <a:ext cx="8728229" cy="5476884"/>
              </a:xfrm>
              <a:blipFill rotWithShape="0">
                <a:blip r:embed="rId2"/>
                <a:stretch>
                  <a:fillRect l="-1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736643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6369784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Courtesy of Herbert </a:t>
            </a:r>
            <a:r>
              <a:rPr lang="en-US" dirty="0" err="1" smtClean="0"/>
              <a:t>Sauro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-144361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Chemical Equilibrium</a:t>
            </a:r>
            <a:endParaRPr lang="en-US" b="1" dirty="0">
              <a:solidFill>
                <a:srgbClr val="0000CC"/>
              </a:solidFill>
            </a:endParaRPr>
          </a:p>
        </p:txBody>
      </p:sp>
      <p:pic>
        <p:nvPicPr>
          <p:cNvPr id="6" name="Picture 5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855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838200"/>
                <a:ext cx="8229600" cy="2590800"/>
              </a:xfrm>
            </p:spPr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dirty="0" smtClean="0"/>
                  <a:t> reflects the relative stability of the reactants and product. </a:t>
                </a:r>
              </a:p>
              <a:p>
                <a:endParaRPr lang="en-US" dirty="0"/>
              </a:p>
              <a:p>
                <a:r>
                  <a:rPr lang="en-US" dirty="0" smtClean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means that the reactants are less stable than the products  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38200"/>
                <a:ext cx="8229600" cy="2590800"/>
              </a:xfrm>
              <a:blipFill rotWithShape="0">
                <a:blip r:embed="rId2"/>
                <a:stretch>
                  <a:fillRect l="-1481" t="-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90948"/>
            <a:ext cx="4191000" cy="2473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0" y="6369784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Courtesy of Herbert </a:t>
            </a:r>
            <a:r>
              <a:rPr lang="en-US" dirty="0" err="1" smtClean="0"/>
              <a:t>Sauro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-144361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Chemical Equilibrium</a:t>
            </a:r>
            <a:endParaRPr lang="en-US" b="1" dirty="0">
              <a:solidFill>
                <a:srgbClr val="0000CC"/>
              </a:solidFill>
            </a:endParaRPr>
          </a:p>
        </p:txBody>
      </p:sp>
      <p:pic>
        <p:nvPicPr>
          <p:cNvPr id="6" name="Picture 5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671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</a:rPr>
              <a:t>Mass-Action Ratio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969885"/>
                <a:ext cx="8839200" cy="5403018"/>
              </a:xfr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:r>
                  <a:rPr lang="en-US" sz="2200" dirty="0" smtClean="0">
                    <a:ea typeface="Cambria Math" panose="02040503050406030204" pitchFamily="18" charset="0"/>
                  </a:rPr>
                  <a:t>For the reaction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𝑎𝐴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𝑏𝐵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𝐴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p>
                            </m:sSup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⇌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sup>
                            </m:sSup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</m:m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𝑝𝑃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𝑞𝑄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…</m:t>
                      </m:r>
                    </m:oMath>
                  </m:oMathPara>
                </a14:m>
                <a:endParaRPr lang="en-US" sz="220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200" dirty="0" smtClean="0">
                    <a:ea typeface="Cambria Math" panose="02040503050406030204" pitchFamily="18" charset="0"/>
                  </a:rPr>
                  <a:t>We define the </a:t>
                </a:r>
                <a:r>
                  <a:rPr lang="en-US" sz="2200" b="1" dirty="0" smtClean="0">
                    <a:ea typeface="Cambria Math" panose="02040503050406030204" pitchFamily="18" charset="0"/>
                  </a:rPr>
                  <a:t>mass-action ratio </a:t>
                </a:r>
                <a:r>
                  <a:rPr lang="en-US" sz="2200" dirty="0" smtClean="0">
                    <a:ea typeface="Cambria Math" panose="02040503050406030204" pitchFamily="18" charset="0"/>
                  </a:rPr>
                  <a:t>at any time  to be</a:t>
                </a:r>
                <a:endParaRPr lang="en-US" sz="22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𝛤</m:t>
                      </m:r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p>
                          </m:sSup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</m:oMath>
                  </m:oMathPara>
                </a14:m>
                <a:endParaRPr lang="en-US" sz="220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200" b="1" dirty="0" smtClean="0"/>
                  <a:t>At chemical equilibrium,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𝛤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endParaRPr lang="en-US" sz="2200" b="1" dirty="0" smtClean="0"/>
              </a:p>
              <a:p>
                <a:pPr marL="0" indent="0">
                  <a:buNone/>
                </a:pPr>
                <a:r>
                  <a:rPr lang="en-US" sz="2200" dirty="0" smtClean="0"/>
                  <a:t>We define the </a:t>
                </a:r>
                <a:r>
                  <a:rPr lang="en-US" sz="2200" b="1" dirty="0" smtClean="0"/>
                  <a:t>disequilibrium ratio </a:t>
                </a:r>
                <a:r>
                  <a:rPr lang="en-US" sz="2200" dirty="0" smtClean="0"/>
                  <a:t>to be: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𝛤</m:t>
                          </m:r>
                          <m:d>
                            <m:d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𝛤</m:t>
                          </m:r>
                          <m:d>
                            <m:d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200" i="1" dirty="0" smtClean="0"/>
              </a:p>
              <a:p>
                <a:pPr marL="0" indent="0">
                  <a:buNone/>
                </a:pPr>
                <a:r>
                  <a:rPr lang="en-US" sz="2200" dirty="0" smtClean="0"/>
                  <a:t>If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200" dirty="0" smtClean="0"/>
                  <a:t> we are </a:t>
                </a:r>
                <a:r>
                  <a:rPr lang="en-US" sz="2200" b="1" dirty="0" smtClean="0"/>
                  <a:t>at</a:t>
                </a:r>
                <a:r>
                  <a:rPr lang="en-US" sz="2200" dirty="0" smtClean="0"/>
                  <a:t> chemical equilibrium</a:t>
                </a:r>
              </a:p>
              <a:p>
                <a:pPr marL="0" indent="0">
                  <a:buNone/>
                </a:pPr>
                <a:r>
                  <a:rPr lang="en-US" sz="2200" dirty="0" smtClean="0"/>
                  <a:t>If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sz="2200" dirty="0" smtClean="0"/>
                  <a:t> we have </a:t>
                </a:r>
                <a:r>
                  <a:rPr lang="en-US" sz="2200" b="1" dirty="0" smtClean="0"/>
                  <a:t>more product</a:t>
                </a:r>
                <a:r>
                  <a:rPr lang="en-US" sz="2200" dirty="0" smtClean="0"/>
                  <a:t> than we would at equilibrium</a:t>
                </a:r>
              </a:p>
              <a:p>
                <a:pPr marL="0" indent="0">
                  <a:buNone/>
                </a:pPr>
                <a:r>
                  <a:rPr lang="en-US" sz="2200" dirty="0" smtClean="0"/>
                  <a:t>If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sz="2200" dirty="0" smtClean="0"/>
                  <a:t> we have </a:t>
                </a:r>
                <a:r>
                  <a:rPr lang="en-US" sz="2200" b="1" dirty="0" smtClean="0"/>
                  <a:t>less product </a:t>
                </a:r>
                <a:r>
                  <a:rPr lang="en-US" sz="2200" dirty="0" smtClean="0"/>
                  <a:t>than we would at equilibrium</a:t>
                </a:r>
                <a:endParaRPr lang="en-US" sz="2200" i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969885"/>
                <a:ext cx="8839200" cy="5403018"/>
              </a:xfrm>
              <a:blipFill rotWithShape="0">
                <a:blip r:embed="rId2"/>
                <a:stretch>
                  <a:fillRect l="-897" t="-677" b="-1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572000" y="6369784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Courtesy of Herbert </a:t>
            </a:r>
            <a:r>
              <a:rPr lang="en-US" dirty="0" err="1" smtClean="0"/>
              <a:t>Sauro</a:t>
            </a:r>
            <a:endParaRPr lang="en-US" dirty="0"/>
          </a:p>
        </p:txBody>
      </p:sp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672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4361"/>
            <a:ext cx="9144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Chemical Equilibrium vs Steady State</a:t>
            </a:r>
            <a:endParaRPr lang="en-US" sz="3600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916" y="802263"/>
                <a:ext cx="9009884" cy="685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400" dirty="0" smtClean="0"/>
                  <a:t>Reactions in living organisms only reach chemical equilibrium when the organisms die. Instead they constantly take up mass and energy and release them back into the environment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When the rate of inflow of mass (and/or energy) balances the rate of outflow of mass (and/or energy) for each species, we have reached a </a:t>
                </a:r>
                <a:r>
                  <a:rPr lang="en-US" sz="2400" b="1" dirty="0" smtClean="0"/>
                  <a:t>steady state</a:t>
                </a:r>
                <a:r>
                  <a:rPr lang="en-US" sz="2400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groupChr>
                      <m:r>
                        <a:rPr lang="en-US" sz="2400" i="1">
                          <a:latin typeface="Cambria Math" panose="02040503050406030204" pitchFamily="18" charset="0"/>
                        </a:rPr>
                        <m:t>𝐴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⇌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mr>
                      </m:m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916" y="802263"/>
                <a:ext cx="9009884" cy="685800"/>
              </a:xfrm>
              <a:blipFill rotWithShape="0">
                <a:blip r:embed="rId2"/>
                <a:stretch>
                  <a:fillRect l="-1083" t="-6250" b="-398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191000"/>
            <a:ext cx="8582025" cy="2571750"/>
          </a:xfrm>
          <a:prstGeom prst="rect">
            <a:avLst/>
          </a:prstGeom>
        </p:spPr>
      </p:pic>
      <p:pic>
        <p:nvPicPr>
          <p:cNvPr id="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75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6829"/>
            <a:ext cx="9144000" cy="825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err="1" smtClean="0">
                <a:solidFill>
                  <a:srgbClr val="0000CC"/>
                </a:solidFill>
              </a:rPr>
              <a:t>Quasisteady</a:t>
            </a:r>
            <a:r>
              <a:rPr lang="en-US" sz="3600" b="1" dirty="0" smtClean="0">
                <a:solidFill>
                  <a:srgbClr val="0000CC"/>
                </a:solidFill>
              </a:rPr>
              <a:t>-State Approximation and </a:t>
            </a:r>
            <a:r>
              <a:rPr lang="en-US" sz="3600" b="1" dirty="0" err="1" smtClean="0">
                <a:solidFill>
                  <a:srgbClr val="0000CC"/>
                </a:solidFill>
              </a:rPr>
              <a:t>Michaelis</a:t>
            </a:r>
            <a:r>
              <a:rPr lang="en-US" sz="3600" b="1" dirty="0" err="1">
                <a:solidFill>
                  <a:srgbClr val="0000CC"/>
                </a:solidFill>
              </a:rPr>
              <a:t>-</a:t>
            </a:r>
            <a:r>
              <a:rPr lang="en-US" sz="3600" b="1" dirty="0" err="1" smtClean="0">
                <a:solidFill>
                  <a:srgbClr val="0000CC"/>
                </a:solidFill>
              </a:rPr>
              <a:t>Menten</a:t>
            </a:r>
            <a:r>
              <a:rPr lang="en-US" sz="3600" b="1" dirty="0" smtClean="0">
                <a:solidFill>
                  <a:srgbClr val="0000CC"/>
                </a:solidFill>
              </a:rPr>
              <a:t> Kinetics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858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solidFill>
                <a:srgbClr val="FF0000"/>
              </a:solidFill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2000" dirty="0" smtClean="0">
                <a:latin typeface="Cambria Math"/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dirty="0">
              <a:latin typeface="Cambria Math"/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sz="2000" dirty="0" smtClean="0">
              <a:latin typeface="Cambria Math"/>
              <a:ea typeface="Cambria Math"/>
              <a:sym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3935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2400" y="990600"/>
                <a:ext cx="8534401" cy="57716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What if we want to know the rate of </a:t>
                </a:r>
                <a:r>
                  <a:rPr lang="en-US" sz="2000" b="1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product</a:t>
                </a:r>
                <a:r>
                  <a:rPr lang="en-US" sz="2000" b="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 produced by an enzymatic reaction </a:t>
                </a:r>
                <a:r>
                  <a:rPr lang="en-US" sz="2000" dirty="0" smtClean="0">
                    <a:ea typeface="Cambria Math" panose="02040503050406030204" pitchFamily="18" charset="0"/>
                    <a:sym typeface="Symbol" panose="05050102010706020507" pitchFamily="18" charset="2"/>
                  </a:rPr>
                  <a:t>as a function of the amount of substrate?</a:t>
                </a:r>
                <a:endParaRPr lang="en-US" sz="2000" b="0" dirty="0" smtClean="0"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𝑆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+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⇄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−</m:t>
                                </m:r>
                              </m:sub>
                            </m:sSub>
                          </m:e>
                        </m:mr>
                      </m:m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𝑟</m:t>
                          </m:r>
                        </m:e>
                      </m:groupCh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𝑃</m:t>
                      </m:r>
                    </m:oMath>
                  </m:oMathPara>
                </a14:m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0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In which enzyme E binds to substrate S to produce P. In this reaction, S is consumed and P produced, but the total amount of E is constant</a:t>
                </a:r>
              </a:p>
              <a:p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2000" dirty="0" smtClean="0">
                    <a:latin typeface="Cambria Math"/>
                    <a:ea typeface="Cambria Math" panose="02040503050406030204" pitchFamily="18" charset="0"/>
                    <a:sym typeface="Symbol" panose="05050102010706020507" pitchFamily="18" charset="2"/>
                  </a:rPr>
                  <a:t>Let’s write the equations, assuming mass action: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 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𝐸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𝑘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−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ES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𝐸𝑆</m:t>
                          </m:r>
                        </m:e>
                      </m:d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[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𝑃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]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[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𝐸𝑆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]</m:t>
                      </m:r>
                    </m:oMath>
                  </m:oMathPara>
                </a14:m>
                <a:endParaRPr lang="en-US" sz="2000" dirty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endParaRPr lang="en-US" sz="2000" dirty="0" smtClean="0">
                  <a:latin typeface="Cambria Math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990600"/>
                <a:ext cx="8534401" cy="5771645"/>
              </a:xfrm>
              <a:prstGeom prst="rect">
                <a:avLst/>
              </a:prstGeom>
              <a:blipFill rotWithShape="0">
                <a:blip r:embed="rId3"/>
                <a:stretch>
                  <a:fillRect l="-714" t="-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83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878" y="1447800"/>
            <a:ext cx="3390900" cy="52292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967" y="762000"/>
                <a:ext cx="4522434" cy="31812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groupCh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The buttons here work just like the previous “Time Course Simulation” window</a:t>
                </a:r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r>
                  <a:rPr lang="en-US" sz="2400" dirty="0" smtClean="0"/>
                  <a:t>Click </a:t>
                </a:r>
                <a:r>
                  <a:rPr lang="en-US" sz="2400" dirty="0"/>
                  <a:t>the “</a:t>
                </a:r>
                <a:r>
                  <a:rPr lang="en-US" sz="2400" dirty="0" smtClean="0"/>
                  <a:t>Run Scan” </a:t>
                </a:r>
                <a:r>
                  <a:rPr lang="en-US" sz="2400" dirty="0"/>
                  <a:t>button to execute the simulation</a:t>
                </a:r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67" y="762000"/>
                <a:ext cx="4522434" cy="3181255"/>
              </a:xfrm>
              <a:prstGeom prst="rect">
                <a:avLst/>
              </a:prstGeom>
              <a:blipFill rotWithShape="0">
                <a:blip r:embed="rId3"/>
                <a:stretch>
                  <a:fillRect l="-2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Using Pathway Designer: Changing Parameters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195328" y="3429000"/>
            <a:ext cx="1110472" cy="308992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551759" y="2736953"/>
            <a:ext cx="1572441" cy="414594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>
            <a:stCxn id="24" idx="1"/>
            <a:endCxn id="25" idx="3"/>
          </p:cNvCxnSpPr>
          <p:nvPr/>
        </p:nvCxnSpPr>
        <p:spPr>
          <a:xfrm flipH="1" flipV="1">
            <a:off x="3124200" y="2944250"/>
            <a:ext cx="4071128" cy="639246"/>
          </a:xfrm>
          <a:prstGeom prst="straightConnector1">
            <a:avLst/>
          </a:prstGeom>
          <a:ln w="63500">
            <a:solidFill>
              <a:srgbClr val="FF0000">
                <a:alpha val="39000"/>
              </a:srgb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567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878" y="1447800"/>
            <a:ext cx="3390900" cy="52292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967" y="762000"/>
                <a:ext cx="4522434" cy="44989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groupCh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The buttons here work just like the previous “Time Course Simulation” window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The “Time Start” and “Time End” dialogue boxes do what you would expect. The “Number of Points” dialogue box sets the time step for the integrator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𝑇𝑖𝑚𝑒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𝐸𝑛𝑑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𝑇𝑖𝑚𝑒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𝑆𝑡𝑎𝑟𝑡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𝑁𝑢𝑚𝑏𝑒𝑟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𝑃𝑜𝑖𝑛𝑡𝑠</m:t>
                        </m:r>
                      </m:den>
                    </m:f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67" y="762000"/>
                <a:ext cx="4522434" cy="4498924"/>
              </a:xfrm>
              <a:prstGeom prst="rect">
                <a:avLst/>
              </a:prstGeom>
              <a:blipFill rotWithShape="0">
                <a:blip r:embed="rId3"/>
                <a:stretch>
                  <a:fillRect l="-2022" r="-3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Using Pathway Designer: Changing Parameters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478650" y="4345660"/>
            <a:ext cx="2215532" cy="453064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824883" y="2769818"/>
            <a:ext cx="3103209" cy="414594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>
            <a:stCxn id="24" idx="0"/>
            <a:endCxn id="25" idx="3"/>
          </p:cNvCxnSpPr>
          <p:nvPr/>
        </p:nvCxnSpPr>
        <p:spPr>
          <a:xfrm flipH="1" flipV="1">
            <a:off x="3928092" y="2977115"/>
            <a:ext cx="2658324" cy="1368545"/>
          </a:xfrm>
          <a:prstGeom prst="straightConnector1">
            <a:avLst/>
          </a:prstGeom>
          <a:ln w="63500">
            <a:solidFill>
              <a:srgbClr val="FF0000">
                <a:alpha val="39000"/>
              </a:srgb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7806542" y="4345660"/>
            <a:ext cx="956458" cy="462203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29000" y="3527361"/>
            <a:ext cx="1295401" cy="356100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endCxn id="13" idx="3"/>
          </p:cNvCxnSpPr>
          <p:nvPr/>
        </p:nvCxnSpPr>
        <p:spPr>
          <a:xfrm flipH="1" flipV="1">
            <a:off x="4724401" y="3705411"/>
            <a:ext cx="3505199" cy="640249"/>
          </a:xfrm>
          <a:prstGeom prst="straightConnector1">
            <a:avLst/>
          </a:prstGeom>
          <a:ln w="63500">
            <a:solidFill>
              <a:srgbClr val="00CC00">
                <a:alpha val="39000"/>
              </a:srgb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82917" y="3112767"/>
            <a:ext cx="807683" cy="414594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01967" y="3883461"/>
            <a:ext cx="1398233" cy="356100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8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878" y="1447800"/>
            <a:ext cx="3390900" cy="5229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699"/>
            <a:ext cx="9144000" cy="76569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Using Pathway Designer: Changing Parameters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1966" y="762000"/>
                <a:ext cx="5297912" cy="24425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l-GR" sz="2400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groupCh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To scan a parameter, select the parameter you wish </a:t>
                </a:r>
                <a:r>
                  <a:rPr lang="en-US" sz="2400" dirty="0"/>
                  <a:t>to vary: here, the initial value of </a:t>
                </a:r>
                <a:r>
                  <a:rPr lang="en-US" sz="2400" dirty="0" smtClean="0"/>
                  <a:t>A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66" y="762000"/>
                <a:ext cx="5297912" cy="2442592"/>
              </a:xfrm>
              <a:prstGeom prst="rect">
                <a:avLst/>
              </a:prstGeom>
              <a:blipFill rotWithShape="0">
                <a:blip r:embed="rId3"/>
                <a:stretch>
                  <a:fillRect l="-1726" r="-1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6543675" y="5200650"/>
            <a:ext cx="2133600" cy="304800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0540" y="2069590"/>
            <a:ext cx="2207859" cy="368809"/>
          </a:xfrm>
          <a:prstGeom prst="rect">
            <a:avLst/>
          </a:prstGeom>
          <a:solidFill>
            <a:srgbClr val="00CC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9" idx="0"/>
            <a:endCxn id="11" idx="3"/>
          </p:cNvCxnSpPr>
          <p:nvPr/>
        </p:nvCxnSpPr>
        <p:spPr>
          <a:xfrm flipH="1" flipV="1">
            <a:off x="2438399" y="2253995"/>
            <a:ext cx="5172076" cy="2946655"/>
          </a:xfrm>
          <a:prstGeom prst="straightConnector1">
            <a:avLst/>
          </a:prstGeom>
          <a:ln w="63500">
            <a:solidFill>
              <a:srgbClr val="00CC00">
                <a:alpha val="39000"/>
              </a:srgb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73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4820</TotalTime>
  <Words>1235</Words>
  <Application>Microsoft Office PowerPoint</Application>
  <PresentationFormat>On-screen Show (4:3)</PresentationFormat>
  <Paragraphs>573</Paragraphs>
  <Slides>65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3" baseType="lpstr">
      <vt:lpstr>Arial</vt:lpstr>
      <vt:lpstr>Calibri</vt:lpstr>
      <vt:lpstr>Cambria Math</vt:lpstr>
      <vt:lpstr>Symbol</vt:lpstr>
      <vt:lpstr>Times New Roman</vt:lpstr>
      <vt:lpstr>Verdana</vt:lpstr>
      <vt:lpstr>Wingdings</vt:lpstr>
      <vt:lpstr>Default Design</vt:lpstr>
      <vt:lpstr>E399/E599: Introduction to Computational Bioengineering—Dynamics on Networks Lecture 4 Fixed Points, Linear Stability, Introducing Michaelis Menten Kinetics</vt:lpstr>
      <vt:lpstr>Last Time: Order of Reactions</vt:lpstr>
      <vt:lpstr>Last Time: Basics of Pathway Designer</vt:lpstr>
      <vt:lpstr>Last Time: Steady States/Fixed Points</vt:lpstr>
      <vt:lpstr>Using Pathway Designer: Parameter Scanning</vt:lpstr>
      <vt:lpstr>Using Pathway Designer: Changing Parameters</vt:lpstr>
      <vt:lpstr>Using Pathway Designer: Changing Parameters</vt:lpstr>
      <vt:lpstr>Using Pathway Designer: Changing Parameters</vt:lpstr>
      <vt:lpstr>Using Pathway Designer: Changing Parameters</vt:lpstr>
      <vt:lpstr>Using Pathway Designer: Changing Parameters</vt:lpstr>
      <vt:lpstr>Using Pathway Designer: Changing Parameters</vt:lpstr>
      <vt:lpstr>Using Pathway Designer: Changing Parameters</vt:lpstr>
      <vt:lpstr>Using Pathway Designer: Changing Parameters</vt:lpstr>
      <vt:lpstr>Using Pathway Designer: Changing Parameters</vt:lpstr>
      <vt:lpstr>In Class Exercises/Homework</vt:lpstr>
      <vt:lpstr>In Class Exercises/Homework</vt:lpstr>
      <vt:lpstr>In Class Exercises/Homework</vt:lpstr>
      <vt:lpstr>Stability of Fixed Points</vt:lpstr>
      <vt:lpstr>Stability of Fixed Points</vt:lpstr>
      <vt:lpstr>Calculating Stability: Linear Stability Analysis</vt:lpstr>
      <vt:lpstr>Calculating Stability: Linear Stability Analysis</vt:lpstr>
      <vt:lpstr>Calculating Stability: Linear Stability Analysis</vt:lpstr>
      <vt:lpstr>Calculating Stability: Linear Stability Analysis</vt:lpstr>
      <vt:lpstr>Calculating Stability: Linear Stability Analysis</vt:lpstr>
      <vt:lpstr>Calculating Stability: Linear Stability Analysis</vt:lpstr>
      <vt:lpstr>Linear Stability Analysis</vt:lpstr>
      <vt:lpstr>Linear Stability Analysis</vt:lpstr>
      <vt:lpstr>Linear Stability Analysis</vt:lpstr>
      <vt:lpstr>Linear Stability Analysis</vt:lpstr>
      <vt:lpstr>Linear Stability Analysis</vt:lpstr>
      <vt:lpstr>Linear Stability Analysis</vt:lpstr>
      <vt:lpstr>Linear Stability Analysis</vt:lpstr>
      <vt:lpstr>Linear Stability Analysis</vt:lpstr>
      <vt:lpstr>Linear Stability Analysis</vt:lpstr>
      <vt:lpstr>Logistic Growth</vt:lpstr>
      <vt:lpstr>Malthusian Model (Exponential Growth)</vt:lpstr>
      <vt:lpstr>Logistic Growth</vt:lpstr>
      <vt:lpstr>Density Dependent Effects</vt:lpstr>
      <vt:lpstr>Verhulst or Logistic Equation</vt:lpstr>
      <vt:lpstr>Verhulst or Logistic Equation</vt:lpstr>
      <vt:lpstr>Fixed Points of Logistic Equation</vt:lpstr>
      <vt:lpstr>Fixed Points of Logistic Equation</vt:lpstr>
      <vt:lpstr>In Class Exercise/Homework</vt:lpstr>
      <vt:lpstr>In Class Exercise/Homework</vt:lpstr>
      <vt:lpstr>In Class Exercise/Homework</vt:lpstr>
      <vt:lpstr>In Class Exercise/Homework</vt:lpstr>
      <vt:lpstr>In Class Exercise/Homework</vt:lpstr>
      <vt:lpstr>In Class Exercise/Homework</vt:lpstr>
      <vt:lpstr>Phase Portraits </vt:lpstr>
      <vt:lpstr>Steady States</vt:lpstr>
      <vt:lpstr>Steady States</vt:lpstr>
      <vt:lpstr>Steady States</vt:lpstr>
      <vt:lpstr>Steady States</vt:lpstr>
      <vt:lpstr>Steady States</vt:lpstr>
      <vt:lpstr>In Class Exercise</vt:lpstr>
      <vt:lpstr>Chemical Equilibrium</vt:lpstr>
      <vt:lpstr>Chemical Equilibrium</vt:lpstr>
      <vt:lpstr>Chemical Equilibrium</vt:lpstr>
      <vt:lpstr>Chemical Equilibrium</vt:lpstr>
      <vt:lpstr>Chemical Equilibrium</vt:lpstr>
      <vt:lpstr>Chemical Equilibrium</vt:lpstr>
      <vt:lpstr>Chemical Equilibrium</vt:lpstr>
      <vt:lpstr>Mass-Action Ratio</vt:lpstr>
      <vt:lpstr>Chemical Equilibrium vs Steady State</vt:lpstr>
      <vt:lpstr>Quasisteady-State Approximation and Michaelis-Menten Kinetics</vt:lpstr>
    </vt:vector>
  </TitlesOfParts>
  <Company>Indiana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P548/M548 Mathematical Biology</dc:title>
  <dc:creator>James Glazier</dc:creator>
  <cp:lastModifiedBy>JamesG</cp:lastModifiedBy>
  <cp:revision>490</cp:revision>
  <dcterms:created xsi:type="dcterms:W3CDTF">2006-01-12T00:58:50Z</dcterms:created>
  <dcterms:modified xsi:type="dcterms:W3CDTF">2017-09-18T20:35:35Z</dcterms:modified>
</cp:coreProperties>
</file>