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sldIdLst>
    <p:sldId id="266" r:id="rId2"/>
    <p:sldId id="1339" r:id="rId3"/>
    <p:sldId id="1344" r:id="rId4"/>
    <p:sldId id="1495" r:id="rId5"/>
    <p:sldId id="1350" r:id="rId6"/>
    <p:sldId id="1497" r:id="rId7"/>
    <p:sldId id="1385" r:id="rId8"/>
    <p:sldId id="1386" r:id="rId9"/>
    <p:sldId id="1496" r:id="rId10"/>
    <p:sldId id="1391" r:id="rId11"/>
    <p:sldId id="1392" r:id="rId12"/>
    <p:sldId id="1393" r:id="rId13"/>
    <p:sldId id="1394" r:id="rId14"/>
    <p:sldId id="1395" r:id="rId15"/>
    <p:sldId id="1396" r:id="rId16"/>
    <p:sldId id="1397" r:id="rId17"/>
    <p:sldId id="1398" r:id="rId18"/>
    <p:sldId id="1399" r:id="rId19"/>
    <p:sldId id="1400" r:id="rId20"/>
    <p:sldId id="1401" r:id="rId21"/>
    <p:sldId id="1402" r:id="rId22"/>
    <p:sldId id="1427" r:id="rId23"/>
    <p:sldId id="1428" r:id="rId24"/>
    <p:sldId id="1435" r:id="rId25"/>
    <p:sldId id="1436" r:id="rId26"/>
    <p:sldId id="1437" r:id="rId27"/>
    <p:sldId id="1438" r:id="rId28"/>
    <p:sldId id="1439" r:id="rId29"/>
    <p:sldId id="1440" r:id="rId30"/>
    <p:sldId id="1441" r:id="rId31"/>
    <p:sldId id="1442" r:id="rId32"/>
    <p:sldId id="1443" r:id="rId33"/>
    <p:sldId id="1444" r:id="rId34"/>
    <p:sldId id="1445" r:id="rId35"/>
    <p:sldId id="1446" r:id="rId36"/>
    <p:sldId id="1447" r:id="rId37"/>
    <p:sldId id="1448" r:id="rId38"/>
    <p:sldId id="1449" r:id="rId39"/>
    <p:sldId id="1450" r:id="rId40"/>
    <p:sldId id="1451" r:id="rId41"/>
    <p:sldId id="1452" r:id="rId42"/>
    <p:sldId id="1453" r:id="rId43"/>
    <p:sldId id="1454" r:id="rId44"/>
    <p:sldId id="1455" r:id="rId45"/>
    <p:sldId id="1456" r:id="rId46"/>
    <p:sldId id="1457" r:id="rId47"/>
    <p:sldId id="1458" r:id="rId48"/>
    <p:sldId id="1459" r:id="rId49"/>
    <p:sldId id="1460" r:id="rId50"/>
    <p:sldId id="1461" r:id="rId51"/>
    <p:sldId id="1462" r:id="rId52"/>
    <p:sldId id="1463" r:id="rId53"/>
    <p:sldId id="1464" r:id="rId54"/>
    <p:sldId id="1465" r:id="rId55"/>
    <p:sldId id="1466" r:id="rId56"/>
    <p:sldId id="1467" r:id="rId57"/>
    <p:sldId id="1468" r:id="rId58"/>
    <p:sldId id="1469" r:id="rId59"/>
    <p:sldId id="1498" r:id="rId60"/>
    <p:sldId id="1499" r:id="rId61"/>
    <p:sldId id="1500" r:id="rId62"/>
    <p:sldId id="1501" r:id="rId63"/>
    <p:sldId id="1502" r:id="rId64"/>
    <p:sldId id="1503" r:id="rId65"/>
    <p:sldId id="1504" r:id="rId66"/>
    <p:sldId id="1507" r:id="rId67"/>
    <p:sldId id="1508" r:id="rId68"/>
    <p:sldId id="1509" r:id="rId69"/>
    <p:sldId id="1510" r:id="rId70"/>
    <p:sldId id="1511" r:id="rId71"/>
    <p:sldId id="1512" r:id="rId72"/>
    <p:sldId id="1513" r:id="rId73"/>
    <p:sldId id="1514" r:id="rId74"/>
    <p:sldId id="1515" r:id="rId75"/>
    <p:sldId id="1516" r:id="rId7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 Fu" initials="XF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CC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6" d="100"/>
          <a:sy n="86" d="100"/>
        </p:scale>
        <p:origin x="1310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5" d="100"/>
        <a:sy n="165" d="100"/>
      </p:scale>
      <p:origin x="0" y="-20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commentAuthors" Target="commentAuthors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B55F373-7BCF-4994-8E90-F22E1D3DB1DB}" type="datetimeFigureOut">
              <a:rPr lang="en-US"/>
              <a:pPr>
                <a:defRPr/>
              </a:pPr>
              <a:t>11/28/2017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108B2DD-3C97-43C7-A40D-4F648D603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6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9A26DA1-F7E7-4EAD-A7C7-680743A4A3C5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040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4039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36244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25498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647439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46654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523740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12010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17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656423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461036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84307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AEC5D2-E69E-41CD-A1EF-96B70D113F5B}" type="slidenum">
              <a:rPr lang="en-US"/>
              <a:pPr eaLnBrk="1" hangingPunct="1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440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366630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882355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087823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468712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182791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568439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484788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024249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856534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29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18005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121967A-E3D5-4D64-9D1C-2EFE9C022DB1}" type="slidenum">
              <a:rPr lang="en-US"/>
              <a:pPr eaLnBrk="1" hangingPunct="1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2512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5147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588374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254378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924569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3958698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716447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0337807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69165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8226475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39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23684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BFCB46-C17D-437F-9E90-D16AF7CF44C6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4857946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459129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7400641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4316860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1011757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6564646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4041847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5186633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3189827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9429593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49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48903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5160672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4504323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8088545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2050865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6315398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5639853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5675877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9761670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2864550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6031023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59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19333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6041827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60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6539893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61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3320060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62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51584645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63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6250666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64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77688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65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6386831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66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4892167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67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075987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68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5145193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69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07651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85249560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70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85362823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71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64151839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72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828832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73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48065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74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799550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D255C-2157-423B-8F98-8655D1D949D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75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31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664434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198E23-A9F3-4DFA-B949-905EEE05D4FD}" type="slidenum">
              <a:rPr lang="en-US" smtClean="0"/>
              <a:pPr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87371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92FA0-2F44-4092-A01A-2B6418E3B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37EC7-5807-440E-A5B2-E1CEEB8AE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F2564-F238-4C4E-92AB-3C60302F2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21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6A2664-6859-4049-AD85-4D7BC35359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4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3FDDC-4AE0-48FE-A9DE-9DB1C7B3F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8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60A61-93C8-4496-96E2-DF306E17D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0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B9C89-B45A-4220-B3DB-03E13E7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8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4BF51-B50C-454E-BB14-109CEA97A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53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D6412-D282-4AFE-BB7D-A79A89512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7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E420C-DBCB-4DD4-BBE2-A311D551C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4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B3BD2-46F6-4D42-8A97-FE2C800C1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2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1762B-3C88-4511-B923-9FB8ABB71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4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6B63DE1-6DF1-49E9-A645-190D7EA17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NUL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2.png"/><Relationship Id="rId7" Type="http://schemas.openxmlformats.org/officeDocument/2006/relationships/image" Target="NUL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3.jpeg"/><Relationship Id="rId9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8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../media/image19.PNG"/><Relationship Id="rId14" Type="http://schemas.openxmlformats.org/officeDocument/2006/relationships/image" Target="NUL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0.PNG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../media/image20.PNG"/><Relationship Id="rId12" Type="http://schemas.openxmlformats.org/officeDocument/2006/relationships/image" Target="NUL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../media/image21.PNG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16.xm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NULL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../media/image21.PNG"/><Relationship Id="rId1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23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notesSlide" Target="../notesSlides/notesSlide19.xm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../media/image24.PNG"/><Relationship Id="rId5" Type="http://schemas.openxmlformats.org/officeDocument/2006/relationships/image" Target="../media/image3.jpe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../media/image24.PNG"/><Relationship Id="rId7" Type="http://schemas.openxmlformats.org/officeDocument/2006/relationships/image" Target="NULL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NULL"/><Relationship Id="rId5" Type="http://schemas.openxmlformats.org/officeDocument/2006/relationships/image" Target="../media/image2.png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26.PNG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NULL"/><Relationship Id="rId5" Type="http://schemas.openxmlformats.org/officeDocument/2006/relationships/image" Target="../media/image2.png"/><Relationship Id="rId10" Type="http://schemas.openxmlformats.org/officeDocument/2006/relationships/image" Target="../media/image25.PNG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30.PNG"/><Relationship Id="rId7" Type="http://schemas.openxmlformats.org/officeDocument/2006/relationships/image" Target="NUL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3.jpeg"/><Relationship Id="rId5" Type="http://schemas.openxmlformats.org/officeDocument/2006/relationships/image" Target="../media/image4.wmf"/><Relationship Id="rId10" Type="http://schemas.openxmlformats.org/officeDocument/2006/relationships/image" Target="../media/image2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32.PNG"/><Relationship Id="rId7" Type="http://schemas.openxmlformats.org/officeDocument/2006/relationships/image" Target="NUL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10" Type="http://schemas.openxmlformats.org/officeDocument/2006/relationships/image" Target="NULL"/><Relationship Id="rId4" Type="http://schemas.openxmlformats.org/officeDocument/2006/relationships/image" Target="../media/image2.png"/><Relationship Id="rId9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NUL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4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NUL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NUL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7" Type="http://schemas.openxmlformats.org/officeDocument/2006/relationships/image" Target="NUL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NUL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NULL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5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jpeg"/><Relationship Id="rId10" Type="http://schemas.openxmlformats.org/officeDocument/2006/relationships/image" Target="../media/image180.PNG"/><Relationship Id="rId4" Type="http://schemas.openxmlformats.org/officeDocument/2006/relationships/image" Target="../media/image2.png"/><Relationship Id="rId9" Type="http://schemas.openxmlformats.org/officeDocument/2006/relationships/image" Target="../media/image17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NULL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NUL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3.jpeg"/><Relationship Id="rId5" Type="http://schemas.openxmlformats.org/officeDocument/2006/relationships/image" Target="../media/image54.PNG"/><Relationship Id="rId10" Type="http://schemas.openxmlformats.org/officeDocument/2006/relationships/image" Target="../media/image2.png"/><Relationship Id="rId4" Type="http://schemas.openxmlformats.org/officeDocument/2006/relationships/image" Target="../media/image53.PNG"/><Relationship Id="rId9" Type="http://schemas.openxmlformats.org/officeDocument/2006/relationships/image" Target="NUL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2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3.jpeg"/><Relationship Id="rId4" Type="http://schemas.openxmlformats.org/officeDocument/2006/relationships/image" Target="../media/image60.png"/><Relationship Id="rId9" Type="http://schemas.openxmlformats.org/officeDocument/2006/relationships/image" Target="../media/image960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0.png"/><Relationship Id="rId13" Type="http://schemas.openxmlformats.org/officeDocument/2006/relationships/image" Target="../media/image69.png"/><Relationship Id="rId18" Type="http://schemas.openxmlformats.org/officeDocument/2006/relationships/image" Target="../media/image74.png"/><Relationship Id="rId3" Type="http://schemas.openxmlformats.org/officeDocument/2006/relationships/image" Target="../media/image2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17" Type="http://schemas.openxmlformats.org/officeDocument/2006/relationships/image" Target="../media/image73.png"/><Relationship Id="rId2" Type="http://schemas.openxmlformats.org/officeDocument/2006/relationships/notesSlide" Target="../notesSlides/notesSlide73.xml"/><Relationship Id="rId16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7.png"/><Relationship Id="rId5" Type="http://schemas.openxmlformats.org/officeDocument/2006/relationships/image" Target="../media/image3.jpeg"/><Relationship Id="rId15" Type="http://schemas.openxmlformats.org/officeDocument/2006/relationships/image" Target="../media/image71.png"/><Relationship Id="rId10" Type="http://schemas.openxmlformats.org/officeDocument/2006/relationships/image" Target="../media/image66.png"/><Relationship Id="rId4" Type="http://schemas.openxmlformats.org/officeDocument/2006/relationships/image" Target="../media/image64.png"/><Relationship Id="rId9" Type="http://schemas.openxmlformats.org/officeDocument/2006/relationships/image" Target="../media/image65.png"/><Relationship Id="rId14" Type="http://schemas.openxmlformats.org/officeDocument/2006/relationships/image" Target="../media/image70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0.png"/><Relationship Id="rId13" Type="http://schemas.openxmlformats.org/officeDocument/2006/relationships/image" Target="../media/image79.png"/><Relationship Id="rId3" Type="http://schemas.openxmlformats.org/officeDocument/2006/relationships/image" Target="../media/image2.png"/><Relationship Id="rId7" Type="http://schemas.openxmlformats.org/officeDocument/2006/relationships/image" Target="../media/image63.png"/><Relationship Id="rId12" Type="http://schemas.openxmlformats.org/officeDocument/2006/relationships/image" Target="../media/image78.png"/><Relationship Id="rId2" Type="http://schemas.openxmlformats.org/officeDocument/2006/relationships/notesSlide" Target="../notesSlides/notesSlide74.xml"/><Relationship Id="rId16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77.png"/><Relationship Id="rId5" Type="http://schemas.openxmlformats.org/officeDocument/2006/relationships/image" Target="../media/image3.jpe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4" Type="http://schemas.openxmlformats.org/officeDocument/2006/relationships/image" Target="../media/image64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0.png"/><Relationship Id="rId13" Type="http://schemas.openxmlformats.org/officeDocument/2006/relationships/image" Target="../media/image88.png"/><Relationship Id="rId3" Type="http://schemas.openxmlformats.org/officeDocument/2006/relationships/image" Target="../media/image2.png"/><Relationship Id="rId7" Type="http://schemas.openxmlformats.org/officeDocument/2006/relationships/image" Target="../media/image63.png"/><Relationship Id="rId12" Type="http://schemas.openxmlformats.org/officeDocument/2006/relationships/image" Target="../media/image87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86.png"/><Relationship Id="rId5" Type="http://schemas.openxmlformats.org/officeDocument/2006/relationships/image" Target="../media/image3.jpeg"/><Relationship Id="rId10" Type="http://schemas.openxmlformats.org/officeDocument/2006/relationships/image" Target="../media/image85.png"/><Relationship Id="rId4" Type="http://schemas.openxmlformats.org/officeDocument/2006/relationships/image" Target="../media/image83.png"/><Relationship Id="rId9" Type="http://schemas.openxmlformats.org/officeDocument/2006/relationships/image" Target="../media/image84.png"/><Relationship Id="rId14" Type="http://schemas.openxmlformats.org/officeDocument/2006/relationships/image" Target="../media/image8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2.png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3.jpeg"/><Relationship Id="rId9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759041"/>
            <a:ext cx="8839200" cy="17526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0000CC"/>
                </a:solidFill>
              </a:rPr>
              <a:t>E399/E599: Introduction </a:t>
            </a:r>
            <a:r>
              <a:rPr lang="en-US" sz="2800" b="1" dirty="0">
                <a:solidFill>
                  <a:srgbClr val="0000CC"/>
                </a:solidFill>
              </a:rPr>
              <a:t>to Computational </a:t>
            </a:r>
            <a:r>
              <a:rPr lang="en-US" sz="2800" b="1" dirty="0" smtClean="0">
                <a:solidFill>
                  <a:srgbClr val="0000CC"/>
                </a:solidFill>
              </a:rPr>
              <a:t>Bioengineering—Dynamics </a:t>
            </a:r>
            <a:r>
              <a:rPr lang="en-US" sz="2800" b="1" dirty="0">
                <a:solidFill>
                  <a:srgbClr val="0000CC"/>
                </a:solidFill>
              </a:rPr>
              <a:t>on Networks</a:t>
            </a:r>
            <a:r>
              <a:rPr lang="en-US" sz="2800" b="1" dirty="0" smtClean="0">
                <a:solidFill>
                  <a:srgbClr val="0000CC"/>
                </a:solidFill>
              </a:rPr>
              <a:t/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800" b="1" dirty="0" smtClean="0">
                <a:solidFill>
                  <a:srgbClr val="0000CC"/>
                </a:solidFill>
              </a:rPr>
              <a:t>Lecture 12</a:t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800" b="1" dirty="0" smtClean="0">
                <a:solidFill>
                  <a:srgbClr val="0000CC"/>
                </a:solidFill>
              </a:rPr>
              <a:t>Higher Dimensional Stability Analysis</a:t>
            </a:r>
            <a:endParaRPr lang="en-US" sz="2800" b="1" dirty="0" smtClean="0">
              <a:solidFill>
                <a:srgbClr val="000099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9812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James  A. Glazier</a:t>
            </a:r>
          </a:p>
          <a:p>
            <a:pPr eaLnBrk="1" hangingPunct="1"/>
            <a:r>
              <a:rPr lang="en-US" sz="2000" dirty="0" err="1" smtClean="0">
                <a:solidFill>
                  <a:srgbClr val="000099"/>
                </a:solidFill>
              </a:rPr>
              <a:t>Biocomplexity</a:t>
            </a:r>
            <a:r>
              <a:rPr lang="en-US" sz="2000" dirty="0" smtClean="0">
                <a:solidFill>
                  <a:srgbClr val="000099"/>
                </a:solidFill>
              </a:rPr>
              <a:t> Institute</a:t>
            </a:r>
          </a:p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Indiana University </a:t>
            </a:r>
          </a:p>
          <a:p>
            <a:pPr eaLnBrk="1" hangingPunct="1"/>
            <a:r>
              <a:rPr lang="en-US" sz="2000" dirty="0" smtClean="0">
                <a:solidFill>
                  <a:srgbClr val="000099"/>
                </a:solidFill>
              </a:rPr>
              <a:t>Bloomington, IN 47405</a:t>
            </a:r>
          </a:p>
          <a:p>
            <a:pPr eaLnBrk="1" hangingPunct="1"/>
            <a:r>
              <a:rPr lang="en-US" sz="2000" b="1" dirty="0" smtClean="0">
                <a:solidFill>
                  <a:srgbClr val="000099"/>
                </a:solidFill>
              </a:rPr>
              <a:t>USA</a:t>
            </a:r>
          </a:p>
        </p:txBody>
      </p:sp>
      <p:pic>
        <p:nvPicPr>
          <p:cNvPr id="3076" name="Picture 5" descr="IU seal, red on white, 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76600"/>
            <a:ext cx="1944688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657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5626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Reference: </a:t>
            </a:r>
            <a:r>
              <a:rPr lang="en-US" b="1" dirty="0"/>
              <a:t>Herbert </a:t>
            </a:r>
            <a:r>
              <a:rPr lang="en-US" b="1" dirty="0" err="1"/>
              <a:t>Sauro</a:t>
            </a:r>
            <a:r>
              <a:rPr lang="en-US" b="1" dirty="0"/>
              <a:t>, </a:t>
            </a:r>
            <a:r>
              <a:rPr lang="en-US" b="1" i="1" dirty="0"/>
              <a:t>Systems Biology: Introduction to Pathway </a:t>
            </a:r>
            <a:r>
              <a:rPr lang="en-US" b="1" i="1" dirty="0" smtClean="0"/>
              <a:t>Modeling, </a:t>
            </a:r>
            <a:r>
              <a:rPr lang="en-US" b="1" dirty="0" smtClean="0"/>
              <a:t>Chapter 12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The null clines and flows are not always so simple. Let’s work our way up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In-class exercises: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2) </a:t>
                </a:r>
                <a:r>
                  <a:rPr lang="en-US" sz="2000" dirty="0">
                    <a:latin typeface="Cambria Math" panose="02040503050406030204" pitchFamily="18" charset="0"/>
                  </a:rPr>
                  <a:t>Let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Sketch the null clines, flows and orbits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  <a:blipFill rotWithShape="0">
                <a:blip r:embed="rId3"/>
                <a:stretch>
                  <a:fillRect l="-758" t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Practice with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22897" y="2593269"/>
            <a:ext cx="2640699" cy="2705001"/>
            <a:chOff x="322897" y="2600587"/>
            <a:chExt cx="2640699" cy="270500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897" y="2600587"/>
              <a:ext cx="2640699" cy="270500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 flipV="1">
              <a:off x="435461" y="2654722"/>
              <a:ext cx="2438367" cy="2468132"/>
            </a:xfrm>
            <a:prstGeom prst="line">
              <a:avLst/>
            </a:prstGeom>
            <a:ln>
              <a:solidFill>
                <a:srgbClr val="00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527" y="2595412"/>
            <a:ext cx="2623551" cy="27007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010" y="2601842"/>
            <a:ext cx="2640699" cy="2687854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3316457" y="2647404"/>
            <a:ext cx="2438367" cy="2468132"/>
          </a:xfrm>
          <a:prstGeom prst="line">
            <a:avLst/>
          </a:prstGeom>
          <a:ln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169805" y="2647404"/>
            <a:ext cx="2438367" cy="2468132"/>
          </a:xfrm>
          <a:prstGeom prst="line">
            <a:avLst/>
          </a:prstGeom>
          <a:ln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965994" y="5382513"/>
            <a:ext cx="6855163" cy="394472"/>
            <a:chOff x="1004684" y="5619916"/>
            <a:chExt cx="6855163" cy="394472"/>
          </a:xfrm>
        </p:grpSpPr>
        <p:sp>
          <p:nvSpPr>
            <p:cNvPr id="19" name="TextBox 18"/>
            <p:cNvSpPr txBox="1"/>
            <p:nvPr/>
          </p:nvSpPr>
          <p:spPr>
            <a:xfrm>
              <a:off x="4231064" y="5645056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CC"/>
                  </a:solidFill>
                </a:rPr>
                <a:t>Flow</a:t>
              </a:r>
              <a:endParaRPr lang="en-US" b="1" dirty="0">
                <a:solidFill>
                  <a:srgbClr val="0000CC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04684" y="5627118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CC"/>
                  </a:solidFill>
                </a:rPr>
                <a:t>Null Clines</a:t>
              </a:r>
              <a:endParaRPr lang="en-US" b="1" dirty="0">
                <a:solidFill>
                  <a:srgbClr val="0000CC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995508" y="5619916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CC"/>
                  </a:solidFill>
                </a:rPr>
                <a:t>Orbits</a:t>
              </a:r>
              <a:endParaRPr lang="en-US" b="1" dirty="0">
                <a:solidFill>
                  <a:srgbClr val="0000CC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1946909" y="2786082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00CC00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6909" y="2786082"/>
                <a:ext cx="943207" cy="61831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50862" y="3181868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862" y="3181868"/>
                <a:ext cx="943207" cy="61831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/>
          <p:cNvCxnSpPr>
            <a:cxnSpLocks noChangeAspect="1"/>
          </p:cNvCxnSpPr>
          <p:nvPr/>
        </p:nvCxnSpPr>
        <p:spPr>
          <a:xfrm flipH="1" flipV="1">
            <a:off x="2086320" y="3881470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 noChangeAspect="1"/>
          </p:cNvCxnSpPr>
          <p:nvPr/>
        </p:nvCxnSpPr>
        <p:spPr>
          <a:xfrm flipH="1">
            <a:off x="880121" y="2786082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 noChangeAspect="1"/>
          </p:cNvCxnSpPr>
          <p:nvPr/>
        </p:nvCxnSpPr>
        <p:spPr>
          <a:xfrm>
            <a:off x="572147" y="4340325"/>
            <a:ext cx="246888" cy="249418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cxnSpLocks noChangeAspect="1"/>
          </p:cNvCxnSpPr>
          <p:nvPr/>
        </p:nvCxnSpPr>
        <p:spPr>
          <a:xfrm flipV="1">
            <a:off x="890207" y="4748714"/>
            <a:ext cx="246888" cy="249418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675961" y="3582933"/>
            <a:ext cx="1410359" cy="1381281"/>
            <a:chOff x="-322765" y="3086080"/>
            <a:chExt cx="2820715" cy="2762561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-123708" y="3520570"/>
              <a:ext cx="0" cy="679270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1915709" y="5169371"/>
              <a:ext cx="0" cy="679270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2158315" y="2746445"/>
              <a:ext cx="0" cy="679270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>
              <a:off x="16870" y="5078010"/>
              <a:ext cx="0" cy="679269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Oval 32"/>
          <p:cNvSpPr>
            <a:spLocks noChangeAspect="1"/>
          </p:cNvSpPr>
          <p:nvPr/>
        </p:nvSpPr>
        <p:spPr>
          <a:xfrm>
            <a:off x="999935" y="4413260"/>
            <a:ext cx="13716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728391" y="62203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181364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9663" y="1314959"/>
            <a:ext cx="5594529" cy="1323439"/>
          </a:xfrm>
        </p:spPr>
        <p:txBody>
          <a:bodyPr>
            <a:spAutoFit/>
          </a:bodyPr>
          <a:lstStyle/>
          <a:p>
            <a:pPr marL="0" indent="0" algn="just" eaLnBrk="1" hangingPunct="1">
              <a:spcBef>
                <a:spcPts val="1200"/>
              </a:spcBef>
              <a:buNone/>
            </a:pPr>
            <a:r>
              <a:rPr lang="en-US" sz="2000" b="1" dirty="0" smtClean="0">
                <a:latin typeface="Cambria Math" panose="02040503050406030204" pitchFamily="18" charset="0"/>
              </a:rPr>
              <a:t>In-class exercise: The </a:t>
            </a:r>
            <a:r>
              <a:rPr lang="en-US" sz="2000" b="1" dirty="0" err="1" smtClean="0">
                <a:latin typeface="Cambria Math" panose="02040503050406030204" pitchFamily="18" charset="0"/>
              </a:rPr>
              <a:t>FitzHugh-Nagumo</a:t>
            </a:r>
            <a:r>
              <a:rPr lang="en-US" sz="2000" b="1" dirty="0" smtClean="0">
                <a:latin typeface="Cambria Math" panose="02040503050406030204" pitchFamily="18" charset="0"/>
              </a:rPr>
              <a:t> Equations model the electrical behavior of neurons (so the variables describing the ionic potentials can be either positive or negative)</a:t>
            </a:r>
            <a:endParaRPr lang="en-US" sz="2000" i="1" dirty="0">
              <a:latin typeface="Cambria Math" panose="02040503050406030204" pitchFamily="18" charset="0"/>
            </a:endParaRPr>
          </a:p>
        </p:txBody>
      </p:sp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23054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Practice with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09155" y="2757148"/>
                <a:ext cx="4974340" cy="20609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dirty="0" smtClean="0">
                    <a:latin typeface="Cambria Math" panose="02040503050406030204" pitchFamily="18" charset="0"/>
                  </a:rPr>
                  <a:t>Let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𝜖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</m:oMath>
                </a14:m>
                <a:endParaRPr lang="en-US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Label fixed points, flow arrows on null clines and regions</a:t>
                </a:r>
                <a:endParaRPr lang="en-US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57200" indent="-457200" eaLnBrk="1" hangingPunct="1">
                  <a:spcBef>
                    <a:spcPts val="1200"/>
                  </a:spcBef>
                  <a:buAutoNum type="alphaLcParenR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=0.01,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=0.1,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=0.5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dirty="0" smtClean="0">
                    <a:latin typeface="Cambria Math" panose="02040503050406030204" pitchFamily="18" charset="0"/>
                  </a:rPr>
                  <a:t>This is the normal </a:t>
                </a:r>
                <a:r>
                  <a:rPr lang="en-US" b="1" dirty="0" smtClean="0">
                    <a:latin typeface="Cambria Math" panose="02040503050406030204" pitchFamily="18" charset="0"/>
                  </a:rPr>
                  <a:t>resting</a:t>
                </a:r>
                <a:r>
                  <a:rPr lang="en-US" dirty="0" smtClean="0">
                    <a:latin typeface="Cambria Math" panose="02040503050406030204" pitchFamily="18" charset="0"/>
                  </a:rPr>
                  <a:t> state of a neuron</a:t>
                </a:r>
                <a:endParaRPr lang="en-US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55" y="2757148"/>
                <a:ext cx="4974340" cy="2060949"/>
              </a:xfrm>
              <a:prstGeom prst="rect">
                <a:avLst/>
              </a:prstGeom>
              <a:blipFill rotWithShape="0">
                <a:blip r:embed="rId5"/>
                <a:stretch>
                  <a:fillRect l="-1103" b="-35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5386812" y="1749611"/>
            <a:ext cx="3527312" cy="3072621"/>
            <a:chOff x="5386812" y="1749611"/>
            <a:chExt cx="3527312" cy="3072621"/>
          </a:xfrm>
        </p:grpSpPr>
        <p:grpSp>
          <p:nvGrpSpPr>
            <p:cNvPr id="11" name="Group 10"/>
            <p:cNvGrpSpPr/>
            <p:nvPr/>
          </p:nvGrpSpPr>
          <p:grpSpPr>
            <a:xfrm>
              <a:off x="5703684" y="1749611"/>
              <a:ext cx="3210440" cy="3072621"/>
              <a:chOff x="5703684" y="1749611"/>
              <a:chExt cx="3210440" cy="3072621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5703684" y="1749611"/>
                <a:ext cx="3210440" cy="2794699"/>
                <a:chOff x="5703684" y="1749611"/>
                <a:chExt cx="3210440" cy="2794699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03684" y="1749611"/>
                  <a:ext cx="3210440" cy="2794699"/>
                </a:xfrm>
                <a:prstGeom prst="rect">
                  <a:avLst/>
                </a:prstGeom>
              </p:spPr>
            </p:pic>
            <p:grpSp>
              <p:nvGrpSpPr>
                <p:cNvPr id="4" name="Group 3"/>
                <p:cNvGrpSpPr/>
                <p:nvPr/>
              </p:nvGrpSpPr>
              <p:grpSpPr>
                <a:xfrm>
                  <a:off x="6408175" y="1825426"/>
                  <a:ext cx="1902061" cy="848108"/>
                  <a:chOff x="6408175" y="1233244"/>
                  <a:chExt cx="1902061" cy="848108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" name="Rectangle 6"/>
                      <p:cNvSpPr/>
                      <p:nvPr/>
                    </p:nvSpPr>
                    <p:spPr>
                      <a:xfrm>
                        <a:off x="6408175" y="1233244"/>
                        <a:ext cx="943207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dirty="0" smtClean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𝑑𝑣</m:t>
                                  </m:r>
                                </m:num>
                                <m:den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 dirty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oMath>
                          </m:oMathPara>
                        </a14:m>
                        <a:endParaRPr lang="en-US" dirty="0">
                          <a:solidFill>
                            <a:srgbClr val="00CC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" name="Rectangle 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408175" y="1233244"/>
                        <a:ext cx="943207" cy="618311"/>
                      </a:xfrm>
                      <a:prstGeom prst="rect">
                        <a:avLst/>
                      </a:prstGeom>
                      <a:blipFill rotWithShape="0"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8" name="Rectangle 7"/>
                      <p:cNvSpPr/>
                      <p:nvPr/>
                    </p:nvSpPr>
                    <p:spPr>
                      <a:xfrm>
                        <a:off x="7367029" y="1463041"/>
                        <a:ext cx="943207" cy="61831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num>
                                <m:den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oMath>
                          </m:oMathPara>
                        </a14:m>
                        <a:endParaRPr lang="en-US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8" name="Rectangle 7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367029" y="1463041"/>
                        <a:ext cx="943207" cy="618311"/>
                      </a:xfrm>
                      <a:prstGeom prst="rect">
                        <a:avLst/>
                      </a:prstGeom>
                      <a:blipFill rotWithShape="0">
                        <a:blip r:embed="rId8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7034509" y="4452900"/>
                    <a:ext cx="6337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" name="TextBox 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34509" y="4452900"/>
                    <a:ext cx="633743" cy="36933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5386812" y="2962294"/>
                  <a:ext cx="6337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86812" y="2962294"/>
                  <a:ext cx="633743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" name="TextBox 17"/>
          <p:cNvSpPr txBox="1"/>
          <p:nvPr/>
        </p:nvSpPr>
        <p:spPr>
          <a:xfrm>
            <a:off x="6597008" y="1349501"/>
            <a:ext cx="1508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Null Clines</a:t>
            </a:r>
            <a:endParaRPr lang="en-US" sz="2000" b="1" dirty="0">
              <a:solidFill>
                <a:srgbClr val="0000C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9663" y="723054"/>
            <a:ext cx="88975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spcBef>
                <a:spcPts val="1200"/>
              </a:spcBef>
              <a:buNone/>
            </a:pPr>
            <a:r>
              <a:rPr lang="en-US" sz="2000" dirty="0">
                <a:latin typeface="Cambria Math" panose="02040503050406030204" pitchFamily="18" charset="0"/>
              </a:rPr>
              <a:t>The null clines and flows are not always so simple. Let’s work our way up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28391" y="62203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187744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5703684" y="1749611"/>
            <a:ext cx="3210440" cy="2794699"/>
            <a:chOff x="5703684" y="1749611"/>
            <a:chExt cx="3210440" cy="2794699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3684" y="1749611"/>
              <a:ext cx="3210440" cy="2794699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6408175" y="1825426"/>
              <a:ext cx="1902061" cy="848108"/>
              <a:chOff x="6408175" y="1233244"/>
              <a:chExt cx="1902061" cy="84810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Rectangle 23"/>
                  <p:cNvSpPr/>
                  <p:nvPr/>
                </p:nvSpPr>
                <p:spPr>
                  <a:xfrm>
                    <a:off x="6408175" y="1233244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𝑑𝑣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dirty="0">
                      <a:solidFill>
                        <a:srgbClr val="00CC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4" name="Rectangle 2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08175" y="1233244"/>
                    <a:ext cx="943207" cy="618311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Rectangle 24"/>
                  <p:cNvSpPr/>
                  <p:nvPr/>
                </p:nvSpPr>
                <p:spPr>
                  <a:xfrm>
                    <a:off x="7367029" y="1463041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Rectangle 2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67029" y="1463041"/>
                    <a:ext cx="943207" cy="618311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155" y="533749"/>
            <a:ext cx="8851965" cy="1521474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buNone/>
            </a:pPr>
            <a:r>
              <a:rPr lang="en-US" sz="2000" dirty="0" smtClean="0">
                <a:latin typeface="Cambria Math" panose="02040503050406030204" pitchFamily="18" charset="0"/>
              </a:rPr>
              <a:t>The null clines and flows are not always so simple. Let’s work our way up</a:t>
            </a:r>
          </a:p>
          <a:p>
            <a:pPr marL="0" indent="0" eaLnBrk="1" hangingPunct="1">
              <a:spcBef>
                <a:spcPts val="1200"/>
              </a:spcBef>
              <a:buNone/>
            </a:pPr>
            <a:r>
              <a:rPr lang="en-US" sz="2000" b="1" dirty="0" smtClean="0">
                <a:latin typeface="Cambria Math" panose="02040503050406030204" pitchFamily="18" charset="0"/>
              </a:rPr>
              <a:t>The </a:t>
            </a:r>
            <a:r>
              <a:rPr lang="en-US" sz="2000" b="1" dirty="0" err="1" smtClean="0">
                <a:latin typeface="Cambria Math" panose="02040503050406030204" pitchFamily="18" charset="0"/>
              </a:rPr>
              <a:t>FitzHugh-Nagumo</a:t>
            </a:r>
            <a:r>
              <a:rPr lang="en-US" sz="2000" b="1" dirty="0" smtClean="0">
                <a:latin typeface="Cambria Math" panose="02040503050406030204" pitchFamily="18" charset="0"/>
              </a:rPr>
              <a:t> Equations</a:t>
            </a:r>
            <a:endParaRPr lang="en-US" sz="2000" i="1" dirty="0">
              <a:latin typeface="Cambria Math" panose="02040503050406030204" pitchFamily="18" charset="0"/>
            </a:endParaRPr>
          </a:p>
        </p:txBody>
      </p:sp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>
                <a:solidFill>
                  <a:srgbClr val="0000CC"/>
                </a:solidFill>
              </a:rPr>
              <a:t>FitzHugh-Nagumo</a:t>
            </a:r>
            <a:r>
              <a:rPr lang="en-US" sz="3600" b="1" dirty="0">
                <a:solidFill>
                  <a:srgbClr val="0000CC"/>
                </a:solidFill>
              </a:rPr>
              <a:t> </a:t>
            </a:r>
            <a:r>
              <a:rPr lang="en-US" sz="3600" b="1" dirty="0" smtClean="0">
                <a:solidFill>
                  <a:srgbClr val="0000CC"/>
                </a:solidFill>
              </a:rPr>
              <a:t>Equation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29592" y="1427616"/>
                <a:ext cx="4974340" cy="20340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𝜖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𝑏𝑣</m:t>
                      </m:r>
                    </m:oMath>
                  </m:oMathPara>
                </a14:m>
                <a:endParaRPr lang="en-US" dirty="0" smtClean="0">
                  <a:latin typeface="Cambria Math" panose="02040503050406030204" pitchFamily="18" charset="0"/>
                </a:endParaRPr>
              </a:p>
              <a:p>
                <a:pPr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=0.01,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=0.1,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=0.5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dirty="0" smtClean="0">
                    <a:latin typeface="Cambria Math" panose="02040503050406030204" pitchFamily="18" charset="0"/>
                  </a:rPr>
                  <a:t>Label fixed points, flow arrows on null clines and regions.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Now sketch the flows in more detail</a:t>
                </a:r>
                <a:endParaRPr lang="en-US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92" y="1427616"/>
                <a:ext cx="4974340" cy="2034083"/>
              </a:xfrm>
              <a:prstGeom prst="rect">
                <a:avLst/>
              </a:prstGeom>
              <a:blipFill rotWithShape="0">
                <a:blip r:embed="rId8"/>
                <a:stretch>
                  <a:fillRect l="-1103" r="-1225" b="-3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rot="5400000">
            <a:off x="6798495" y="2856760"/>
            <a:ext cx="0" cy="339635"/>
          </a:xfrm>
          <a:prstGeom prst="straightConnector1">
            <a:avLst/>
          </a:prstGeom>
          <a:ln w="31750">
            <a:solidFill>
              <a:srgbClr val="0000CC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6728066" y="4113352"/>
            <a:ext cx="0" cy="339635"/>
          </a:xfrm>
          <a:prstGeom prst="straightConnector1">
            <a:avLst/>
          </a:prstGeom>
          <a:ln w="31750">
            <a:solidFill>
              <a:srgbClr val="0000CC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883870" y="2531162"/>
            <a:ext cx="0" cy="339635"/>
          </a:xfrm>
          <a:prstGeom prst="straightConnector1">
            <a:avLst/>
          </a:prstGeom>
          <a:ln w="31750">
            <a:solidFill>
              <a:srgbClr val="0000CC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292408" y="2650184"/>
            <a:ext cx="0" cy="339635"/>
          </a:xfrm>
          <a:prstGeom prst="straightConnector1">
            <a:avLst/>
          </a:prstGeom>
          <a:ln w="31750">
            <a:solidFill>
              <a:srgbClr val="0000CC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 noChangeAspect="1"/>
          </p:cNvCxnSpPr>
          <p:nvPr/>
        </p:nvCxnSpPr>
        <p:spPr>
          <a:xfrm flipH="1" flipV="1">
            <a:off x="8291046" y="2039446"/>
            <a:ext cx="256689" cy="253746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 noChangeAspect="1"/>
          </p:cNvCxnSpPr>
          <p:nvPr/>
        </p:nvCxnSpPr>
        <p:spPr>
          <a:xfrm flipH="1">
            <a:off x="6471092" y="2511049"/>
            <a:ext cx="256974" cy="254028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 noChangeAspect="1"/>
          </p:cNvCxnSpPr>
          <p:nvPr/>
        </p:nvCxnSpPr>
        <p:spPr>
          <a:xfrm>
            <a:off x="6045520" y="3763397"/>
            <a:ext cx="246888" cy="249418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 noChangeAspect="1"/>
          </p:cNvCxnSpPr>
          <p:nvPr/>
        </p:nvCxnSpPr>
        <p:spPr>
          <a:xfrm flipV="1">
            <a:off x="7636982" y="3648177"/>
            <a:ext cx="246888" cy="249418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034509" y="4393300"/>
                <a:ext cx="633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4509" y="4393300"/>
                <a:ext cx="633743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386812" y="2962294"/>
                <a:ext cx="633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6812" y="2962294"/>
                <a:ext cx="633743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6597008" y="1349501"/>
            <a:ext cx="1508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Null Clines</a:t>
            </a:r>
            <a:endParaRPr lang="en-US" sz="2000" b="1" dirty="0">
              <a:solidFill>
                <a:srgbClr val="0000CC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28391" y="62203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70423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The null clines and flows are not always so simple. Let’s work our way up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𝑏𝑣</m:t>
                      </m:r>
                    </m:oMath>
                  </m:oMathPara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=0.01,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=0.1,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=0.5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  <a:blipFill rotWithShape="0">
                <a:blip r:embed="rId3"/>
                <a:stretch>
                  <a:fillRect l="-758" t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>
                <a:solidFill>
                  <a:srgbClr val="0000CC"/>
                </a:solidFill>
              </a:rPr>
              <a:t>FitzHugh-Nagumo</a:t>
            </a:r>
            <a:r>
              <a:rPr lang="en-US" sz="3600" b="1" dirty="0">
                <a:solidFill>
                  <a:srgbClr val="0000CC"/>
                </a:solidFill>
              </a:rPr>
              <a:t> </a:t>
            </a:r>
            <a:r>
              <a:rPr lang="en-US" sz="3600" b="1" dirty="0" smtClean="0">
                <a:solidFill>
                  <a:srgbClr val="0000CC"/>
                </a:solidFill>
              </a:rPr>
              <a:t>Equation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034509" y="4435459"/>
                <a:ext cx="633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4509" y="4435459"/>
                <a:ext cx="633743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027248" y="2792673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00CC00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7248" y="2792673"/>
                <a:ext cx="943207" cy="61831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539380" y="4269981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9380" y="4269981"/>
                <a:ext cx="943207" cy="61831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484188" y="2037202"/>
            <a:ext cx="5036616" cy="4703109"/>
            <a:chOff x="484188" y="2037202"/>
            <a:chExt cx="5036616" cy="4703109"/>
          </a:xfrm>
        </p:grpSpPr>
        <p:grpSp>
          <p:nvGrpSpPr>
            <p:cNvPr id="6" name="Group 5"/>
            <p:cNvGrpSpPr/>
            <p:nvPr/>
          </p:nvGrpSpPr>
          <p:grpSpPr>
            <a:xfrm>
              <a:off x="484188" y="2442773"/>
              <a:ext cx="5036616" cy="4297538"/>
              <a:chOff x="484188" y="2442773"/>
              <a:chExt cx="5036616" cy="4297538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9012" y="2442773"/>
                <a:ext cx="4751792" cy="4096139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2986102" y="6370979"/>
                    <a:ext cx="6337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86102" y="6370979"/>
                    <a:ext cx="633743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484188" y="4306176"/>
                    <a:ext cx="6337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1" name="TextBox 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4188" y="4306176"/>
                    <a:ext cx="633743" cy="36933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9" name="TextBox 8"/>
            <p:cNvSpPr txBox="1"/>
            <p:nvPr/>
          </p:nvSpPr>
          <p:spPr>
            <a:xfrm>
              <a:off x="2689494" y="2037202"/>
              <a:ext cx="9108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CC"/>
                  </a:solidFill>
                </a:rPr>
                <a:t>Flows</a:t>
              </a:r>
              <a:endParaRPr lang="en-US" sz="2000" b="1" dirty="0">
                <a:solidFill>
                  <a:srgbClr val="0000CC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703684" y="1349501"/>
            <a:ext cx="3210440" cy="3194809"/>
            <a:chOff x="5703684" y="1349501"/>
            <a:chExt cx="3210440" cy="3194809"/>
          </a:xfrm>
        </p:grpSpPr>
        <p:grpSp>
          <p:nvGrpSpPr>
            <p:cNvPr id="11" name="Group 10"/>
            <p:cNvGrpSpPr/>
            <p:nvPr/>
          </p:nvGrpSpPr>
          <p:grpSpPr>
            <a:xfrm>
              <a:off x="5703684" y="1749611"/>
              <a:ext cx="3210440" cy="2794699"/>
              <a:chOff x="5703684" y="1749611"/>
              <a:chExt cx="3210440" cy="2794699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03684" y="1749611"/>
                <a:ext cx="3210440" cy="2794699"/>
              </a:xfrm>
              <a:prstGeom prst="rect">
                <a:avLst/>
              </a:prstGeom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6408175" y="1825426"/>
                <a:ext cx="1902061" cy="848108"/>
                <a:chOff x="6408175" y="1233244"/>
                <a:chExt cx="1902061" cy="848108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Rectangle 13"/>
                    <p:cNvSpPr/>
                    <p:nvPr/>
                  </p:nvSpPr>
                  <p:spPr>
                    <a:xfrm>
                      <a:off x="6408175" y="1233244"/>
                      <a:ext cx="943207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 dirty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num>
                              <m:den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 dirty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 dirty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00CC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4" name="Rectangle 1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408175" y="1233244"/>
                      <a:ext cx="943207" cy="618311"/>
                    </a:xfrm>
                    <a:prstGeom prst="rect">
                      <a:avLst/>
                    </a:prstGeom>
                    <a:blipFill rotWithShape="0">
                      <a:blip r:embed="rId1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5" name="Rectangle 14"/>
                    <p:cNvSpPr/>
                    <p:nvPr/>
                  </p:nvSpPr>
                  <p:spPr>
                    <a:xfrm>
                      <a:off x="7367029" y="1463041"/>
                      <a:ext cx="943207" cy="6183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num>
                              <m:den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5" name="Rectangle 1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367029" y="1463041"/>
                      <a:ext cx="943207" cy="618311"/>
                    </a:xfrm>
                    <a:prstGeom prst="rect">
                      <a:avLst/>
                    </a:prstGeom>
                    <a:blipFill rotWithShape="0">
                      <a:blip r:embed="rId1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26" name="TextBox 25"/>
            <p:cNvSpPr txBox="1"/>
            <p:nvPr/>
          </p:nvSpPr>
          <p:spPr>
            <a:xfrm>
              <a:off x="6597008" y="1349501"/>
              <a:ext cx="1508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CC"/>
                  </a:solidFill>
                </a:rPr>
                <a:t>Null Clines</a:t>
              </a:r>
              <a:endParaRPr lang="en-US" sz="2000" b="1" dirty="0">
                <a:solidFill>
                  <a:srgbClr val="0000CC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386812" y="2962294"/>
                <a:ext cx="633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6812" y="2962294"/>
                <a:ext cx="633743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5983437" y="4990009"/>
            <a:ext cx="271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Now sketch the orbits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29959" y="5981417"/>
            <a:ext cx="29397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191372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The null clines and flows are not always so simple. Let’s work our way up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In-class exercises: The </a:t>
                </a:r>
                <a:r>
                  <a:rPr lang="en-US" sz="2000" b="1" dirty="0" err="1" smtClean="0">
                    <a:latin typeface="Cambria Math" panose="02040503050406030204" pitchFamily="18" charset="0"/>
                  </a:rPr>
                  <a:t>FitzHugh-Nagumo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Equations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𝑏𝑣</m:t>
                      </m:r>
                    </m:oMath>
                  </m:oMathPara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=0.01,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=0.1,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=0.5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  <a:blipFill rotWithShape="0">
                <a:blip r:embed="rId3"/>
                <a:stretch>
                  <a:fillRect l="-758" t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>
                <a:solidFill>
                  <a:srgbClr val="0000CC"/>
                </a:solidFill>
              </a:rPr>
              <a:t>FitzHugh-Nagumo</a:t>
            </a:r>
            <a:r>
              <a:rPr lang="en-US" sz="3600" b="1" dirty="0">
                <a:solidFill>
                  <a:srgbClr val="0000CC"/>
                </a:solidFill>
              </a:rPr>
              <a:t> </a:t>
            </a:r>
            <a:r>
              <a:rPr lang="en-US" sz="3600" b="1" dirty="0" smtClean="0">
                <a:solidFill>
                  <a:srgbClr val="0000CC"/>
                </a:solidFill>
              </a:rPr>
              <a:t>Equation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/>
          <p:cNvGrpSpPr/>
          <p:nvPr/>
        </p:nvGrpSpPr>
        <p:grpSpPr>
          <a:xfrm>
            <a:off x="4916936" y="1383517"/>
            <a:ext cx="4135624" cy="3514407"/>
            <a:chOff x="484188" y="2442773"/>
            <a:chExt cx="5036616" cy="429753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012" y="2442773"/>
              <a:ext cx="4751792" cy="409613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2986102" y="6370979"/>
                  <a:ext cx="6337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86102" y="6370979"/>
                  <a:ext cx="633743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81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84188" y="4306176"/>
                  <a:ext cx="6337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188" y="4306176"/>
                  <a:ext cx="633743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81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6158477" y="1619456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00CC00"/>
                  </a:solidFill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8477" y="1619456"/>
                <a:ext cx="943207" cy="61831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8078671" y="2440059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8671" y="2440059"/>
                <a:ext cx="943207" cy="61831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6776060" y="1078262"/>
            <a:ext cx="91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Flows</a:t>
            </a:r>
            <a:endParaRPr lang="en-US" sz="2000" b="1" dirty="0">
              <a:solidFill>
                <a:srgbClr val="0000CC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50" y="2521539"/>
            <a:ext cx="3728720" cy="31803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2135923" y="5519959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923" y="5519959"/>
                <a:ext cx="520374" cy="302029"/>
              </a:xfrm>
              <a:prstGeom prst="rect">
                <a:avLst/>
              </a:prstGeom>
              <a:blipFill rotWithShape="0">
                <a:blip r:embed="rId12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71563" y="3960713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563" y="3960713"/>
                <a:ext cx="520374" cy="302029"/>
              </a:xfrm>
              <a:prstGeom prst="rect">
                <a:avLst/>
              </a:prstGeom>
              <a:blipFill rotWithShape="0">
                <a:blip r:embed="rId13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93343" y="5793846"/>
                <a:ext cx="7910709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Now sketch the time series for of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for different initial values of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. Describe in words what you </a:t>
                </a: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see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Why </a:t>
                </a:r>
                <a:r>
                  <a:rPr lang="en-US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might this behavior be appropriate for a neuron?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343" y="5793846"/>
                <a:ext cx="7910709" cy="1077218"/>
              </a:xfrm>
              <a:prstGeom prst="rect">
                <a:avLst/>
              </a:prstGeom>
              <a:blipFill rotWithShape="0">
                <a:blip r:embed="rId14"/>
                <a:stretch>
                  <a:fillRect l="-616" t="-3390" b="-7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1940696" y="2229556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Orbits</a:t>
            </a:r>
            <a:endParaRPr lang="en-US" sz="2000" b="1" dirty="0">
              <a:solidFill>
                <a:srgbClr val="0000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3473" y="6237209"/>
            <a:ext cx="20453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Plotted </a:t>
            </a:r>
            <a:r>
              <a:rPr lang="en-US" sz="105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117400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The null clines and flows are not always so simple. Let’s work our way up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In-class exercises: The </a:t>
                </a:r>
                <a:r>
                  <a:rPr lang="en-US" sz="2000" b="1" dirty="0" err="1" smtClean="0">
                    <a:latin typeface="Cambria Math" panose="02040503050406030204" pitchFamily="18" charset="0"/>
                  </a:rPr>
                  <a:t>FitzHugh-Nagumo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Equations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𝑏𝑣</m:t>
                      </m:r>
                    </m:oMath>
                  </m:oMathPara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=0.01,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=0.1,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=0.5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  <a:blipFill rotWithShape="0">
                <a:blip r:embed="rId3"/>
                <a:stretch>
                  <a:fillRect l="-758" t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>
                <a:solidFill>
                  <a:srgbClr val="0000CC"/>
                </a:solidFill>
              </a:rPr>
              <a:t>FitzHugh-Nagumo</a:t>
            </a:r>
            <a:r>
              <a:rPr lang="en-US" sz="3600" b="1" dirty="0">
                <a:solidFill>
                  <a:srgbClr val="0000CC"/>
                </a:solidFill>
              </a:rPr>
              <a:t> </a:t>
            </a:r>
            <a:r>
              <a:rPr lang="en-US" sz="3600" b="1" dirty="0" smtClean="0">
                <a:solidFill>
                  <a:srgbClr val="0000CC"/>
                </a:solidFill>
              </a:rPr>
              <a:t>Equation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84188" y="5168231"/>
                <a:ext cx="7802578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For small initial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𝒖</m:t>
                    </m:r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increases to a large maximum and then decays rapidly, for larger initial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𝒖</m:t>
                    </m:r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goes weakly negative. Thus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has a threshold behavior in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, firing a </a:t>
                </a:r>
                <a:r>
                  <a:rPr lang="en-US" b="1" u="sng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pulse</a:t>
                </a: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for appropriate values 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, this behavior corresponds to the action potentials of a real neuron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We call this behavior </a:t>
                </a:r>
                <a:r>
                  <a:rPr lang="en-US" b="1" u="sng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excitability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8" y="5168231"/>
                <a:ext cx="7802578" cy="1631216"/>
              </a:xfrm>
              <a:prstGeom prst="rect">
                <a:avLst/>
              </a:prstGeom>
              <a:blipFill rotWithShape="0">
                <a:blip r:embed="rId6"/>
                <a:stretch>
                  <a:fillRect l="-625" t="-2622" b="-4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4972213" y="1608178"/>
            <a:ext cx="3988907" cy="3592432"/>
            <a:chOff x="271563" y="2229556"/>
            <a:chExt cx="3988907" cy="359243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750" y="2521539"/>
              <a:ext cx="3728720" cy="318037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2135923" y="5519959"/>
                  <a:ext cx="520374" cy="3020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35923" y="5519959"/>
                  <a:ext cx="520374" cy="30202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81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271563" y="3960713"/>
                  <a:ext cx="520374" cy="3020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1563" y="3960713"/>
                  <a:ext cx="520374" cy="30202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81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TextBox 30"/>
            <p:cNvSpPr txBox="1"/>
            <p:nvPr/>
          </p:nvSpPr>
          <p:spPr>
            <a:xfrm>
              <a:off x="1940696" y="2229556"/>
              <a:ext cx="9380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CC"/>
                  </a:solidFill>
                </a:rPr>
                <a:t>Orbits</a:t>
              </a:r>
              <a:endParaRPr lang="en-US" sz="2000" b="1" dirty="0">
                <a:solidFill>
                  <a:srgbClr val="0000CC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44" y="2616092"/>
            <a:ext cx="4205875" cy="20505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15870" y="3408926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70" y="3408926"/>
                <a:ext cx="520374" cy="302029"/>
              </a:xfrm>
              <a:prstGeom prst="rect">
                <a:avLst/>
              </a:prstGeom>
              <a:blipFill rotWithShape="0">
                <a:blip r:embed="rId11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570882" y="4582459"/>
                <a:ext cx="520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0882" y="4582459"/>
                <a:ext cx="520374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946752" y="2992672"/>
                <a:ext cx="2897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Initial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=0, </m:t>
                    </m:r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−0.2, 0.2</m:t>
                        </m:r>
                      </m:e>
                    </m:d>
                  </m:oMath>
                </a14:m>
                <a:endParaRPr lang="en-US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6752" y="2992672"/>
                <a:ext cx="2897159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1681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892787" y="2616092"/>
                <a:ext cx="9448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Small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787" y="2616092"/>
                <a:ext cx="944810" cy="369332"/>
              </a:xfrm>
              <a:prstGeom prst="rect">
                <a:avLst/>
              </a:prstGeom>
              <a:blipFill rotWithShape="0">
                <a:blip r:embed="rId14"/>
                <a:stretch>
                  <a:fillRect l="-516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889585" y="4442700"/>
                <a:ext cx="9704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Large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85" y="4442700"/>
                <a:ext cx="970458" cy="369332"/>
              </a:xfrm>
              <a:prstGeom prst="rect">
                <a:avLst/>
              </a:prstGeom>
              <a:blipFill rotWithShape="0">
                <a:blip r:embed="rId15"/>
                <a:stretch>
                  <a:fillRect l="-566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4616603" y="62352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381775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The null clines and flows are not always so simple. Let’s work our way up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In-class exercises: The </a:t>
                </a:r>
                <a:r>
                  <a:rPr lang="en-US" sz="2000" b="1" dirty="0" err="1" smtClean="0">
                    <a:latin typeface="Cambria Math" panose="02040503050406030204" pitchFamily="18" charset="0"/>
                  </a:rPr>
                  <a:t>FitzHugh-Nagumo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Equations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𝑏𝑣</m:t>
                      </m:r>
                    </m:oMath>
                  </m:oMathPara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=0.01,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=0.1,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=0.5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  <a:blipFill rotWithShape="0">
                <a:blip r:embed="rId3"/>
                <a:stretch>
                  <a:fillRect l="-758" t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>
                <a:solidFill>
                  <a:srgbClr val="0000CC"/>
                </a:solidFill>
              </a:rPr>
              <a:t>FitzHugh-Nagumo</a:t>
            </a:r>
            <a:r>
              <a:rPr lang="en-US" sz="3600" b="1" dirty="0">
                <a:solidFill>
                  <a:srgbClr val="0000CC"/>
                </a:solidFill>
              </a:rPr>
              <a:t> </a:t>
            </a:r>
            <a:r>
              <a:rPr lang="en-US" sz="3600" b="1" dirty="0" smtClean="0">
                <a:solidFill>
                  <a:srgbClr val="0000CC"/>
                </a:solidFill>
              </a:rPr>
              <a:t>Equation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3"/>
          <p:cNvGrpSpPr/>
          <p:nvPr/>
        </p:nvGrpSpPr>
        <p:grpSpPr>
          <a:xfrm>
            <a:off x="4972213" y="1608178"/>
            <a:ext cx="3988907" cy="3592432"/>
            <a:chOff x="271563" y="2229556"/>
            <a:chExt cx="3988907" cy="359243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750" y="2521539"/>
              <a:ext cx="3728720" cy="318037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2135923" y="5519959"/>
                  <a:ext cx="520374" cy="3020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35923" y="5519959"/>
                  <a:ext cx="520374" cy="30202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81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271563" y="3960713"/>
                  <a:ext cx="520374" cy="3020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1563" y="3960713"/>
                  <a:ext cx="520374" cy="30202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81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TextBox 30"/>
            <p:cNvSpPr txBox="1"/>
            <p:nvPr/>
          </p:nvSpPr>
          <p:spPr>
            <a:xfrm>
              <a:off x="1940696" y="2229556"/>
              <a:ext cx="9380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CC"/>
                  </a:solidFill>
                </a:rPr>
                <a:t>Orbits</a:t>
              </a:r>
              <a:endParaRPr lang="en-US" sz="2000" b="1" dirty="0">
                <a:solidFill>
                  <a:srgbClr val="0000CC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44" y="2616092"/>
            <a:ext cx="4205875" cy="20505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15870" y="3408926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70" y="3408926"/>
                <a:ext cx="520374" cy="302029"/>
              </a:xfrm>
              <a:prstGeom prst="rect">
                <a:avLst/>
              </a:prstGeom>
              <a:blipFill rotWithShape="0">
                <a:blip r:embed="rId10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570882" y="4582459"/>
                <a:ext cx="520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0882" y="4582459"/>
                <a:ext cx="52037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946752" y="2992672"/>
                <a:ext cx="2897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Initial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=0, </m:t>
                    </m:r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−0.2, 0.2</m:t>
                        </m:r>
                      </m:e>
                    </m:d>
                  </m:oMath>
                </a14:m>
                <a:endParaRPr lang="en-US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6752" y="2992672"/>
                <a:ext cx="2897159" cy="369332"/>
              </a:xfrm>
              <a:prstGeom prst="rect">
                <a:avLst/>
              </a:prstGeom>
              <a:blipFill rotWithShape="0">
                <a:blip r:embed="rId12"/>
                <a:stretch>
                  <a:fillRect l="-1681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892787" y="2616092"/>
                <a:ext cx="9448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Small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787" y="2616092"/>
                <a:ext cx="944810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516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44" y="4693982"/>
            <a:ext cx="4210638" cy="20576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186716" y="4864929"/>
                <a:ext cx="30410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is similar, on a smaller scale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716" y="4864929"/>
                <a:ext cx="3041089" cy="369332"/>
              </a:xfrm>
              <a:prstGeom prst="rect">
                <a:avLst/>
              </a:prstGeom>
              <a:blipFill rotWithShape="0">
                <a:blip r:embed="rId15"/>
                <a:stretch>
                  <a:fillRect t="-9836" r="-1202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15870" y="5423371"/>
                <a:ext cx="520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70" y="5423371"/>
                <a:ext cx="520374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428754" y="4481969"/>
                <a:ext cx="520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754" y="4481969"/>
                <a:ext cx="520374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842119" y="627213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236857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The null clines and flows are not always so simple. Let’s work our way up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In-class exercises: The </a:t>
                </a:r>
                <a:r>
                  <a:rPr lang="en-US" sz="2000" b="1" dirty="0" err="1" smtClean="0">
                    <a:latin typeface="Cambria Math" panose="02040503050406030204" pitchFamily="18" charset="0"/>
                  </a:rPr>
                  <a:t>FitzHugh-Nagumo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Equations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latin typeface="Cambria Math" panose="02040503050406030204" pitchFamily="18" charset="0"/>
                  </a:rPr>
                  <a:t>1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) 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𝜖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𝑏𝑣</m:t>
                    </m:r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Sketch the </a:t>
                </a: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flows </a:t>
                </a:r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and </a:t>
                </a: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orbits for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=0.01, 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=0.1, 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=0.5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000" b="1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𝐜</m:t>
                      </m:r>
                      <m:r>
                        <a:rPr lang="en-US" sz="2000" b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57200" indent="-457200" eaLnBrk="1" hangingPunct="1">
                  <a:spcBef>
                    <a:spcPts val="1200"/>
                  </a:spcBef>
                  <a:buAutoNum type="alphaLcParenR" startAt="2"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57200" indent="-457200" eaLnBrk="1" hangingPunct="1">
                  <a:spcBef>
                    <a:spcPts val="1200"/>
                  </a:spcBef>
                  <a:buAutoNum type="alphaLcParenR" startAt="2"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  <a:blipFill rotWithShape="0">
                <a:blip r:embed="rId3"/>
                <a:stretch>
                  <a:fillRect l="-758" t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Practice with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5422152" y="1488559"/>
            <a:ext cx="3680974" cy="3799366"/>
            <a:chOff x="5422152" y="1488559"/>
            <a:chExt cx="3680974" cy="3799366"/>
          </a:xfrm>
        </p:grpSpPr>
        <p:grpSp>
          <p:nvGrpSpPr>
            <p:cNvPr id="4" name="Group 3"/>
            <p:cNvGrpSpPr/>
            <p:nvPr/>
          </p:nvGrpSpPr>
          <p:grpSpPr>
            <a:xfrm>
              <a:off x="5422152" y="1887025"/>
              <a:ext cx="3680974" cy="3400900"/>
              <a:chOff x="4336939" y="2095255"/>
              <a:chExt cx="3680974" cy="3400900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36939" y="2095255"/>
                <a:ext cx="3680974" cy="34009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Rectangle 6"/>
                  <p:cNvSpPr/>
                  <p:nvPr/>
                </p:nvSpPr>
                <p:spPr>
                  <a:xfrm>
                    <a:off x="5488797" y="2309863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𝑑𝑣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dirty="0">
                      <a:solidFill>
                        <a:srgbClr val="00CC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7" name="Rectangle 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88797" y="2309863"/>
                    <a:ext cx="943207" cy="618311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Rectangle 7"/>
                  <p:cNvSpPr/>
                  <p:nvPr/>
                </p:nvSpPr>
                <p:spPr>
                  <a:xfrm>
                    <a:off x="7018657" y="2786082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8" name="Rectangle 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18657" y="2786082"/>
                    <a:ext cx="943207" cy="618311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1" name="TextBox 10"/>
            <p:cNvSpPr txBox="1"/>
            <p:nvPr/>
          </p:nvSpPr>
          <p:spPr>
            <a:xfrm>
              <a:off x="6616072" y="1488559"/>
              <a:ext cx="1508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CC"/>
                  </a:solidFill>
                </a:rPr>
                <a:t>Null Clines</a:t>
              </a:r>
              <a:endParaRPr lang="en-US" sz="2000" b="1" dirty="0">
                <a:solidFill>
                  <a:srgbClr val="0000CC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257030" y="5058324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7030" y="5058324"/>
                <a:ext cx="520374" cy="302029"/>
              </a:xfrm>
              <a:prstGeom prst="rect">
                <a:avLst/>
              </a:prstGeom>
              <a:blipFill rotWithShape="0">
                <a:blip r:embed="rId9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225710" y="3426650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5710" y="3426650"/>
                <a:ext cx="520374" cy="302029"/>
              </a:xfrm>
              <a:prstGeom prst="rect">
                <a:avLst/>
              </a:prstGeom>
              <a:blipFill rotWithShape="0">
                <a:blip r:embed="rId10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2728391" y="62203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283180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5294661" y="1062611"/>
            <a:ext cx="3680974" cy="3799366"/>
            <a:chOff x="5422152" y="1488559"/>
            <a:chExt cx="3680974" cy="3799366"/>
          </a:xfrm>
        </p:grpSpPr>
        <p:grpSp>
          <p:nvGrpSpPr>
            <p:cNvPr id="30" name="Group 29"/>
            <p:cNvGrpSpPr/>
            <p:nvPr/>
          </p:nvGrpSpPr>
          <p:grpSpPr>
            <a:xfrm>
              <a:off x="5422152" y="1887025"/>
              <a:ext cx="3680974" cy="3400900"/>
              <a:chOff x="4336939" y="2095255"/>
              <a:chExt cx="3680974" cy="3400900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36939" y="2095255"/>
                <a:ext cx="3680974" cy="34009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Rectangle 32"/>
                  <p:cNvSpPr/>
                  <p:nvPr/>
                </p:nvSpPr>
                <p:spPr>
                  <a:xfrm>
                    <a:off x="5488797" y="2309863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𝑑𝑣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dirty="0">
                      <a:solidFill>
                        <a:srgbClr val="00CC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3" name="Rectangle 3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88797" y="2309863"/>
                    <a:ext cx="943207" cy="618311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Rectangle 33"/>
                  <p:cNvSpPr/>
                  <p:nvPr/>
                </p:nvSpPr>
                <p:spPr>
                  <a:xfrm>
                    <a:off x="7018657" y="2786082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4" name="Rectangle 3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18657" y="2786082"/>
                    <a:ext cx="943207" cy="618311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1" name="TextBox 30"/>
            <p:cNvSpPr txBox="1"/>
            <p:nvPr/>
          </p:nvSpPr>
          <p:spPr>
            <a:xfrm>
              <a:off x="6616072" y="1488559"/>
              <a:ext cx="1508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CC"/>
                  </a:solidFill>
                </a:rPr>
                <a:t>Null Clines</a:t>
              </a:r>
              <a:endParaRPr lang="en-US" sz="2000" b="1" dirty="0">
                <a:solidFill>
                  <a:srgbClr val="0000CC"/>
                </a:solidFill>
              </a:endParaRPr>
            </a:p>
          </p:txBody>
        </p:sp>
      </p:grp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155" y="533749"/>
            <a:ext cx="8851965" cy="1521474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buNone/>
            </a:pPr>
            <a:r>
              <a:rPr lang="en-US" sz="2000" dirty="0" smtClean="0">
                <a:latin typeface="Cambria Math" panose="02040503050406030204" pitchFamily="18" charset="0"/>
              </a:rPr>
              <a:t>The null clines and flows are not always so simple. Let’s work our way up</a:t>
            </a:r>
          </a:p>
          <a:p>
            <a:pPr marL="0" indent="0" eaLnBrk="1" hangingPunct="1">
              <a:spcBef>
                <a:spcPts val="1200"/>
              </a:spcBef>
              <a:buNone/>
            </a:pPr>
            <a:r>
              <a:rPr lang="en-US" sz="2000" b="1" dirty="0" smtClean="0">
                <a:latin typeface="Cambria Math" panose="02040503050406030204" pitchFamily="18" charset="0"/>
              </a:rPr>
              <a:t>The </a:t>
            </a:r>
            <a:r>
              <a:rPr lang="en-US" sz="2000" b="1" dirty="0" err="1" smtClean="0">
                <a:latin typeface="Cambria Math" panose="02040503050406030204" pitchFamily="18" charset="0"/>
              </a:rPr>
              <a:t>FitzHugh-Nagumo</a:t>
            </a:r>
            <a:r>
              <a:rPr lang="en-US" sz="2000" b="1" dirty="0" smtClean="0">
                <a:latin typeface="Cambria Math" panose="02040503050406030204" pitchFamily="18" charset="0"/>
              </a:rPr>
              <a:t> Equations</a:t>
            </a:r>
            <a:endParaRPr lang="en-US" sz="2000" i="1" dirty="0">
              <a:latin typeface="Cambria Math" panose="02040503050406030204" pitchFamily="18" charset="0"/>
            </a:endParaRPr>
          </a:p>
        </p:txBody>
      </p:sp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>
                <a:solidFill>
                  <a:srgbClr val="0000CC"/>
                </a:solidFill>
              </a:rPr>
              <a:t>FitzHugh-Nagumo</a:t>
            </a:r>
            <a:r>
              <a:rPr lang="en-US" sz="3600" b="1" dirty="0">
                <a:solidFill>
                  <a:srgbClr val="0000CC"/>
                </a:solidFill>
              </a:rPr>
              <a:t> </a:t>
            </a:r>
            <a:r>
              <a:rPr lang="en-US" sz="3600" b="1" dirty="0" smtClean="0">
                <a:solidFill>
                  <a:srgbClr val="0000CC"/>
                </a:solidFill>
              </a:rPr>
              <a:t>Equation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29592" y="1427616"/>
                <a:ext cx="4974340" cy="20340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𝜖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𝑏𝑣</m:t>
                      </m:r>
                    </m:oMath>
                  </m:oMathPara>
                </a14:m>
                <a:endParaRPr lang="en-US" dirty="0" smtClean="0">
                  <a:latin typeface="Cambria Math" panose="02040503050406030204" pitchFamily="18" charset="0"/>
                </a:endParaRPr>
              </a:p>
              <a:p>
                <a:pPr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=0.01,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=0.1,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=0.5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US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dirty="0" smtClean="0">
                    <a:latin typeface="Cambria Math" panose="02040503050406030204" pitchFamily="18" charset="0"/>
                  </a:rPr>
                  <a:t>Label fixed points, flow arrows on null clines and regions.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Now sketch the flows in more detail</a:t>
                </a:r>
                <a:endParaRPr lang="en-US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92" y="1427616"/>
                <a:ext cx="4974340" cy="2034083"/>
              </a:xfrm>
              <a:prstGeom prst="rect">
                <a:avLst/>
              </a:prstGeom>
              <a:blipFill rotWithShape="0">
                <a:blip r:embed="rId8"/>
                <a:stretch>
                  <a:fillRect l="-1103" r="-1225" b="-3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rot="5400000">
            <a:off x="6798495" y="2856760"/>
            <a:ext cx="0" cy="339635"/>
          </a:xfrm>
          <a:prstGeom prst="straightConnector1">
            <a:avLst/>
          </a:prstGeom>
          <a:ln w="31750">
            <a:solidFill>
              <a:srgbClr val="0000CC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6728066" y="4113352"/>
            <a:ext cx="0" cy="339635"/>
          </a:xfrm>
          <a:prstGeom prst="straightConnector1">
            <a:avLst/>
          </a:prstGeom>
          <a:ln w="31750">
            <a:solidFill>
              <a:srgbClr val="0000CC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760426" y="2480366"/>
            <a:ext cx="0" cy="339635"/>
          </a:xfrm>
          <a:prstGeom prst="straightConnector1">
            <a:avLst/>
          </a:prstGeom>
          <a:ln w="31750">
            <a:solidFill>
              <a:srgbClr val="0000CC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072930" y="2650183"/>
            <a:ext cx="0" cy="339635"/>
          </a:xfrm>
          <a:prstGeom prst="straightConnector1">
            <a:avLst/>
          </a:prstGeom>
          <a:ln w="31750">
            <a:solidFill>
              <a:srgbClr val="0000CC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 noChangeAspect="1"/>
          </p:cNvCxnSpPr>
          <p:nvPr/>
        </p:nvCxnSpPr>
        <p:spPr>
          <a:xfrm flipH="1" flipV="1">
            <a:off x="8066284" y="1782117"/>
            <a:ext cx="256689" cy="253746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 noChangeAspect="1"/>
          </p:cNvCxnSpPr>
          <p:nvPr/>
        </p:nvCxnSpPr>
        <p:spPr>
          <a:xfrm flipH="1">
            <a:off x="6360094" y="2480366"/>
            <a:ext cx="256974" cy="254028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 noChangeAspect="1"/>
          </p:cNvCxnSpPr>
          <p:nvPr/>
        </p:nvCxnSpPr>
        <p:spPr>
          <a:xfrm>
            <a:off x="5949486" y="3888106"/>
            <a:ext cx="246888" cy="249418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 noChangeAspect="1"/>
          </p:cNvCxnSpPr>
          <p:nvPr/>
        </p:nvCxnSpPr>
        <p:spPr>
          <a:xfrm flipV="1">
            <a:off x="7636982" y="3648177"/>
            <a:ext cx="246888" cy="249418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7135148" y="4653133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5148" y="4653133"/>
                <a:ext cx="520374" cy="302029"/>
              </a:xfrm>
              <a:prstGeom prst="rect">
                <a:avLst/>
              </a:prstGeom>
              <a:blipFill rotWithShape="0">
                <a:blip r:embed="rId9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092856" y="3005556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2856" y="3005556"/>
                <a:ext cx="520374" cy="302029"/>
              </a:xfrm>
              <a:prstGeom prst="rect">
                <a:avLst/>
              </a:prstGeom>
              <a:blipFill rotWithShape="0">
                <a:blip r:embed="rId10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2728391" y="62203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354450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The null clines and flows are not always so simple. Let’s work our way up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𝑏𝑣</m:t>
                      </m:r>
                    </m:oMath>
                  </m:oMathPara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=0.01,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=0.1,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=0.5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.1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  <a:blipFill rotWithShape="0">
                <a:blip r:embed="rId3"/>
                <a:stretch>
                  <a:fillRect l="-758" t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>
                <a:solidFill>
                  <a:srgbClr val="0000CC"/>
                </a:solidFill>
              </a:rPr>
              <a:t>FitzHugh-Nagumo</a:t>
            </a:r>
            <a:r>
              <a:rPr lang="en-US" sz="3600" b="1" dirty="0">
                <a:solidFill>
                  <a:srgbClr val="0000CC"/>
                </a:solidFill>
              </a:rPr>
              <a:t> </a:t>
            </a:r>
            <a:r>
              <a:rPr lang="en-US" sz="3600" b="1" dirty="0" smtClean="0">
                <a:solidFill>
                  <a:srgbClr val="0000CC"/>
                </a:solidFill>
              </a:rPr>
              <a:t>Equation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034509" y="4435459"/>
                <a:ext cx="633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4509" y="4435459"/>
                <a:ext cx="633743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386812" y="2962294"/>
                <a:ext cx="633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6812" y="2962294"/>
                <a:ext cx="633743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5422152" y="1488559"/>
            <a:ext cx="3680974" cy="3799366"/>
            <a:chOff x="5422152" y="1488559"/>
            <a:chExt cx="3680974" cy="3799366"/>
          </a:xfrm>
        </p:grpSpPr>
        <p:grpSp>
          <p:nvGrpSpPr>
            <p:cNvPr id="25" name="Group 24"/>
            <p:cNvGrpSpPr/>
            <p:nvPr/>
          </p:nvGrpSpPr>
          <p:grpSpPr>
            <a:xfrm>
              <a:off x="5422152" y="1887025"/>
              <a:ext cx="3680974" cy="3400900"/>
              <a:chOff x="4336939" y="2095255"/>
              <a:chExt cx="3680974" cy="3400900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36939" y="2095255"/>
                <a:ext cx="3680974" cy="34009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>
                    <a:off x="5488797" y="2309863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dirty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𝑑𝑣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dirty="0">
                      <a:solidFill>
                        <a:srgbClr val="00CC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9" name="Rectangle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88797" y="2309863"/>
                    <a:ext cx="943207" cy="618311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Rectangle 29"/>
                  <p:cNvSpPr/>
                  <p:nvPr/>
                </p:nvSpPr>
                <p:spPr>
                  <a:xfrm>
                    <a:off x="7018657" y="2786082"/>
                    <a:ext cx="943207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0" name="Rectangle 2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18657" y="2786082"/>
                    <a:ext cx="943207" cy="618311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7" name="TextBox 26"/>
            <p:cNvSpPr txBox="1"/>
            <p:nvPr/>
          </p:nvSpPr>
          <p:spPr>
            <a:xfrm>
              <a:off x="6616072" y="1488559"/>
              <a:ext cx="1508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CC"/>
                  </a:solidFill>
                </a:rPr>
                <a:t>Null Clines</a:t>
              </a:r>
              <a:endParaRPr lang="en-US" sz="2000" b="1" dirty="0">
                <a:solidFill>
                  <a:srgbClr val="0000CC"/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990" y="2356027"/>
            <a:ext cx="4067156" cy="386379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689494" y="2037202"/>
            <a:ext cx="91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Flows</a:t>
            </a:r>
            <a:endParaRPr lang="en-US" sz="2000" b="1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6582" y="6264275"/>
            <a:ext cx="749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Now sketch the orbits. How do they differ from the last example?</a:t>
            </a:r>
            <a:endParaRPr lang="en-US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7147878" y="5076448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7878" y="5076448"/>
                <a:ext cx="520374" cy="302029"/>
              </a:xfrm>
              <a:prstGeom prst="rect">
                <a:avLst/>
              </a:prstGeom>
              <a:blipFill rotWithShape="0">
                <a:blip r:embed="rId12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315486" y="3376076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5486" y="3376076"/>
                <a:ext cx="520374" cy="302029"/>
              </a:xfrm>
              <a:prstGeom prst="rect">
                <a:avLst/>
              </a:prstGeom>
              <a:blipFill rotWithShape="0">
                <a:blip r:embed="rId13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3246568" y="5940021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6568" y="5940021"/>
                <a:ext cx="520374" cy="302029"/>
              </a:xfrm>
              <a:prstGeom prst="rect">
                <a:avLst/>
              </a:prstGeom>
              <a:blipFill rotWithShape="0">
                <a:blip r:embed="rId1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052913" y="4097811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913" y="4097811"/>
                <a:ext cx="520374" cy="302029"/>
              </a:xfrm>
              <a:prstGeom prst="rect">
                <a:avLst/>
              </a:prstGeom>
              <a:blipFill rotWithShape="0">
                <a:blip r:embed="rId15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2504412" y="2757765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00CC00"/>
                  </a:solidFill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4412" y="2757765"/>
                <a:ext cx="943207" cy="618311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4034272" y="3233984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272" y="3233984"/>
                <a:ext cx="943207" cy="618311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6550730" y="5505522"/>
            <a:ext cx="25932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181853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5988"/>
            <a:ext cx="9144000" cy="669303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From Lecture 10: Higher </a:t>
            </a:r>
            <a:r>
              <a:rPr lang="en-US" sz="3200" b="1" dirty="0">
                <a:solidFill>
                  <a:srgbClr val="0000CC"/>
                </a:solidFill>
              </a:rPr>
              <a:t>Dimensional Stability</a:t>
            </a:r>
            <a:endParaRPr lang="en-US" sz="3200" b="1" dirty="0" smtClean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4"/>
              <p:cNvSpPr txBox="1">
                <a:spLocks noChangeArrowheads="1"/>
              </p:cNvSpPr>
              <p:nvPr/>
            </p:nvSpPr>
            <p:spPr bwMode="auto">
              <a:xfrm>
                <a:off x="242094" y="600792"/>
                <a:ext cx="8901906" cy="4470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In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dimensions, 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is a Fixed Point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/>
                  <a:t>, then if the Jacobian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has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distinct eigenvalues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, then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the Fixed Point is</a:t>
                </a:r>
                <a:r>
                  <a:rPr lang="en-US" b="1" dirty="0"/>
                  <a:t> </a:t>
                </a:r>
                <a:r>
                  <a:rPr lang="en-US" b="1" dirty="0">
                    <a:solidFill>
                      <a:srgbClr val="00CC00"/>
                    </a:solidFill>
                  </a:rPr>
                  <a:t>Linearly</a:t>
                </a:r>
                <a:r>
                  <a:rPr lang="en-US" b="1" dirty="0"/>
                  <a:t> </a:t>
                </a:r>
                <a:r>
                  <a:rPr lang="en-US" b="1" dirty="0">
                    <a:solidFill>
                      <a:srgbClr val="00CC00"/>
                    </a:solidFill>
                  </a:rPr>
                  <a:t>Stable</a:t>
                </a:r>
                <a:r>
                  <a:rPr lang="en-US" b="1" dirty="0"/>
                  <a:t> if and only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&lt;0 </m:t>
                    </m:r>
                  </m:oMath>
                </a14:m>
                <a:r>
                  <a:rPr lang="en-US" b="1" dirty="0"/>
                  <a:t>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b="1" dirty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the Fixed Point is</a:t>
                </a:r>
                <a:r>
                  <a:rPr lang="en-US" b="1" dirty="0"/>
                  <a:t> </a:t>
                </a:r>
                <a:r>
                  <a:rPr lang="en-US" b="1" dirty="0">
                    <a:solidFill>
                      <a:srgbClr val="FF0000"/>
                    </a:solidFill>
                  </a:rPr>
                  <a:t>Linearly Unstable </a:t>
                </a:r>
                <a:r>
                  <a:rPr lang="en-US" b="1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b="1" dirty="0"/>
                  <a:t> for any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/>
                  <a:t>,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/>
                  <a:t>the Fixed Point is</a:t>
                </a:r>
                <a:r>
                  <a:rPr lang="en-US" b="1" dirty="0"/>
                  <a:t> </a:t>
                </a:r>
                <a:r>
                  <a:rPr lang="en-US" b="1" dirty="0">
                    <a:solidFill>
                      <a:srgbClr val="FFC000"/>
                    </a:solidFill>
                  </a:rPr>
                  <a:t>Marginally Stable </a:t>
                </a:r>
                <a:r>
                  <a:rPr lang="en-US" b="1" dirty="0"/>
                  <a:t>if and only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≤0 </m:t>
                    </m:r>
                  </m:oMath>
                </a14:m>
                <a:r>
                  <a:rPr lang="en-US" b="1" dirty="0"/>
                  <a:t>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1" dirty="0"/>
                  <a:t> (and at least one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1" dirty="0"/>
              </a:p>
              <a:p>
                <a:pPr eaLnBrk="1" hangingPunct="1">
                  <a:spcBef>
                    <a:spcPct val="50000"/>
                  </a:spcBef>
                </a:pPr>
                <a:endParaRPr lang="en-US" dirty="0" smtClean="0"/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is a Fixed </a:t>
                </a:r>
                <a:r>
                  <a:rPr lang="en-US" dirty="0"/>
                  <a:t>Point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, then if the </a:t>
                </a:r>
                <a:r>
                  <a:rPr lang="en-US" dirty="0"/>
                  <a:t>Trace </a:t>
                </a:r>
                <a:r>
                  <a:rPr lang="en-US" dirty="0" smtClean="0"/>
                  <a:t>(sum of the diagonals) of </a:t>
                </a:r>
                <a:r>
                  <a:rPr lang="en-US" dirty="0"/>
                  <a:t>the Jacobian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b="1" i="1" dirty="0" smtClean="0"/>
                  <a:t> </a:t>
                </a:r>
                <a:r>
                  <a:rPr lang="en-US" dirty="0" smtClean="0"/>
                  <a:t>is positive, the Fixed Point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b="1" i="1" dirty="0" smtClean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is</a:t>
                </a:r>
                <a:r>
                  <a:rPr lang="en-US" b="1" i="1" dirty="0" smtClean="0"/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linearly</a:t>
                </a:r>
                <a:r>
                  <a:rPr lang="en-US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unstable </a:t>
                </a:r>
                <a:r>
                  <a:rPr lang="en-US" b="1" dirty="0" smtClean="0"/>
                  <a:t>because at least one eigenvalue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 is positive</a:t>
                </a:r>
              </a:p>
              <a:p>
                <a:pPr eaLnBrk="1" hangingPunct="1">
                  <a:spcBef>
                    <a:spcPct val="50000"/>
                  </a:spcBef>
                </a:pPr>
                <a:endParaRPr lang="en-US" dirty="0"/>
              </a:p>
            </p:txBody>
          </p:sp>
        </mc:Choice>
        <mc:Fallback xmlns="">
          <p:sp>
            <p:nvSpPr>
              <p:cNvPr id="5123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2094" y="600792"/>
                <a:ext cx="8901906" cy="4470711"/>
              </a:xfrm>
              <a:prstGeom prst="rect">
                <a:avLst/>
              </a:prstGeom>
              <a:blipFill rotWithShape="0">
                <a:blip r:embed="rId3"/>
                <a:stretch>
                  <a:fillRect l="-6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4" descr="Biocomplexit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0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857" y="1468277"/>
            <a:ext cx="3385263" cy="321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The null clines and flows are not always so simple. Let’s work our way up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In-class exercises: The </a:t>
                </a:r>
                <a:r>
                  <a:rPr lang="en-US" sz="2000" b="1" dirty="0" err="1" smtClean="0">
                    <a:latin typeface="Cambria Math" panose="02040503050406030204" pitchFamily="18" charset="0"/>
                  </a:rPr>
                  <a:t>FitzHugh-Nagumo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Equations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𝑏𝑣</m:t>
                      </m:r>
                    </m:oMath>
                  </m:oMathPara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=0.01,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=0.1,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=0.5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.1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  <a:blipFill rotWithShape="0">
                <a:blip r:embed="rId4"/>
                <a:stretch>
                  <a:fillRect l="-758" t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>
                <a:solidFill>
                  <a:srgbClr val="0000CC"/>
                </a:solidFill>
              </a:rPr>
              <a:t>FitzHugh-Nagumo</a:t>
            </a:r>
            <a:r>
              <a:rPr lang="en-US" sz="3600" b="1" dirty="0">
                <a:solidFill>
                  <a:srgbClr val="0000CC"/>
                </a:solidFill>
              </a:rPr>
              <a:t> </a:t>
            </a:r>
            <a:r>
              <a:rPr lang="en-US" sz="3600" b="1" dirty="0" smtClean="0">
                <a:solidFill>
                  <a:srgbClr val="0000CC"/>
                </a:solidFill>
              </a:rPr>
              <a:t>Equation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6565883" y="1635703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00CC00"/>
                  </a:solidFill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5883" y="1635703"/>
                <a:ext cx="943207" cy="61831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8032448" y="2315654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2448" y="2315654"/>
                <a:ext cx="943207" cy="61831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6776060" y="1078262"/>
            <a:ext cx="91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Flows</a:t>
            </a:r>
            <a:endParaRPr lang="en-US" sz="2000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2135923" y="5519959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923" y="5519959"/>
                <a:ext cx="520374" cy="302029"/>
              </a:xfrm>
              <a:prstGeom prst="rect">
                <a:avLst/>
              </a:prstGeom>
              <a:blipFill rotWithShape="0">
                <a:blip r:embed="rId9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71563" y="3960713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563" y="3960713"/>
                <a:ext cx="520374" cy="302029"/>
              </a:xfrm>
              <a:prstGeom prst="rect">
                <a:avLst/>
              </a:prstGeom>
              <a:blipFill rotWithShape="0">
                <a:blip r:embed="rId10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93343" y="5793846"/>
                <a:ext cx="7910709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The change in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makes the fixed point unstable and creates a stable limit cycle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Now sketch the time series for of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for different initial values of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. Describe in words what you </a:t>
                </a: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see</a:t>
                </a:r>
                <a:endParaRPr lang="en-US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343" y="5793846"/>
                <a:ext cx="7910709" cy="1077218"/>
              </a:xfrm>
              <a:prstGeom prst="rect">
                <a:avLst/>
              </a:prstGeom>
              <a:blipFill rotWithShape="0">
                <a:blip r:embed="rId11"/>
                <a:stretch>
                  <a:fillRect l="-616" t="-3390" b="-7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1940695" y="2295128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Orbits</a:t>
            </a:r>
            <a:endParaRPr lang="en-US" sz="2000" b="1" dirty="0">
              <a:solidFill>
                <a:srgbClr val="0000CC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69" y="2592185"/>
            <a:ext cx="3475530" cy="32391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7215959" y="4424236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5959" y="4424236"/>
                <a:ext cx="520374" cy="302029"/>
              </a:xfrm>
              <a:prstGeom prst="rect">
                <a:avLst/>
              </a:prstGeom>
              <a:blipFill rotWithShape="0">
                <a:blip r:embed="rId13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351599" y="2864990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599" y="2864990"/>
                <a:ext cx="520374" cy="302029"/>
              </a:xfrm>
              <a:prstGeom prst="rect">
                <a:avLst/>
              </a:prstGeom>
              <a:blipFill rotWithShape="0">
                <a:blip r:embed="rId14"/>
                <a:stretch>
                  <a:fillRect b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855659" y="5506252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5659" y="5506252"/>
                <a:ext cx="520374" cy="302029"/>
              </a:xfrm>
              <a:prstGeom prst="rect">
                <a:avLst/>
              </a:prstGeom>
              <a:blipFill rotWithShape="0">
                <a:blip r:embed="rId15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5806570" y="4955317"/>
            <a:ext cx="30115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10397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46" y="2255391"/>
            <a:ext cx="3206580" cy="29003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The null clines and flows are not always so simple. Let’s work our way up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In-class exercises: The </a:t>
                </a:r>
                <a:r>
                  <a:rPr lang="en-US" sz="2000" b="1" dirty="0" err="1" smtClean="0">
                    <a:latin typeface="Cambria Math" panose="02040503050406030204" pitchFamily="18" charset="0"/>
                  </a:rPr>
                  <a:t>FitzHugh-Nagumo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Equations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𝑏𝑣</m:t>
                      </m:r>
                    </m:oMath>
                  </m:oMathPara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=0.01,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=0.1,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=0.5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155" y="533749"/>
                <a:ext cx="8851965" cy="6343650"/>
              </a:xfrm>
              <a:blipFill rotWithShape="0">
                <a:blip r:embed="rId4"/>
                <a:stretch>
                  <a:fillRect l="-758" t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>
                <a:solidFill>
                  <a:srgbClr val="0000CC"/>
                </a:solidFill>
              </a:rPr>
              <a:t>FitzHugh-Nagumo</a:t>
            </a:r>
            <a:r>
              <a:rPr lang="en-US" sz="3600" b="1" dirty="0">
                <a:solidFill>
                  <a:srgbClr val="0000CC"/>
                </a:solidFill>
              </a:rPr>
              <a:t> </a:t>
            </a:r>
            <a:r>
              <a:rPr lang="en-US" sz="3600" b="1" dirty="0" smtClean="0">
                <a:solidFill>
                  <a:srgbClr val="0000CC"/>
                </a:solidFill>
              </a:rPr>
              <a:t>Equation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84188" y="5349767"/>
                <a:ext cx="780257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For this value 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r>
                  <a:rPr lang="en-US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, the system oscillates spontaneously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8" y="5349767"/>
                <a:ext cx="7802578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625" t="-116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15870" y="3408926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70" y="3408926"/>
                <a:ext cx="520374" cy="302029"/>
              </a:xfrm>
              <a:prstGeom prst="rect">
                <a:avLst/>
              </a:prstGeom>
              <a:blipFill rotWithShape="0">
                <a:blip r:embed="rId8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045781" y="4971091"/>
                <a:ext cx="520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5781" y="4971091"/>
                <a:ext cx="520374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590" y="1572889"/>
            <a:ext cx="3475530" cy="32391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226722" y="4591697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6722" y="4591697"/>
                <a:ext cx="520374" cy="302029"/>
              </a:xfrm>
              <a:prstGeom prst="rect">
                <a:avLst/>
              </a:prstGeom>
              <a:blipFill rotWithShape="0">
                <a:blip r:embed="rId11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362362" y="3032451"/>
                <a:ext cx="520374" cy="302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362" y="3032451"/>
                <a:ext cx="520374" cy="302029"/>
              </a:xfrm>
              <a:prstGeom prst="rect">
                <a:avLst/>
              </a:prstGeom>
              <a:blipFill rotWithShape="0">
                <a:blip r:embed="rId12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2728391" y="62203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272598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69966" y="582488"/>
                <a:ext cx="8795657" cy="3978031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General Theory of Stability of 2D ODEs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If a 2D system</a:t>
                </a:r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Has a </a:t>
                </a:r>
                <a:r>
                  <a:rPr lang="en-US" sz="2000" dirty="0"/>
                  <a:t>F</a:t>
                </a:r>
                <a:r>
                  <a:rPr lang="en-US" sz="2000" dirty="0" smtClean="0"/>
                  <a:t>ixed 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 Jacobian matrix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J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2000" i="1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2000" i="1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And the eigenvalues are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 i="0" smtClean="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0" smtClean="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rgbClr val="0000CC"/>
                    </a:solidFill>
                  </a:rPr>
                  <a:t>The 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Routh-Hurwitz</a:t>
                </a:r>
                <a:r>
                  <a:rPr lang="en-US" sz="2000" dirty="0" smtClean="0">
                    <a:solidFill>
                      <a:srgbClr val="0000CC"/>
                    </a:solidFill>
                  </a:rPr>
                  <a:t> conditions say that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  <m:r>
                        <a:rPr lang="en-US" sz="20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func>
                        <m:funcPr>
                          <m:ctrlPr>
                            <a:rPr lang="en-US" sz="20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  <m:r>
                        <a:rPr lang="en-US" sz="20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b="0" dirty="0" smtClean="0">
                  <a:solidFill>
                    <a:srgbClr val="0000CC"/>
                  </a:solidFill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Similar results hold in higher dimensions (see Appendix in Murray)</a:t>
                </a:r>
                <a:endParaRPr lang="en-US" sz="2000" dirty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69966" y="582488"/>
                <a:ext cx="8795657" cy="3978031"/>
              </a:xfrm>
              <a:blipFill rotWithShape="0">
                <a:blip r:embed="rId3"/>
                <a:stretch>
                  <a:fillRect t="-767" b="-512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Routh-Hurwitz Conditions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8498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69966" y="582488"/>
                <a:ext cx="8795657" cy="3978031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 smtClean="0"/>
                  <a:t>Fixed 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</m:oMath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rgbClr val="0000CC"/>
                    </a:solidFill>
                  </a:rPr>
                  <a:t>The 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Routh-Hurwitz</a:t>
                </a:r>
                <a:r>
                  <a:rPr lang="en-US" sz="2000" dirty="0" smtClean="0">
                    <a:solidFill>
                      <a:srgbClr val="0000CC"/>
                    </a:solidFill>
                  </a:rPr>
                  <a:t> conditions say that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solidFill>
                    <a:srgbClr val="0000CC"/>
                  </a:solidFill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  <m:r>
                        <a:rPr lang="en-US" sz="20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func>
                        <m:funcPr>
                          <m:ctrlPr>
                            <a:rPr lang="en-US" sz="20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  <m:r>
                        <a:rPr lang="en-US" sz="20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b="0" dirty="0" smtClean="0">
                  <a:solidFill>
                    <a:srgbClr val="0000CC"/>
                  </a:solidFill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i="1" dirty="0" smtClean="0">
                    <a:ea typeface="Cambria Math" panose="02040503050406030204" pitchFamily="18" charset="0"/>
                  </a:rPr>
                  <a:t>i.e.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US" sz="2000" b="0" i="1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0" dirty="0" smtClean="0">
                    <a:ea typeface="Cambria Math" panose="02040503050406030204" pitchFamily="18" charset="0"/>
                  </a:rPr>
                  <a:t>And</a:t>
                </a:r>
                <a:r>
                  <a:rPr lang="en-US" sz="2000" b="0" i="1" dirty="0" smtClean="0">
                    <a:ea typeface="Cambria Math" panose="02040503050406030204" pitchFamily="18" charset="0"/>
                  </a:rPr>
                  <a:t>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000" i="1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Let’s apply this result to the </a:t>
                </a:r>
                <a:r>
                  <a:rPr lang="en-US" sz="2000" dirty="0" err="1" smtClean="0"/>
                  <a:t>Rosenzweig</a:t>
                </a:r>
                <a:r>
                  <a:rPr lang="en-US" sz="2000" dirty="0" smtClean="0"/>
                  <a:t>-McArthur case</a:t>
                </a:r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b="0" i="1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69966" y="582488"/>
                <a:ext cx="8795657" cy="3978031"/>
              </a:xfrm>
              <a:blipFill rotWithShape="0">
                <a:blip r:embed="rId3"/>
                <a:stretch>
                  <a:fillRect b="-24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Routh-Hurwitz Conditions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386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rgbClr val="0000CC"/>
                    </a:solidFill>
                  </a:rPr>
                  <a:t>We can use the ideas behind the Routh-Hurwitz Conditions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𝑅𝑒</m:t>
                    </m:r>
                    <m:d>
                      <m:dPr>
                        <m:ctrlPr>
                          <a:rPr lang="en-US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b>
                        </m:sSub>
                      </m:e>
                    </m:d>
                    <m:r>
                      <a:rPr lang="en-US" sz="20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&lt;0</m:t>
                    </m:r>
                    <m:r>
                      <a:rPr lang="en-US" sz="20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rgbClr val="00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rgbClr val="00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func>
                      <m:funcPr>
                        <m:ctrlPr>
                          <a:rPr lang="en-US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</m:t>
                        </m:r>
                      </m:e>
                    </m:func>
                    <m:r>
                      <a:rPr lang="en-US" sz="20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solidFill>
                    <a:srgbClr val="0000CC"/>
                  </a:solidFill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rgbClr val="0000CC"/>
                    </a:solidFill>
                  </a:rPr>
                  <a:t>to provide a general classification of 2D Fixed Points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rgbClr val="0000CC"/>
                    </a:solidFill>
                  </a:rPr>
                  <a:t>Suppose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has </a:t>
                </a:r>
                <a:r>
                  <a:rPr lang="en-US" sz="2000" dirty="0"/>
                  <a:t>a Fixed 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000" dirty="0" smtClean="0"/>
                  <a:t> [we can always move it back to arbitrary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dirty="0" smtClean="0"/>
                  <a:t>]</a:t>
                </a:r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The Jacobian matrix </a:t>
                </a:r>
                <a:r>
                  <a:rPr lang="en-US" sz="2000" dirty="0" smtClean="0"/>
                  <a:t>is</a:t>
                </a:r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J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And the eigenvalues are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8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907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/>
                  <a:t>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J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And the eigenvalues are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8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From our analysis of eigenvectors,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±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±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brk m:alnAt="7"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num>
                          <m:den>
                            <m:r>
                              <m:rPr>
                                <m:brk m:alnAt="7"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brk m:alnAt="7"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num>
                          <m:den>
                            <m:r>
                              <m:rPr>
                                <m:brk m:alnAt="7"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den>
                        </m:f>
                      </m:den>
                    </m:f>
                  </m:oMath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767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/>
                  <a:t>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Case 1)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func>
                      <m:func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</m:t>
                        </m:r>
                      </m:e>
                    </m:func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(Routh-Hurwitz Conditions) and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b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  <a:blipFill rotWithShape="0">
                <a:blip r:embed="rId3"/>
                <a:stretch>
                  <a:fillRect b="-4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765" y="3341170"/>
            <a:ext cx="3962953" cy="33818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39189" y="3276572"/>
                <a:ext cx="4785672" cy="22603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, </a:t>
                </a:r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both</a:t>
                </a:r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real,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&gt;0,</m:t>
                        </m:r>
                      </m:e>
                    </m:func>
                  </m:oMath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both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latin typeface="Cambria Math" panose="02040503050406030204" pitchFamily="18" charset="0"/>
                  </a:rPr>
                  <a:t>So Fixed Point is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189" y="3276572"/>
                <a:ext cx="4785672" cy="2260362"/>
              </a:xfrm>
              <a:prstGeom prst="rect">
                <a:avLst/>
              </a:prstGeom>
              <a:blipFill rotWithShape="0">
                <a:blip r:embed="rId7"/>
                <a:stretch>
                  <a:fillRect t="-1348" b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015266" y="2722318"/>
                <a:ext cx="5050357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5266" y="2722318"/>
                <a:ext cx="5050357" cy="554254"/>
              </a:xfrm>
              <a:prstGeom prst="rect">
                <a:avLst/>
              </a:prstGeom>
              <a:blipFill rotWithShape="0">
                <a:blip r:embed="rId8"/>
                <a:stretch>
                  <a:fillRect l="-1087" b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481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Node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If initial condition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All initial conditions converge to (0,0) along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because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faster than</a:t>
                </a: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116" y="3185644"/>
            <a:ext cx="3953427" cy="3353268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250194" y="4271824"/>
            <a:ext cx="3685647" cy="1023042"/>
          </a:xfrm>
          <a:prstGeom prst="line">
            <a:avLst/>
          </a:prstGeom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261988" y="5097101"/>
                <a:ext cx="173715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Blue line is Direction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1988" y="5097101"/>
                <a:ext cx="1737157" cy="646331"/>
              </a:xfrm>
              <a:prstGeom prst="rect">
                <a:avLst/>
              </a:prstGeom>
              <a:blipFill rotWithShape="0">
                <a:blip r:embed="rId7"/>
                <a:stretch>
                  <a:fillRect l="-2807" t="-4717" r="-4561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14706" r="-8824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15625" r="-12500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183411" y="2631390"/>
                <a:ext cx="5059975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411" y="2631390"/>
                <a:ext cx="5059975" cy="554254"/>
              </a:xfrm>
              <a:prstGeom prst="rect">
                <a:avLst/>
              </a:prstGeom>
              <a:blipFill rotWithShape="0">
                <a:blip r:embed="rId10"/>
                <a:stretch>
                  <a:fillRect l="-9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644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/>
                  <a:t>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Case 2)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func>
                      <m:func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</m:t>
                        </m:r>
                      </m:e>
                    </m:func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(Routh-Hurwitz Conditions) and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b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  <a:blipFill rotWithShape="0">
                <a:blip r:embed="rId3"/>
                <a:stretch>
                  <a:fillRect r="-1143" b="-4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39189" y="3276572"/>
                <a:ext cx="4785672" cy="22603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, </a:t>
                </a:r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both</a:t>
                </a:r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real,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&gt;0,</m:t>
                        </m:r>
                      </m:e>
                    </m:func>
                  </m:oMath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both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latin typeface="Cambria Math" panose="02040503050406030204" pitchFamily="18" charset="0"/>
                  </a:rPr>
                  <a:t>So Fixed Point is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</a:t>
                </a:r>
                <a:endParaRPr lang="en-US" sz="2000" b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189" y="3276572"/>
                <a:ext cx="4785672" cy="2260362"/>
              </a:xfrm>
              <a:prstGeom prst="rect">
                <a:avLst/>
              </a:prstGeom>
              <a:blipFill rotWithShape="0">
                <a:blip r:embed="rId6"/>
                <a:stretch>
                  <a:fillRect t="-1348" b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326100" y="2786916"/>
                <a:ext cx="4899675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6100" y="2786916"/>
                <a:ext cx="4899675" cy="554254"/>
              </a:xfrm>
              <a:prstGeom prst="rect">
                <a:avLst/>
              </a:prstGeom>
              <a:blipFill rotWithShape="0">
                <a:blip r:embed="rId7"/>
                <a:stretch>
                  <a:fillRect l="-1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307" y="3341170"/>
            <a:ext cx="3934374" cy="332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34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950" y="3113854"/>
            <a:ext cx="3939137" cy="33389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Node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If initial condition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All initial conditions diverge from (0,0) along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because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faster than</a:t>
                </a: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4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985377" y="2423185"/>
                <a:ext cx="4212563" cy="6182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𝑎𝑢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𝑏𝑣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𝑐𝑢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𝑑𝑣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5377" y="2423185"/>
                <a:ext cx="4212563" cy="61824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 flipV="1">
            <a:off x="3406012" y="4220513"/>
            <a:ext cx="3685647" cy="102304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261988" y="5097101"/>
                <a:ext cx="173715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Red line is Direction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1988" y="5097101"/>
                <a:ext cx="1737157" cy="646331"/>
              </a:xfrm>
              <a:prstGeom prst="rect">
                <a:avLst/>
              </a:prstGeom>
              <a:blipFill rotWithShape="0">
                <a:blip r:embed="rId8"/>
                <a:stretch>
                  <a:fillRect l="-2807" t="-4717" r="-4561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14706" r="-8824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blipFill rotWithShape="0">
                <a:blip r:embed="rId10"/>
                <a:stretch>
                  <a:fillRect l="-15625" r="-12500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828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8508"/>
            <a:ext cx="9144000" cy="649858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From Lecture 10: Stability in Two Dimensions</a:t>
            </a:r>
          </a:p>
        </p:txBody>
      </p:sp>
      <p:graphicFrame>
        <p:nvGraphicFramePr>
          <p:cNvPr id="7171" name="Object 14"/>
          <p:cNvGraphicFramePr>
            <a:graphicFrameLocks noGrp="1" noChangeAspect="1"/>
          </p:cNvGraphicFramePr>
          <p:nvPr>
            <p:ph sz="half" idx="1"/>
          </p:nvPr>
        </p:nvGraphicFramePr>
        <p:xfrm>
          <a:off x="5334000" y="2819400"/>
          <a:ext cx="2743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11" name="Picture" r:id="rId4" imgW="2744721" imgH="1828800" progId="Word.Picture.8">
                  <p:embed/>
                </p:oleObj>
              </mc:Choice>
              <mc:Fallback>
                <p:oleObj name="Picture" r:id="rId4" imgW="2744721" imgH="182880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819400"/>
                        <a:ext cx="27432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2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334000" y="1295400"/>
          <a:ext cx="2743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12" name="Picture" r:id="rId6" imgW="2744721" imgH="1828800" progId="Word.Picture.8">
                  <p:embed/>
                </p:oleObj>
              </mc:Choice>
              <mc:Fallback>
                <p:oleObj name="Picture" r:id="rId6" imgW="2744721" imgH="182880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295400"/>
                        <a:ext cx="27432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Text Box 16"/>
          <p:cNvSpPr txBox="1">
            <a:spLocks noChangeArrowheads="1"/>
          </p:cNvSpPr>
          <p:nvPr/>
        </p:nvSpPr>
        <p:spPr bwMode="auto">
          <a:xfrm>
            <a:off x="914400" y="1828800"/>
            <a:ext cx="426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1) Both Eigenvalues Positive—</a:t>
            </a:r>
            <a:r>
              <a:rPr lang="en-US" dirty="0">
                <a:solidFill>
                  <a:srgbClr val="FF0000"/>
                </a:solidFill>
              </a:rPr>
              <a:t>Unstable</a:t>
            </a:r>
          </a:p>
        </p:txBody>
      </p:sp>
      <p:sp>
        <p:nvSpPr>
          <p:cNvPr id="7174" name="Text Box 17"/>
          <p:cNvSpPr txBox="1">
            <a:spLocks noChangeArrowheads="1"/>
          </p:cNvSpPr>
          <p:nvPr/>
        </p:nvSpPr>
        <p:spPr bwMode="auto">
          <a:xfrm>
            <a:off x="533400" y="12192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Cases:</a:t>
            </a:r>
          </a:p>
        </p:txBody>
      </p:sp>
      <p:sp>
        <p:nvSpPr>
          <p:cNvPr id="7175" name="Text Box 18"/>
          <p:cNvSpPr txBox="1">
            <a:spLocks noChangeArrowheads="1"/>
          </p:cNvSpPr>
          <p:nvPr/>
        </p:nvSpPr>
        <p:spPr bwMode="auto">
          <a:xfrm>
            <a:off x="838200" y="3505200"/>
            <a:ext cx="426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2) One Eigenvalue Positive, One Negative—</a:t>
            </a:r>
            <a:r>
              <a:rPr lang="en-US">
                <a:solidFill>
                  <a:srgbClr val="FF0000"/>
                </a:solidFill>
              </a:rPr>
              <a:t>Unstable</a:t>
            </a:r>
          </a:p>
        </p:txBody>
      </p:sp>
      <p:sp>
        <p:nvSpPr>
          <p:cNvPr id="7176" name="Text Box 19"/>
          <p:cNvSpPr txBox="1">
            <a:spLocks noChangeArrowheads="1"/>
          </p:cNvSpPr>
          <p:nvPr/>
        </p:nvSpPr>
        <p:spPr bwMode="auto">
          <a:xfrm>
            <a:off x="838200" y="4800600"/>
            <a:ext cx="426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1) Both Eigenvalues Negative—</a:t>
            </a:r>
            <a:r>
              <a:rPr lang="en-US">
                <a:solidFill>
                  <a:srgbClr val="00CC00"/>
                </a:solidFill>
              </a:rPr>
              <a:t>Stable</a:t>
            </a:r>
          </a:p>
        </p:txBody>
      </p:sp>
      <p:graphicFrame>
        <p:nvGraphicFramePr>
          <p:cNvPr id="7177" name="Object 2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34000" y="4114800"/>
          <a:ext cx="2743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13" name="Picture" r:id="rId8" imgW="2744721" imgH="1828800" progId="Word.Picture.8">
                  <p:embed/>
                </p:oleObj>
              </mc:Choice>
              <mc:Fallback>
                <p:oleObj name="Picture" r:id="rId8" imgW="2744721" imgH="182880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4114800"/>
                        <a:ext cx="27432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8" name="Picture 4" descr="Biocomplexity 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5" descr="redblackblockiu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233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/>
                  <a:t>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Case 3)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Saddle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func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(Routh-Hurwitz Conditions)</a:t>
                </a:r>
                <a:endParaRPr lang="en-US" sz="2000" b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39189" y="3276572"/>
                <a:ext cx="4785672" cy="13302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, </a:t>
                </a:r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both</a:t>
                </a:r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real,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&gt;0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So 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Fixed Point is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</a:t>
                </a:r>
                <a:endParaRPr lang="en-US" sz="2000" b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189" y="3276572"/>
                <a:ext cx="4785672" cy="1330236"/>
              </a:xfrm>
              <a:prstGeom prst="rect">
                <a:avLst/>
              </a:prstGeom>
              <a:blipFill rotWithShape="0">
                <a:blip r:embed="rId6"/>
                <a:stretch>
                  <a:fillRect t="-2283" b="-68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292415" y="2880128"/>
                <a:ext cx="4899675" cy="554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1.5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2415" y="2880128"/>
                <a:ext cx="4899675" cy="554319"/>
              </a:xfrm>
              <a:prstGeom prst="rect">
                <a:avLst/>
              </a:prstGeom>
              <a:blipFill rotWithShape="0">
                <a:blip r:embed="rId7"/>
                <a:stretch>
                  <a:fillRect l="-9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114800" y="2897109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811" y="3485679"/>
            <a:ext cx="3958190" cy="337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30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048" y="3069369"/>
            <a:ext cx="3953427" cy="33532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Saddle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If initial condition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All initial conditions diverge from (0,0) along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because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while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4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056471" y="2366388"/>
                <a:ext cx="4087529" cy="6182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𝑎𝑢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𝑏𝑣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𝑐𝑢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𝑑𝑣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 ,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1.5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6471" y="2366388"/>
                <a:ext cx="4087529" cy="61824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3771900" y="3148012"/>
            <a:ext cx="3014663" cy="308133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261988" y="5097101"/>
                <a:ext cx="173715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Red line is Direction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>
                    <a:solidFill>
                      <a:srgbClr val="0000CC"/>
                    </a:solidFill>
                  </a:rPr>
                  <a:t>Blue line is Direction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1988" y="5097101"/>
                <a:ext cx="1737157" cy="1200329"/>
              </a:xfrm>
              <a:prstGeom prst="rect">
                <a:avLst/>
              </a:prstGeom>
              <a:blipFill rotWithShape="0">
                <a:blip r:embed="rId8"/>
                <a:stretch>
                  <a:fillRect l="-2807" t="-2538" r="-4561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14706" r="-8824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blipFill rotWithShape="0">
                <a:blip r:embed="rId10"/>
                <a:stretch>
                  <a:fillRect l="-15625" r="-12500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>
          <a:xfrm flipV="1">
            <a:off x="3743322" y="3128961"/>
            <a:ext cx="3105150" cy="3124205"/>
          </a:xfrm>
          <a:prstGeom prst="line">
            <a:avLst/>
          </a:prstGeom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2176" y="3185644"/>
            <a:ext cx="17371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Unstable direction also called the Unstable Manifold</a:t>
            </a:r>
            <a:endParaRPr lang="en-US" dirty="0" smtClean="0"/>
          </a:p>
          <a:p>
            <a:r>
              <a:rPr lang="en-US" dirty="0" smtClean="0">
                <a:solidFill>
                  <a:srgbClr val="0000CC"/>
                </a:solidFill>
              </a:rPr>
              <a:t>Stable direction also called the stable manifold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46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/>
                  <a:t>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Case 4)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Spiral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</m:t>
                    </m:r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b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0" y="2971502"/>
                <a:ext cx="4785672" cy="22603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, </a:t>
                </a:r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complex</a:t>
                </a:r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±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both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latin typeface="Cambria Math" panose="02040503050406030204" pitchFamily="18" charset="0"/>
                  </a:rPr>
                  <a:t>So Fixed Point is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71502"/>
                <a:ext cx="4785672" cy="2260362"/>
              </a:xfrm>
              <a:prstGeom prst="rect">
                <a:avLst/>
              </a:prstGeom>
              <a:blipFill rotWithShape="0">
                <a:blip r:embed="rId6"/>
                <a:stretch>
                  <a:fillRect t="-1348" b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044120" y="2761577"/>
                <a:ext cx="5021503" cy="5524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4120" y="2761577"/>
                <a:ext cx="5021503" cy="552459"/>
              </a:xfrm>
              <a:prstGeom prst="rect">
                <a:avLst/>
              </a:prstGeom>
              <a:blipFill rotWithShape="0">
                <a:blip r:embed="rId7"/>
                <a:stretch>
                  <a:fillRect l="-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242" y="3365485"/>
            <a:ext cx="3953427" cy="337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13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Spiral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If initial condition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4706" r="-8824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15625" r="-12500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044120" y="2594693"/>
                <a:ext cx="5021503" cy="5524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4120" y="2594693"/>
                <a:ext cx="5021503" cy="552459"/>
              </a:xfrm>
              <a:prstGeom prst="rect">
                <a:avLst/>
              </a:prstGeom>
              <a:blipFill rotWithShape="0">
                <a:blip r:embed="rId8"/>
                <a:stretch>
                  <a:fillRect l="-971" b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974" y="3209460"/>
            <a:ext cx="3920085" cy="332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/>
                  <a:t>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Case 5)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Spiral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</m:t>
                    </m:r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b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0" y="2971502"/>
                <a:ext cx="4785672" cy="22603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, </a:t>
                </a:r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complex</a:t>
                </a:r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±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both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latin typeface="Cambria Math" panose="02040503050406030204" pitchFamily="18" charset="0"/>
                  </a:rPr>
                  <a:t>So Fixed Point is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</a:t>
                </a:r>
                <a:endParaRPr lang="en-US" sz="2000" b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71502"/>
                <a:ext cx="4785672" cy="2260362"/>
              </a:xfrm>
              <a:prstGeom prst="rect">
                <a:avLst/>
              </a:prstGeom>
              <a:blipFill rotWithShape="0">
                <a:blip r:embed="rId6"/>
                <a:stretch>
                  <a:fillRect t="-1348" b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044120" y="2761577"/>
                <a:ext cx="5021503" cy="5524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4120" y="2761577"/>
                <a:ext cx="5021503" cy="552459"/>
              </a:xfrm>
              <a:prstGeom prst="rect">
                <a:avLst/>
              </a:prstGeom>
              <a:blipFill rotWithShape="0">
                <a:blip r:embed="rId7"/>
                <a:stretch>
                  <a:fillRect l="-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811" y="3379301"/>
            <a:ext cx="3953427" cy="337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56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Spiral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If initial condition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4706" r="-8824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15625" r="-12500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044120" y="2594693"/>
                <a:ext cx="5021503" cy="5524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4120" y="2594693"/>
                <a:ext cx="5021503" cy="552459"/>
              </a:xfrm>
              <a:prstGeom prst="rect">
                <a:avLst/>
              </a:prstGeom>
              <a:blipFill rotWithShape="0">
                <a:blip r:embed="rId8"/>
                <a:stretch>
                  <a:fillRect l="-971" b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829" y="3185127"/>
            <a:ext cx="3915322" cy="3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4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/>
                  <a:t>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Case 5) </a:t>
                </a:r>
                <a:r>
                  <a:rPr lang="en-US" sz="2000" b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Center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2000" b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0" y="2971502"/>
                <a:ext cx="4785672" cy="20083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det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func>
                        </m:e>
                      </m:rad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So 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Fixed Point is </a:t>
                </a:r>
                <a:r>
                  <a:rPr lang="en-US" sz="2000" b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linearly stable </a:t>
                </a:r>
                <a:r>
                  <a:rPr lang="en-US" sz="2000" b="1" dirty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neutrally </a:t>
                </a:r>
                <a:endParaRPr lang="en-US" sz="2000" b="1" dirty="0" smtClean="0">
                  <a:solidFill>
                    <a:srgbClr val="FFC000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(like </a:t>
                </a:r>
                <a:r>
                  <a:rPr lang="en-US" sz="2000" b="1" dirty="0" err="1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Lotka</a:t>
                </a: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2000" b="1" dirty="0" err="1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Volterra</a:t>
                </a: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)</a:t>
                </a:r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71502"/>
                <a:ext cx="4785672" cy="2008307"/>
              </a:xfrm>
              <a:prstGeom prst="rect">
                <a:avLst/>
              </a:prstGeom>
              <a:blipFill rotWithShape="0">
                <a:blip r:embed="rId6"/>
                <a:stretch>
                  <a:fillRect t="-1515" b="-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273179" y="2803972"/>
                <a:ext cx="4870821" cy="5524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, 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3179" y="2803972"/>
                <a:ext cx="4870821" cy="552459"/>
              </a:xfrm>
              <a:prstGeom prst="rect">
                <a:avLst/>
              </a:prstGeom>
              <a:blipFill rotWithShape="0">
                <a:blip r:embed="rId7"/>
                <a:stretch>
                  <a:fillRect l="-11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289" y="3356431"/>
            <a:ext cx="3924848" cy="337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41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Center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If initial condition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4706" r="-8824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15625" r="-12500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321270" y="2568851"/>
                <a:ext cx="4822730" cy="5524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1270" y="2568851"/>
                <a:ext cx="4822730" cy="552459"/>
              </a:xfrm>
              <a:prstGeom prst="rect">
                <a:avLst/>
              </a:prstGeom>
              <a:blipFill rotWithShape="0">
                <a:blip r:embed="rId8"/>
                <a:stretch>
                  <a:fillRect l="-1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862" y="3159285"/>
            <a:ext cx="3943901" cy="33723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62139" y="3159285"/>
                <a:ext cx="2559108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Note that a Center Node is </a:t>
                </a:r>
                <a:r>
                  <a:rPr lang="en-US" b="1" dirty="0" smtClean="0"/>
                  <a:t>structurally unstable </a:t>
                </a:r>
                <a:r>
                  <a:rPr lang="en-US" dirty="0" smtClean="0"/>
                  <a:t>to small terms with higher powers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139" y="3159285"/>
                <a:ext cx="2559108" cy="1477328"/>
              </a:xfrm>
              <a:prstGeom prst="rect">
                <a:avLst/>
              </a:prstGeom>
              <a:blipFill rotWithShape="0">
                <a:blip r:embed="rId10"/>
                <a:stretch>
                  <a:fillRect l="-1905" t="-2058" b="-5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074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/>
                  <a:t>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Case 6a) </a:t>
                </a:r>
                <a:r>
                  <a:rPr lang="en-US" sz="2000" b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Center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with higher order terms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b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0" y="2971502"/>
                <a:ext cx="4785672" cy="33426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30∗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𝑑𝑣</m:t>
                    </m:r>
                  </m:oMath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endParaRPr lang="en-US" sz="2000" dirty="0">
                  <a:latin typeface="Cambria Math" panose="02040503050406030204" pitchFamily="18" charset="0"/>
                </a:endParaRPr>
              </a:p>
              <a:p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i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det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func>
                        </m:e>
                      </m:rad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So 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Fixed Point is </a:t>
                </a:r>
                <a:r>
                  <a:rPr lang="en-US" sz="2000" b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linearly stable </a:t>
                </a:r>
                <a:r>
                  <a:rPr lang="en-US" sz="2000" b="1" dirty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neutrally </a:t>
                </a:r>
                <a:endParaRPr lang="en-US" sz="2000" b="1" dirty="0" smtClean="0">
                  <a:solidFill>
                    <a:srgbClr val="FFC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71502"/>
                <a:ext cx="4785672" cy="3342646"/>
              </a:xfrm>
              <a:prstGeom prst="rect">
                <a:avLst/>
              </a:prstGeom>
              <a:blipFill rotWithShape="0">
                <a:blip r:embed="rId6"/>
                <a:stretch>
                  <a:fillRect l="-1274" b="-2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672" y="3195170"/>
            <a:ext cx="4010585" cy="3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76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Center with nonlinearity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If initial condition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4706" r="-8824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15625" r="-12500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84187" y="1809860"/>
                <a:ext cx="5789863" cy="951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30∗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87" y="1809860"/>
                <a:ext cx="5789863" cy="951414"/>
              </a:xfrm>
              <a:prstGeom prst="rect">
                <a:avLst/>
              </a:prstGeom>
              <a:blipFill rotWithShape="0">
                <a:blip r:embed="rId8"/>
                <a:stretch>
                  <a:fillRect l="-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134" y="3017104"/>
            <a:ext cx="3977243" cy="336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94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CC"/>
                </a:solidFill>
              </a:rPr>
              <a:t>From Lecture 10: 2D Eigenvalues</a:t>
            </a:r>
          </a:p>
        </p:txBody>
      </p:sp>
      <p:pic>
        <p:nvPicPr>
          <p:cNvPr id="13319" name="Picture 4" descr="Biocomplexity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 descr="redblackblocki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0" y="794203"/>
                <a:ext cx="9065623" cy="51405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For a general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2×2</m:t>
                    </m:r>
                  </m:oMath>
                </a14:m>
                <a:r>
                  <a:rPr lang="en-US" dirty="0"/>
                  <a:t>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𝒅𝒆𝒕</m:t>
                          </m:r>
                        </m:fName>
                        <m:e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</m:e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e>
                                </m:mr>
                              </m:m>
                            </m:e>
                          </m:d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𝒂𝒅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𝒃𝒄</m:t>
                          </m:r>
                        </m:e>
                      </m:func>
                    </m:oMath>
                  </m:oMathPara>
                </a14:m>
                <a:endParaRPr lang="en-US" b="1" i="1" dirty="0" smtClean="0">
                  <a:latin typeface="Cambria Math" panose="02040503050406030204" pitchFamily="18" charset="0"/>
                </a:endParaRPr>
              </a:p>
              <a:p>
                <a:pPr>
                  <a:defRPr/>
                </a:pPr>
                <a:endParaRPr lang="en-US" b="1" i="1" dirty="0" smtClean="0">
                  <a:latin typeface="Cambria Math" panose="02040503050406030204" pitchFamily="18" charset="0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𝐓𝐫𝐚𝐜𝐞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𝒅</m:t>
                      </m:r>
                    </m:oMath>
                  </m:oMathPara>
                </a14:m>
                <a:endParaRPr lang="en-US" b="1" dirty="0" smtClean="0"/>
              </a:p>
              <a:p>
                <a:pPr>
                  <a:defRPr/>
                </a:pPr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Since the eigenvalue equation is</a:t>
                </a:r>
                <a:endParaRPr lang="en-US" b="0" i="0" dirty="0" smtClean="0">
                  <a:latin typeface="Cambria Math" panose="02040503050406030204" pitchFamily="18" charset="0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𝕀</m:t>
                              </m:r>
                            </m:e>
                          </m:d>
                        </m:e>
                      </m:func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defRPr/>
                </a:pPr>
                <a:endParaRPr lang="en-US" b="0" dirty="0" smtClean="0"/>
              </a:p>
              <a:p>
                <a:pPr>
                  <a:defRPr/>
                </a:pPr>
                <a:endParaRPr lang="en-US" b="0" dirty="0" smtClean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Trace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Trace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det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endParaRPr lang="en-US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94203"/>
                <a:ext cx="9065623" cy="5140510"/>
              </a:xfrm>
              <a:prstGeom prst="rect">
                <a:avLst/>
              </a:prstGeom>
              <a:blipFill rotWithShape="0">
                <a:blip r:embed="rId5"/>
                <a:stretch>
                  <a:fillRect l="-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945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/>
                  <a:t>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Case 7)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Star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</m:t>
                    </m:r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39189" y="3276572"/>
                <a:ext cx="4785672" cy="30230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Since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both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latin typeface="Cambria Math" panose="02040503050406030204" pitchFamily="18" charset="0"/>
                  </a:rPr>
                  <a:t>So Fixed Point is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Trivial case of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independent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u="sng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Not structurally stable</a:t>
                </a:r>
                <a:endParaRPr lang="en-US" sz="2000" b="1" u="sng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189" y="3276572"/>
                <a:ext cx="4785672" cy="3023007"/>
              </a:xfrm>
              <a:prstGeom prst="rect">
                <a:avLst/>
              </a:prstGeom>
              <a:blipFill rotWithShape="0">
                <a:blip r:embed="rId6"/>
                <a:stretch>
                  <a:fillRect t="-806" b="-2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015266" y="2722318"/>
                <a:ext cx="5047151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5266" y="2722318"/>
                <a:ext cx="5047151" cy="554254"/>
              </a:xfrm>
              <a:prstGeom prst="rect">
                <a:avLst/>
              </a:prstGeom>
              <a:blipFill rotWithShape="0">
                <a:blip r:embed="rId7"/>
                <a:stretch>
                  <a:fillRect l="-1087" b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811" y="3456859"/>
            <a:ext cx="3929611" cy="337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Star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If initial condition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All initial conditions converge to (0,0) along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because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faster than</a:t>
                </a: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4706" r="-8824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15625" r="-12500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183411" y="2631390"/>
                <a:ext cx="5059975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411" y="2631390"/>
                <a:ext cx="5059975" cy="554254"/>
              </a:xfrm>
              <a:prstGeom prst="rect">
                <a:avLst/>
              </a:prstGeom>
              <a:blipFill rotWithShape="0">
                <a:blip r:embed="rId8"/>
                <a:stretch>
                  <a:fillRect l="-9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092" y="3185644"/>
            <a:ext cx="3972480" cy="335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59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/>
                  <a:t>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Case 8)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Star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</m:t>
                    </m:r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39189" y="3276572"/>
                <a:ext cx="4785672" cy="30230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Since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both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latin typeface="Cambria Math" panose="02040503050406030204" pitchFamily="18" charset="0"/>
                  </a:rPr>
                  <a:t>So Fixed Point is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Trivial case of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independent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u="sng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Not structurally stable</a:t>
                </a:r>
                <a:endParaRPr lang="en-US" sz="2000" b="1" u="sng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189" y="3276572"/>
                <a:ext cx="4785672" cy="3023007"/>
              </a:xfrm>
              <a:prstGeom prst="rect">
                <a:avLst/>
              </a:prstGeom>
              <a:blipFill rotWithShape="0">
                <a:blip r:embed="rId6"/>
                <a:stretch>
                  <a:fillRect t="-806" b="-2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015266" y="2722318"/>
                <a:ext cx="4700902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5266" y="2722318"/>
                <a:ext cx="4700902" cy="554254"/>
              </a:xfrm>
              <a:prstGeom prst="rect">
                <a:avLst/>
              </a:prstGeom>
              <a:blipFill rotWithShape="0">
                <a:blip r:embed="rId7"/>
                <a:stretch>
                  <a:fillRect l="-1167" b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589" y="3369776"/>
            <a:ext cx="3996295" cy="338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1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Star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If initial condition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All initial conditions converge to (0,0) along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because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faster than</a:t>
                </a: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4706" r="-8824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15625" r="-12500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183411" y="2631390"/>
                <a:ext cx="4700902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411" y="2631390"/>
                <a:ext cx="4700902" cy="554254"/>
              </a:xfrm>
              <a:prstGeom prst="rect">
                <a:avLst/>
              </a:prstGeom>
              <a:blipFill rotWithShape="0">
                <a:blip r:embed="rId8"/>
                <a:stretch>
                  <a:fillRect l="-10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134" y="3113217"/>
            <a:ext cx="3996295" cy="338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69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/>
                  <a:t>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Case 9)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Improper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</m:t>
                    </m:r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𝒐𝒓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  <a:blipFill rotWithShape="0">
                <a:blip r:embed="rId3"/>
                <a:stretch>
                  <a:fillRect b="-10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39189" y="3276572"/>
                <a:ext cx="4785672" cy="25613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Since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both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latin typeface="Cambria Math" panose="02040503050406030204" pitchFamily="18" charset="0"/>
                  </a:rPr>
                  <a:t>So Fixed Point is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u="sng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Not structurally stable</a:t>
                </a:r>
                <a:endParaRPr lang="en-US" sz="2000" b="1" u="sng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189" y="3276572"/>
                <a:ext cx="4785672" cy="2561342"/>
              </a:xfrm>
              <a:prstGeom prst="rect">
                <a:avLst/>
              </a:prstGeom>
              <a:blipFill rotWithShape="0">
                <a:blip r:embed="rId6"/>
                <a:stretch>
                  <a:fillRect t="-950" b="-3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799986" y="2819158"/>
                <a:ext cx="5047151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9986" y="2819158"/>
                <a:ext cx="5047151" cy="554254"/>
              </a:xfrm>
              <a:prstGeom prst="rect">
                <a:avLst/>
              </a:prstGeom>
              <a:blipFill rotWithShape="0">
                <a:blip r:embed="rId7"/>
                <a:stretch>
                  <a:fillRect l="-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739" y="3495205"/>
            <a:ext cx="4001059" cy="336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45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Improper Node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If initial condition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All initial conditions converge to (0,0) along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because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faster than</a:t>
                </a: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4706" r="-8824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15625" r="-12500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878" y="3117980"/>
            <a:ext cx="4024874" cy="33723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799986" y="2563726"/>
                <a:ext cx="5047151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9986" y="2563726"/>
                <a:ext cx="5047151" cy="554254"/>
              </a:xfrm>
              <a:prstGeom prst="rect">
                <a:avLst/>
              </a:prstGeom>
              <a:blipFill rotWithShape="0">
                <a:blip r:embed="rId9"/>
                <a:stretch>
                  <a:fillRect l="-966" b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679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, Fixed </a:t>
                </a:r>
                <a:r>
                  <a:rPr lang="en-US" sz="2000" dirty="0"/>
                  <a:t>Point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)±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e>
                                        <m:sup>
                                          <m: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ra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Case 10)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Improper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</m:t>
                    </m:r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𝒐𝒓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2513797"/>
              </a:xfrm>
              <a:blipFill rotWithShape="0">
                <a:blip r:embed="rId3"/>
                <a:stretch>
                  <a:fillRect b="-4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39189" y="3276572"/>
                <a:ext cx="4785672" cy="25613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Since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both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>
                    <a:latin typeface="Cambria Math" panose="02040503050406030204" pitchFamily="18" charset="0"/>
                  </a:rPr>
                  <a:t>So Fixed Point is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u="sng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Not structurally stable</a:t>
                </a:r>
                <a:endParaRPr lang="en-US" sz="2000" b="1" u="sng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189" y="3276572"/>
                <a:ext cx="4785672" cy="2561342"/>
              </a:xfrm>
              <a:prstGeom prst="rect">
                <a:avLst/>
              </a:prstGeom>
              <a:blipFill rotWithShape="0">
                <a:blip r:embed="rId6"/>
                <a:stretch>
                  <a:fillRect t="-950" b="-3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015266" y="2722318"/>
                <a:ext cx="5002267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5266" y="2722318"/>
                <a:ext cx="5002267" cy="554254"/>
              </a:xfrm>
              <a:prstGeom prst="rect">
                <a:avLst/>
              </a:prstGeom>
              <a:blipFill rotWithShape="0">
                <a:blip r:embed="rId7"/>
                <a:stretch>
                  <a:fillRect l="-1098" b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755" y="3379773"/>
            <a:ext cx="4001059" cy="336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55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Star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If initial condition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All initial conditions converge to (0,0) along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because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faster than</a:t>
                </a: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endParaRPr lang="en-US" sz="2000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017" y="6422637"/>
                <a:ext cx="20300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4706" r="-8824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47" y="4644845"/>
                <a:ext cx="195887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15625" r="-12500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183411" y="2631390"/>
                <a:ext cx="4874027" cy="5524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𝑐𝑢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𝑑𝑣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411" y="2631390"/>
                <a:ext cx="4874027" cy="552459"/>
              </a:xfrm>
              <a:prstGeom prst="rect">
                <a:avLst/>
              </a:prstGeom>
              <a:blipFill rotWithShape="0">
                <a:blip r:embed="rId8"/>
                <a:stretch>
                  <a:fillRect l="-1000" b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134" y="3221824"/>
            <a:ext cx="4024874" cy="337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40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Summarize cases</a:t>
                </a: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</m:t>
                        </m:r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>
                    <a:latin typeface="Cambria Math" panose="02040503050406030204" pitchFamily="18" charset="0"/>
                  </a:rPr>
                  <a:t>(Routh-Hurwitz Conditions) 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</m:t>
                        </m:r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>
                    <a:latin typeface="Cambria Math" panose="02040503050406030204" pitchFamily="18" charset="0"/>
                  </a:rPr>
                  <a:t>(Routh-Hurwitz Conditions) 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Saddle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Spiral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Spiral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Center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sz="2000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Star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Star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Improper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Improper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𝒐𝒓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b="1" dirty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Note that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Saddle </a:t>
                </a: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395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Summarize cases</a:t>
                </a: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</m:t>
                        </m:r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>
                    <a:latin typeface="Cambria Math" panose="02040503050406030204" pitchFamily="18" charset="0"/>
                  </a:rPr>
                  <a:t>(Routh-Hurwitz Conditions) 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(</a:t>
                </a:r>
                <a:r>
                  <a:rPr lang="en-US" sz="2000" dirty="0">
                    <a:latin typeface="Cambria Math" panose="02040503050406030204" pitchFamily="18" charset="0"/>
                  </a:rPr>
                  <a:t>Routh-Hurwitz Conditions) 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574675" lvl="1" indent="-457200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Spiral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Spiral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Center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sz="2000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Star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Star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Improper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Improper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𝒐𝒓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b="1" dirty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latin typeface="Cambria Math" panose="02040503050406030204" pitchFamily="18" charset="0"/>
                  </a:rPr>
                  <a:t>Note that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Saddle </a:t>
                </a: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879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8659812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To analyze </a:t>
                </a:r>
                <a:r>
                  <a:rPr lang="en-US" sz="2000" b="1" dirty="0" smtClean="0"/>
                  <a:t>global</a:t>
                </a:r>
                <a:r>
                  <a:rPr lang="en-US" sz="2000" dirty="0" smtClean="0"/>
                  <a:t> stability in 2D (works also in higher dimensions but harder to draw), we use 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null-cline plots and flows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A null cline is the set of points where the R.H.S. of ONE of the two (or more) system equations is 0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At a null cline, we </a:t>
                </a:r>
                <a:r>
                  <a:rPr lang="en-US" sz="2000" b="1" u="sng" dirty="0" smtClean="0"/>
                  <a:t>know</a:t>
                </a:r>
                <a:r>
                  <a:rPr lang="en-US" sz="2000" b="1" dirty="0" smtClean="0"/>
                  <a:t> the direction of movement of orbits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(</a:t>
                </a:r>
                <a:r>
                  <a:rPr lang="en-US" sz="2000" b="1" i="1" dirty="0" smtClean="0"/>
                  <a:t>i.e.</a:t>
                </a:r>
                <a:r>
                  <a:rPr lang="en-US" sz="2000" b="1" dirty="0" smtClean="0"/>
                  <a:t>, perpendicular to the direction in which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𝒅𝒕</m:t>
                        </m:r>
                      </m:den>
                    </m:f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b="1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Null clines </a:t>
                </a:r>
                <a:r>
                  <a:rPr lang="en-US" sz="2000" b="1" u="sng" dirty="0" smtClean="0"/>
                  <a:t>cross</a:t>
                </a:r>
                <a:r>
                  <a:rPr lang="en-US" sz="2000" b="1" dirty="0" smtClean="0"/>
                  <a:t> each other at </a:t>
                </a:r>
                <a:r>
                  <a:rPr lang="en-US" sz="2000" b="1" u="sng" dirty="0" smtClean="0"/>
                  <a:t>fixed points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8659812" cy="6343650"/>
              </a:xfrm>
              <a:blipFill rotWithShape="0">
                <a:blip r:embed="rId3"/>
                <a:stretch>
                  <a:fillRect l="-704" t="-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From Lecture 10: Null Clines and Flows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9558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e>
                    </m:func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Saddle 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Spiral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Spiral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Center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</m:t>
                    </m:r>
                  </m:oMath>
                </a14:m>
                <a:endParaRPr lang="en-US" sz="2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Star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Improper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Improper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𝒐𝒓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</a:rPr>
                  <a:t>)</a:t>
                </a: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endParaRPr lang="en-US" sz="2000" b="1" dirty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Note conditions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 same for Star and Improper Node, so combine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sz="2000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 Stable Star  or Stable Improper Node 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sz="2000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Star or Unstable Improper Node </a:t>
                </a: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82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e>
                    </m:func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Saddle 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Spiral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Spiral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and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Center</a:t>
                </a:r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</m:t>
                    </m:r>
                  </m:oMath>
                </a14:m>
                <a:endParaRPr lang="en-US" sz="2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Star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or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Improper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Star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or </a:t>
                </a: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 Improper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b="1" dirty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>
                    <a:ea typeface="Cambria Math" panose="02040503050406030204" pitchFamily="18" charset="0"/>
                  </a:rPr>
                  <a:t>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</m:t>
                        </m:r>
                      </m:e>
                    </m:func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, 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&lt;0⇒</m:t>
                    </m:r>
                  </m:oMath>
                </a14:m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0⇒</m:t>
                    </m:r>
                  </m:oMath>
                </a14:m>
                <a:r>
                  <a:rPr lang="en-US" sz="2000" b="1" dirty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 Center</a:t>
                </a:r>
                <a:endParaRPr lang="en-US" sz="2000" b="1" dirty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b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Rearrange</a:t>
                </a:r>
                <a:endParaRPr lang="en-US" sz="2000" b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461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e>
                    </m:func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Saddle 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 Stable </a:t>
                </a:r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Node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Spiral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Star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or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Improper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Node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	Center</a:t>
                </a: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</a:t>
                </a: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Node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Spiral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61963" lvl="1" indent="-344488" eaLnBrk="1" hangingPunct="1">
                  <a:spcBef>
                    <a:spcPts val="0"/>
                  </a:spcBef>
                  <a:buFont typeface="+mj-lt"/>
                  <a:buAutoNum type="arabicPeriod" startAt="4"/>
                </a:pP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Star </a:t>
                </a: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or Unstable Improper Node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sz="2000" b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b="1" dirty="0" smtClean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Now note that 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Node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Tr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=4</m:t>
                      </m:r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nor/>
                        </m:rPr>
                        <a:rPr lang="en-US" sz="2000" i="0">
                          <a:latin typeface="Cambria Math" panose="02040503050406030204" pitchFamily="18" charset="0"/>
                        </a:rPr>
                        <m:t>Star</m:t>
                      </m:r>
                      <m:r>
                        <m:rPr>
                          <m:nor/>
                        </m:rPr>
                        <a:rPr lang="en-US" sz="20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i="0">
                          <a:latin typeface="Cambria Math" panose="02040503050406030204" pitchFamily="18" charset="0"/>
                        </a:rPr>
                        <m:t>or</m:t>
                      </m:r>
                      <m:r>
                        <m:rPr>
                          <m:nor/>
                        </m:rPr>
                        <a:rPr lang="en-US" sz="20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i="0">
                          <a:latin typeface="Cambria Math" panose="02040503050406030204" pitchFamily="18" charset="0"/>
                        </a:rPr>
                        <m:t>Unstable</m:t>
                      </m:r>
                      <m:r>
                        <m:rPr>
                          <m:nor/>
                        </m:rPr>
                        <a:rPr lang="en-US" sz="20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i="0">
                          <a:latin typeface="Cambria Math" panose="02040503050406030204" pitchFamily="18" charset="0"/>
                        </a:rPr>
                        <m:t>Improper</m:t>
                      </m:r>
                      <m:r>
                        <m:rPr>
                          <m:nor/>
                        </m:rPr>
                        <a:rPr lang="en-US" sz="20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i="0">
                          <a:latin typeface="Cambria Math" panose="02040503050406030204" pitchFamily="18" charset="0"/>
                        </a:rPr>
                        <m:t>Node</m:t>
                      </m:r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Spiral</a:t>
                </a: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772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56" y="371845"/>
            <a:ext cx="4772744" cy="29644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e>
                    </m:func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Saddle 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 Stable </a:t>
                </a:r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Star </a:t>
                </a: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or Improper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Spiral</a:t>
                </a: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	Center</a:t>
                </a: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</a:t>
                </a: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Star or Improper 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Spiral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Write Structurally unstable states in </a:t>
                </a:r>
                <a:r>
                  <a:rPr lang="en-US" sz="2000" b="1" i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italics</a:t>
                </a:r>
                <a:endParaRPr lang="en-US" sz="2000" i="1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4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793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068" y="272256"/>
            <a:ext cx="4772744" cy="29644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e>
                    </m:func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Saddle 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 Stable </a:t>
                </a:r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𝑇𝑟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𝑑𝑒𝑡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i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Star </a:t>
                </a:r>
                <a:r>
                  <a:rPr lang="en-US" sz="2000" b="1" i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or Improper </a:t>
                </a:r>
                <a:r>
                  <a:rPr lang="en-US" sz="2000" b="1" i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Spiral</a:t>
                </a: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𝑇𝑟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i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	Center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</a:t>
                </a: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𝑇𝑟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𝑑𝑒𝑡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i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en-US" sz="2000" b="1" i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Star or Improper 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Spiral</a:t>
                </a:r>
                <a:endParaRPr lang="en-US" sz="2000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4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900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e>
                    </m:func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Saddle 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 Stable </a:t>
                </a:r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𝑇𝑟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𝑑𝑒𝑡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i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Star </a:t>
                </a:r>
                <a:r>
                  <a:rPr lang="en-US" sz="2000" b="1" i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or Improper </a:t>
                </a:r>
                <a:r>
                  <a:rPr lang="en-US" sz="2000" b="1" i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Spiral</a:t>
                </a: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𝑇𝑟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i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	Center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</a:t>
                </a: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𝑇𝑟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𝑑𝑒𝑡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i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en-US" sz="2000" b="1" i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Star or Improper 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Spiral</a:t>
                </a:r>
                <a:endParaRPr lang="en-US" sz="2000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562948" y="851026"/>
                <a:ext cx="4502676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0000CC"/>
                    </a:solidFill>
                  </a:rPr>
                  <a:t>So to classify a 2D FP</a:t>
                </a:r>
              </a:p>
              <a:p>
                <a:pPr marL="342900" indent="-342900">
                  <a:buAutoNum type="arabicParenR"/>
                </a:pPr>
                <a:r>
                  <a:rPr lang="en-US" sz="2000" dirty="0" smtClean="0"/>
                  <a:t>Look at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dirty="0" smtClean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</m:e>
                    </m:func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Saddle 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func>
                  </m:oMath>
                </a14:m>
                <a:endParaRPr lang="en-US" sz="2000" dirty="0" smtClean="0"/>
              </a:p>
              <a:p>
                <a:r>
                  <a:rPr lang="en-US" sz="2000" dirty="0" smtClean="0"/>
                  <a:t>2)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</m:t>
                        </m:r>
                      </m:e>
                    </m:func>
                  </m:oMath>
                </a14:m>
                <a:r>
                  <a:rPr lang="en-US" sz="2000" dirty="0" smtClean="0"/>
                  <a:t>, </a:t>
                </a:r>
                <a:r>
                  <a:rPr lang="en-US" sz="2000" dirty="0"/>
                  <a:t>Look at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Tr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/>
              </a:p>
              <a:p>
                <a:pPr marL="0" lvl="1"/>
                <a:r>
                  <a:rPr lang="en-US" sz="2000" dirty="0" smtClean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&lt;0⇒</m:t>
                    </m:r>
                  </m:oMath>
                </a14:m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 Stable </a:t>
                </a:r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𝑇𝑟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i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Center</a:t>
                </a:r>
              </a:p>
              <a:p>
                <a:pPr marL="398463" lvl="1">
                  <a:spcBef>
                    <a:spcPts val="0"/>
                  </a:spcBef>
                </a:pPr>
                <a:r>
                  <a:rPr lang="en-US" sz="2000" dirty="0" smtClean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</a:t>
                </a:r>
              </a:p>
              <a:p>
                <a:pPr marL="398463" lvl="1" indent="-398463">
                  <a:spcBef>
                    <a:spcPts val="0"/>
                  </a:spcBef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3</a:t>
                </a:r>
                <a:r>
                  <a:rPr lang="en-US" sz="2000" dirty="0">
                    <a:latin typeface="Cambria Math" panose="02040503050406030204" pitchFamily="18" charset="0"/>
                  </a:rPr>
                  <a:t>) 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Compare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4</m:t>
                    </m:r>
                    <m:func>
                      <m:func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i="0" dirty="0" err="1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398463" lvl="1" indent="-398463">
                  <a:spcBef>
                    <a:spcPts val="0"/>
                  </a:spcBef>
                </a:pPr>
                <a:r>
                  <a:rPr lang="en-US" sz="2000" dirty="0">
                    <a:latin typeface="Cambria Math" panose="02040503050406030204" pitchFamily="18" charset="0"/>
                  </a:rPr>
                  <a:t>		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Node</a:t>
                </a: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398463" lvl="1" indent="-398463">
                  <a:spcBef>
                    <a:spcPts val="0"/>
                  </a:spcBef>
                </a:pPr>
                <a:r>
                  <a:rPr lang="en-US" sz="2000" dirty="0">
                    <a:latin typeface="Cambria Math" panose="02040503050406030204" pitchFamily="18" charset="0"/>
                  </a:rPr>
                  <a:t>		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000" i="1" dirty="0" smtClean="0">
                    <a:latin typeface="Cambria Math" panose="02040503050406030204" pitchFamily="18" charset="0"/>
                  </a:rPr>
                  <a:t>Star/Improper </a:t>
                </a:r>
                <a:r>
                  <a:rPr lang="en-US" sz="2000" i="1" dirty="0">
                    <a:latin typeface="Cambria Math" panose="02040503050406030204" pitchFamily="18" charset="0"/>
                  </a:rPr>
                  <a:t>Node</a:t>
                </a:r>
              </a:p>
              <a:p>
                <a:pPr marL="398463" lvl="1" indent="-398463">
                  <a:spcBef>
                    <a:spcPts val="0"/>
                  </a:spcBef>
                </a:pPr>
                <a:r>
                  <a:rPr lang="en-US" sz="2000" dirty="0">
                    <a:latin typeface="Cambria Math" panose="02040503050406030204" pitchFamily="18" charset="0"/>
                  </a:rPr>
                  <a:t>		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Spiral</a:t>
                </a: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2948" y="851026"/>
                <a:ext cx="4502676" cy="3785652"/>
              </a:xfrm>
              <a:prstGeom prst="rect">
                <a:avLst/>
              </a:prstGeom>
              <a:blipFill rotWithShape="0">
                <a:blip r:embed="rId6"/>
                <a:stretch>
                  <a:fillRect l="-1491" t="-805" r="-136" b="-1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670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068" y="272256"/>
            <a:ext cx="4772744" cy="29644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e>
                    </m:func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Saddle 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 Stable </a:t>
                </a:r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𝑇𝑟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𝑑𝑒𝑡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i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Star </a:t>
                </a:r>
                <a:r>
                  <a:rPr lang="en-US" sz="2000" b="1" i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or Improper </a:t>
                </a:r>
                <a:r>
                  <a:rPr lang="en-US" sz="2000" b="1" i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Spiral</a:t>
                </a: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𝑇𝑟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i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	Center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</a:t>
                </a: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&gt;4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𝑇𝑟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𝑑𝑒𝑡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i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en-US" sz="2000" b="1" i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Star or Improper Node</a:t>
                </a:r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Tr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&lt;4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0"/>
                  </a:spcBef>
                  <a:buNone/>
                </a:pPr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Spiral</a:t>
                </a:r>
                <a:endParaRPr lang="en-US" sz="2000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4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Classification of 2D Fixed Points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32811" y="3072348"/>
                <a:ext cx="4502676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So to classify a 2D FP</a:t>
                </a:r>
              </a:p>
              <a:p>
                <a:pPr marL="342900" indent="-342900">
                  <a:buAutoNum type="arabicParenR"/>
                </a:pPr>
                <a:r>
                  <a:rPr lang="en-US" sz="2000" dirty="0" smtClean="0"/>
                  <a:t>Look at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dirty="0" smtClean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</m:e>
                    </m:func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Saddle 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func>
                  </m:oMath>
                </a14:m>
                <a:endParaRPr lang="en-US" sz="2000" dirty="0" smtClean="0"/>
              </a:p>
              <a:p>
                <a:r>
                  <a:rPr lang="en-US" sz="2000" dirty="0" smtClean="0"/>
                  <a:t>2)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</m:t>
                        </m:r>
                      </m:e>
                    </m:func>
                  </m:oMath>
                </a14:m>
                <a:r>
                  <a:rPr lang="en-US" sz="2000" dirty="0" smtClean="0"/>
                  <a:t>, </a:t>
                </a:r>
                <a:r>
                  <a:rPr lang="en-US" sz="2000" dirty="0"/>
                  <a:t>Look at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Tr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 smtClean="0"/>
              </a:p>
              <a:p>
                <a:pPr marL="0" lvl="1"/>
                <a:r>
                  <a:rPr lang="en-US" sz="2000" dirty="0" smtClean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&lt;0⇒</m:t>
                    </m:r>
                  </m:oMath>
                </a14:m>
                <a:r>
                  <a:rPr lang="en-US" sz="2000" b="1" dirty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 Stable </a:t>
                </a:r>
                <a:endParaRPr lang="en-US" sz="2000" b="1" dirty="0" smtClean="0">
                  <a:solidFill>
                    <a:srgbClr val="00CC00"/>
                  </a:solidFill>
                  <a:latin typeface="Cambria Math" panose="02040503050406030204" pitchFamily="18" charset="0"/>
                </a:endParaRPr>
              </a:p>
              <a:p>
                <a:pPr marL="398463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𝑇𝑟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b="1" i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Center</a:t>
                </a:r>
              </a:p>
              <a:p>
                <a:pPr marL="398463" lvl="1">
                  <a:spcBef>
                    <a:spcPts val="0"/>
                  </a:spcBef>
                </a:pPr>
                <a:r>
                  <a:rPr lang="en-US" sz="2000" dirty="0" smtClean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&gt;0⇒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Unstable </a:t>
                </a:r>
              </a:p>
              <a:p>
                <a:pPr marL="398463" lvl="1" indent="-398463">
                  <a:spcBef>
                    <a:spcPts val="0"/>
                  </a:spcBef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3</a:t>
                </a:r>
                <a:r>
                  <a:rPr lang="en-US" sz="2000" dirty="0">
                    <a:latin typeface="Cambria Math" panose="02040503050406030204" pitchFamily="18" charset="0"/>
                  </a:rPr>
                  <a:t>) 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Compare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4</m:t>
                    </m:r>
                    <m:func>
                      <m:func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i="0" dirty="0" err="1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398463" lvl="1" indent="-398463">
                  <a:spcBef>
                    <a:spcPts val="0"/>
                  </a:spcBef>
                </a:pPr>
                <a:r>
                  <a:rPr lang="en-US" sz="2000" dirty="0">
                    <a:latin typeface="Cambria Math" panose="02040503050406030204" pitchFamily="18" charset="0"/>
                  </a:rPr>
                  <a:t>		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Node</a:t>
                </a: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398463" lvl="1" indent="-398463">
                  <a:spcBef>
                    <a:spcPts val="0"/>
                  </a:spcBef>
                </a:pPr>
                <a:r>
                  <a:rPr lang="en-US" sz="2000" dirty="0">
                    <a:latin typeface="Cambria Math" panose="02040503050406030204" pitchFamily="18" charset="0"/>
                  </a:rPr>
                  <a:t>		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000" i="1" dirty="0" smtClean="0">
                    <a:latin typeface="Cambria Math" panose="02040503050406030204" pitchFamily="18" charset="0"/>
                  </a:rPr>
                  <a:t>Star/Improper </a:t>
                </a:r>
                <a:r>
                  <a:rPr lang="en-US" sz="2000" i="1" dirty="0">
                    <a:latin typeface="Cambria Math" panose="02040503050406030204" pitchFamily="18" charset="0"/>
                  </a:rPr>
                  <a:t>Node</a:t>
                </a:r>
              </a:p>
              <a:p>
                <a:pPr marL="398463" lvl="1" indent="-398463">
                  <a:spcBef>
                    <a:spcPts val="0"/>
                  </a:spcBef>
                </a:pPr>
                <a:r>
                  <a:rPr lang="en-US" sz="2000" dirty="0">
                    <a:latin typeface="Cambria Math" panose="02040503050406030204" pitchFamily="18" charset="0"/>
                  </a:rPr>
                  <a:t>		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Spiral</a:t>
                </a: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2811" y="3072348"/>
                <a:ext cx="4502676" cy="3785652"/>
              </a:xfrm>
              <a:prstGeom prst="rect">
                <a:avLst/>
              </a:prstGeom>
              <a:blipFill rotWithShape="0">
                <a:blip r:embed="rId7"/>
                <a:stretch>
                  <a:fillRect l="-1491" t="-805" r="-136" b="-1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03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Our classification of Fixed Points was complete,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But we can also have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</a:t>
                </a:r>
                <a:r>
                  <a:rPr lang="en-US" sz="2000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and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</a:t>
                </a: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2000" b="1" u="sng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limit cycles </a:t>
                </a:r>
                <a:r>
                  <a:rPr lang="en-US" sz="2000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or </a:t>
                </a:r>
                <a:r>
                  <a:rPr lang="en-US" sz="2000" b="1" u="sng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periodic orbits 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b="1" u="sng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Saw one of these in Fitz-Hugh </a:t>
                </a:r>
                <a:r>
                  <a:rPr lang="en-US" sz="2000" dirty="0" err="1" smtClean="0">
                    <a:latin typeface="Cambria Math" panose="02040503050406030204" pitchFamily="18" charset="0"/>
                  </a:rPr>
                  <a:t>Nagumo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 model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Limit Cycles have a simple general linearized form in polar coordinates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i="1" dirty="0" smtClean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is the </a:t>
                </a: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invariant circle 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or </a:t>
                </a: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orbit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 (generalizing the concept of fixed point)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 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&lt;0⇒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Limit cycle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0⇒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Limit cycle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Assume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=1,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 then in Cartesian coordinates we can write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Limit Cycles in 2D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198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Limit Cycles have a simple general linearized form in polar coordinates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Assume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 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&gt;0⇒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Limit cycle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</a:t>
                </a: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0⇒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Limit cycle </a:t>
                </a:r>
                <a:r>
                  <a:rPr lang="en-US" sz="2000" b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marginally stable</a:t>
                </a:r>
                <a:endParaRPr lang="en-US" sz="2000" b="1" dirty="0">
                  <a:solidFill>
                    <a:srgbClr val="FFC000"/>
                  </a:solidFill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0⇒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Limit cycle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</a:t>
                </a: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1                                                                       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117475" lvl="1" indent="0" eaLnBrk="1" hangingPunct="1">
                  <a:spcBef>
                    <a:spcPts val="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Limit Cycles in 2D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194653" y="4307343"/>
            <a:ext cx="8754693" cy="2029108"/>
            <a:chOff x="158440" y="3963311"/>
            <a:chExt cx="8754693" cy="202910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440" y="3963311"/>
              <a:ext cx="2051972" cy="202910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5065" y="3970456"/>
              <a:ext cx="2046256" cy="2014819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5974" y="3970456"/>
              <a:ext cx="2031966" cy="201481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2593" y="3966169"/>
              <a:ext cx="2040540" cy="20233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626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Let’s build a more realistic predator prey model (</a:t>
                </a:r>
                <a:r>
                  <a:rPr lang="en-US" sz="2000" dirty="0" err="1" smtClean="0">
                    <a:latin typeface="Cambria Math" panose="02040503050406030204" pitchFamily="18" charset="0"/>
                  </a:rPr>
                  <a:t>Rosenzweig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-McArthur Model)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Assume prey 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) by itself obeys the Logistic equation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𝑟𝑁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Assume Predation Rate per predator 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𝑠𝑁</m:t>
                        </m:r>
                      </m:num>
                      <m:den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𝑠h𝑁</m:t>
                        </m:r>
                        <m:r>
                          <m:rPr>
                            <m:nor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000" b="0" i="1" dirty="0" smtClean="0">
                    <a:latin typeface="Cambria Math" panose="02040503050406030204" pitchFamily="18" charset="0"/>
                  </a:rPr>
                  <a:t>, </a:t>
                </a:r>
                <a:r>
                  <a:rPr lang="en-US" sz="2000" b="0" dirty="0" smtClean="0">
                    <a:latin typeface="Cambria Math" panose="02040503050406030204" pitchFamily="18" charset="0"/>
                  </a:rPr>
                  <a:t>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0" dirty="0" smtClean="0">
                    <a:latin typeface="Cambria Math" panose="020405030504060302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0" dirty="0" smtClean="0">
                    <a:latin typeface="Cambria Math" panose="02040503050406030204" pitchFamily="18" charset="0"/>
                  </a:rPr>
                  <a:t>predator search effort and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0" dirty="0" smtClean="0">
                    <a:latin typeface="Cambria Math" panose="02040503050406030204" pitchFamily="18" charset="0"/>
                  </a:rPr>
                  <a:t> fraction of time taken to consume prey during which time predator can’t hunt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So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𝑟𝑁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𝑠𝑁𝑃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𝑠h𝑁</m:t>
                          </m:r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pPr marL="857250" lvl="1" indent="-457200" eaLnBrk="1" hangingPunct="1">
                  <a:spcBef>
                    <a:spcPts val="1200"/>
                  </a:spcBef>
                  <a:buAutoNum type="arabicParenR"/>
                </a:pPr>
                <a:endParaRPr lang="en-US" sz="160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  <a:blipFill rotWithShape="0">
                <a:blip r:embed="rId3"/>
                <a:stretch>
                  <a:fillRect l="-672" t="-920" r="-2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2</a:t>
            </a:r>
            <a:r>
              <a:rPr lang="en-US" sz="3600" b="1" baseline="30000" dirty="0" smtClean="0">
                <a:solidFill>
                  <a:srgbClr val="0000CC"/>
                </a:solidFill>
              </a:rPr>
              <a:t>nd</a:t>
            </a:r>
            <a:r>
              <a:rPr lang="en-US" sz="3600" b="1" dirty="0" smtClean="0">
                <a:solidFill>
                  <a:srgbClr val="0000CC"/>
                </a:solidFill>
              </a:rPr>
              <a:t> In-Class Exercise on Null Clines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201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17142" y="1371088"/>
                <a:ext cx="8851965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17142" y="1371088"/>
                <a:ext cx="8851965" cy="6343650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92841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From Lecture 10: </a:t>
            </a:r>
            <a:r>
              <a:rPr lang="en-US" sz="3600" b="1" dirty="0" err="1" smtClean="0">
                <a:solidFill>
                  <a:srgbClr val="0000CC"/>
                </a:solidFill>
              </a:rPr>
              <a:t>Lotka-Volterra</a:t>
            </a:r>
            <a:r>
              <a:rPr lang="en-US" sz="3600" b="1" dirty="0" smtClean="0">
                <a:solidFill>
                  <a:srgbClr val="0000CC"/>
                </a:solidFill>
              </a:rPr>
              <a:t>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121047" y="2664372"/>
            <a:ext cx="8901906" cy="2986505"/>
            <a:chOff x="242094" y="2664372"/>
            <a:chExt cx="8901906" cy="29865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094" y="2664372"/>
              <a:ext cx="2948399" cy="2986505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9334" y="2695333"/>
              <a:ext cx="2896004" cy="292458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4180" y="2678661"/>
              <a:ext cx="2919820" cy="2957926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1034413" y="5619916"/>
            <a:ext cx="6999158" cy="394472"/>
            <a:chOff x="1034413" y="5619916"/>
            <a:chExt cx="6999158" cy="394472"/>
          </a:xfrm>
        </p:grpSpPr>
        <p:sp>
          <p:nvSpPr>
            <p:cNvPr id="10" name="TextBox 9"/>
            <p:cNvSpPr txBox="1"/>
            <p:nvPr/>
          </p:nvSpPr>
          <p:spPr>
            <a:xfrm>
              <a:off x="4231064" y="5645056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CC"/>
                  </a:solidFill>
                </a:rPr>
                <a:t>Flow</a:t>
              </a:r>
              <a:endParaRPr lang="en-US" b="1" dirty="0">
                <a:solidFill>
                  <a:srgbClr val="0000CC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34413" y="5619916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CC"/>
                  </a:solidFill>
                </a:rPr>
                <a:t>Null Clines</a:t>
              </a:r>
              <a:endParaRPr lang="en-US" b="1" dirty="0">
                <a:solidFill>
                  <a:srgbClr val="0000CC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69232" y="5645056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CC"/>
                  </a:solidFill>
                </a:rPr>
                <a:t>Orbits</a:t>
              </a:r>
              <a:endParaRPr lang="en-US" b="1" dirty="0">
                <a:solidFill>
                  <a:srgbClr val="0000CC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149840" y="2763857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840" y="2763857"/>
                <a:ext cx="943207" cy="61831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093047" y="3775083"/>
                <a:ext cx="943207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047" y="3775083"/>
                <a:ext cx="943207" cy="61831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>
            <a:cxnSpLocks noChangeAspect="1"/>
          </p:cNvCxnSpPr>
          <p:nvPr/>
        </p:nvCxnSpPr>
        <p:spPr>
          <a:xfrm flipH="1" flipV="1">
            <a:off x="2093047" y="3150366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 noChangeAspect="1"/>
          </p:cNvCxnSpPr>
          <p:nvPr/>
        </p:nvCxnSpPr>
        <p:spPr>
          <a:xfrm flipH="1">
            <a:off x="593099" y="3202900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 noChangeAspect="1"/>
          </p:cNvCxnSpPr>
          <p:nvPr/>
        </p:nvCxnSpPr>
        <p:spPr>
          <a:xfrm>
            <a:off x="635892" y="4590959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cxnSpLocks noChangeAspect="1"/>
          </p:cNvCxnSpPr>
          <p:nvPr/>
        </p:nvCxnSpPr>
        <p:spPr>
          <a:xfrm flipV="1">
            <a:off x="2050702" y="4542913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280268" y="3730978"/>
            <a:ext cx="735228" cy="735228"/>
            <a:chOff x="885847" y="3382169"/>
            <a:chExt cx="1470456" cy="1470456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885847" y="3777761"/>
              <a:ext cx="0" cy="679269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356303" y="3777761"/>
              <a:ext cx="0" cy="679269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>
              <a:off x="1627601" y="3042534"/>
              <a:ext cx="0" cy="679269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>
              <a:off x="1627601" y="4512990"/>
              <a:ext cx="0" cy="679269"/>
            </a:xfrm>
            <a:prstGeom prst="straightConnector1">
              <a:avLst/>
            </a:prstGeom>
            <a:ln w="31750">
              <a:solidFill>
                <a:srgbClr val="0000CC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Oval 24"/>
          <p:cNvSpPr>
            <a:spLocks noChangeAspect="1"/>
          </p:cNvSpPr>
          <p:nvPr/>
        </p:nvSpPr>
        <p:spPr>
          <a:xfrm>
            <a:off x="1579302" y="4016866"/>
            <a:ext cx="13716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728391" y="62203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287802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Let’s build a more realistic predator prey model (</a:t>
                </a:r>
                <a:r>
                  <a:rPr lang="en-US" sz="2000" dirty="0" err="1" smtClean="0">
                    <a:latin typeface="Cambria Math" panose="02040503050406030204" pitchFamily="18" charset="0"/>
                  </a:rPr>
                  <a:t>Rosenzweig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-McArthur Model)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Assume prey 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) by itself obeys the Logistic equation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𝑟𝑁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Assume Predation Rate per predator 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𝑠𝑁</m:t>
                        </m:r>
                      </m:num>
                      <m:den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𝑠h𝑁</m:t>
                        </m:r>
                        <m:r>
                          <m:rPr>
                            <m:nor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000" b="0" i="1" dirty="0" smtClean="0">
                    <a:latin typeface="Cambria Math" panose="02040503050406030204" pitchFamily="18" charset="0"/>
                  </a:rPr>
                  <a:t>, </a:t>
                </a:r>
                <a:r>
                  <a:rPr lang="en-US" sz="2000" b="0" dirty="0" smtClean="0">
                    <a:latin typeface="Cambria Math" panose="02040503050406030204" pitchFamily="18" charset="0"/>
                  </a:rPr>
                  <a:t>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0" dirty="0" smtClean="0">
                    <a:latin typeface="Cambria Math" panose="020405030504060302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0" dirty="0" smtClean="0">
                    <a:latin typeface="Cambria Math" panose="02040503050406030204" pitchFamily="18" charset="0"/>
                  </a:rPr>
                  <a:t>predator search effort and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0" dirty="0" smtClean="0">
                    <a:latin typeface="Cambria Math" panose="02040503050406030204" pitchFamily="18" charset="0"/>
                  </a:rPr>
                  <a:t> fraction of time taken to consume prey during which time predator can’t hunt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So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𝑟𝑁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𝑠𝑁𝑃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𝑠h𝑁</m:t>
                          </m:r>
                        </m:den>
                      </m:f>
                    </m:oMath>
                  </m:oMathPara>
                </a14:m>
                <a:endParaRPr lang="en-US" sz="2000" b="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Let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2000" dirty="0" smtClean="0"/>
                  <a:t> be the efficiency of converting prey into new predators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 smtClean="0"/>
                  <a:t> be the death rate of predators, so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𝑠𝑁𝑃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𝑠h𝑁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𝑑𝑃</m:t>
                      </m:r>
                    </m:oMath>
                  </m:oMathPara>
                </a14:m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  <a:blipFill rotWithShape="0">
                <a:blip r:embed="rId3"/>
                <a:stretch>
                  <a:fillRect l="-672" t="-920" r="-202" b="-329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2</a:t>
            </a:r>
            <a:r>
              <a:rPr lang="en-US" sz="3600" b="1" baseline="30000" dirty="0" smtClean="0">
                <a:solidFill>
                  <a:srgbClr val="0000CC"/>
                </a:solidFill>
              </a:rPr>
              <a:t>nd</a:t>
            </a:r>
            <a:r>
              <a:rPr lang="en-US" sz="3600" b="1" dirty="0" smtClean="0">
                <a:solidFill>
                  <a:srgbClr val="0000CC"/>
                </a:solidFill>
              </a:rPr>
              <a:t> In-Class Exercise on Null Clines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313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𝑟𝑁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𝑠𝑁𝑃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𝑠h𝑁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𝑑𝑃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𝑒𝑠𝑁𝑃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𝑠h𝑁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𝑑𝑃</m:t>
                      </m:r>
                    </m:oMath>
                  </m:oMathPara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0" dirty="0" smtClean="0">
                    <a:latin typeface="Cambria Math" panose="02040503050406030204" pitchFamily="18" charset="0"/>
                  </a:rPr>
                  <a:t>predator search effort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0" dirty="0" smtClean="0">
                    <a:latin typeface="Cambria Math" panose="02040503050406030204" pitchFamily="18" charset="0"/>
                  </a:rPr>
                  <a:t> fraction of time taken to consume prey during which time predator can’t hunt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 smtClean="0"/>
                  <a:t> efficiency of converting prey into new predators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 smtClean="0"/>
                  <a:t> death rate of predators</a:t>
                </a:r>
              </a:p>
              <a:p>
                <a:pPr marL="857250" lvl="1" indent="-457200" eaLnBrk="1" hangingPunct="1">
                  <a:spcBef>
                    <a:spcPts val="1200"/>
                  </a:spcBef>
                  <a:buAutoNum type="arabicParenR"/>
                </a:pPr>
                <a:r>
                  <a:rPr lang="en-US" sz="1600" dirty="0" smtClean="0"/>
                  <a:t>Make dimensionless</a:t>
                </a:r>
              </a:p>
              <a:p>
                <a:pPr marL="857250" lvl="1" indent="-457200" eaLnBrk="1" hangingPunct="1">
                  <a:spcBef>
                    <a:spcPts val="1200"/>
                  </a:spcBef>
                  <a:buAutoNum type="arabicParenR"/>
                </a:pPr>
                <a:r>
                  <a:rPr lang="en-US" sz="1600" dirty="0" smtClean="0"/>
                  <a:t>How many parameters do you really have?</a:t>
                </a:r>
              </a:p>
              <a:p>
                <a:pPr marL="857250" lvl="1" indent="-457200" eaLnBrk="1" hangingPunct="1">
                  <a:spcBef>
                    <a:spcPts val="1200"/>
                  </a:spcBef>
                  <a:buAutoNum type="arabicParenR"/>
                </a:pPr>
                <a:r>
                  <a:rPr lang="en-US" sz="1600" dirty="0" smtClean="0"/>
                  <a:t>Find </a:t>
                </a:r>
                <a:r>
                  <a:rPr lang="en-US" sz="1600" dirty="0"/>
                  <a:t>the fixed </a:t>
                </a:r>
                <a:r>
                  <a:rPr lang="en-US" sz="1600" dirty="0" smtClean="0"/>
                  <a:t>points</a:t>
                </a:r>
              </a:p>
              <a:p>
                <a:pPr marL="857250" lvl="1" indent="-457200" eaLnBrk="1" hangingPunct="1">
                  <a:spcBef>
                    <a:spcPts val="1200"/>
                  </a:spcBef>
                  <a:buAutoNum type="arabicParenR"/>
                </a:pPr>
                <a:r>
                  <a:rPr lang="en-US" sz="1600" dirty="0" smtClean="0"/>
                  <a:t>Find a condition to make the nontrivial fixed point exist and explain in words</a:t>
                </a:r>
                <a:endParaRPr lang="en-US" sz="1600" dirty="0"/>
              </a:p>
              <a:p>
                <a:pPr marL="857250" lvl="1" indent="-457200" eaLnBrk="1" hangingPunct="1">
                  <a:spcBef>
                    <a:spcPts val="1200"/>
                  </a:spcBef>
                  <a:buAutoNum type="arabicParenR"/>
                </a:pPr>
                <a:r>
                  <a:rPr lang="en-US" sz="1600" dirty="0"/>
                  <a:t>Draw the null clines</a:t>
                </a:r>
              </a:p>
              <a:p>
                <a:pPr marL="857250" lvl="1" indent="-457200" eaLnBrk="1" hangingPunct="1">
                  <a:spcBef>
                    <a:spcPts val="1200"/>
                  </a:spcBef>
                  <a:buAutoNum type="arabicParenR"/>
                </a:pPr>
                <a:r>
                  <a:rPr lang="en-US" sz="1600" dirty="0" smtClean="0"/>
                  <a:t>Sketch </a:t>
                </a:r>
                <a:r>
                  <a:rPr lang="en-US" sz="1600" dirty="0"/>
                  <a:t>the orbits</a:t>
                </a: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  <a:blipFill rotWithShape="0">
                <a:blip r:embed="rId3"/>
                <a:stretch>
                  <a:fillRect r="-202" b="-24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2</a:t>
            </a:r>
            <a:r>
              <a:rPr lang="en-US" sz="3600" b="1" baseline="30000" dirty="0" smtClean="0">
                <a:solidFill>
                  <a:srgbClr val="0000CC"/>
                </a:solidFill>
              </a:rPr>
              <a:t>nd</a:t>
            </a:r>
            <a:r>
              <a:rPr lang="en-US" sz="3600" b="1" dirty="0" smtClean="0">
                <a:solidFill>
                  <a:srgbClr val="0000CC"/>
                </a:solidFill>
              </a:rPr>
              <a:t> In-Class Exercise on Null Clines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005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𝑟𝑁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𝑠𝑁𝑃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𝑠h𝑁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𝑑𝑃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𝑒𝑠𝑁𝑃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𝑠h𝑁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𝑑𝑃</m:t>
                      </m:r>
                    </m:oMath>
                  </m:oMathPara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0" dirty="0" smtClean="0">
                    <a:latin typeface="Cambria Math" panose="02040503050406030204" pitchFamily="18" charset="0"/>
                  </a:rPr>
                  <a:t>predator search effort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0" dirty="0" smtClean="0">
                    <a:latin typeface="Cambria Math" panose="02040503050406030204" pitchFamily="18" charset="0"/>
                  </a:rPr>
                  <a:t> fraction of time taken to consume prey during which time predator can’t hunt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 smtClean="0"/>
                  <a:t> efficiency of converting prey into new predators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 smtClean="0"/>
                  <a:t> death rate of predators, so</a:t>
                </a:r>
              </a:p>
              <a:p>
                <a:pPr marL="857250" lvl="1" indent="-457200" eaLnBrk="1" hangingPunct="1">
                  <a:spcBef>
                    <a:spcPts val="1200"/>
                  </a:spcBef>
                  <a:buAutoNum type="arabicParenR"/>
                </a:pPr>
                <a:r>
                  <a:rPr lang="en-US" sz="1600" dirty="0" smtClean="0"/>
                  <a:t>Make dimensionless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sz="1600" i="1" dirty="0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 err="1" smtClean="0">
                              <a:latin typeface="Cambria Math" panose="02040503050406030204" pitchFamily="18" charset="0"/>
                            </a:rPr>
                            <m:t>𝑠𝑃</m:t>
                          </m:r>
                        </m:num>
                        <m:den>
                          <m:r>
                            <a:rPr lang="en-US" sz="160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 smtClean="0">
                              <a:latin typeface="Cambria Math" panose="02040503050406030204" pitchFamily="18" charset="0"/>
                            </a:rPr>
                            <m:t>𝑒𝑡</m:t>
                          </m:r>
                        </m:num>
                        <m:den>
                          <m:r>
                            <a:rPr lang="en-US" sz="160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 err="1" smtClean="0">
                              <a:latin typeface="Cambria Math" panose="02040503050406030204" pitchFamily="18" charset="0"/>
                            </a:rPr>
                            <m:t>𝑟h</m:t>
                          </m:r>
                        </m:num>
                        <m:den>
                          <m:r>
                            <a:rPr lang="en-US" sz="160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 dirty="0" err="1" smtClean="0">
                          <a:latin typeface="Cambria Math" panose="02040503050406030204" pitchFamily="18" charset="0"/>
                        </a:rPr>
                        <m:t>𝑠h𝐾</m:t>
                      </m:r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i="1" dirty="0" err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160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</m:oMath>
                  </m:oMathPara>
                </a14:m>
                <a:endParaRPr lang="en-US" sz="16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𝑎𝑢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𝑏𝑣</m:t>
                              </m:r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den>
                          </m:f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den>
                          </m:f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en-US" sz="16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1600" dirty="0" smtClean="0"/>
                  <a:t>2) How many parameters do you really have? (3)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1600" dirty="0" smtClean="0"/>
                  <a:t>3) Find </a:t>
                </a:r>
                <a:r>
                  <a:rPr lang="en-US" sz="1600" dirty="0"/>
                  <a:t>the fixed </a:t>
                </a:r>
                <a:r>
                  <a:rPr lang="en-US" sz="1600" dirty="0" smtClean="0"/>
                  <a:t>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0,0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1,0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d>
                  </m:oMath>
                </a14:m>
                <a:r>
                  <a:rPr lang="en-US" sz="1600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⇒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1600" b="0" dirty="0" smtClean="0"/>
              </a:p>
              <a:p>
                <a:pPr marL="800100" lvl="2" indent="0" eaLnBrk="1" hangingPunct="1">
                  <a:spcBef>
                    <a:spcPts val="1200"/>
                  </a:spcBef>
                  <a:buNone/>
                </a:pPr>
                <a:r>
                  <a:rPr lang="en-US" sz="2000" i="1" dirty="0" smtClean="0"/>
                  <a:t>i.e.</a:t>
                </a:r>
                <a:r>
                  <a:rPr lang="en-US" sz="2000" dirty="0" smtClean="0"/>
                  <a:t> growth rate of predators at prey carrying capacity must be positive</a:t>
                </a:r>
                <a:endParaRPr lang="en-US" sz="2000" dirty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  <a:blipFill rotWithShape="0">
                <a:blip r:embed="rId3"/>
                <a:stretch>
                  <a:fillRect r="-202" b="-38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2</a:t>
            </a:r>
            <a:r>
              <a:rPr lang="en-US" sz="3600" b="1" baseline="30000" dirty="0" smtClean="0">
                <a:solidFill>
                  <a:srgbClr val="0000CC"/>
                </a:solidFill>
              </a:rPr>
              <a:t>nd</a:t>
            </a:r>
            <a:r>
              <a:rPr lang="en-US" sz="3600" b="1" dirty="0" smtClean="0">
                <a:solidFill>
                  <a:srgbClr val="0000CC"/>
                </a:solidFill>
              </a:rPr>
              <a:t> In-Class Exercise on Null Clines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1087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𝑏𝑣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den>
                          </m:f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Fixed </a:t>
                </a:r>
                <a:r>
                  <a:rPr lang="en-US" sz="2000" dirty="0"/>
                  <a:t>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0,0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1,0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US" sz="2000" dirty="0" smtClean="0"/>
              </a:p>
              <a:p>
                <a:pPr marL="857250" lvl="1" indent="-457200" eaLnBrk="1" hangingPunct="1">
                  <a:spcBef>
                    <a:spcPts val="1200"/>
                  </a:spcBef>
                  <a:buFont typeface="+mj-lt"/>
                  <a:buAutoNum type="arabicParenR" startAt="4"/>
                </a:pPr>
                <a:r>
                  <a:rPr lang="en-US" sz="2000" dirty="0" smtClean="0"/>
                  <a:t>Draw </a:t>
                </a:r>
                <a:r>
                  <a:rPr lang="en-US" sz="2000" dirty="0"/>
                  <a:t>the null </a:t>
                </a:r>
                <a:r>
                  <a:rPr lang="en-US" sz="2000" dirty="0" smtClean="0"/>
                  <a:t>clines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/>
                  <a:t> null cline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𝑎𝑢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𝑏𝑣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b="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0" dirty="0" smtClean="0"/>
                  <a:t>Trivial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dirty="0" smtClean="0"/>
                  <a:t>null cline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endParaRPr lang="en-US" sz="2000" b="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Or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𝑏𝑢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=0⇒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𝑏𝑢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𝑏𝑣</m:t>
                      </m:r>
                    </m:oMath>
                  </m:oMathPara>
                </a14:m>
                <a:endParaRPr lang="en-US" sz="2000" b="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</m:oMath>
                  </m:oMathPara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Nontrivial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null cline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d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den>
                            </m:f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d>
                      </m:e>
                    </m: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  <a:blipFill rotWithShape="0">
                <a:blip r:embed="rId3"/>
                <a:stretch>
                  <a:fillRect b="-423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2</a:t>
            </a:r>
            <a:r>
              <a:rPr lang="en-US" sz="3600" b="1" baseline="30000" dirty="0" smtClean="0">
                <a:solidFill>
                  <a:srgbClr val="0000CC"/>
                </a:solidFill>
              </a:rPr>
              <a:t>nd</a:t>
            </a:r>
            <a:r>
              <a:rPr lang="en-US" sz="3600" b="1" dirty="0" smtClean="0">
                <a:solidFill>
                  <a:srgbClr val="0000CC"/>
                </a:solidFill>
              </a:rPr>
              <a:t> In-Class Exercise on Null Clines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61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𝑏𝑣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den>
                          </m:f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Fixed </a:t>
                </a:r>
                <a:r>
                  <a:rPr lang="en-US" sz="2000" dirty="0"/>
                  <a:t>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0,0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1,0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US" sz="2000" dirty="0" smtClean="0"/>
              </a:p>
              <a:p>
                <a:pPr marL="857250" lvl="1" indent="-457200" eaLnBrk="1" hangingPunct="1">
                  <a:spcBef>
                    <a:spcPts val="1200"/>
                  </a:spcBef>
                  <a:buFont typeface="+mj-lt"/>
                  <a:buAutoNum type="arabicParenR" startAt="4"/>
                </a:pPr>
                <a:r>
                  <a:rPr lang="en-US" sz="2000" dirty="0" smtClean="0"/>
                  <a:t>Draw </a:t>
                </a:r>
                <a:r>
                  <a:rPr lang="en-US" sz="2000" dirty="0"/>
                  <a:t>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 smtClean="0"/>
                  <a:t> null cline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den>
                          </m:f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b="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0" dirty="0" smtClean="0"/>
                  <a:t>Trivial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dirty="0" smtClean="0"/>
                  <a:t>null cline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e>
                    </m:d>
                  </m:oMath>
                </a14:m>
                <a:endParaRPr lang="en-US" sz="2000" b="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Or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𝑏𝑢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𝑐𝑏𝑢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b="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𝑏𝑐</m:t>
                          </m:r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Nontrivial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null cline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sz="2000" dirty="0" smtClean="0"/>
                  <a:t>, only exists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  <a:blipFill rotWithShape="0">
                <a:blip r:embed="rId3"/>
                <a:stretch>
                  <a:fillRect b="-46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2</a:t>
            </a:r>
            <a:r>
              <a:rPr lang="en-US" sz="3600" b="1" baseline="30000" dirty="0" smtClean="0">
                <a:solidFill>
                  <a:srgbClr val="0000CC"/>
                </a:solidFill>
              </a:rPr>
              <a:t>nd</a:t>
            </a:r>
            <a:r>
              <a:rPr lang="en-US" sz="3600" b="1" dirty="0" smtClean="0">
                <a:solidFill>
                  <a:srgbClr val="0000CC"/>
                </a:solidFill>
              </a:rPr>
              <a:t> In-Class Exercise on Null Clines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986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091518" y="2417581"/>
            <a:ext cx="7069887" cy="4260748"/>
            <a:chOff x="1091518" y="2417581"/>
            <a:chExt cx="7069887" cy="426074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7856" y="4581108"/>
              <a:ext cx="2017200" cy="2097221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185" y="4586109"/>
              <a:ext cx="2020535" cy="2087219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9193" y="4584442"/>
              <a:ext cx="2050543" cy="2090553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6189" y="2422583"/>
              <a:ext cx="2010532" cy="209055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18" y="2432585"/>
              <a:ext cx="2023869" cy="207054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7523" y="2417581"/>
              <a:ext cx="2073882" cy="210055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𝑎𝑢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d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𝑏𝑣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𝑏𝑢</m:t>
                            </m:r>
                          </m:den>
                        </m:f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𝑏𝑢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𝑏𝑢</m:t>
                            </m:r>
                          </m:den>
                        </m:f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1600" dirty="0" smtClean="0"/>
                  <a:t>Fixed </a:t>
                </a:r>
                <a:r>
                  <a:rPr lang="en-US" sz="1600" dirty="0"/>
                  <a:t>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0,0</m:t>
                        </m:r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1,0</m:t>
                        </m:r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US" sz="16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null cline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d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den>
                            </m:f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d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null cline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sz="1600" dirty="0" smtClean="0"/>
                  <a:t>, only exists if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endParaRPr lang="en-US" sz="16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1600" dirty="0" smtClean="0"/>
                  <a:t>Have two different structures and stabilities, depending on whether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3978031"/>
              </a:xfr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2</a:t>
            </a:r>
            <a:r>
              <a:rPr lang="en-US" sz="3600" b="1" baseline="30000" dirty="0" smtClean="0">
                <a:solidFill>
                  <a:srgbClr val="0000CC"/>
                </a:solidFill>
              </a:rPr>
              <a:t>nd</a:t>
            </a:r>
            <a:r>
              <a:rPr lang="en-US" sz="3600" b="1" dirty="0" smtClean="0">
                <a:solidFill>
                  <a:srgbClr val="0000CC"/>
                </a:solidFill>
              </a:rPr>
              <a:t> In-Class Exercise on Null Clines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7904" y="3379904"/>
                <a:ext cx="9678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=0.2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04" y="3379904"/>
                <a:ext cx="967829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31193" y="5205506"/>
                <a:ext cx="9678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=0.6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193" y="5205506"/>
                <a:ext cx="967829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 rot="5400000">
            <a:off x="6617464" y="4252559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413558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 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i="1" dirty="0" smtClean="0">
                  <a:solidFill>
                    <a:srgbClr val="0000CC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𝑏𝑣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den>
                          </m:f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Fixed </a:t>
                </a:r>
                <a:r>
                  <a:rPr lang="en-US" sz="2000" dirty="0"/>
                  <a:t>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0,0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1,0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1−2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At Fixed Point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1−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So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So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</m:e>
                                <m:sup>
                                  <m: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16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16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16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 smtClean="0">
                <a:solidFill>
                  <a:srgbClr val="0000CC"/>
                </a:solidFill>
              </a:rPr>
              <a:t>Rosenzweig</a:t>
            </a:r>
            <a:r>
              <a:rPr lang="en-US" sz="3600" b="1" dirty="0" smtClean="0">
                <a:solidFill>
                  <a:srgbClr val="0000CC"/>
                </a:solidFill>
              </a:rPr>
              <a:t>-McArthur Model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090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 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i="1" dirty="0" smtClean="0">
                  <a:solidFill>
                    <a:srgbClr val="0000CC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𝑎𝑢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𝑏𝑣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𝑏𝑢</m:t>
                              </m:r>
                            </m:den>
                          </m:f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Fixed </a:t>
                </a:r>
                <a:r>
                  <a:rPr lang="en-US" sz="2000" dirty="0"/>
                  <a:t>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0,0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1,0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US" sz="20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</m:e>
                                <m:sup>
                                  <m: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&gt;0,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sgn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det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func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sgn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But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&gt;0⇒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sgn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det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</m:e>
                        </m:func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=1⇒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So stability depends only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J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16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16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16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 smtClean="0">
                <a:solidFill>
                  <a:srgbClr val="0000CC"/>
                </a:solidFill>
              </a:rPr>
              <a:t>Rosenzweig</a:t>
            </a:r>
            <a:r>
              <a:rPr lang="en-US" sz="3600" b="1" dirty="0" smtClean="0">
                <a:solidFill>
                  <a:srgbClr val="0000CC"/>
                </a:solidFill>
              </a:rPr>
              <a:t>-McArthur Model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813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 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i="1" dirty="0" smtClean="0">
                  <a:solidFill>
                    <a:srgbClr val="0000CC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𝑎𝑢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d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𝑏𝑣</m:t>
                            </m:r>
                          </m:num>
                          <m:den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𝑏𝑢</m:t>
                            </m:r>
                          </m:den>
                        </m:f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𝑏𝑢</m:t>
                            </m:r>
                          </m:num>
                          <m:den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𝑏𝑢</m:t>
                            </m:r>
                          </m:den>
                        </m:f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sz="1800" dirty="0" smtClean="0"/>
                  <a:t>,Fixed </a:t>
                </a:r>
                <a:r>
                  <a:rPr lang="en-US" sz="1800" dirty="0"/>
                  <a:t>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0,0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1,0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US" sz="18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18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18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1−2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18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18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At Fixed Point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1−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=0⇒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So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1−2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1−2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1−2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b="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−1+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16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1600" i="1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16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 smtClean="0">
                <a:solidFill>
                  <a:srgbClr val="0000CC"/>
                </a:solidFill>
              </a:rPr>
              <a:t>Rosenzweig</a:t>
            </a:r>
            <a:r>
              <a:rPr lang="en-US" sz="3600" b="1" dirty="0" smtClean="0">
                <a:solidFill>
                  <a:srgbClr val="0000CC"/>
                </a:solidFill>
              </a:rPr>
              <a:t>-McArthur Model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779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 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i="1" dirty="0" smtClean="0">
                  <a:solidFill>
                    <a:srgbClr val="0000CC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𝑎𝑢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d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𝑏𝑣</m:t>
                            </m:r>
                          </m:num>
                          <m:den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𝑏𝑢</m:t>
                            </m:r>
                          </m:den>
                        </m:f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𝑏𝑢</m:t>
                            </m:r>
                          </m:num>
                          <m:den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𝑏𝑢</m:t>
                            </m:r>
                          </m:den>
                        </m:f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sz="1800" dirty="0" smtClean="0"/>
                  <a:t>,Fixed </a:t>
                </a:r>
                <a:r>
                  <a:rPr lang="en-US" sz="1800" dirty="0"/>
                  <a:t>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0,0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1,0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US" sz="1800" dirty="0" smtClean="0"/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Since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dirty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m:rPr>
                          <m:sty m:val="p"/>
                        </m:rPr>
                        <a:rPr lang="en-US" sz="2000" i="0" dirty="0" smtClean="0">
                          <a:latin typeface="Cambria Math" panose="02040503050406030204" pitchFamily="18" charset="0"/>
                        </a:rPr>
                        <m:t>gn</m:t>
                      </m:r>
                      <m:r>
                        <a:rPr lang="en-US" sz="2000" i="0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 i="0" dirty="0" err="1" smtClean="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i="0" dirty="0" smtClean="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p>
                              <m:r>
                                <a:rPr lang="en-US" sz="2000" i="0" dirty="0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i="0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dirty="0" smtClean="0">
                          <a:latin typeface="Cambria Math" panose="02040503050406030204" pitchFamily="18" charset="0"/>
                        </a:rPr>
                        <m:t>sgn</m:t>
                      </m:r>
                      <m:d>
                        <m:d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dirty="0">
                          <a:latin typeface="Cambria Math" panose="02040503050406030204" pitchFamily="18" charset="0"/>
                        </a:rPr>
                        <m:t>sgn</m:t>
                      </m:r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−1−2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(1−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dirty="0">
                          <a:latin typeface="Cambria Math" panose="02040503050406030204" pitchFamily="18" charset="0"/>
                        </a:rPr>
                        <m:t>sgn</m:t>
                      </m:r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−1−</m:t>
                          </m:r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dirty="0">
                          <a:latin typeface="Cambria Math" panose="02040503050406030204" pitchFamily="18" charset="0"/>
                        </a:rPr>
                        <m:t>sgn</m:t>
                      </m:r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So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</a:t>
                </a:r>
                <a:r>
                  <a:rPr lang="en-US" sz="2000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 smtClean="0">
                <a:solidFill>
                  <a:srgbClr val="0000CC"/>
                </a:solidFill>
              </a:rPr>
              <a:t>Rosenzweig</a:t>
            </a:r>
            <a:r>
              <a:rPr lang="en-US" sz="3600" b="1" dirty="0" smtClean="0">
                <a:solidFill>
                  <a:srgbClr val="0000CC"/>
                </a:solidFill>
              </a:rPr>
              <a:t>-McArthur Model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527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87383" y="1454330"/>
                <a:ext cx="8691154" cy="5471807"/>
              </a:xfrm>
            </p:spPr>
            <p:txBody>
              <a:bodyPr/>
              <a:lstStyle/>
              <a:p>
                <a:pPr marL="457200" indent="-457200" eaLnBrk="1" hangingPunct="1">
                  <a:spcBef>
                    <a:spcPts val="1200"/>
                  </a:spcBef>
                  <a:buAutoNum type="arabicParenR"/>
                </a:pPr>
                <a:r>
                  <a:rPr lang="en-US" sz="2000" dirty="0" smtClean="0"/>
                  <a:t>First find the null clines for each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000" dirty="0" smtClean="0"/>
                  <a:t> </a:t>
                </a:r>
                <a:r>
                  <a:rPr lang="en-US" sz="2000" i="1" dirty="0" smtClean="0"/>
                  <a:t>i.e.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the set where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b="0" dirty="0" smtClean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2) Draw and label the null clines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3) Lightly sketch bidirectional arrows across each null cline, remember that the arrow at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 smtClean="0"/>
                  <a:t> null cline points </a:t>
                </a:r>
                <a:r>
                  <a:rPr lang="en-US" sz="2000" b="1" dirty="0" smtClean="0"/>
                  <a:t>perpendicular</a:t>
                </a:r>
                <a:r>
                  <a:rPr lang="en-US" sz="2000" dirty="0" smtClean="0"/>
                  <a:t> to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 smtClean="0"/>
                  <a:t> axis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3) Pick an easy point to evaluate the direction of movement in each direction</a:t>
                </a:r>
                <a:endParaRPr lang="en-US" sz="2000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4) Label this point with an appropriate arrow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/>
                  <a:t>5) Now label the directions along each null cline. Remember that when you move along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null cline, </a:t>
                </a:r>
                <a:r>
                  <a:rPr lang="en-US" sz="2000" b="1" dirty="0"/>
                  <a:t>when you cross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dirty="0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sz="2000" b="1" i="1" dirty="0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sz="2000" b="1" dirty="0"/>
                  <a:t> null cline</a:t>
                </a:r>
                <a:r>
                  <a:rPr lang="en-US" sz="2000" dirty="0"/>
                  <a:t>, the </a:t>
                </a:r>
                <a:r>
                  <a:rPr lang="en-US" sz="2000" b="1" dirty="0"/>
                  <a:t>direction</a:t>
                </a:r>
                <a:r>
                  <a:rPr lang="en-US" sz="2000" dirty="0"/>
                  <a:t> of the arrow </a:t>
                </a:r>
                <a:r>
                  <a:rPr lang="en-US" sz="2000" b="1" dirty="0"/>
                  <a:t>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dirty="0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sz="2000" b="1" i="1" dirty="0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sz="2000" b="1" dirty="0"/>
                  <a:t> direction </a:t>
                </a:r>
                <a:r>
                  <a:rPr lang="en-US" sz="2000" dirty="0"/>
                  <a:t>across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null cline flips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87383" y="1454330"/>
                <a:ext cx="8691154" cy="5471807"/>
              </a:xfrm>
              <a:blipFill rotWithShape="0">
                <a:blip r:embed="rId3"/>
                <a:stretch>
                  <a:fillRect l="-701" t="-557" r="-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General Procedure for Null Clines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/>
              <p:cNvSpPr/>
              <p:nvPr/>
            </p:nvSpPr>
            <p:spPr>
              <a:xfrm>
                <a:off x="-16726" y="497493"/>
                <a:ext cx="9110548" cy="8960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dirty="0" smtClean="0"/>
                  <a:t>For a set of equations 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1" name="Rectangle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726" y="497493"/>
                <a:ext cx="9110548" cy="896015"/>
              </a:xfrm>
              <a:prstGeom prst="rect">
                <a:avLst/>
              </a:prstGeom>
              <a:blipFill rotWithShape="0">
                <a:blip r:embed="rId6"/>
                <a:stretch>
                  <a:fillRect l="-535" t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5789" y="544513"/>
            <a:ext cx="2855667" cy="243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18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 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i="1" dirty="0" smtClean="0">
                  <a:solidFill>
                    <a:srgbClr val="0000CC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1800" dirty="0" smtClean="0"/>
                  <a:t>FP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So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</a:t>
                </a:r>
                <a:r>
                  <a:rPr lang="en-US" sz="2000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Recall our definitions: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18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predator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search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effort</m:t>
                      </m:r>
                      <m:r>
                        <a:rPr lang="en-US" sz="1800" b="0" i="1" dirty="0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fraction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of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time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consuming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prey</m:t>
                      </m:r>
                      <m:r>
                        <m:rPr>
                          <m:nor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b="0" i="1" dirty="0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prey</m:t>
                      </m:r>
                      <m:r>
                        <a:rPr lang="en-US" sz="18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b="0" i="0" dirty="0" smtClean="0">
                          <a:latin typeface="Cambria Math" panose="02040503050406030204" pitchFamily="18" charset="0"/>
                        </a:rPr>
                        <m:t>carrying</m:t>
                      </m:r>
                      <m:r>
                        <a:rPr lang="en-US" sz="18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b="0" i="0" dirty="0" smtClean="0">
                          <a:latin typeface="Cambria Math" panose="02040503050406030204" pitchFamily="18" charset="0"/>
                        </a:rPr>
                        <m:t>capacity</m:t>
                      </m:r>
                    </m:oMath>
                  </m:oMathPara>
                </a14:m>
                <a:endParaRPr lang="en-US" sz="18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1800" i="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1800" i="0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800" dirty="0"/>
                            <m:t>death</m:t>
                          </m:r>
                          <m:r>
                            <m:rPr>
                              <m:nor/>
                            </m:rPr>
                            <a:rPr lang="en-US" sz="1800" dirty="0"/>
                            <m:t> </m:t>
                          </m:r>
                          <m:r>
                            <m:rPr>
                              <m:nor/>
                            </m:rPr>
                            <a:rPr lang="en-US" sz="1800" dirty="0"/>
                            <m:t>rate</m:t>
                          </m:r>
                          <m:r>
                            <m:rPr>
                              <m:nor/>
                            </m:rPr>
                            <a:rPr lang="en-US" sz="1800" dirty="0"/>
                            <m:t> </m:t>
                          </m:r>
                          <m:r>
                            <m:rPr>
                              <m:nor/>
                            </m:rPr>
                            <a:rPr lang="en-US" sz="1800" dirty="0"/>
                            <m:t>of</m:t>
                          </m:r>
                          <m:r>
                            <m:rPr>
                              <m:nor/>
                            </m:rPr>
                            <a:rPr lang="en-US" sz="1800" dirty="0"/>
                            <m:t> </m:t>
                          </m:r>
                          <m:r>
                            <m:rPr>
                              <m:nor/>
                            </m:rPr>
                            <a:rPr lang="en-US" sz="1800" dirty="0"/>
                            <m:t>predators</m:t>
                          </m:r>
                          <m: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predator</m:t>
                          </m:r>
                          <m:r>
                            <m:rPr>
                              <m:nor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search</m:t>
                          </m:r>
                          <m:r>
                            <m:rPr>
                              <m:nor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effort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efficiency</m:t>
                          </m:r>
                          <m: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converting</m:t>
                          </m:r>
                          <m: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prey</m:t>
                          </m:r>
                          <m: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to</m:t>
                          </m:r>
                          <m: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predators</m:t>
                          </m:r>
                        </m:den>
                      </m:f>
                    </m:oMath>
                  </m:oMathPara>
                </a14:m>
                <a:endParaRPr lang="en-US" sz="18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b="1" dirty="0" smtClean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Increasing prey carrying capacity tends to destabilize the fixed point (</a:t>
                </a:r>
                <a:r>
                  <a:rPr lang="en-US" sz="2000" b="1" i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the paradox of enrichment</a:t>
                </a:r>
                <a:r>
                  <a:rPr lang="en-US" sz="20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</a:rPr>
                  <a:t>)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18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 smtClean="0">
                <a:solidFill>
                  <a:srgbClr val="0000CC"/>
                </a:solidFill>
              </a:rPr>
              <a:t>Rosenzweig</a:t>
            </a:r>
            <a:r>
              <a:rPr lang="en-US" sz="3600" b="1" dirty="0" smtClean="0">
                <a:solidFill>
                  <a:srgbClr val="0000CC"/>
                </a:solidFill>
              </a:rPr>
              <a:t>-McArthur Model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030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</p:spPr>
            <p:txBody>
              <a:bodyPr/>
              <a:lstStyle/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 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func>
                    </m:oMath>
                  </m:oMathPara>
                </a14:m>
                <a:endParaRPr lang="en-US" sz="2000" i="1" dirty="0" smtClean="0">
                  <a:solidFill>
                    <a:srgbClr val="0000CC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1800" dirty="0" smtClean="0"/>
                  <a:t>So there was a third case for the FP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d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 which we missed before!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So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unstable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</a:rPr>
                  <a:t> 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>
                    <a:latin typeface="Cambria Math" panose="02040503050406030204" pitchFamily="18" charset="0"/>
                  </a:rPr>
                  <a:t>A </a:t>
                </a:r>
                <a:r>
                  <a:rPr lang="en-US" sz="2000" b="1" dirty="0" smtClean="0">
                    <a:solidFill>
                      <a:srgbClr val="00CC00"/>
                    </a:solidFill>
                    <a:latin typeface="Cambria Math" panose="02040503050406030204" pitchFamily="18" charset="0"/>
                  </a:rPr>
                  <a:t>stable limit cycle </a:t>
                </a:r>
                <a:r>
                  <a:rPr lang="en-US" sz="2000" dirty="0" smtClean="0">
                    <a:latin typeface="Cambria Math" panose="02040503050406030204" pitchFamily="18" charset="0"/>
                  </a:rPr>
                  <a:t>around the unstable fixed point</a:t>
                </a: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400050" lvl="1" indent="0" eaLnBrk="1" hangingPunct="1">
                  <a:spcBef>
                    <a:spcPts val="1200"/>
                  </a:spcBef>
                  <a:buNone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82488"/>
                <a:ext cx="9065623" cy="6140529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err="1" smtClean="0">
                <a:solidFill>
                  <a:srgbClr val="0000CC"/>
                </a:solidFill>
              </a:rPr>
              <a:t>Rosenzweig</a:t>
            </a:r>
            <a:r>
              <a:rPr lang="en-US" sz="3600" b="1" dirty="0" smtClean="0">
                <a:solidFill>
                  <a:srgbClr val="0000CC"/>
                </a:solidFill>
              </a:rPr>
              <a:t>-McArthur Model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937" y="2463027"/>
            <a:ext cx="2924583" cy="29341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2" y="2458183"/>
            <a:ext cx="2934110" cy="2991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28391" y="6220341"/>
            <a:ext cx="404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Plotted </a:t>
            </a:r>
            <a:r>
              <a:rPr lang="en-US" sz="1400" dirty="0"/>
              <a:t>Using XPPAUT http://www.math.pitt.edu/~bard/xpp/xpp.html</a:t>
            </a:r>
          </a:p>
        </p:txBody>
      </p:sp>
    </p:spTree>
    <p:extLst>
      <p:ext uri="{BB962C8B-B14F-4D97-AF65-F5344CB8AC3E}">
        <p14:creationId xmlns:p14="http://schemas.microsoft.com/office/powerpoint/2010/main" val="121510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Bifurcation Analysis: Toggle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0056" y="787866"/>
                <a:ext cx="5904798" cy="2909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Now we can understand what happened with our toggle circuit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𝑑𝐵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/>
                  <a:t>Fix,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=4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=0.5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=0.7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Remember the stability diagram as we changed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6" y="787866"/>
                <a:ext cx="5904798" cy="2909130"/>
              </a:xfrm>
              <a:prstGeom prst="rect">
                <a:avLst/>
              </a:prstGeom>
              <a:blipFill rotWithShape="0">
                <a:blip r:embed="rId4"/>
                <a:stretch>
                  <a:fillRect l="-930" t="-1048" r="-310" b="-2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5" t="81756" r="61826" b="5539"/>
          <a:stretch/>
        </p:blipFill>
        <p:spPr>
          <a:xfrm>
            <a:off x="6119514" y="787866"/>
            <a:ext cx="2727623" cy="11933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46288" y="1244897"/>
            <a:ext cx="24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18756" y="1235636"/>
            <a:ext cx="24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5946997" y="2690760"/>
            <a:ext cx="3012320" cy="2269968"/>
            <a:chOff x="5946997" y="2690760"/>
            <a:chExt cx="3012320" cy="2269968"/>
          </a:xfrm>
        </p:grpSpPr>
        <p:grpSp>
          <p:nvGrpSpPr>
            <p:cNvPr id="46" name="Group 45"/>
            <p:cNvGrpSpPr/>
            <p:nvPr/>
          </p:nvGrpSpPr>
          <p:grpSpPr>
            <a:xfrm>
              <a:off x="5946997" y="2690760"/>
              <a:ext cx="3012320" cy="2269968"/>
              <a:chOff x="5946997" y="2690760"/>
              <a:chExt cx="3012320" cy="2269968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5946997" y="2690760"/>
                <a:ext cx="3012320" cy="2269968"/>
                <a:chOff x="5946997" y="2690760"/>
                <a:chExt cx="3012320" cy="2269968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>
                  <a:off x="5946997" y="2690760"/>
                  <a:ext cx="3012320" cy="2269968"/>
                  <a:chOff x="5834817" y="2679117"/>
                  <a:chExt cx="3012320" cy="2269968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5834817" y="2679117"/>
                    <a:ext cx="3012320" cy="2269968"/>
                    <a:chOff x="5834817" y="2679117"/>
                    <a:chExt cx="3012320" cy="2269968"/>
                  </a:xfrm>
                </p:grpSpPr>
                <p:grpSp>
                  <p:nvGrpSpPr>
                    <p:cNvPr id="12" name="Group 11"/>
                    <p:cNvGrpSpPr/>
                    <p:nvPr/>
                  </p:nvGrpSpPr>
                  <p:grpSpPr>
                    <a:xfrm>
                      <a:off x="5834817" y="2679117"/>
                      <a:ext cx="3012320" cy="2269968"/>
                      <a:chOff x="5834817" y="2679117"/>
                      <a:chExt cx="3012320" cy="2269968"/>
                    </a:xfrm>
                  </p:grpSpPr>
                  <p:grpSp>
                    <p:nvGrpSpPr>
                      <p:cNvPr id="11" name="Group 10"/>
                      <p:cNvGrpSpPr/>
                      <p:nvPr/>
                    </p:nvGrpSpPr>
                    <p:grpSpPr>
                      <a:xfrm>
                        <a:off x="5834817" y="2702612"/>
                        <a:ext cx="3012320" cy="2246473"/>
                        <a:chOff x="5834817" y="2702612"/>
                        <a:chExt cx="3012320" cy="2246473"/>
                      </a:xfrm>
                    </p:grpSpPr>
                    <p:grpSp>
                      <p:nvGrpSpPr>
                        <p:cNvPr id="3" name="Group 2"/>
                        <p:cNvGrpSpPr/>
                        <p:nvPr/>
                      </p:nvGrpSpPr>
                      <p:grpSpPr>
                        <a:xfrm>
                          <a:off x="5834817" y="2702612"/>
                          <a:ext cx="3012320" cy="954779"/>
                          <a:chOff x="6131680" y="5029199"/>
                          <a:chExt cx="3012320" cy="954779"/>
                        </a:xfrm>
                      </p:grpSpPr>
                      <p:pic>
                        <p:nvPicPr>
                          <p:cNvPr id="7" name="Picture 6"/>
                          <p:cNvPicPr>
                            <a:picLocks noChangeAspect="1"/>
                          </p:cNvPicPr>
                          <p:nvPr/>
                        </p:nvPicPr>
                        <p:blipFill rotWithShape="1">
                          <a:blip r:embed="rId7"/>
                          <a:srcRect t="63350"/>
                          <a:stretch/>
                        </p:blipFill>
                        <p:spPr>
                          <a:xfrm>
                            <a:off x="6131680" y="5029199"/>
                            <a:ext cx="3012320" cy="954779"/>
                          </a:xfrm>
                          <a:prstGeom prst="rect">
                            <a:avLst/>
                          </a:prstGeom>
                        </p:spPr>
                      </p:pic>
                      <p:sp>
                        <p:nvSpPr>
                          <p:cNvPr id="10" name="TextBox 9"/>
                          <p:cNvSpPr txBox="1"/>
                          <p:nvPr/>
                        </p:nvSpPr>
                        <p:spPr>
                          <a:xfrm>
                            <a:off x="8095949" y="5211936"/>
                            <a:ext cx="362251" cy="36933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dirty="0" smtClean="0"/>
                              <a:t>A</a:t>
                            </a:r>
                            <a:endParaRPr lang="en-US" dirty="0"/>
                          </a:p>
                        </p:txBody>
                      </p:sp>
                    </p:grpSp>
                    <p:grpSp>
                      <p:nvGrpSpPr>
                        <p:cNvPr id="13" name="Group 12"/>
                        <p:cNvGrpSpPr/>
                        <p:nvPr/>
                      </p:nvGrpSpPr>
                      <p:grpSpPr>
                        <a:xfrm>
                          <a:off x="5834817" y="3994306"/>
                          <a:ext cx="3012320" cy="954779"/>
                          <a:chOff x="6131680" y="5029199"/>
                          <a:chExt cx="3012320" cy="954779"/>
                        </a:xfrm>
                      </p:grpSpPr>
                      <p:pic>
                        <p:nvPicPr>
                          <p:cNvPr id="14" name="Picture 13"/>
                          <p:cNvPicPr>
                            <a:picLocks noChangeAspect="1"/>
                          </p:cNvPicPr>
                          <p:nvPr/>
                        </p:nvPicPr>
                        <p:blipFill rotWithShape="1">
                          <a:blip r:embed="rId7"/>
                          <a:srcRect t="63350"/>
                          <a:stretch/>
                        </p:blipFill>
                        <p:spPr>
                          <a:xfrm>
                            <a:off x="6131680" y="5029199"/>
                            <a:ext cx="3012320" cy="954779"/>
                          </a:xfrm>
                          <a:prstGeom prst="rect">
                            <a:avLst/>
                          </a:prstGeom>
                        </p:spPr>
                      </p:pic>
                      <p:sp>
                        <p:nvSpPr>
                          <p:cNvPr id="15" name="TextBox 14"/>
                          <p:cNvSpPr txBox="1"/>
                          <p:nvPr/>
                        </p:nvSpPr>
                        <p:spPr>
                          <a:xfrm>
                            <a:off x="8095949" y="5211936"/>
                            <a:ext cx="362251" cy="36933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dirty="0"/>
                              <a:t>B</a:t>
                            </a:r>
                          </a:p>
                        </p:txBody>
                      </p:sp>
                    </p:grpSp>
                  </p:grpSp>
                  <p:cxnSp>
                    <p:nvCxnSpPr>
                      <p:cNvPr id="5" name="Elbow Connector 4"/>
                      <p:cNvCxnSpPr/>
                      <p:nvPr/>
                    </p:nvCxnSpPr>
                    <p:spPr>
                      <a:xfrm rot="5400000" flipH="1" flipV="1">
                        <a:off x="7613880" y="3049887"/>
                        <a:ext cx="1532737" cy="791197"/>
                      </a:xfrm>
                      <a:prstGeom prst="bentConnector3">
                        <a:avLst>
                          <a:gd name="adj1" fmla="val 6560"/>
                        </a:avLst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6" name="Elbow Connector 25"/>
                    <p:cNvCxnSpPr/>
                    <p:nvPr/>
                  </p:nvCxnSpPr>
                  <p:spPr>
                    <a:xfrm rot="10800000" flipV="1">
                      <a:off x="6553201" y="3254680"/>
                      <a:ext cx="1427011" cy="739625"/>
                    </a:xfrm>
                    <a:prstGeom prst="bentConnector3">
                      <a:avLst>
                        <a:gd name="adj1" fmla="val 1475"/>
                      </a:avLst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6553200" y="2702612"/>
                    <a:ext cx="2241239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" name="Rectangle 36"/>
                <p:cNvSpPr/>
                <p:nvPr/>
              </p:nvSpPr>
              <p:spPr>
                <a:xfrm>
                  <a:off x="6871215" y="3423824"/>
                  <a:ext cx="612110" cy="1043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9" name="Group 38"/>
              <p:cNvGrpSpPr/>
              <p:nvPr/>
            </p:nvGrpSpPr>
            <p:grpSpPr>
              <a:xfrm>
                <a:off x="6060554" y="3669035"/>
                <a:ext cx="1984837" cy="1159693"/>
                <a:chOff x="6060554" y="3669035"/>
                <a:chExt cx="1984837" cy="1159693"/>
              </a:xfrm>
            </p:grpSpPr>
            <p:cxnSp>
              <p:nvCxnSpPr>
                <p:cNvPr id="35" name="Elbow Connector 34"/>
                <p:cNvCxnSpPr/>
                <p:nvPr/>
              </p:nvCxnSpPr>
              <p:spPr>
                <a:xfrm rot="10800000">
                  <a:off x="6060554" y="3669035"/>
                  <a:ext cx="1984837" cy="1056"/>
                </a:xfrm>
                <a:prstGeom prst="bentConnector3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tangle 42"/>
                <p:cNvSpPr/>
                <p:nvPr/>
              </p:nvSpPr>
              <p:spPr>
                <a:xfrm>
                  <a:off x="6893762" y="4724400"/>
                  <a:ext cx="612110" cy="1043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41" name="Elbow Connector 40"/>
              <p:cNvCxnSpPr/>
              <p:nvPr/>
            </p:nvCxnSpPr>
            <p:spPr>
              <a:xfrm rot="5400000" flipH="1" flipV="1">
                <a:off x="5767272" y="2997423"/>
                <a:ext cx="977748" cy="382178"/>
              </a:xfrm>
              <a:prstGeom prst="bentConnector3">
                <a:avLst>
                  <a:gd name="adj1" fmla="val 98122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Elbow Connector 52"/>
            <p:cNvCxnSpPr>
              <a:stCxn id="15" idx="2"/>
            </p:cNvCxnSpPr>
            <p:nvPr/>
          </p:nvCxnSpPr>
          <p:spPr>
            <a:xfrm rot="5400000">
              <a:off x="6868732" y="3733928"/>
              <a:ext cx="399571" cy="2047750"/>
            </a:xfrm>
            <a:prstGeom prst="bentConnector2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Elbow Connector 53"/>
          <p:cNvCxnSpPr/>
          <p:nvPr/>
        </p:nvCxnSpPr>
        <p:spPr>
          <a:xfrm rot="5400000" flipH="1" flipV="1">
            <a:off x="5751357" y="4285977"/>
            <a:ext cx="977748" cy="382178"/>
          </a:xfrm>
          <a:prstGeom prst="bentConnector3">
            <a:avLst>
              <a:gd name="adj1" fmla="val 9721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2189311" y="4273928"/>
            <a:ext cx="2884684" cy="2413516"/>
            <a:chOff x="6040983" y="3505200"/>
            <a:chExt cx="2884684" cy="2413516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40983" y="3505200"/>
              <a:ext cx="2884684" cy="222885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/>
                <p:cNvSpPr/>
                <p:nvPr/>
              </p:nvSpPr>
              <p:spPr>
                <a:xfrm>
                  <a:off x="7391400" y="5549384"/>
                  <a:ext cx="34426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1400" y="5549384"/>
                  <a:ext cx="344260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320746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Bifurcation Analysis: Toggle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7964" y="601873"/>
                <a:ext cx="5904798" cy="1636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/>
                  <a:t>Let’s Look at the null clines as we change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𝑑𝐵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1400" dirty="0" smtClean="0"/>
              </a:p>
              <a:p>
                <a:r>
                  <a:rPr lang="en-US" sz="1400" dirty="0" smtClean="0"/>
                  <a:t>Fix</a:t>
                </a:r>
                <a:r>
                  <a:rPr lang="en-US" sz="1400" dirty="0"/>
                  <a:t>, </a:t>
                </a:r>
                <a14:m>
                  <m:oMath xmlns:m="http://schemas.openxmlformats.org/officeDocument/2006/math">
                    <m:r>
                      <a:rPr lang="en-US" sz="1400" i="1" dirty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400" i="1" dirty="0">
                        <a:latin typeface="Cambria Math" panose="02040503050406030204" pitchFamily="18" charset="0"/>
                      </a:rPr>
                      <m:t>=4</m:t>
                    </m:r>
                    <m:r>
                      <a:rPr lang="en-US" sz="1400" b="0" i="0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i="1" dirty="0">
                        <a:latin typeface="Cambria Math" panose="02040503050406030204" pitchFamily="18" charset="0"/>
                      </a:rPr>
                      <m:t>=0.5</m:t>
                    </m:r>
                    <m:r>
                      <a:rPr lang="en-US" sz="1400" b="0" i="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=0.7</m:t>
                    </m:r>
                  </m:oMath>
                </a14:m>
                <a:r>
                  <a:rPr lang="en-US" sz="1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4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4" y="601873"/>
                <a:ext cx="5904798" cy="1636858"/>
              </a:xfrm>
              <a:prstGeom prst="rect">
                <a:avLst/>
              </a:prstGeom>
              <a:blipFill rotWithShape="0">
                <a:blip r:embed="rId4"/>
                <a:stretch>
                  <a:fillRect l="-310" t="-746" b="-2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5" t="81756" r="61826" b="5539"/>
          <a:stretch/>
        </p:blipFill>
        <p:spPr>
          <a:xfrm>
            <a:off x="6119514" y="787866"/>
            <a:ext cx="2727623" cy="11933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46288" y="1244897"/>
            <a:ext cx="24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18756" y="1235636"/>
            <a:ext cx="24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6141216" y="2071849"/>
            <a:ext cx="2884684" cy="2413516"/>
            <a:chOff x="6040983" y="3505200"/>
            <a:chExt cx="2884684" cy="2413516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40983" y="3505200"/>
              <a:ext cx="2884684" cy="222885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/>
                <p:cNvSpPr/>
                <p:nvPr/>
              </p:nvSpPr>
              <p:spPr>
                <a:xfrm>
                  <a:off x="7391400" y="5549384"/>
                  <a:ext cx="34426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1400" y="5549384"/>
                  <a:ext cx="344260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/>
          <p:cNvGrpSpPr/>
          <p:nvPr/>
        </p:nvGrpSpPr>
        <p:grpSpPr>
          <a:xfrm>
            <a:off x="5079846" y="4578223"/>
            <a:ext cx="2082953" cy="2202876"/>
            <a:chOff x="6541522" y="4574677"/>
            <a:chExt cx="2082953" cy="220287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541522" y="4574677"/>
              <a:ext cx="2082953" cy="184211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7284604" y="6408221"/>
                  <a:ext cx="77386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4604" y="6408221"/>
                  <a:ext cx="773866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/>
          <p:cNvGrpSpPr/>
          <p:nvPr/>
        </p:nvGrpSpPr>
        <p:grpSpPr>
          <a:xfrm>
            <a:off x="2864084" y="4573785"/>
            <a:ext cx="2094667" cy="2207314"/>
            <a:chOff x="2864084" y="4573785"/>
            <a:chExt cx="2094667" cy="220731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864084" y="4573785"/>
              <a:ext cx="2094667" cy="184979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3372198" y="6411767"/>
                  <a:ext cx="107843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=0.75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2198" y="6411767"/>
                  <a:ext cx="1078437" cy="369332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/>
          <p:cNvGrpSpPr/>
          <p:nvPr/>
        </p:nvGrpSpPr>
        <p:grpSpPr>
          <a:xfrm>
            <a:off x="330767" y="4573784"/>
            <a:ext cx="2153659" cy="2211927"/>
            <a:chOff x="330767" y="4573784"/>
            <a:chExt cx="2153659" cy="221192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30767" y="4573784"/>
              <a:ext cx="2153659" cy="191133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875307" y="6416379"/>
                  <a:ext cx="107843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=0.57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5307" y="6416379"/>
                  <a:ext cx="1078437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/>
          <p:cNvGrpSpPr/>
          <p:nvPr/>
        </p:nvGrpSpPr>
        <p:grpSpPr>
          <a:xfrm>
            <a:off x="2720104" y="2341649"/>
            <a:ext cx="2156695" cy="2221652"/>
            <a:chOff x="3270479" y="2924937"/>
            <a:chExt cx="2156695" cy="222165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270479" y="2924937"/>
              <a:ext cx="2156695" cy="193406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3793365" y="4777257"/>
                  <a:ext cx="107843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=0.55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3365" y="4777257"/>
                  <a:ext cx="1078437" cy="369332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/>
          <p:cNvGrpSpPr/>
          <p:nvPr/>
        </p:nvGrpSpPr>
        <p:grpSpPr>
          <a:xfrm>
            <a:off x="391142" y="2341649"/>
            <a:ext cx="2136512" cy="2272873"/>
            <a:chOff x="656492" y="2924936"/>
            <a:chExt cx="2136512" cy="227287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56492" y="2924936"/>
              <a:ext cx="2136512" cy="195904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1018927" y="4828477"/>
                  <a:ext cx="107843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=0.38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8927" y="4828477"/>
                  <a:ext cx="1078437" cy="369332"/>
                </a:xfrm>
                <a:prstGeom prst="rect">
                  <a:avLst/>
                </a:prstGeom>
                <a:blipFill rotWithShape="0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0072032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Bifurcation Analysis: Toggle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7964" y="601873"/>
                <a:ext cx="5904798" cy="1636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/>
                  <a:t>Let’s Look at the null clines as we change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𝑑𝐵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1400" dirty="0" smtClean="0"/>
              </a:p>
              <a:p>
                <a:r>
                  <a:rPr lang="en-US" sz="1400" dirty="0" smtClean="0"/>
                  <a:t>Fix</a:t>
                </a:r>
                <a:r>
                  <a:rPr lang="en-US" sz="1400" dirty="0"/>
                  <a:t>, </a:t>
                </a:r>
                <a14:m>
                  <m:oMath xmlns:m="http://schemas.openxmlformats.org/officeDocument/2006/math">
                    <m:r>
                      <a:rPr lang="en-US" sz="1400" i="1" dirty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400" i="1" dirty="0">
                        <a:latin typeface="Cambria Math" panose="02040503050406030204" pitchFamily="18" charset="0"/>
                      </a:rPr>
                      <m:t>=4</m:t>
                    </m:r>
                    <m:r>
                      <a:rPr lang="en-US" sz="1400" b="0" i="0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i="1" dirty="0">
                        <a:latin typeface="Cambria Math" panose="02040503050406030204" pitchFamily="18" charset="0"/>
                      </a:rPr>
                      <m:t>=0.5</m:t>
                    </m:r>
                    <m:r>
                      <a:rPr lang="en-US" sz="1400" b="0" i="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=0.7</m:t>
                    </m:r>
                  </m:oMath>
                </a14:m>
                <a:r>
                  <a:rPr lang="en-US" sz="1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4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4" y="601873"/>
                <a:ext cx="5904798" cy="1636858"/>
              </a:xfrm>
              <a:prstGeom prst="rect">
                <a:avLst/>
              </a:prstGeom>
              <a:blipFill rotWithShape="0">
                <a:blip r:embed="rId4"/>
                <a:stretch>
                  <a:fillRect l="-310" t="-746" b="-2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5" t="81756" r="61826" b="5539"/>
          <a:stretch/>
        </p:blipFill>
        <p:spPr>
          <a:xfrm>
            <a:off x="6119514" y="787866"/>
            <a:ext cx="2727623" cy="11933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46288" y="1244897"/>
            <a:ext cx="24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18756" y="1235636"/>
            <a:ext cx="24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6141216" y="2071849"/>
            <a:ext cx="2884684" cy="2413516"/>
            <a:chOff x="6040983" y="3505200"/>
            <a:chExt cx="2884684" cy="2413516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40983" y="3505200"/>
              <a:ext cx="2884684" cy="222885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/>
                <p:cNvSpPr/>
                <p:nvPr/>
              </p:nvSpPr>
              <p:spPr>
                <a:xfrm>
                  <a:off x="7391400" y="5549384"/>
                  <a:ext cx="34426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1400" y="5549384"/>
                  <a:ext cx="344260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530212" y="4600586"/>
            <a:ext cx="2193471" cy="2330827"/>
            <a:chOff x="5421965" y="4462084"/>
            <a:chExt cx="2193471" cy="233082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21965" y="4462084"/>
              <a:ext cx="2193471" cy="19812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6119514" y="6423579"/>
                  <a:ext cx="107843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=0.62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9514" y="6423579"/>
                  <a:ext cx="1078437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2753308" y="2265364"/>
            <a:ext cx="2123587" cy="2236483"/>
            <a:chOff x="3352829" y="2439195"/>
            <a:chExt cx="2123587" cy="22364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3875087" y="4306346"/>
                  <a:ext cx="107843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=0.54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5087" y="4306346"/>
                  <a:ext cx="1078437" cy="369332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352829" y="2439195"/>
              <a:ext cx="2123587" cy="1936211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484188" y="2265445"/>
            <a:ext cx="1938338" cy="2236402"/>
            <a:chOff x="484188" y="2378120"/>
            <a:chExt cx="1938338" cy="223640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753577" y="4245190"/>
                  <a:ext cx="107843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=0.19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577" y="4245190"/>
                  <a:ext cx="1078437" cy="369332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84188" y="2378120"/>
              <a:ext cx="1938338" cy="1922579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3070486" y="4485365"/>
            <a:ext cx="2066925" cy="2373523"/>
            <a:chOff x="616895" y="4412188"/>
            <a:chExt cx="2066925" cy="237352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1085616" y="6416379"/>
                  <a:ext cx="95019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=1.0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5616" y="6416379"/>
                  <a:ext cx="950197" cy="369332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16895" y="4412188"/>
              <a:ext cx="2066925" cy="20041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33570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50334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Bifurcation Analysis: Toggle</a:t>
            </a:r>
          </a:p>
        </p:txBody>
      </p:sp>
      <p:pic>
        <p:nvPicPr>
          <p:cNvPr id="13316" name="Picture 4" descr="Biocomplex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7964" y="601873"/>
                <a:ext cx="5904798" cy="1636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/>
                  <a:t>Let’s Look at the null clines as we change </a:t>
                </a:r>
                <a14:m>
                  <m:oMath xmlns:m="http://schemas.openxmlformats.org/officeDocument/2006/math"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en-US" sz="14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𝑑𝐴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𝑑𝐵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𝐼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1400" dirty="0" smtClean="0"/>
              </a:p>
              <a:p>
                <a:r>
                  <a:rPr lang="en-US" sz="1400" dirty="0" smtClean="0"/>
                  <a:t>Fix</a:t>
                </a:r>
                <a:r>
                  <a:rPr lang="en-US" sz="1400" dirty="0"/>
                  <a:t>, </a:t>
                </a:r>
                <a14:m>
                  <m:oMath xmlns:m="http://schemas.openxmlformats.org/officeDocument/2006/math">
                    <m:r>
                      <a:rPr lang="en-US" sz="1400" i="1" dirty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400" i="1" dirty="0">
                        <a:latin typeface="Cambria Math" panose="02040503050406030204" pitchFamily="18" charset="0"/>
                      </a:rPr>
                      <m:t>=4</m:t>
                    </m:r>
                    <m:r>
                      <a:rPr lang="en-US" sz="1400" b="0" i="0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i="1" dirty="0">
                        <a:latin typeface="Cambria Math" panose="02040503050406030204" pitchFamily="18" charset="0"/>
                      </a:rPr>
                      <m:t>=0.5</m:t>
                    </m:r>
                    <m:r>
                      <a:rPr lang="en-US" sz="1400" b="0" i="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=0.7</m:t>
                    </m:r>
                  </m:oMath>
                </a14:m>
                <a:r>
                  <a:rPr lang="en-US" sz="1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4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4" y="601873"/>
                <a:ext cx="5904798" cy="1636858"/>
              </a:xfrm>
              <a:prstGeom prst="rect">
                <a:avLst/>
              </a:prstGeom>
              <a:blipFill rotWithShape="0">
                <a:blip r:embed="rId4"/>
                <a:stretch>
                  <a:fillRect l="-310" t="-746" b="-2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5" descr="redblackblock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6119514" y="637694"/>
            <a:ext cx="2727623" cy="1455262"/>
            <a:chOff x="6119514" y="525938"/>
            <a:chExt cx="2727623" cy="1455262"/>
          </a:xfrm>
        </p:grpSpPr>
        <p:grpSp>
          <p:nvGrpSpPr>
            <p:cNvPr id="6" name="Group 5"/>
            <p:cNvGrpSpPr/>
            <p:nvPr/>
          </p:nvGrpSpPr>
          <p:grpSpPr>
            <a:xfrm>
              <a:off x="6119514" y="525938"/>
              <a:ext cx="2727623" cy="1455262"/>
              <a:chOff x="6119514" y="525938"/>
              <a:chExt cx="2727623" cy="1455262"/>
            </a:xfrm>
          </p:grpSpPr>
          <p:pic>
            <p:nvPicPr>
              <p:cNvPr id="60" name="Picture 59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85" t="81756" r="61826" b="5539"/>
              <a:stretch/>
            </p:blipFill>
            <p:spPr>
              <a:xfrm>
                <a:off x="6119514" y="787866"/>
                <a:ext cx="2727623" cy="1193334"/>
              </a:xfrm>
              <a:prstGeom prst="rect">
                <a:avLst/>
              </a:prstGeom>
            </p:spPr>
          </p:pic>
          <p:cxnSp>
            <p:nvCxnSpPr>
              <p:cNvPr id="18" name="Straight Arrow Connector 17"/>
              <p:cNvCxnSpPr/>
              <p:nvPr/>
            </p:nvCxnSpPr>
            <p:spPr>
              <a:xfrm>
                <a:off x="6937295" y="818333"/>
                <a:ext cx="0" cy="45703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6764783" y="525938"/>
                <a:ext cx="2673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</a:t>
                </a:r>
                <a:endParaRPr lang="en-US" dirty="0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6746288" y="1244897"/>
              <a:ext cx="249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18756" y="1235636"/>
              <a:ext cx="249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141216" y="2071849"/>
            <a:ext cx="2884684" cy="2413516"/>
            <a:chOff x="6040983" y="3505200"/>
            <a:chExt cx="2884684" cy="2413516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40983" y="3505200"/>
              <a:ext cx="2884684" cy="222885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/>
                <p:cNvSpPr/>
                <p:nvPr/>
              </p:nvSpPr>
              <p:spPr>
                <a:xfrm>
                  <a:off x="7391400" y="5549384"/>
                  <a:ext cx="34426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1400" y="5549384"/>
                  <a:ext cx="344260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3093430" y="4224543"/>
                <a:ext cx="202549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=0.61,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=0.24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3430" y="4224543"/>
                <a:ext cx="2025491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753577" y="4245190"/>
                <a:ext cx="17209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=0.61,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577" y="4245190"/>
                <a:ext cx="1720920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9456" y="2260243"/>
            <a:ext cx="2018325" cy="19604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76599" y="2238731"/>
            <a:ext cx="1955747" cy="18935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76599" y="4664366"/>
            <a:ext cx="2012234" cy="19826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8607" y="4664366"/>
            <a:ext cx="1901200" cy="188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1846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84188" y="662395"/>
                <a:ext cx="8247807" cy="6343650"/>
              </a:xfrm>
            </p:spPr>
            <p:txBody>
              <a:bodyPr/>
              <a:lstStyle/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dirty="0" smtClean="0"/>
                  <a:t>6) Remember that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sz="2000" dirty="0" smtClean="0"/>
                  <a:t> </a:t>
                </a:r>
                <a:r>
                  <a:rPr lang="en-US" sz="2000" b="1" dirty="0" smtClean="0"/>
                  <a:t>increases</a:t>
                </a:r>
                <a:r>
                  <a:rPr lang="en-US" sz="2000" dirty="0" smtClean="0"/>
                  <a:t> in magnitude as you move away from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 smtClean="0">
                    <a:solidFill>
                      <a:srgbClr val="00CC00"/>
                    </a:solidFill>
                  </a:rPr>
                  <a:t> null cline </a:t>
                </a:r>
                <a:r>
                  <a:rPr lang="en-US" sz="2000" dirty="0" smtClean="0"/>
                  <a:t>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𝒅𝒗</m:t>
                        </m:r>
                      </m:num>
                      <m:den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𝝉</m:t>
                        </m:r>
                      </m:den>
                    </m:f>
                  </m:oMath>
                </a14:m>
                <a:r>
                  <a:rPr lang="en-US" sz="2000" b="1" dirty="0" smtClean="0"/>
                  <a:t> </a:t>
                </a:r>
                <a:r>
                  <a:rPr lang="en-US" sz="2000" b="1" dirty="0"/>
                  <a:t>increases </a:t>
                </a:r>
                <a:r>
                  <a:rPr lang="en-US" sz="2000" dirty="0"/>
                  <a:t>in magnitude as you move away from the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v </a:t>
                </a:r>
                <a:r>
                  <a:rPr lang="en-US" sz="2000" dirty="0">
                    <a:solidFill>
                      <a:srgbClr val="FF0000"/>
                    </a:solidFill>
                  </a:rPr>
                  <a:t>null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cline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(Can be tricky to draw by hand)</a:t>
                </a: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sz="2000" b="1" dirty="0" smtClean="0"/>
                  <a:t>7) Remember to label the Quadrants and add arrows, </a:t>
                </a:r>
                <a:r>
                  <a:rPr lang="en-US" sz="2000" b="1" i="1" dirty="0" smtClean="0"/>
                  <a:t>e.g.</a:t>
                </a: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&lt;0,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&gt;0,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sz="2000" b="1" dirty="0"/>
              </a:p>
              <a:p>
                <a:pPr marL="514350" indent="-514350" eaLnBrk="1" hangingPunct="1">
                  <a:spcBef>
                    <a:spcPts val="1200"/>
                  </a:spcBef>
                  <a:buFontTx/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&gt;0,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2000" b="1" dirty="0"/>
              </a:p>
              <a:p>
                <a:pPr marL="514350" indent="-514350" eaLnBrk="1" hangingPunct="1">
                  <a:spcBef>
                    <a:spcPts val="1200"/>
                  </a:spcBef>
                  <a:buAutoNum type="romanU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&lt;0,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2000" b="1" dirty="0"/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sz="2000" b="1" dirty="0" smtClean="0"/>
              </a:p>
            </p:txBody>
          </p:sp>
        </mc:Choice>
        <mc:Fallback xmlns="">
          <p:sp>
            <p:nvSpPr>
              <p:cNvPr id="1741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4188" y="662395"/>
                <a:ext cx="8247807" cy="6343650"/>
              </a:xfrm>
              <a:blipFill rotWithShape="0">
                <a:blip r:embed="rId3"/>
                <a:stretch>
                  <a:fillRect l="-739" r="-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rgbClr val="0000CC"/>
                </a:solidFill>
              </a:rPr>
              <a:t>General Procedure for Null Clines</a:t>
            </a:r>
            <a:endParaRPr lang="en-US" sz="3600" b="1" dirty="0" smtClean="0">
              <a:solidFill>
                <a:srgbClr val="0000CC"/>
              </a:solidFill>
            </a:endParaRP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5008" y="2994765"/>
            <a:ext cx="3465267" cy="295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77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155" y="533749"/>
            <a:ext cx="8851965" cy="634365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buNone/>
            </a:pPr>
            <a:r>
              <a:rPr lang="en-US" sz="2000" dirty="0" smtClean="0">
                <a:latin typeface="Cambria Math" panose="02040503050406030204" pitchFamily="18" charset="0"/>
              </a:rPr>
              <a:t>The null clines and flows are not always as simple as </a:t>
            </a:r>
            <a:r>
              <a:rPr lang="en-US" sz="2000" dirty="0" err="1" smtClean="0">
                <a:latin typeface="Cambria Math" panose="02040503050406030204" pitchFamily="18" charset="0"/>
              </a:rPr>
              <a:t>Lotka-Volterra</a:t>
            </a:r>
            <a:r>
              <a:rPr lang="en-US" sz="2000" dirty="0" smtClean="0">
                <a:latin typeface="Cambria Math" panose="02040503050406030204" pitchFamily="18" charset="0"/>
              </a:rPr>
              <a:t>. Let’s work our way up</a:t>
            </a:r>
          </a:p>
          <a:p>
            <a:pPr marL="0" indent="0" eaLnBrk="1" hangingPunct="1">
              <a:spcBef>
                <a:spcPts val="1200"/>
              </a:spcBef>
              <a:buNone/>
            </a:pPr>
            <a:r>
              <a:rPr lang="en-US" sz="2000" b="1" dirty="0" smtClean="0">
                <a:latin typeface="Cambria Math" panose="02040503050406030204" pitchFamily="18" charset="0"/>
              </a:rPr>
              <a:t>In-class exercises:</a:t>
            </a:r>
          </a:p>
          <a:p>
            <a:pPr marL="0" indent="0" eaLnBrk="1" hangingPunct="1">
              <a:spcBef>
                <a:spcPts val="1200"/>
              </a:spcBef>
              <a:buNone/>
            </a:pPr>
            <a:r>
              <a:rPr lang="en-US" sz="2000" b="1" dirty="0" smtClean="0">
                <a:latin typeface="Cambria Math" panose="02040503050406030204" pitchFamily="18" charset="0"/>
              </a:rPr>
              <a:t>1) For these null clines, label the fixed points, flows on each null cline segment and region and sketch the orbits</a:t>
            </a:r>
            <a:endParaRPr lang="en-US" sz="2000" dirty="0" smtClean="0">
              <a:latin typeface="Cambria Math" panose="02040503050406030204" pitchFamily="18" charset="0"/>
            </a:endParaRPr>
          </a:p>
          <a:p>
            <a:pPr marL="0" indent="0" eaLnBrk="1" hangingPunct="1">
              <a:spcBef>
                <a:spcPts val="1200"/>
              </a:spcBef>
              <a:buNone/>
            </a:pPr>
            <a:endParaRPr lang="en-US" sz="2000" dirty="0" smtClean="0">
              <a:latin typeface="Cambria Math" panose="02040503050406030204" pitchFamily="18" charset="0"/>
            </a:endParaRPr>
          </a:p>
          <a:p>
            <a:pPr marL="0" indent="0" eaLnBrk="1" hangingPunct="1">
              <a:spcBef>
                <a:spcPts val="1200"/>
              </a:spcBef>
              <a:buNone/>
            </a:pPr>
            <a:endParaRPr lang="en-US" sz="2000" i="1" dirty="0">
              <a:latin typeface="Cambria Math" panose="02040503050406030204" pitchFamily="18" charset="0"/>
            </a:endParaRPr>
          </a:p>
        </p:txBody>
      </p:sp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CC"/>
                </a:solidFill>
              </a:rPr>
              <a:t>Practice with Null </a:t>
            </a: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lines</a:t>
            </a:r>
          </a:p>
        </p:txBody>
      </p:sp>
      <p:pic>
        <p:nvPicPr>
          <p:cNvPr id="17415" name="Picture 4" descr="Biocomplexity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0275" y="6264275"/>
            <a:ext cx="5937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dblackblocki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19825"/>
            <a:ext cx="4841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3263122" y="2981751"/>
            <a:ext cx="4462569" cy="3895647"/>
            <a:chOff x="6037286" y="2394468"/>
            <a:chExt cx="3112587" cy="2712324"/>
          </a:xfrm>
        </p:grpSpPr>
        <p:grpSp>
          <p:nvGrpSpPr>
            <p:cNvPr id="15" name="Group 14"/>
            <p:cNvGrpSpPr/>
            <p:nvPr/>
          </p:nvGrpSpPr>
          <p:grpSpPr>
            <a:xfrm>
              <a:off x="6037286" y="2394468"/>
              <a:ext cx="2900659" cy="2712324"/>
              <a:chOff x="6037286" y="2394468"/>
              <a:chExt cx="2900659" cy="2712324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6037286" y="2394468"/>
                <a:ext cx="2900659" cy="2712324"/>
                <a:chOff x="6037286" y="2394468"/>
                <a:chExt cx="2900659" cy="2712324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6092211" y="2394468"/>
                  <a:ext cx="2845734" cy="2712324"/>
                  <a:chOff x="6092211" y="2394468"/>
                  <a:chExt cx="2845734" cy="2712324"/>
                </a:xfrm>
              </p:grpSpPr>
              <p:grpSp>
                <p:nvGrpSpPr>
                  <p:cNvPr id="26" name="Group 25"/>
                  <p:cNvGrpSpPr/>
                  <p:nvPr/>
                </p:nvGrpSpPr>
                <p:grpSpPr>
                  <a:xfrm>
                    <a:off x="6092211" y="2394468"/>
                    <a:ext cx="2845734" cy="2588620"/>
                    <a:chOff x="6092211" y="2394468"/>
                    <a:chExt cx="2845734" cy="2588620"/>
                  </a:xfrm>
                </p:grpSpPr>
                <p:grpSp>
                  <p:nvGrpSpPr>
                    <p:cNvPr id="28" name="Group 27"/>
                    <p:cNvGrpSpPr/>
                    <p:nvPr/>
                  </p:nvGrpSpPr>
                  <p:grpSpPr>
                    <a:xfrm>
                      <a:off x="6092211" y="2394468"/>
                      <a:ext cx="2845734" cy="2588620"/>
                      <a:chOff x="6092211" y="2394468"/>
                      <a:chExt cx="2845734" cy="2588620"/>
                    </a:xfrm>
                  </p:grpSpPr>
                  <p:grpSp>
                    <p:nvGrpSpPr>
                      <p:cNvPr id="30" name="Group 29"/>
                      <p:cNvGrpSpPr/>
                      <p:nvPr/>
                    </p:nvGrpSpPr>
                    <p:grpSpPr>
                      <a:xfrm>
                        <a:off x="6286046" y="2760618"/>
                        <a:ext cx="2651899" cy="2222470"/>
                        <a:chOff x="6286046" y="2760618"/>
                        <a:chExt cx="2651899" cy="2222470"/>
                      </a:xfrm>
                    </p:grpSpPr>
                    <p:grpSp>
                      <p:nvGrpSpPr>
                        <p:cNvPr id="32" name="Group 31"/>
                        <p:cNvGrpSpPr/>
                        <p:nvPr/>
                      </p:nvGrpSpPr>
                      <p:grpSpPr>
                        <a:xfrm>
                          <a:off x="6286046" y="2760618"/>
                          <a:ext cx="2264229" cy="2055222"/>
                          <a:chOff x="6286046" y="2760618"/>
                          <a:chExt cx="2264229" cy="2055222"/>
                        </a:xfrm>
                      </p:grpSpPr>
                      <p:cxnSp>
                        <p:nvCxnSpPr>
                          <p:cNvPr id="34" name="Straight Arrow Connector 33"/>
                          <p:cNvCxnSpPr/>
                          <p:nvPr/>
                        </p:nvCxnSpPr>
                        <p:spPr>
                          <a:xfrm>
                            <a:off x="6286046" y="4807131"/>
                            <a:ext cx="2264229" cy="8709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5" name="Straight Arrow Connector 34"/>
                          <p:cNvCxnSpPr/>
                          <p:nvPr/>
                        </p:nvCxnSpPr>
                        <p:spPr>
                          <a:xfrm flipV="1">
                            <a:off x="6286046" y="2760618"/>
                            <a:ext cx="0" cy="2055222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3" name="Rectangle 32"/>
                            <p:cNvSpPr/>
                            <p:nvPr/>
                          </p:nvSpPr>
                          <p:spPr>
                            <a:xfrm>
                              <a:off x="8550275" y="4613756"/>
                              <a:ext cx="387670" cy="369332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oMath>
                                </m:oMathPara>
                              </a14:m>
                              <a:endParaRPr lang="en-US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11" name="Rectangle 10"/>
                            <p:cNvSpPr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8550275" y="4613756"/>
                              <a:ext cx="387670" cy="369332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6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" name="Rectangle 30"/>
                          <p:cNvSpPr/>
                          <p:nvPr/>
                        </p:nvSpPr>
                        <p:spPr>
                          <a:xfrm>
                            <a:off x="6092211" y="2394468"/>
                            <a:ext cx="387670" cy="369332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oMath>
                              </m:oMathPara>
                            </a14:m>
                            <a:endParaRPr lang="en-US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4" name="Rectangle 13"/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092211" y="2394468"/>
                            <a:ext cx="387670" cy="369332"/>
                          </a:xfrm>
                          <a:prstGeom prst="rect">
                            <a:avLst/>
                          </a:prstGeom>
                          <a:blipFill rotWithShape="0">
                            <a:blip r:embed="rId7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6093685" y="4706089"/>
                          <a:ext cx="192360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p:txBody>
                    </p:sp>
                  </mc:Choice>
                  <mc:Fallback xmlns="">
                    <p:sp>
                      <p:nvSpPr>
                        <p:cNvPr id="16" name="TextBox 15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093685" y="4706089"/>
                          <a:ext cx="192360" cy="276999"/>
                        </a:xfrm>
                        <a:prstGeom prst="rect">
                          <a:avLst/>
                        </a:prstGeom>
                        <a:blipFill rotWithShape="0">
                          <a:blip r:embed="rId8"/>
                          <a:stretch>
                            <a:fillRect l="-25000" r="-25000" b="-888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7" name="TextBox 26"/>
                      <p:cNvSpPr txBox="1"/>
                      <p:nvPr/>
                    </p:nvSpPr>
                    <p:spPr>
                      <a:xfrm>
                        <a:off x="7321980" y="4829793"/>
                        <a:ext cx="192360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22" name="TextBox 21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321980" y="4829793"/>
                        <a:ext cx="192360" cy="276999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 l="-29032" r="-25806" b="-8696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5" name="TextBox 24"/>
                    <p:cNvSpPr txBox="1"/>
                    <p:nvPr/>
                  </p:nvSpPr>
                  <p:spPr>
                    <a:xfrm>
                      <a:off x="6037286" y="3649729"/>
                      <a:ext cx="19236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24" name="TextBox 2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037286" y="3649729"/>
                      <a:ext cx="192360" cy="276999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 l="-28125" r="-21875" b="-888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Rectangle 18"/>
                  <p:cNvSpPr/>
                  <p:nvPr/>
                </p:nvSpPr>
                <p:spPr>
                  <a:xfrm>
                    <a:off x="7168635" y="2437200"/>
                    <a:ext cx="950324" cy="61831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oMath>
                      </m:oMathPara>
                    </a14:m>
                    <a:endParaRPr lang="en-US" dirty="0">
                      <a:solidFill>
                        <a:srgbClr val="00B05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9" name="Rectangle 1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68635" y="2437200"/>
                    <a:ext cx="950324" cy="618311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8199549" y="2792503"/>
                  <a:ext cx="950324" cy="61831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num>
                          <m:den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9549" y="2792503"/>
                  <a:ext cx="950324" cy="618311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Freeform 1"/>
          <p:cNvSpPr/>
          <p:nvPr/>
        </p:nvSpPr>
        <p:spPr>
          <a:xfrm>
            <a:off x="3781983" y="3590934"/>
            <a:ext cx="3100252" cy="2508069"/>
          </a:xfrm>
          <a:custGeom>
            <a:avLst/>
            <a:gdLst>
              <a:gd name="connsiteX0" fmla="*/ 0 w 3065418"/>
              <a:gd name="connsiteY0" fmla="*/ 275228 h 2408828"/>
              <a:gd name="connsiteX1" fmla="*/ 174172 w 3065418"/>
              <a:gd name="connsiteY1" fmla="*/ 1363799 h 2408828"/>
              <a:gd name="connsiteX2" fmla="*/ 478972 w 3065418"/>
              <a:gd name="connsiteY2" fmla="*/ 902245 h 2408828"/>
              <a:gd name="connsiteX3" fmla="*/ 931818 w 3065418"/>
              <a:gd name="connsiteY3" fmla="*/ 1276714 h 2408828"/>
              <a:gd name="connsiteX4" fmla="*/ 740229 w 3065418"/>
              <a:gd name="connsiteY4" fmla="*/ 1677308 h 2408828"/>
              <a:gd name="connsiteX5" fmla="*/ 1384663 w 3065418"/>
              <a:gd name="connsiteY5" fmla="*/ 2069194 h 2408828"/>
              <a:gd name="connsiteX6" fmla="*/ 2020389 w 3065418"/>
              <a:gd name="connsiteY6" fmla="*/ 1311548 h 2408828"/>
              <a:gd name="connsiteX7" fmla="*/ 1175658 w 3065418"/>
              <a:gd name="connsiteY7" fmla="*/ 658405 h 2408828"/>
              <a:gd name="connsiteX8" fmla="*/ 1724298 w 3065418"/>
              <a:gd name="connsiteY8" fmla="*/ 5262 h 2408828"/>
              <a:gd name="connsiteX9" fmla="*/ 2403566 w 3065418"/>
              <a:gd name="connsiteY9" fmla="*/ 414565 h 2408828"/>
              <a:gd name="connsiteX10" fmla="*/ 2821578 w 3065418"/>
              <a:gd name="connsiteY10" fmla="*/ 1503136 h 2408828"/>
              <a:gd name="connsiteX11" fmla="*/ 2621280 w 3065418"/>
              <a:gd name="connsiteY11" fmla="*/ 2138862 h 2408828"/>
              <a:gd name="connsiteX12" fmla="*/ 3065418 w 3065418"/>
              <a:gd name="connsiteY12" fmla="*/ 2408828 h 2408828"/>
              <a:gd name="connsiteX13" fmla="*/ 3065418 w 3065418"/>
              <a:gd name="connsiteY13" fmla="*/ 2408828 h 2408828"/>
              <a:gd name="connsiteX0" fmla="*/ 0 w 3100252"/>
              <a:gd name="connsiteY0" fmla="*/ 0 h 2508069"/>
              <a:gd name="connsiteX1" fmla="*/ 209006 w 3100252"/>
              <a:gd name="connsiteY1" fmla="*/ 1463040 h 2508069"/>
              <a:gd name="connsiteX2" fmla="*/ 513806 w 3100252"/>
              <a:gd name="connsiteY2" fmla="*/ 1001486 h 2508069"/>
              <a:gd name="connsiteX3" fmla="*/ 966652 w 3100252"/>
              <a:gd name="connsiteY3" fmla="*/ 1375955 h 2508069"/>
              <a:gd name="connsiteX4" fmla="*/ 775063 w 3100252"/>
              <a:gd name="connsiteY4" fmla="*/ 1776549 h 2508069"/>
              <a:gd name="connsiteX5" fmla="*/ 1419497 w 3100252"/>
              <a:gd name="connsiteY5" fmla="*/ 2168435 h 2508069"/>
              <a:gd name="connsiteX6" fmla="*/ 2055223 w 3100252"/>
              <a:gd name="connsiteY6" fmla="*/ 1410789 h 2508069"/>
              <a:gd name="connsiteX7" fmla="*/ 1210492 w 3100252"/>
              <a:gd name="connsiteY7" fmla="*/ 757646 h 2508069"/>
              <a:gd name="connsiteX8" fmla="*/ 1759132 w 3100252"/>
              <a:gd name="connsiteY8" fmla="*/ 104503 h 2508069"/>
              <a:gd name="connsiteX9" fmla="*/ 2438400 w 3100252"/>
              <a:gd name="connsiteY9" fmla="*/ 513806 h 2508069"/>
              <a:gd name="connsiteX10" fmla="*/ 2856412 w 3100252"/>
              <a:gd name="connsiteY10" fmla="*/ 1602377 h 2508069"/>
              <a:gd name="connsiteX11" fmla="*/ 2656114 w 3100252"/>
              <a:gd name="connsiteY11" fmla="*/ 2238103 h 2508069"/>
              <a:gd name="connsiteX12" fmla="*/ 3100252 w 3100252"/>
              <a:gd name="connsiteY12" fmla="*/ 2508069 h 2508069"/>
              <a:gd name="connsiteX13" fmla="*/ 3100252 w 3100252"/>
              <a:gd name="connsiteY13" fmla="*/ 2508069 h 2508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00252" h="2508069">
                <a:moveTo>
                  <a:pt x="0" y="0"/>
                </a:moveTo>
                <a:cubicBezTo>
                  <a:pt x="47171" y="492034"/>
                  <a:pt x="123372" y="1296126"/>
                  <a:pt x="209006" y="1463040"/>
                </a:cubicBezTo>
                <a:cubicBezTo>
                  <a:pt x="294640" y="1629954"/>
                  <a:pt x="387532" y="1016000"/>
                  <a:pt x="513806" y="1001486"/>
                </a:cubicBezTo>
                <a:cubicBezTo>
                  <a:pt x="640080" y="986972"/>
                  <a:pt x="923109" y="1246778"/>
                  <a:pt x="966652" y="1375955"/>
                </a:cubicBezTo>
                <a:cubicBezTo>
                  <a:pt x="1010195" y="1505132"/>
                  <a:pt x="699589" y="1644469"/>
                  <a:pt x="775063" y="1776549"/>
                </a:cubicBezTo>
                <a:cubicBezTo>
                  <a:pt x="850537" y="1908629"/>
                  <a:pt x="1206137" y="2229395"/>
                  <a:pt x="1419497" y="2168435"/>
                </a:cubicBezTo>
                <a:cubicBezTo>
                  <a:pt x="1632857" y="2107475"/>
                  <a:pt x="2090057" y="1645921"/>
                  <a:pt x="2055223" y="1410789"/>
                </a:cubicBezTo>
                <a:cubicBezTo>
                  <a:pt x="2020389" y="1175657"/>
                  <a:pt x="1259840" y="975360"/>
                  <a:pt x="1210492" y="757646"/>
                </a:cubicBezTo>
                <a:cubicBezTo>
                  <a:pt x="1161144" y="539932"/>
                  <a:pt x="1554481" y="145143"/>
                  <a:pt x="1759132" y="104503"/>
                </a:cubicBezTo>
                <a:cubicBezTo>
                  <a:pt x="1963783" y="63863"/>
                  <a:pt x="2255520" y="264160"/>
                  <a:pt x="2438400" y="513806"/>
                </a:cubicBezTo>
                <a:cubicBezTo>
                  <a:pt x="2621280" y="763452"/>
                  <a:pt x="2820126" y="1314994"/>
                  <a:pt x="2856412" y="1602377"/>
                </a:cubicBezTo>
                <a:cubicBezTo>
                  <a:pt x="2892698" y="1889760"/>
                  <a:pt x="2615474" y="2087154"/>
                  <a:pt x="2656114" y="2238103"/>
                </a:cubicBezTo>
                <a:cubicBezTo>
                  <a:pt x="2696754" y="2389052"/>
                  <a:pt x="3100252" y="2508069"/>
                  <a:pt x="3100252" y="2508069"/>
                </a:cubicBezTo>
                <a:lnTo>
                  <a:pt x="3100252" y="2508069"/>
                </a:lnTo>
              </a:path>
            </a:pathLst>
          </a:cu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3640183" y="4171406"/>
            <a:ext cx="3335383" cy="2238103"/>
          </a:xfrm>
          <a:custGeom>
            <a:avLst/>
            <a:gdLst>
              <a:gd name="connsiteX0" fmla="*/ 0 w 3335383"/>
              <a:gd name="connsiteY0" fmla="*/ 2238103 h 2238103"/>
              <a:gd name="connsiteX1" fmla="*/ 409303 w 3335383"/>
              <a:gd name="connsiteY1" fmla="*/ 1358537 h 2238103"/>
              <a:gd name="connsiteX2" fmla="*/ 870857 w 3335383"/>
              <a:gd name="connsiteY2" fmla="*/ 278674 h 2238103"/>
              <a:gd name="connsiteX3" fmla="*/ 1245326 w 3335383"/>
              <a:gd name="connsiteY3" fmla="*/ 391885 h 2238103"/>
              <a:gd name="connsiteX4" fmla="*/ 1672046 w 3335383"/>
              <a:gd name="connsiteY4" fmla="*/ 1280160 h 2238103"/>
              <a:gd name="connsiteX5" fmla="*/ 1976846 w 3335383"/>
              <a:gd name="connsiteY5" fmla="*/ 1471748 h 2238103"/>
              <a:gd name="connsiteX6" fmla="*/ 2220686 w 3335383"/>
              <a:gd name="connsiteY6" fmla="*/ 1924594 h 2238103"/>
              <a:gd name="connsiteX7" fmla="*/ 2795451 w 3335383"/>
              <a:gd name="connsiteY7" fmla="*/ 1105988 h 2238103"/>
              <a:gd name="connsiteX8" fmla="*/ 3283131 w 3335383"/>
              <a:gd name="connsiteY8" fmla="*/ 78377 h 2238103"/>
              <a:gd name="connsiteX9" fmla="*/ 3283131 w 3335383"/>
              <a:gd name="connsiteY9" fmla="*/ 78377 h 2238103"/>
              <a:gd name="connsiteX10" fmla="*/ 3335383 w 3335383"/>
              <a:gd name="connsiteY10" fmla="*/ 0 h 223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35383" h="2238103">
                <a:moveTo>
                  <a:pt x="0" y="2238103"/>
                </a:moveTo>
                <a:cubicBezTo>
                  <a:pt x="132080" y="1961605"/>
                  <a:pt x="264160" y="1685108"/>
                  <a:pt x="409303" y="1358537"/>
                </a:cubicBezTo>
                <a:cubicBezTo>
                  <a:pt x="554446" y="1031966"/>
                  <a:pt x="731520" y="439783"/>
                  <a:pt x="870857" y="278674"/>
                </a:cubicBezTo>
                <a:cubicBezTo>
                  <a:pt x="1010194" y="117565"/>
                  <a:pt x="1111795" y="224971"/>
                  <a:pt x="1245326" y="391885"/>
                </a:cubicBezTo>
                <a:cubicBezTo>
                  <a:pt x="1378857" y="558799"/>
                  <a:pt x="1550126" y="1100183"/>
                  <a:pt x="1672046" y="1280160"/>
                </a:cubicBezTo>
                <a:cubicBezTo>
                  <a:pt x="1793966" y="1460137"/>
                  <a:pt x="1885406" y="1364342"/>
                  <a:pt x="1976846" y="1471748"/>
                </a:cubicBezTo>
                <a:cubicBezTo>
                  <a:pt x="2068286" y="1579154"/>
                  <a:pt x="2084252" y="1985554"/>
                  <a:pt x="2220686" y="1924594"/>
                </a:cubicBezTo>
                <a:cubicBezTo>
                  <a:pt x="2357120" y="1863634"/>
                  <a:pt x="2618377" y="1413691"/>
                  <a:pt x="2795451" y="1105988"/>
                </a:cubicBezTo>
                <a:cubicBezTo>
                  <a:pt x="2972525" y="798285"/>
                  <a:pt x="3283131" y="78377"/>
                  <a:pt x="3283131" y="78377"/>
                </a:cubicBezTo>
                <a:lnTo>
                  <a:pt x="3283131" y="78377"/>
                </a:lnTo>
                <a:lnTo>
                  <a:pt x="3335383" y="0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>
            <a:cxnSpLocks noChangeAspect="1"/>
          </p:cNvCxnSpPr>
          <p:nvPr/>
        </p:nvCxnSpPr>
        <p:spPr>
          <a:xfrm>
            <a:off x="4145269" y="5711055"/>
            <a:ext cx="513948" cy="508055"/>
          </a:xfrm>
          <a:prstGeom prst="straightConnector1">
            <a:avLst/>
          </a:prstGeom>
          <a:ln w="34925">
            <a:solidFill>
              <a:srgbClr val="0000CC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30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6974</TotalTime>
  <Words>1738</Words>
  <Application>Microsoft Office PowerPoint</Application>
  <PresentationFormat>On-screen Show (4:3)</PresentationFormat>
  <Paragraphs>1022</Paragraphs>
  <Slides>75</Slides>
  <Notes>75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0" baseType="lpstr">
      <vt:lpstr>Arial</vt:lpstr>
      <vt:lpstr>Calibri</vt:lpstr>
      <vt:lpstr>Cambria Math</vt:lpstr>
      <vt:lpstr>Default Design</vt:lpstr>
      <vt:lpstr>Picture</vt:lpstr>
      <vt:lpstr>E399/E599: Introduction to Computational Bioengineering—Dynamics on Networks Lecture 12 Higher Dimensional Stability Analysis</vt:lpstr>
      <vt:lpstr>From Lecture 10: Higher Dimensional Stability</vt:lpstr>
      <vt:lpstr>From Lecture 10: Stability in Two Dimensions</vt:lpstr>
      <vt:lpstr>From Lecture 10: 2D Eigenvalues</vt:lpstr>
      <vt:lpstr>From Lecture 10: Null Clines and Flows</vt:lpstr>
      <vt:lpstr>From Lecture 10: Lotka-Volterra Null Clines</vt:lpstr>
      <vt:lpstr>General Procedure for Null Clines</vt:lpstr>
      <vt:lpstr>General Procedure for Null Clines</vt:lpstr>
      <vt:lpstr>Practice with Null Clines</vt:lpstr>
      <vt:lpstr>Practice with Null Clines</vt:lpstr>
      <vt:lpstr>Practice with Null Clines</vt:lpstr>
      <vt:lpstr>FitzHugh-Nagumo Equation Null Clines</vt:lpstr>
      <vt:lpstr>FitzHugh-Nagumo Equation Null Clines</vt:lpstr>
      <vt:lpstr>FitzHugh-Nagumo Equation Null Clines</vt:lpstr>
      <vt:lpstr>FitzHugh-Nagumo Equation Null Clines</vt:lpstr>
      <vt:lpstr>FitzHugh-Nagumo Equation Null Clines</vt:lpstr>
      <vt:lpstr>Practice with Null Clines</vt:lpstr>
      <vt:lpstr>FitzHugh-Nagumo Equation Null Clines</vt:lpstr>
      <vt:lpstr>FitzHugh-Nagumo Equation Null Clines</vt:lpstr>
      <vt:lpstr>FitzHugh-Nagumo Equation Null Clines</vt:lpstr>
      <vt:lpstr>FitzHugh-Nagumo Equation Null Clines</vt:lpstr>
      <vt:lpstr>Routh-Hurwitz Conditions</vt:lpstr>
      <vt:lpstr>Routh-Hurwitz Conditions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General Classification of 2D Fixed Points</vt:lpstr>
      <vt:lpstr>Limit Cycles in 2D</vt:lpstr>
      <vt:lpstr>Limit Cycles in 2D</vt:lpstr>
      <vt:lpstr>2nd In-Class Exercise on Null Clines</vt:lpstr>
      <vt:lpstr>2nd In-Class Exercise on Null Clines</vt:lpstr>
      <vt:lpstr>2nd In-Class Exercise on Null Clines</vt:lpstr>
      <vt:lpstr>2nd In-Class Exercise on Null Clines</vt:lpstr>
      <vt:lpstr>2nd In-Class Exercise on Null Clines</vt:lpstr>
      <vt:lpstr>2nd In-Class Exercise on Null Clines</vt:lpstr>
      <vt:lpstr>2nd In-Class Exercise on Null Clines</vt:lpstr>
      <vt:lpstr>Rosenzweig-McArthur Model</vt:lpstr>
      <vt:lpstr>Rosenzweig-McArthur Model</vt:lpstr>
      <vt:lpstr>Rosenzweig-McArthur Model</vt:lpstr>
      <vt:lpstr>Rosenzweig-McArthur Model</vt:lpstr>
      <vt:lpstr>Rosenzweig-McArthur Model</vt:lpstr>
      <vt:lpstr>Rosenzweig-McArthur Model</vt:lpstr>
      <vt:lpstr>Bifurcation Analysis: Toggle</vt:lpstr>
      <vt:lpstr>Bifurcation Analysis: Toggle</vt:lpstr>
      <vt:lpstr>Bifurcation Analysis: Toggle</vt:lpstr>
      <vt:lpstr>Bifurcation Analysis: Toggle</vt:lpstr>
    </vt:vector>
  </TitlesOfParts>
  <Company>Indiana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P548/M548 Mathematical Biology</dc:title>
  <dc:creator>James Glazier</dc:creator>
  <cp:lastModifiedBy>JamesG</cp:lastModifiedBy>
  <cp:revision>656</cp:revision>
  <dcterms:created xsi:type="dcterms:W3CDTF">2006-01-12T00:58:50Z</dcterms:created>
  <dcterms:modified xsi:type="dcterms:W3CDTF">2017-11-29T01:49:02Z</dcterms:modified>
</cp:coreProperties>
</file>