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3" r:id="rId9"/>
    <p:sldId id="264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5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6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3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1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2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5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76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8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1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6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C6B9B-2C6D-4FD2-BDBA-71AC4DFD06A5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54FA9-E171-4402-9E89-949E73A4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copasi.org/Support/User_Manual/Model_Creation/User_Defined_Functio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Defining ODEs in COPASI (or SBML) that are </a:t>
            </a:r>
            <a:r>
              <a:rPr lang="en-US" u="sng" dirty="0" smtClean="0"/>
              <a:t>not</a:t>
            </a:r>
            <a:r>
              <a:rPr lang="en-US" dirty="0" smtClean="0"/>
              <a:t> chemical reactions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Sluka</a:t>
            </a:r>
            <a:br>
              <a:rPr lang="en-US" dirty="0" smtClean="0"/>
            </a:br>
            <a:r>
              <a:rPr lang="en-US" dirty="0" smtClean="0"/>
              <a:t>CC3D Workshop 17</a:t>
            </a:r>
            <a:br>
              <a:rPr lang="en-US" dirty="0" smtClean="0"/>
            </a:br>
            <a:r>
              <a:rPr lang="en-US" dirty="0" smtClean="0"/>
              <a:t>Aug. 2,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29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838200" y="3278533"/>
            <a:ext cx="3420976" cy="3503267"/>
            <a:chOff x="1002268" y="3082413"/>
            <a:chExt cx="3420976" cy="3503267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43" t="14785" r="52233" b="68590"/>
            <a:stretch/>
          </p:blipFill>
          <p:spPr bwMode="auto">
            <a:xfrm>
              <a:off x="1393723" y="4978104"/>
              <a:ext cx="3029521" cy="1607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6" name="Picture 10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8" t="40166" r="22826" b="6848"/>
            <a:stretch/>
          </p:blipFill>
          <p:spPr bwMode="auto">
            <a:xfrm>
              <a:off x="1393723" y="3082413"/>
              <a:ext cx="2197817" cy="1867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 rot="16200000">
              <a:off x="838922" y="3831441"/>
              <a:ext cx="696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70C0"/>
                  </a:solidFill>
                </a:rPr>
                <a:t>Math</a:t>
              </a:r>
              <a:endParaRPr lang="en-US" i="1" dirty="0">
                <a:solidFill>
                  <a:srgbClr val="0070C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6200000">
              <a:off x="642458" y="5597226"/>
              <a:ext cx="1088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70C0"/>
                  </a:solidFill>
                </a:rPr>
                <a:t>In COPASI</a:t>
              </a:r>
              <a:endParaRPr lang="en-US" i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Step 7: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system of ODEs can now be run or analyzed using the standard COPASI tools. </a:t>
            </a:r>
          </a:p>
          <a:p>
            <a:r>
              <a:rPr lang="en-US" sz="2400" dirty="0" smtClean="0"/>
              <a:t>For example, a time course for the set of ODEs (bottom left) in the file “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Chaotic Lorenz in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COPASI.cps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 </a:t>
            </a:r>
            <a:r>
              <a:rPr lang="en-US" sz="2400" dirty="0" smtClean="0"/>
              <a:t>produces the graph below right. (sigma </a:t>
            </a:r>
            <a:r>
              <a:rPr lang="en-US" sz="2400" dirty="0" smtClean="0">
                <a:sym typeface="Symbol"/>
              </a:rPr>
              <a:t></a:t>
            </a:r>
            <a:r>
              <a:rPr lang="en-US" sz="2400" dirty="0" smtClean="0"/>
              <a:t>, beta </a:t>
            </a:r>
            <a:r>
              <a:rPr lang="en-US" sz="2400" dirty="0" smtClean="0">
                <a:sym typeface="Symbol"/>
              </a:rPr>
              <a:t> </a:t>
            </a:r>
            <a:r>
              <a:rPr lang="en-US" sz="2400" dirty="0" smtClean="0"/>
              <a:t>and rho </a:t>
            </a:r>
            <a:r>
              <a:rPr lang="en-US" sz="2400" dirty="0" smtClean="0">
                <a:sym typeface="Symbol"/>
              </a:rPr>
              <a:t> </a:t>
            </a:r>
            <a:r>
              <a:rPr lang="en-US" sz="2400" dirty="0" smtClean="0"/>
              <a:t>are constants, x, y and z are variables defined by ODEs)</a:t>
            </a:r>
            <a:endParaRPr lang="en-US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96520"/>
            <a:ext cx="4114800" cy="3281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0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 want to model a set of ODE’s but …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The system isn’t a set of reactions </a:t>
                </a:r>
              </a:p>
              <a:p>
                <a:r>
                  <a:rPr lang="en-US" dirty="0" smtClean="0"/>
                  <a:t>The concept of “reactant” and “product” doesn’t really apply</a:t>
                </a:r>
              </a:p>
              <a:p>
                <a:r>
                  <a:rPr lang="en-US" dirty="0" smtClean="0"/>
                  <a:t> For example, you have an ODE that contains variables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and </a:t>
                </a:r>
                <a:r>
                  <a:rPr lang="en-US" i="1" dirty="0" smtClean="0"/>
                  <a:t>z</a:t>
                </a:r>
                <a:r>
                  <a:rPr lang="en-US" dirty="0" smtClean="0"/>
                  <a:t> and the ODE for </a:t>
                </a:r>
                <a:r>
                  <a:rPr lang="en-US" i="1" dirty="0" smtClean="0"/>
                  <a:t>z</a:t>
                </a:r>
                <a:r>
                  <a:rPr lang="en-US" dirty="0" smtClean="0"/>
                  <a:t> is;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𝑑𝑧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𝑧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−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𝑦</m:t>
                      </m:r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This equation really can’t be interpreted using a “reactant” and “product” formalism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1481" b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580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COPASI (and SBML)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You can assign </a:t>
            </a:r>
            <a:r>
              <a:rPr lang="en-US" sz="2400" u="sng" dirty="0" smtClean="0"/>
              <a:t>Global Quantities</a:t>
            </a:r>
            <a:r>
              <a:rPr lang="en-US" sz="2400" dirty="0"/>
              <a:t> </a:t>
            </a:r>
            <a:r>
              <a:rPr lang="en-US" sz="2400" dirty="0" smtClean="0"/>
              <a:t>as a </a:t>
            </a:r>
            <a:r>
              <a:rPr lang="en-US" sz="2400" u="sng" dirty="0" smtClean="0"/>
              <a:t>fixed</a:t>
            </a:r>
            <a:r>
              <a:rPr lang="en-US" sz="2400" dirty="0" smtClean="0"/>
              <a:t> value, as an </a:t>
            </a:r>
            <a:r>
              <a:rPr lang="en-US" sz="2400" u="sng" dirty="0" smtClean="0"/>
              <a:t>assignment</a:t>
            </a:r>
            <a:r>
              <a:rPr lang="en-US" sz="2400" dirty="0" smtClean="0"/>
              <a:t> (calculated from other values) or as an </a:t>
            </a:r>
            <a:r>
              <a:rPr lang="en-US" sz="2400" u="sng" dirty="0" smtClean="0"/>
              <a:t>ODE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204429" y="2424113"/>
            <a:ext cx="8634771" cy="3062287"/>
            <a:chOff x="304800" y="1904999"/>
            <a:chExt cx="8634771" cy="306228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55" b="31338"/>
            <a:stretch/>
          </p:blipFill>
          <p:spPr bwMode="auto">
            <a:xfrm>
              <a:off x="304800" y="1904999"/>
              <a:ext cx="8634771" cy="306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2514600" y="3352799"/>
              <a:ext cx="6424971" cy="2286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ight Arrow 3"/>
            <p:cNvSpPr/>
            <p:nvPr/>
          </p:nvSpPr>
          <p:spPr>
            <a:xfrm>
              <a:off x="306911" y="3124199"/>
              <a:ext cx="457200" cy="2286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2978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 smtClean="0"/>
              <a:t>Step 1: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In the </a:t>
            </a:r>
            <a:r>
              <a:rPr lang="en-US" sz="2400" u="sng" dirty="0" smtClean="0"/>
              <a:t>Global Quantities</a:t>
            </a:r>
            <a:r>
              <a:rPr lang="en-US" sz="2400" dirty="0" smtClean="0"/>
              <a:t> table click </a:t>
            </a:r>
            <a:r>
              <a:rPr lang="en-US" sz="2400" u="sng" dirty="0" smtClean="0"/>
              <a:t>New Quantity</a:t>
            </a:r>
            <a:r>
              <a:rPr lang="en-US" sz="2400" dirty="0" smtClean="0"/>
              <a:t> and enter a name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204429" y="2209800"/>
            <a:ext cx="8634771" cy="3062287"/>
            <a:chOff x="204429" y="2209800"/>
            <a:chExt cx="8634771" cy="3062287"/>
          </a:xfrm>
        </p:grpSpPr>
        <p:grpSp>
          <p:nvGrpSpPr>
            <p:cNvPr id="7" name="Group 6"/>
            <p:cNvGrpSpPr/>
            <p:nvPr/>
          </p:nvGrpSpPr>
          <p:grpSpPr>
            <a:xfrm>
              <a:off x="204429" y="2209800"/>
              <a:ext cx="8634771" cy="3062287"/>
              <a:chOff x="304800" y="1904999"/>
              <a:chExt cx="8634771" cy="3062287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355" b="31338"/>
              <a:stretch/>
            </p:blipFill>
            <p:spPr bwMode="auto">
              <a:xfrm>
                <a:off x="304800" y="1904999"/>
                <a:ext cx="8634771" cy="30622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" name="Right Arrow 3"/>
              <p:cNvSpPr/>
              <p:nvPr/>
            </p:nvSpPr>
            <p:spPr>
              <a:xfrm>
                <a:off x="306911" y="3124199"/>
                <a:ext cx="457200" cy="228600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8" name="Right Arrow 7"/>
            <p:cNvSpPr/>
            <p:nvPr/>
          </p:nvSpPr>
          <p:spPr>
            <a:xfrm>
              <a:off x="2185629" y="4191000"/>
              <a:ext cx="457200" cy="2286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8331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601" y="1371601"/>
            <a:ext cx="8229600" cy="3581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Double click the line in the </a:t>
            </a:r>
            <a:r>
              <a:rPr lang="en-US" sz="2400" u="sng" dirty="0" smtClean="0"/>
              <a:t>Global Quantities</a:t>
            </a:r>
            <a:r>
              <a:rPr lang="en-US" sz="2400" dirty="0" smtClean="0"/>
              <a:t> table to open the edit page for your new variable </a:t>
            </a:r>
          </a:p>
          <a:p>
            <a:r>
              <a:rPr lang="en-US" sz="2400" dirty="0" smtClean="0"/>
              <a:t>Select from the </a:t>
            </a:r>
            <a:r>
              <a:rPr lang="en-US" sz="2400" u="sng" dirty="0" smtClean="0"/>
              <a:t>Simulation Type</a:t>
            </a:r>
            <a:r>
              <a:rPr lang="en-US" sz="2400" dirty="0" smtClean="0"/>
              <a:t> dropdown </a:t>
            </a:r>
            <a:r>
              <a:rPr lang="en-US" sz="2400" u="sng" dirty="0" smtClean="0"/>
              <a:t>ode</a:t>
            </a:r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363792" y="2895600"/>
            <a:ext cx="8466803" cy="3363406"/>
            <a:chOff x="363792" y="2895600"/>
            <a:chExt cx="8466803" cy="3363406"/>
          </a:xfrm>
        </p:grpSpPr>
        <p:grpSp>
          <p:nvGrpSpPr>
            <p:cNvPr id="4" name="Group 3"/>
            <p:cNvGrpSpPr/>
            <p:nvPr/>
          </p:nvGrpSpPr>
          <p:grpSpPr>
            <a:xfrm>
              <a:off x="363792" y="2895600"/>
              <a:ext cx="8466803" cy="3363406"/>
              <a:chOff x="380999" y="3048000"/>
              <a:chExt cx="8466803" cy="3363406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2174"/>
              <a:stretch/>
            </p:blipFill>
            <p:spPr bwMode="auto">
              <a:xfrm>
                <a:off x="380999" y="3048000"/>
                <a:ext cx="8466803" cy="33634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" name="Right Arrow 4"/>
              <p:cNvSpPr/>
              <p:nvPr/>
            </p:nvSpPr>
            <p:spPr>
              <a:xfrm>
                <a:off x="2165556" y="4585907"/>
                <a:ext cx="457200" cy="228600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ight Arrow 5"/>
              <p:cNvSpPr/>
              <p:nvPr/>
            </p:nvSpPr>
            <p:spPr>
              <a:xfrm>
                <a:off x="2895600" y="4984956"/>
                <a:ext cx="457200" cy="228600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8" name="Right Arrow 7"/>
            <p:cNvSpPr/>
            <p:nvPr/>
          </p:nvSpPr>
          <p:spPr>
            <a:xfrm flipH="1">
              <a:off x="3657600" y="3657600"/>
              <a:ext cx="457200" cy="2286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9332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Step 3: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625" y="1020762"/>
            <a:ext cx="8229600" cy="2514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Click in the </a:t>
            </a:r>
            <a:r>
              <a:rPr lang="en-US" sz="2800" u="sng" dirty="0" smtClean="0"/>
              <a:t>Expression</a:t>
            </a:r>
            <a:r>
              <a:rPr lang="en-US" sz="2800" dirty="0" smtClean="0"/>
              <a:t> box, which will allow you to enter an equation and also activates the COPASI button</a:t>
            </a:r>
          </a:p>
          <a:p>
            <a:endParaRPr lang="en-US" sz="2800" dirty="0"/>
          </a:p>
          <a:p>
            <a:endParaRPr lang="en-US" sz="2800" dirty="0"/>
          </a:p>
        </p:txBody>
      </p:sp>
      <p:grpSp>
        <p:nvGrpSpPr>
          <p:cNvPr id="4" name="Group 3"/>
          <p:cNvGrpSpPr/>
          <p:nvPr/>
        </p:nvGrpSpPr>
        <p:grpSpPr>
          <a:xfrm>
            <a:off x="381000" y="2438400"/>
            <a:ext cx="8330381" cy="4004187"/>
            <a:chOff x="356419" y="2286000"/>
            <a:chExt cx="8330381" cy="4004187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7372"/>
            <a:stretch/>
          </p:blipFill>
          <p:spPr bwMode="auto">
            <a:xfrm>
              <a:off x="356419" y="2286000"/>
              <a:ext cx="8025581" cy="4004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ight Arrow 4"/>
            <p:cNvSpPr/>
            <p:nvPr/>
          </p:nvSpPr>
          <p:spPr>
            <a:xfrm>
              <a:off x="2871019" y="4191000"/>
              <a:ext cx="457200" cy="2286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ight Arrow 5"/>
            <p:cNvSpPr/>
            <p:nvPr/>
          </p:nvSpPr>
          <p:spPr>
            <a:xfrm flipH="1">
              <a:off x="8229600" y="3962400"/>
              <a:ext cx="457200" cy="2286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9881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dirty="0" smtClean="0"/>
              <a:t>Step 4: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2209"/>
            <a:ext cx="8808473" cy="1072791"/>
          </a:xfrm>
        </p:spPr>
        <p:txBody>
          <a:bodyPr>
            <a:noAutofit/>
          </a:bodyPr>
          <a:lstStyle/>
          <a:p>
            <a:r>
              <a:rPr lang="en-US" sz="2400" dirty="0" smtClean="0"/>
              <a:t>Using a combination of math symbols, functions, </a:t>
            </a:r>
            <a:br>
              <a:rPr lang="en-US" sz="2400" dirty="0" smtClean="0"/>
            </a:br>
            <a:r>
              <a:rPr lang="en-US" sz="1200" dirty="0" smtClean="0"/>
              <a:t>(see </a:t>
            </a:r>
            <a:r>
              <a:rPr lang="en-US" sz="1200" dirty="0" smtClean="0">
                <a:hlinkClick r:id="rId2"/>
              </a:rPr>
              <a:t>http://copasi.org/Support/User_Manual/Model_Creation/User_Defined_Functions/</a:t>
            </a:r>
            <a:r>
              <a:rPr lang="en-US" sz="1200" dirty="0" smtClean="0"/>
              <a:t> for a list of math functions) </a:t>
            </a:r>
            <a:br>
              <a:rPr lang="en-US" sz="1200" dirty="0" smtClean="0"/>
            </a:br>
            <a:r>
              <a:rPr lang="en-US" sz="2400" dirty="0" smtClean="0"/>
              <a:t>and COPASI variables create your ODE.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199" b="60870"/>
          <a:stretch/>
        </p:blipFill>
        <p:spPr bwMode="auto">
          <a:xfrm>
            <a:off x="547813" y="1985896"/>
            <a:ext cx="8122674" cy="221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593" y="4195916"/>
            <a:ext cx="1869023" cy="2372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1" y="4267200"/>
            <a:ext cx="62951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While editing the equation the box will be pink if COPASI cannot parse the equation. It will turn blue if COPASI can parse the equation.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Use the enter key or click the “commit” button to finish the equation. </a:t>
            </a:r>
            <a:endParaRPr lang="en-US" sz="2400" dirty="0"/>
          </a:p>
        </p:txBody>
      </p:sp>
      <p:sp>
        <p:nvSpPr>
          <p:cNvPr id="6" name="Down Arrow 5"/>
          <p:cNvSpPr/>
          <p:nvPr/>
        </p:nvSpPr>
        <p:spPr>
          <a:xfrm rot="1624114">
            <a:off x="8029618" y="3939276"/>
            <a:ext cx="370726" cy="660760"/>
          </a:xfrm>
          <a:prstGeom prst="downArrow">
            <a:avLst>
              <a:gd name="adj1" fmla="val 27092"/>
              <a:gd name="adj2" fmla="val 7746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9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You can check your equations by going to COPASI’s </a:t>
            </a:r>
            <a:r>
              <a:rPr lang="en-US" sz="2400" u="sng" dirty="0" smtClean="0"/>
              <a:t>Mathematical</a:t>
            </a:r>
            <a:r>
              <a:rPr lang="en-US" sz="2400" dirty="0" smtClean="0"/>
              <a:t> and </a:t>
            </a:r>
            <a:r>
              <a:rPr lang="en-US" sz="2400" u="sng" dirty="0" smtClean="0"/>
              <a:t>Differential Equations</a:t>
            </a:r>
            <a:r>
              <a:rPr lang="en-US" sz="2400" dirty="0" smtClean="0"/>
              <a:t> tab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1524000" y="2157182"/>
            <a:ext cx="6400799" cy="4205287"/>
            <a:chOff x="2362200" y="2157182"/>
            <a:chExt cx="6400799" cy="4205287"/>
          </a:xfrm>
        </p:grpSpPr>
        <p:grpSp>
          <p:nvGrpSpPr>
            <p:cNvPr id="4" name="Group 3"/>
            <p:cNvGrpSpPr/>
            <p:nvPr/>
          </p:nvGrpSpPr>
          <p:grpSpPr>
            <a:xfrm>
              <a:off x="2362200" y="2157182"/>
              <a:ext cx="4648200" cy="4205287"/>
              <a:chOff x="3505200" y="2461982"/>
              <a:chExt cx="4648200" cy="4205287"/>
            </a:xfrm>
          </p:grpSpPr>
          <p:pic>
            <p:nvPicPr>
              <p:cNvPr id="6147" name="Picture 3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0000" b="31338"/>
              <a:stretch/>
            </p:blipFill>
            <p:spPr bwMode="auto">
              <a:xfrm>
                <a:off x="3505200" y="2461982"/>
                <a:ext cx="4457700" cy="42052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" name="Right Arrow 4"/>
              <p:cNvSpPr/>
              <p:nvPr/>
            </p:nvSpPr>
            <p:spPr>
              <a:xfrm>
                <a:off x="3733800" y="5987844"/>
                <a:ext cx="457200" cy="228600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ight Arrow 5"/>
              <p:cNvSpPr/>
              <p:nvPr/>
            </p:nvSpPr>
            <p:spPr>
              <a:xfrm flipH="1">
                <a:off x="7696200" y="4031226"/>
                <a:ext cx="457200" cy="228600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7010400" y="3370458"/>
              <a:ext cx="175259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The ODE assigned to the variable </a:t>
              </a:r>
              <a:r>
                <a:rPr lang="en-US" i="1" dirty="0" smtClean="0"/>
                <a:t>z</a:t>
              </a:r>
              <a:r>
                <a:rPr lang="en-US" dirty="0" smtClean="0"/>
                <a:t>.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4617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You can create variables, ODEs, assignments etc.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67000" y="3200400"/>
            <a:ext cx="2209800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80219" y="2514879"/>
            <a:ext cx="8733441" cy="2674094"/>
            <a:chOff x="280219" y="2514879"/>
            <a:chExt cx="8733441" cy="2674094"/>
          </a:xfrm>
        </p:grpSpPr>
        <p:grpSp>
          <p:nvGrpSpPr>
            <p:cNvPr id="8" name="Group 7"/>
            <p:cNvGrpSpPr/>
            <p:nvPr/>
          </p:nvGrpSpPr>
          <p:grpSpPr>
            <a:xfrm>
              <a:off x="280219" y="2514879"/>
              <a:ext cx="8733441" cy="2674094"/>
              <a:chOff x="486759" y="2667000"/>
              <a:chExt cx="8733441" cy="2674094"/>
            </a:xfrm>
          </p:grpSpPr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02" b="45646"/>
              <a:stretch/>
            </p:blipFill>
            <p:spPr bwMode="auto">
              <a:xfrm>
                <a:off x="663740" y="2667000"/>
                <a:ext cx="8556460" cy="26740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" name="Rectangle 9"/>
              <p:cNvSpPr/>
              <p:nvPr/>
            </p:nvSpPr>
            <p:spPr>
              <a:xfrm>
                <a:off x="2925097" y="3523214"/>
                <a:ext cx="2016873" cy="151349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Right Arrow 6"/>
              <p:cNvSpPr/>
              <p:nvPr/>
            </p:nvSpPr>
            <p:spPr>
              <a:xfrm>
                <a:off x="486759" y="3997092"/>
                <a:ext cx="457200" cy="228600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6553200" y="3396429"/>
              <a:ext cx="2362200" cy="15134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184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357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Defining ODEs in COPASI (or SBML) that are not chemical reactions</vt:lpstr>
      <vt:lpstr>You want to model a set of ODE’s but …</vt:lpstr>
      <vt:lpstr>In COPASI (and SBML)</vt:lpstr>
      <vt:lpstr>Step 1:</vt:lpstr>
      <vt:lpstr>Step 2:</vt:lpstr>
      <vt:lpstr>Step 3:</vt:lpstr>
      <vt:lpstr>Step 4:</vt:lpstr>
      <vt:lpstr>Step 5:</vt:lpstr>
      <vt:lpstr>Step 6:</vt:lpstr>
      <vt:lpstr>Step 7: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ODEs in COPASI (or SBML) that are not chemical reactions</dc:title>
  <dc:creator>Jim Sluka</dc:creator>
  <cp:lastModifiedBy>Jim Sluka</cp:lastModifiedBy>
  <cp:revision>16</cp:revision>
  <dcterms:created xsi:type="dcterms:W3CDTF">2017-08-02T13:28:50Z</dcterms:created>
  <dcterms:modified xsi:type="dcterms:W3CDTF">2017-08-02T14:47:57Z</dcterms:modified>
</cp:coreProperties>
</file>